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388" r:id="rId3"/>
    <p:sldId id="382" r:id="rId4"/>
    <p:sldId id="383" r:id="rId5"/>
    <p:sldId id="269" r:id="rId6"/>
    <p:sldId id="274" r:id="rId7"/>
    <p:sldId id="328" r:id="rId8"/>
    <p:sldId id="380" r:id="rId9"/>
    <p:sldId id="329" r:id="rId10"/>
    <p:sldId id="374" r:id="rId11"/>
    <p:sldId id="375" r:id="rId12"/>
    <p:sldId id="330" r:id="rId13"/>
    <p:sldId id="362" r:id="rId14"/>
    <p:sldId id="389" r:id="rId15"/>
    <p:sldId id="331" r:id="rId16"/>
    <p:sldId id="363" r:id="rId17"/>
    <p:sldId id="364" r:id="rId18"/>
    <p:sldId id="365" r:id="rId19"/>
    <p:sldId id="332" r:id="rId20"/>
    <p:sldId id="333" r:id="rId21"/>
    <p:sldId id="335" r:id="rId22"/>
    <p:sldId id="366" r:id="rId23"/>
    <p:sldId id="393" r:id="rId24"/>
    <p:sldId id="390" r:id="rId25"/>
    <p:sldId id="395" r:id="rId26"/>
    <p:sldId id="336" r:id="rId27"/>
    <p:sldId id="381" r:id="rId28"/>
    <p:sldId id="337" r:id="rId29"/>
    <p:sldId id="338" r:id="rId30"/>
    <p:sldId id="339" r:id="rId31"/>
    <p:sldId id="385" r:id="rId32"/>
    <p:sldId id="341" r:id="rId33"/>
    <p:sldId id="394" r:id="rId34"/>
    <p:sldId id="342" r:id="rId35"/>
    <p:sldId id="353" r:id="rId36"/>
    <p:sldId id="354" r:id="rId37"/>
    <p:sldId id="343" r:id="rId38"/>
    <p:sldId id="344" r:id="rId39"/>
    <p:sldId id="345" r:id="rId40"/>
    <p:sldId id="355" r:id="rId41"/>
    <p:sldId id="347" r:id="rId42"/>
    <p:sldId id="367" r:id="rId43"/>
    <p:sldId id="387" r:id="rId44"/>
    <p:sldId id="346" r:id="rId45"/>
    <p:sldId id="356" r:id="rId46"/>
    <p:sldId id="357" r:id="rId47"/>
    <p:sldId id="358" r:id="rId48"/>
    <p:sldId id="360" r:id="rId49"/>
    <p:sldId id="359" r:id="rId50"/>
    <p:sldId id="396" r:id="rId51"/>
    <p:sldId id="348" r:id="rId52"/>
    <p:sldId id="391" r:id="rId53"/>
    <p:sldId id="386" r:id="rId54"/>
    <p:sldId id="392" r:id="rId55"/>
    <p:sldId id="349" r:id="rId56"/>
    <p:sldId id="350" r:id="rId57"/>
    <p:sldId id="351" r:id="rId58"/>
    <p:sldId id="361" r:id="rId59"/>
    <p:sldId id="37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369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D2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0"/>
    <p:restoredTop sz="94490"/>
  </p:normalViewPr>
  <p:slideViewPr>
    <p:cSldViewPr snapToGrid="0" snapToObjects="1">
      <p:cViewPr varScale="1">
        <p:scale>
          <a:sx n="78" d="100"/>
          <a:sy n="78" d="100"/>
        </p:scale>
        <p:origin x="12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5D11B-0AF6-8F48-B032-425DD8410853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420F-DDDB-434E-A853-F2020D70E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420F-DDDB-434E-A853-F2020D70E5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420F-DDDB-434E-A853-F2020D70E5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7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7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1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3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3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34F77-632A-EF40-B45C-0DBB089E2E17}" type="datetimeFigureOut">
              <a:rPr lang="en-US" smtClean="0"/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61E4-BEBA-F44D-9029-696BED63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4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Logic (Section 1.6 – </a:t>
            </a:r>
            <a:r>
              <a:rPr lang="en-US"/>
              <a:t>1.8)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9" y="3886199"/>
            <a:ext cx="8544328" cy="282480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(First order Logic)</a:t>
            </a:r>
          </a:p>
        </p:txBody>
      </p:sp>
    </p:spTree>
    <p:extLst>
      <p:ext uri="{BB962C8B-B14F-4D97-AF65-F5344CB8AC3E}">
        <p14:creationId xmlns:p14="http://schemas.microsoft.com/office/powerpoint/2010/main" val="12234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Quantifiers (Section 1.7)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3999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We can use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, , ,      ,         to deconstruct many English sentence to an equivalent symbolic form.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alibri" charset="0"/>
              <a:ea typeface="ＭＳ Ｐゴシック" charset="0"/>
              <a:sym typeface="Symbo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These symbols are not enough.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For every n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Z, 2n is even.</a:t>
            </a:r>
            <a:endParaRPr lang="en-US" dirty="0">
              <a:sym typeface="Symbol" charset="0"/>
            </a:endParaRPr>
          </a:p>
        </p:txBody>
      </p:sp>
      <p:pic>
        <p:nvPicPr>
          <p:cNvPr id="6" name="Picture 5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72" y="1402113"/>
            <a:ext cx="495300" cy="304800"/>
          </a:xfrm>
          <a:prstGeom prst="rect">
            <a:avLst/>
          </a:prstGeom>
        </p:spPr>
      </p:pic>
      <p:pic>
        <p:nvPicPr>
          <p:cNvPr id="7" name="Picture 6" descr="Screen Shot 2018-01-30 at 11.2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68" y="1328125"/>
            <a:ext cx="533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Quantifiers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3999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These symbols are not enough.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For every n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Z, 2n is even. </a:t>
            </a:r>
            <a:r>
              <a:rPr lang="en-US" b="1" dirty="0">
                <a:latin typeface="Calibri" charset="0"/>
                <a:ea typeface="ＭＳ Ｐゴシック" charset="0"/>
                <a:sym typeface="Symbol" charset="0"/>
              </a:rPr>
              <a:t>(Z is the set of all integers)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b="1" dirty="0">
                <a:solidFill>
                  <a:srgbClr val="1D23F4"/>
                </a:solidFill>
                <a:latin typeface="Calibri" charset="0"/>
                <a:ea typeface="ＭＳ Ｐゴシック" charset="0"/>
                <a:sym typeface="Symbol" charset="0"/>
              </a:rPr>
              <a:t>  For all n  Z, 2n is even.</a:t>
            </a:r>
            <a:endParaRPr lang="en-US" dirty="0">
              <a:solidFill>
                <a:srgbClr val="1D23F4"/>
              </a:solidFill>
              <a:sym typeface="Symbo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b="1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b="1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Consider the open statement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p(x): x is an even integer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.    Since the universe is Z, the above proposition can be written as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        [... p(2.(-2))  p(2.(-1))  p(2(0))  p(2(1))  …]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.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This is not much of help.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>
                <a:latin typeface="Calibri" charset="0"/>
                <a:ea typeface="ＭＳ Ｐゴシック" charset="0"/>
                <a:sym typeface="Symbol" charset="0"/>
              </a:rPr>
              <a:t>      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8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Universal Quantifier: 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(for all)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3999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31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x p(x)</a:t>
            </a:r>
            <a:r>
              <a:rPr lang="en-US" sz="3100" dirty="0">
                <a:latin typeface="Calibri" charset="0"/>
                <a:ea typeface="ＭＳ Ｐゴシック" charset="0"/>
                <a:sym typeface="Symbol" charset="0"/>
              </a:rPr>
              <a:t>: a proposition which is true if p(x) is true for all values of x of the universe of discourse.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z="3100" dirty="0">
                <a:latin typeface="Calibri" charset="0"/>
                <a:ea typeface="ＭＳ Ｐゴシック" charset="0"/>
                <a:sym typeface="Symbol" charset="0"/>
              </a:rPr>
              <a:t>Consider :   </a:t>
            </a:r>
            <a:r>
              <a:rPr lang="en-US" sz="3100" b="1" dirty="0">
                <a:solidFill>
                  <a:srgbClr val="FF0000"/>
                </a:solidFill>
              </a:rPr>
              <a:t>For every n </a:t>
            </a:r>
            <a:r>
              <a:rPr lang="en-US" sz="3100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Z, 2n is even. (Z is the set of all integers)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3100" b="1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700" dirty="0">
                <a:latin typeface="Calibri" charset="0"/>
                <a:ea typeface="ＭＳ Ｐゴシック" charset="0"/>
                <a:sym typeface="Symbol" charset="0"/>
              </a:rPr>
              <a:t>Let </a:t>
            </a:r>
            <a:r>
              <a:rPr lang="en-US" sz="27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p(x): x is even</a:t>
            </a:r>
            <a:r>
              <a:rPr lang="en-US" sz="2700" dirty="0">
                <a:latin typeface="Calibri" charset="0"/>
                <a:ea typeface="ＭＳ Ｐゴシック" charset="0"/>
                <a:sym typeface="Symbol" charset="0"/>
              </a:rPr>
              <a:t> be an open statement. 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700" dirty="0">
                <a:latin typeface="Calibri" charset="0"/>
                <a:ea typeface="ＭＳ Ｐゴシック" charset="0"/>
                <a:sym typeface="Symbol" charset="0"/>
              </a:rPr>
              <a:t>The domain of x is Z.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3100" b="1" dirty="0">
                <a:solidFill>
                  <a:srgbClr val="FF0000"/>
                </a:solidFill>
              </a:rPr>
              <a:t>For every n </a:t>
            </a:r>
            <a:r>
              <a:rPr lang="en-US" sz="3100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Z, 2n is even </a:t>
            </a:r>
            <a:r>
              <a:rPr lang="en-US" sz="3100" dirty="0">
                <a:latin typeface="Calibri" charset="0"/>
                <a:ea typeface="ＭＳ Ｐゴシック" charset="0"/>
                <a:sym typeface="Symbol" charset="0"/>
              </a:rPr>
              <a:t>can be written as </a:t>
            </a:r>
            <a:r>
              <a:rPr lang="en-US" sz="3100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             </a:t>
            </a:r>
            <a:r>
              <a:rPr lang="en-US" sz="31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x  Z, p(2x).</a:t>
            </a:r>
          </a:p>
        </p:txBody>
      </p:sp>
    </p:spTree>
    <p:extLst>
      <p:ext uri="{BB962C8B-B14F-4D97-AF65-F5344CB8AC3E}">
        <p14:creationId xmlns:p14="http://schemas.microsoft.com/office/powerpoint/2010/main" val="151294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Universal Quantifier: 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(for all)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3999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31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x p(x)</a:t>
            </a:r>
            <a:r>
              <a:rPr lang="en-US" sz="3100" dirty="0">
                <a:latin typeface="Calibri" charset="0"/>
                <a:ea typeface="ＭＳ Ｐゴシック" charset="0"/>
                <a:sym typeface="Symbol" charset="0"/>
              </a:rPr>
              <a:t>: a proposition which is true if p(x) is true for all values of x of the universe of discourse.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z="3100" dirty="0">
                <a:latin typeface="Calibri" charset="0"/>
                <a:ea typeface="ＭＳ Ｐゴシック" charset="0"/>
                <a:sym typeface="Symbol" charset="0"/>
              </a:rPr>
              <a:t>Consider :   </a:t>
            </a:r>
            <a:r>
              <a:rPr lang="en-US" sz="3100" b="1" dirty="0">
                <a:solidFill>
                  <a:srgbClr val="FF0000"/>
                </a:solidFill>
              </a:rPr>
              <a:t>For every n </a:t>
            </a:r>
            <a:r>
              <a:rPr lang="en-US" sz="3100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Z, 2n is even. (Z is the set of all integers)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3100" b="1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700" dirty="0">
                <a:latin typeface="Calibri" charset="0"/>
                <a:ea typeface="ＭＳ Ｐゴシック" charset="0"/>
                <a:sym typeface="Symbol" charset="0"/>
              </a:rPr>
              <a:t>Let </a:t>
            </a:r>
            <a:r>
              <a:rPr lang="en-US" sz="27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p(x): x is even</a:t>
            </a:r>
            <a:r>
              <a:rPr lang="en-US" sz="2700" dirty="0">
                <a:latin typeface="Calibri" charset="0"/>
                <a:ea typeface="ＭＳ Ｐゴシック" charset="0"/>
                <a:sym typeface="Symbol" charset="0"/>
              </a:rPr>
              <a:t> be an open statement.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700" dirty="0">
                <a:latin typeface="Calibri" charset="0"/>
                <a:ea typeface="ＭＳ Ｐゴシック" charset="0"/>
                <a:sym typeface="Symbol" charset="0"/>
              </a:rPr>
              <a:t>The domain of x is Z.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3100" b="1" dirty="0">
                <a:solidFill>
                  <a:srgbClr val="FF0000"/>
                </a:solidFill>
              </a:rPr>
              <a:t>For every n </a:t>
            </a:r>
            <a:r>
              <a:rPr lang="en-US" sz="3100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Z, 2n is even </a:t>
            </a:r>
            <a:r>
              <a:rPr lang="en-US" sz="3100" dirty="0">
                <a:latin typeface="Calibri" charset="0"/>
                <a:ea typeface="ＭＳ Ｐゴシック" charset="0"/>
                <a:sym typeface="Symbol" charset="0"/>
              </a:rPr>
              <a:t>can be written as </a:t>
            </a:r>
            <a:r>
              <a:rPr lang="en-US" sz="3100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             </a:t>
            </a:r>
            <a:r>
              <a:rPr lang="en-US" sz="31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x  Z, p(2x).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3200" dirty="0">
              <a:solidFill>
                <a:srgbClr val="0000FF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7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Universal Quantifier: 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(for all)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3999" cy="32109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31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x p(x)</a:t>
            </a:r>
            <a:r>
              <a:rPr lang="en-US" sz="3100" dirty="0">
                <a:latin typeface="Calibri" charset="0"/>
                <a:ea typeface="ＭＳ Ｐゴシック" charset="0"/>
                <a:sym typeface="Symbol" charset="0"/>
              </a:rPr>
              <a:t>: a proposition which is true if p(x) is true for all values of x of the universe of discourse.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If the Universe is finite, say {a</a:t>
            </a:r>
            <a:r>
              <a:rPr lang="en-US" sz="3200" baseline="-250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, a</a:t>
            </a:r>
            <a:r>
              <a:rPr lang="en-US" sz="3200" baseline="-250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, …, a</a:t>
            </a:r>
            <a:r>
              <a:rPr lang="en-US" sz="3200" baseline="-250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}, then</a:t>
            </a:r>
          </a:p>
          <a:p>
            <a:pPr marL="0" lvl="1" indent="0"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 x p(x)        p(a</a:t>
            </a:r>
            <a:r>
              <a:rPr lang="en-US" sz="3200" baseline="-250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) </a:t>
            </a:r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 p(a</a:t>
            </a:r>
            <a:r>
              <a:rPr lang="en-US" sz="3200" baseline="-25000" dirty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)  … p(a</a:t>
            </a:r>
            <a:r>
              <a:rPr lang="en-US" sz="3200" baseline="-25000" dirty="0">
                <a:latin typeface="Calibri" charset="0"/>
                <a:ea typeface="ＭＳ Ｐゴシック" charset="0"/>
                <a:sym typeface="Symbol" charset="0"/>
              </a:rPr>
              <a:t>n</a:t>
            </a:r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)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 .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3200" dirty="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9FF9B-1C6C-B243-B099-13667976F8B0}"/>
              </a:ext>
            </a:extLst>
          </p:cNvPr>
          <p:cNvSpPr/>
          <p:nvPr/>
        </p:nvSpPr>
        <p:spPr>
          <a:xfrm>
            <a:off x="2945492" y="3781011"/>
            <a:ext cx="33523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2800" dirty="0"/>
              <a:t>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217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681" y="304800"/>
            <a:ext cx="8486356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Examples : universal quantifiers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681" y="1219200"/>
            <a:ext cx="8801319" cy="5109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Let p(x): x takes </a:t>
            </a:r>
            <a:r>
              <a:rPr lang="en-US" dirty="0" err="1"/>
              <a:t>macm</a:t>
            </a:r>
            <a:r>
              <a:rPr lang="en-US" dirty="0"/>
              <a:t> 101; q(x): x is a CS student.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Express the statements: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Every CS student must take macm101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7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681" y="304800"/>
            <a:ext cx="8486356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Examples : universal quantifiers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681" y="1219200"/>
            <a:ext cx="8801319" cy="5109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Let p(x): x takes </a:t>
            </a:r>
            <a:r>
              <a:rPr lang="en-US" dirty="0" err="1"/>
              <a:t>macm</a:t>
            </a:r>
            <a:r>
              <a:rPr lang="en-US" dirty="0"/>
              <a:t> 101; q(x): x is a CS student.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Express the statements: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Every CS student must take macm101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                            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x (q(x)         p(x))</a:t>
            </a:r>
            <a:endParaRPr lang="en-US" dirty="0">
              <a:sym typeface="Symbo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38" y="2873480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6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681" y="304800"/>
            <a:ext cx="8486356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Examples : universal quantifiers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681" y="1219200"/>
            <a:ext cx="8801319" cy="5109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Let p(x): x takes </a:t>
            </a:r>
            <a:r>
              <a:rPr lang="en-US" dirty="0" err="1"/>
              <a:t>macm</a:t>
            </a:r>
            <a:r>
              <a:rPr lang="en-US" dirty="0"/>
              <a:t> 101; q(x): x is a CS student.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Express the statements: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Every CS student must take macm101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                            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x (q(x)         p(x))</a:t>
            </a:r>
            <a:endParaRPr lang="en-US" dirty="0">
              <a:sym typeface="Symbol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  <a:sym typeface="Symbol" charset="0"/>
              </a:rPr>
              <a:t>Everybody must take macm101 or be a non CS student.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					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	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38" y="2873480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3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681" y="304800"/>
            <a:ext cx="8486356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Examples : universal quantifiers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681" y="1219200"/>
            <a:ext cx="8801319" cy="5109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Let p(x): x takes </a:t>
            </a:r>
            <a:r>
              <a:rPr lang="en-US" dirty="0" err="1"/>
              <a:t>macm</a:t>
            </a:r>
            <a:r>
              <a:rPr lang="en-US" dirty="0"/>
              <a:t> 101; q(x): x is a CS student.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Express the statements: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Every CS student must take macm101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                            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x (q(x)         p(x))</a:t>
            </a:r>
            <a:endParaRPr lang="en-US" dirty="0">
              <a:sym typeface="Symbol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  <a:sym typeface="Symbol" charset="0"/>
              </a:rPr>
              <a:t>Everybody must take macm101 or be a non CS student.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					 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x (p(x)  q(x))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000000"/>
                </a:solidFill>
                <a:sym typeface="Symbol" charset="0"/>
              </a:rPr>
              <a:t>	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26" y="2893642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60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681" y="304800"/>
            <a:ext cx="8486356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Examples : universal quantifiers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342900" y="1219200"/>
            <a:ext cx="8801100" cy="5110163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Express  the statement</a:t>
            </a:r>
          </a:p>
          <a:p>
            <a:pPr algn="ctr">
              <a:buFont typeface="Arial" charset="0"/>
              <a:buNone/>
            </a:pP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for every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and every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y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i="1" dirty="0" err="1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altLang="ja-JP" dirty="0" err="1">
                <a:latin typeface="Calibri" charset="0"/>
                <a:ea typeface="ＭＳ Ｐゴシック" charset="0"/>
                <a:cs typeface="ＭＳ Ｐゴシック" charset="0"/>
              </a:rPr>
              <a:t>+</a:t>
            </a:r>
            <a:r>
              <a:rPr lang="en-US" altLang="ja-JP" i="1" dirty="0" err="1">
                <a:latin typeface="Calibri" charset="0"/>
                <a:ea typeface="ＭＳ Ｐゴシック" charset="0"/>
                <a:cs typeface="ＭＳ Ｐゴシック" charset="0"/>
              </a:rPr>
              <a:t>y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&gt;10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Answer:</a:t>
            </a:r>
          </a:p>
          <a:p>
            <a:pPr marL="971550" lvl="1" indent="-514350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Let </a:t>
            </a:r>
            <a:r>
              <a:rPr lang="en-US" i="1" dirty="0">
                <a:latin typeface="Calibri" charset="0"/>
                <a:ea typeface="ＭＳ Ｐゴシック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</a:rPr>
              <a:t>(</a:t>
            </a:r>
            <a:r>
              <a:rPr lang="en-US" i="1" dirty="0" err="1">
                <a:latin typeface="Calibri" charset="0"/>
                <a:ea typeface="ＭＳ Ｐゴシック" charset="0"/>
              </a:rPr>
              <a:t>x</a:t>
            </a:r>
            <a:r>
              <a:rPr lang="en-US" dirty="0" err="1">
                <a:latin typeface="Calibri" charset="0"/>
                <a:ea typeface="ＭＳ Ｐゴシック" charset="0"/>
              </a:rPr>
              <a:t>,</a:t>
            </a:r>
            <a:r>
              <a:rPr lang="en-US" i="1" dirty="0" err="1">
                <a:latin typeface="Calibri" charset="0"/>
                <a:ea typeface="ＭＳ Ｐゴシック" charset="0"/>
              </a:rPr>
              <a:t>y</a:t>
            </a:r>
            <a:r>
              <a:rPr lang="en-US" dirty="0">
                <a:latin typeface="Calibri" charset="0"/>
                <a:ea typeface="ＭＳ Ｐゴシック" charset="0"/>
              </a:rPr>
              <a:t>) be the statement </a:t>
            </a:r>
            <a:r>
              <a:rPr lang="en-US" i="1" dirty="0" err="1">
                <a:latin typeface="Calibri" charset="0"/>
                <a:ea typeface="ＭＳ Ｐゴシック" charset="0"/>
              </a:rPr>
              <a:t>x</a:t>
            </a:r>
            <a:r>
              <a:rPr lang="en-US" dirty="0" err="1">
                <a:latin typeface="Calibri" charset="0"/>
                <a:ea typeface="ＭＳ Ｐゴシック" charset="0"/>
              </a:rPr>
              <a:t>+</a:t>
            </a:r>
            <a:r>
              <a:rPr lang="en-US" i="1" dirty="0" err="1">
                <a:latin typeface="Calibri" charset="0"/>
                <a:ea typeface="ＭＳ Ｐゴシック" charset="0"/>
              </a:rPr>
              <a:t>y</a:t>
            </a:r>
            <a:r>
              <a:rPr lang="en-US" dirty="0">
                <a:latin typeface="Calibri" charset="0"/>
                <a:ea typeface="ＭＳ Ｐゴシック" charset="0"/>
              </a:rPr>
              <a:t>&gt;10</a:t>
            </a:r>
          </a:p>
          <a:p>
            <a:pPr marL="971550" lvl="1" indent="-514350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</a:rPr>
              <a:t>Where the domain for </a:t>
            </a:r>
            <a:r>
              <a:rPr lang="en-US" i="1" dirty="0">
                <a:latin typeface="Calibri" charset="0"/>
                <a:ea typeface="ＭＳ Ｐゴシック" charset="0"/>
              </a:rPr>
              <a:t>x</a:t>
            </a:r>
            <a:r>
              <a:rPr lang="en-US" dirty="0">
                <a:latin typeface="Calibri" charset="0"/>
                <a:ea typeface="ＭＳ Ｐゴシック" charset="0"/>
              </a:rPr>
              <a:t>, </a:t>
            </a:r>
            <a:r>
              <a:rPr lang="en-US" i="1" dirty="0">
                <a:latin typeface="Calibri" charset="0"/>
                <a:ea typeface="ＭＳ Ｐゴシック" charset="0"/>
              </a:rPr>
              <a:t>y</a:t>
            </a:r>
            <a:r>
              <a:rPr lang="en-US" dirty="0">
                <a:latin typeface="Calibri" charset="0"/>
                <a:ea typeface="ＭＳ Ｐゴシック" charset="0"/>
              </a:rPr>
              <a:t> is the set of integers</a:t>
            </a:r>
          </a:p>
          <a:p>
            <a:pPr marL="971550" lvl="1" indent="-514350">
              <a:buFont typeface="Calibri" charset="0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The statement is: </a:t>
            </a:r>
            <a:r>
              <a:rPr lang="en-US" i="1" dirty="0"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i="1" dirty="0">
                <a:latin typeface="Calibri" charset="0"/>
                <a:ea typeface="ＭＳ Ｐゴシック" charset="0"/>
                <a:sym typeface="Symbol" charset="0"/>
              </a:rPr>
              <a:t>y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</a:rPr>
              <a:t>(</a:t>
            </a:r>
            <a:r>
              <a:rPr lang="en-US" i="1" dirty="0" err="1">
                <a:latin typeface="Calibri" charset="0"/>
                <a:ea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</a:rPr>
              <a:t>)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Shorthand: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i="1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>
                <a:latin typeface="Calibri" charset="0"/>
                <a:ea typeface="ＭＳ Ｐゴシック" charset="0"/>
                <a:cs typeface="ＭＳ Ｐゴシック" charset="0"/>
              </a:rPr>
              <a:t>x,y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971550" lvl="1" indent="-514350"/>
            <a:endParaRPr lang="en-US" dirty="0">
              <a:latin typeface="Calibri" charset="0"/>
              <a:ea typeface="ＭＳ Ｐゴシック" charset="0"/>
            </a:endParaRPr>
          </a:p>
          <a:p>
            <a:pPr marL="971550" lvl="1" indent="-514350"/>
            <a:endParaRPr lang="en-US" dirty="0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8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26DB-F637-1F45-AFCA-C8697776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Predicates and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658AD-2983-524E-B4A2-14A8DC8A3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Many mathematical statements contain variables.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6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049" y="304800"/>
            <a:ext cx="8566988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Existential Quantifier: 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(there exists)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048" y="1501380"/>
            <a:ext cx="8566988" cy="5109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31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x p(x)</a:t>
            </a:r>
            <a:r>
              <a:rPr lang="en-US" sz="3100" dirty="0">
                <a:latin typeface="Calibri" charset="0"/>
                <a:ea typeface="ＭＳ Ｐゴシック" charset="0"/>
                <a:sym typeface="Symbol" charset="0"/>
              </a:rPr>
              <a:t>: a proposition which is true if p(x) is true for at least one value of x of domain.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z="3100" dirty="0">
                <a:latin typeface="Calibri" charset="0"/>
                <a:ea typeface="ＭＳ Ｐゴシック" charset="0"/>
                <a:sym typeface="Symbol" charset="0"/>
              </a:rPr>
              <a:t>Consider :   </a:t>
            </a:r>
            <a:r>
              <a:rPr lang="en-US" sz="3100" b="1" dirty="0">
                <a:solidFill>
                  <a:srgbClr val="FF0000"/>
                </a:solidFill>
              </a:rPr>
              <a:t>There is an integer that is not even.</a:t>
            </a:r>
            <a:endParaRPr lang="en-US" sz="3100" b="1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2700" dirty="0">
                <a:latin typeface="Calibri" charset="0"/>
                <a:ea typeface="ＭＳ Ｐゴシック" charset="0"/>
                <a:sym typeface="Symbol" charset="0"/>
              </a:rPr>
              <a:t>Let </a:t>
            </a:r>
            <a:r>
              <a:rPr lang="en-US" sz="27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p(x): x is not even</a:t>
            </a:r>
            <a:r>
              <a:rPr lang="en-US" sz="2700" dirty="0">
                <a:latin typeface="Calibri" charset="0"/>
                <a:ea typeface="ＭＳ Ｐゴシック" charset="0"/>
                <a:sym typeface="Symbol" charset="0"/>
              </a:rPr>
              <a:t> be an open statement.</a:t>
            </a:r>
          </a:p>
          <a:p>
            <a:pPr marL="742950" lvl="2" indent="-342900">
              <a:lnSpc>
                <a:spcPct val="90000"/>
              </a:lnSpc>
              <a:buFontTx/>
              <a:buChar char="•"/>
            </a:pPr>
            <a:r>
              <a:rPr lang="en-US" sz="3100" dirty="0">
                <a:latin typeface="Calibri" charset="0"/>
                <a:ea typeface="ＭＳ Ｐゴシック" charset="0"/>
                <a:sym typeface="Symbol" charset="0"/>
              </a:rPr>
              <a:t>The above proposition can be written as </a:t>
            </a:r>
            <a:r>
              <a:rPr lang="en-US" sz="3100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             			</a:t>
            </a:r>
            <a:r>
              <a:rPr lang="en-US" sz="32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31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x  Z, p(x).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If the Universe is finite, say {a</a:t>
            </a:r>
            <a:r>
              <a:rPr lang="en-US" sz="3200" baseline="-250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, a</a:t>
            </a:r>
            <a:r>
              <a:rPr lang="en-US" sz="3200" baseline="-250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, …, a</a:t>
            </a:r>
            <a:r>
              <a:rPr lang="en-US" sz="3200" baseline="-250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}, then</a:t>
            </a:r>
          </a:p>
          <a:p>
            <a:pPr marL="0" lvl="1" indent="0" algn="ctr">
              <a:lnSpc>
                <a:spcPct val="90000"/>
              </a:lnSpc>
              <a:buNone/>
            </a:pPr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 x p(x)        p(a</a:t>
            </a:r>
            <a:r>
              <a:rPr lang="en-US" sz="3200" baseline="-250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)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</a:t>
            </a:r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 p(a</a:t>
            </a:r>
            <a:r>
              <a:rPr lang="en-US" sz="3200" baseline="-25000" dirty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)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</a:t>
            </a:r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 …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 </a:t>
            </a:r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p(a</a:t>
            </a:r>
            <a:r>
              <a:rPr lang="en-US" sz="3200" baseline="-25000" dirty="0">
                <a:latin typeface="Calibri" charset="0"/>
                <a:ea typeface="ＭＳ Ｐゴシック" charset="0"/>
                <a:sym typeface="Symbol" charset="0"/>
              </a:rPr>
              <a:t>n</a:t>
            </a:r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)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 .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3200" dirty="0">
              <a:solidFill>
                <a:srgbClr val="0000FF"/>
              </a:solidFill>
              <a:sym typeface="Symbo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0C01A-E08C-9D45-A1B0-5462DF2439C9}"/>
              </a:ext>
            </a:extLst>
          </p:cNvPr>
          <p:cNvSpPr/>
          <p:nvPr/>
        </p:nvSpPr>
        <p:spPr>
          <a:xfrm>
            <a:off x="2837025" y="4957555"/>
            <a:ext cx="33523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2400" dirty="0"/>
              <a:t>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141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049" y="304800"/>
            <a:ext cx="8566988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Existential Quantifier: 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(there exists)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048" y="1501380"/>
            <a:ext cx="8881952" cy="5109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Example:  What is the truth value of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x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 p(x) where p(x) is the statement ``x</a:t>
            </a:r>
            <a:r>
              <a:rPr lang="en-US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&gt; 10”? Suppose the universe of discourse is set of positive number not exceeding 4, i.e. the set {1,2,3,4}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err="1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Ans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: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	</a:t>
            </a:r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61207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049" y="304800"/>
            <a:ext cx="8566988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Existential Quantifier: 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(there exists)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048" y="1501380"/>
            <a:ext cx="8881952" cy="5109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Example:  What is the truth value of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x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 p(x) where p(x) is the statement ``x</a:t>
            </a:r>
            <a:r>
              <a:rPr lang="en-US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&gt; 10”? Suppose the universe of discourse is set of positive number not exceeding 4, i.e. the set {1,2,3,4}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err="1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Ans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: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	   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In our case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x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 p(x)      p(1) </a:t>
            </a:r>
            <a:r>
              <a:rPr lang="en-US" dirty="0">
                <a:sym typeface="Symbol"/>
              </a:rPr>
              <a:t> p(2)  p(3)  p(4).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ym typeface="Symbol"/>
              </a:rPr>
              <a:t>         </a:t>
            </a:r>
            <a:r>
              <a:rPr lang="en-US" dirty="0">
                <a:sym typeface="Symbol" charset="0"/>
              </a:rPr>
              <a:t>Since p(4) is true,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x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 p(x) is true.</a:t>
            </a:r>
            <a:endParaRPr lang="en-US" dirty="0">
              <a:sym typeface="Symbo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74FE7-14F3-C046-86F0-8DA9DDE76877}"/>
              </a:ext>
            </a:extLst>
          </p:cNvPr>
          <p:cNvSpPr/>
          <p:nvPr/>
        </p:nvSpPr>
        <p:spPr>
          <a:xfrm>
            <a:off x="4367789" y="4421530"/>
            <a:ext cx="33523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2800" dirty="0"/>
              <a:t>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1404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049" y="304800"/>
            <a:ext cx="8566988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Existential Quantifier: 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(there exists)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048" y="1501380"/>
            <a:ext cx="8881952" cy="5109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Example:  What is the truth value of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x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 p(x) where p(x) is the statement ``x</a:t>
            </a:r>
            <a:r>
              <a:rPr lang="en-US" baseline="30000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&gt; 10”? Suppose the universe of discourse is set of positive number not exceeding 4, i.e. the set {1,2,3,4}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>
              <a:solidFill>
                <a:srgbClr val="0000FF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err="1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Ans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: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	   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In our case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x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 p(x)      p(1) </a:t>
            </a:r>
            <a:r>
              <a:rPr lang="en-US" dirty="0">
                <a:sym typeface="Symbol"/>
              </a:rPr>
              <a:t> p(2)  p(3)  p(4).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ym typeface="Symbol"/>
              </a:rPr>
              <a:t>         </a:t>
            </a:r>
            <a:r>
              <a:rPr lang="en-US" dirty="0">
                <a:sym typeface="Symbol" charset="0"/>
              </a:rPr>
              <a:t>Since p(4) is true,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x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  p(x) is true.</a:t>
            </a:r>
            <a:endParaRPr lang="en-US" dirty="0">
              <a:sym typeface="Symbo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74FE7-14F3-C046-86F0-8DA9DDE76877}"/>
              </a:ext>
            </a:extLst>
          </p:cNvPr>
          <p:cNvSpPr/>
          <p:nvPr/>
        </p:nvSpPr>
        <p:spPr>
          <a:xfrm>
            <a:off x="4367789" y="4421530"/>
            <a:ext cx="33523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2800" dirty="0"/>
              <a:t>≡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2AC9C5-1412-C140-842F-2BD8F33A7057}"/>
              </a:ext>
            </a:extLst>
          </p:cNvPr>
          <p:cNvSpPr txBox="1"/>
          <p:nvPr/>
        </p:nvSpPr>
        <p:spPr>
          <a:xfrm>
            <a:off x="1191882" y="5747657"/>
            <a:ext cx="584573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If the domain of x is {1,2,3},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x</a:t>
            </a:r>
            <a:r>
              <a:rPr lang="en-US" sz="3200" dirty="0">
                <a:latin typeface="Calibri" charset="0"/>
                <a:ea typeface="ＭＳ Ｐゴシック" charset="0"/>
                <a:sym typeface="Symbol" charset="0"/>
              </a:rPr>
              <a:t>  p(x) is false.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820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F070A-D779-9740-B30A-222BB3A2A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53442"/>
            <a:ext cx="5772150" cy="62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26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D4CB-340E-0E40-9F81-CAA9A8D8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303-91E6-1A4E-B47E-EB5EE7A7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 is a proposition either true or false.</a:t>
            </a:r>
          </a:p>
          <a:p>
            <a:r>
              <a:rPr lang="en-US" dirty="0"/>
              <a:t>p(x) is an open statement where x is a free variable defined over a domain. </a:t>
            </a:r>
          </a:p>
          <a:p>
            <a:pPr lvl="1"/>
            <a:r>
              <a:rPr lang="en-US" dirty="0"/>
              <a:t>When x has a value, i.e. x is bound, then p(x) is a proposition.</a:t>
            </a:r>
          </a:p>
          <a:p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 x p(x)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: a proposition which is true if p(x) is true for all values of x of the domain.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 x p(x)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: a proposition which is true if p(x) is true for at least one value of x of the domain.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2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Quantifiers: Truth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truth table for the quantified statements.</a:t>
            </a:r>
          </a:p>
        </p:txBody>
      </p:sp>
      <p:pic>
        <p:nvPicPr>
          <p:cNvPr id="4" name="Picture 3" descr="Screen Shot 2015-01-25 at 5.1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96" y="2811440"/>
            <a:ext cx="9181696" cy="352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26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P, Q, and R are quantified statements.</a:t>
            </a:r>
          </a:p>
          <a:p>
            <a:r>
              <a:rPr lang="en-US" sz="2800" dirty="0"/>
              <a:t>The domain for this problem is {a, b, c, d}. </a:t>
            </a:r>
          </a:p>
          <a:p>
            <a:r>
              <a:rPr lang="en-US" sz="2800" dirty="0"/>
              <a:t>Consider the truth table: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33062"/>
            <a:ext cx="8041755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Truth values for quantified statements for a given set of predicates.</a:t>
            </a:r>
          </a:p>
        </p:txBody>
      </p:sp>
      <p:pic>
        <p:nvPicPr>
          <p:cNvPr id="5" name="Picture 4" descr="Screen Shot 2018-10-05 at 12.42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66" y="2767276"/>
            <a:ext cx="1815599" cy="3090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044" y="3466792"/>
            <a:ext cx="392932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statements are true?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x P(x)?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 x P(x)?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x Q(x)?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 x Q(x)?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x R(x)?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 x R(x)?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446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10143" cy="1423165"/>
          </a:xfrm>
        </p:spPr>
        <p:txBody>
          <a:bodyPr/>
          <a:lstStyle/>
          <a:p>
            <a:r>
              <a:rPr lang="en-US" dirty="0"/>
              <a:t>p(x): x &gt;  0;  q(x): x</a:t>
            </a:r>
            <a:r>
              <a:rPr lang="en-US" sz="3600" baseline="30000" dirty="0"/>
              <a:t>2</a:t>
            </a:r>
            <a:r>
              <a:rPr lang="en-US" sz="3600" dirty="0"/>
              <a:t> ≥ 0; </a:t>
            </a:r>
            <a:r>
              <a:rPr lang="en-US" dirty="0"/>
              <a:t>r(x): (x-4)(x+1) = 0     s(x): x</a:t>
            </a:r>
            <a:r>
              <a:rPr lang="en-US" baseline="30000" dirty="0"/>
              <a:t>2</a:t>
            </a:r>
            <a:r>
              <a:rPr lang="en-US" dirty="0"/>
              <a:t> – 3 &gt;0.</a:t>
            </a:r>
            <a:endParaRPr lang="en-US" sz="36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8764" y="3023364"/>
            <a:ext cx="8798579" cy="2539627"/>
            <a:chOff x="268764" y="3023364"/>
            <a:chExt cx="8798579" cy="2539627"/>
          </a:xfrm>
        </p:grpSpPr>
        <p:pic>
          <p:nvPicPr>
            <p:cNvPr id="6" name="Picture 5" descr="Screen Shot 2015-01-25 at 5.46.5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64" y="3023364"/>
              <a:ext cx="8798579" cy="2539627"/>
            </a:xfrm>
            <a:prstGeom prst="rect">
              <a:avLst/>
            </a:prstGeom>
          </p:spPr>
        </p:pic>
        <p:pic>
          <p:nvPicPr>
            <p:cNvPr id="5" name="Picture 4" descr="Screen Shot 2018-01-30 at 11.25.2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509" y="4203765"/>
              <a:ext cx="495300" cy="304800"/>
            </a:xfrm>
            <a:prstGeom prst="rect">
              <a:avLst/>
            </a:prstGeom>
          </p:spPr>
        </p:pic>
        <p:pic>
          <p:nvPicPr>
            <p:cNvPr id="7" name="Picture 6" descr="Screen Shot 2018-01-30 at 11.25.2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509" y="5090619"/>
              <a:ext cx="4953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950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57" y="25911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23165"/>
          </a:xfrm>
        </p:spPr>
        <p:txBody>
          <a:bodyPr/>
          <a:lstStyle/>
          <a:p>
            <a:r>
              <a:rPr lang="en-US" dirty="0"/>
              <a:t>p(x): x &gt;  0;  q(x): x</a:t>
            </a:r>
            <a:r>
              <a:rPr lang="en-US" sz="3600" baseline="30000" dirty="0"/>
              <a:t>2</a:t>
            </a:r>
            <a:r>
              <a:rPr lang="en-US" sz="3600" dirty="0"/>
              <a:t> ≥ 0; r(x): </a:t>
            </a:r>
            <a:r>
              <a:rPr lang="en-US" dirty="0"/>
              <a:t>(x-4)(x+1) = 0  s(x): x</a:t>
            </a:r>
            <a:r>
              <a:rPr lang="en-US" baseline="30000" dirty="0"/>
              <a:t>2</a:t>
            </a:r>
            <a:r>
              <a:rPr lang="en-US" dirty="0"/>
              <a:t> – 3 &gt;0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3050521"/>
            <a:ext cx="8609586" cy="3016359"/>
            <a:chOff x="457200" y="3050521"/>
            <a:chExt cx="8609586" cy="3016359"/>
          </a:xfrm>
        </p:grpSpPr>
        <p:pic>
          <p:nvPicPr>
            <p:cNvPr id="5" name="Picture 4" descr="Screen Shot 2015-01-25 at 5.43.0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050521"/>
              <a:ext cx="8609586" cy="3016359"/>
            </a:xfrm>
            <a:prstGeom prst="rect">
              <a:avLst/>
            </a:prstGeom>
          </p:spPr>
        </p:pic>
        <p:pic>
          <p:nvPicPr>
            <p:cNvPr id="6" name="Picture 5" descr="Screen Shot 2018-01-30 at 11.25.2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086" y="4445634"/>
              <a:ext cx="495300" cy="304800"/>
            </a:xfrm>
            <a:prstGeom prst="rect">
              <a:avLst/>
            </a:prstGeom>
          </p:spPr>
        </p:pic>
        <p:pic>
          <p:nvPicPr>
            <p:cNvPr id="7" name="Picture 6" descr="Screen Shot 2018-01-30 at 11.25.2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332" y="5496206"/>
              <a:ext cx="4953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557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proposition whose Truth Table column is give.</a:t>
            </a:r>
          </a:p>
        </p:txBody>
      </p:sp>
      <p:pic>
        <p:nvPicPr>
          <p:cNvPr id="4" name="Picture 3" descr="Screen Shot 2018-10-05 at 9.2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17" y="1856086"/>
            <a:ext cx="3003484" cy="43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4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Precedence of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The quantifiers </a:t>
            </a:r>
            <a:r>
              <a:rPr lang="en-US" dirty="0">
                <a:sym typeface="Symbol" charset="0"/>
              </a:rPr>
              <a:t> and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 have higher precedence than all logical connectives.</a:t>
            </a:r>
          </a:p>
          <a:p>
            <a:pPr lvl="1"/>
            <a:r>
              <a:rPr lang="en-US" dirty="0">
                <a:sym typeface="Symbol" charset="0"/>
              </a:rPr>
              <a:t> x (p(x)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 q(x)) is the conjunction of  </a:t>
            </a:r>
            <a:r>
              <a:rPr lang="en-US" dirty="0">
                <a:sym typeface="Symbol" charset="0"/>
              </a:rPr>
              <a:t>p(x)  and q(x).</a:t>
            </a:r>
          </a:p>
        </p:txBody>
      </p:sp>
    </p:spTree>
    <p:extLst>
      <p:ext uri="{BB962C8B-B14F-4D97-AF65-F5344CB8AC3E}">
        <p14:creationId xmlns:p14="http://schemas.microsoft.com/office/powerpoint/2010/main" val="490477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of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Symbol"/>
              </a:rPr>
              <a:t>For example,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x P(x) </a:t>
            </a:r>
            <a:r>
              <a:rPr lang="en-US" dirty="0">
                <a:latin typeface="Cambria Math"/>
                <a:ea typeface="Cambria Math"/>
                <a:sym typeface="Symbol"/>
              </a:rPr>
              <a:t>∨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 Q(x)  </a:t>
            </a:r>
            <a:r>
              <a:rPr lang="en-US" dirty="0">
                <a:sym typeface="Symbol"/>
              </a:rPr>
              <a:t>means</a:t>
            </a:r>
            <a:r>
              <a:rPr lang="en-US" i="1" dirty="0">
                <a:latin typeface="Cambria Math" pitchFamily="18" charset="0"/>
                <a:ea typeface="Cambria Math" pitchFamily="18" charset="0"/>
                <a:sym typeface="Symbol"/>
              </a:rPr>
              <a:t>             </a:t>
            </a:r>
            <a:r>
              <a:rPr lang="en-US" b="1" dirty="0">
                <a:latin typeface="Cambria Math" pitchFamily="18" charset="0"/>
                <a:ea typeface="Cambria Math" pitchFamily="18" charset="0"/>
                <a:sym typeface="Symbol"/>
              </a:rPr>
              <a:t>(x P(x))</a:t>
            </a:r>
            <a:r>
              <a:rPr lang="en-US" b="1" dirty="0">
                <a:latin typeface="Cambria Math"/>
                <a:ea typeface="Cambria Math"/>
                <a:sym typeface="Symbol"/>
              </a:rPr>
              <a:t>∨</a:t>
            </a:r>
            <a:r>
              <a:rPr lang="en-US" b="1" dirty="0">
                <a:latin typeface="Cambria Math" pitchFamily="18" charset="0"/>
                <a:ea typeface="Cambria Math" pitchFamily="18" charset="0"/>
                <a:sym typeface="Symbol"/>
              </a:rPr>
              <a:t> Q(x)</a:t>
            </a:r>
            <a:r>
              <a:rPr lang="en-US" b="1" dirty="0">
                <a:sym typeface="Symbol"/>
              </a:rPr>
              <a:t>  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x (P(x) </a:t>
            </a:r>
            <a:r>
              <a:rPr lang="en-US" dirty="0">
                <a:latin typeface="Cambria Math"/>
                <a:ea typeface="Cambria Math"/>
                <a:sym typeface="Symbol"/>
              </a:rPr>
              <a:t>∨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 Q(x)) means something different.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Unfortunately, often people write x P(x) </a:t>
            </a:r>
            <a:r>
              <a:rPr lang="en-US" dirty="0">
                <a:latin typeface="Cambria Math"/>
                <a:ea typeface="Cambria Math"/>
                <a:sym typeface="Symbol"/>
              </a:rPr>
              <a:t>∨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 Q(x)  when they mean  x (P(x) </a:t>
            </a:r>
            <a:r>
              <a:rPr lang="en-US" dirty="0">
                <a:latin typeface="Cambria Math"/>
                <a:ea typeface="Cambria Math"/>
                <a:sym typeface="Symbol"/>
              </a:rPr>
              <a:t>∨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 Q(x)).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6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>
                <a:sym typeface="Symbol" charset="0"/>
              </a:rPr>
              <a:t>Let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): </a:t>
            </a:r>
            <a:r>
              <a:rPr lang="en-US" dirty="0" err="1">
                <a:sym typeface="Symbol" charset="0"/>
              </a:rPr>
              <a:t>xy</a:t>
            </a:r>
            <a:r>
              <a:rPr lang="en-US" dirty="0">
                <a:sym typeface="Symbol" charset="0"/>
              </a:rPr>
              <a:t> =0; Universe is R.</a:t>
            </a:r>
          </a:p>
          <a:p>
            <a:pPr lvl="1"/>
            <a:r>
              <a:rPr lang="en-US" dirty="0">
                <a:sym typeface="Symbol" charset="0"/>
              </a:rPr>
              <a:t>x y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       y x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(?)</a:t>
            </a:r>
          </a:p>
          <a:p>
            <a:pPr lvl="1"/>
            <a:r>
              <a:rPr lang="en-US" dirty="0">
                <a:sym typeface="Symbol" charset="0"/>
              </a:rPr>
              <a:t>x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       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x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(?)</a:t>
            </a:r>
          </a:p>
          <a:p>
            <a:r>
              <a:rPr lang="en-US" dirty="0">
                <a:sym typeface="Symbol" charset="0"/>
              </a:rPr>
              <a:t>Let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): </a:t>
            </a:r>
            <a:r>
              <a:rPr lang="en-US" dirty="0" err="1">
                <a:sym typeface="Symbol" charset="0"/>
              </a:rPr>
              <a:t>x+y</a:t>
            </a:r>
            <a:r>
              <a:rPr lang="en-US" dirty="0">
                <a:sym typeface="Symbol" charset="0"/>
              </a:rPr>
              <a:t> = 0; Universe is 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x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</a:t>
            </a:r>
          </a:p>
          <a:p>
            <a:pPr lvl="1"/>
            <a:r>
              <a:rPr lang="en-US" dirty="0">
                <a:sym typeface="Symbol" charset="0"/>
              </a:rPr>
              <a:t>x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887DA-D086-394A-886C-4DE4F0C3E4A7}"/>
              </a:ext>
            </a:extLst>
          </p:cNvPr>
          <p:cNvSpPr/>
          <p:nvPr/>
        </p:nvSpPr>
        <p:spPr>
          <a:xfrm>
            <a:off x="3260305" y="224125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≡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3A2BF9-25B5-E147-B408-A15203266EDE}"/>
              </a:ext>
            </a:extLst>
          </p:cNvPr>
          <p:cNvSpPr/>
          <p:nvPr/>
        </p:nvSpPr>
        <p:spPr>
          <a:xfrm>
            <a:off x="3298402" y="275288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277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>
                <a:sym typeface="Symbol" charset="0"/>
              </a:rPr>
              <a:t>Let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): </a:t>
            </a:r>
            <a:r>
              <a:rPr lang="en-US" dirty="0" err="1">
                <a:sym typeface="Symbol" charset="0"/>
              </a:rPr>
              <a:t>xy</a:t>
            </a:r>
            <a:r>
              <a:rPr lang="en-US" dirty="0">
                <a:sym typeface="Symbol" charset="0"/>
              </a:rPr>
              <a:t> =0; Universe is R.</a:t>
            </a:r>
          </a:p>
          <a:p>
            <a:pPr lvl="1"/>
            <a:r>
              <a:rPr lang="en-US" dirty="0">
                <a:sym typeface="Symbol" charset="0"/>
              </a:rPr>
              <a:t>x y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       y x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(?)</a:t>
            </a:r>
          </a:p>
          <a:p>
            <a:pPr lvl="1"/>
            <a:r>
              <a:rPr lang="en-US" dirty="0">
                <a:sym typeface="Symbol" charset="0"/>
              </a:rPr>
              <a:t>x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       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x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(?)</a:t>
            </a:r>
          </a:p>
          <a:p>
            <a:r>
              <a:rPr lang="en-US" dirty="0">
                <a:sym typeface="Symbol" charset="0"/>
              </a:rPr>
              <a:t>Let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): </a:t>
            </a:r>
            <a:r>
              <a:rPr lang="en-US" dirty="0" err="1">
                <a:sym typeface="Symbol" charset="0"/>
              </a:rPr>
              <a:t>x+y</a:t>
            </a:r>
            <a:r>
              <a:rPr lang="en-US" dirty="0">
                <a:sym typeface="Symbol" charset="0"/>
              </a:rPr>
              <a:t> = 0; Universe is R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x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</a:t>
            </a:r>
          </a:p>
          <a:p>
            <a:pPr lvl="1"/>
            <a:r>
              <a:rPr lang="en-US" dirty="0">
                <a:sym typeface="Symbol" charset="0"/>
              </a:rPr>
              <a:t>x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887DA-D086-394A-886C-4DE4F0C3E4A7}"/>
              </a:ext>
            </a:extLst>
          </p:cNvPr>
          <p:cNvSpPr/>
          <p:nvPr/>
        </p:nvSpPr>
        <p:spPr>
          <a:xfrm>
            <a:off x="3260305" y="224125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≡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3A2BF9-25B5-E147-B408-A15203266EDE}"/>
              </a:ext>
            </a:extLst>
          </p:cNvPr>
          <p:cNvSpPr/>
          <p:nvPr/>
        </p:nvSpPr>
        <p:spPr>
          <a:xfrm>
            <a:off x="3298402" y="275288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≡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8F2E0-D219-8B42-8716-A00DF7058E2E}"/>
              </a:ext>
            </a:extLst>
          </p:cNvPr>
          <p:cNvSpPr/>
          <p:nvPr/>
        </p:nvSpPr>
        <p:spPr>
          <a:xfrm>
            <a:off x="6180589" y="2192271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charset="0"/>
              </a:rPr>
              <a:t>(T)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3DF112-02A4-AE47-A6DB-A3CE0F2FBF1C}"/>
              </a:ext>
            </a:extLst>
          </p:cNvPr>
          <p:cNvSpPr/>
          <p:nvPr/>
        </p:nvSpPr>
        <p:spPr>
          <a:xfrm>
            <a:off x="6218686" y="2703898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charset="0"/>
              </a:rPr>
              <a:t>(T)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A7E341-5325-684B-84A6-5BFCB9B8F325}"/>
              </a:ext>
            </a:extLst>
          </p:cNvPr>
          <p:cNvSpPr/>
          <p:nvPr/>
        </p:nvSpPr>
        <p:spPr>
          <a:xfrm>
            <a:off x="3260305" y="3855611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charset="0"/>
              </a:rPr>
              <a:t>(F)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5CF46A-3AA4-9741-8540-4B1F86840C8E}"/>
              </a:ext>
            </a:extLst>
          </p:cNvPr>
          <p:cNvSpPr/>
          <p:nvPr/>
        </p:nvSpPr>
        <p:spPr>
          <a:xfrm>
            <a:off x="3260305" y="4367241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charset="0"/>
              </a:rPr>
              <a:t>(T)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3532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Translating English to Symbolic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Goldbach’s</a:t>
            </a:r>
            <a:r>
              <a:rPr lang="en-US" b="1" dirty="0">
                <a:solidFill>
                  <a:srgbClr val="FF0000"/>
                </a:solidFill>
              </a:rPr>
              <a:t> conjecture: </a:t>
            </a:r>
            <a:r>
              <a:rPr lang="en-US" dirty="0">
                <a:solidFill>
                  <a:srgbClr val="0000FF"/>
                </a:solidFill>
              </a:rPr>
              <a:t>Every even integer greater than 2 is the sum of two prime numbers.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Let P = { 2, 3, 5, 7, …} be the set of primes;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Let S= {4,6,8,10, …} be the set of even integers &gt; 2.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Symbol" charset="0"/>
              </a:rPr>
              <a:t>x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p, q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P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x = p + q.</a:t>
            </a:r>
          </a:p>
        </p:txBody>
      </p:sp>
    </p:spTree>
    <p:extLst>
      <p:ext uri="{BB962C8B-B14F-4D97-AF65-F5344CB8AC3E}">
        <p14:creationId xmlns:p14="http://schemas.microsoft.com/office/powerpoint/2010/main" val="145668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Translating English to Symbolic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Goldbach’s</a:t>
            </a:r>
            <a:r>
              <a:rPr lang="en-US" b="1" dirty="0">
                <a:solidFill>
                  <a:srgbClr val="FF0000"/>
                </a:solidFill>
              </a:rPr>
              <a:t> conjecture: </a:t>
            </a:r>
            <a:r>
              <a:rPr lang="en-US" dirty="0">
                <a:solidFill>
                  <a:srgbClr val="0000FF"/>
                </a:solidFill>
              </a:rPr>
              <a:t>Every even integer greater than 2 is the sum of two prime numbers.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Let P = { 2, 3, 5, 7, …} be the set of primes;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Let S= {4,6,8,10, …} be the set of even integers &gt; 2.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Symbol" charset="0"/>
              </a:rPr>
              <a:t>x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p, q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P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x = p + q.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can also write the conjecture as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(x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S)        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p, q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P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x = p + q.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663362"/>
              </p:ext>
            </p:extLst>
          </p:nvPr>
        </p:nvGraphicFramePr>
        <p:xfrm>
          <a:off x="2448707" y="5415397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8707" y="5415397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8-01-30 at 11.25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07" y="5423291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48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Translating English to Symbolic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Goldbach’s</a:t>
            </a:r>
            <a:r>
              <a:rPr lang="en-US" b="1" dirty="0">
                <a:solidFill>
                  <a:srgbClr val="FF0000"/>
                </a:solidFill>
              </a:rPr>
              <a:t> conjecture: </a:t>
            </a:r>
            <a:r>
              <a:rPr lang="en-US" dirty="0">
                <a:solidFill>
                  <a:srgbClr val="0000FF"/>
                </a:solidFill>
              </a:rPr>
              <a:t>Every even integer greater than 2 is the sum of two prime numbers.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Let P = { 2, 3, 5, 7, …} be the set of primes;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Let S= {4,6,8,10, …} be the set of even integers &gt; 2.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Symbol" charset="0"/>
              </a:rPr>
              <a:t>x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p, q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P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x = p + q.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can also write the conjecture as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(x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S)        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p, q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P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x = p + q.</a:t>
            </a:r>
          </a:p>
          <a:p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Every universally quantified statement can be expressed as a conditional statement.</a:t>
            </a:r>
          </a:p>
          <a:p>
            <a:pPr lvl="1"/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887771"/>
              </p:ext>
            </p:extLst>
          </p:nvPr>
        </p:nvGraphicFramePr>
        <p:xfrm>
          <a:off x="2408392" y="5105036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392" y="5105036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8-01-30 at 11.25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92" y="5112930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25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Translating English to Symbolic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Every universally quantified statement can be expressed as a conditional statement.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following statements mean the same thing.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x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Q(x)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(x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)         Q(x)</a:t>
            </a:r>
          </a:p>
          <a:p>
            <a:pPr marL="514350" indent="-457200"/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Sometimes a theorem will be expressed as a universally quantified statement, but it will be more convenient to think of it as a conditional statement.</a:t>
            </a:r>
          </a:p>
        </p:txBody>
      </p:sp>
      <p:pic>
        <p:nvPicPr>
          <p:cNvPr id="4" name="Picture 3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57" y="3840961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95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Translating English to Symbolic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Every universally quantified statement can be expressed as a conditional statement.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following statements mean the same thing.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x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S, Q(x)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(x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S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)         Q(x)</a:t>
            </a:r>
          </a:p>
          <a:p>
            <a:pPr marL="514350" indent="-457200"/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Sometimes a theorem will be expressed as a universally quantified statement, but it will be more convenient to think of it as a conditional statement.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7339" y="5883736"/>
            <a:ext cx="432957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We should be able to switch between the two forms</a:t>
            </a:r>
          </a:p>
        </p:txBody>
      </p:sp>
      <p:pic>
        <p:nvPicPr>
          <p:cNvPr id="5" name="Picture 4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56" y="3840961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43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If somebody is female and is a parent, this person is someone’s mother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f(x): x is female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p(x): x is a parent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m(</a:t>
            </a:r>
            <a:r>
              <a:rPr lang="en-US" dirty="0" err="1">
                <a:solidFill>
                  <a:srgbClr val="000000"/>
                </a:solidFill>
              </a:rPr>
              <a:t>x,y</a:t>
            </a:r>
            <a:r>
              <a:rPr lang="en-US" dirty="0">
                <a:solidFill>
                  <a:srgbClr val="000000"/>
                </a:solidFill>
              </a:rPr>
              <a:t>): x is the mother of y</a:t>
            </a:r>
          </a:p>
        </p:txBody>
      </p:sp>
    </p:spTree>
    <p:extLst>
      <p:ext uri="{BB962C8B-B14F-4D97-AF65-F5344CB8AC3E}">
        <p14:creationId xmlns:p14="http://schemas.microsoft.com/office/powerpoint/2010/main" val="364720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form</a:t>
            </a:r>
          </a:p>
        </p:txBody>
      </p:sp>
      <p:pic>
        <p:nvPicPr>
          <p:cNvPr id="4" name="Picture 3" descr="Screen Shot 2018-10-05 at 9.2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72" y="1612885"/>
            <a:ext cx="6712488" cy="36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10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If somebody is female and is a parent, this person is someone’s mother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f(x): x is female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p(x): x is a parent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m(</a:t>
            </a:r>
            <a:r>
              <a:rPr lang="en-US" dirty="0" err="1">
                <a:solidFill>
                  <a:srgbClr val="000000"/>
                </a:solidFill>
              </a:rPr>
              <a:t>x,y</a:t>
            </a:r>
            <a:r>
              <a:rPr lang="en-US" dirty="0">
                <a:solidFill>
                  <a:srgbClr val="000000"/>
                </a:solidFill>
              </a:rPr>
              <a:t>): x is the mother of y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3366FF"/>
                </a:solidFill>
                <a:sym typeface="Symbol" charset="0"/>
              </a:rPr>
              <a:t>x (f(x) </a:t>
            </a:r>
            <a:r>
              <a:rPr lang="en-US" dirty="0">
                <a:solidFill>
                  <a:srgbClr val="3366FF"/>
                </a:solidFill>
                <a:sym typeface="Symbol"/>
              </a:rPr>
              <a:t> p(x)         </a:t>
            </a:r>
            <a:r>
              <a:rPr lang="en-US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dirty="0">
                <a:solidFill>
                  <a:srgbClr val="3366FF"/>
                </a:solidFill>
                <a:sym typeface="Symbol"/>
              </a:rPr>
              <a:t> y, m(</a:t>
            </a:r>
            <a:r>
              <a:rPr lang="en-US" dirty="0" err="1">
                <a:solidFill>
                  <a:srgbClr val="3366FF"/>
                </a:solidFill>
                <a:sym typeface="Symbol"/>
              </a:rPr>
              <a:t>x,y</a:t>
            </a:r>
            <a:r>
              <a:rPr lang="en-US" dirty="0">
                <a:solidFill>
                  <a:srgbClr val="3366FF"/>
                </a:solidFill>
                <a:sym typeface="Symbol"/>
              </a:rPr>
              <a:t>))  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4324699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98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 every prime number p there is another prime number q with q &gt; p.</a:t>
            </a:r>
          </a:p>
          <a:p>
            <a:r>
              <a:rPr lang="en-US" dirty="0">
                <a:solidFill>
                  <a:srgbClr val="FF0000"/>
                </a:solidFill>
              </a:rPr>
              <a:t>The universe is the set of positive integers (N)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f(x): 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  N </a:t>
            </a:r>
            <a:r>
              <a:rPr lang="en-US" dirty="0">
                <a:solidFill>
                  <a:srgbClr val="000000"/>
                </a:solidFill>
              </a:rPr>
              <a:t>is a prime.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g(</a:t>
            </a:r>
            <a:r>
              <a:rPr lang="en-US" dirty="0" err="1">
                <a:solidFill>
                  <a:srgbClr val="000000"/>
                </a:solidFill>
              </a:rPr>
              <a:t>x,y</a:t>
            </a:r>
            <a:r>
              <a:rPr lang="en-US" dirty="0">
                <a:solidFill>
                  <a:srgbClr val="000000"/>
                </a:solidFill>
              </a:rPr>
              <a:t>): x &gt; y, x, y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  N.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14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 every prime number p there is another prime number q with q &gt; p.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f(x): 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  N </a:t>
            </a:r>
            <a:r>
              <a:rPr lang="en-US" dirty="0">
                <a:solidFill>
                  <a:srgbClr val="000000"/>
                </a:solidFill>
              </a:rPr>
              <a:t>is a prime.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g(</a:t>
            </a:r>
            <a:r>
              <a:rPr lang="en-US" dirty="0" err="1">
                <a:solidFill>
                  <a:srgbClr val="000000"/>
                </a:solidFill>
              </a:rPr>
              <a:t>x,y</a:t>
            </a:r>
            <a:r>
              <a:rPr lang="en-US" dirty="0">
                <a:solidFill>
                  <a:srgbClr val="000000"/>
                </a:solidFill>
              </a:rPr>
              <a:t>): x &gt; y, x, y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  N.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  <a:sym typeface="Symbol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sym typeface="Symbol" charset="0"/>
              </a:rPr>
              <a:t>p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N,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f(p)      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q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 N, (f(q) 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g(q, p)) 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p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N, (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f(p)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 (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q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  N, (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f(q)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 g(q, p))))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28" y="4344856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13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 every prime number p there is another prime number q with q &gt; p.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f(x): 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  N </a:t>
            </a:r>
            <a:r>
              <a:rPr lang="en-US" dirty="0">
                <a:solidFill>
                  <a:srgbClr val="000000"/>
                </a:solidFill>
              </a:rPr>
              <a:t>is a prime.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g(</a:t>
            </a:r>
            <a:r>
              <a:rPr lang="en-US" dirty="0" err="1">
                <a:solidFill>
                  <a:srgbClr val="000000"/>
                </a:solidFill>
              </a:rPr>
              <a:t>x,y</a:t>
            </a:r>
            <a:r>
              <a:rPr lang="en-US" dirty="0">
                <a:solidFill>
                  <a:srgbClr val="000000"/>
                </a:solidFill>
              </a:rPr>
              <a:t>): x &gt; y, x, y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  N.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  <a:sym typeface="Symbol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sym typeface="Symbol" charset="0"/>
              </a:rPr>
              <a:t>p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,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f(p)       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q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, (f(q) 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g(q, p)) </a:t>
            </a:r>
          </a:p>
          <a:p>
            <a:pPr lvl="1"/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p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, (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 f(p)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 (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q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 (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f(q) </a:t>
            </a:r>
            <a:r>
              <a:rPr lang="en-US" dirty="0">
                <a:solidFill>
                  <a:srgbClr val="0000FF"/>
                </a:solidFill>
                <a:latin typeface="Calibri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 g(q, p))))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94" y="4365012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92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P(x): x is a person; T(y): time is y; F(</a:t>
            </a:r>
            <a:r>
              <a:rPr lang="en-US" sz="2800" dirty="0" err="1">
                <a:solidFill>
                  <a:srgbClr val="FF0000"/>
                </a:solidFill>
              </a:rPr>
              <a:t>x,y</a:t>
            </a:r>
            <a:r>
              <a:rPr lang="en-US" sz="2800" dirty="0">
                <a:solidFill>
                  <a:srgbClr val="FF0000"/>
                </a:solidFill>
              </a:rPr>
              <a:t>): you can fool x in time y.</a:t>
            </a:r>
          </a:p>
          <a:p>
            <a:r>
              <a:rPr lang="en-US" sz="2800" dirty="0"/>
              <a:t>You can fool some of the people all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1631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P(x): x is a person; T(y): time is y; F(</a:t>
            </a:r>
            <a:r>
              <a:rPr lang="en-US" sz="2800" dirty="0" err="1">
                <a:solidFill>
                  <a:srgbClr val="FF0000"/>
                </a:solidFill>
              </a:rPr>
              <a:t>x,y</a:t>
            </a:r>
            <a:r>
              <a:rPr lang="en-US" sz="2800" dirty="0">
                <a:solidFill>
                  <a:srgbClr val="FF0000"/>
                </a:solidFill>
              </a:rPr>
              <a:t>): you can fool x in time y.</a:t>
            </a:r>
          </a:p>
          <a:p>
            <a:r>
              <a:rPr lang="en-US" sz="2800" dirty="0"/>
              <a:t>You can fool some of the people all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	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p (</a:t>
            </a:r>
            <a:r>
              <a:rPr lang="en-US" sz="2800" dirty="0">
                <a:solidFill>
                  <a:srgbClr val="3366FF"/>
                </a:solidFill>
                <a:sym typeface="Symbol" charset="0"/>
              </a:rPr>
              <a:t>t (P(p) 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(T(t)         F(</a:t>
            </a:r>
            <a:r>
              <a:rPr lang="en-US" sz="2800" dirty="0" err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p,t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))))  </a:t>
            </a: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3187187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79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P(x): x is a person; T(y): time is y; F(</a:t>
            </a:r>
            <a:r>
              <a:rPr lang="en-US" sz="2800" dirty="0" err="1">
                <a:solidFill>
                  <a:srgbClr val="FF0000"/>
                </a:solidFill>
              </a:rPr>
              <a:t>x,y</a:t>
            </a:r>
            <a:r>
              <a:rPr lang="en-US" sz="2800" dirty="0">
                <a:solidFill>
                  <a:srgbClr val="FF0000"/>
                </a:solidFill>
              </a:rPr>
              <a:t>): you can fool x in time y.</a:t>
            </a:r>
          </a:p>
          <a:p>
            <a:r>
              <a:rPr lang="en-US" sz="2800" dirty="0"/>
              <a:t>You can fool some of the people all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	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p (</a:t>
            </a:r>
            <a:r>
              <a:rPr lang="en-US" sz="2800" dirty="0">
                <a:solidFill>
                  <a:srgbClr val="3366FF"/>
                </a:solidFill>
                <a:sym typeface="Symbol" charset="0"/>
              </a:rPr>
              <a:t>t (P(p) 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(T(t)         F(</a:t>
            </a:r>
            <a:r>
              <a:rPr lang="en-US" sz="2800" dirty="0" err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p,t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))))  </a:t>
            </a:r>
          </a:p>
          <a:p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You can fool all of the people some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50" y="3216132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24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P(x): x is a person; T(y): time is y; F(</a:t>
            </a:r>
            <a:r>
              <a:rPr lang="en-US" sz="2800" dirty="0" err="1">
                <a:solidFill>
                  <a:srgbClr val="FF0000"/>
                </a:solidFill>
              </a:rPr>
              <a:t>x,y</a:t>
            </a:r>
            <a:r>
              <a:rPr lang="en-US" sz="2800" dirty="0">
                <a:solidFill>
                  <a:srgbClr val="FF0000"/>
                </a:solidFill>
              </a:rPr>
              <a:t>): you can fool x in time y.</a:t>
            </a:r>
          </a:p>
          <a:p>
            <a:r>
              <a:rPr lang="en-US" sz="2800" dirty="0"/>
              <a:t>You can fool some of the people all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	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p (</a:t>
            </a:r>
            <a:r>
              <a:rPr lang="en-US" sz="2800" dirty="0">
                <a:solidFill>
                  <a:srgbClr val="3366FF"/>
                </a:solidFill>
                <a:sym typeface="Symbol" charset="0"/>
              </a:rPr>
              <a:t>t (P(p) 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(T(t)         F(</a:t>
            </a:r>
            <a:r>
              <a:rPr lang="en-US" sz="2800" dirty="0" err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p,t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))))  </a:t>
            </a:r>
          </a:p>
          <a:p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You can fool all of the people some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t (</a:t>
            </a:r>
            <a:r>
              <a:rPr lang="en-US" sz="2800" dirty="0">
                <a:solidFill>
                  <a:srgbClr val="3366FF"/>
                </a:solidFill>
                <a:sym typeface="Symbol" charset="0"/>
              </a:rPr>
              <a:t>p (P(p) 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(T(t)         F(</a:t>
            </a:r>
            <a:r>
              <a:rPr lang="en-US" sz="2800" dirty="0" err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p,t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)))) </a:t>
            </a:r>
          </a:p>
        </p:txBody>
      </p:sp>
      <p:pic>
        <p:nvPicPr>
          <p:cNvPr id="6" name="Picture 5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40" y="3204824"/>
            <a:ext cx="495300" cy="304800"/>
          </a:xfrm>
          <a:prstGeom prst="rect">
            <a:avLst/>
          </a:prstGeom>
        </p:spPr>
      </p:pic>
      <p:pic>
        <p:nvPicPr>
          <p:cNvPr id="7" name="Picture 6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68" y="4235231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69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P(x): x is a person; T(y): time is y; F(</a:t>
            </a:r>
            <a:r>
              <a:rPr lang="en-US" sz="2800" dirty="0" err="1">
                <a:solidFill>
                  <a:srgbClr val="FF0000"/>
                </a:solidFill>
              </a:rPr>
              <a:t>x,y</a:t>
            </a:r>
            <a:r>
              <a:rPr lang="en-US" sz="2800" dirty="0">
                <a:solidFill>
                  <a:srgbClr val="FF0000"/>
                </a:solidFill>
              </a:rPr>
              <a:t>): you can fool x in time y.</a:t>
            </a:r>
          </a:p>
          <a:p>
            <a:r>
              <a:rPr lang="en-US" sz="2800" dirty="0"/>
              <a:t>You can fool some of the people all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	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p (</a:t>
            </a:r>
            <a:r>
              <a:rPr lang="en-US" sz="2800" dirty="0">
                <a:solidFill>
                  <a:srgbClr val="3366FF"/>
                </a:solidFill>
                <a:sym typeface="Symbol" charset="0"/>
              </a:rPr>
              <a:t>t (P(p) 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(T(t)         F(</a:t>
            </a:r>
            <a:r>
              <a:rPr lang="en-US" sz="2800" dirty="0" err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p,t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))))  </a:t>
            </a:r>
          </a:p>
          <a:p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You can fool all of the people some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t (</a:t>
            </a:r>
            <a:r>
              <a:rPr lang="en-US" sz="2800" dirty="0">
                <a:solidFill>
                  <a:srgbClr val="3366FF"/>
                </a:solidFill>
                <a:sym typeface="Symbol" charset="0"/>
              </a:rPr>
              <a:t>p (P(p) 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(T(t)         F(</a:t>
            </a:r>
            <a:r>
              <a:rPr lang="en-US" sz="2800" dirty="0" err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p,t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))))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You can fool all of the people all of the time</a:t>
            </a: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6" name="Picture 5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26" y="3146875"/>
            <a:ext cx="495300" cy="304800"/>
          </a:xfrm>
          <a:prstGeom prst="rect">
            <a:avLst/>
          </a:prstGeom>
        </p:spPr>
      </p:pic>
      <p:pic>
        <p:nvPicPr>
          <p:cNvPr id="7" name="Picture 6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00" y="4244077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42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Translating English to Symbolic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P(x): x is a person; T(y): time is y; F(</a:t>
            </a:r>
            <a:r>
              <a:rPr lang="en-US" sz="2800" dirty="0" err="1">
                <a:solidFill>
                  <a:srgbClr val="FF0000"/>
                </a:solidFill>
              </a:rPr>
              <a:t>x,y</a:t>
            </a:r>
            <a:r>
              <a:rPr lang="en-US" sz="2800" dirty="0">
                <a:solidFill>
                  <a:srgbClr val="FF0000"/>
                </a:solidFill>
              </a:rPr>
              <a:t>): you can fool x in time y.</a:t>
            </a:r>
          </a:p>
          <a:p>
            <a:r>
              <a:rPr lang="en-US" sz="2800" dirty="0"/>
              <a:t>You can fool some of the people all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</a:rPr>
              <a:t>	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p (</a:t>
            </a:r>
            <a:r>
              <a:rPr lang="en-US" sz="2800" dirty="0">
                <a:solidFill>
                  <a:srgbClr val="3366FF"/>
                </a:solidFill>
                <a:sym typeface="Symbol" charset="0"/>
              </a:rPr>
              <a:t>t (P(p) 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(T(t)         F(</a:t>
            </a:r>
            <a:r>
              <a:rPr lang="en-US" sz="2800" dirty="0" err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p,t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))))  </a:t>
            </a:r>
          </a:p>
          <a:p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You can fool all of the people some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t (</a:t>
            </a:r>
            <a:r>
              <a:rPr lang="en-US" sz="2800" dirty="0">
                <a:solidFill>
                  <a:srgbClr val="3366FF"/>
                </a:solidFill>
                <a:sym typeface="Symbol" charset="0"/>
              </a:rPr>
              <a:t>p (P(p) 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(T(t)         F(</a:t>
            </a:r>
            <a:r>
              <a:rPr lang="en-US" sz="2800" dirty="0" err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p,t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)))) 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You can fool all of the people all of the time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</a:t>
            </a:r>
            <a:r>
              <a:rPr lang="en-US" sz="2800" dirty="0">
                <a:solidFill>
                  <a:srgbClr val="3366FF"/>
                </a:solidFill>
                <a:sym typeface="Symbol" charset="0"/>
              </a:rPr>
              <a:t>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 </a:t>
            </a:r>
            <a:r>
              <a:rPr lang="en-US" sz="2800" dirty="0">
                <a:solidFill>
                  <a:srgbClr val="3366FF"/>
                </a:solidFill>
                <a:sym typeface="Symbol" charset="0"/>
              </a:rPr>
              <a:t>t (P(p) 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(T(t)         F(</a:t>
            </a:r>
            <a:r>
              <a:rPr lang="en-US" sz="2800" dirty="0" err="1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p,t</a:t>
            </a:r>
            <a:r>
              <a:rPr lang="en-US" sz="2800" dirty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)))) </a:t>
            </a: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7" name="Picture 6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68" y="3187187"/>
            <a:ext cx="495300" cy="304800"/>
          </a:xfrm>
          <a:prstGeom prst="rect">
            <a:avLst/>
          </a:prstGeom>
        </p:spPr>
      </p:pic>
      <p:pic>
        <p:nvPicPr>
          <p:cNvPr id="8" name="Picture 7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93" y="4284389"/>
            <a:ext cx="495300" cy="304800"/>
          </a:xfrm>
          <a:prstGeom prst="rect">
            <a:avLst/>
          </a:prstGeom>
        </p:spPr>
      </p:pic>
      <p:pic>
        <p:nvPicPr>
          <p:cNvPr id="9" name="Picture 8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93" y="5292177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9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681" y="304800"/>
            <a:ext cx="8486356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Predicate Logic (Propositional Function)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109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Propositional statements are not powerful enough to capture wide range of statements.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Consider the statement:</a:t>
            </a:r>
            <a:endParaRPr lang="en-US" sz="28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For every n </a:t>
            </a:r>
            <a:r>
              <a:rPr lang="en-US" b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 Z, 2n is even</a:t>
            </a:r>
          </a:p>
          <a:p>
            <a:pPr marL="514350" indent="-457200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Consider the sentences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y has four sides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x has black hair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x+2 is an even integer</a:t>
            </a:r>
          </a:p>
          <a:p>
            <a:pPr marL="514350" indent="-457200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The above sentences involve variables.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04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83D91F-7CF7-AA48-94FE-5C0ADD9F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523"/>
            <a:ext cx="9144000" cy="52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85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Negation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We can use negation with quantified expressions as we used them with propositions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 be a predicate.  Then the followings hold:</a:t>
            </a:r>
          </a:p>
          <a:p>
            <a:pPr lvl="1" algn="ctr">
              <a:buFont typeface="Arial" charset="0"/>
              <a:buNone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(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x P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i="1" dirty="0">
                <a:latin typeface="Calibri" charset="0"/>
                <a:ea typeface="ＭＳ Ｐゴシック" charset="0"/>
              </a:rPr>
              <a:t>x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))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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i="1" dirty="0">
                <a:latin typeface="Calibri" charset="0"/>
                <a:ea typeface="ＭＳ Ｐゴシック" charset="0"/>
              </a:rPr>
              <a:t>x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)</a:t>
            </a:r>
          </a:p>
          <a:p>
            <a:pPr lvl="1" algn="ctr">
              <a:buFont typeface="Symbol" charset="0"/>
              <a:buChar char="Ø"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(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x P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i="1" dirty="0">
                <a:latin typeface="Calibri" charset="0"/>
                <a:ea typeface="ＭＳ Ｐゴシック" charset="0"/>
              </a:rPr>
              <a:t>x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))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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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x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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i="1" dirty="0">
                <a:latin typeface="Calibri" charset="0"/>
                <a:ea typeface="ＭＳ Ｐゴシック" charset="0"/>
              </a:rPr>
              <a:t>x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is essentially the quantified version of De Morgan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’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 Law.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84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5DEF-31A3-3445-9722-FE5F47A9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Morgan’s law for quantified statements (Section 1.8)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AC79-D22D-7C45-A155-F07CD18B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If the domain for the variable x is the set of all birds and the predicate F(x) is "x can fly", then the statement ¬∀x F(x) is equivalent to: </a:t>
            </a:r>
          </a:p>
          <a:p>
            <a:pPr marL="0" indent="0">
              <a:buNone/>
            </a:pPr>
            <a:r>
              <a:rPr lang="en-IN" dirty="0"/>
              <a:t>				"Not every bird can fly." </a:t>
            </a:r>
          </a:p>
          <a:p>
            <a:pPr marL="0" indent="0">
              <a:buNone/>
            </a:pPr>
            <a:r>
              <a:rPr lang="en-IN" dirty="0"/>
              <a:t>     which is logically equivalent to the statement:</a:t>
            </a:r>
          </a:p>
          <a:p>
            <a:pPr marL="0" indent="0">
              <a:buNone/>
            </a:pPr>
            <a:r>
              <a:rPr lang="en-IN" dirty="0"/>
              <a:t>               "There exists a bird that cannot fly."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27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Negating Quantified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x J(x)</a:t>
            </a:r>
            <a:endParaRPr lang="en-US" dirty="0"/>
          </a:p>
          <a:p>
            <a:pPr marL="850392" lvl="1" indent="-457200">
              <a:buNone/>
            </a:pPr>
            <a:r>
              <a:rPr lang="en-US" dirty="0"/>
              <a:t>“Every student in </a:t>
            </a:r>
            <a:r>
              <a:rPr lang="en-US" dirty="0" err="1"/>
              <a:t>cs</a:t>
            </a:r>
            <a:r>
              <a:rPr lang="en-US" dirty="0"/>
              <a:t> 225 has taken a course in Java.”</a:t>
            </a:r>
          </a:p>
          <a:p>
            <a:pPr marL="850392" lvl="1" indent="-457200">
              <a:buNone/>
            </a:pPr>
            <a:r>
              <a:rPr lang="en-US" dirty="0"/>
              <a:t> Here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J(x)</a:t>
            </a:r>
            <a:r>
              <a:rPr lang="en-US" dirty="0"/>
              <a:t>  is “x has taken a course in Java” and </a:t>
            </a:r>
          </a:p>
          <a:p>
            <a:pPr marL="850392" lvl="1" indent="-457200">
              <a:buNone/>
            </a:pPr>
            <a:r>
              <a:rPr lang="en-US" dirty="0"/>
              <a:t> the domain is students in </a:t>
            </a:r>
            <a:r>
              <a:rPr lang="en-US" dirty="0" err="1"/>
              <a:t>cs</a:t>
            </a:r>
            <a:r>
              <a:rPr lang="en-US" dirty="0"/>
              <a:t> 225. </a:t>
            </a:r>
          </a:p>
          <a:p>
            <a:r>
              <a:rPr lang="en-US" dirty="0"/>
              <a:t>Negating the original statement gives “It is not the case that every student in </a:t>
            </a:r>
            <a:r>
              <a:rPr lang="en-US" dirty="0" err="1"/>
              <a:t>cs</a:t>
            </a:r>
            <a:r>
              <a:rPr lang="en-US" dirty="0"/>
              <a:t> 225 has taken Java.” This implies that “There is a student in </a:t>
            </a:r>
            <a:r>
              <a:rPr lang="en-US" dirty="0" err="1"/>
              <a:t>cs</a:t>
            </a:r>
            <a:r>
              <a:rPr lang="en-US" dirty="0"/>
              <a:t>  225 who has not taken Java.”</a:t>
            </a:r>
          </a:p>
          <a:p>
            <a:pPr>
              <a:buNone/>
            </a:pPr>
            <a:r>
              <a:rPr lang="en-US" i="1" dirty="0">
                <a:latin typeface="Cambria Math"/>
                <a:ea typeface="Cambria Math"/>
                <a:sym typeface="Symbol"/>
              </a:rPr>
              <a:t>     </a:t>
            </a:r>
            <a:r>
              <a:rPr lang="en-US" dirty="0">
                <a:latin typeface="Cambria Math"/>
                <a:ea typeface="Cambria Math"/>
                <a:sym typeface="Symbol"/>
              </a:rPr>
              <a:t>Symbolically</a:t>
            </a:r>
            <a:r>
              <a:rPr lang="en-US" i="1" dirty="0">
                <a:latin typeface="Cambria Math"/>
                <a:ea typeface="Cambria Math"/>
                <a:sym typeface="Symbol"/>
              </a:rPr>
              <a:t>  </a:t>
            </a:r>
            <a:r>
              <a:rPr lang="en-US" dirty="0">
                <a:latin typeface="Cambria Math"/>
                <a:ea typeface="Cambria Math"/>
                <a:sym typeface="Symbol"/>
              </a:rPr>
              <a:t>¬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x J(x)  and x </a:t>
            </a:r>
            <a:r>
              <a:rPr lang="en-US" dirty="0">
                <a:latin typeface="Cambria Math"/>
                <a:ea typeface="Cambria Math"/>
                <a:sym typeface="Symbol"/>
              </a:rPr>
              <a:t>¬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J(x)</a:t>
            </a:r>
            <a:r>
              <a:rPr lang="en-US" i="1" dirty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  <a:sym typeface="Symbol"/>
              </a:rPr>
              <a:t>are equivalent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70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554F-7881-1641-9E9F-F3CA4710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27F31-3F70-9646-A8FD-E42372C9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7" y="1846729"/>
            <a:ext cx="8918923" cy="31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48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Negation: Truth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762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Truth Values of Negated Quantifiers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590800"/>
          <a:ext cx="8077200" cy="2103437"/>
        </p:xfrm>
        <a:graphic>
          <a:graphicData uri="http://schemas.openxmlformats.org/drawingml/2006/table">
            <a:tbl>
              <a:tblPr/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Statement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True when…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False when...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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)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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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 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) is false for every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There is an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x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for which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P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) is true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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)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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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 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There is an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x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for which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) is false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) is true for every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  <a:sym typeface="Symbol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08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Negation: 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Rewrite the following expression, pushing negation inward:</a:t>
            </a:r>
          </a:p>
          <a:p>
            <a:pPr algn="ctr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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(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y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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z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x,y,z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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 z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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y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x,y,z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))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Answer: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8862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dirty="0">
                <a:ea typeface="+mn-ea"/>
                <a:cs typeface="Arial" charset="0"/>
                <a:sym typeface="Symbol"/>
              </a:rPr>
              <a:t></a:t>
            </a:r>
            <a:r>
              <a:rPr lang="en-US" sz="3200" i="1" dirty="0">
                <a:latin typeface="+mn-lt"/>
                <a:ea typeface="+mn-ea"/>
                <a:cs typeface="+mn-cs"/>
              </a:rPr>
              <a:t>x</a:t>
            </a:r>
            <a:r>
              <a:rPr lang="en-US" sz="3200" dirty="0">
                <a:latin typeface="+mn-lt"/>
                <a:ea typeface="+mn-ea"/>
                <a:cs typeface="+mn-cs"/>
                <a:sym typeface="Symbol"/>
              </a:rPr>
              <a:t> (</a:t>
            </a:r>
            <a:r>
              <a:rPr lang="en-US" sz="3200" dirty="0">
                <a:ea typeface="+mn-ea"/>
                <a:cs typeface="Arial" charset="0"/>
                <a:sym typeface="Symbol"/>
              </a:rPr>
              <a:t></a:t>
            </a:r>
            <a:r>
              <a:rPr lang="en-US" sz="3200" i="1" dirty="0">
                <a:latin typeface="+mn-lt"/>
                <a:ea typeface="+mn-ea"/>
                <a:cs typeface="+mn-cs"/>
                <a:sym typeface="Symbol"/>
              </a:rPr>
              <a:t>y</a:t>
            </a:r>
            <a:r>
              <a:rPr lang="en-US" sz="3200" dirty="0"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en-US" sz="3200" dirty="0">
                <a:ea typeface="+mn-ea"/>
                <a:cs typeface="Arial" charset="0"/>
                <a:sym typeface="Symbol"/>
              </a:rPr>
              <a:t></a:t>
            </a:r>
            <a:r>
              <a:rPr lang="en-US" sz="3200" i="1" dirty="0">
                <a:latin typeface="+mn-lt"/>
                <a:ea typeface="+mn-ea"/>
                <a:cs typeface="+mn-cs"/>
              </a:rPr>
              <a:t>z</a:t>
            </a:r>
            <a:r>
              <a:rPr lang="en-US" sz="3200" i="1" dirty="0"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en-US" sz="3200" dirty="0">
                <a:ea typeface="+mn-ea"/>
                <a:cs typeface="Arial" charset="0"/>
                <a:sym typeface="Symbol"/>
              </a:rPr>
              <a:t></a:t>
            </a:r>
            <a:r>
              <a:rPr lang="en-US" sz="3200" i="1" dirty="0">
                <a:latin typeface="+mn-lt"/>
                <a:ea typeface="+mn-ea"/>
                <a:cs typeface="+mn-cs"/>
              </a:rPr>
              <a:t>P</a:t>
            </a:r>
            <a:r>
              <a:rPr lang="en-US" sz="3200" dirty="0">
                <a:latin typeface="+mn-lt"/>
                <a:ea typeface="+mn-ea"/>
                <a:cs typeface="+mn-cs"/>
              </a:rPr>
              <a:t>(</a:t>
            </a:r>
            <a:r>
              <a:rPr lang="en-US" sz="3200" i="1" dirty="0" err="1">
                <a:latin typeface="+mn-lt"/>
                <a:ea typeface="+mn-ea"/>
                <a:cs typeface="+mn-cs"/>
              </a:rPr>
              <a:t>x,y,z</a:t>
            </a:r>
            <a:r>
              <a:rPr lang="en-US" sz="3200">
                <a:latin typeface="+mn-lt"/>
                <a:ea typeface="+mn-ea"/>
                <a:cs typeface="+mn-cs"/>
              </a:rPr>
              <a:t>) </a:t>
            </a:r>
            <a:r>
              <a:rPr lang="en-US" sz="3200">
                <a:latin typeface="+mn-lt"/>
                <a:ea typeface="+mn-ea"/>
                <a:cs typeface="+mn-cs"/>
                <a:sym typeface="Symbol"/>
              </a:rPr>
              <a:t> </a:t>
            </a:r>
            <a:r>
              <a:rPr lang="en-US" sz="3200" dirty="0">
                <a:ea typeface="+mn-ea"/>
                <a:cs typeface="Arial" charset="0"/>
                <a:sym typeface="Symbol"/>
              </a:rPr>
              <a:t></a:t>
            </a:r>
            <a:r>
              <a:rPr lang="en-US" sz="3200" i="1" dirty="0">
                <a:latin typeface="+mn-lt"/>
                <a:ea typeface="+mn-ea"/>
                <a:cs typeface="+mn-cs"/>
              </a:rPr>
              <a:t>z</a:t>
            </a:r>
            <a:r>
              <a:rPr lang="en-US" sz="3200" dirty="0"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en-US" sz="3200" dirty="0">
                <a:ea typeface="+mn-ea"/>
                <a:cs typeface="Arial" charset="0"/>
                <a:sym typeface="Symbol"/>
              </a:rPr>
              <a:t></a:t>
            </a:r>
            <a:r>
              <a:rPr lang="en-US" sz="3200" i="1" dirty="0">
                <a:latin typeface="+mn-lt"/>
                <a:ea typeface="+mn-ea"/>
                <a:cs typeface="+mn-cs"/>
              </a:rPr>
              <a:t>y</a:t>
            </a:r>
            <a:r>
              <a:rPr lang="en-US" sz="3200" dirty="0"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en-US" sz="3200" dirty="0">
                <a:ea typeface="+mn-ea"/>
                <a:cs typeface="Arial" charset="0"/>
                <a:sym typeface="Symbol"/>
              </a:rPr>
              <a:t></a:t>
            </a:r>
            <a:r>
              <a:rPr lang="en-US" sz="3200" i="1" dirty="0">
                <a:latin typeface="+mn-lt"/>
                <a:ea typeface="+mn-ea"/>
                <a:cs typeface="+mn-cs"/>
              </a:rPr>
              <a:t>P</a:t>
            </a:r>
            <a:r>
              <a:rPr lang="en-US" sz="3200" dirty="0">
                <a:latin typeface="+mn-lt"/>
                <a:ea typeface="+mn-ea"/>
                <a:cs typeface="+mn-cs"/>
              </a:rPr>
              <a:t>(</a:t>
            </a:r>
            <a:r>
              <a:rPr lang="en-US" sz="3200" i="1" dirty="0" err="1">
                <a:latin typeface="+mn-lt"/>
                <a:ea typeface="+mn-ea"/>
                <a:cs typeface="+mn-cs"/>
              </a:rPr>
              <a:t>x,y,z</a:t>
            </a:r>
            <a:r>
              <a:rPr lang="en-US" sz="3200" dirty="0">
                <a:latin typeface="+mn-lt"/>
                <a:ea typeface="+mn-ea"/>
                <a:cs typeface="+mn-cs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021303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p(x): x is odd; q(x): x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– 1 is odd.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(p(x)       q(x)) 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[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(p(x)       q(x))]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        x [ (p(x)       q(x))]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x [  ( p(x) </a:t>
            </a:r>
            <a:r>
              <a:rPr lang="en-US" dirty="0">
                <a:sym typeface="Symbol"/>
              </a:rPr>
              <a:t> q(x))]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x [ p(x)  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</a:t>
            </a:r>
            <a:r>
              <a:rPr lang="en-US" dirty="0">
                <a:sym typeface="Symbol"/>
              </a:rPr>
              <a:t>q(x) ]</a:t>
            </a:r>
            <a:endParaRPr lang="en-US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376035"/>
              </p:ext>
            </p:extLst>
          </p:nvPr>
        </p:nvGraphicFramePr>
        <p:xfrm>
          <a:off x="1077894" y="3595557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4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7894" y="3595557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33707"/>
              </p:ext>
            </p:extLst>
          </p:nvPr>
        </p:nvGraphicFramePr>
        <p:xfrm>
          <a:off x="1109346" y="4151073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5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9346" y="4151073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Screen Shot 2018-01-30 at 11.25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39" y="2450214"/>
            <a:ext cx="495300" cy="304800"/>
          </a:xfrm>
          <a:prstGeom prst="rect">
            <a:avLst/>
          </a:prstGeom>
        </p:spPr>
      </p:pic>
      <p:pic>
        <p:nvPicPr>
          <p:cNvPr id="14" name="Picture 13" descr="Screen Shot 2018-01-30 at 11.25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39" y="2991956"/>
            <a:ext cx="495300" cy="304800"/>
          </a:xfrm>
          <a:prstGeom prst="rect">
            <a:avLst/>
          </a:prstGeom>
        </p:spPr>
      </p:pic>
      <p:pic>
        <p:nvPicPr>
          <p:cNvPr id="15" name="Picture 14" descr="Screen Shot 2018-01-30 at 11.25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11" y="3595557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76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p(x): x is odd; q(x): x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– 1 is odd.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(p(x)       q(x))   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True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[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(p(x)       q(x))]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        x [ (p(x)       q(x))]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      x [  ( p(x) </a:t>
            </a:r>
            <a:r>
              <a:rPr lang="en-US" dirty="0">
                <a:sym typeface="Symbol"/>
              </a:rPr>
              <a:t> q(x))]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x [ p(x)  </a:t>
            </a:r>
            <a:r>
              <a:rPr lang="en-US" dirty="0">
                <a:sym typeface="Symbol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 </a:t>
            </a:r>
            <a:r>
              <a:rPr lang="en-US" dirty="0">
                <a:sym typeface="Symbol"/>
              </a:rPr>
              <a:t>q(x) ]  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False</a:t>
            </a:r>
            <a:endParaRPr lang="en-US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314209"/>
              </p:ext>
            </p:extLst>
          </p:nvPr>
        </p:nvGraphicFramePr>
        <p:xfrm>
          <a:off x="1077894" y="3595557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2" name="Equation" r:id="rId3" imgW="431800" imgH="254000" progId="Equation.3">
                  <p:embed/>
                </p:oleObj>
              </mc:Choice>
              <mc:Fallback>
                <p:oleObj name="Equation" r:id="rId3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7894" y="3595557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84033"/>
              </p:ext>
            </p:extLst>
          </p:nvPr>
        </p:nvGraphicFramePr>
        <p:xfrm>
          <a:off x="1109346" y="4151073"/>
          <a:ext cx="431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3" name="Equation" r:id="rId5" imgW="431800" imgH="254000" progId="Equation.3">
                  <p:embed/>
                </p:oleObj>
              </mc:Choice>
              <mc:Fallback>
                <p:oleObj name="Equation" r:id="rId5" imgW="431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9346" y="4151073"/>
                        <a:ext cx="431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Screen Shot 2018-01-30 at 11.25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39" y="2401227"/>
            <a:ext cx="495300" cy="304800"/>
          </a:xfrm>
          <a:prstGeom prst="rect">
            <a:avLst/>
          </a:prstGeom>
        </p:spPr>
      </p:pic>
      <p:pic>
        <p:nvPicPr>
          <p:cNvPr id="14" name="Picture 13" descr="Screen Shot 2018-01-30 at 11.25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15" y="2941399"/>
            <a:ext cx="495300" cy="304800"/>
          </a:xfrm>
          <a:prstGeom prst="rect">
            <a:avLst/>
          </a:prstGeom>
        </p:spPr>
      </p:pic>
      <p:pic>
        <p:nvPicPr>
          <p:cNvPr id="15" name="Picture 14" descr="Screen Shot 2018-01-30 at 11.25.2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6" y="3595557"/>
            <a:ext cx="495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177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2-02 at 8.1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954"/>
            <a:ext cx="9144000" cy="2600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422" y="1248828"/>
            <a:ext cx="477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Definition:</a:t>
            </a:r>
          </a:p>
        </p:txBody>
      </p:sp>
    </p:spTree>
    <p:extLst>
      <p:ext uri="{BB962C8B-B14F-4D97-AF65-F5344CB8AC3E}">
        <p14:creationId xmlns:p14="http://schemas.microsoft.com/office/powerpoint/2010/main" val="72358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Open sentences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365" y="1219200"/>
            <a:ext cx="8647618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A sentence whose truth value depends on the value of one or more variables is called an </a:t>
            </a:r>
            <a:r>
              <a:rPr lang="en-US" dirty="0">
                <a:solidFill>
                  <a:srgbClr val="FF0000"/>
                </a:solidFill>
              </a:rPr>
              <a:t>open sentence (predicate).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Examples of open statements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p(y) (read as “p of y”)</a:t>
            </a:r>
            <a:r>
              <a:rPr lang="en-US" dirty="0"/>
              <a:t>:  y has four sides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p(x)</a:t>
            </a:r>
            <a:r>
              <a:rPr lang="en-US" dirty="0"/>
              <a:t>: x has black hair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p(x)</a:t>
            </a:r>
            <a:r>
              <a:rPr lang="en-US" dirty="0"/>
              <a:t>: x+2 is an even integer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Mother(x)</a:t>
            </a:r>
            <a:r>
              <a:rPr lang="en-US" dirty="0"/>
              <a:t>: propositional function with one variable.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Friend(</a:t>
            </a:r>
            <a:r>
              <a:rPr lang="en-US" dirty="0" err="1">
                <a:solidFill>
                  <a:srgbClr val="0000FF"/>
                </a:solidFill>
              </a:rPr>
              <a:t>x,y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: function with two variables. (2-tuple)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000FF"/>
                </a:solidFill>
              </a:rPr>
              <a:t>P(x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…, 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: function with n variables. (n-tuple)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An open statement p(x) is a proposition when x is assigned a value.</a:t>
            </a:r>
          </a:p>
        </p:txBody>
      </p:sp>
    </p:spTree>
    <p:extLst>
      <p:ext uri="{BB962C8B-B14F-4D97-AF65-F5344CB8AC3E}">
        <p14:creationId xmlns:p14="http://schemas.microsoft.com/office/powerpoint/2010/main" val="34447311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9DF9-B6E3-1E46-B6E6-F90F278F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 (1.9)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0849-5D77-AD45-985B-510A8D77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362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If an open statement (predicate) has </a:t>
            </a:r>
            <a:r>
              <a:rPr lang="en-IN" sz="2800" dirty="0"/>
              <a:t>more than one variable, each variable must be bound by a separate quantifier.</a:t>
            </a:r>
          </a:p>
          <a:p>
            <a:r>
              <a:rPr lang="en-IN" sz="2800" dirty="0"/>
              <a:t>A logical expression with more than one quantifier that bind different variables in the same predicate is said to have </a:t>
            </a:r>
            <a:r>
              <a:rPr lang="en-IN" sz="2800" b="1" i="1" dirty="0"/>
              <a:t>nested quantifiers</a:t>
            </a:r>
            <a:r>
              <a:rPr lang="en-IN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7460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9DF9-B6E3-1E46-B6E6-F90F278F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 (1.9)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0849-5D77-AD45-985B-510A8D77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362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If an open statement (predicate) has </a:t>
            </a:r>
            <a:r>
              <a:rPr lang="en-IN" sz="2800" dirty="0"/>
              <a:t>more than one variable, each variable must be bound by a separate quantifier.</a:t>
            </a:r>
          </a:p>
          <a:p>
            <a:r>
              <a:rPr lang="en-IN" sz="2800" dirty="0"/>
              <a:t>A logical expression with more than one quantifier that bind different variables in the same predicate is said to have </a:t>
            </a:r>
            <a:r>
              <a:rPr lang="en-IN" sz="2800" b="1" i="1" dirty="0"/>
              <a:t>nested quantifiers</a:t>
            </a:r>
            <a:r>
              <a:rPr lang="en-IN" sz="2800" dirty="0"/>
              <a:t>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02862-3709-E144-A196-9709078C4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220936"/>
            <a:ext cx="7391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090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Nested quantifiers of the same type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>
                <a:sym typeface="Symbol" charset="0"/>
              </a:rPr>
              <a:t>Domain: real set R</a:t>
            </a:r>
          </a:p>
          <a:p>
            <a:r>
              <a:rPr lang="en-US" dirty="0">
                <a:sym typeface="Symbol" charset="0"/>
              </a:rPr>
              <a:t>Let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): </a:t>
            </a:r>
            <a:r>
              <a:rPr lang="en-US" dirty="0" err="1">
                <a:sym typeface="Symbol" charset="0"/>
              </a:rPr>
              <a:t>xy</a:t>
            </a:r>
            <a:r>
              <a:rPr lang="en-US" dirty="0">
                <a:sym typeface="Symbol" charset="0"/>
              </a:rPr>
              <a:t> = 0;</a:t>
            </a:r>
          </a:p>
          <a:p>
            <a:pPr lvl="1"/>
            <a:r>
              <a:rPr lang="en-US" dirty="0">
                <a:sym typeface="Symbol" charset="0"/>
              </a:rPr>
              <a:t>x y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       y x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(?)</a:t>
            </a:r>
          </a:p>
          <a:p>
            <a:pPr lvl="1"/>
            <a:r>
              <a:rPr lang="en-US" dirty="0">
                <a:sym typeface="Symbol" charset="0"/>
              </a:rPr>
              <a:t>x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       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x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(?)</a:t>
            </a:r>
          </a:p>
          <a:p>
            <a:r>
              <a:rPr lang="en-US" dirty="0">
                <a:sym typeface="Symbol" charset="0"/>
              </a:rPr>
              <a:t>Let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): </a:t>
            </a:r>
            <a:r>
              <a:rPr lang="en-US" dirty="0" err="1">
                <a:sym typeface="Symbol" charset="0"/>
              </a:rPr>
              <a:t>x+y</a:t>
            </a:r>
            <a:r>
              <a:rPr lang="en-US" dirty="0">
                <a:sym typeface="Symbol" charset="0"/>
              </a:rPr>
              <a:t> = 0; 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x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</a:t>
            </a:r>
          </a:p>
          <a:p>
            <a:pPr lvl="1"/>
            <a:r>
              <a:rPr lang="en-US" dirty="0">
                <a:sym typeface="Symbol" charset="0"/>
              </a:rPr>
              <a:t>x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3A2BF9-25B5-E147-B408-A15203266EDE}"/>
              </a:ext>
            </a:extLst>
          </p:cNvPr>
          <p:cNvSpPr/>
          <p:nvPr/>
        </p:nvSpPr>
        <p:spPr>
          <a:xfrm>
            <a:off x="3298402" y="282783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≡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A3D3E-56BC-5746-BB6F-9DEDFC33D076}"/>
              </a:ext>
            </a:extLst>
          </p:cNvPr>
          <p:cNvSpPr/>
          <p:nvPr/>
        </p:nvSpPr>
        <p:spPr>
          <a:xfrm>
            <a:off x="3298402" y="33221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2267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Nested quantifiers of the same type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>
                <a:sym typeface="Symbol" charset="0"/>
              </a:rPr>
              <a:t>Domain: real set R</a:t>
            </a:r>
          </a:p>
          <a:p>
            <a:r>
              <a:rPr lang="en-US" dirty="0">
                <a:sym typeface="Symbol" charset="0"/>
              </a:rPr>
              <a:t>Let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): </a:t>
            </a:r>
            <a:r>
              <a:rPr lang="en-US" dirty="0" err="1">
                <a:sym typeface="Symbol" charset="0"/>
              </a:rPr>
              <a:t>xy</a:t>
            </a:r>
            <a:r>
              <a:rPr lang="en-US" dirty="0">
                <a:sym typeface="Symbol" charset="0"/>
              </a:rPr>
              <a:t> = 0;</a:t>
            </a:r>
          </a:p>
          <a:p>
            <a:pPr lvl="1"/>
            <a:r>
              <a:rPr lang="en-US" dirty="0">
                <a:sym typeface="Symbol" charset="0"/>
              </a:rPr>
              <a:t>x y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       y x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(?)</a:t>
            </a:r>
          </a:p>
          <a:p>
            <a:pPr lvl="1"/>
            <a:r>
              <a:rPr lang="en-US" dirty="0">
                <a:sym typeface="Symbol" charset="0"/>
              </a:rPr>
              <a:t>x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       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x p(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(?)</a:t>
            </a:r>
          </a:p>
          <a:p>
            <a:r>
              <a:rPr lang="en-US" dirty="0">
                <a:sym typeface="Symbol" charset="0"/>
              </a:rPr>
              <a:t>Let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): </a:t>
            </a:r>
            <a:r>
              <a:rPr lang="en-US" dirty="0" err="1">
                <a:sym typeface="Symbol" charset="0"/>
              </a:rPr>
              <a:t>x+y</a:t>
            </a:r>
            <a:r>
              <a:rPr lang="en-US" dirty="0">
                <a:sym typeface="Symbol" charset="0"/>
              </a:rPr>
              <a:t> = 0; 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x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</a:t>
            </a:r>
          </a:p>
          <a:p>
            <a:pPr lvl="1"/>
            <a:r>
              <a:rPr lang="en-US" dirty="0">
                <a:sym typeface="Symbol" charset="0"/>
              </a:rPr>
              <a:t>x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sym typeface="Symbol" charset="0"/>
              </a:rPr>
              <a:t>y q(</a:t>
            </a:r>
            <a:r>
              <a:rPr lang="en-US" dirty="0" err="1">
                <a:sym typeface="Symbol" charset="0"/>
              </a:rPr>
              <a:t>x,y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3A2BF9-25B5-E147-B408-A15203266EDE}"/>
              </a:ext>
            </a:extLst>
          </p:cNvPr>
          <p:cNvSpPr/>
          <p:nvPr/>
        </p:nvSpPr>
        <p:spPr>
          <a:xfrm>
            <a:off x="3298402" y="282783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≡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A3D3E-56BC-5746-BB6F-9DEDFC33D076}"/>
              </a:ext>
            </a:extLst>
          </p:cNvPr>
          <p:cNvSpPr/>
          <p:nvPr/>
        </p:nvSpPr>
        <p:spPr>
          <a:xfrm>
            <a:off x="3298402" y="33221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≡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2D6A5-94F9-0545-A1FC-7EFF7E9CAA54}"/>
              </a:ext>
            </a:extLst>
          </p:cNvPr>
          <p:cNvSpPr/>
          <p:nvPr/>
        </p:nvSpPr>
        <p:spPr>
          <a:xfrm>
            <a:off x="6180589" y="2746905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charset="0"/>
              </a:rPr>
              <a:t>(T)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6C48AB-6647-AD4D-A9AE-94876BC900E6}"/>
              </a:ext>
            </a:extLst>
          </p:cNvPr>
          <p:cNvSpPr/>
          <p:nvPr/>
        </p:nvSpPr>
        <p:spPr>
          <a:xfrm>
            <a:off x="6180589" y="3291387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charset="0"/>
              </a:rPr>
              <a:t>(T)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DE93E-73BB-2543-A5AA-686FBC204DB4}"/>
              </a:ext>
            </a:extLst>
          </p:cNvPr>
          <p:cNvSpPr/>
          <p:nvPr/>
        </p:nvSpPr>
        <p:spPr>
          <a:xfrm>
            <a:off x="3049936" y="4902625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charset="0"/>
              </a:rPr>
              <a:t>(T)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FCCFD8-0D83-EC4E-B8CC-E063D2DB8821}"/>
              </a:ext>
            </a:extLst>
          </p:cNvPr>
          <p:cNvSpPr/>
          <p:nvPr/>
        </p:nvSpPr>
        <p:spPr>
          <a:xfrm>
            <a:off x="3049936" y="4408298"/>
            <a:ext cx="574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charset="0"/>
              </a:rPr>
              <a:t>(F)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48340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D857-665A-DB48-AB28-243DE737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Morgan’s law for nested quantifiers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69778-8BDF-174C-8D27-F18CE0BF6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727200"/>
            <a:ext cx="7493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677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88D8-1524-7949-A37A-E3389719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Expressing uniqueness in quantified statements (Section 1.10)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EEB138-30F4-9E4E-A2DB-E990BB1BA0F8}"/>
              </a:ext>
            </a:extLst>
          </p:cNvPr>
          <p:cNvGrpSpPr/>
          <p:nvPr/>
        </p:nvGrpSpPr>
        <p:grpSpPr>
          <a:xfrm>
            <a:off x="0" y="1678079"/>
            <a:ext cx="9144000" cy="2790641"/>
            <a:chOff x="0" y="1678079"/>
            <a:chExt cx="9144000" cy="27906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C15F6A-9F37-4549-9AEE-658427F0C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8079"/>
              <a:ext cx="9144000" cy="279064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DFB2F8-2B65-4B44-9ECE-F9DFBF774257}"/>
                </a:ext>
              </a:extLst>
            </p:cNvPr>
            <p:cNvSpPr txBox="1"/>
            <p:nvPr/>
          </p:nvSpPr>
          <p:spPr>
            <a:xfrm>
              <a:off x="2650435" y="3657598"/>
              <a:ext cx="2769703" cy="3313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78366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88D8-1524-7949-A37A-E3389719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Expressing uniqueness in quantified statements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0EC87-3713-764B-8F90-60C1941C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84" y="4398781"/>
            <a:ext cx="5873750" cy="24592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EEB138-30F4-9E4E-A2DB-E990BB1BA0F8}"/>
              </a:ext>
            </a:extLst>
          </p:cNvPr>
          <p:cNvGrpSpPr/>
          <p:nvPr/>
        </p:nvGrpSpPr>
        <p:grpSpPr>
          <a:xfrm>
            <a:off x="0" y="1678079"/>
            <a:ext cx="9144000" cy="2790641"/>
            <a:chOff x="0" y="1678079"/>
            <a:chExt cx="9144000" cy="27906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C15F6A-9F37-4549-9AEE-658427F0C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78079"/>
              <a:ext cx="9144000" cy="279064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DFB2F8-2B65-4B44-9ECE-F9DFBF774257}"/>
                </a:ext>
              </a:extLst>
            </p:cNvPr>
            <p:cNvSpPr txBox="1"/>
            <p:nvPr/>
          </p:nvSpPr>
          <p:spPr>
            <a:xfrm>
              <a:off x="2650435" y="3657598"/>
              <a:ext cx="2769703" cy="3313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28464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96CF-3CB2-B040-A035-EDA9B345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1.10.8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C701-2B45-FC4D-A160-FB39C167C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87487"/>
          </a:xfrm>
        </p:spPr>
        <p:txBody>
          <a:bodyPr/>
          <a:lstStyle/>
          <a:p>
            <a:r>
              <a:rPr lang="en-US" dirty="0"/>
              <a:t>Domain: a group of students</a:t>
            </a:r>
          </a:p>
          <a:p>
            <a:pPr lvl="1"/>
            <a:r>
              <a:rPr lang="en-IN" dirty="0"/>
              <a:t>N(x, y): person x nominated person y for a position. It is possible that x=y.</a:t>
            </a:r>
          </a:p>
          <a:p>
            <a:pPr lvl="1"/>
            <a:r>
              <a:rPr lang="en-IN" dirty="0"/>
              <a:t>W(x): person x is a new member.</a:t>
            </a:r>
          </a:p>
          <a:p>
            <a:pPr lvl="1"/>
            <a:r>
              <a:rPr lang="en-IN" dirty="0"/>
              <a:t>O(x): person x is currently an officer.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97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96CF-3CB2-B040-A035-EDA9B345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1.10.8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C701-2B45-FC4D-A160-FB39C167C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14522" cy="4734339"/>
          </a:xfrm>
        </p:spPr>
        <p:txBody>
          <a:bodyPr/>
          <a:lstStyle/>
          <a:p>
            <a:r>
              <a:rPr lang="en-US" dirty="0"/>
              <a:t>Domain: a group of students</a:t>
            </a:r>
          </a:p>
          <a:p>
            <a:pPr lvl="1"/>
            <a:r>
              <a:rPr lang="en-IN" dirty="0"/>
              <a:t>N(x, y): person x nominated person y for a position. It is possible that x=y.</a:t>
            </a:r>
          </a:p>
          <a:p>
            <a:pPr lvl="1"/>
            <a:r>
              <a:rPr lang="en-IN" dirty="0"/>
              <a:t>W(x): person x is a new member.</a:t>
            </a:r>
          </a:p>
          <a:p>
            <a:pPr lvl="1"/>
            <a:r>
              <a:rPr lang="en-IN" dirty="0"/>
              <a:t>O(x): person x is currently an officer.</a:t>
            </a:r>
          </a:p>
          <a:p>
            <a:r>
              <a:rPr lang="en-IN" sz="2800" dirty="0">
                <a:solidFill>
                  <a:srgbClr val="FF0000"/>
                </a:solidFill>
              </a:rPr>
              <a:t>All the new members nominated all the officers.</a:t>
            </a:r>
          </a:p>
          <a:p>
            <a:pPr lvl="1"/>
            <a:r>
              <a:rPr lang="en-IN" sz="2400" dirty="0">
                <a:solidFill>
                  <a:srgbClr val="1D23F4"/>
                </a:solidFill>
              </a:rPr>
              <a:t>Equivalent statement </a:t>
            </a:r>
            <a:r>
              <a:rPr lang="en-IN" dirty="0">
                <a:solidFill>
                  <a:srgbClr val="1D23F4"/>
                </a:solidFill>
              </a:rPr>
              <a:t>:  </a:t>
            </a:r>
            <a:r>
              <a:rPr lang="en-IN" sz="2400" dirty="0"/>
              <a:t>∀x ∀y ( (W(x) ∧ O(y)) → N(x, y) )</a:t>
            </a:r>
          </a:p>
          <a:p>
            <a:r>
              <a:rPr lang="en-IN" sz="2800" dirty="0">
                <a:solidFill>
                  <a:srgbClr val="FF0000"/>
                </a:solidFill>
              </a:rPr>
              <a:t>One of the current officers did not nominate anyone.</a:t>
            </a:r>
          </a:p>
          <a:p>
            <a:pPr lvl="1"/>
            <a:r>
              <a:rPr lang="en-IN" sz="2400" dirty="0">
                <a:solidFill>
                  <a:srgbClr val="1D23F4"/>
                </a:solidFill>
              </a:rPr>
              <a:t>Equivalent statement : </a:t>
            </a:r>
            <a:r>
              <a:rPr lang="en-IN" sz="2400" dirty="0"/>
              <a:t>∃x ∀y ( O(x) ∧ ¬N(x, y))</a:t>
            </a:r>
            <a:endParaRPr lang="en-IN" sz="2400" dirty="0">
              <a:solidFill>
                <a:srgbClr val="1D23F4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428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96CF-3CB2-B040-A035-EDA9B345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1.10.8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C701-2B45-FC4D-A160-FB39C167C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14522" cy="4734339"/>
          </a:xfrm>
        </p:spPr>
        <p:txBody>
          <a:bodyPr/>
          <a:lstStyle/>
          <a:p>
            <a:r>
              <a:rPr lang="en-US" dirty="0"/>
              <a:t>Domain: a group of students</a:t>
            </a:r>
          </a:p>
          <a:p>
            <a:pPr lvl="1"/>
            <a:r>
              <a:rPr lang="en-IN" dirty="0"/>
              <a:t>N(x, y): person x nominated person y for a position. It is possible that x=y.</a:t>
            </a:r>
          </a:p>
          <a:p>
            <a:pPr lvl="1"/>
            <a:r>
              <a:rPr lang="en-IN" dirty="0"/>
              <a:t>W(x): person x is a new member.</a:t>
            </a:r>
          </a:p>
          <a:p>
            <a:pPr lvl="1"/>
            <a:r>
              <a:rPr lang="en-IN" dirty="0"/>
              <a:t>O(x): person x is currently an officer.</a:t>
            </a:r>
          </a:p>
          <a:p>
            <a:r>
              <a:rPr lang="en-IN" sz="2800" dirty="0">
                <a:solidFill>
                  <a:srgbClr val="FF0000"/>
                </a:solidFill>
              </a:rPr>
              <a:t>Everyone nominated someone.</a:t>
            </a:r>
          </a:p>
          <a:p>
            <a:pPr lvl="1"/>
            <a:r>
              <a:rPr lang="en-IN" sz="2400" dirty="0">
                <a:solidFill>
                  <a:srgbClr val="1D23F4"/>
                </a:solidFill>
              </a:rPr>
              <a:t>Equivalent statement :  </a:t>
            </a:r>
            <a:r>
              <a:rPr lang="en-IN" sz="2400" dirty="0"/>
              <a:t>∀x ∃y N(x, y)</a:t>
            </a:r>
          </a:p>
          <a:p>
            <a:r>
              <a:rPr lang="en-IN" sz="2800" dirty="0">
                <a:solidFill>
                  <a:srgbClr val="FF0000"/>
                </a:solidFill>
              </a:rPr>
              <a:t>Someone nominated everyone.</a:t>
            </a:r>
          </a:p>
          <a:p>
            <a:pPr lvl="1"/>
            <a:r>
              <a:rPr lang="en-IN" sz="2400" dirty="0">
                <a:solidFill>
                  <a:srgbClr val="1D23F4"/>
                </a:solidFill>
              </a:rPr>
              <a:t>Equivalent statement </a:t>
            </a:r>
            <a:r>
              <a:rPr lang="en-IN" sz="1600" dirty="0">
                <a:solidFill>
                  <a:srgbClr val="1D23F4"/>
                </a:solidFill>
              </a:rPr>
              <a:t>: </a:t>
            </a:r>
            <a:r>
              <a:rPr lang="en-IN" sz="2400" dirty="0"/>
              <a:t>∃x ∀y N(x, 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Domain (Universe of Discourse)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365" y="1219200"/>
            <a:ext cx="8647618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Intuitively, </a:t>
            </a:r>
            <a:r>
              <a:rPr lang="en-US" sz="2800" dirty="0">
                <a:solidFill>
                  <a:srgbClr val="FF0000"/>
                </a:solidFill>
              </a:rPr>
              <a:t>domain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universe</a:t>
            </a:r>
            <a:r>
              <a:rPr lang="en-US" sz="2800" dirty="0"/>
              <a:t>) of a variable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 in a propositional function is the set of values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 can take.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The domain of all variables in the following predicates is the set of positive integers.</a:t>
            </a:r>
            <a:endParaRPr lang="en-US" sz="2400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/>
              <a:t>P(x): x is a prime number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/>
              <a:t>L(</a:t>
            </a:r>
            <a:r>
              <a:rPr lang="en-US" sz="2400" dirty="0" err="1"/>
              <a:t>x,y</a:t>
            </a:r>
            <a:r>
              <a:rPr lang="en-US" sz="2400" dirty="0"/>
              <a:t>): x &lt; y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/>
              <a:t>S(</a:t>
            </a:r>
            <a:r>
              <a:rPr lang="en-US" sz="2400" dirty="0" err="1"/>
              <a:t>x,y,z</a:t>
            </a:r>
            <a:r>
              <a:rPr lang="en-US" sz="2400" dirty="0"/>
              <a:t>) : x</a:t>
            </a:r>
            <a:r>
              <a:rPr lang="en-US" sz="2400" baseline="30000" dirty="0"/>
              <a:t>2</a:t>
            </a:r>
            <a:r>
              <a:rPr lang="en-US" sz="2400" dirty="0"/>
              <a:t>+y</a:t>
            </a:r>
            <a:r>
              <a:rPr lang="en-US" sz="2400" baseline="30000" dirty="0"/>
              <a:t>2</a:t>
            </a:r>
            <a:r>
              <a:rPr lang="en-US" sz="2400" dirty="0"/>
              <a:t> ≥ z</a:t>
            </a:r>
            <a:r>
              <a:rPr lang="en-US" sz="2400" baseline="30000" dirty="0"/>
              <a:t>2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Is P(11) true?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 Is L(4,4) true?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Is S(3,4,5) true?</a:t>
            </a:r>
          </a:p>
        </p:txBody>
      </p:sp>
    </p:spTree>
    <p:extLst>
      <p:ext uri="{BB962C8B-B14F-4D97-AF65-F5344CB8AC3E}">
        <p14:creationId xmlns:p14="http://schemas.microsoft.com/office/powerpoint/2010/main" val="18867332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96CF-3CB2-B040-A035-EDA9B345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1.10.8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C701-2B45-FC4D-A160-FB39C167C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14522" cy="4734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Domain: a group of students</a:t>
            </a:r>
          </a:p>
          <a:p>
            <a:pPr lvl="1"/>
            <a:r>
              <a:rPr lang="en-IN" dirty="0"/>
              <a:t>N(x, y): person x nominated person y for a position. It is possible that x=y.</a:t>
            </a:r>
          </a:p>
          <a:p>
            <a:pPr lvl="1"/>
            <a:r>
              <a:rPr lang="en-IN" dirty="0"/>
              <a:t>W(x): person x is a new member.</a:t>
            </a:r>
          </a:p>
          <a:p>
            <a:pPr lvl="1"/>
            <a:r>
              <a:rPr lang="en-IN" dirty="0"/>
              <a:t>O(x): person x is currently an officer.</a:t>
            </a:r>
          </a:p>
          <a:p>
            <a:r>
              <a:rPr lang="en-IN" sz="2800" dirty="0">
                <a:solidFill>
                  <a:srgbClr val="FF0000"/>
                </a:solidFill>
              </a:rPr>
              <a:t>Everyone nominated someone other than themselves.</a:t>
            </a:r>
          </a:p>
          <a:p>
            <a:pPr lvl="1"/>
            <a:r>
              <a:rPr lang="en-IN" sz="2400" dirty="0">
                <a:solidFill>
                  <a:srgbClr val="1D23F4"/>
                </a:solidFill>
              </a:rPr>
              <a:t>Equivalent statement :  </a:t>
            </a:r>
            <a:r>
              <a:rPr lang="en-IN" sz="2400" dirty="0"/>
              <a:t>∀x ∃y (x ≠ y ∧ N(x, y))</a:t>
            </a:r>
            <a:endParaRPr lang="en-IN" sz="3200" dirty="0"/>
          </a:p>
          <a:p>
            <a:r>
              <a:rPr lang="en-IN" sz="2800" dirty="0">
                <a:solidFill>
                  <a:srgbClr val="FF0000"/>
                </a:solidFill>
              </a:rPr>
              <a:t>Exactly one person nominated Sam.</a:t>
            </a:r>
          </a:p>
          <a:p>
            <a:pPr lvl="1"/>
            <a:r>
              <a:rPr lang="en-IN" sz="2400" dirty="0">
                <a:solidFill>
                  <a:srgbClr val="1D23F4"/>
                </a:solidFill>
              </a:rPr>
              <a:t>Equivalent statement </a:t>
            </a:r>
            <a:r>
              <a:rPr lang="en-IN" sz="1200" dirty="0">
                <a:solidFill>
                  <a:srgbClr val="1D23F4"/>
                </a:solidFill>
              </a:rPr>
              <a:t>: </a:t>
            </a:r>
            <a:r>
              <a:rPr lang="en-IN" sz="2400" dirty="0"/>
              <a:t>∃x ∀y (N(x, Sam) ∧ (x ≠ y → ¬N(y, Sam)))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868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EFD49E-8129-F64A-8CF0-728FF06F7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181"/>
            <a:ext cx="9144000" cy="5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890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FB376-F443-814C-8135-26660090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747"/>
            <a:ext cx="9144000" cy="54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711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07" y="1600200"/>
            <a:ext cx="8708091" cy="52578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Whenever you see a quantifier, ask what is the universe of discourse.</a:t>
            </a:r>
          </a:p>
          <a:p>
            <a:r>
              <a:rPr lang="en-US" sz="2800" dirty="0"/>
              <a:t>Should know the precedence rules. It is better to eliminate confusion by using the parentheses.</a:t>
            </a:r>
          </a:p>
          <a:p>
            <a:r>
              <a:rPr lang="en-US" sz="2800" dirty="0"/>
              <a:t>The order of quantifiers matters a lot. Most often </a:t>
            </a:r>
            <a:r>
              <a:rPr lang="en-US" sz="2800" dirty="0">
                <a:sym typeface="Symbol" charset="0"/>
              </a:rPr>
              <a:t>x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ym typeface="Symbol" charset="0"/>
              </a:rPr>
              <a:t>y q(</a:t>
            </a:r>
            <a:r>
              <a:rPr lang="en-US" sz="2800" dirty="0" err="1">
                <a:sym typeface="Symbol" charset="0"/>
              </a:rPr>
              <a:t>x,y</a:t>
            </a:r>
            <a:r>
              <a:rPr lang="en-US" sz="2800" dirty="0">
                <a:sym typeface="Symbol" charset="0"/>
              </a:rPr>
              <a:t>)  is not equal to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ym typeface="Symbol" charset="0"/>
              </a:rPr>
              <a:t>x y q(</a:t>
            </a:r>
            <a:r>
              <a:rPr lang="en-US" sz="2800" dirty="0" err="1">
                <a:sym typeface="Symbol" charset="0"/>
              </a:rPr>
              <a:t>x,y</a:t>
            </a:r>
            <a:r>
              <a:rPr lang="en-US" sz="2800" dirty="0">
                <a:sym typeface="Symbol" charset="0"/>
              </a:rPr>
              <a:t>).</a:t>
            </a:r>
          </a:p>
          <a:p>
            <a:r>
              <a:rPr lang="en-US" sz="2800" dirty="0">
                <a:sym typeface="Symbol" charset="0"/>
              </a:rPr>
              <a:t>De Morgan’s laws for quantifiers are very useful. It is important to be comfortable with De Morgan’s laws.</a:t>
            </a:r>
          </a:p>
          <a:p>
            <a:r>
              <a:rPr lang="en-US" sz="2800" dirty="0">
                <a:sym typeface="Symbol" charset="0"/>
              </a:rPr>
              <a:t>You don’t need to memorize the laws of logic. Just convince yourself that they are correct.</a:t>
            </a:r>
          </a:p>
          <a:p>
            <a:r>
              <a:rPr lang="en-US" sz="2800" dirty="0">
                <a:sym typeface="Symbol" charset="0"/>
              </a:rPr>
              <a:t>One way to show logical equivalence is through truth tables, at least when they do not have quantifiers over variables.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008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Domain (Universe of Discourse)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365" y="1219200"/>
            <a:ext cx="8647618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Intuitively, </a:t>
            </a:r>
            <a:r>
              <a:rPr lang="en-US" sz="2800" dirty="0">
                <a:solidFill>
                  <a:srgbClr val="FF0000"/>
                </a:solidFill>
              </a:rPr>
              <a:t>domain</a:t>
            </a:r>
            <a:r>
              <a:rPr lang="en-US" sz="2800" dirty="0"/>
              <a:t> (</a:t>
            </a:r>
            <a:r>
              <a:rPr lang="en-US" sz="2800" dirty="0">
                <a:solidFill>
                  <a:srgbClr val="FF0000"/>
                </a:solidFill>
              </a:rPr>
              <a:t>universe</a:t>
            </a:r>
            <a:r>
              <a:rPr lang="en-US" sz="2800" dirty="0"/>
              <a:t>) of a variable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 in a propositional function is the set of values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 can take.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p(y): y has four sides.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/>
              <a:t>Universe: set of polygons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p(x): x has black hair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/>
              <a:t>Universe: humans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p(x): x + 2 is an even integer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400" dirty="0"/>
              <a:t>Universe: set of integers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748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Quantifiers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3999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/>
              <a:t>We can use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, , ,      , ,        to deconstruct many English sentence to an equivalent symbolic form.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6" name="Picture 5" descr="Screen Shot 2018-01-30 at 11.2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60" y="1341645"/>
            <a:ext cx="495300" cy="304800"/>
          </a:xfrm>
          <a:prstGeom prst="rect">
            <a:avLst/>
          </a:prstGeom>
        </p:spPr>
      </p:pic>
      <p:pic>
        <p:nvPicPr>
          <p:cNvPr id="7" name="Picture 6" descr="Screen Shot 2018-01-30 at 11.2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18" y="1267657"/>
            <a:ext cx="533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18635</TotalTime>
  <Words>4961</Words>
  <Application>Microsoft Macintosh PowerPoint</Application>
  <PresentationFormat>On-screen Show (4:3)</PresentationFormat>
  <Paragraphs>422</Paragraphs>
  <Slides>73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ＭＳ Ｐゴシック</vt:lpstr>
      <vt:lpstr>Arial</vt:lpstr>
      <vt:lpstr>Calibri</vt:lpstr>
      <vt:lpstr>Cambria Math</vt:lpstr>
      <vt:lpstr>Symbol</vt:lpstr>
      <vt:lpstr>Office Theme</vt:lpstr>
      <vt:lpstr>Equation</vt:lpstr>
      <vt:lpstr>Logic (Section 1.6 – 1.8)</vt:lpstr>
      <vt:lpstr>1.6 Predicates and quantifiers</vt:lpstr>
      <vt:lpstr>Find the proposition whose Truth Table column is give.</vt:lpstr>
      <vt:lpstr>Another form</vt:lpstr>
      <vt:lpstr>Predicate Logic (Propositional Function)</vt:lpstr>
      <vt:lpstr>Open sentences</vt:lpstr>
      <vt:lpstr>Domain (Universe of Discourse)</vt:lpstr>
      <vt:lpstr>Domain (Universe of Discourse)</vt:lpstr>
      <vt:lpstr>Quantifiers</vt:lpstr>
      <vt:lpstr>Quantifiers (Section 1.7)</vt:lpstr>
      <vt:lpstr>Quantifiers</vt:lpstr>
      <vt:lpstr>Universal Quantifier:  (for all)</vt:lpstr>
      <vt:lpstr>Universal Quantifier:  (for all)</vt:lpstr>
      <vt:lpstr>Universal Quantifier:  (for all)</vt:lpstr>
      <vt:lpstr>Examples : universal quantifiers</vt:lpstr>
      <vt:lpstr>Examples : universal quantifiers</vt:lpstr>
      <vt:lpstr>Examples : universal quantifiers</vt:lpstr>
      <vt:lpstr>Examples : universal quantifiers</vt:lpstr>
      <vt:lpstr>Examples : universal quantifiers</vt:lpstr>
      <vt:lpstr>Existential Quantifier:    (there exists)</vt:lpstr>
      <vt:lpstr>Existential Quantifier:    (there exists)</vt:lpstr>
      <vt:lpstr>Existential Quantifier:    (there exists)</vt:lpstr>
      <vt:lpstr>Existential Quantifier:    (there exists)</vt:lpstr>
      <vt:lpstr>PowerPoint Presentation</vt:lpstr>
      <vt:lpstr>What we know:</vt:lpstr>
      <vt:lpstr>Quantifiers: Truth values</vt:lpstr>
      <vt:lpstr>PowerPoint Presentation</vt:lpstr>
      <vt:lpstr>Example:</vt:lpstr>
      <vt:lpstr>Example:</vt:lpstr>
      <vt:lpstr>Precedence of Quantifiers</vt:lpstr>
      <vt:lpstr>Precedence of Quantifiers</vt:lpstr>
      <vt:lpstr>Problems</vt:lpstr>
      <vt:lpstr>Problems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Translating English to Symbolic Logic</vt:lpstr>
      <vt:lpstr>PowerPoint Presentation</vt:lpstr>
      <vt:lpstr>Negation</vt:lpstr>
      <vt:lpstr>De Morgan’s law for quantified statements (Section 1.8)</vt:lpstr>
      <vt:lpstr>Negating Quantified Expressions</vt:lpstr>
      <vt:lpstr>De Morgan’s law</vt:lpstr>
      <vt:lpstr>Negation: Truth </vt:lpstr>
      <vt:lpstr>Negation: Example</vt:lpstr>
      <vt:lpstr>Example</vt:lpstr>
      <vt:lpstr>Example</vt:lpstr>
      <vt:lpstr>PowerPoint Presentation</vt:lpstr>
      <vt:lpstr>Nested quantifiers (1.9)</vt:lpstr>
      <vt:lpstr>Nested quantifiers (1.9)</vt:lpstr>
      <vt:lpstr>Nested quantifiers of the same type</vt:lpstr>
      <vt:lpstr>Nested quantifiers of the same type</vt:lpstr>
      <vt:lpstr>De Morgan’s law for nested quantifiers</vt:lpstr>
      <vt:lpstr>Expressing uniqueness in quantified statements (Section 1.10)</vt:lpstr>
      <vt:lpstr>Expressing uniqueness in quantified statements</vt:lpstr>
      <vt:lpstr>Example 1.10.8</vt:lpstr>
      <vt:lpstr>Example 1.10.8</vt:lpstr>
      <vt:lpstr>Example 1.10.8</vt:lpstr>
      <vt:lpstr>Example 1.10.8</vt:lpstr>
      <vt:lpstr>PowerPoint Presentation</vt:lpstr>
      <vt:lpstr>PowerPoint Presentation</vt:lpstr>
      <vt:lpstr>Comments</vt:lpstr>
    </vt:vector>
  </TitlesOfParts>
  <Company>SFU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Binay Bhattacharya</dc:creator>
  <cp:lastModifiedBy>Microsoft Office User</cp:lastModifiedBy>
  <cp:revision>156</cp:revision>
  <cp:lastPrinted>2015-01-26T22:11:06Z</cp:lastPrinted>
  <dcterms:created xsi:type="dcterms:W3CDTF">2015-01-16T06:32:34Z</dcterms:created>
  <dcterms:modified xsi:type="dcterms:W3CDTF">2020-09-18T05:43:02Z</dcterms:modified>
</cp:coreProperties>
</file>