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5"/>
  </p:notesMasterIdLst>
  <p:sldIdLst>
    <p:sldId id="383" r:id="rId2"/>
    <p:sldId id="257" r:id="rId3"/>
    <p:sldId id="321" r:id="rId4"/>
    <p:sldId id="361" r:id="rId5"/>
    <p:sldId id="322" r:id="rId6"/>
    <p:sldId id="312" r:id="rId7"/>
    <p:sldId id="313" r:id="rId8"/>
    <p:sldId id="31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63" r:id="rId25"/>
    <p:sldId id="276" r:id="rId26"/>
    <p:sldId id="277" r:id="rId27"/>
    <p:sldId id="323" r:id="rId28"/>
    <p:sldId id="278" r:id="rId29"/>
    <p:sldId id="280" r:id="rId30"/>
    <p:sldId id="364" r:id="rId31"/>
    <p:sldId id="300" r:id="rId32"/>
    <p:sldId id="365" r:id="rId33"/>
    <p:sldId id="366" r:id="rId34"/>
    <p:sldId id="367" r:id="rId35"/>
    <p:sldId id="281" r:id="rId36"/>
    <p:sldId id="282" r:id="rId37"/>
    <p:sldId id="324" r:id="rId38"/>
    <p:sldId id="325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371" r:id="rId51"/>
    <p:sldId id="372" r:id="rId52"/>
    <p:sldId id="373" r:id="rId53"/>
    <p:sldId id="295" r:id="rId54"/>
    <p:sldId id="296" r:id="rId55"/>
    <p:sldId id="298" r:id="rId56"/>
    <p:sldId id="299" r:id="rId57"/>
    <p:sldId id="316" r:id="rId58"/>
    <p:sldId id="301" r:id="rId59"/>
    <p:sldId id="318" r:id="rId60"/>
    <p:sldId id="317" r:id="rId61"/>
    <p:sldId id="319" r:id="rId62"/>
    <p:sldId id="327" r:id="rId63"/>
    <p:sldId id="320" r:id="rId64"/>
    <p:sldId id="376" r:id="rId65"/>
    <p:sldId id="375" r:id="rId66"/>
    <p:sldId id="328" r:id="rId67"/>
    <p:sldId id="329" r:id="rId68"/>
    <p:sldId id="374" r:id="rId69"/>
    <p:sldId id="330" r:id="rId70"/>
    <p:sldId id="331" r:id="rId71"/>
    <p:sldId id="377" r:id="rId72"/>
    <p:sldId id="378" r:id="rId73"/>
    <p:sldId id="379" r:id="rId74"/>
    <p:sldId id="303" r:id="rId75"/>
    <p:sldId id="381" r:id="rId76"/>
    <p:sldId id="382" r:id="rId77"/>
    <p:sldId id="380" r:id="rId78"/>
    <p:sldId id="348" r:id="rId79"/>
    <p:sldId id="350" r:id="rId80"/>
    <p:sldId id="352" r:id="rId81"/>
    <p:sldId id="351" r:id="rId82"/>
    <p:sldId id="353" r:id="rId83"/>
    <p:sldId id="344" r:id="rId84"/>
    <p:sldId id="358" r:id="rId85"/>
    <p:sldId id="359" r:id="rId86"/>
    <p:sldId id="357" r:id="rId87"/>
    <p:sldId id="332" r:id="rId88"/>
    <p:sldId id="333" r:id="rId89"/>
    <p:sldId id="334" r:id="rId90"/>
    <p:sldId id="342" r:id="rId91"/>
    <p:sldId id="341" r:id="rId92"/>
    <p:sldId id="345" r:id="rId93"/>
    <p:sldId id="309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7" autoAdjust="0"/>
    <p:restoredTop sz="91633"/>
  </p:normalViewPr>
  <p:slideViewPr>
    <p:cSldViewPr snapToGrid="0" snapToObjects="1">
      <p:cViewPr varScale="1">
        <p:scale>
          <a:sx n="75" d="100"/>
          <a:sy n="75" d="100"/>
        </p:scale>
        <p:origin x="13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1056B-6755-9E42-8901-1F05D3345666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31D2A-4BBE-574B-852C-79AEB8B0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3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8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7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7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Review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Zeph Grunschlag, 2001-2002.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BF2ACE2-3630-4C96-803B-CEA5C725A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7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9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0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1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7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2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5F418-96BF-2E49-B837-A2C5B376368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4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AD2D-E742-4B49-84DC-49B3ED264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Logic (Chapter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FFF38-5B19-7F48-B86B-688929C807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Sections 1.1 </a:t>
            </a:r>
            <a:r>
              <a:rPr lang="en-US"/>
              <a:t>– 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6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Logic</a:t>
            </a:r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A statement is a (declarative) sentence that is either </a:t>
            </a:r>
            <a:r>
              <a:rPr lang="en-US" dirty="0">
                <a:solidFill>
                  <a:srgbClr val="FF0000"/>
                </a:solidFill>
              </a:rPr>
              <a:t>true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r>
              <a:rPr lang="en-US" dirty="0"/>
              <a:t> (not both).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/>
              <a:t>We say that the </a:t>
            </a:r>
            <a:r>
              <a:rPr lang="en-US" dirty="0">
                <a:solidFill>
                  <a:srgbClr val="0000FF"/>
                </a:solidFill>
              </a:rPr>
              <a:t>truth value </a:t>
            </a:r>
            <a:r>
              <a:rPr lang="en-US" dirty="0"/>
              <a:t>of a proposition is either true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) or false (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/>
              <a:t>Corresponds to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in digital circuits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We usually denote a proposition by a letter: </a:t>
            </a:r>
            <a:r>
              <a:rPr lang="en-US" i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q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…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6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a sentence: </a:t>
            </a:r>
            <a:r>
              <a:rPr lang="en-US" dirty="0">
                <a:solidFill>
                  <a:srgbClr val="0000FF"/>
                </a:solidFill>
              </a:rPr>
              <a:t>The sun rises in the east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Is it a statement?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of the proposition?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79DA-2DF8-4A48-8900-0DF11BA91F3D}" type="slidenum">
              <a:rPr lang="en-CA"/>
              <a:pPr/>
              <a:t>12</a:t>
            </a:fld>
            <a:endParaRPr lang="en-CA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a sentence: </a:t>
            </a:r>
            <a:r>
              <a:rPr lang="en-US" dirty="0">
                <a:solidFill>
                  <a:srgbClr val="0000FF"/>
                </a:solidFill>
              </a:rPr>
              <a:t>The sun rises in the east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Is it a statement?                  </a:t>
            </a:r>
            <a:r>
              <a:rPr lang="en-US" dirty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of the proposition?              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a sentence: </a:t>
            </a:r>
            <a:r>
              <a:rPr lang="en-US" dirty="0">
                <a:solidFill>
                  <a:srgbClr val="0000FF"/>
                </a:solidFill>
              </a:rPr>
              <a:t>{0,2,3}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N = </a:t>
            </a:r>
            <a:r>
              <a:rPr lang="en-US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Φ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Is it a statement?                 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of the proposition?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6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a sentence: </a:t>
            </a:r>
            <a:r>
              <a:rPr lang="en-US" dirty="0">
                <a:solidFill>
                  <a:srgbClr val="0000FF"/>
                </a:solidFill>
              </a:rPr>
              <a:t>{0,2,3}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N = </a:t>
            </a:r>
            <a:r>
              <a:rPr lang="en-US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Φ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Is it a statement?                  </a:t>
            </a:r>
            <a:r>
              <a:rPr lang="en-US" dirty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of the proposition?              </a:t>
            </a:r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47556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a sentence: </a:t>
            </a:r>
            <a:r>
              <a:rPr lang="en-US" dirty="0">
                <a:solidFill>
                  <a:srgbClr val="0000FF"/>
                </a:solidFill>
              </a:rPr>
              <a:t>y &gt; 21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Is it a statement?               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of the proposition?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5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a sentence: </a:t>
            </a:r>
            <a:r>
              <a:rPr lang="en-US" dirty="0">
                <a:solidFill>
                  <a:srgbClr val="0000FF"/>
                </a:solidFill>
              </a:rPr>
              <a:t>y &gt; 21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Is it a statement?                 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of the proposition</a:t>
            </a:r>
            <a:r>
              <a:rPr lang="en-US"/>
              <a:t>?             </a:t>
            </a:r>
            <a:r>
              <a:rPr lang="en-US">
                <a:solidFill>
                  <a:srgbClr val="FF0000"/>
                </a:solidFill>
              </a:rPr>
              <a:t>Its </a:t>
            </a:r>
            <a:r>
              <a:rPr lang="en-US" dirty="0">
                <a:solidFill>
                  <a:srgbClr val="FF0000"/>
                </a:solidFill>
              </a:rPr>
              <a:t>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								 depends on unspecified 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         This statement is called  an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         open statement.</a:t>
            </a:r>
          </a:p>
        </p:txBody>
      </p:sp>
    </p:spTree>
    <p:extLst>
      <p:ext uri="{BB962C8B-B14F-4D97-AF65-F5344CB8AC3E}">
        <p14:creationId xmlns:p14="http://schemas.microsoft.com/office/powerpoint/2010/main" val="66055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a sentence: </a:t>
            </a:r>
            <a:r>
              <a:rPr lang="en-US" dirty="0">
                <a:solidFill>
                  <a:srgbClr val="0000FF"/>
                </a:solidFill>
              </a:rPr>
              <a:t>Please do not fall asleep.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Is it a statement?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         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of the proposition?           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										    </a:t>
            </a:r>
          </a:p>
        </p:txBody>
      </p:sp>
    </p:spTree>
    <p:extLst>
      <p:ext uri="{BB962C8B-B14F-4D97-AF65-F5344CB8AC3E}">
        <p14:creationId xmlns:p14="http://schemas.microsoft.com/office/powerpoint/2010/main" val="285379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Consider a sentence: </a:t>
            </a:r>
            <a:r>
              <a:rPr lang="en-US" sz="2800" dirty="0">
                <a:solidFill>
                  <a:srgbClr val="0000FF"/>
                </a:solidFill>
              </a:rPr>
              <a:t>Please do not fall asleep.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Is it a statement?                  </a:t>
            </a:r>
            <a:r>
              <a:rPr lang="en-US" sz="2800" dirty="0">
                <a:solidFill>
                  <a:srgbClr val="FF0000"/>
                </a:solidFill>
              </a:rPr>
              <a:t>No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What is the truth value	</a:t>
            </a:r>
            <a:r>
              <a:rPr lang="en-US" sz="2800" dirty="0">
                <a:solidFill>
                  <a:srgbClr val="FF0000"/>
                </a:solidFill>
              </a:rPr>
              <a:t>It is neither true nor false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800" dirty="0"/>
              <a:t>of the proposition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English statements are not in general propositions</a:t>
            </a:r>
          </a:p>
        </p:txBody>
      </p:sp>
    </p:spTree>
    <p:extLst>
      <p:ext uri="{BB962C8B-B14F-4D97-AF65-F5344CB8AC3E}">
        <p14:creationId xmlns:p14="http://schemas.microsoft.com/office/powerpoint/2010/main" val="223661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21" y="304800"/>
            <a:ext cx="8873561" cy="685800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</a:rPr>
              <a:t>Sentences that are not statements with similar expressions that are statements</a:t>
            </a:r>
          </a:p>
        </p:txBody>
      </p:sp>
      <p:pic>
        <p:nvPicPr>
          <p:cNvPr id="3" name="Picture 2" descr="Screen Shot 2015-01-15 at 11.0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425700"/>
            <a:ext cx="9093200" cy="23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678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Chapter 1 (Logic)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Propositions and logical operations (1.1)</a:t>
            </a:r>
          </a:p>
          <a:p>
            <a:pPr lvl="1"/>
            <a:r>
              <a:rPr lang="en-US" sz="2400" dirty="0"/>
              <a:t> Evaluating compound propositions (1.2)</a:t>
            </a:r>
          </a:p>
          <a:p>
            <a:pPr lvl="1"/>
            <a:r>
              <a:rPr lang="en-US" sz="2400" dirty="0"/>
              <a:t> Conditional statements (1.3)</a:t>
            </a:r>
          </a:p>
          <a:p>
            <a:pPr lvl="1"/>
            <a:r>
              <a:rPr lang="en-US" sz="2400" dirty="0"/>
              <a:t> Logical equivalence (1.4)</a:t>
            </a:r>
          </a:p>
          <a:p>
            <a:pPr lvl="1"/>
            <a:r>
              <a:rPr lang="en-US" sz="2400" dirty="0"/>
              <a:t> Laws of propositional logic (1.5)</a:t>
            </a:r>
          </a:p>
          <a:p>
            <a:pPr lvl="1"/>
            <a:r>
              <a:rPr lang="en-US" sz="2400" dirty="0"/>
              <a:t>Predicates and quantifiers (1.6)</a:t>
            </a:r>
          </a:p>
          <a:p>
            <a:pPr lvl="1"/>
            <a:r>
              <a:rPr lang="en-US" sz="2400" dirty="0"/>
              <a:t>Quantified statements (1.7)</a:t>
            </a:r>
          </a:p>
          <a:p>
            <a:pPr lvl="1"/>
            <a:r>
              <a:rPr lang="en-US" sz="2400" dirty="0"/>
              <a:t>De Morgan’s law of quantified statements (1.8)</a:t>
            </a:r>
          </a:p>
          <a:p>
            <a:pPr lvl="1"/>
            <a:r>
              <a:rPr lang="en-US" sz="2400" dirty="0"/>
              <a:t>Nested quantifiers (1.9, 1.10)</a:t>
            </a:r>
          </a:p>
          <a:p>
            <a:pPr lvl="1"/>
            <a:r>
              <a:rPr lang="en-US" sz="2400" dirty="0"/>
              <a:t>Logical reasoning (1.11)</a:t>
            </a:r>
          </a:p>
          <a:p>
            <a:pPr lvl="1"/>
            <a:r>
              <a:rPr lang="en-US" sz="2400" dirty="0"/>
              <a:t>Roles of inference (1.12, 1.13)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51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Every even integer greater than 2 is a sum of two prime numbers.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00FF"/>
                </a:solidFill>
              </a:rPr>
              <a:t>Goldbach</a:t>
            </a:r>
            <a:r>
              <a:rPr lang="en-US" dirty="0">
                <a:solidFill>
                  <a:srgbClr val="0000FF"/>
                </a:solidFill>
              </a:rPr>
              <a:t> conjecture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Is it a statement?                 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of the proposition?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61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Every even integer greater than 2 is a sum of two prime numbers.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00FF"/>
                </a:solidFill>
              </a:rPr>
              <a:t>Goldbach</a:t>
            </a:r>
            <a:r>
              <a:rPr lang="en-US" dirty="0">
                <a:solidFill>
                  <a:srgbClr val="0000FF"/>
                </a:solidFill>
              </a:rPr>
              <a:t> conjecture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Is it a statement?                  </a:t>
            </a:r>
            <a:r>
              <a:rPr lang="en-US" dirty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of the proposition?             </a:t>
            </a:r>
            <a:r>
              <a:rPr lang="en-US" dirty="0">
                <a:solidFill>
                  <a:srgbClr val="FF0000"/>
                </a:solidFill>
              </a:rPr>
              <a:t>Probably true</a:t>
            </a:r>
          </a:p>
        </p:txBody>
      </p:sp>
    </p:spTree>
    <p:extLst>
      <p:ext uri="{BB962C8B-B14F-4D97-AF65-F5344CB8AC3E}">
        <p14:creationId xmlns:p14="http://schemas.microsoft.com/office/powerpoint/2010/main" val="415244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Either x is a multiple of 7 or it is not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Is it a statement?                 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of the proposition?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0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Either x is a multiple of 7 or it is not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Is it a statement?                  </a:t>
            </a:r>
            <a:r>
              <a:rPr lang="en-US" dirty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of the proposition?             </a:t>
            </a:r>
            <a:r>
              <a:rPr lang="en-US" dirty="0">
                <a:solidFill>
                  <a:srgbClr val="FF0000"/>
                </a:solidFill>
              </a:rPr>
              <a:t>True since it is true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>
                <a:solidFill>
                  <a:srgbClr val="FF0000"/>
                </a:solidFill>
              </a:rPr>
              <a:t>										   for all x.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6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D976-6D03-0D48-9FF0-D909BB9D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8D55-A4B6-F541-9166-34C6D7D4B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compound proposition is created by connecting individual propositions with logical operations.</a:t>
            </a:r>
          </a:p>
        </p:txBody>
      </p:sp>
    </p:spTree>
    <p:extLst>
      <p:ext uri="{BB962C8B-B14F-4D97-AF65-F5344CB8AC3E}">
        <p14:creationId xmlns:p14="http://schemas.microsoft.com/office/powerpoint/2010/main" val="3635079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CA" dirty="0"/>
              <a:t>Logical Connectives (Operators)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21206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Combining statements to make compound statements.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i="1" dirty="0">
                <a:ea typeface="ＭＳ Ｐゴシック" charset="0"/>
                <a:cs typeface="ＭＳ Ｐゴシック" charset="0"/>
              </a:rPr>
              <a:t>p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ea typeface="ＭＳ Ｐゴシック" charset="0"/>
                <a:cs typeface="ＭＳ Ｐゴシック" charset="0"/>
              </a:rPr>
              <a:t>q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ea typeface="ＭＳ Ｐゴシック" charset="0"/>
                <a:cs typeface="ＭＳ Ｐゴシック" charset="0"/>
              </a:rPr>
              <a:t>s</a:t>
            </a:r>
            <a:r>
              <a:rPr lang="en-US" dirty="0">
                <a:ea typeface="ＭＳ Ｐゴシック" charset="0"/>
                <a:cs typeface="ＭＳ Ｐゴシック" charset="0"/>
              </a:rPr>
              <a:t>, … represent statements/propositions.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Following connectives are considered now.</a:t>
            </a:r>
            <a:r>
              <a:rPr lang="en-US" dirty="0"/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8-09-26 at 12.3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29" y="3581400"/>
            <a:ext cx="6997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14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5232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Logical And (    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The logical conjunction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is true only when both of the propositions are true.  It is also called a </a:t>
            </a:r>
            <a:r>
              <a:rPr lang="en-US" sz="2800" u="sng" dirty="0">
                <a:latin typeface="Calibri" charset="0"/>
                <a:ea typeface="ＭＳ Ｐゴシック" charset="0"/>
                <a:cs typeface="ＭＳ Ｐゴシック" charset="0"/>
              </a:rPr>
              <a:t>conjunction</a:t>
            </a: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It is raining and it is warm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(2+3=5) and (1&lt;2)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.</a:t>
            </a:r>
          </a:p>
        </p:txBody>
      </p:sp>
      <p:pic>
        <p:nvPicPr>
          <p:cNvPr id="3" name="Picture 2" descr="Screen Shot 2018-09-26 at 12.3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54" y="698500"/>
            <a:ext cx="393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92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5232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Logical And (    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7744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Truth table </a:t>
            </a: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1-19 at 11.3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73" y="1600200"/>
            <a:ext cx="2954321" cy="2309469"/>
          </a:xfrm>
          <a:prstGeom prst="rect">
            <a:avLst/>
          </a:prstGeom>
        </p:spPr>
      </p:pic>
      <p:pic>
        <p:nvPicPr>
          <p:cNvPr id="3" name="Picture 2" descr="Screen Shot 2018-09-26 at 12.38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54" y="698500"/>
            <a:ext cx="3937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764" y="3962331"/>
            <a:ext cx="8119036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truth table </a:t>
            </a:r>
            <a:r>
              <a:rPr lang="en-US" sz="2400" dirty="0"/>
              <a:t>shows the truth value of a compound proposition for every possible combination of truth values for the variables contained in the compound proposition.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765" y="5207764"/>
            <a:ext cx="8119036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Every row in the truth table shows a particular truth value for each variable, along with the compound proposition's corresponding truth value.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DEF0E-A63F-3641-BF0A-10F3A4BE8502}"/>
              </a:ext>
            </a:extLst>
          </p:cNvPr>
          <p:cNvSpPr txBox="1"/>
          <p:nvPr/>
        </p:nvSpPr>
        <p:spPr>
          <a:xfrm>
            <a:off x="6248400" y="1847850"/>
            <a:ext cx="23050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 </a:t>
            </a:r>
            <a:r>
              <a:rPr lang="en-US" dirty="0">
                <a:sym typeface="Symbol"/>
              </a:rPr>
              <a:t> q is true when both p and q are true.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1616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Logical OR(    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4697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The logical </a:t>
            </a:r>
            <a:r>
              <a:rPr lang="en-US" sz="2800" u="sng" dirty="0">
                <a:latin typeface="Calibri" charset="0"/>
                <a:ea typeface="ＭＳ Ｐゴシック" charset="0"/>
                <a:cs typeface="ＭＳ Ｐゴシック" charset="0"/>
              </a:rPr>
              <a:t>disjunction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or logical OR, is true if one or both of the propositions are true. This is also known as ‘inclusive OR’</a:t>
            </a: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It is raining or it is the second lecture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(2+2=5)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 (1&lt;2)</a:t>
            </a:r>
          </a:p>
          <a:p>
            <a:pPr eaLnBrk="1" hangingPunct="1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Truth table</a:t>
            </a:r>
            <a:endParaRPr lang="en-US" sz="28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5-01-19 at 11.3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71" y="4010549"/>
            <a:ext cx="3354445" cy="2765633"/>
          </a:xfrm>
          <a:prstGeom prst="rect">
            <a:avLst/>
          </a:prstGeom>
        </p:spPr>
      </p:pic>
      <p:pic>
        <p:nvPicPr>
          <p:cNvPr id="2" name="Picture 1" descr="Screen Shot 2018-09-26 at 12.46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3" y="673100"/>
            <a:ext cx="406400" cy="419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849212-EE5E-B244-BDFA-4A9EF604088B}"/>
              </a:ext>
            </a:extLst>
          </p:cNvPr>
          <p:cNvSpPr/>
          <p:nvPr/>
        </p:nvSpPr>
        <p:spPr>
          <a:xfrm>
            <a:off x="6127916" y="5202103"/>
            <a:ext cx="2454079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p </a:t>
            </a:r>
            <a:r>
              <a:rPr lang="en-US" dirty="0">
                <a:sym typeface="Symbol"/>
              </a:rPr>
              <a:t>v q is true when either p or q is true.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It is also known as inclusive ‘or’.</a:t>
            </a:r>
          </a:p>
        </p:txBody>
      </p:sp>
    </p:spTree>
    <p:extLst>
      <p:ext uri="{BB962C8B-B14F-4D97-AF65-F5344CB8AC3E}">
        <p14:creationId xmlns:p14="http://schemas.microsoft.com/office/powerpoint/2010/main" val="2467542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Exclusive Or (   )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The exclusive OR, or XOR, of two propositions is true when exactly one of the propositions is true and the other one is false</a:t>
            </a:r>
          </a:p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</a:p>
          <a:p>
            <a:pPr lvl="1" eaLnBrk="1" hangingPunct="1"/>
            <a:r>
              <a:rPr lang="en-US" sz="2000" dirty="0">
                <a:latin typeface="Calibri" charset="0"/>
                <a:ea typeface="ＭＳ Ｐゴシック" charset="0"/>
              </a:rPr>
              <a:t>The circuit is either ON or OFF but not both</a:t>
            </a:r>
          </a:p>
          <a:p>
            <a:pPr lvl="1" eaLnBrk="1" hangingPunct="1"/>
            <a:r>
              <a:rPr lang="en-US" sz="2000" dirty="0">
                <a:latin typeface="Calibri" charset="0"/>
                <a:ea typeface="ＭＳ Ｐゴシック" charset="0"/>
              </a:rPr>
              <a:t>Let 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ab</a:t>
            </a:r>
            <a:r>
              <a:rPr lang="en-US" sz="2000" dirty="0">
                <a:latin typeface="Calibri" charset="0"/>
                <a:ea typeface="ＭＳ Ｐゴシック" charset="0"/>
              </a:rPr>
              <a:t>&lt;0, then either </a:t>
            </a:r>
            <a:r>
              <a:rPr lang="en-US" sz="2000" i="1" dirty="0">
                <a:latin typeface="Calibri" charset="0"/>
                <a:ea typeface="ＭＳ Ｐゴシック" charset="0"/>
              </a:rPr>
              <a:t>a</a:t>
            </a:r>
            <a:r>
              <a:rPr lang="en-US" sz="2000" dirty="0">
                <a:latin typeface="Calibri" charset="0"/>
                <a:ea typeface="ＭＳ Ｐゴシック" charset="0"/>
              </a:rPr>
              <a:t>&lt;0 or </a:t>
            </a:r>
            <a:r>
              <a:rPr lang="en-US" sz="2000" i="1" dirty="0">
                <a:latin typeface="Calibri" charset="0"/>
                <a:ea typeface="ＭＳ Ｐゴシック" charset="0"/>
              </a:rPr>
              <a:t>b</a:t>
            </a:r>
            <a:r>
              <a:rPr lang="en-US" sz="2000" dirty="0">
                <a:latin typeface="Calibri" charset="0"/>
                <a:ea typeface="ＭＳ Ｐゴシック" charset="0"/>
              </a:rPr>
              <a:t>&lt;0 but not both</a:t>
            </a:r>
          </a:p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Truth table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1-15 at 11.4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94" y="4258443"/>
            <a:ext cx="2438400" cy="1968500"/>
          </a:xfrm>
          <a:prstGeom prst="rect">
            <a:avLst/>
          </a:prstGeom>
        </p:spPr>
      </p:pic>
      <p:pic>
        <p:nvPicPr>
          <p:cNvPr id="3" name="Picture 2" descr="Screen Shot 2018-09-26 at 12.49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24" y="728382"/>
            <a:ext cx="393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3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Logic is the study of formal reasoning (arguments). </a:t>
            </a:r>
          </a:p>
          <a:p>
            <a:r>
              <a:rPr lang="en-US" sz="2800" dirty="0"/>
              <a:t>A statement in logic always has a well defined meaning (no room for confusion).</a:t>
            </a:r>
          </a:p>
          <a:p>
            <a:r>
              <a:rPr lang="en-US" sz="2800" dirty="0"/>
              <a:t>Logic is important in mathematics for proving theorems.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en-US" sz="2800" dirty="0"/>
              <a:t>Used for designing electronic circuitry.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en-US" sz="2800" dirty="0"/>
              <a:t>Logic is everywhere.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41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Negation (   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215589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t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he negation  of a proposition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is also a proposition</a:t>
            </a: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p: Today is Monday</a:t>
            </a: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Examples: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Today is not Monday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It is not the case that today is Monday, etc.</a:t>
            </a:r>
          </a:p>
          <a:p>
            <a:pPr eaLnBrk="1" hangingPunct="1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Truth table</a:t>
            </a:r>
          </a:p>
        </p:txBody>
      </p:sp>
      <p:pic>
        <p:nvPicPr>
          <p:cNvPr id="2" name="Picture 1" descr="Screen Shot 2015-01-15 at 11.4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18" y="4153766"/>
            <a:ext cx="2708322" cy="2215900"/>
          </a:xfrm>
          <a:prstGeom prst="rect">
            <a:avLst/>
          </a:prstGeom>
        </p:spPr>
      </p:pic>
      <p:pic>
        <p:nvPicPr>
          <p:cNvPr id="3" name="Picture 2" descr="Screen Shot 2018-09-26 at 12.48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59" y="774078"/>
            <a:ext cx="3429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58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16097" y="1297864"/>
            <a:ext cx="8613728" cy="560044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Express each statement or open statement in one of the forms: p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q, p  q, or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Today is cold but it is not cloudy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x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  A – B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At least one of the numbers x and y equals 0.</a:t>
            </a:r>
          </a:p>
          <a:p>
            <a:pPr marL="457200" lvl="1" indent="0"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58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E104-FBE3-9E4C-A794-103E17AFE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33066-0053-BC44-BAD1-C1D9FA5A0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37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Exercise 1.2.2: Translating English statements into logic.</a:t>
            </a:r>
          </a:p>
          <a:p>
            <a:pPr marL="0" indent="0">
              <a:buNone/>
            </a:pPr>
            <a:r>
              <a:rPr lang="en-IN" dirty="0"/>
              <a:t>	Express each statement in logic using the 	variables: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p: It is windy     </a:t>
            </a:r>
            <a:r>
              <a:rPr lang="en-IN" dirty="0">
                <a:solidFill>
                  <a:srgbClr val="0070C0"/>
                </a:solidFill>
              </a:rPr>
              <a:t>q: It is cold</a:t>
            </a:r>
            <a:r>
              <a:rPr lang="en-IN" dirty="0"/>
              <a:t>   </a:t>
            </a:r>
            <a:r>
              <a:rPr lang="en-IN" dirty="0">
                <a:solidFill>
                  <a:srgbClr val="7030A0"/>
                </a:solidFill>
              </a:rPr>
              <a:t>r: It is raining</a:t>
            </a:r>
          </a:p>
          <a:p>
            <a:r>
              <a:rPr lang="en-IN" dirty="0"/>
              <a:t>It is windy and cold.                                   </a:t>
            </a:r>
            <a:r>
              <a:rPr lang="en-IN" dirty="0">
                <a:solidFill>
                  <a:srgbClr val="FF0000"/>
                </a:solidFill>
              </a:rPr>
              <a:t>p ∧ q</a:t>
            </a:r>
          </a:p>
          <a:p>
            <a:r>
              <a:rPr lang="en-IN" dirty="0"/>
              <a:t>It is windy but not cold.                             </a:t>
            </a:r>
            <a:r>
              <a:rPr lang="en-IN" dirty="0">
                <a:solidFill>
                  <a:srgbClr val="FF0000"/>
                </a:solidFill>
              </a:rPr>
              <a:t>p ∧ ¬q</a:t>
            </a:r>
          </a:p>
          <a:p>
            <a:r>
              <a:rPr lang="en-IN" dirty="0"/>
              <a:t>It is not true that it is windy or cold.       </a:t>
            </a:r>
            <a:r>
              <a:rPr lang="en-IN" dirty="0">
                <a:solidFill>
                  <a:srgbClr val="FF0000"/>
                </a:solidFill>
              </a:rPr>
              <a:t>¬(p ∨ q)</a:t>
            </a:r>
          </a:p>
          <a:p>
            <a:r>
              <a:rPr lang="en-IN" dirty="0"/>
              <a:t>It is raining and it is windy or cold.          </a:t>
            </a:r>
            <a:r>
              <a:rPr lang="en-IN" dirty="0">
                <a:solidFill>
                  <a:srgbClr val="FF0000"/>
                </a:solidFill>
              </a:rPr>
              <a:t>r ∧ (p ∨ q)</a:t>
            </a:r>
          </a:p>
          <a:p>
            <a:r>
              <a:rPr lang="en-IN" dirty="0"/>
              <a:t>It is raining and windy or it is cold.          </a:t>
            </a:r>
            <a:r>
              <a:rPr lang="en-IN" dirty="0">
                <a:solidFill>
                  <a:srgbClr val="FF0000"/>
                </a:solidFill>
              </a:rPr>
              <a:t>(r ∧ p) ∨ q</a:t>
            </a:r>
          </a:p>
          <a:p>
            <a:r>
              <a:rPr lang="en-IN" dirty="0"/>
              <a:t>It is raining and windy but it is not cold. </a:t>
            </a:r>
            <a:r>
              <a:rPr lang="en-IN" dirty="0">
                <a:solidFill>
                  <a:srgbClr val="FF0000"/>
                </a:solidFill>
              </a:rPr>
              <a:t>r ∧ p ∧ ¬q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6E37-0610-5E46-B0C0-A7F5E5DA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4618-DC87-544C-A8CD-12198A10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Exercise 1.2.9: Boolean expression to express a condition on the input variables.</a:t>
            </a:r>
          </a:p>
          <a:p>
            <a:pPr marL="857250" lvl="1" indent="-457200"/>
            <a:r>
              <a:rPr lang="en-IN" dirty="0"/>
              <a:t>	Give a logical expression with variables p, q, r    that is true if p and q are false and r is true and is otherwise false.</a:t>
            </a:r>
          </a:p>
          <a:p>
            <a:pPr marL="400050" lvl="1" indent="0">
              <a:buNone/>
            </a:pPr>
            <a:r>
              <a:rPr lang="en-IN" dirty="0"/>
              <a:t>		</a:t>
            </a:r>
            <a:r>
              <a:rPr lang="en-IN" dirty="0">
                <a:solidFill>
                  <a:srgbClr val="FF0000"/>
                </a:solidFill>
              </a:rPr>
              <a:t>¬p ∧ ¬q ∧ 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38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70B9-EA7F-614C-90C1-41BC5174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CD957-EF9E-5B4E-9F2C-F2AC0DE4D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IN" dirty="0">
                <a:solidFill>
                  <a:srgbClr val="37474F"/>
                </a:solidFill>
                <a:latin typeface="Roboto"/>
              </a:rPr>
              <a:t>The conditional operation is denoted with the symbol →.</a:t>
            </a:r>
          </a:p>
          <a:p>
            <a:r>
              <a:rPr lang="en-IN" dirty="0"/>
              <a:t>The proposition p → q is read "if p then q".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29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Implication (   )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Definition: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two propositions.  The implication </a:t>
            </a:r>
            <a:r>
              <a:rPr lang="en-US" sz="2800" i="1" dirty="0" err="1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i="1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the proposition that is false when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true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false and true otherwise</a:t>
            </a:r>
          </a:p>
          <a:p>
            <a:pPr lvl="1" eaLnBrk="1" hangingPunct="1"/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is called the hypothesis, premise</a:t>
            </a:r>
          </a:p>
          <a:p>
            <a:pPr lvl="1" eaLnBrk="1" hangingPunct="1"/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is called the conclusion, consequence</a:t>
            </a:r>
          </a:p>
          <a:p>
            <a:pPr eaLnBrk="1" hangingPunct="1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Truth table </a:t>
            </a:r>
            <a:endParaRPr lang="en-US" sz="28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8-09-26 at 12.58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8" y="4096123"/>
            <a:ext cx="2324100" cy="2298700"/>
          </a:xfrm>
          <a:prstGeom prst="rect">
            <a:avLst/>
          </a:prstGeom>
        </p:spPr>
      </p:pic>
      <p:pic>
        <p:nvPicPr>
          <p:cNvPr id="4" name="Picture 3" descr="Screen Shot 2018-09-26 at 1.03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59" y="768724"/>
            <a:ext cx="4191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7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21 at 12.1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886"/>
            <a:ext cx="9144000" cy="48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67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conditional statement illustrated</a:t>
            </a:r>
          </a:p>
        </p:txBody>
      </p:sp>
      <p:pic>
        <p:nvPicPr>
          <p:cNvPr id="4" name="Picture 3" descr="Screen Shot 2018-09-26 at 1.1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301382"/>
            <a:ext cx="81915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67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English expressions of the conditional operation</a:t>
            </a:r>
          </a:p>
        </p:txBody>
      </p:sp>
      <p:pic>
        <p:nvPicPr>
          <p:cNvPr id="4" name="Picture 3" descr="Screen Shot 2018-09-26 at 1.21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5" y="1342933"/>
            <a:ext cx="8217647" cy="51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5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Logical Connective: Implication (   )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56884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Consider the statements: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you pass the exam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you pass the course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Passing the exam is sufficient for passing the course.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For you to pass this course, it is sufficient that you pass the exam.</a:t>
            </a: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i="1" dirty="0">
              <a:latin typeface="Calibri" charset="0"/>
              <a:ea typeface="ＭＳ Ｐゴシック" charset="0"/>
            </a:endParaRPr>
          </a:p>
        </p:txBody>
      </p:sp>
      <p:pic>
        <p:nvPicPr>
          <p:cNvPr id="2" name="Picture 1" descr="Screen Shot 2018-09-26 at 1.0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65" y="783665"/>
            <a:ext cx="4191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5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6EB7-0592-F849-9C26-E64351A4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Propositions.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6B542-66A3-1F45-B6EB-2B5CBCCA7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" y="1981200"/>
            <a:ext cx="8747216" cy="28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95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</p:txBody>
      </p:sp>
    </p:spTree>
    <p:extLst>
      <p:ext uri="{BB962C8B-B14F-4D97-AF65-F5344CB8AC3E}">
        <p14:creationId xmlns:p14="http://schemas.microsoft.com/office/powerpoint/2010/main" val="2015711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</p:spTree>
    <p:extLst>
      <p:ext uri="{BB962C8B-B14F-4D97-AF65-F5344CB8AC3E}">
        <p14:creationId xmlns:p14="http://schemas.microsoft.com/office/powerpoint/2010/main" val="3172680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2+2=4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34290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Same as above.</a:t>
            </a:r>
          </a:p>
        </p:txBody>
      </p:sp>
    </p:spTree>
    <p:extLst>
      <p:ext uri="{BB962C8B-B14F-4D97-AF65-F5344CB8AC3E}">
        <p14:creationId xmlns:p14="http://schemas.microsoft.com/office/powerpoint/2010/main" val="2348754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2+2=4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you get an 100% on your Midterm 1, then you will have an A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+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34290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Same as above.</a:t>
            </a:r>
          </a:p>
        </p:txBody>
      </p:sp>
    </p:spTree>
    <p:extLst>
      <p:ext uri="{BB962C8B-B14F-4D97-AF65-F5344CB8AC3E}">
        <p14:creationId xmlns:p14="http://schemas.microsoft.com/office/powerpoint/2010/main" val="3157982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2+2=4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you get an 100% on your Midterm 1, then you will have an A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+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34290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Same as above.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5006975"/>
            <a:ext cx="716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False.  Your grades homework, quizzes, Midterm 2, and Final, if they are bad, would prevent you from having an A</a:t>
            </a:r>
            <a:r>
              <a:rPr lang="en-US" sz="2000" baseline="30000">
                <a:latin typeface="Calibri" charset="0"/>
              </a:rPr>
              <a:t>+</a:t>
            </a:r>
            <a:r>
              <a:rPr lang="en-US" sz="2000"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468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Note that logical (material) implication does not assume any casual connection.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`If black is white, then we live in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Antartic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`If pigs fly, then Paris is in France.</a:t>
            </a:r>
          </a:p>
        </p:txBody>
      </p:sp>
    </p:spTree>
    <p:extLst>
      <p:ext uri="{BB962C8B-B14F-4D97-AF65-F5344CB8AC3E}">
        <p14:creationId xmlns:p14="http://schemas.microsoft.com/office/powerpoint/2010/main" val="1931664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Autofit/>
          </a:bodyPr>
          <a:lstStyle/>
          <a:p>
            <a:r>
              <a:rPr lang="en-US" sz="4000" dirty="0"/>
              <a:t>Exercises</a:t>
            </a:r>
            <a:endParaRPr lang="en-CA" sz="4000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rm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dirty="0"/>
              <a:t>To take discrete mathematics, you must have taken calculus or a course in computer science.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dirty="0"/>
              <a:t>When you buy a new car from Acme Motor Company, you get $2000 back in cash or a 2% car loan.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dirty="0"/>
              <a:t>School is closed if more than 2 feet of snow falls and if the wind chill is below -80.</a:t>
            </a:r>
            <a:endParaRPr lang="en-US" sz="3600" dirty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45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Exercises</a:t>
            </a:r>
            <a:endParaRPr lang="en-CA" sz="400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/>
              <a:t>To take discrete mathematics, you must have taken calculus or a course in computer science.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Propositions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- p: take discrete math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- q: you have taken calculus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- r : you have taken a course in CS</a:t>
            </a:r>
          </a:p>
          <a:p>
            <a:pPr>
              <a:spcAft>
                <a:spcPct val="25000"/>
              </a:spcAft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>
              <a:spcAft>
                <a:spcPct val="25000"/>
              </a:spcAft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8-09-26 at 1.1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12" y="4669117"/>
            <a:ext cx="1625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Exercises</a:t>
            </a:r>
            <a:endParaRPr lang="en-CA" sz="400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/>
              <a:t>When you buy a new car from Acme Motor Company, you get $2000 back in cash or a 2% car loan.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Propositions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- p: you buy a car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- q: you you get $2000 back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- r : you get 2% car loan</a:t>
            </a:r>
          </a:p>
          <a:p>
            <a:pPr>
              <a:spcAft>
                <a:spcPct val="25000"/>
              </a:spcAft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>
              <a:spcAft>
                <a:spcPct val="25000"/>
              </a:spcAft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spcAft>
                <a:spcPct val="25000"/>
              </a:spcAft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8-09-26 at 1.1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5112870"/>
            <a:ext cx="16891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71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Exercises</a:t>
            </a:r>
            <a:endParaRPr lang="en-CA" sz="400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/>
              <a:t>School is closed if more than 2 feet of snow falls  and if the wind chill is below -80.</a:t>
            </a:r>
            <a:endParaRPr lang="en-US" sz="2800" dirty="0">
              <a:sym typeface="Symbol" charset="0"/>
            </a:endParaRP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Propositions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- p: School is closed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- q: 2 feet of snow falls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- r : wind chill is below -80</a:t>
            </a:r>
          </a:p>
          <a:p>
            <a:pPr>
              <a:spcAft>
                <a:spcPct val="25000"/>
              </a:spcAft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>
              <a:spcAft>
                <a:spcPct val="25000"/>
              </a:spcAft>
            </a:pP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spcAft>
                <a:spcPct val="25000"/>
              </a:spcAft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spcAft>
                <a:spcPct val="25000"/>
              </a:spcAft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8-09-26 at 1.1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1" y="4704976"/>
            <a:ext cx="1638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and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Here are some  examples of the arguments:</a:t>
            </a:r>
          </a:p>
          <a:p>
            <a:pPr lvl="1"/>
            <a:r>
              <a:rPr lang="en-US" sz="2400" dirty="0"/>
              <a:t>If it is snowing, then it is cold outside.</a:t>
            </a:r>
          </a:p>
          <a:p>
            <a:pPr marL="457200" lvl="1" indent="0">
              <a:buNone/>
            </a:pPr>
            <a:r>
              <a:rPr lang="en-US" sz="2400" dirty="0"/>
              <a:t>     It is snowing</a:t>
            </a:r>
          </a:p>
          <a:p>
            <a:pPr marL="457200" lvl="1" indent="0">
              <a:buNone/>
            </a:pPr>
            <a:r>
              <a:rPr lang="en-US" sz="2400" dirty="0"/>
              <a:t>     --------------------------------------------------</a:t>
            </a:r>
          </a:p>
          <a:p>
            <a:pPr marL="457200" lvl="1" indent="0">
              <a:buNone/>
            </a:pPr>
            <a:r>
              <a:rPr lang="en-US" sz="2400" dirty="0"/>
              <a:t>     Therefore, it is cold outside</a:t>
            </a:r>
          </a:p>
          <a:p>
            <a:pPr marL="800100" lvl="1"/>
            <a:r>
              <a:rPr lang="en-US" sz="2400" dirty="0"/>
              <a:t>If it is snowing, then it is cold outside.</a:t>
            </a:r>
          </a:p>
          <a:p>
            <a:pPr marL="514350" lvl="1" indent="0">
              <a:buNone/>
            </a:pPr>
            <a:r>
              <a:rPr lang="en-US" sz="2400" dirty="0"/>
              <a:t>     It is cold outside</a:t>
            </a:r>
          </a:p>
          <a:p>
            <a:pPr marL="514350" lvl="1" indent="0">
              <a:buNone/>
            </a:pPr>
            <a:r>
              <a:rPr lang="en-US" sz="2400" dirty="0"/>
              <a:t>     --------------------------------------------------</a:t>
            </a:r>
          </a:p>
          <a:p>
            <a:pPr marL="514350" lvl="1" indent="0">
              <a:buNone/>
            </a:pPr>
            <a:r>
              <a:rPr lang="en-US" sz="2400" dirty="0"/>
              <a:t>     Therefore, it is snowing.</a:t>
            </a:r>
          </a:p>
        </p:txBody>
      </p:sp>
    </p:spTree>
    <p:extLst>
      <p:ext uri="{BB962C8B-B14F-4D97-AF65-F5344CB8AC3E}">
        <p14:creationId xmlns:p14="http://schemas.microsoft.com/office/powerpoint/2010/main" val="3663628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6164-946E-234C-993D-EF10C6FF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D35E-6B6D-5643-8066-AC8B628C1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converse of p → q is q → 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81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6164-946E-234C-993D-EF10C6FF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D35E-6B6D-5643-8066-AC8B628C1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contrapositive of p → q is ¬q → ¬p.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39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6164-946E-234C-993D-EF10C6FF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D35E-6B6D-5643-8066-AC8B628C1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inverse of p → q is ¬p → ¬q.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09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</a:t>
            </a:r>
            <a:r>
              <a:rPr lang="en-US" sz="4000" dirty="0" err="1">
                <a:latin typeface="Calibri" charset="0"/>
                <a:ea typeface="ＭＳ Ｐゴシック" charset="0"/>
                <a:cs typeface="ＭＳ Ｐゴシック" charset="0"/>
              </a:rPr>
              <a:t>Biconditional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 (   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611775"/>
            <a:ext cx="8229600" cy="4525963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Definition: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The biconditional </a:t>
            </a:r>
            <a:r>
              <a:rPr lang="en-IN" dirty="0">
                <a:solidFill>
                  <a:srgbClr val="0432FF"/>
                </a:solidFill>
              </a:rPr>
              <a:t>p ↔ q</a:t>
            </a:r>
            <a:r>
              <a:rPr lang="en-US" i="1" dirty="0">
                <a:solidFill>
                  <a:srgbClr val="0432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the proposition that is true when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have the same truth values.  It is false otherwise.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Note that it is equivalent to </a:t>
            </a:r>
            <a:r>
              <a:rPr lang="en-US" dirty="0">
                <a:solidFill>
                  <a:srgbClr val="0432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(p </a:t>
            </a:r>
            <a:r>
              <a:rPr lang="en-IN" dirty="0">
                <a:solidFill>
                  <a:srgbClr val="0432FF"/>
                </a:solidFill>
              </a:rPr>
              <a:t>→ q)</a:t>
            </a:r>
            <a:r>
              <a:rPr lang="en-US" dirty="0">
                <a:solidFill>
                  <a:srgbClr val="0432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IN" dirty="0">
                <a:solidFill>
                  <a:srgbClr val="0432FF"/>
                </a:solidFill>
              </a:rPr>
              <a:t>∧</a:t>
            </a:r>
            <a:r>
              <a:rPr lang="en-US" dirty="0">
                <a:solidFill>
                  <a:srgbClr val="0432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(q </a:t>
            </a:r>
            <a:r>
              <a:rPr lang="en-IN" dirty="0">
                <a:solidFill>
                  <a:srgbClr val="0432FF"/>
                </a:solidFill>
              </a:rPr>
              <a:t>→ p)</a:t>
            </a:r>
            <a:endParaRPr lang="en-US" dirty="0">
              <a:solidFill>
                <a:srgbClr val="0432FF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Truth table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8-09-26 at 1.02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64" y="4058769"/>
            <a:ext cx="5092700" cy="2565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F560F7-A82B-CD42-972F-9C7DBE705C77}"/>
              </a:ext>
            </a:extLst>
          </p:cNvPr>
          <p:cNvSpPr/>
          <p:nvPr/>
        </p:nvSpPr>
        <p:spPr>
          <a:xfrm>
            <a:off x="7803794" y="661472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432FF"/>
                </a:solidFill>
              </a:rPr>
              <a:t>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38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Biconditional (</a:t>
            </a:r>
            <a:r>
              <a:rPr lang="en-IN" sz="4000" dirty="0">
                <a:solidFill>
                  <a:srgbClr val="0432FF"/>
                </a:solidFill>
              </a:rPr>
              <a:t>↔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The biconditional </a:t>
            </a:r>
            <a:r>
              <a:rPr lang="en-US" sz="3000" i="1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IN" sz="2800" dirty="0">
                <a:solidFill>
                  <a:srgbClr val="0432FF"/>
                </a:solidFill>
              </a:rPr>
              <a:t>↔ </a:t>
            </a:r>
            <a:r>
              <a:rPr lang="en-US" sz="30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can be equivalently read 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if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and only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if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is a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necessary and sufficient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condition for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if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then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, and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conversely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600" dirty="0" err="1">
                <a:latin typeface="Calibri" charset="0"/>
                <a:ea typeface="ＭＳ Ｐゴシック" charset="0"/>
                <a:sym typeface="Symbol" charset="0"/>
              </a:rPr>
              <a:t>iff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  <a:endParaRPr lang="en-US" sz="2600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x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&gt;0 if and only if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x</a:t>
            </a:r>
            <a:r>
              <a:rPr lang="en-US" sz="2600" baseline="30000" dirty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is positive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The alarm goes off </a:t>
            </a:r>
            <a:r>
              <a:rPr lang="en-US" sz="2600" dirty="0" err="1">
                <a:latin typeface="Calibri" charset="0"/>
                <a:ea typeface="ＭＳ Ｐゴシック" charset="0"/>
                <a:sym typeface="Symbol" charset="0"/>
              </a:rPr>
              <a:t>iff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a burglar breaks in</a:t>
            </a:r>
          </a:p>
        </p:txBody>
      </p:sp>
    </p:spTree>
    <p:extLst>
      <p:ext uri="{BB962C8B-B14F-4D97-AF65-F5344CB8AC3E}">
        <p14:creationId xmlns:p14="http://schemas.microsoft.com/office/powerpoint/2010/main" val="1266493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894" r="-7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59159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Precedence of Logical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As in arithmetic, an ordering is imposed on the use of logical operators in compound propositions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However, it is preferable to use parentheses to disambiguate operators and facilitate readability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a typeface="+mn-ea"/>
                <a:cs typeface="+mn-cs"/>
                <a:sym typeface="Symbol"/>
              </a:rPr>
              <a:t> </a:t>
            </a:r>
            <a:r>
              <a:rPr lang="en-US" sz="2400" i="1" dirty="0">
                <a:ea typeface="+mn-ea"/>
                <a:cs typeface="+mn-cs"/>
              </a:rPr>
              <a:t>p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>
                <a:ea typeface="+mn-ea"/>
                <a:cs typeface="+mn-cs"/>
                <a:sym typeface="Symbol"/>
              </a:rPr>
              <a:t> </a:t>
            </a:r>
            <a:r>
              <a:rPr lang="en-US" sz="2400" i="1" dirty="0">
                <a:ea typeface="+mn-ea"/>
                <a:cs typeface="+mn-cs"/>
              </a:rPr>
              <a:t>q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>
                <a:ea typeface="+mn-ea"/>
                <a:cs typeface="+mn-cs"/>
                <a:sym typeface="Symbol"/>
              </a:rPr>
              <a:t>  </a:t>
            </a:r>
            <a:r>
              <a:rPr lang="en-US" sz="2400" i="1" dirty="0">
                <a:ea typeface="+mn-ea"/>
                <a:cs typeface="+mn-cs"/>
              </a:rPr>
              <a:t>r</a:t>
            </a:r>
            <a:r>
              <a:rPr lang="en-US" sz="2400" dirty="0">
                <a:ea typeface="+mn-ea"/>
                <a:cs typeface="+mn-cs"/>
              </a:rPr>
              <a:t>   </a:t>
            </a:r>
            <a:r>
              <a:rPr lang="en-US" sz="2400" dirty="0">
                <a:ea typeface="+mn-ea"/>
                <a:cs typeface="+mn-cs"/>
                <a:sym typeface="Symbol"/>
              </a:rPr>
              <a:t>   (</a:t>
            </a:r>
            <a:r>
              <a:rPr lang="en-US" sz="2400" i="1" dirty="0">
                <a:ea typeface="+mn-ea"/>
                <a:cs typeface="+mn-cs"/>
              </a:rPr>
              <a:t>p</a:t>
            </a:r>
            <a:r>
              <a:rPr lang="en-US" sz="2400" dirty="0">
                <a:ea typeface="+mn-ea"/>
                <a:cs typeface="+mn-cs"/>
              </a:rPr>
              <a:t>) </a:t>
            </a:r>
            <a:r>
              <a:rPr lang="en-US" sz="2400" dirty="0">
                <a:ea typeface="+mn-ea"/>
                <a:cs typeface="+mn-cs"/>
                <a:sym typeface="Symbol"/>
              </a:rPr>
              <a:t> </a:t>
            </a:r>
            <a:r>
              <a:rPr lang="en-US" sz="2400" dirty="0">
                <a:ea typeface="+mn-ea"/>
                <a:cs typeface="+mn-cs"/>
              </a:rPr>
              <a:t>(</a:t>
            </a:r>
            <a:r>
              <a:rPr lang="en-US" sz="2400" i="1" dirty="0">
                <a:ea typeface="+mn-ea"/>
                <a:cs typeface="+mn-cs"/>
              </a:rPr>
              <a:t>q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>
                <a:ea typeface="+mn-ea"/>
                <a:cs typeface="+mn-cs"/>
                <a:sym typeface="Symbol"/>
              </a:rPr>
              <a:t> </a:t>
            </a:r>
            <a:r>
              <a:rPr lang="en-US" sz="2400" dirty="0">
                <a:ea typeface="+mn-ea"/>
                <a:cs typeface="+mn-cs"/>
              </a:rPr>
              <a:t>(</a:t>
            </a:r>
            <a:r>
              <a:rPr lang="en-US" sz="2400" dirty="0">
                <a:ea typeface="+mn-ea"/>
                <a:cs typeface="+mn-cs"/>
                <a:sym typeface="Symbol"/>
              </a:rPr>
              <a:t></a:t>
            </a:r>
            <a:r>
              <a:rPr lang="en-US" sz="2400" i="1" dirty="0">
                <a:ea typeface="+mn-ea"/>
                <a:cs typeface="+mn-cs"/>
              </a:rPr>
              <a:t>r</a:t>
            </a:r>
            <a:r>
              <a:rPr lang="en-US" sz="2400" dirty="0">
                <a:ea typeface="+mn-ea"/>
                <a:cs typeface="+mn-cs"/>
              </a:rPr>
              <a:t>))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To avoid unnecessary parenthesis, the following precedence hold:</a:t>
            </a:r>
          </a:p>
        </p:txBody>
      </p:sp>
      <p:pic>
        <p:nvPicPr>
          <p:cNvPr id="2" name="Picture 1" descr="Screen Shot 2018-09-26 at 1.3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29" y="4205828"/>
            <a:ext cx="3586630" cy="25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P, then Q.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100 students in the class.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100 students in the class.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integer 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by 8 only if it is divisible by 4.</a:t>
            </a:r>
          </a:p>
          <a:p>
            <a:pPr marL="0" indent="0" eaLnBrk="1" hangingPunct="1"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39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P, then Q.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100 students in the class.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100 students, then we will order pizza today)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100 students in the class.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integer is divisible by 8 only if it is divisible by 4.</a:t>
            </a:r>
          </a:p>
          <a:p>
            <a:pPr marL="0" indent="0" eaLnBrk="1" hangingPunct="1"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24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P, then Q.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100 students in the class.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100 students, then we will order pizza today)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100 students in the class.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order pizza today, there are 100 students in the class)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integer is divisible by 8 only if it is divisible by 4.</a:t>
            </a:r>
          </a:p>
          <a:p>
            <a:pPr marL="0" indent="0" eaLnBrk="1" hangingPunct="1"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6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and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Here are some  examples of the arguments:</a:t>
            </a:r>
          </a:p>
          <a:p>
            <a:pPr lvl="1"/>
            <a:r>
              <a:rPr lang="en-US" sz="2000" dirty="0"/>
              <a:t>Either you are a Canucks fan or a Maple Leafs fan.</a:t>
            </a:r>
          </a:p>
          <a:p>
            <a:pPr marL="457200" lvl="1" indent="0">
              <a:buNone/>
            </a:pPr>
            <a:r>
              <a:rPr lang="en-US" sz="2000" dirty="0"/>
              <a:t>     You are not a Maple Leafs fan</a:t>
            </a:r>
          </a:p>
          <a:p>
            <a:pPr marL="457200" lvl="1" indent="0">
              <a:buNone/>
            </a:pPr>
            <a:r>
              <a:rPr lang="en-US" sz="2000" dirty="0"/>
              <a:t>     -----------------------------------------------------------------</a:t>
            </a:r>
          </a:p>
          <a:p>
            <a:pPr marL="457200" lvl="1" indent="0">
              <a:buNone/>
            </a:pPr>
            <a:r>
              <a:rPr lang="en-US" sz="2000" dirty="0"/>
              <a:t>     Therefore, you are a Canucks fan.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Either you are neither a Canucks fan nor a Maple Leafs fan.</a:t>
            </a:r>
          </a:p>
          <a:p>
            <a:pPr marL="457200" lvl="1" indent="0">
              <a:buNone/>
            </a:pPr>
            <a:r>
              <a:rPr lang="en-US" sz="2000" dirty="0"/>
              <a:t>    You are a Maple Leafs fan</a:t>
            </a:r>
          </a:p>
          <a:p>
            <a:pPr marL="457200" lvl="1" indent="0">
              <a:buNone/>
            </a:pPr>
            <a:r>
              <a:rPr lang="en-US" sz="2000" dirty="0"/>
              <a:t>     -----------------------------------------------------------------</a:t>
            </a:r>
          </a:p>
          <a:p>
            <a:pPr marL="457200" lvl="1" indent="0">
              <a:buNone/>
            </a:pPr>
            <a:r>
              <a:rPr lang="en-US" sz="2000" dirty="0"/>
              <a:t>     Therefore, you are not a Canucks fan.</a:t>
            </a:r>
          </a:p>
        </p:txBody>
      </p:sp>
    </p:spTree>
    <p:extLst>
      <p:ext uri="{BB962C8B-B14F-4D97-AF65-F5344CB8AC3E}">
        <p14:creationId xmlns:p14="http://schemas.microsoft.com/office/powerpoint/2010/main" val="37330146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P, then Q.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100 students in the class.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100 students, then we will order pizza today)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100 students in the class.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order pizza today, there are 100 students in the class)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are a </a:t>
            </a:r>
            <a:r>
              <a:rPr lang="en-US" sz="24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or not a freshman, then you can use the lab.)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integer is divisible by 8 only if it is divisible by 4.</a:t>
            </a:r>
          </a:p>
        </p:txBody>
      </p:sp>
    </p:spTree>
    <p:extLst>
      <p:ext uri="{BB962C8B-B14F-4D97-AF65-F5344CB8AC3E}">
        <p14:creationId xmlns:p14="http://schemas.microsoft.com/office/powerpoint/2010/main" val="27727156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P, then Q.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100 students in the class.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100 students, then we will order pizza today)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100 students in the class.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order pizza today, there are 100 students in the class)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are a </a:t>
            </a:r>
            <a:r>
              <a:rPr lang="en-US" sz="24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or not a freshman, then you can use the lab.)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integer is divisible by 8 only if it is divisible by 4.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an integer is divisible by 8, then it is divisible by 4.)</a:t>
            </a:r>
            <a:endParaRPr lang="en-US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42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Truth Tables</a:t>
            </a:r>
          </a:p>
        </p:txBody>
      </p:sp>
      <p:sp>
        <p:nvSpPr>
          <p:cNvPr id="15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924800" cy="4876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800" dirty="0"/>
              <a:t>Logical operators/connectives are defined by truth tables: </a:t>
            </a:r>
          </a:p>
          <a:p>
            <a:r>
              <a:rPr lang="en-US" sz="2800" dirty="0"/>
              <a:t>Negation truth table (unary):</a:t>
            </a:r>
          </a:p>
          <a:p>
            <a:endParaRPr lang="en-US" sz="2800" dirty="0"/>
          </a:p>
          <a:p>
            <a:r>
              <a:rPr lang="en-US" sz="2800" dirty="0"/>
              <a:t>Binary truth tables:</a:t>
            </a:r>
            <a:endParaRPr lang="en-US" sz="2800" dirty="0">
              <a:sym typeface="Symbol" charset="2"/>
            </a:endParaRPr>
          </a:p>
          <a:p>
            <a:pPr>
              <a:buFont typeface="Wingdings" charset="2"/>
              <a:buNone/>
            </a:pPr>
            <a:endParaRPr lang="en-US" sz="2800" dirty="0"/>
          </a:p>
        </p:txBody>
      </p:sp>
      <p:graphicFrame>
        <p:nvGraphicFramePr>
          <p:cNvPr id="152682" name="Group 106"/>
          <p:cNvGraphicFramePr>
            <a:graphicFrameLocks noGrp="1"/>
          </p:cNvGraphicFramePr>
          <p:nvPr/>
        </p:nvGraphicFramePr>
        <p:xfrm>
          <a:off x="6019800" y="2133600"/>
          <a:ext cx="1905000" cy="1548384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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2761" name="Group 185"/>
          <p:cNvGraphicFramePr>
            <a:graphicFrameLocks noGrp="1"/>
          </p:cNvGraphicFramePr>
          <p:nvPr>
            <p:ph sz="half" idx="2"/>
          </p:nvPr>
        </p:nvGraphicFramePr>
        <p:xfrm>
          <a:off x="762000" y="3886200"/>
          <a:ext cx="7696200" cy="2694432"/>
        </p:xfrm>
        <a:graphic>
          <a:graphicData uri="http://schemas.openxmlformats.org/drawingml/2006/table">
            <a:tbl>
              <a:tblPr/>
              <a:tblGrid>
                <a:gridCol w="1068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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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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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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4808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Tautology</a:t>
            </a:r>
          </a:p>
          <a:p>
            <a:pPr lvl="1"/>
            <a:r>
              <a:rPr lang="en-IN" sz="2400" dirty="0"/>
              <a:t>A compound proposition is a tautology if the proposition is always true, regardless of the truth value of the individual propositions that occur in it.</a:t>
            </a:r>
          </a:p>
          <a:p>
            <a:pPr lvl="1"/>
            <a:endParaRPr lang="en-IN" sz="2400" dirty="0"/>
          </a:p>
          <a:p>
            <a:pPr lvl="1"/>
            <a:endParaRPr lang="en-US" sz="1800" dirty="0"/>
          </a:p>
          <a:p>
            <a:r>
              <a:rPr lang="en-US" sz="2800" dirty="0">
                <a:solidFill>
                  <a:srgbClr val="0432FF"/>
                </a:solidFill>
              </a:rPr>
              <a:t>Contradiction</a:t>
            </a:r>
          </a:p>
          <a:p>
            <a:pPr lvl="1"/>
            <a:r>
              <a:rPr lang="en-IN" sz="2400" dirty="0"/>
              <a:t>A compound proposition is a contradiction if the proposition is always false, regardless of the truth value of the individual propositions that occur in 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54512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6D0245-88F2-3B43-8A40-C87686A69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287" y="193766"/>
            <a:ext cx="6324600" cy="3009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171D85-64CE-8048-B926-197441884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87" y="3203666"/>
            <a:ext cx="6350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820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Definition: Two statements s</a:t>
            </a:r>
            <a:r>
              <a:rPr lang="en-US" sz="2800" baseline="-25000" dirty="0"/>
              <a:t>1</a:t>
            </a:r>
            <a:r>
              <a:rPr lang="en-US" sz="2800" dirty="0"/>
              <a:t> and s</a:t>
            </a:r>
            <a:r>
              <a:rPr lang="en-US" sz="2800" baseline="-25000" dirty="0"/>
              <a:t>2</a:t>
            </a:r>
            <a:r>
              <a:rPr lang="en-US" sz="2800" dirty="0"/>
              <a:t> are logically equivalent, s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en-IN" sz="2800" dirty="0"/>
              <a:t>≡ s</a:t>
            </a:r>
            <a:r>
              <a:rPr lang="en-IN" baseline="-25000" dirty="0"/>
              <a:t>2</a:t>
            </a:r>
            <a:r>
              <a:rPr lang="en-US" sz="2800" dirty="0"/>
              <a:t>, if their truth tables are the same</a:t>
            </a:r>
          </a:p>
          <a:p>
            <a:pPr lvl="1"/>
            <a:r>
              <a:rPr lang="en-US" sz="2400" dirty="0"/>
              <a:t>i.e.  s</a:t>
            </a:r>
            <a:r>
              <a:rPr lang="en-US" sz="2400" baseline="-25000" dirty="0"/>
              <a:t>1</a:t>
            </a:r>
            <a:r>
              <a:rPr lang="en-US" sz="2400" dirty="0"/>
              <a:t> is true (respectively, false)  if and only if the statement s</a:t>
            </a:r>
            <a:r>
              <a:rPr lang="en-US" sz="2400" baseline="-25000" dirty="0"/>
              <a:t>2 </a:t>
            </a:r>
            <a:r>
              <a:rPr lang="en-US" sz="2400" dirty="0"/>
              <a:t>is true (respectively, false).</a:t>
            </a:r>
          </a:p>
        </p:txBody>
      </p:sp>
    </p:spTree>
    <p:extLst>
      <p:ext uri="{BB962C8B-B14F-4D97-AF65-F5344CB8AC3E}">
        <p14:creationId xmlns:p14="http://schemas.microsoft.com/office/powerpoint/2010/main" val="13576666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8-09-28 at 1.0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57200"/>
            <a:ext cx="81026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824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9-28 at 1.1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442262"/>
            <a:ext cx="81915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853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FBBE-573D-5E46-9DAF-4A3F1B10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DE953-66FD-9D4F-B4D1-F658018E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Truth table to show:   ¬p ∨ ¬q ≡ ¬(p ∧ q).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C4522-2860-6C44-86E4-39414B96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06" y="2251527"/>
            <a:ext cx="5570765" cy="37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11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 or False: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D7F157-822C-8E41-ADE7-8820944541DD}"/>
              </a:ext>
            </a:extLst>
          </p:cNvPr>
          <p:cNvGrpSpPr/>
          <p:nvPr/>
        </p:nvGrpSpPr>
        <p:grpSpPr>
          <a:xfrm>
            <a:off x="3420028" y="1683123"/>
            <a:ext cx="4035611" cy="580465"/>
            <a:chOff x="3420028" y="1683123"/>
            <a:chExt cx="4035611" cy="580465"/>
          </a:xfrm>
        </p:grpSpPr>
        <p:pic>
          <p:nvPicPr>
            <p:cNvPr id="4" name="Picture 3" descr="Screen Shot 2018-09-28 at 1.15.1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028" y="1683123"/>
              <a:ext cx="4035611" cy="58046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AD2FD6-50FE-5A4A-BDCC-C47460AE8C22}"/>
                </a:ext>
              </a:extLst>
            </p:cNvPr>
            <p:cNvSpPr/>
            <p:nvPr/>
          </p:nvSpPr>
          <p:spPr>
            <a:xfrm>
              <a:off x="6273908" y="1788688"/>
              <a:ext cx="3593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dirty="0"/>
                <a:t>≡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257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and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Here are some  examples of the arguments:</a:t>
            </a:r>
          </a:p>
          <a:p>
            <a:pPr lvl="1"/>
            <a:r>
              <a:rPr lang="en-US" sz="2000" dirty="0"/>
              <a:t>All humans are green</a:t>
            </a:r>
          </a:p>
          <a:p>
            <a:pPr marL="457200" lvl="1" indent="0">
              <a:buNone/>
            </a:pPr>
            <a:r>
              <a:rPr lang="en-US" sz="2000" dirty="0"/>
              <a:t>    Some green things are edible</a:t>
            </a:r>
          </a:p>
          <a:p>
            <a:pPr marL="457200" lvl="1" indent="0">
              <a:buNone/>
            </a:pPr>
            <a:r>
              <a:rPr lang="en-US" sz="2000" dirty="0"/>
              <a:t>     -----------------------------------------------------------------</a:t>
            </a:r>
          </a:p>
          <a:p>
            <a:pPr marL="457200" lvl="1" indent="0">
              <a:buNone/>
            </a:pPr>
            <a:r>
              <a:rPr lang="en-US" sz="2000" dirty="0"/>
              <a:t>     Therefore, some humans are edible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All humans are green.</a:t>
            </a:r>
          </a:p>
          <a:p>
            <a:pPr marL="457200" lvl="1" indent="0">
              <a:buNone/>
            </a:pPr>
            <a:r>
              <a:rPr lang="en-US" sz="2000" dirty="0"/>
              <a:t>     Some green things are not edible</a:t>
            </a:r>
          </a:p>
          <a:p>
            <a:pPr marL="514350" lvl="1" indent="0">
              <a:buNone/>
            </a:pPr>
            <a:r>
              <a:rPr lang="en-US" sz="2000" dirty="0"/>
              <a:t>     -----------------------------------------------------------------</a:t>
            </a:r>
          </a:p>
          <a:p>
            <a:pPr marL="514350" lvl="1" indent="0">
              <a:buNone/>
            </a:pPr>
            <a:r>
              <a:rPr lang="en-US" sz="2000" dirty="0"/>
              <a:t>     Therefore, some humans are not green</a:t>
            </a:r>
          </a:p>
        </p:txBody>
      </p:sp>
    </p:spTree>
    <p:extLst>
      <p:ext uri="{BB962C8B-B14F-4D97-AF65-F5344CB8AC3E}">
        <p14:creationId xmlns:p14="http://schemas.microsoft.com/office/powerpoint/2010/main" val="9870655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11" y="227853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that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42A95A-D08E-3E48-869C-DE8859267E6E}"/>
              </a:ext>
            </a:extLst>
          </p:cNvPr>
          <p:cNvGrpSpPr/>
          <p:nvPr/>
        </p:nvGrpSpPr>
        <p:grpSpPr>
          <a:xfrm>
            <a:off x="1255059" y="2272931"/>
            <a:ext cx="5559988" cy="989644"/>
            <a:chOff x="1255059" y="2284506"/>
            <a:chExt cx="5559988" cy="989644"/>
          </a:xfrm>
        </p:grpSpPr>
        <p:pic>
          <p:nvPicPr>
            <p:cNvPr id="5" name="Picture 4" descr="Screen Shot 2018-09-28 at 1.23.49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59" y="2284506"/>
              <a:ext cx="5559988" cy="473190"/>
            </a:xfrm>
            <a:prstGeom prst="rect">
              <a:avLst/>
            </a:prstGeom>
          </p:spPr>
        </p:pic>
        <p:pic>
          <p:nvPicPr>
            <p:cNvPr id="6" name="Picture 5" descr="Screen Shot 2018-09-28 at 1.24.03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297" y="2893829"/>
              <a:ext cx="2510116" cy="38032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09CA1E-F0C7-DF4F-B59E-104411C24036}"/>
                </a:ext>
              </a:extLst>
            </p:cNvPr>
            <p:cNvSpPr/>
            <p:nvPr/>
          </p:nvSpPr>
          <p:spPr>
            <a:xfrm>
              <a:off x="3735297" y="2846044"/>
              <a:ext cx="41708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000" dirty="0"/>
                <a:t>≡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14151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2018-2470-C245-963A-48E5AC4A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Exercise 1.4.5: Logical equivalence of two English statements.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86799-497E-B34C-A608-AEFA6873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Define the following propositions:</a:t>
            </a:r>
          </a:p>
          <a:p>
            <a:pPr lvl="1"/>
            <a:r>
              <a:rPr lang="en-IN" dirty="0"/>
              <a:t>j: Sally got the job.</a:t>
            </a:r>
          </a:p>
          <a:p>
            <a:pPr lvl="1"/>
            <a:r>
              <a:rPr lang="en-IN" dirty="0"/>
              <a:t>l: Sally was late for her interview</a:t>
            </a:r>
          </a:p>
          <a:p>
            <a:pPr lvl="1"/>
            <a:r>
              <a:rPr lang="en-IN" dirty="0"/>
              <a:t>r: Sally updated her resume.</a:t>
            </a:r>
          </a:p>
          <a:p>
            <a:r>
              <a:rPr lang="en-IN" dirty="0"/>
              <a:t>Express each pair of sentences using logical expressions. Then prove whether the two expressions are logically equivalent.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606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2018-2470-C245-963A-48E5AC4A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Exercise 1.4.5: Logical equivalence of two English statements.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86799-497E-B34C-A608-AEFA6873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9982"/>
          </a:xfrm>
        </p:spPr>
        <p:txBody>
          <a:bodyPr>
            <a:normAutofit lnSpcReduction="10000"/>
          </a:bodyPr>
          <a:lstStyle/>
          <a:p>
            <a:r>
              <a:rPr lang="en-IN" dirty="0"/>
              <a:t>Express each pair of sentences using logical expressions. Then prove whether the two expressions are logically equivalent.</a:t>
            </a:r>
          </a:p>
          <a:p>
            <a:pPr lvl="1"/>
            <a:r>
              <a:rPr lang="en-IN" dirty="0">
                <a:solidFill>
                  <a:srgbClr val="0432FF"/>
                </a:solidFill>
              </a:rPr>
              <a:t>If Sally did not get the job, then she was late for her interview or did not update her resume. </a:t>
            </a:r>
            <a:r>
              <a:rPr lang="en-IN" dirty="0"/>
              <a:t>          </a:t>
            </a:r>
          </a:p>
          <a:p>
            <a:pPr marL="457200" lvl="1" indent="0">
              <a:buNone/>
            </a:pPr>
            <a:r>
              <a:rPr lang="en-IN" dirty="0">
                <a:solidFill>
                  <a:srgbClr val="0070C0"/>
                </a:solidFill>
              </a:rPr>
              <a:t>    If Sally updated her resume and did not get the  </a:t>
            </a:r>
          </a:p>
          <a:p>
            <a:pPr marL="457200" lvl="1" indent="0">
              <a:buNone/>
            </a:pPr>
            <a:r>
              <a:rPr lang="en-IN" dirty="0">
                <a:solidFill>
                  <a:srgbClr val="0070C0"/>
                </a:solidFill>
              </a:rPr>
              <a:t>    job, then she was late for her interview.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Solution: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IN" dirty="0"/>
              <a:t>¬j → (l ∨ ¬r)</a:t>
            </a:r>
            <a:br>
              <a:rPr lang="en-IN" dirty="0"/>
            </a:br>
            <a:r>
              <a:rPr lang="en-IN" dirty="0"/>
              <a:t>         (r ∧ ¬j) → 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569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309B-151C-A345-9D7D-0212BF51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(</a:t>
            </a:r>
            <a:r>
              <a:rPr lang="en-US" dirty="0" err="1"/>
              <a:t>cntd</a:t>
            </a:r>
            <a:r>
              <a:rPr lang="en-US" dirty="0"/>
              <a:t>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83A9-3388-0744-9024-67D1D4F56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Logically Equivalent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F9456-B2BD-F04E-B64A-9533B5071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269" y="2059132"/>
            <a:ext cx="35687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851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DeMorgan’s</a:t>
            </a:r>
            <a:r>
              <a:rPr lang="en-US" dirty="0"/>
              <a:t>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IN" dirty="0"/>
              <a:t>De Morgan's laws are logical equivalences that show how to correctly distribute a negation operation inside a parenthesized expression.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D3D515-F8A2-7946-8977-6478F2FE6A5A}"/>
              </a:ext>
            </a:extLst>
          </p:cNvPr>
          <p:cNvGrpSpPr/>
          <p:nvPr/>
        </p:nvGrpSpPr>
        <p:grpSpPr>
          <a:xfrm>
            <a:off x="1311723" y="3644444"/>
            <a:ext cx="6629750" cy="3172162"/>
            <a:chOff x="1311723" y="3644444"/>
            <a:chExt cx="6629750" cy="3172162"/>
          </a:xfrm>
        </p:grpSpPr>
        <p:pic>
          <p:nvPicPr>
            <p:cNvPr id="5" name="Picture 4" descr="Screen Shot 2018-01-21 at 1.16.3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23" y="3692587"/>
              <a:ext cx="6068791" cy="312401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87CBC0-7566-414B-B806-1E6419CF1CE6}"/>
                </a:ext>
              </a:extLst>
            </p:cNvPr>
            <p:cNvSpPr txBox="1"/>
            <p:nvPr/>
          </p:nvSpPr>
          <p:spPr>
            <a:xfrm>
              <a:off x="7239344" y="5254596"/>
              <a:ext cx="702129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 : T</a:t>
              </a:r>
            </a:p>
            <a:p>
              <a:r>
                <a:rPr lang="en-US" dirty="0"/>
                <a:t>0 : F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EE37B8-54F1-2341-9421-71A134553830}"/>
                </a:ext>
              </a:extLst>
            </p:cNvPr>
            <p:cNvSpPr/>
            <p:nvPr/>
          </p:nvSpPr>
          <p:spPr>
            <a:xfrm>
              <a:off x="2345501" y="4024301"/>
              <a:ext cx="3129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IN" sz="2000" dirty="0"/>
                <a:t>≡</a:t>
              </a:r>
              <a:endParaRPr lang="en-US" sz="2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505AD0-3163-4945-98B5-6B940AA9914B}"/>
                </a:ext>
              </a:extLst>
            </p:cNvPr>
            <p:cNvSpPr/>
            <p:nvPr/>
          </p:nvSpPr>
          <p:spPr>
            <a:xfrm>
              <a:off x="2345501" y="3644444"/>
              <a:ext cx="3129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IN" sz="2000" dirty="0"/>
                <a:t>≡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20838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58C0-D916-8D40-9610-FC6634C7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E120-0180-664C-BB9D-6B932F42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If two propositions are logically equivalent, then one can be substituted for the other within a more complex proposition. </a:t>
            </a:r>
          </a:p>
          <a:p>
            <a:pPr lvl="1"/>
            <a:r>
              <a:rPr lang="en-IN" dirty="0"/>
              <a:t>For example </a:t>
            </a:r>
            <a:r>
              <a:rPr lang="en-IN" dirty="0">
                <a:solidFill>
                  <a:srgbClr val="FF0000"/>
                </a:solidFill>
              </a:rPr>
              <a:t>p → q ≡ ¬p ∨ q</a:t>
            </a:r>
            <a:r>
              <a:rPr lang="en-IN" dirty="0"/>
              <a:t>. </a:t>
            </a:r>
          </a:p>
          <a:p>
            <a:pPr lvl="1"/>
            <a:r>
              <a:rPr lang="en-IN" dirty="0"/>
              <a:t>Therefore, </a:t>
            </a:r>
            <a:r>
              <a:rPr lang="en-IN" dirty="0">
                <a:solidFill>
                  <a:srgbClr val="FF0000"/>
                </a:solidFill>
              </a:rPr>
              <a:t>(p ∨ r) ∧ (¬p ∨ q)  ≡  (p ∨ r) ∧ (p → q).</a:t>
            </a:r>
          </a:p>
          <a:p>
            <a:r>
              <a:rPr lang="en-IN" dirty="0"/>
              <a:t>The compound proposition after the substitution is logically equivalent to the compound proposition before the substitution.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832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052E5-5D01-5E40-AF94-6E28506C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93914"/>
            <a:ext cx="8523514" cy="1436915"/>
          </a:xfrm>
        </p:spPr>
        <p:txBody>
          <a:bodyPr>
            <a:normAutofit/>
          </a:bodyPr>
          <a:lstStyle/>
          <a:p>
            <a:r>
              <a:rPr lang="en-IN" sz="2800" dirty="0"/>
              <a:t>The following logical propositions are matched using the logical equivalence </a:t>
            </a:r>
            <a:r>
              <a:rPr lang="en-IN" sz="2800" dirty="0">
                <a:solidFill>
                  <a:srgbClr val="FF0000"/>
                </a:solidFill>
              </a:rPr>
              <a:t>¬(p ∨ q) ≡ ¬p ∧ ¬q  </a:t>
            </a:r>
            <a:r>
              <a:rPr lang="en-IN" sz="2800" dirty="0"/>
              <a:t>(</a:t>
            </a:r>
            <a:r>
              <a:rPr lang="en-IN" sz="2800" dirty="0" err="1"/>
              <a:t>DeMorgan’s</a:t>
            </a:r>
            <a:r>
              <a:rPr lang="en-IN" sz="2800" dirty="0"/>
              <a:t> law)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402FD-55ED-1649-BE54-A1A8A56A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619"/>
            <a:ext cx="9144000" cy="30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089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D5EA-8450-9A4C-A696-30EBD16D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Laws of Propositional logic (Table 1.5 of the text)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F9B86-8906-9D42-887A-9D74C03EF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38" y="1417638"/>
            <a:ext cx="6071504" cy="5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87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 implies q (</a:t>
            </a:r>
            <a:r>
              <a:rPr lang="en-US" b="1" dirty="0" err="1">
                <a:solidFill>
                  <a:srgbClr val="0000FF"/>
                </a:solidFill>
              </a:rPr>
              <a:t>p→q</a:t>
            </a:r>
            <a:r>
              <a:rPr lang="en-US" b="1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EA1730-9743-3F4C-B1D8-7E3A95E0C215}"/>
              </a:ext>
            </a:extLst>
          </p:cNvPr>
          <p:cNvGrpSpPr/>
          <p:nvPr/>
        </p:nvGrpSpPr>
        <p:grpSpPr>
          <a:xfrm>
            <a:off x="0" y="1417638"/>
            <a:ext cx="9144000" cy="5468959"/>
            <a:chOff x="0" y="1417638"/>
            <a:chExt cx="9144000" cy="5468959"/>
          </a:xfrm>
        </p:grpSpPr>
        <p:pic>
          <p:nvPicPr>
            <p:cNvPr id="6" name="Picture 5" descr="Screen Shot 2018-09-30 at 2.56.3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7638"/>
              <a:ext cx="9144000" cy="546895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90AD8DB-2463-D747-8407-056C4EBA15E7}"/>
                </a:ext>
              </a:extLst>
            </p:cNvPr>
            <p:cNvSpPr/>
            <p:nvPr/>
          </p:nvSpPr>
          <p:spPr>
            <a:xfrm>
              <a:off x="3600157" y="2321466"/>
              <a:ext cx="3931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000" dirty="0"/>
                <a:t>≡</a:t>
              </a:r>
              <a:endParaRPr lang="en-US" sz="20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6FD2B8-C56D-9240-AA81-071B329E1A95}"/>
                </a:ext>
              </a:extLst>
            </p:cNvPr>
            <p:cNvSpPr/>
            <p:nvPr/>
          </p:nvSpPr>
          <p:spPr>
            <a:xfrm>
              <a:off x="5151163" y="2309897"/>
              <a:ext cx="3931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000" dirty="0"/>
                <a:t>≡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56978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" y="1382945"/>
            <a:ext cx="9006150" cy="3998166"/>
          </a:xfrm>
        </p:spPr>
        <p:txBody>
          <a:bodyPr>
            <a:noAutofit/>
          </a:bodyPr>
          <a:lstStyle/>
          <a:p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3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p, then q </a:t>
            </a:r>
            <a:r>
              <a:rPr lang="en-US" sz="23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and </a:t>
            </a:r>
            <a:r>
              <a:rPr lang="en-US" sz="23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not q, not p</a:t>
            </a:r>
            <a:r>
              <a:rPr lang="en-US" sz="23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3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at least 100 students in the class.</a:t>
            </a:r>
          </a:p>
          <a:p>
            <a:pPr lvl="1"/>
            <a:r>
              <a:rPr lang="en-US" sz="2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at least 100 students, then we will order pizza today)</a:t>
            </a:r>
          </a:p>
          <a:p>
            <a:pPr lvl="1"/>
            <a:r>
              <a:rPr lang="en-US" sz="23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don’t order any pizza today, there are less than 100 students</a:t>
            </a:r>
          </a:p>
        </p:txBody>
      </p:sp>
    </p:spTree>
    <p:extLst>
      <p:ext uri="{BB962C8B-B14F-4D97-AF65-F5344CB8AC3E}">
        <p14:creationId xmlns:p14="http://schemas.microsoft.com/office/powerpoint/2010/main" val="295544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and Arguments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199" y="1600200"/>
            <a:ext cx="8229601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of these arguments are </a:t>
            </a:r>
            <a:r>
              <a:rPr lang="en-US" sz="2800" b="1" dirty="0">
                <a:solidFill>
                  <a:srgbClr val="FF0000"/>
                </a:solidFill>
              </a:rPr>
              <a:t>valid</a:t>
            </a:r>
            <a:r>
              <a:rPr lang="en-US" sz="2800" dirty="0"/>
              <a:t>, and some are </a:t>
            </a:r>
            <a:r>
              <a:rPr lang="en-US" sz="2800" b="1" dirty="0">
                <a:solidFill>
                  <a:srgbClr val="FF0000"/>
                </a:solidFill>
              </a:rPr>
              <a:t>not valid.</a:t>
            </a:r>
            <a:endParaRPr lang="en-US" sz="2800" dirty="0"/>
          </a:p>
          <a:p>
            <a:r>
              <a:rPr lang="en-US" sz="2800" dirty="0"/>
              <a:t>one of the tasks of logic is to provide a </a:t>
            </a:r>
            <a:r>
              <a:rPr lang="en-US" sz="2800" b="1" dirty="0">
                <a:solidFill>
                  <a:srgbClr val="FF0000"/>
                </a:solidFill>
              </a:rPr>
              <a:t>precise mathematical theory of validity of arguments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8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" y="1382945"/>
            <a:ext cx="9006150" cy="3998166"/>
          </a:xfrm>
        </p:spPr>
        <p:txBody>
          <a:bodyPr>
            <a:noAutofit/>
          </a:bodyPr>
          <a:lstStyle/>
          <a:p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3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p, then q </a:t>
            </a:r>
            <a:r>
              <a:rPr lang="en-US" sz="23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and </a:t>
            </a:r>
            <a:r>
              <a:rPr lang="en-US" sz="23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not q, not p</a:t>
            </a:r>
            <a:r>
              <a:rPr lang="en-US" sz="23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3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at least 100 students in the class.</a:t>
            </a:r>
          </a:p>
          <a:p>
            <a:pPr lvl="1"/>
            <a:r>
              <a:rPr lang="en-US" sz="2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at least 100 students, then we will order pizza today)</a:t>
            </a:r>
          </a:p>
          <a:p>
            <a:pPr lvl="1"/>
            <a:r>
              <a:rPr lang="en-US" sz="23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don’t order any pizza today, there are less than 100 students</a:t>
            </a:r>
          </a:p>
          <a:p>
            <a:pPr lvl="1"/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at least 100 students in the class.</a:t>
            </a:r>
          </a:p>
          <a:p>
            <a:pPr lvl="1"/>
            <a:r>
              <a:rPr lang="en-US" sz="23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order pizza today, there are  at least 100 students in the class.)</a:t>
            </a:r>
          </a:p>
          <a:p>
            <a:pPr lvl="1"/>
            <a:r>
              <a:rPr lang="en-US" sz="23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less than 100 students in the class, we don’t order pizza today.)</a:t>
            </a:r>
          </a:p>
        </p:txBody>
      </p:sp>
    </p:spTree>
    <p:extLst>
      <p:ext uri="{BB962C8B-B14F-4D97-AF65-F5344CB8AC3E}">
        <p14:creationId xmlns:p14="http://schemas.microsoft.com/office/powerpoint/2010/main" val="42632498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p, then q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and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not q, not p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are a </a:t>
            </a:r>
            <a:r>
              <a:rPr lang="en-US" sz="24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or not a freshman, then you can use the lab.)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cannot use the lab, you are not a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and a freshman)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569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p, then q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and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not q, not p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are a </a:t>
            </a:r>
            <a:r>
              <a:rPr lang="en-US" sz="2400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or not a freshman, then you can use the lab.)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cannot use the lab, you are not a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and a freshman)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integer is divisible by 8 only if it is divisible by 4.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an integer is divisible by 8, then it is divisible by 4.)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an integer is not divisible by 4, it is not divisible by 8.)</a:t>
            </a:r>
            <a:endParaRPr lang="en-US" sz="28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191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8-09-30 at 12.5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200"/>
            <a:ext cx="9144000" cy="3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95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E27B064-A20D-4848-B92B-66284EEC7D69}"/>
              </a:ext>
            </a:extLst>
          </p:cNvPr>
          <p:cNvGrpSpPr/>
          <p:nvPr/>
        </p:nvGrpSpPr>
        <p:grpSpPr>
          <a:xfrm>
            <a:off x="0" y="617391"/>
            <a:ext cx="9144000" cy="3161355"/>
            <a:chOff x="0" y="617391"/>
            <a:chExt cx="9144000" cy="3161355"/>
          </a:xfrm>
        </p:grpSpPr>
        <p:pic>
          <p:nvPicPr>
            <p:cNvPr id="4" name="Picture 3" descr="Screen Shot 2018-09-30 at 1.02.4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7391"/>
              <a:ext cx="9144000" cy="316135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645BF5-6907-8C4F-9E35-1D5B453E4125}"/>
                </a:ext>
              </a:extLst>
            </p:cNvPr>
            <p:cNvSpPr/>
            <p:nvPr/>
          </p:nvSpPr>
          <p:spPr>
            <a:xfrm>
              <a:off x="1342105" y="2065334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E82B44-BE20-3745-A5F3-633006CF035B}"/>
                </a:ext>
              </a:extLst>
            </p:cNvPr>
            <p:cNvSpPr/>
            <p:nvPr/>
          </p:nvSpPr>
          <p:spPr>
            <a:xfrm>
              <a:off x="1347023" y="2468453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5E8A83-3E2B-9641-A703-2A1B0A5459DC}"/>
                </a:ext>
              </a:extLst>
            </p:cNvPr>
            <p:cNvSpPr/>
            <p:nvPr/>
          </p:nvSpPr>
          <p:spPr>
            <a:xfrm>
              <a:off x="1361773" y="2984650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60447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800DF-C528-F64B-BF29-E4D213AF1F29}"/>
              </a:ext>
            </a:extLst>
          </p:cNvPr>
          <p:cNvGrpSpPr/>
          <p:nvPr/>
        </p:nvGrpSpPr>
        <p:grpSpPr>
          <a:xfrm>
            <a:off x="461682" y="382494"/>
            <a:ext cx="7759700" cy="3911600"/>
            <a:chOff x="461682" y="382494"/>
            <a:chExt cx="7759700" cy="3911600"/>
          </a:xfrm>
        </p:grpSpPr>
        <p:pic>
          <p:nvPicPr>
            <p:cNvPr id="2" name="Picture 1" descr="Screen Shot 2018-09-30 at 1.04.0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82" y="382494"/>
              <a:ext cx="7759700" cy="39116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6E0150-612C-0843-A95A-FC303A6DA6BD}"/>
                </a:ext>
              </a:extLst>
            </p:cNvPr>
            <p:cNvSpPr/>
            <p:nvPr/>
          </p:nvSpPr>
          <p:spPr>
            <a:xfrm>
              <a:off x="1283111" y="1018199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F5BD7F-E1C3-9F49-9418-683EA27BA0B4}"/>
                </a:ext>
              </a:extLst>
            </p:cNvPr>
            <p:cNvSpPr/>
            <p:nvPr/>
          </p:nvSpPr>
          <p:spPr>
            <a:xfrm>
              <a:off x="1283113" y="1431157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69800D-4247-4E4B-99ED-4F5650A4BD02}"/>
                </a:ext>
              </a:extLst>
            </p:cNvPr>
            <p:cNvSpPr/>
            <p:nvPr/>
          </p:nvSpPr>
          <p:spPr>
            <a:xfrm>
              <a:off x="1283113" y="1858858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277D01-E35C-1D42-9C52-1436CD73C02A}"/>
                </a:ext>
              </a:extLst>
            </p:cNvPr>
            <p:cNvSpPr/>
            <p:nvPr/>
          </p:nvSpPr>
          <p:spPr>
            <a:xfrm>
              <a:off x="1283113" y="2257062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4DCE50-A03B-8C47-929D-1AFD8EAD9D94}"/>
                </a:ext>
              </a:extLst>
            </p:cNvPr>
            <p:cNvSpPr/>
            <p:nvPr/>
          </p:nvSpPr>
          <p:spPr>
            <a:xfrm>
              <a:off x="1283113" y="2714262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CE77BD-49F9-964E-A674-18B7743FA9BF}"/>
                </a:ext>
              </a:extLst>
            </p:cNvPr>
            <p:cNvSpPr/>
            <p:nvPr/>
          </p:nvSpPr>
          <p:spPr>
            <a:xfrm>
              <a:off x="1283113" y="3200960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EDF85A-B9FE-644D-9562-28CAC27FF89A}"/>
                </a:ext>
              </a:extLst>
            </p:cNvPr>
            <p:cNvSpPr/>
            <p:nvPr/>
          </p:nvSpPr>
          <p:spPr>
            <a:xfrm>
              <a:off x="1283111" y="3628661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42616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B28545D-960B-6547-9729-932702A78BDC}"/>
              </a:ext>
            </a:extLst>
          </p:cNvPr>
          <p:cNvGrpSpPr/>
          <p:nvPr/>
        </p:nvGrpSpPr>
        <p:grpSpPr>
          <a:xfrm>
            <a:off x="0" y="709696"/>
            <a:ext cx="9144000" cy="2686444"/>
            <a:chOff x="0" y="709696"/>
            <a:chExt cx="9144000" cy="2686444"/>
          </a:xfrm>
        </p:grpSpPr>
        <p:pic>
          <p:nvPicPr>
            <p:cNvPr id="3" name="Picture 2" descr="Screen Shot 2018-09-30 at 1.06.5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09696"/>
              <a:ext cx="9144000" cy="268644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F7B108-564B-0248-A6E6-BA00CD09CF7F}"/>
                </a:ext>
              </a:extLst>
            </p:cNvPr>
            <p:cNvSpPr/>
            <p:nvPr/>
          </p:nvSpPr>
          <p:spPr>
            <a:xfrm>
              <a:off x="3908326" y="1740868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271166-E59A-A24C-87E3-4421355A4778}"/>
                </a:ext>
              </a:extLst>
            </p:cNvPr>
            <p:cNvSpPr/>
            <p:nvPr/>
          </p:nvSpPr>
          <p:spPr>
            <a:xfrm>
              <a:off x="4734235" y="2264088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DC36ED-D565-AA4A-8112-7352D3EFE13B}"/>
                </a:ext>
              </a:extLst>
            </p:cNvPr>
            <p:cNvSpPr/>
            <p:nvPr/>
          </p:nvSpPr>
          <p:spPr>
            <a:xfrm>
              <a:off x="5390536" y="2846300"/>
              <a:ext cx="45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IN" sz="2800" dirty="0"/>
                <a:t>≡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14314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28 at 1.32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36"/>
            <a:ext cx="9144000" cy="44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762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9-28 at 1.43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060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1853" y="625584"/>
            <a:ext cx="7974853" cy="6066945"/>
            <a:chOff x="481853" y="625584"/>
            <a:chExt cx="7974853" cy="6066945"/>
          </a:xfrm>
        </p:grpSpPr>
        <p:grpSp>
          <p:nvGrpSpPr>
            <p:cNvPr id="12" name="Group 11"/>
            <p:cNvGrpSpPr/>
            <p:nvPr/>
          </p:nvGrpSpPr>
          <p:grpSpPr>
            <a:xfrm>
              <a:off x="481853" y="625584"/>
              <a:ext cx="7974853" cy="6066945"/>
              <a:chOff x="481853" y="670407"/>
              <a:chExt cx="7974853" cy="606694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81853" y="670407"/>
                <a:ext cx="7974853" cy="6066945"/>
                <a:chOff x="481853" y="281941"/>
                <a:chExt cx="7974853" cy="6066945"/>
              </a:xfrm>
            </p:grpSpPr>
            <p:pic>
              <p:nvPicPr>
                <p:cNvPr id="3" name="Picture 2" descr="Screen Shot 2018-09-28 at 1.44.13 AM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1853" y="281941"/>
                  <a:ext cx="7974853" cy="6066945"/>
                </a:xfrm>
                <a:prstGeom prst="rect">
                  <a:avLst/>
                </a:prstGeom>
              </p:spPr>
            </p:pic>
            <p:pic>
              <p:nvPicPr>
                <p:cNvPr id="4" name="Picture 3" descr="Screen Shot 2018-09-28 at 1.33.19 A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6806" y="1996144"/>
                  <a:ext cx="497111" cy="409385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 descr="Screen Shot 2018-09-28 at 1.33.19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0454" y="3561983"/>
                <a:ext cx="315681" cy="259972"/>
              </a:xfrm>
              <a:prstGeom prst="rect">
                <a:avLst/>
              </a:prstGeom>
            </p:spPr>
          </p:pic>
        </p:grpSp>
        <p:pic>
          <p:nvPicPr>
            <p:cNvPr id="2" name="Picture 1" descr="Screen Shot 2018-09-28 at 9.03.08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688" y="2336799"/>
              <a:ext cx="3937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68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Logic</a:t>
            </a:r>
            <a:endParaRPr lang="en-CA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(Propositional ) Logic is a system based on </a:t>
            </a:r>
            <a:r>
              <a:rPr lang="en-US" sz="2800" dirty="0">
                <a:solidFill>
                  <a:srgbClr val="0000FF"/>
                </a:solidFill>
              </a:rPr>
              <a:t>statements</a:t>
            </a:r>
            <a:r>
              <a:rPr lang="en-US" sz="2800" dirty="0"/>
              <a:t> (also called </a:t>
            </a:r>
            <a:r>
              <a:rPr lang="en-US" sz="2800" dirty="0">
                <a:solidFill>
                  <a:srgbClr val="0000FF"/>
                </a:solidFill>
              </a:rPr>
              <a:t>propositions).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The most basic element in logic is a </a:t>
            </a:r>
            <a:r>
              <a:rPr lang="en-US" sz="2800" dirty="0">
                <a:solidFill>
                  <a:srgbClr val="0000FF"/>
                </a:solidFill>
              </a:rPr>
              <a:t>proposition.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00860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8-09-30 at 12.46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5565"/>
            <a:ext cx="9144001" cy="47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941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71" y="939799"/>
            <a:ext cx="9143629" cy="4453966"/>
            <a:chOff x="371" y="939799"/>
            <a:chExt cx="9143629" cy="4453966"/>
          </a:xfrm>
        </p:grpSpPr>
        <p:grpSp>
          <p:nvGrpSpPr>
            <p:cNvPr id="30" name="Group 29"/>
            <p:cNvGrpSpPr/>
            <p:nvPr/>
          </p:nvGrpSpPr>
          <p:grpSpPr>
            <a:xfrm>
              <a:off x="371" y="939799"/>
              <a:ext cx="9143629" cy="4453966"/>
              <a:chOff x="371" y="939799"/>
              <a:chExt cx="9143629" cy="4453966"/>
            </a:xfrm>
          </p:grpSpPr>
          <p:pic>
            <p:nvPicPr>
              <p:cNvPr id="15" name="Picture 14" descr="Screen Shot 2018-09-30 at 12.05.01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" y="1803399"/>
                <a:ext cx="9143629" cy="3590366"/>
              </a:xfrm>
              <a:prstGeom prst="rect">
                <a:avLst/>
              </a:prstGeom>
            </p:spPr>
          </p:pic>
          <p:pic>
            <p:nvPicPr>
              <p:cNvPr id="16" name="Picture 15" descr="Screen Shot 2018-09-30 at 12.04.39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70" y="939799"/>
                <a:ext cx="4928956" cy="733612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6051176" y="1920403"/>
              <a:ext cx="25250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2" name="Picture 31" descr="Screen Shot 2018-09-30 at 12.07.48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177" y="4830897"/>
              <a:ext cx="294341" cy="22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67460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625"/>
            <a:ext cx="8229600" cy="1143000"/>
          </a:xfrm>
        </p:spPr>
        <p:txBody>
          <a:bodyPr/>
          <a:lstStyle/>
          <a:p>
            <a:r>
              <a:rPr lang="en-US" dirty="0"/>
              <a:t>Expressing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188"/>
            <a:ext cx="8229600" cy="3451578"/>
          </a:xfrm>
        </p:spPr>
        <p:txBody>
          <a:bodyPr>
            <a:normAutofit/>
          </a:bodyPr>
          <a:lstStyle/>
          <a:p>
            <a:r>
              <a:rPr lang="en-US" sz="2800" dirty="0"/>
              <a:t>We have seen that  connectives can be expressed through others: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Screen Shot 2018-01-21 at 1.3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89" y="2619057"/>
            <a:ext cx="4953000" cy="2095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F00640-E44E-A542-8BC4-131AB1E1209B}"/>
              </a:ext>
            </a:extLst>
          </p:cNvPr>
          <p:cNvSpPr/>
          <p:nvPr/>
        </p:nvSpPr>
        <p:spPr>
          <a:xfrm>
            <a:off x="2772696" y="2684768"/>
            <a:ext cx="5899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3200" dirty="0"/>
              <a:t>≡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2CE8EF-7761-6349-B715-5E393DFA6B8C}"/>
              </a:ext>
            </a:extLst>
          </p:cNvPr>
          <p:cNvSpPr/>
          <p:nvPr/>
        </p:nvSpPr>
        <p:spPr>
          <a:xfrm>
            <a:off x="2792363" y="3412354"/>
            <a:ext cx="5899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3200" dirty="0"/>
              <a:t>≡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5A04A-F9B9-604C-A066-CF0370E84E9F}"/>
              </a:ext>
            </a:extLst>
          </p:cNvPr>
          <p:cNvSpPr/>
          <p:nvPr/>
        </p:nvSpPr>
        <p:spPr>
          <a:xfrm>
            <a:off x="2792361" y="4100051"/>
            <a:ext cx="5899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3200" dirty="0"/>
              <a:t>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22297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Every compound statement is logically equivalent to a statement that uses only conjunction, disjunction, and negation.</a:t>
            </a:r>
          </a:p>
        </p:txBody>
      </p:sp>
    </p:spTree>
    <p:extLst>
      <p:ext uri="{BB962C8B-B14F-4D97-AF65-F5344CB8AC3E}">
        <p14:creationId xmlns:p14="http://schemas.microsoft.com/office/powerpoint/2010/main" val="329769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13506</TotalTime>
  <Words>3840</Words>
  <Application>Microsoft Macintosh PowerPoint</Application>
  <PresentationFormat>On-screen Show (4:3)</PresentationFormat>
  <Paragraphs>495</Paragraphs>
  <Slides>93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1" baseType="lpstr">
      <vt:lpstr>ＭＳ Ｐゴシック</vt:lpstr>
      <vt:lpstr>Arial</vt:lpstr>
      <vt:lpstr>Calibri</vt:lpstr>
      <vt:lpstr>Roboto</vt:lpstr>
      <vt:lpstr>Symbol</vt:lpstr>
      <vt:lpstr>Tahoma</vt:lpstr>
      <vt:lpstr>Wingdings</vt:lpstr>
      <vt:lpstr>Office Theme</vt:lpstr>
      <vt:lpstr>Logic (Chapter 1)</vt:lpstr>
      <vt:lpstr>PowerPoint Presentation</vt:lpstr>
      <vt:lpstr>Logic</vt:lpstr>
      <vt:lpstr>Examples of Propositions.</vt:lpstr>
      <vt:lpstr>Logic and Arguments</vt:lpstr>
      <vt:lpstr>Logic and Arguments</vt:lpstr>
      <vt:lpstr>Logic and Arguments</vt:lpstr>
      <vt:lpstr>Logic and Arguments</vt:lpstr>
      <vt:lpstr>Logic</vt:lpstr>
      <vt:lpstr>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Sentences that are not statements with similar expressions that are statements</vt:lpstr>
      <vt:lpstr>PowerPoint Presentation</vt:lpstr>
      <vt:lpstr>PowerPoint Presentation</vt:lpstr>
      <vt:lpstr>PowerPoint Presentation</vt:lpstr>
      <vt:lpstr>PowerPoint Presentation</vt:lpstr>
      <vt:lpstr>Compound Proposition</vt:lpstr>
      <vt:lpstr>Logical Connectives (Operators)</vt:lpstr>
      <vt:lpstr>Logical Connective: Logical And (    )</vt:lpstr>
      <vt:lpstr>Logical Connective: Logical And (    )</vt:lpstr>
      <vt:lpstr>Logical Connective: Logical OR(    )</vt:lpstr>
      <vt:lpstr>Logical Connective: Exclusive Or (   )</vt:lpstr>
      <vt:lpstr>Logical Connective: Negation (   )</vt:lpstr>
      <vt:lpstr>Examples</vt:lpstr>
      <vt:lpstr>PowerPoint Presentation</vt:lpstr>
      <vt:lpstr>PowerPoint Presentation</vt:lpstr>
      <vt:lpstr>Conditional Statements</vt:lpstr>
      <vt:lpstr>Logical Connective: Implication (   )</vt:lpstr>
      <vt:lpstr>PowerPoint Presentation</vt:lpstr>
      <vt:lpstr>A conditional statement illustrated</vt:lpstr>
      <vt:lpstr>English expressions of the conditional operation</vt:lpstr>
      <vt:lpstr>Logical Connective: Implication (   )</vt:lpstr>
      <vt:lpstr>Exercise: Which of the following implications is true?</vt:lpstr>
      <vt:lpstr>Exercise: Which of the following implications is true?</vt:lpstr>
      <vt:lpstr>Exercise: Which of the following implications is true?</vt:lpstr>
      <vt:lpstr>Exercise: Which of the following implications is true?</vt:lpstr>
      <vt:lpstr>Exercise: Which of the following implications is true?</vt:lpstr>
      <vt:lpstr>PowerPoint Presentation</vt:lpstr>
      <vt:lpstr>Exercises</vt:lpstr>
      <vt:lpstr>Exercises</vt:lpstr>
      <vt:lpstr>Exercises</vt:lpstr>
      <vt:lpstr>Exercises</vt:lpstr>
      <vt:lpstr>Converse</vt:lpstr>
      <vt:lpstr>Contrapositive</vt:lpstr>
      <vt:lpstr>Inverse</vt:lpstr>
      <vt:lpstr>Logical Connective: Biconditional (   )</vt:lpstr>
      <vt:lpstr>Logical Connective: Biconditional (↔)</vt:lpstr>
      <vt:lpstr>PowerPoint Presentation</vt:lpstr>
      <vt:lpstr>Precedence of Logical Operators</vt:lpstr>
      <vt:lpstr>Examples</vt:lpstr>
      <vt:lpstr>Examples</vt:lpstr>
      <vt:lpstr>Examples</vt:lpstr>
      <vt:lpstr>Examples</vt:lpstr>
      <vt:lpstr>Examples</vt:lpstr>
      <vt:lpstr>Truth Tables</vt:lpstr>
      <vt:lpstr>Logical Equivalence</vt:lpstr>
      <vt:lpstr>PowerPoint Presentation</vt:lpstr>
      <vt:lpstr>Logical Equivalence</vt:lpstr>
      <vt:lpstr>PowerPoint Presentation</vt:lpstr>
      <vt:lpstr>PowerPoint Presentation</vt:lpstr>
      <vt:lpstr>PowerPoint Presentation</vt:lpstr>
      <vt:lpstr>Example</vt:lpstr>
      <vt:lpstr>Example</vt:lpstr>
      <vt:lpstr>Exercise 1.4.5: Logical equivalence of two English statements.</vt:lpstr>
      <vt:lpstr>Exercise 1.4.5: Logical equivalence of two English statements.</vt:lpstr>
      <vt:lpstr>Solution (cntd.)</vt:lpstr>
      <vt:lpstr>DeMorgan’s Law</vt:lpstr>
      <vt:lpstr>Laws of propositional logic</vt:lpstr>
      <vt:lpstr>PowerPoint Presentation</vt:lpstr>
      <vt:lpstr>Laws of Propositional logic (Table 1.5 of the text)</vt:lpstr>
      <vt:lpstr>p implies q (p→q)</vt:lpstr>
      <vt:lpstr>Examples</vt:lpstr>
      <vt:lpstr>Examples</vt:lpstr>
      <vt:lpstr>Examples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Expressing connectives</vt:lpstr>
      <vt:lpstr>Theorem</vt:lpstr>
    </vt:vector>
  </TitlesOfParts>
  <Company>SFU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(Grimaldi)</dc:title>
  <dc:creator>Binay Bhattacharya</dc:creator>
  <cp:lastModifiedBy>Microsoft Office User</cp:lastModifiedBy>
  <cp:revision>95</cp:revision>
  <cp:lastPrinted>2018-10-01T15:13:45Z</cp:lastPrinted>
  <dcterms:created xsi:type="dcterms:W3CDTF">2018-01-21T00:49:31Z</dcterms:created>
  <dcterms:modified xsi:type="dcterms:W3CDTF">2020-09-09T07:40:04Z</dcterms:modified>
</cp:coreProperties>
</file>