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2"/>
  </p:notesMasterIdLst>
  <p:sldIdLst>
    <p:sldId id="33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09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335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58B0D-E715-3C44-91C2-31B0B0269678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963BE-C06E-254C-8CC1-AF532123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9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1940-4039-504D-86E1-D5E97D1554A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1940-4039-504D-86E1-D5E97D1554A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6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1940-4039-504D-86E1-D5E97D1554A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6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1940-4039-504D-86E1-D5E97D1554A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6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4AC1B-C814-476C-8170-BCB4942207B3}" type="slidenum">
              <a:rPr lang="en-US"/>
              <a:pPr/>
              <a:t>67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principle could represent Google’s database as a subset of {words} </a:t>
            </a:r>
            <a:r>
              <a:rPr lang="en-US">
                <a:latin typeface="Arial" charset="0"/>
              </a:rPr>
              <a:t>X</a:t>
            </a:r>
            <a:r>
              <a:rPr lang="en-US"/>
              <a:t> {url’s} but for efficiency’s sake, Google has to use a more sophisticated data structure.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2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1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Review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Zeph Grunschlag, 2001-2002.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49E45C2-7F19-425E-A78A-AFAB336F6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0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6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4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0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8FEA-AB01-3A42-B52D-6D7E4C7441C4}" type="datetimeFigureOut">
              <a:rPr lang="en-US" smtClean="0"/>
              <a:t>19-11-13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DD53-2B3D-AB45-B8D3-8A2F3A9F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6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9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Topics Covered- Oct 12 onwards</a:t>
            </a:r>
            <a:br>
              <a:rPr lang="en-US" dirty="0" smtClean="0"/>
            </a:b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MACM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5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Sets and Logic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Picture 3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48" b="-1448"/>
          <a:stretch>
            <a:fillRect/>
          </a:stretch>
        </p:blipFill>
        <p:spPr>
          <a:xfrm>
            <a:off x="457200" y="1600200"/>
            <a:ext cx="7461219" cy="4103383"/>
          </a:xfrm>
        </p:spPr>
      </p:pic>
    </p:spTree>
    <p:extLst>
      <p:ext uri="{BB962C8B-B14F-4D97-AF65-F5344CB8AC3E}">
        <p14:creationId xmlns:p14="http://schemas.microsoft.com/office/powerpoint/2010/main" val="254514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Laws of Set Theory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Picture 3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9648" r="-29648"/>
          <a:stretch>
            <a:fillRect/>
          </a:stretch>
        </p:blipFill>
        <p:spPr>
          <a:xfrm>
            <a:off x="457200" y="2072806"/>
            <a:ext cx="8229600" cy="4525963"/>
          </a:xfrm>
        </p:spPr>
      </p:pic>
      <p:pic>
        <p:nvPicPr>
          <p:cNvPr id="5" name="Picture 4" descr="Picture 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641726"/>
            <a:ext cx="17526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4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More Laws of Set Theory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Picture 3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49" r="-17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048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involving 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1387" cy="4525963"/>
          </a:xfrm>
        </p:spPr>
        <p:txBody>
          <a:bodyPr/>
          <a:lstStyle/>
          <a:p>
            <a:r>
              <a:rPr lang="en-US" dirty="0" smtClean="0"/>
              <a:t>Some important definitions; Let A and B be sets.</a:t>
            </a:r>
            <a:endParaRPr lang="en-US" dirty="0"/>
          </a:p>
        </p:txBody>
      </p:sp>
      <p:pic>
        <p:nvPicPr>
          <p:cNvPr id="5" name="Picture 4" descr="Screen Shot 2014-04-08 at 10.0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77" y="2545758"/>
            <a:ext cx="6718087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9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involving sets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7" descr="Screen Shot 2014-04-08 at 10.0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4" y="1453529"/>
            <a:ext cx="6000557" cy="2200777"/>
          </a:xfrm>
          <a:prstGeom prst="rect">
            <a:avLst/>
          </a:prstGeom>
        </p:spPr>
      </p:pic>
      <p:pic>
        <p:nvPicPr>
          <p:cNvPr id="9" name="Picture 8" descr="Screen Shot 2014-04-08 at 10.09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4" y="3651210"/>
            <a:ext cx="6000557" cy="20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involving sets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4-04-08 at 10.1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823"/>
            <a:ext cx="4316133" cy="2660328"/>
          </a:xfrm>
          <a:prstGeom prst="rect">
            <a:avLst/>
          </a:prstGeom>
        </p:spPr>
      </p:pic>
      <p:pic>
        <p:nvPicPr>
          <p:cNvPr id="4" name="Picture 3" descr="Screen Shot 2014-04-08 at 10.1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33" y="1965111"/>
            <a:ext cx="4495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involving sets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4-04-08 at 10.1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032000"/>
            <a:ext cx="6005012" cy="31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2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Probability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3.4 and 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0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Experiment</a:t>
            </a:r>
            <a:r>
              <a:rPr lang="en-US" sz="2800" dirty="0" smtClean="0"/>
              <a:t>: tossing a coin, rolling a die, selecting subjects from a group at random</a:t>
            </a:r>
          </a:p>
          <a:p>
            <a:r>
              <a:rPr lang="en-US" sz="2800" dirty="0" smtClean="0"/>
              <a:t>The set of all possible outcomes of an experiment is called a </a:t>
            </a:r>
            <a:r>
              <a:rPr lang="en-US" sz="2800" dirty="0" smtClean="0">
                <a:solidFill>
                  <a:srgbClr val="0000FF"/>
                </a:solidFill>
              </a:rPr>
              <a:t>sample space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Under the assumption of equal likelihood, let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be the sample space for an experiment 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/>
              <a:t>. Each subset of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, including empty set, is called an </a:t>
            </a:r>
            <a:r>
              <a:rPr lang="en-US" sz="2800" dirty="0" smtClean="0">
                <a:solidFill>
                  <a:srgbClr val="0000FF"/>
                </a:solidFill>
              </a:rPr>
              <a:t>event</a:t>
            </a:r>
            <a:r>
              <a:rPr lang="en-US" sz="2800" dirty="0" smtClean="0"/>
              <a:t>. Each element of S determines an outcome, so if </a:t>
            </a:r>
            <a:r>
              <a:rPr lang="en-US" sz="2800" dirty="0" smtClean="0">
                <a:solidFill>
                  <a:srgbClr val="0000FF"/>
                </a:solidFill>
              </a:rPr>
              <a:t>|S| =n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00FF"/>
                </a:solidFill>
              </a:rPr>
              <a:t>a </a:t>
            </a:r>
            <a:r>
              <a:rPr lang="en-US" sz="2800" dirty="0" err="1" smtClean="0">
                <a:solidFill>
                  <a:srgbClr val="0000FF"/>
                </a:solidFill>
              </a:rPr>
              <a:t>ε</a:t>
            </a:r>
            <a:r>
              <a:rPr lang="en-US" sz="2800" dirty="0" smtClean="0">
                <a:solidFill>
                  <a:srgbClr val="0000FF"/>
                </a:solidFill>
              </a:rPr>
              <a:t> S, A </a:t>
            </a:r>
            <a:r>
              <a:rPr lang="en-US" sz="2800" dirty="0" smtClean="0">
                <a:solidFill>
                  <a:srgbClr val="0000FF"/>
                </a:solidFill>
                <a:sym typeface="Symbol" charset="2"/>
              </a:rPr>
              <a:t> S</a:t>
            </a:r>
            <a:r>
              <a:rPr lang="en-US" sz="2800" dirty="0" smtClean="0">
                <a:sym typeface="Symbol" charset="2"/>
              </a:rPr>
              <a:t>, then</a:t>
            </a:r>
            <a:endParaRPr lang="en-US" sz="2000" dirty="0" smtClean="0">
              <a:sym typeface="Symbol" charset="2"/>
            </a:endParaRPr>
          </a:p>
          <a:p>
            <a:pPr lvl="1"/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({a}) = </a:t>
            </a:r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(a) = |{a}|/|S| = 1/n</a:t>
            </a:r>
          </a:p>
          <a:p>
            <a:pPr lvl="1"/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(A) = |A|/n</a:t>
            </a:r>
          </a:p>
        </p:txBody>
      </p:sp>
    </p:spTree>
    <p:extLst>
      <p:ext uri="{BB962C8B-B14F-4D97-AF65-F5344CB8AC3E}">
        <p14:creationId xmlns:p14="http://schemas.microsoft.com/office/powerpoint/2010/main" val="91244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Axioms of Probability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 S be the sample space for an experiment E. If A and B are any events – that is </a:t>
            </a:r>
            <a:r>
              <a:rPr lang="en-US" sz="2800" dirty="0" err="1" smtClean="0"/>
              <a:t>Φ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charset="2"/>
              </a:rPr>
              <a:t> A, B  S, then</a:t>
            </a:r>
            <a:endParaRPr lang="en-US" sz="2000" dirty="0" smtClean="0">
              <a:sym typeface="Symbol" charset="2"/>
            </a:endParaRPr>
          </a:p>
          <a:p>
            <a:pPr marL="914400" lvl="1" indent="-514350"/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(A) ≥ 0</a:t>
            </a:r>
          </a:p>
          <a:p>
            <a:pPr marL="914400" lvl="1" indent="-514350"/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(S)=1</a:t>
            </a:r>
          </a:p>
          <a:p>
            <a:pPr marL="914400" lvl="1" indent="-514350"/>
            <a:r>
              <a:rPr lang="en-US" sz="2400" dirty="0">
                <a:sym typeface="Symbol" charset="2"/>
              </a:rPr>
              <a:t>i</a:t>
            </a:r>
            <a:r>
              <a:rPr lang="en-US" sz="2400" dirty="0" smtClean="0">
                <a:sym typeface="Symbol" charset="2"/>
              </a:rPr>
              <a:t>f A, B are disjoint (or, mutually disjoint) the </a:t>
            </a:r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(A  B) = </a:t>
            </a:r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(A) + </a:t>
            </a:r>
            <a:r>
              <a:rPr lang="en-US" sz="2400" dirty="0" err="1" smtClean="0">
                <a:sym typeface="Symbol" charset="2"/>
              </a:rPr>
              <a:t>Pr</a:t>
            </a:r>
            <a:r>
              <a:rPr lang="en-US" sz="2400" dirty="0" smtClean="0">
                <a:sym typeface="Symbol" charset="2"/>
              </a:rPr>
              <a:t>(B).</a:t>
            </a:r>
          </a:p>
          <a:p>
            <a:pPr marL="514350" indent="-514350"/>
            <a:r>
              <a:rPr lang="en-US" sz="2800" dirty="0" smtClean="0">
                <a:sym typeface="Symbol" charset="2"/>
              </a:rPr>
              <a:t>The Rule of Complement: </a:t>
            </a:r>
            <a:r>
              <a:rPr lang="en-US" sz="2800" dirty="0" err="1" smtClean="0">
                <a:sym typeface="Symbol" charset="2"/>
              </a:rPr>
              <a:t>Pr</a:t>
            </a:r>
            <a:r>
              <a:rPr lang="en-US" sz="2800" dirty="0" smtClean="0">
                <a:sym typeface="Symbol" charset="2"/>
              </a:rPr>
              <a:t>(A)=1-Pr(A)</a:t>
            </a:r>
          </a:p>
          <a:p>
            <a:endParaRPr lang="en-US" dirty="0" smtClean="0">
              <a:sym typeface="Symbol" charset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230020" y="4314839"/>
            <a:ext cx="218486" cy="0"/>
          </a:xfrm>
          <a:custGeom>
            <a:avLst/>
            <a:gdLst>
              <a:gd name="connsiteX0" fmla="*/ 0 w 218486"/>
              <a:gd name="connsiteY0" fmla="*/ 0 h 0"/>
              <a:gd name="connsiteX1" fmla="*/ 0 w 218486"/>
              <a:gd name="connsiteY1" fmla="*/ 0 h 0"/>
              <a:gd name="connsiteX2" fmla="*/ 218486 w 218486"/>
              <a:gd name="connsiteY2" fmla="*/ 0 h 0"/>
              <a:gd name="connsiteX3" fmla="*/ 218486 w 218486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86">
                <a:moveTo>
                  <a:pt x="0" y="0"/>
                </a:moveTo>
                <a:lnTo>
                  <a:pt x="0" y="0"/>
                </a:lnTo>
                <a:lnTo>
                  <a:pt x="218486" y="0"/>
                </a:lnTo>
                <a:lnTo>
                  <a:pt x="218486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Sections 3.1, 3.2, 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2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Examples of sample space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230020" y="4314839"/>
            <a:ext cx="218486" cy="0"/>
          </a:xfrm>
          <a:custGeom>
            <a:avLst/>
            <a:gdLst>
              <a:gd name="connsiteX0" fmla="*/ 0 w 218486"/>
              <a:gd name="connsiteY0" fmla="*/ 0 h 0"/>
              <a:gd name="connsiteX1" fmla="*/ 0 w 218486"/>
              <a:gd name="connsiteY1" fmla="*/ 0 h 0"/>
              <a:gd name="connsiteX2" fmla="*/ 218486 w 218486"/>
              <a:gd name="connsiteY2" fmla="*/ 0 h 0"/>
              <a:gd name="connsiteX3" fmla="*/ 218486 w 218486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86">
                <a:moveTo>
                  <a:pt x="0" y="0"/>
                </a:moveTo>
                <a:lnTo>
                  <a:pt x="0" y="0"/>
                </a:lnTo>
                <a:lnTo>
                  <a:pt x="218486" y="0"/>
                </a:lnTo>
                <a:lnTo>
                  <a:pt x="218486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4-04-08 at 10.5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999"/>
            <a:ext cx="9144000" cy="3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2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Examples of sample space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4-04-08 at 11.0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446"/>
            <a:ext cx="9144000" cy="45458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44446"/>
            <a:ext cx="9144000" cy="22390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Mathematical Induction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3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Mathematical Induction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(section 4.1)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 induction is a rigorous method that proves statements with absolute certainty.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0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Principle of Mathematical Induction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dirty="0" err="1" smtClean="0"/>
              <a:t>S(n</a:t>
            </a:r>
            <a:r>
              <a:rPr lang="en-US" dirty="0" smtClean="0"/>
              <a:t>) denote a mathematical statement for all positive integers </a:t>
            </a:r>
            <a:r>
              <a:rPr lang="en-US" dirty="0" err="1" smtClean="0"/>
              <a:t>n</a:t>
            </a:r>
            <a:r>
              <a:rPr lang="en-US" dirty="0" smtClean="0"/>
              <a:t>. In order to prove </a:t>
            </a:r>
            <a:r>
              <a:rPr lang="en-US" dirty="0" err="1" smtClean="0"/>
              <a:t>S(n</a:t>
            </a:r>
            <a:r>
              <a:rPr lang="en-US" dirty="0" smtClean="0"/>
              <a:t>) is true for all positive integers </a:t>
            </a:r>
            <a:r>
              <a:rPr lang="en-US" dirty="0" err="1" smtClean="0"/>
              <a:t>n</a:t>
            </a:r>
            <a:r>
              <a:rPr lang="en-US" dirty="0" smtClean="0"/>
              <a:t>, we complete two steps:</a:t>
            </a:r>
          </a:p>
          <a:p>
            <a:pPr lvl="1"/>
            <a:r>
              <a:rPr lang="en-US" dirty="0" smtClean="0"/>
              <a:t>Basis step: We verify that S(1) is true.</a:t>
            </a:r>
          </a:p>
          <a:p>
            <a:pPr lvl="1"/>
            <a:r>
              <a:rPr lang="en-US" dirty="0" smtClean="0"/>
              <a:t>Inductive step: We show that, given any integer    k ≥ 1, conditional statement S(k) </a:t>
            </a:r>
            <a:r>
              <a:rPr lang="en-US" dirty="0" smtClean="0">
                <a:sym typeface="Wingdings"/>
              </a:rPr>
              <a:t> S(k + 1) is true</a:t>
            </a:r>
          </a:p>
          <a:p>
            <a:pPr lvl="1"/>
            <a:r>
              <a:rPr lang="en-US" dirty="0" smtClean="0">
                <a:sym typeface="Wingdings"/>
              </a:rPr>
              <a:t>It follows by mathematical induction that every S(n) is true.</a:t>
            </a:r>
          </a:p>
          <a:p>
            <a:r>
              <a:rPr lang="en-US" dirty="0" smtClean="0">
                <a:sym typeface="Wingdings"/>
              </a:rPr>
              <a:t>Symbolically 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(S(1)^ </a:t>
            </a:r>
            <a:r>
              <a:rPr lang="en-US" dirty="0" smtClean="0">
                <a:sym typeface="Symbol" pitchFamily="112" charset="2"/>
              </a:rPr>
              <a:t>(</a:t>
            </a:r>
            <a:r>
              <a:rPr lang="en-US" dirty="0" smtClean="0"/>
              <a:t>k ≥ 1)</a:t>
            </a:r>
            <a:r>
              <a:rPr lang="en-US" dirty="0" smtClean="0">
                <a:sym typeface="Symbol" pitchFamily="112" charset="2"/>
              </a:rPr>
              <a:t>  (S(k) </a:t>
            </a:r>
            <a:r>
              <a:rPr lang="en-US" dirty="0" smtClean="0">
                <a:sym typeface="Wingdings"/>
              </a:rPr>
              <a:t> S(k+1)))  </a:t>
            </a:r>
            <a:r>
              <a:rPr lang="en-US" dirty="0" smtClean="0">
                <a:sym typeface="Symbol" pitchFamily="112" charset="2"/>
              </a:rPr>
              <a:t>(n</a:t>
            </a:r>
            <a:r>
              <a:rPr lang="en-US" dirty="0" smtClean="0"/>
              <a:t> ≥ 1)</a:t>
            </a:r>
            <a:r>
              <a:rPr lang="en-US" dirty="0" smtClean="0">
                <a:sym typeface="Symbol" pitchFamily="112" charset="2"/>
              </a:rPr>
              <a:t> S(n)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934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4-08 at 9.3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8300"/>
            <a:ext cx="82931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1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Principle of </a:t>
            </a:r>
            <a:r>
              <a:rPr lang="en-US" b="1" dirty="0" smtClean="0">
                <a:solidFill>
                  <a:srgbClr val="FF0000"/>
                </a:solidFill>
              </a:rPr>
              <a:t>Strong</a:t>
            </a:r>
            <a:r>
              <a:rPr lang="en-US" b="1" dirty="0" smtClean="0">
                <a:solidFill>
                  <a:srgbClr val="0000FF"/>
                </a:solidFill>
              </a:rPr>
              <a:t> Mathematical Induction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Sometimes mathematical induction is not enough.</a:t>
            </a:r>
          </a:p>
          <a:p>
            <a:r>
              <a:rPr lang="en-US" dirty="0" smtClean="0"/>
              <a:t>In order to prove that </a:t>
            </a:r>
            <a:r>
              <a:rPr lang="en-US" dirty="0" err="1" smtClean="0"/>
              <a:t>S(n</a:t>
            </a:r>
            <a:r>
              <a:rPr lang="en-US" dirty="0" smtClean="0"/>
              <a:t>) is true for all positive integer </a:t>
            </a:r>
            <a:r>
              <a:rPr lang="en-US" dirty="0" err="1" smtClean="0"/>
              <a:t>n</a:t>
            </a:r>
            <a:r>
              <a:rPr lang="en-US" dirty="0" smtClean="0"/>
              <a:t> ≥ n</a:t>
            </a:r>
            <a:r>
              <a:rPr lang="en-US" baseline="-25000" dirty="0" smtClean="0"/>
              <a:t>0</a:t>
            </a:r>
            <a:r>
              <a:rPr lang="en-US" dirty="0" smtClean="0"/>
              <a:t>, we complete two steps:</a:t>
            </a:r>
          </a:p>
          <a:p>
            <a:pPr lvl="1"/>
            <a:r>
              <a:rPr lang="en-US" dirty="0" smtClean="0"/>
              <a:t>Basis step: We verify that S(n</a:t>
            </a:r>
            <a:r>
              <a:rPr lang="en-US" baseline="-25000" dirty="0" smtClean="0"/>
              <a:t>0</a:t>
            </a:r>
            <a:r>
              <a:rPr lang="en-US" dirty="0" smtClean="0"/>
              <a:t>), S(n</a:t>
            </a:r>
            <a:r>
              <a:rPr lang="en-US" baseline="-25000" dirty="0" smtClean="0"/>
              <a:t>0</a:t>
            </a:r>
            <a:r>
              <a:rPr lang="en-US" dirty="0" smtClean="0"/>
              <a:t>+1), ..., S(n</a:t>
            </a:r>
            <a:r>
              <a:rPr lang="en-US" baseline="-25000" dirty="0" smtClean="0"/>
              <a:t>1</a:t>
            </a:r>
            <a:r>
              <a:rPr lang="en-US" dirty="0" smtClean="0"/>
              <a:t>) are true.</a:t>
            </a:r>
          </a:p>
          <a:p>
            <a:pPr lvl="1"/>
            <a:r>
              <a:rPr lang="en-US" dirty="0" smtClean="0"/>
              <a:t>Inductive step: We show that conditional statement (S(n</a:t>
            </a:r>
            <a:r>
              <a:rPr lang="en-US" baseline="-25000" dirty="0" smtClean="0"/>
              <a:t>0</a:t>
            </a:r>
            <a:r>
              <a:rPr lang="en-US" dirty="0" smtClean="0"/>
              <a:t>)^ S(n</a:t>
            </a:r>
            <a:r>
              <a:rPr lang="en-US" baseline="-25000" dirty="0" smtClean="0"/>
              <a:t>0</a:t>
            </a:r>
            <a:r>
              <a:rPr lang="en-US" dirty="0" smtClean="0"/>
              <a:t>+1)^ ....^ S(k)) </a:t>
            </a:r>
            <a:r>
              <a:rPr lang="en-US" dirty="0" smtClean="0">
                <a:sym typeface="Wingdings"/>
              </a:rPr>
              <a:t> S(k + 1) for all positive integers k ≥ n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It follows by mathematical induction that every S(n),      n≥ n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is true.</a:t>
            </a:r>
          </a:p>
          <a:p>
            <a:r>
              <a:rPr lang="en-US" dirty="0" smtClean="0">
                <a:sym typeface="Wingdings"/>
              </a:rPr>
              <a:t>Symbolically </a:t>
            </a:r>
          </a:p>
          <a:p>
            <a:pPr lvl="1">
              <a:buNone/>
            </a:pPr>
            <a:r>
              <a:rPr lang="en-US" dirty="0" smtClean="0"/>
              <a:t>(S(n</a:t>
            </a:r>
            <a:r>
              <a:rPr lang="en-US" baseline="-25000" dirty="0" smtClean="0"/>
              <a:t>0</a:t>
            </a:r>
            <a:r>
              <a:rPr lang="en-US" dirty="0" smtClean="0"/>
              <a:t>)^ S(n</a:t>
            </a:r>
            <a:r>
              <a:rPr lang="en-US" baseline="-25000" dirty="0" smtClean="0"/>
              <a:t>0</a:t>
            </a:r>
            <a:r>
              <a:rPr lang="en-US" dirty="0" smtClean="0"/>
              <a:t>+1)^ ...^S(n</a:t>
            </a:r>
            <a:r>
              <a:rPr lang="en-US" baseline="-25000" dirty="0" smtClean="0"/>
              <a:t>1</a:t>
            </a:r>
            <a:r>
              <a:rPr lang="en-US" dirty="0" smtClean="0"/>
              <a:t>)^ </a:t>
            </a:r>
            <a:r>
              <a:rPr lang="en-US" dirty="0" smtClean="0">
                <a:sym typeface="Symbol" pitchFamily="112" charset="2"/>
              </a:rPr>
              <a:t>k(</a:t>
            </a:r>
            <a:r>
              <a:rPr lang="en-US" dirty="0" smtClean="0"/>
              <a:t>S(n</a:t>
            </a:r>
            <a:r>
              <a:rPr lang="en-US" baseline="-25000" dirty="0" smtClean="0"/>
              <a:t>1</a:t>
            </a:r>
            <a:r>
              <a:rPr lang="en-US" dirty="0" smtClean="0"/>
              <a:t>+1)^ …^ S(k))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Symbol" pitchFamily="112" charset="2"/>
              </a:rPr>
              <a:t>(n</a:t>
            </a:r>
            <a:r>
              <a:rPr lang="en-US" dirty="0" smtClean="0">
                <a:sym typeface="Wingdings"/>
              </a:rPr>
              <a:t>≥ n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)</a:t>
            </a:r>
            <a:r>
              <a:rPr lang="en-US" dirty="0" smtClean="0">
                <a:sym typeface="Symbol" pitchFamily="112" charset="2"/>
              </a:rPr>
              <a:t> S(n)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7255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 Well-Ordering Principle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proofs of principle of induction and proof of strong induction use the well-ordering principle.</a:t>
            </a:r>
          </a:p>
          <a:p>
            <a:pPr lvl="1">
              <a:buNone/>
            </a:pPr>
            <a:r>
              <a:rPr lang="en-US" dirty="0" smtClean="0"/>
              <a:t>(Principle)</a:t>
            </a:r>
          </a:p>
          <a:p>
            <a:pPr lvl="1"/>
            <a:r>
              <a:rPr lang="en-US" dirty="0" smtClean="0"/>
              <a:t> Every non-empty subset of N, set of nonnegative integers, </a:t>
            </a:r>
            <a:r>
              <a:rPr lang="en-US" baseline="30000" dirty="0" smtClean="0"/>
              <a:t> </a:t>
            </a:r>
            <a:r>
              <a:rPr lang="en-US" dirty="0" smtClean="0"/>
              <a:t>contains a smallest element. ( We often express this by saying that </a:t>
            </a:r>
            <a:r>
              <a:rPr lang="en-US" dirty="0"/>
              <a:t>N</a:t>
            </a:r>
            <a:r>
              <a:rPr lang="en-US" dirty="0" smtClean="0"/>
              <a:t> is well-ordered.</a:t>
            </a:r>
          </a:p>
          <a:p>
            <a:pPr lvl="1"/>
            <a:r>
              <a:rPr lang="en-US" dirty="0" smtClean="0"/>
              <a:t> Note that sets of all integers, rational numbers, real numbers do not have this property. (Why?)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2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Why Induction Works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Picture 25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8071" b="-18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216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Summation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Picture 2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383" r="-14383"/>
          <a:stretch>
            <a:fillRect/>
          </a:stretch>
        </p:blipFill>
        <p:spPr>
          <a:xfrm>
            <a:off x="0" y="1600200"/>
            <a:ext cx="9144000" cy="4935538"/>
          </a:xfrm>
        </p:spPr>
      </p:pic>
    </p:spTree>
    <p:extLst>
      <p:ext uri="{BB962C8B-B14F-4D97-AF65-F5344CB8AC3E}">
        <p14:creationId xmlns:p14="http://schemas.microsoft.com/office/powerpoint/2010/main" val="182938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Set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set is an unordered collection of objects.</a:t>
            </a:r>
          </a:p>
          <a:p>
            <a:r>
              <a:rPr lang="en-US" dirty="0" smtClean="0"/>
              <a:t>The objects in a set are called elements.</a:t>
            </a:r>
          </a:p>
          <a:p>
            <a:r>
              <a:rPr lang="en-US" dirty="0" smtClean="0"/>
              <a:t>One way to describe a set is to list its elements {0, 1, 2, 3, 4, 5, 6, 7, 8, 9} – the set of digits</a:t>
            </a:r>
          </a:p>
          <a:p>
            <a:pPr>
              <a:buNone/>
            </a:pPr>
            <a:r>
              <a:rPr lang="en-US" dirty="0" smtClean="0"/>
              <a:t>	(a, b, ...., x, y, </a:t>
            </a:r>
            <a:r>
              <a:rPr lang="en-US" dirty="0"/>
              <a:t>z</a:t>
            </a:r>
            <a:r>
              <a:rPr lang="en-US" dirty="0" smtClean="0"/>
              <a:t>} – the alphabet set</a:t>
            </a:r>
          </a:p>
          <a:p>
            <a:r>
              <a:rPr lang="en-US" dirty="0" smtClean="0"/>
              <a:t>A set can be element of another set</a:t>
            </a:r>
          </a:p>
          <a:p>
            <a:pPr>
              <a:buNone/>
            </a:pPr>
            <a:r>
              <a:rPr lang="en-US" dirty="0" smtClean="0"/>
              <a:t>	{{</a:t>
            </a:r>
            <a:r>
              <a:rPr lang="en-US" dirty="0" err="1" smtClean="0"/>
              <a:t>a,b</a:t>
            </a:r>
            <a:r>
              <a:rPr lang="en-US" dirty="0" smtClean="0"/>
              <a:t>, ...}, {0,1,2, ...., 9}, ... ,{</a:t>
            </a:r>
            <a:r>
              <a:rPr lang="en-US" dirty="0" err="1" smtClean="0"/>
              <a:t>α</a:t>
            </a:r>
            <a:r>
              <a:rPr lang="en-US" dirty="0" smtClean="0"/>
              <a:t>, </a:t>
            </a:r>
            <a:r>
              <a:rPr lang="en-US" dirty="0" err="1" smtClean="0"/>
              <a:t>β</a:t>
            </a:r>
            <a:r>
              <a:rPr lang="en-US" dirty="0" smtClean="0"/>
              <a:t>, ....}, ....} – set of all alphabets</a:t>
            </a:r>
          </a:p>
        </p:txBody>
      </p:sp>
    </p:spTree>
    <p:extLst>
      <p:ext uri="{BB962C8B-B14F-4D97-AF65-F5344CB8AC3E}">
        <p14:creationId xmlns:p14="http://schemas.microsoft.com/office/powerpoint/2010/main" val="422903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More Summation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Picture 2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882" r="-9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25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Show that 43 is the largest number you cannot write as the sum of 6, 9 or 20.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Show that p(x): x=3a+8b for all x ≥ 14 is true.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Show that 3|(5</a:t>
            </a:r>
            <a:r>
              <a:rPr lang="en-US" baseline="30000" dirty="0" smtClean="0"/>
              <a:t>2n</a:t>
            </a:r>
            <a:r>
              <a:rPr lang="en-US" dirty="0" smtClean="0"/>
              <a:t> -1) for all non-negative integers 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8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Class notes </a:t>
            </a:r>
            <a:r>
              <a:rPr lang="en-US" b="1" smtClean="0">
                <a:solidFill>
                  <a:srgbClr val="0000FF"/>
                </a:solidFill>
              </a:rPr>
              <a:t>on </a:t>
            </a:r>
            <a:r>
              <a:rPr lang="en-US" b="1" smtClean="0">
                <a:solidFill>
                  <a:srgbClr val="0000FF"/>
                </a:solidFill>
              </a:rPr>
              <a:t>Chapter 4 and 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Recursive </a:t>
            </a:r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Properties of Integers</a:t>
            </a:r>
            <a:endParaRPr lang="en-US" dirty="0" smtClean="0"/>
          </a:p>
          <a:p>
            <a:pPr lvl="1"/>
            <a:r>
              <a:rPr lang="en-US" dirty="0" smtClean="0"/>
              <a:t>Functions: injective, </a:t>
            </a:r>
            <a:r>
              <a:rPr lang="en-US" dirty="0" err="1" smtClean="0"/>
              <a:t>surjective</a:t>
            </a:r>
            <a:r>
              <a:rPr lang="en-US" dirty="0" smtClean="0"/>
              <a:t> and </a:t>
            </a:r>
            <a:r>
              <a:rPr lang="en-US" dirty="0" err="1" smtClean="0"/>
              <a:t>bijective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2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Recursive Definitions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Recursively defined sequence</a:t>
            </a:r>
          </a:p>
          <a:p>
            <a:pPr lvl="1"/>
            <a:r>
              <a:rPr lang="en-US" dirty="0" smtClean="0"/>
              <a:t>Consider the Fibonacci sequence:</a:t>
            </a:r>
          </a:p>
          <a:p>
            <a:pPr marL="457200" lvl="1" indent="0">
              <a:buNone/>
            </a:pPr>
            <a:r>
              <a:rPr lang="en-US" dirty="0" smtClean="0"/>
              <a:t>	{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} = 1, 1, 2, 3, 5, ….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Here F</a:t>
            </a:r>
            <a:r>
              <a:rPr lang="en-US" baseline="-25000" dirty="0" smtClean="0"/>
              <a:t>1</a:t>
            </a:r>
            <a:r>
              <a:rPr lang="en-US" dirty="0" smtClean="0"/>
              <a:t>=1, F</a:t>
            </a:r>
            <a:r>
              <a:rPr lang="en-US" baseline="-25000" dirty="0" smtClean="0"/>
              <a:t>2</a:t>
            </a:r>
            <a:r>
              <a:rPr lang="en-US" dirty="0" smtClean="0"/>
              <a:t>=1, F</a:t>
            </a:r>
            <a:r>
              <a:rPr lang="en-US" baseline="-25000" dirty="0" smtClean="0"/>
              <a:t>3</a:t>
            </a:r>
            <a:r>
              <a:rPr lang="en-US" dirty="0" smtClean="0"/>
              <a:t>=2, …..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smtClean="0"/>
              <a:t>Recursive Definition of {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}</a:t>
            </a:r>
          </a:p>
          <a:p>
            <a:pPr lvl="2"/>
            <a:r>
              <a:rPr lang="en-US" dirty="0" smtClean="0"/>
              <a:t>Initialization:  	F</a:t>
            </a:r>
            <a:r>
              <a:rPr lang="en-US" baseline="-25000" dirty="0" smtClean="0"/>
              <a:t>1</a:t>
            </a:r>
            <a:r>
              <a:rPr lang="en-US" dirty="0" smtClean="0"/>
              <a:t> = 1, F</a:t>
            </a:r>
            <a:r>
              <a:rPr lang="en-US" baseline="-25000" dirty="0" smtClean="0"/>
              <a:t>2</a:t>
            </a:r>
            <a:r>
              <a:rPr lang="en-US" dirty="0" smtClean="0"/>
              <a:t>=2</a:t>
            </a:r>
          </a:p>
          <a:p>
            <a:pPr lvl="2"/>
            <a:r>
              <a:rPr lang="en-US" dirty="0" smtClean="0"/>
              <a:t>Recursion		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 = F</a:t>
            </a:r>
            <a:r>
              <a:rPr lang="en-US" baseline="-25000" dirty="0" smtClean="0"/>
              <a:t>n-1</a:t>
            </a:r>
            <a:r>
              <a:rPr lang="en-US" dirty="0" smtClean="0"/>
              <a:t> + F</a:t>
            </a:r>
            <a:r>
              <a:rPr lang="en-US" baseline="-25000" dirty="0" smtClean="0"/>
              <a:t>n-2</a:t>
            </a:r>
            <a:r>
              <a:rPr lang="en-US" dirty="0" smtClean="0"/>
              <a:t>, n &gt;= 3</a:t>
            </a:r>
          </a:p>
        </p:txBody>
      </p:sp>
    </p:spTree>
    <p:extLst>
      <p:ext uri="{BB962C8B-B14F-4D97-AF65-F5344CB8AC3E}">
        <p14:creationId xmlns:p14="http://schemas.microsoft.com/office/powerpoint/2010/main" val="333350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Recursive Definitions (contd.)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Recursively defined functions</a:t>
            </a:r>
          </a:p>
          <a:p>
            <a:pPr lvl="1"/>
            <a:r>
              <a:rPr lang="en-US" dirty="0" smtClean="0"/>
              <a:t>Consider the factorial function:</a:t>
            </a:r>
          </a:p>
          <a:p>
            <a:pPr marL="457200" lvl="1" indent="0">
              <a:buNone/>
            </a:pPr>
            <a:r>
              <a:rPr lang="en-US" dirty="0" smtClean="0"/>
              <a:t>	n! = 1.2.3. ….(n-2)(n-1)n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Here 0!=0, 1!=1, 2!=2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smtClean="0"/>
              <a:t>Recursive Definition of n!</a:t>
            </a:r>
          </a:p>
          <a:p>
            <a:pPr lvl="2"/>
            <a:r>
              <a:rPr lang="en-US" dirty="0" smtClean="0"/>
              <a:t>Initialization:  	1! = 1</a:t>
            </a:r>
          </a:p>
          <a:p>
            <a:pPr lvl="2"/>
            <a:r>
              <a:rPr lang="en-US" dirty="0" smtClean="0"/>
              <a:t>Recursion		n!</a:t>
            </a:r>
            <a:r>
              <a:rPr lang="en-US" baseline="-25000" dirty="0" smtClean="0"/>
              <a:t> </a:t>
            </a:r>
            <a:r>
              <a:rPr lang="en-US" dirty="0" smtClean="0"/>
              <a:t> = n.(n-1)!, n &gt;= 2</a:t>
            </a:r>
          </a:p>
        </p:txBody>
      </p:sp>
    </p:spTree>
    <p:extLst>
      <p:ext uri="{BB962C8B-B14F-4D97-AF65-F5344CB8AC3E}">
        <p14:creationId xmlns:p14="http://schemas.microsoft.com/office/powerpoint/2010/main" val="40944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Recursive Definitions (contd.)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4-03-18 at 10.1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1" y="1733728"/>
            <a:ext cx="7083778" cy="42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7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Recursive Definitions (contd.)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356"/>
          </a:xfrm>
        </p:spPr>
        <p:txBody>
          <a:bodyPr>
            <a:normAutofit/>
          </a:bodyPr>
          <a:lstStyle/>
          <a:p>
            <a:r>
              <a:rPr lang="en-US" dirty="0" smtClean="0"/>
              <a:t>Recursively defined mathematical notations</a:t>
            </a:r>
          </a:p>
          <a:p>
            <a:pPr lvl="1"/>
            <a:r>
              <a:rPr lang="en-US" dirty="0" smtClean="0"/>
              <a:t>Consider the sum</a:t>
            </a:r>
          </a:p>
          <a:p>
            <a:pPr marL="457200" lvl="1" indent="0">
              <a:buNone/>
            </a:pPr>
            <a:r>
              <a:rPr lang="en-US" dirty="0" smtClean="0"/>
              <a:t>	A(n) = a</a:t>
            </a:r>
            <a:r>
              <a:rPr lang="en-US" baseline="-25000" dirty="0" smtClean="0"/>
              <a:t>1</a:t>
            </a:r>
            <a:r>
              <a:rPr lang="en-US" dirty="0" smtClean="0"/>
              <a:t>+a</a:t>
            </a:r>
            <a:r>
              <a:rPr lang="en-US" baseline="-25000" dirty="0" smtClean="0"/>
              <a:t>2</a:t>
            </a:r>
            <a:r>
              <a:rPr lang="en-US" dirty="0" smtClean="0"/>
              <a:t>+ …. +a</a:t>
            </a:r>
            <a:r>
              <a:rPr lang="en-US" baseline="-25000" dirty="0" smtClean="0"/>
              <a:t>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Here A(1) = a</a:t>
            </a:r>
            <a:r>
              <a:rPr lang="en-US" baseline="-25000" dirty="0" smtClean="0"/>
              <a:t>1</a:t>
            </a:r>
            <a:r>
              <a:rPr lang="en-US" dirty="0" smtClean="0"/>
              <a:t>, A(2) = a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smtClean="0"/>
              <a:t>Recursive Definition of A(n)</a:t>
            </a:r>
          </a:p>
          <a:p>
            <a:pPr lvl="2"/>
            <a:r>
              <a:rPr lang="en-US" dirty="0" smtClean="0"/>
              <a:t>Initialization:  	A(1) = a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2"/>
            <a:r>
              <a:rPr lang="en-US" dirty="0" smtClean="0"/>
              <a:t>Recursion		A(n)= A(n-1) + a</a:t>
            </a:r>
            <a:r>
              <a:rPr lang="en-US" baseline="-25000" dirty="0" smtClean="0"/>
              <a:t>n</a:t>
            </a:r>
            <a:r>
              <a:rPr lang="en-US" dirty="0"/>
              <a:t>,</a:t>
            </a:r>
            <a:r>
              <a:rPr lang="en-US" dirty="0" smtClean="0"/>
              <a:t> n ≥ 2</a:t>
            </a:r>
            <a:endParaRPr lang="en-US" dirty="0"/>
          </a:p>
          <a:p>
            <a:pPr lvl="1"/>
            <a:r>
              <a:rPr lang="en-US" dirty="0" smtClean="0"/>
              <a:t>Similar definitions can be described for the product</a:t>
            </a:r>
          </a:p>
          <a:p>
            <a:pPr marL="914400" lvl="2" indent="0">
              <a:buNone/>
            </a:pPr>
            <a:r>
              <a:rPr lang="en-US" dirty="0" smtClean="0"/>
              <a:t>P(n) = 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…..a</a:t>
            </a:r>
            <a:r>
              <a:rPr lang="en-US" baseline="-25000" dirty="0" smtClean="0"/>
              <a:t>n</a:t>
            </a:r>
            <a:r>
              <a:rPr lang="en-US" dirty="0" smtClean="0"/>
              <a:t> where P(1) = a</a:t>
            </a:r>
            <a:r>
              <a:rPr lang="en-US" baseline="-25000" dirty="0" smtClean="0"/>
              <a:t>1.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256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Recursive Definitions (contd.)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3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Recursively defined sets (defining the elements of a set recursively)</a:t>
            </a:r>
          </a:p>
          <a:p>
            <a:pPr lvl="1"/>
            <a:r>
              <a:rPr lang="en-US" dirty="0" smtClean="0"/>
              <a:t>Consider the set S of prices (cents) payable using quarters and dimes.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Recursive Definition of S</a:t>
            </a:r>
          </a:p>
          <a:p>
            <a:pPr lvl="2"/>
            <a:r>
              <a:rPr lang="en-US" dirty="0" smtClean="0"/>
              <a:t>Initialization:  	0 </a:t>
            </a:r>
            <a:r>
              <a:rPr lang="en-US" dirty="0" err="1" smtClean="0"/>
              <a:t>ε</a:t>
            </a:r>
            <a:r>
              <a:rPr lang="en-US" dirty="0" smtClean="0"/>
              <a:t> S</a:t>
            </a:r>
          </a:p>
          <a:p>
            <a:pPr lvl="2"/>
            <a:r>
              <a:rPr lang="en-US" dirty="0" smtClean="0"/>
              <a:t>Recursion		If x </a:t>
            </a:r>
            <a:r>
              <a:rPr lang="en-US" dirty="0" err="1" smtClean="0"/>
              <a:t>ε</a:t>
            </a:r>
            <a:r>
              <a:rPr lang="en-US" dirty="0" smtClean="0"/>
              <a:t> S, x+10 </a:t>
            </a:r>
            <a:r>
              <a:rPr lang="en-US" dirty="0" err="1" smtClean="0"/>
              <a:t>ε</a:t>
            </a:r>
            <a:r>
              <a:rPr lang="en-US" dirty="0" smtClean="0"/>
              <a:t> S and x+25 </a:t>
            </a:r>
            <a:r>
              <a:rPr lang="en-US" dirty="0" err="1" smtClean="0"/>
              <a:t>ε</a:t>
            </a:r>
            <a:r>
              <a:rPr lang="en-US" dirty="0" smtClean="0"/>
              <a:t> S.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Note that only the distinct elements of S are kept.</a:t>
            </a:r>
            <a:endParaRPr lang="en-US" dirty="0"/>
          </a:p>
          <a:p>
            <a:pPr marL="971550" lvl="1" indent="-457200"/>
            <a:r>
              <a:rPr lang="en-US" dirty="0" smtClean="0">
                <a:solidFill>
                  <a:srgbClr val="000000"/>
                </a:solidFill>
              </a:rPr>
              <a:t>Recursive </a:t>
            </a:r>
            <a:r>
              <a:rPr lang="en-US" dirty="0" err="1" smtClean="0">
                <a:solidFill>
                  <a:srgbClr val="000000"/>
                </a:solidFill>
              </a:rPr>
              <a:t>defn</a:t>
            </a:r>
            <a:r>
              <a:rPr lang="en-US" dirty="0" smtClean="0">
                <a:solidFill>
                  <a:srgbClr val="000000"/>
                </a:solidFill>
              </a:rPr>
              <a:t>. of +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and –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powers of 2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Initialization:  1</a:t>
            </a:r>
            <a:r>
              <a:rPr lang="en-US" dirty="0" smtClean="0"/>
              <a:t> </a:t>
            </a:r>
            <a:r>
              <a:rPr lang="en-US" dirty="0" err="1" smtClean="0"/>
              <a:t>ε</a:t>
            </a:r>
            <a:r>
              <a:rPr lang="en-US" dirty="0" smtClean="0"/>
              <a:t> 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IF x </a:t>
            </a:r>
            <a:r>
              <a:rPr lang="en-US" dirty="0" err="1" smtClean="0"/>
              <a:t>ε</a:t>
            </a:r>
            <a:r>
              <a:rPr lang="en-US" dirty="0" smtClean="0"/>
              <a:t> T, 2x </a:t>
            </a:r>
            <a:r>
              <a:rPr lang="en-US" dirty="0" err="1" smtClean="0"/>
              <a:t>ε</a:t>
            </a:r>
            <a:r>
              <a:rPr lang="en-US" dirty="0" smtClean="0"/>
              <a:t> T and x/2 </a:t>
            </a:r>
            <a:r>
              <a:rPr lang="en-US" dirty="0" err="1" smtClean="0"/>
              <a:t>ε</a:t>
            </a:r>
            <a:r>
              <a:rPr lang="en-US" dirty="0" smtClean="0"/>
              <a:t> T.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7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Recursive Definitions (contd.)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356"/>
          </a:xfrm>
        </p:spPr>
        <p:txBody>
          <a:bodyPr>
            <a:normAutofit/>
          </a:bodyPr>
          <a:lstStyle/>
          <a:p>
            <a:r>
              <a:rPr lang="en-US" dirty="0" smtClean="0"/>
              <a:t>Recursively defined sets (defining the elements of a set recursively)</a:t>
            </a:r>
          </a:p>
          <a:p>
            <a:pPr lvl="1"/>
            <a:r>
              <a:rPr lang="en-US" dirty="0" smtClean="0"/>
              <a:t>Consider the power set of A.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4-03-18 at 11.16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4" y="3354211"/>
            <a:ext cx="7143708" cy="1641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0234" y="5470769"/>
            <a:ext cx="2302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70923" y="4220307"/>
            <a:ext cx="214923" cy="2735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Recursive Definitions (contd.)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356"/>
          </a:xfrm>
        </p:spPr>
        <p:txBody>
          <a:bodyPr>
            <a:normAutofit/>
          </a:bodyPr>
          <a:lstStyle/>
          <a:p>
            <a:r>
              <a:rPr lang="en-US" dirty="0" smtClean="0"/>
              <a:t>Recursively defined character strings</a:t>
            </a:r>
          </a:p>
          <a:p>
            <a:pPr marL="971550" lvl="1" indent="-457200"/>
            <a:r>
              <a:rPr lang="en-US" dirty="0" err="1" smtClean="0">
                <a:solidFill>
                  <a:srgbClr val="000000"/>
                </a:solidFill>
              </a:rPr>
              <a:t>Defn</a:t>
            </a:r>
            <a:r>
              <a:rPr lang="en-US" dirty="0" smtClean="0">
                <a:solidFill>
                  <a:srgbClr val="000000"/>
                </a:solidFill>
              </a:rPr>
              <a:t>: A string is a finite sequence of 0 (null string) or more letters of alphabet </a:t>
            </a:r>
            <a:r>
              <a:rPr lang="en-US" dirty="0" err="1" smtClean="0">
                <a:solidFill>
                  <a:srgbClr val="000000"/>
                </a:solidFill>
              </a:rPr>
              <a:t>Σ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51435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For binary strings the alphabet set </a:t>
            </a:r>
            <a:r>
              <a:rPr lang="en-US" dirty="0" err="1" smtClean="0">
                <a:solidFill>
                  <a:srgbClr val="000000"/>
                </a:solidFill>
              </a:rPr>
              <a:t>Σ</a:t>
            </a:r>
            <a:r>
              <a:rPr lang="en-US" dirty="0" smtClean="0">
                <a:solidFill>
                  <a:srgbClr val="000000"/>
                </a:solidFill>
              </a:rPr>
              <a:t> = {0,1}.</a:t>
            </a:r>
          </a:p>
          <a:p>
            <a:pPr marL="51435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51435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Defining binary strings B recursively: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Initialization:  {} </a:t>
            </a:r>
            <a:r>
              <a:rPr lang="en-US" dirty="0" err="1" smtClean="0"/>
              <a:t>ε</a:t>
            </a:r>
            <a:r>
              <a:rPr lang="en-US" dirty="0" smtClean="0"/>
              <a:t> B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IF u </a:t>
            </a:r>
            <a:r>
              <a:rPr lang="en-US" dirty="0" err="1" smtClean="0"/>
              <a:t>ε</a:t>
            </a:r>
            <a:r>
              <a:rPr lang="en-US" dirty="0" smtClean="0"/>
              <a:t> B, u || ’0’ </a:t>
            </a:r>
            <a:r>
              <a:rPr lang="en-US" dirty="0" err="1" smtClean="0"/>
              <a:t>ε</a:t>
            </a:r>
            <a:r>
              <a:rPr lang="en-US" dirty="0" smtClean="0"/>
              <a:t> B </a:t>
            </a:r>
            <a:r>
              <a:rPr lang="en-US" dirty="0" smtClean="0">
                <a:solidFill>
                  <a:srgbClr val="0000FF"/>
                </a:solidFill>
              </a:rPr>
              <a:t>and</a:t>
            </a:r>
            <a:r>
              <a:rPr lang="en-US" dirty="0" smtClean="0"/>
              <a:t> u || ’1’ </a:t>
            </a:r>
            <a:r>
              <a:rPr lang="en-US" dirty="0" err="1" smtClean="0"/>
              <a:t>ε</a:t>
            </a:r>
            <a:r>
              <a:rPr lang="en-US" dirty="0" smtClean="0"/>
              <a:t> B.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Here || indicates concatenation.</a:t>
            </a:r>
          </a:p>
        </p:txBody>
      </p:sp>
    </p:spTree>
    <p:extLst>
      <p:ext uri="{BB962C8B-B14F-4D97-AF65-F5344CB8AC3E}">
        <p14:creationId xmlns:p14="http://schemas.microsoft.com/office/powerpoint/2010/main" val="218936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Some illustrations of set-builder notation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4-04-08 at 9.5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" y="1822395"/>
            <a:ext cx="8664702" cy="45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Recursive Definitions</a:t>
            </a:r>
          </a:p>
        </p:txBody>
      </p:sp>
      <p:sp>
        <p:nvSpPr>
          <p:cNvPr id="299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3810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Factorial</a:t>
            </a:r>
          </a:p>
          <a:p>
            <a:pPr>
              <a:lnSpc>
                <a:spcPct val="90000"/>
              </a:lnSpc>
            </a:pPr>
            <a:r>
              <a:rPr lang="en-US" sz="2800"/>
              <a:t>Fibonacci sequence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Binomial Coefficients  “</a:t>
            </a:r>
            <a:r>
              <a:rPr lang="en-US" sz="2800" i="1"/>
              <a:t>n</a:t>
            </a:r>
            <a:r>
              <a:rPr lang="en-US" sz="2800"/>
              <a:t>-choose-</a:t>
            </a:r>
            <a:r>
              <a:rPr lang="en-US" sz="2800" i="1"/>
              <a:t>k </a:t>
            </a:r>
            <a:r>
              <a:rPr lang="en-US" sz="2800"/>
              <a:t>”</a:t>
            </a:r>
          </a:p>
          <a:p>
            <a:pPr>
              <a:lnSpc>
                <a:spcPct val="90000"/>
              </a:lnSpc>
            </a:pPr>
            <a:r>
              <a:rPr lang="en-US" sz="2800"/>
              <a:t>Addition of non-negative integers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Summation Notation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Product Notation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graphicFrame>
        <p:nvGraphicFramePr>
          <p:cNvPr id="2990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95800" y="2697163"/>
          <a:ext cx="41148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3" imgW="3047760" imgH="711000" progId="Equation.3">
                  <p:embed/>
                </p:oleObj>
              </mc:Choice>
              <mc:Fallback>
                <p:oleObj name="Equation" r:id="rId3" imgW="3047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97163"/>
                        <a:ext cx="4114800" cy="9604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21" name="Object 13"/>
          <p:cNvGraphicFramePr>
            <a:graphicFrameLocks noChangeAspect="1"/>
          </p:cNvGraphicFramePr>
          <p:nvPr/>
        </p:nvGraphicFramePr>
        <p:xfrm>
          <a:off x="4495800" y="2068513"/>
          <a:ext cx="37719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5" imgW="2273040" imgH="457200" progId="Equation.3">
                  <p:embed/>
                </p:oleObj>
              </mc:Choice>
              <mc:Fallback>
                <p:oleObj name="Equation" r:id="rId5" imgW="2273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68513"/>
                        <a:ext cx="37719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24" name="Object 16"/>
          <p:cNvGraphicFramePr>
            <a:graphicFrameLocks noChangeAspect="1"/>
          </p:cNvGraphicFramePr>
          <p:nvPr/>
        </p:nvGraphicFramePr>
        <p:xfrm>
          <a:off x="4800600" y="1371600"/>
          <a:ext cx="23399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7" imgW="1409400" imgH="457200" progId="Equation.3">
                  <p:embed/>
                </p:oleObj>
              </mc:Choice>
              <mc:Fallback>
                <p:oleObj name="Equation" r:id="rId7" imgW="140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71600"/>
                        <a:ext cx="23399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27" name="Object 19"/>
          <p:cNvGraphicFramePr>
            <a:graphicFrameLocks noChangeAspect="1"/>
          </p:cNvGraphicFramePr>
          <p:nvPr/>
        </p:nvGraphicFramePr>
        <p:xfrm>
          <a:off x="4572000" y="3581400"/>
          <a:ext cx="30480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9" imgW="2095200" imgH="711000" progId="Equation.3">
                  <p:embed/>
                </p:oleObj>
              </mc:Choice>
              <mc:Fallback>
                <p:oleObj name="Equation" r:id="rId9" imgW="2095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81400"/>
                        <a:ext cx="304800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30" name="Object 22"/>
          <p:cNvGraphicFramePr>
            <a:graphicFrameLocks noChangeAspect="1"/>
          </p:cNvGraphicFramePr>
          <p:nvPr/>
        </p:nvGraphicFramePr>
        <p:xfrm>
          <a:off x="4560888" y="5562600"/>
          <a:ext cx="2982912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11" imgW="1904760" imgH="711000" progId="Equation.3">
                  <p:embed/>
                </p:oleObj>
              </mc:Choice>
              <mc:Fallback>
                <p:oleObj name="Equation" r:id="rId11" imgW="1904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5562600"/>
                        <a:ext cx="2982912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31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0" y="4551363"/>
          <a:ext cx="28194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13" imgW="1777680" imgH="685800" progId="Equation.3">
                  <p:embed/>
                </p:oleObj>
              </mc:Choice>
              <mc:Fallback>
                <p:oleObj name="Equation" r:id="rId13" imgW="17776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51363"/>
                        <a:ext cx="2819400" cy="10874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86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Applications of Recursions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sz="2800" dirty="0" smtClean="0"/>
              <a:t>Example: Find the recurrence for the number of </a:t>
            </a:r>
            <a:r>
              <a:rPr lang="en-US" sz="2800" dirty="0" err="1" smtClean="0"/>
              <a:t>n</a:t>
            </a:r>
            <a:r>
              <a:rPr lang="en-US" sz="2800" dirty="0" smtClean="0"/>
              <a:t> digit binary sequences with no pair of consecutive 1’s.</a:t>
            </a:r>
          </a:p>
          <a:p>
            <a:pPr lvl="1"/>
            <a:r>
              <a:rPr lang="en-US" dirty="0" smtClean="0"/>
              <a:t> Let </a:t>
            </a:r>
            <a:r>
              <a:rPr lang="en-US" dirty="0" err="1" smtClean="0"/>
              <a:t>A(n</a:t>
            </a:r>
            <a:r>
              <a:rPr lang="en-US" dirty="0" smtClean="0"/>
              <a:t>) denote the number of </a:t>
            </a:r>
            <a:r>
              <a:rPr lang="en-US" dirty="0" err="1" smtClean="0"/>
              <a:t>n</a:t>
            </a:r>
            <a:r>
              <a:rPr lang="en-US" dirty="0" smtClean="0"/>
              <a:t> digit binary sequences with no pair of consecutive 1s.</a:t>
            </a:r>
          </a:p>
          <a:p>
            <a:pPr lvl="1"/>
            <a:r>
              <a:rPr lang="en-US" dirty="0" smtClean="0"/>
              <a:t> To write </a:t>
            </a:r>
            <a:r>
              <a:rPr lang="en-US" dirty="0" err="1" smtClean="0"/>
              <a:t>A(n</a:t>
            </a:r>
            <a:r>
              <a:rPr lang="en-US" dirty="0" smtClean="0"/>
              <a:t>) we condition on the last digit. If it is 0, the number of such sequence is A(n-1). If it is 1, the penultimate digit must be 0, and the number of such sequences sought is A(n-2).</a:t>
            </a:r>
          </a:p>
          <a:p>
            <a:pPr lvl="1"/>
            <a:r>
              <a:rPr lang="en-US" dirty="0" smtClean="0"/>
              <a:t>Thus </a:t>
            </a:r>
            <a:r>
              <a:rPr lang="en-US" dirty="0" err="1" smtClean="0"/>
              <a:t>A(n</a:t>
            </a:r>
            <a:r>
              <a:rPr lang="en-US" dirty="0" smtClean="0"/>
              <a:t>) = A(n-1)+A(n-2) (inductive step)</a:t>
            </a:r>
          </a:p>
          <a:p>
            <a:pPr lvl="1"/>
            <a:r>
              <a:rPr lang="en-US" dirty="0" smtClean="0"/>
              <a:t>Basis step: A(1) = 2; A(2) = 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8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Integer and Modular Arithmetic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4.3, 4.4</a:t>
            </a:r>
            <a:r>
              <a:rPr lang="en-US" smtClean="0"/>
              <a:t>, 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4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a, b, c are integers such that c = ab. </a:t>
            </a:r>
          </a:p>
          <a:p>
            <a:pPr lvl="1"/>
            <a:r>
              <a:rPr lang="en-US" dirty="0" smtClean="0"/>
              <a:t>a and b are called divisors of c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|c</a:t>
            </a:r>
            <a:r>
              <a:rPr lang="en-US" dirty="0" smtClean="0"/>
              <a:t>  </a:t>
            </a:r>
            <a:r>
              <a:rPr lang="en-US" dirty="0" smtClean="0">
                <a:latin typeface="Calibri" charset="0"/>
                <a:sym typeface="Symbol" charset="0"/>
              </a:rPr>
              <a:t>  </a:t>
            </a:r>
            <a:r>
              <a:rPr lang="en-US" dirty="0" err="1" smtClean="0">
                <a:latin typeface="Calibri" charset="0"/>
                <a:sym typeface="Symbol" charset="0"/>
              </a:rPr>
              <a:t>b|c</a:t>
            </a:r>
            <a:endParaRPr lang="en-US" dirty="0" smtClean="0">
              <a:latin typeface="Calibri" charset="0"/>
              <a:sym typeface="Symbol" charset="0"/>
            </a:endParaRPr>
          </a:p>
          <a:p>
            <a:pPr lvl="1"/>
            <a:r>
              <a:rPr lang="en-US" dirty="0" smtClean="0">
                <a:latin typeface="Calibri" charset="0"/>
                <a:sym typeface="Symbol" charset="0"/>
              </a:rPr>
              <a:t>105 = 15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 smtClean="0">
                <a:latin typeface="Calibri" charset="0"/>
                <a:sym typeface="Symbol" charset="0"/>
              </a:rPr>
              <a:t>7 implies 15|105 and 7|105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5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Divisor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Theorem: Let a, b, and c be integers. Then</a:t>
            </a:r>
          </a:p>
          <a:p>
            <a:pPr lvl="1"/>
            <a:r>
              <a:rPr lang="en-US" dirty="0" err="1" smtClean="0"/>
              <a:t>a|b</a:t>
            </a:r>
            <a:r>
              <a:rPr lang="en-US" dirty="0" smtClean="0"/>
              <a:t> </a:t>
            </a:r>
            <a:r>
              <a:rPr lang="en-US" dirty="0" smtClean="0">
                <a:latin typeface="Calibri" charset="0"/>
                <a:sym typeface="Symbol" charset="0"/>
              </a:rPr>
              <a:t> </a:t>
            </a:r>
            <a:r>
              <a:rPr lang="en-US" dirty="0" err="1" smtClean="0">
                <a:latin typeface="Calibri" charset="0"/>
                <a:sym typeface="Symbol" charset="0"/>
              </a:rPr>
              <a:t>a|c</a:t>
            </a:r>
            <a:r>
              <a:rPr lang="en-US" dirty="0" smtClean="0">
                <a:latin typeface="Calibri" charset="0"/>
                <a:sym typeface="Symbol" charset="0"/>
              </a:rPr>
              <a:t> implies a|(</a:t>
            </a:r>
            <a:r>
              <a:rPr lang="en-US" dirty="0" err="1" smtClean="0">
                <a:latin typeface="Calibri" charset="0"/>
                <a:sym typeface="Symbol" charset="0"/>
              </a:rPr>
              <a:t>b+c</a:t>
            </a:r>
            <a:r>
              <a:rPr lang="en-US" dirty="0" smtClean="0">
                <a:latin typeface="Calibri" charset="0"/>
                <a:sym typeface="Symbol" charset="0"/>
              </a:rPr>
              <a:t>)</a:t>
            </a:r>
          </a:p>
          <a:p>
            <a:pPr lvl="1"/>
            <a:r>
              <a:rPr lang="en-US" dirty="0" err="1" smtClean="0">
                <a:latin typeface="Calibri" charset="0"/>
                <a:sym typeface="Symbol" charset="0"/>
              </a:rPr>
              <a:t>a|b</a:t>
            </a:r>
            <a:r>
              <a:rPr lang="en-US" dirty="0" smtClean="0">
                <a:latin typeface="Calibri" charset="0"/>
                <a:sym typeface="Symbol" charset="0"/>
              </a:rPr>
              <a:t> implies </a:t>
            </a:r>
            <a:r>
              <a:rPr lang="en-US" dirty="0" err="1" smtClean="0">
                <a:latin typeface="Calibri" charset="0"/>
                <a:sym typeface="Symbol" charset="0"/>
              </a:rPr>
              <a:t>a|bc</a:t>
            </a:r>
            <a:endParaRPr lang="en-US" dirty="0" smtClean="0">
              <a:latin typeface="Calibri" charset="0"/>
              <a:sym typeface="Symbol" charset="0"/>
            </a:endParaRPr>
          </a:p>
          <a:p>
            <a:pPr lvl="1"/>
            <a:r>
              <a:rPr lang="en-US" dirty="0" err="1" smtClean="0">
                <a:latin typeface="Calibri" charset="0"/>
                <a:sym typeface="Symbol" charset="0"/>
              </a:rPr>
              <a:t>a|b</a:t>
            </a:r>
            <a:r>
              <a:rPr lang="en-US" dirty="0" smtClean="0">
                <a:latin typeface="Calibri" charset="0"/>
                <a:sym typeface="Symbol" charset="0"/>
              </a:rPr>
              <a:t>  </a:t>
            </a:r>
            <a:r>
              <a:rPr lang="en-US" dirty="0" err="1" smtClean="0">
                <a:latin typeface="Calibri" charset="0"/>
                <a:sym typeface="Symbol" charset="0"/>
              </a:rPr>
              <a:t>b|c</a:t>
            </a:r>
            <a:r>
              <a:rPr lang="en-US" dirty="0" smtClean="0">
                <a:latin typeface="Calibri" charset="0"/>
                <a:sym typeface="Symbol" charset="0"/>
              </a:rPr>
              <a:t> implies </a:t>
            </a:r>
            <a:r>
              <a:rPr lang="en-US" dirty="0" err="1" smtClean="0">
                <a:latin typeface="Calibri" charset="0"/>
                <a:sym typeface="Symbol" charset="0"/>
              </a:rPr>
              <a:t>a|c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9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n ≥ 2 is prime if and only if it is divisible by only 1 and itself.</a:t>
            </a:r>
          </a:p>
          <a:p>
            <a:r>
              <a:rPr lang="en-US" dirty="0" smtClean="0"/>
              <a:t>A number which is not a prime is called composite.</a:t>
            </a:r>
          </a:p>
          <a:p>
            <a:pPr lvl="1"/>
            <a:r>
              <a:rPr lang="en-US" dirty="0" smtClean="0"/>
              <a:t>15 is composite</a:t>
            </a:r>
          </a:p>
          <a:p>
            <a:pPr lvl="1"/>
            <a:r>
              <a:rPr lang="en-US" dirty="0" smtClean="0"/>
              <a:t>23 is prime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Theorem: Any number n ≥ 2 is expressible as a unique product one or more primes.</a:t>
            </a:r>
          </a:p>
          <a:p>
            <a:pPr lvl="1"/>
            <a:r>
              <a:rPr lang="en-US" dirty="0" smtClean="0"/>
              <a:t>100 = 2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 smtClean="0"/>
              <a:t>2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 smtClean="0"/>
              <a:t>5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 smtClean="0"/>
              <a:t>5 = 2</a:t>
            </a:r>
            <a:r>
              <a:rPr lang="en-US" baseline="30000" dirty="0" smtClean="0"/>
              <a:t>2</a:t>
            </a:r>
            <a:r>
              <a:rPr lang="en-US" dirty="0" smtClean="0"/>
              <a:t>.5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29338848000 = 2</a:t>
            </a:r>
            <a:r>
              <a:rPr lang="en-US" baseline="30000" dirty="0" smtClean="0"/>
              <a:t>8</a:t>
            </a:r>
            <a:r>
              <a:rPr lang="en-US" dirty="0" smtClean="0"/>
              <a:t>3</a:t>
            </a:r>
            <a:r>
              <a:rPr lang="en-US" baseline="30000" dirty="0" smtClean="0"/>
              <a:t>5</a:t>
            </a:r>
            <a:r>
              <a:rPr lang="en-US" dirty="0" smtClean="0"/>
              <a:t>5</a:t>
            </a:r>
            <a:r>
              <a:rPr lang="en-US" baseline="30000" dirty="0" smtClean="0"/>
              <a:t>3</a:t>
            </a:r>
            <a:r>
              <a:rPr lang="en-US" dirty="0" smtClean="0"/>
              <a:t>7</a:t>
            </a:r>
            <a:r>
              <a:rPr lang="en-US" baseline="30000" dirty="0" smtClean="0"/>
              <a:t>3</a:t>
            </a:r>
            <a:r>
              <a:rPr lang="en-US" dirty="0" smtClean="0"/>
              <a:t>11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64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divisors?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How many positive divisors does n have?</a:t>
            </a:r>
          </a:p>
          <a:p>
            <a:pPr lvl="1"/>
            <a:r>
              <a:rPr lang="en-US" dirty="0" smtClean="0"/>
              <a:t>when n= 100, the divisors are</a:t>
            </a:r>
          </a:p>
          <a:p>
            <a:pPr marL="914400" lvl="2" indent="0">
              <a:buNone/>
            </a:pPr>
            <a:r>
              <a:rPr lang="en-US" dirty="0" smtClean="0"/>
              <a:t>1, 2, 4, 5, 10, 20, 25, 50, 100</a:t>
            </a:r>
          </a:p>
          <a:p>
            <a:pPr marL="971550" lvl="1" indent="-457200"/>
            <a:r>
              <a:rPr lang="en-US" dirty="0" smtClean="0"/>
              <a:t>n = 2</a:t>
            </a:r>
            <a:r>
              <a:rPr lang="en-US" baseline="30000" dirty="0" smtClean="0"/>
              <a:t>2</a:t>
            </a:r>
            <a:r>
              <a:rPr lang="en-US" dirty="0" smtClean="0"/>
              <a:t>5</a:t>
            </a:r>
            <a:r>
              <a:rPr lang="en-US" baseline="30000" dirty="0" smtClean="0"/>
              <a:t>2</a:t>
            </a:r>
          </a:p>
          <a:p>
            <a:pPr marL="971550" lvl="1" indent="-457200"/>
            <a:r>
              <a:rPr lang="en-US" dirty="0" smtClean="0"/>
              <a:t>Divisors are :</a:t>
            </a:r>
          </a:p>
          <a:p>
            <a:pPr marL="514350" lvl="1" indent="0">
              <a:buNone/>
            </a:pPr>
            <a:r>
              <a:rPr lang="en-US" dirty="0" smtClean="0"/>
              <a:t>     2</a:t>
            </a:r>
            <a:r>
              <a:rPr lang="en-US" baseline="30000" dirty="0" smtClean="0"/>
              <a:t>0</a:t>
            </a:r>
            <a:r>
              <a:rPr lang="en-US" dirty="0" smtClean="0"/>
              <a:t>5</a:t>
            </a:r>
            <a:r>
              <a:rPr lang="en-US" baseline="30000" dirty="0" smtClean="0"/>
              <a:t>0</a:t>
            </a:r>
            <a:r>
              <a:rPr lang="en-US" dirty="0" smtClean="0"/>
              <a:t>, 2</a:t>
            </a:r>
            <a:r>
              <a:rPr lang="en-US" baseline="30000" dirty="0" smtClean="0"/>
              <a:t>0</a:t>
            </a:r>
            <a:r>
              <a:rPr lang="en-US" dirty="0" smtClean="0"/>
              <a:t>5</a:t>
            </a:r>
            <a:r>
              <a:rPr lang="en-US" baseline="30000" dirty="0" smtClean="0"/>
              <a:t>1</a:t>
            </a:r>
            <a:r>
              <a:rPr lang="en-US" dirty="0" smtClean="0"/>
              <a:t>,2</a:t>
            </a:r>
            <a:r>
              <a:rPr lang="en-US" baseline="30000" dirty="0" smtClean="0"/>
              <a:t>0</a:t>
            </a:r>
            <a:r>
              <a:rPr lang="en-US" dirty="0" smtClean="0"/>
              <a:t>5</a:t>
            </a:r>
            <a:r>
              <a:rPr lang="en-US" baseline="30000" dirty="0" smtClean="0"/>
              <a:t>2</a:t>
            </a:r>
            <a:r>
              <a:rPr lang="en-US" dirty="0" smtClean="0"/>
              <a:t>; 2</a:t>
            </a:r>
            <a:r>
              <a:rPr lang="en-US" baseline="30000" dirty="0" smtClean="0"/>
              <a:t>1</a:t>
            </a:r>
            <a:r>
              <a:rPr lang="en-US" dirty="0" smtClean="0"/>
              <a:t>5</a:t>
            </a:r>
            <a:r>
              <a:rPr lang="en-US" baseline="30000" dirty="0" smtClean="0"/>
              <a:t>0</a:t>
            </a:r>
            <a:r>
              <a:rPr lang="en-US" dirty="0"/>
              <a:t>, </a:t>
            </a:r>
            <a:r>
              <a:rPr lang="en-US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5</a:t>
            </a:r>
            <a:r>
              <a:rPr lang="en-US" baseline="30000" dirty="0" smtClean="0"/>
              <a:t>1</a:t>
            </a:r>
            <a:r>
              <a:rPr lang="en-US" dirty="0" smtClean="0"/>
              <a:t>,2</a:t>
            </a:r>
            <a:r>
              <a:rPr lang="en-US" baseline="30000" dirty="0" smtClean="0"/>
              <a:t>1</a:t>
            </a:r>
            <a:r>
              <a:rPr lang="en-US" dirty="0" smtClean="0"/>
              <a:t>5</a:t>
            </a:r>
            <a:r>
              <a:rPr lang="en-US" baseline="30000" dirty="0" smtClean="0"/>
              <a:t>2</a:t>
            </a:r>
            <a:r>
              <a:rPr lang="en-US" dirty="0" smtClean="0"/>
              <a:t>; 2</a:t>
            </a:r>
            <a:r>
              <a:rPr lang="en-US" baseline="30000" dirty="0" smtClean="0"/>
              <a:t>2</a:t>
            </a:r>
            <a:r>
              <a:rPr lang="en-US" dirty="0" smtClean="0"/>
              <a:t>5</a:t>
            </a:r>
            <a:r>
              <a:rPr lang="en-US" baseline="30000" dirty="0" smtClean="0"/>
              <a:t>0</a:t>
            </a:r>
            <a:r>
              <a:rPr lang="en-US" dirty="0"/>
              <a:t>, </a:t>
            </a:r>
            <a:r>
              <a:rPr lang="en-US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5</a:t>
            </a:r>
            <a:r>
              <a:rPr lang="en-US" baseline="30000" dirty="0" smtClean="0"/>
              <a:t>1</a:t>
            </a:r>
            <a:r>
              <a:rPr lang="en-US" dirty="0" smtClean="0"/>
              <a:t>,2</a:t>
            </a:r>
            <a:r>
              <a:rPr lang="en-US" baseline="30000" dirty="0"/>
              <a:t>2</a:t>
            </a:r>
            <a:r>
              <a:rPr lang="en-US" dirty="0" smtClean="0"/>
              <a:t>5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12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divisors?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How many positive divisors does n have?</a:t>
            </a:r>
          </a:p>
          <a:p>
            <a:pPr lvl="1"/>
            <a:r>
              <a:rPr lang="en-US" dirty="0" smtClean="0"/>
              <a:t>Write n in its unique prime factorization </a:t>
            </a:r>
            <a:r>
              <a:rPr lang="en-US" dirty="0" err="1" smtClean="0"/>
              <a:t>p</a:t>
            </a:r>
            <a:r>
              <a:rPr lang="en-US" baseline="30000" dirty="0" err="1" smtClean="0"/>
              <a:t>a</a:t>
            </a:r>
            <a:r>
              <a:rPr lang="en-US" dirty="0" err="1" smtClean="0"/>
              <a:t>q</a:t>
            </a:r>
            <a:r>
              <a:rPr lang="en-US" baseline="30000" dirty="0" err="1" smtClean="0"/>
              <a:t>b</a:t>
            </a:r>
            <a:r>
              <a:rPr lang="en-US" dirty="0" smtClean="0"/>
              <a:t>…</a:t>
            </a:r>
            <a:r>
              <a:rPr lang="en-US" dirty="0" err="1" smtClean="0"/>
              <a:t>s</a:t>
            </a:r>
            <a:r>
              <a:rPr lang="en-US" baseline="30000" dirty="0" err="1" smtClean="0"/>
              <a:t>d</a:t>
            </a:r>
            <a:r>
              <a:rPr lang="en-US" baseline="30000" dirty="0" smtClean="0"/>
              <a:t> </a:t>
            </a:r>
            <a:r>
              <a:rPr lang="en-US" dirty="0" smtClean="0"/>
              <a:t>where </a:t>
            </a:r>
            <a:r>
              <a:rPr lang="en-US" dirty="0" err="1" smtClean="0"/>
              <a:t>p,q</a:t>
            </a:r>
            <a:r>
              <a:rPr lang="en-US" dirty="0" smtClean="0"/>
              <a:t>, …., s are prime.</a:t>
            </a:r>
          </a:p>
          <a:p>
            <a:pPr lvl="1"/>
            <a:r>
              <a:rPr lang="en-US" dirty="0" smtClean="0"/>
              <a:t>Any divisor of n  has the form </a:t>
            </a:r>
            <a:r>
              <a:rPr lang="en-US" dirty="0" err="1" smtClean="0"/>
              <a:t>p</a:t>
            </a:r>
            <a:r>
              <a:rPr lang="en-US" baseline="30000" dirty="0" err="1" smtClean="0"/>
              <a:t>x</a:t>
            </a:r>
            <a:r>
              <a:rPr lang="en-US" dirty="0" err="1" smtClean="0"/>
              <a:t>q</a:t>
            </a:r>
            <a:r>
              <a:rPr lang="en-US" baseline="30000" dirty="0" err="1" smtClean="0"/>
              <a:t>y</a:t>
            </a:r>
            <a:r>
              <a:rPr lang="en-US" dirty="0" smtClean="0"/>
              <a:t>… </a:t>
            </a:r>
            <a:r>
              <a:rPr lang="en-US" dirty="0" err="1" smtClean="0"/>
              <a:t>s</a:t>
            </a:r>
            <a:r>
              <a:rPr lang="en-US" baseline="30000" dirty="0" err="1" smtClean="0"/>
              <a:t>z</a:t>
            </a:r>
            <a:r>
              <a:rPr lang="en-US" dirty="0" smtClean="0"/>
              <a:t> where         0 ≤  x ≤ a, 0 ≤ y ≤ b, …., 0 ≤ z ≤ d. </a:t>
            </a:r>
          </a:p>
          <a:p>
            <a:pPr lvl="1"/>
            <a:r>
              <a:rPr lang="en-US" dirty="0" smtClean="0"/>
              <a:t> The total number of divisors of n is 						(a+1)(b+1)…(d+1).</a:t>
            </a:r>
          </a:p>
          <a:p>
            <a:pPr lvl="1"/>
            <a:r>
              <a:rPr lang="en-US" dirty="0" smtClean="0"/>
              <a:t>x can assume (a+1) different values, y can assume (b+1) different values, and so on. The product rule is then applied.</a:t>
            </a:r>
          </a:p>
        </p:txBody>
      </p:sp>
    </p:spTree>
    <p:extLst>
      <p:ext uri="{BB962C8B-B14F-4D97-AF65-F5344CB8AC3E}">
        <p14:creationId xmlns:p14="http://schemas.microsoft.com/office/powerpoint/2010/main" val="386479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divisors?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How many divisors of n are perfect squares?</a:t>
            </a:r>
          </a:p>
          <a:p>
            <a:pPr lvl="1"/>
            <a:r>
              <a:rPr lang="en-US" dirty="0" smtClean="0"/>
              <a:t>A number is a perfect square if and only if each of the exponents in its prime factorization is even.</a:t>
            </a:r>
          </a:p>
          <a:p>
            <a:pPr lvl="1"/>
            <a:r>
              <a:rPr lang="en-US" dirty="0" smtClean="0"/>
              <a:t>Any perfect square divisor of n  has the form       p</a:t>
            </a:r>
            <a:r>
              <a:rPr lang="en-US" baseline="30000" dirty="0" smtClean="0"/>
              <a:t>2x </a:t>
            </a:r>
            <a:r>
              <a:rPr lang="en-US" dirty="0" smtClean="0"/>
              <a:t>q</a:t>
            </a:r>
            <a:r>
              <a:rPr lang="en-US" baseline="30000" dirty="0" smtClean="0"/>
              <a:t>2y</a:t>
            </a:r>
            <a:r>
              <a:rPr lang="en-US" dirty="0" smtClean="0"/>
              <a:t>… s</a:t>
            </a:r>
            <a:r>
              <a:rPr lang="en-US" baseline="30000" dirty="0" smtClean="0"/>
              <a:t>2z</a:t>
            </a:r>
            <a:r>
              <a:rPr lang="en-US" dirty="0" smtClean="0"/>
              <a:t> where 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0 ≤ 2x ≤ a, 0 ≤ 2y ≤ b, ….,0 ≤ 2z ≤ d. </a:t>
            </a:r>
          </a:p>
          <a:p>
            <a:pPr lvl="1"/>
            <a:r>
              <a:rPr lang="en-US" dirty="0" smtClean="0"/>
              <a:t> The total number of divisors of n is 						(</a:t>
            </a:r>
            <a:r>
              <a:rPr lang="en-US" dirty="0" smtClean="0">
                <a:solidFill>
                  <a:srgbClr val="0000FF"/>
                </a:solidFill>
              </a:rPr>
              <a:t>floor(a/2)</a:t>
            </a:r>
            <a:r>
              <a:rPr lang="en-US" dirty="0" smtClean="0"/>
              <a:t>+1)(</a:t>
            </a:r>
            <a:r>
              <a:rPr lang="en-US" dirty="0" smtClean="0">
                <a:solidFill>
                  <a:srgbClr val="0000FF"/>
                </a:solidFill>
              </a:rPr>
              <a:t>floor(b/2)</a:t>
            </a:r>
            <a:r>
              <a:rPr lang="en-US" dirty="0" smtClean="0"/>
              <a:t>+1)…(</a:t>
            </a:r>
            <a:r>
              <a:rPr lang="en-US" dirty="0" smtClean="0">
                <a:solidFill>
                  <a:srgbClr val="0000FF"/>
                </a:solidFill>
              </a:rPr>
              <a:t>floor(d/2)</a:t>
            </a:r>
            <a:r>
              <a:rPr lang="en-US" dirty="0" smtClean="0"/>
              <a:t>+1).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34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Special sets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4-04-08 at 9.5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700"/>
            <a:ext cx="9144000" cy="22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1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</a:t>
            </a:r>
          </a:p>
          <a:p>
            <a:pPr lvl="1"/>
            <a:r>
              <a:rPr lang="en-US" dirty="0" smtClean="0"/>
              <a:t>Let a, b </a:t>
            </a:r>
            <a:r>
              <a:rPr lang="en-US" dirty="0" smtClean="0">
                <a:sym typeface="Symbol" charset="0"/>
              </a:rPr>
              <a:t> Z where a ≥ b, and b 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≠ 0. Then c  Z</a:t>
            </a:r>
            <a:r>
              <a:rPr lang="en-US" baseline="30000" dirty="0" smtClean="0">
                <a:sym typeface="Symbol" charset="0"/>
              </a:rPr>
              <a:t>+</a:t>
            </a:r>
            <a:r>
              <a:rPr lang="en-US" dirty="0" smtClean="0">
                <a:sym typeface="Symbol" charset="0"/>
              </a:rPr>
              <a:t> is called a greatest common divisor of </a:t>
            </a:r>
            <a:r>
              <a:rPr lang="en-US" dirty="0" err="1" smtClean="0">
                <a:sym typeface="Symbol" charset="0"/>
              </a:rPr>
              <a:t>a,b</a:t>
            </a:r>
            <a:r>
              <a:rPr lang="en-US" dirty="0" smtClean="0">
                <a:sym typeface="Symbol" charset="0"/>
              </a:rPr>
              <a:t> if</a:t>
            </a:r>
          </a:p>
          <a:p>
            <a:pPr lvl="1"/>
            <a:r>
              <a:rPr lang="en-US" dirty="0" smtClean="0">
                <a:sym typeface="Symbol" charset="0"/>
              </a:rPr>
              <a:t>(a) </a:t>
            </a:r>
            <a:r>
              <a:rPr lang="en-US" dirty="0" err="1" smtClean="0">
                <a:sym typeface="Symbol" charset="0"/>
              </a:rPr>
              <a:t>c|a</a:t>
            </a:r>
            <a:r>
              <a:rPr lang="en-US" dirty="0" smtClean="0">
                <a:sym typeface="Symbol" charset="0"/>
              </a:rPr>
              <a:t> and </a:t>
            </a:r>
            <a:r>
              <a:rPr lang="en-US" dirty="0" err="1" smtClean="0">
                <a:sym typeface="Symbol" charset="0"/>
              </a:rPr>
              <a:t>c|b</a:t>
            </a:r>
            <a:endParaRPr lang="en-US" dirty="0" smtClean="0">
              <a:sym typeface="Symbol" charset="0"/>
            </a:endParaRPr>
          </a:p>
          <a:p>
            <a:pPr lvl="1"/>
            <a:r>
              <a:rPr lang="en-US" dirty="0" smtClean="0">
                <a:sym typeface="Symbol" charset="0"/>
              </a:rPr>
              <a:t>(b) for any common divisor d of a and b, we have </a:t>
            </a:r>
            <a:r>
              <a:rPr lang="en-US" dirty="0" err="1" smtClean="0">
                <a:sym typeface="Symbol" charset="0"/>
              </a:rPr>
              <a:t>d|c</a:t>
            </a:r>
            <a:r>
              <a:rPr lang="en-US" dirty="0" smtClean="0">
                <a:sym typeface="Symbol" charset="0"/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  <a:sym typeface="Symbol" charset="0"/>
              </a:rPr>
              <a:t>gcd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(24,18) = 6</a:t>
            </a:r>
          </a:p>
        </p:txBody>
      </p:sp>
    </p:spTree>
    <p:extLst>
      <p:ext uri="{BB962C8B-B14F-4D97-AF65-F5344CB8AC3E}">
        <p14:creationId xmlns:p14="http://schemas.microsoft.com/office/powerpoint/2010/main" val="256694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Finding the Greatest Common Divisor Using Prime Factorizations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120</a:t>
            </a:r>
            <a:r>
              <a:rPr lang="en-US" dirty="0" smtClean="0"/>
              <a:t> =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∙3 ∙5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500</a:t>
            </a:r>
            <a:r>
              <a:rPr lang="en-US" dirty="0" smtClean="0"/>
              <a:t> =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 ∙5</a:t>
            </a:r>
            <a:r>
              <a:rPr lang="en-US" baseline="30000" dirty="0" smtClean="0">
                <a:latin typeface="Cambria Math"/>
                <a:ea typeface="Cambria Math"/>
              </a:rPr>
              <a:t>3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120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500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min(3,2)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min(1,0)</a:t>
            </a:r>
            <a:r>
              <a:rPr lang="en-US" dirty="0" smtClean="0">
                <a:latin typeface="Cambria Math"/>
                <a:ea typeface="Cambria Math"/>
              </a:rPr>
              <a:t> ∙5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min(1,3)</a:t>
            </a:r>
            <a:r>
              <a:rPr lang="en-US" dirty="0" smtClean="0">
                <a:latin typeface="Cambria Math"/>
                <a:ea typeface="Cambria Math"/>
              </a:rPr>
              <a:t>  </a:t>
            </a:r>
          </a:p>
          <a:p>
            <a:pPr>
              <a:buNone/>
            </a:pP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                       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∙3</a:t>
            </a:r>
            <a:r>
              <a:rPr lang="en-US" baseline="30000" dirty="0" smtClean="0">
                <a:latin typeface="Cambria Math"/>
                <a:ea typeface="Cambria Math"/>
              </a:rPr>
              <a:t>0</a:t>
            </a:r>
            <a:r>
              <a:rPr lang="en-US" dirty="0" smtClean="0">
                <a:latin typeface="Cambria Math"/>
                <a:ea typeface="Cambria Math"/>
              </a:rPr>
              <a:t> ∙5</a:t>
            </a:r>
            <a:r>
              <a:rPr lang="en-US" baseline="30000" dirty="0" smtClean="0">
                <a:latin typeface="Cambria Math"/>
                <a:ea typeface="Cambria Math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 = 20</a:t>
            </a:r>
          </a:p>
        </p:txBody>
      </p:sp>
    </p:spTree>
    <p:extLst>
      <p:ext uri="{BB962C8B-B14F-4D97-AF65-F5344CB8AC3E}">
        <p14:creationId xmlns:p14="http://schemas.microsoft.com/office/powerpoint/2010/main" val="252095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Common Multiple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900" b="1" dirty="0" smtClean="0"/>
              <a:t>           </a:t>
            </a:r>
            <a:r>
              <a:rPr lang="en-US" sz="2400" b="1" dirty="0" smtClean="0"/>
              <a:t>Definition</a:t>
            </a:r>
            <a:r>
              <a:rPr lang="en-US" sz="2400" dirty="0" smtClean="0"/>
              <a:t>: The least common multiple of the positive integers </a:t>
            </a:r>
            <a:r>
              <a:rPr lang="en-US" sz="2400" i="1" dirty="0" smtClean="0"/>
              <a:t>a</a:t>
            </a:r>
            <a:r>
              <a:rPr lang="en-US" sz="2400" dirty="0" smtClean="0"/>
              <a:t> and </a:t>
            </a:r>
            <a:r>
              <a:rPr lang="en-US" sz="2400" i="1" dirty="0" smtClean="0"/>
              <a:t>b </a:t>
            </a:r>
            <a:r>
              <a:rPr lang="en-US" sz="2400" dirty="0" smtClean="0"/>
              <a:t>is the smallest  positive integer that is divisible by both </a:t>
            </a:r>
            <a:r>
              <a:rPr lang="en-US" sz="2400" i="1" dirty="0" smtClean="0"/>
              <a:t>a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. It is denoted by lcm(</a:t>
            </a:r>
            <a:r>
              <a:rPr lang="en-US" sz="2400" i="1" dirty="0" err="1" smtClean="0"/>
              <a:t>a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b</a:t>
            </a:r>
            <a:r>
              <a:rPr lang="en-US" sz="2400" dirty="0" smtClean="0"/>
              <a:t>).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lcm(6,10) = 30.</a:t>
            </a:r>
          </a:p>
          <a:p>
            <a:pPr>
              <a:buNone/>
            </a:pPr>
            <a:endParaRPr lang="en-US" sz="2800" b="1" dirty="0" smtClean="0">
              <a:latin typeface="Cambria Math"/>
              <a:ea typeface="Cambria Math"/>
            </a:endParaRPr>
          </a:p>
          <a:p>
            <a:pPr>
              <a:buNone/>
            </a:pPr>
            <a:endParaRPr lang="en-US" sz="2800" b="1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</a:t>
            </a: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9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9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3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lcm and </a:t>
            </a:r>
            <a:r>
              <a:rPr lang="en-US" dirty="0" err="1" smtClean="0"/>
              <a:t>gcd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lcm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= 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max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(3,4)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max(5,3)</a:t>
            </a:r>
            <a:r>
              <a:rPr lang="en-US" dirty="0">
                <a:latin typeface="Cambria Math"/>
                <a:ea typeface="Cambria Math"/>
              </a:rPr>
              <a:t> 7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max(2,0)</a:t>
            </a:r>
            <a:r>
              <a:rPr lang="en-US" dirty="0">
                <a:latin typeface="Cambria Math"/>
                <a:ea typeface="Cambria Math"/>
              </a:rPr>
              <a:t> </a:t>
            </a:r>
            <a:endParaRPr lang="en-US" dirty="0" smtClean="0">
              <a:latin typeface="Cambria Math"/>
              <a:ea typeface="Cambria Math"/>
            </a:endParaRPr>
          </a:p>
          <a:p>
            <a:pPr marL="0" indent="0">
              <a:buNone/>
            </a:pP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                           =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3</a:t>
            </a:r>
            <a:r>
              <a:rPr lang="en-US" baseline="30000" dirty="0">
                <a:latin typeface="Cambria Math"/>
                <a:ea typeface="Cambria Math"/>
              </a:rPr>
              <a:t>5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7</a:t>
            </a:r>
            <a:r>
              <a:rPr lang="en-US" baseline="30000" dirty="0" smtClean="0">
                <a:latin typeface="Cambria Math"/>
                <a:ea typeface="Cambria Math"/>
              </a:rPr>
              <a:t>2</a:t>
            </a:r>
          </a:p>
          <a:p>
            <a:r>
              <a:rPr lang="en-US" b="1" dirty="0" err="1" smtClean="0">
                <a:latin typeface="Cambria Math"/>
                <a:ea typeface="Cambria Math"/>
              </a:rPr>
              <a:t>gcd</a:t>
            </a:r>
            <a:r>
              <a:rPr lang="en-US" b="1" dirty="0" smtClean="0">
                <a:latin typeface="Cambria Math"/>
                <a:ea typeface="Cambria Math"/>
              </a:rPr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min(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3,4)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min(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5,3)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7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min(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2,0)</a:t>
            </a:r>
            <a:r>
              <a:rPr lang="en-US" dirty="0">
                <a:latin typeface="Cambria Math"/>
                <a:ea typeface="Cambria Math"/>
              </a:rPr>
              <a:t> </a:t>
            </a:r>
            <a:endParaRPr lang="en-US" dirty="0" smtClean="0">
              <a:latin typeface="Cambria Math"/>
              <a:ea typeface="Cambria Math"/>
            </a:endParaRPr>
          </a:p>
          <a:p>
            <a:pPr marL="0" indent="0"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=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3</a:t>
            </a:r>
            <a:r>
              <a:rPr lang="en-US" baseline="30000" dirty="0" smtClean="0">
                <a:latin typeface="Cambria Math"/>
                <a:ea typeface="Cambria Math"/>
              </a:rPr>
              <a:t>3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x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 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3</a:t>
            </a:r>
            <a:r>
              <a:rPr lang="en-US" baseline="30000" dirty="0" smtClean="0">
                <a:latin typeface="Cambria Math"/>
                <a:ea typeface="Cambria Math"/>
              </a:rPr>
              <a:t>8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7</a:t>
            </a:r>
            <a:r>
              <a:rPr lang="en-US" baseline="30000" dirty="0">
                <a:latin typeface="Cambria Math"/>
                <a:ea typeface="Cambria Math"/>
              </a:rPr>
              <a:t>2</a:t>
            </a: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6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Common Multiple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8000" dirty="0" smtClean="0"/>
              <a:t>The greatest common divisor and the least common multiple of two integers are related by:</a:t>
            </a:r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sz="8000" b="1" dirty="0" smtClean="0"/>
              <a:t>     Theorem: </a:t>
            </a:r>
            <a:r>
              <a:rPr lang="en-US" sz="8000" dirty="0" smtClean="0"/>
              <a:t>Let a and b be positive integers. Then</a:t>
            </a:r>
          </a:p>
          <a:p>
            <a:pPr>
              <a:buNone/>
            </a:pPr>
            <a:r>
              <a:rPr lang="en-US" sz="8000" b="1" dirty="0" smtClean="0"/>
              <a:t>                </a:t>
            </a:r>
            <a:r>
              <a:rPr lang="en-US" sz="8000" i="1" dirty="0" err="1" smtClean="0"/>
              <a:t>ab</a:t>
            </a:r>
            <a:r>
              <a:rPr lang="en-US" sz="8000" dirty="0" smtClean="0"/>
              <a:t> = </a:t>
            </a:r>
            <a:r>
              <a:rPr lang="en-US" sz="8000" dirty="0" err="1" smtClean="0"/>
              <a:t>gcd</a:t>
            </a:r>
            <a:r>
              <a:rPr lang="en-US" sz="8000" dirty="0" smtClean="0"/>
              <a:t>(</a:t>
            </a:r>
            <a:r>
              <a:rPr lang="en-US" sz="8000" i="1" dirty="0" err="1" smtClean="0"/>
              <a:t>a</a:t>
            </a:r>
            <a:r>
              <a:rPr lang="en-US" sz="8000" dirty="0" err="1" smtClean="0"/>
              <a:t>,</a:t>
            </a:r>
            <a:r>
              <a:rPr lang="en-US" sz="8000" i="1" dirty="0" err="1" smtClean="0"/>
              <a:t>b</a:t>
            </a:r>
            <a:r>
              <a:rPr lang="en-US" sz="8000" dirty="0" smtClean="0"/>
              <a:t>)</a:t>
            </a:r>
            <a:r>
              <a:rPr lang="en-US" sz="8000" dirty="0" smtClean="0">
                <a:latin typeface="Cambria Math"/>
                <a:ea typeface="Cambria Math"/>
              </a:rPr>
              <a:t> ∙lcm(</a:t>
            </a:r>
            <a:r>
              <a:rPr lang="en-US" sz="8000" i="1" dirty="0" err="1" smtClean="0">
                <a:ea typeface="Cambria Math"/>
              </a:rPr>
              <a:t>a,b</a:t>
            </a:r>
            <a:r>
              <a:rPr lang="en-US" sz="8000" dirty="0" smtClean="0">
                <a:latin typeface="Cambria Math"/>
                <a:ea typeface="Cambria Math"/>
              </a:rPr>
              <a:t>)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    </a:t>
            </a:r>
            <a:endParaRPr lang="en-US" sz="9800" b="1" dirty="0" smtClean="0">
              <a:latin typeface="Cambria Math"/>
              <a:ea typeface="Cambria Math"/>
            </a:endParaRPr>
          </a:p>
          <a:p>
            <a:pPr>
              <a:buNone/>
            </a:pPr>
            <a:endParaRPr lang="en-US" sz="9800" b="1" dirty="0" smtClean="0"/>
          </a:p>
          <a:p>
            <a:endParaRPr lang="en-US" sz="9800" dirty="0" smtClean="0"/>
          </a:p>
          <a:p>
            <a:pPr>
              <a:buNone/>
            </a:pPr>
            <a:r>
              <a:rPr lang="en-US" sz="9800" dirty="0" smtClean="0"/>
              <a:t>   </a:t>
            </a:r>
            <a:endParaRPr lang="en-US" sz="9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0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Prime factorization of products and quotients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142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Cambria Math"/>
                <a:ea typeface="Cambria Math"/>
              </a:rPr>
              <a:t>p</a:t>
            </a:r>
            <a:r>
              <a:rPr lang="en-US" sz="2800" b="1" baseline="-25000" dirty="0" smtClean="0">
                <a:latin typeface="Cambria Math"/>
                <a:ea typeface="Cambria Math"/>
              </a:rPr>
              <a:t>1</a:t>
            </a:r>
            <a:r>
              <a:rPr lang="en-US" sz="2800" b="1" dirty="0" smtClean="0">
                <a:latin typeface="Cambria Math"/>
                <a:ea typeface="Cambria Math"/>
              </a:rPr>
              <a:t>, p</a:t>
            </a:r>
            <a:r>
              <a:rPr lang="en-US" sz="2800" b="1" baseline="-25000" dirty="0" smtClean="0">
                <a:latin typeface="Cambria Math"/>
                <a:ea typeface="Cambria Math"/>
              </a:rPr>
              <a:t>2</a:t>
            </a:r>
            <a:r>
              <a:rPr lang="en-US" sz="2800" b="1" dirty="0" smtClean="0">
                <a:latin typeface="Cambria Math"/>
                <a:ea typeface="Cambria Math"/>
              </a:rPr>
              <a:t>, …, </a:t>
            </a:r>
            <a:r>
              <a:rPr lang="en-US" sz="2800" b="1" dirty="0" err="1" smtClean="0">
                <a:latin typeface="Cambria Math"/>
                <a:ea typeface="Cambria Math"/>
              </a:rPr>
              <a:t>p</a:t>
            </a:r>
            <a:r>
              <a:rPr lang="en-US" sz="2800" b="1" baseline="-25000" dirty="0" err="1" smtClean="0">
                <a:latin typeface="Cambria Math"/>
                <a:ea typeface="Cambria Math"/>
              </a:rPr>
              <a:t>n</a:t>
            </a:r>
            <a:r>
              <a:rPr lang="en-US" sz="2800" b="1" dirty="0" smtClean="0">
                <a:latin typeface="Cambria Math"/>
                <a:ea typeface="Cambria Math"/>
              </a:rPr>
              <a:t>  are primes. </a:t>
            </a:r>
          </a:p>
          <a:p>
            <a:pPr marL="0" indent="0">
              <a:buNone/>
            </a:pPr>
            <a:r>
              <a:rPr lang="en-US" sz="2800" b="1" dirty="0" smtClean="0">
                <a:latin typeface="Cambria Math"/>
                <a:ea typeface="Cambria Math"/>
              </a:rPr>
              <a:t>    a(</a:t>
            </a:r>
            <a:r>
              <a:rPr lang="en-US" sz="2800" b="1" dirty="0" err="1" smtClean="0">
                <a:latin typeface="Cambria Math"/>
                <a:ea typeface="Cambria Math"/>
              </a:rPr>
              <a:t>i</a:t>
            </a:r>
            <a:r>
              <a:rPr lang="en-US" sz="2800" b="1" dirty="0" smtClean="0">
                <a:latin typeface="Cambria Math"/>
                <a:ea typeface="Cambria Math"/>
              </a:rPr>
              <a:t>)s and b(</a:t>
            </a:r>
            <a:r>
              <a:rPr lang="en-US" sz="2800" b="1" dirty="0" err="1" smtClean="0">
                <a:latin typeface="Cambria Math"/>
                <a:ea typeface="Cambria Math"/>
              </a:rPr>
              <a:t>i</a:t>
            </a:r>
            <a:r>
              <a:rPr lang="en-US" sz="2800" b="1" dirty="0" smtClean="0">
                <a:latin typeface="Cambria Math"/>
                <a:ea typeface="Cambria Math"/>
              </a:rPr>
              <a:t>)s are positive integers.</a:t>
            </a:r>
          </a:p>
          <a:p>
            <a:endParaRPr lang="en-US" sz="2800" b="1" dirty="0">
              <a:latin typeface="Cambria Math"/>
              <a:ea typeface="Cambria Math"/>
            </a:endParaRPr>
          </a:p>
          <a:p>
            <a:r>
              <a:rPr lang="en-US" sz="2800" b="1" dirty="0" smtClean="0">
                <a:latin typeface="Cambria Math"/>
                <a:ea typeface="Cambria Math"/>
              </a:rPr>
              <a:t>x = p</a:t>
            </a:r>
            <a:r>
              <a:rPr lang="en-US" sz="2800" b="1" baseline="-25000" dirty="0" smtClean="0">
                <a:latin typeface="Cambria Math"/>
                <a:ea typeface="Cambria Math"/>
              </a:rPr>
              <a:t>1</a:t>
            </a:r>
            <a:r>
              <a:rPr lang="en-US" sz="2800" b="1" baseline="30000" dirty="0" smtClean="0">
                <a:latin typeface="Cambria Math"/>
                <a:ea typeface="Cambria Math"/>
              </a:rPr>
              <a:t>a(1)</a:t>
            </a:r>
            <a:r>
              <a:rPr lang="en-US" sz="2800" b="1" dirty="0" smtClean="0">
                <a:latin typeface="Cambria Math"/>
                <a:ea typeface="Cambria Math"/>
              </a:rPr>
              <a:t>p</a:t>
            </a:r>
            <a:r>
              <a:rPr lang="en-US" sz="2800" b="1" baseline="-25000" dirty="0" smtClean="0">
                <a:latin typeface="Cambria Math"/>
                <a:ea typeface="Cambria Math"/>
              </a:rPr>
              <a:t>2</a:t>
            </a:r>
            <a:r>
              <a:rPr lang="en-US" sz="2800" b="1" baseline="30000" dirty="0" smtClean="0">
                <a:latin typeface="Cambria Math"/>
                <a:ea typeface="Cambria Math"/>
              </a:rPr>
              <a:t>a(2)</a:t>
            </a:r>
            <a:r>
              <a:rPr lang="en-US" sz="2800" b="1" dirty="0" smtClean="0">
                <a:latin typeface="Cambria Math"/>
                <a:ea typeface="Cambria Math"/>
              </a:rPr>
              <a:t>……..</a:t>
            </a:r>
            <a:r>
              <a:rPr lang="en-US" sz="2800" b="1" dirty="0" err="1" smtClean="0">
                <a:latin typeface="Cambria Math"/>
                <a:ea typeface="Cambria Math"/>
              </a:rPr>
              <a:t>p</a:t>
            </a:r>
            <a:r>
              <a:rPr lang="en-US" sz="2800" b="1" baseline="-25000" dirty="0" err="1" smtClean="0">
                <a:latin typeface="Cambria Math"/>
                <a:ea typeface="Cambria Math"/>
              </a:rPr>
              <a:t>n</a:t>
            </a:r>
            <a:r>
              <a:rPr lang="en-US" sz="2800" b="1" baseline="30000" dirty="0" err="1" smtClean="0">
                <a:latin typeface="Cambria Math"/>
                <a:ea typeface="Cambria Math"/>
              </a:rPr>
              <a:t>a</a:t>
            </a:r>
            <a:r>
              <a:rPr lang="en-US" sz="2800" b="1" baseline="30000" dirty="0" smtClean="0">
                <a:latin typeface="Cambria Math"/>
                <a:ea typeface="Cambria Math"/>
              </a:rPr>
              <a:t>(n)</a:t>
            </a:r>
          </a:p>
          <a:p>
            <a:endParaRPr lang="en-US" sz="2800" b="1" dirty="0" smtClean="0">
              <a:latin typeface="Cambria Math"/>
              <a:ea typeface="Cambria Math"/>
            </a:endParaRPr>
          </a:p>
          <a:p>
            <a:r>
              <a:rPr lang="en-US" sz="2800" b="1" dirty="0" smtClean="0">
                <a:latin typeface="Cambria Math"/>
                <a:ea typeface="Cambria Math"/>
              </a:rPr>
              <a:t>y </a:t>
            </a:r>
            <a:r>
              <a:rPr lang="en-US" sz="2800" b="1" dirty="0">
                <a:latin typeface="Cambria Math"/>
                <a:ea typeface="Cambria Math"/>
              </a:rPr>
              <a:t>= </a:t>
            </a:r>
            <a:r>
              <a:rPr lang="en-US" sz="2800" b="1" dirty="0" smtClean="0">
                <a:latin typeface="Cambria Math"/>
                <a:ea typeface="Cambria Math"/>
              </a:rPr>
              <a:t>p</a:t>
            </a:r>
            <a:r>
              <a:rPr lang="en-US" sz="2800" b="1" baseline="-25000" dirty="0" smtClean="0">
                <a:latin typeface="Cambria Math"/>
                <a:ea typeface="Cambria Math"/>
              </a:rPr>
              <a:t>1</a:t>
            </a:r>
            <a:r>
              <a:rPr lang="en-US" sz="2800" b="1" baseline="30000" dirty="0" smtClean="0">
                <a:latin typeface="Cambria Math"/>
                <a:ea typeface="Cambria Math"/>
              </a:rPr>
              <a:t>b(</a:t>
            </a:r>
            <a:r>
              <a:rPr lang="en-US" sz="2800" b="1" baseline="30000" dirty="0">
                <a:latin typeface="Cambria Math"/>
                <a:ea typeface="Cambria Math"/>
              </a:rPr>
              <a:t>1)</a:t>
            </a:r>
            <a:r>
              <a:rPr lang="en-US" sz="2800" b="1" dirty="0" smtClean="0">
                <a:latin typeface="Cambria Math"/>
                <a:ea typeface="Cambria Math"/>
              </a:rPr>
              <a:t>p</a:t>
            </a:r>
            <a:r>
              <a:rPr lang="en-US" sz="2800" b="1" baseline="-25000" dirty="0" smtClean="0">
                <a:latin typeface="Cambria Math"/>
                <a:ea typeface="Cambria Math"/>
              </a:rPr>
              <a:t>2</a:t>
            </a:r>
            <a:r>
              <a:rPr lang="en-US" sz="2800" b="1" baseline="30000" dirty="0" smtClean="0">
                <a:latin typeface="Cambria Math"/>
                <a:ea typeface="Cambria Math"/>
              </a:rPr>
              <a:t>b(</a:t>
            </a:r>
            <a:r>
              <a:rPr lang="en-US" sz="2800" b="1" baseline="30000" dirty="0">
                <a:latin typeface="Cambria Math"/>
                <a:ea typeface="Cambria Math"/>
              </a:rPr>
              <a:t>2)</a:t>
            </a:r>
            <a:r>
              <a:rPr lang="en-US" sz="2800" b="1" dirty="0">
                <a:latin typeface="Cambria Math"/>
                <a:ea typeface="Cambria Math"/>
              </a:rPr>
              <a:t>……..</a:t>
            </a:r>
            <a:r>
              <a:rPr lang="en-US" sz="2800" b="1" dirty="0" err="1" smtClean="0">
                <a:latin typeface="Cambria Math"/>
                <a:ea typeface="Cambria Math"/>
              </a:rPr>
              <a:t>p</a:t>
            </a:r>
            <a:r>
              <a:rPr lang="en-US" sz="2800" b="1" baseline="-25000" dirty="0" err="1" smtClean="0">
                <a:latin typeface="Cambria Math"/>
                <a:ea typeface="Cambria Math"/>
              </a:rPr>
              <a:t>n</a:t>
            </a:r>
            <a:r>
              <a:rPr lang="en-US" sz="2800" b="1" baseline="30000" dirty="0" err="1" smtClean="0">
                <a:latin typeface="Cambria Math"/>
                <a:ea typeface="Cambria Math"/>
              </a:rPr>
              <a:t>b</a:t>
            </a:r>
            <a:r>
              <a:rPr lang="en-US" sz="2800" b="1" baseline="30000" dirty="0" smtClean="0">
                <a:latin typeface="Cambria Math"/>
                <a:ea typeface="Cambria Math"/>
              </a:rPr>
              <a:t>(</a:t>
            </a:r>
            <a:r>
              <a:rPr lang="en-US" sz="2800" b="1" baseline="30000" dirty="0">
                <a:latin typeface="Cambria Math"/>
                <a:ea typeface="Cambria Math"/>
              </a:rPr>
              <a:t>n</a:t>
            </a:r>
            <a:r>
              <a:rPr lang="en-US" sz="2800" b="1" baseline="30000" dirty="0" smtClean="0">
                <a:latin typeface="Cambria Math"/>
                <a:ea typeface="Cambria Math"/>
              </a:rPr>
              <a:t>)</a:t>
            </a:r>
            <a:endParaRPr lang="en-US" sz="2800" b="1" dirty="0" smtClean="0">
              <a:latin typeface="Cambria Math"/>
              <a:ea typeface="Cambria Math"/>
            </a:endParaRPr>
          </a:p>
          <a:p>
            <a:endParaRPr lang="en-US" sz="2800" b="1" dirty="0" smtClean="0">
              <a:latin typeface="Cambria Math"/>
              <a:ea typeface="Cambria Math"/>
            </a:endParaRPr>
          </a:p>
          <a:p>
            <a:r>
              <a:rPr lang="en-US" sz="2800" b="1" dirty="0" err="1" smtClean="0">
                <a:latin typeface="Cambria Math"/>
                <a:ea typeface="Cambria Math"/>
              </a:rPr>
              <a:t>x.y</a:t>
            </a:r>
            <a:r>
              <a:rPr lang="en-US" sz="2800" b="1" dirty="0" smtClean="0">
                <a:latin typeface="Cambria Math"/>
                <a:ea typeface="Cambria Math"/>
              </a:rPr>
              <a:t> =  </a:t>
            </a:r>
            <a:r>
              <a:rPr lang="en-US" sz="2800" b="1" dirty="0">
                <a:latin typeface="Cambria Math"/>
                <a:ea typeface="Cambria Math"/>
              </a:rPr>
              <a:t>p</a:t>
            </a:r>
            <a:r>
              <a:rPr lang="en-US" sz="2800" b="1" baseline="-25000" dirty="0">
                <a:latin typeface="Cambria Math"/>
                <a:ea typeface="Cambria Math"/>
              </a:rPr>
              <a:t>1</a:t>
            </a:r>
            <a:r>
              <a:rPr lang="en-US" sz="2800" b="1" baseline="30000" dirty="0">
                <a:latin typeface="Cambria Math"/>
                <a:ea typeface="Cambria Math"/>
              </a:rPr>
              <a:t>a(1</a:t>
            </a:r>
            <a:r>
              <a:rPr lang="en-US" sz="2800" b="1" baseline="30000" dirty="0" smtClean="0">
                <a:latin typeface="Cambria Math"/>
                <a:ea typeface="Cambria Math"/>
              </a:rPr>
              <a:t>)+b(1)</a:t>
            </a:r>
            <a:r>
              <a:rPr lang="en-US" sz="2800" b="1" dirty="0" smtClean="0">
                <a:latin typeface="Cambria Math"/>
                <a:ea typeface="Cambria Math"/>
              </a:rPr>
              <a:t>p</a:t>
            </a:r>
            <a:r>
              <a:rPr lang="en-US" sz="2800" b="1" baseline="-25000" dirty="0" smtClean="0">
                <a:latin typeface="Cambria Math"/>
                <a:ea typeface="Cambria Math"/>
              </a:rPr>
              <a:t>2</a:t>
            </a:r>
            <a:r>
              <a:rPr lang="en-US" sz="2800" b="1" baseline="30000" dirty="0" smtClean="0">
                <a:latin typeface="Cambria Math"/>
                <a:ea typeface="Cambria Math"/>
              </a:rPr>
              <a:t>a</a:t>
            </a:r>
            <a:r>
              <a:rPr lang="en-US" sz="2800" b="1" baseline="30000" dirty="0">
                <a:latin typeface="Cambria Math"/>
                <a:ea typeface="Cambria Math"/>
              </a:rPr>
              <a:t>(2</a:t>
            </a:r>
            <a:r>
              <a:rPr lang="en-US" sz="2800" b="1" baseline="30000" dirty="0" smtClean="0">
                <a:latin typeface="Cambria Math"/>
                <a:ea typeface="Cambria Math"/>
              </a:rPr>
              <a:t>)+b(2)</a:t>
            </a:r>
            <a:r>
              <a:rPr lang="en-US" sz="2800" b="1" dirty="0" smtClean="0">
                <a:latin typeface="Cambria Math"/>
                <a:ea typeface="Cambria Math"/>
              </a:rPr>
              <a:t>…</a:t>
            </a:r>
            <a:r>
              <a:rPr lang="en-US" sz="2800" b="1" dirty="0">
                <a:latin typeface="Cambria Math"/>
                <a:ea typeface="Cambria Math"/>
              </a:rPr>
              <a:t>…..</a:t>
            </a:r>
            <a:r>
              <a:rPr lang="en-US" sz="2800" b="1" dirty="0" err="1">
                <a:latin typeface="Cambria Math"/>
                <a:ea typeface="Cambria Math"/>
              </a:rPr>
              <a:t>p</a:t>
            </a:r>
            <a:r>
              <a:rPr lang="en-US" sz="2800" b="1" baseline="-25000" dirty="0" err="1">
                <a:latin typeface="Cambria Math"/>
                <a:ea typeface="Cambria Math"/>
              </a:rPr>
              <a:t>n</a:t>
            </a:r>
            <a:r>
              <a:rPr lang="en-US" sz="2800" b="1" baseline="30000" dirty="0" err="1">
                <a:latin typeface="Cambria Math"/>
                <a:ea typeface="Cambria Math"/>
              </a:rPr>
              <a:t>a</a:t>
            </a:r>
            <a:r>
              <a:rPr lang="en-US" sz="2800" b="1" baseline="30000" dirty="0">
                <a:latin typeface="Cambria Math"/>
                <a:ea typeface="Cambria Math"/>
              </a:rPr>
              <a:t>(n</a:t>
            </a:r>
            <a:r>
              <a:rPr lang="en-US" sz="2800" b="1" baseline="30000" dirty="0" smtClean="0">
                <a:latin typeface="Cambria Math"/>
                <a:ea typeface="Cambria Math"/>
              </a:rPr>
              <a:t>)+b(n)</a:t>
            </a:r>
            <a:endParaRPr lang="en-US" sz="2800" b="1" dirty="0" smtClean="0">
              <a:latin typeface="Cambria Math"/>
              <a:ea typeface="Cambria Math"/>
            </a:endParaRPr>
          </a:p>
          <a:p>
            <a:endParaRPr lang="en-US" sz="2800" b="1" baseline="30000" dirty="0">
              <a:latin typeface="Cambria Math"/>
              <a:ea typeface="Cambria Math"/>
            </a:endParaRPr>
          </a:p>
          <a:p>
            <a:r>
              <a:rPr lang="en-US" sz="2800" b="1" dirty="0" err="1" smtClean="0">
                <a:latin typeface="Cambria Math"/>
                <a:ea typeface="Cambria Math"/>
              </a:rPr>
              <a:t>y|x</a:t>
            </a:r>
            <a:r>
              <a:rPr lang="en-US" sz="2800" b="1" dirty="0" smtClean="0">
                <a:latin typeface="Cambria Math"/>
                <a:ea typeface="Cambria Math"/>
              </a:rPr>
              <a:t> </a:t>
            </a:r>
            <a:r>
              <a:rPr lang="en-US" sz="2800" b="1" dirty="0">
                <a:latin typeface="Cambria Math"/>
                <a:ea typeface="Cambria Math"/>
              </a:rPr>
              <a:t>=  p</a:t>
            </a:r>
            <a:r>
              <a:rPr lang="en-US" sz="2800" b="1" baseline="-25000" dirty="0">
                <a:latin typeface="Cambria Math"/>
                <a:ea typeface="Cambria Math"/>
              </a:rPr>
              <a:t>1</a:t>
            </a:r>
            <a:r>
              <a:rPr lang="en-US" sz="2800" b="1" baseline="30000" dirty="0">
                <a:latin typeface="Cambria Math"/>
                <a:ea typeface="Cambria Math"/>
              </a:rPr>
              <a:t>a(1</a:t>
            </a:r>
            <a:r>
              <a:rPr lang="en-US" sz="2800" b="1" baseline="30000" dirty="0" smtClean="0">
                <a:latin typeface="Cambria Math"/>
                <a:ea typeface="Cambria Math"/>
              </a:rPr>
              <a:t>) - b</a:t>
            </a:r>
            <a:r>
              <a:rPr lang="en-US" sz="2800" b="1" baseline="30000" dirty="0">
                <a:latin typeface="Cambria Math"/>
                <a:ea typeface="Cambria Math"/>
              </a:rPr>
              <a:t>(1)</a:t>
            </a:r>
            <a:r>
              <a:rPr lang="en-US" sz="2800" b="1" dirty="0">
                <a:latin typeface="Cambria Math"/>
                <a:ea typeface="Cambria Math"/>
              </a:rPr>
              <a:t>p</a:t>
            </a:r>
            <a:r>
              <a:rPr lang="en-US" sz="2800" b="1" baseline="-25000" dirty="0">
                <a:latin typeface="Cambria Math"/>
                <a:ea typeface="Cambria Math"/>
              </a:rPr>
              <a:t>2</a:t>
            </a:r>
            <a:r>
              <a:rPr lang="en-US" sz="2800" b="1" baseline="30000" dirty="0">
                <a:latin typeface="Cambria Math"/>
                <a:ea typeface="Cambria Math"/>
              </a:rPr>
              <a:t>a(2</a:t>
            </a:r>
            <a:r>
              <a:rPr lang="en-US" sz="2800" b="1" baseline="30000" dirty="0" smtClean="0">
                <a:latin typeface="Cambria Math"/>
                <a:ea typeface="Cambria Math"/>
              </a:rPr>
              <a:t>) - b</a:t>
            </a:r>
            <a:r>
              <a:rPr lang="en-US" sz="2800" b="1" baseline="30000" dirty="0">
                <a:latin typeface="Cambria Math"/>
                <a:ea typeface="Cambria Math"/>
              </a:rPr>
              <a:t>(2)</a:t>
            </a:r>
            <a:r>
              <a:rPr lang="en-US" sz="2800" b="1" dirty="0">
                <a:latin typeface="Cambria Math"/>
                <a:ea typeface="Cambria Math"/>
              </a:rPr>
              <a:t>……..</a:t>
            </a:r>
            <a:r>
              <a:rPr lang="en-US" sz="2800" b="1" dirty="0" err="1">
                <a:latin typeface="Cambria Math"/>
                <a:ea typeface="Cambria Math"/>
              </a:rPr>
              <a:t>p</a:t>
            </a:r>
            <a:r>
              <a:rPr lang="en-US" sz="2800" b="1" baseline="-25000" dirty="0" err="1">
                <a:latin typeface="Cambria Math"/>
                <a:ea typeface="Cambria Math"/>
              </a:rPr>
              <a:t>n</a:t>
            </a:r>
            <a:r>
              <a:rPr lang="en-US" sz="2800" b="1" baseline="30000" dirty="0" err="1">
                <a:latin typeface="Cambria Math"/>
                <a:ea typeface="Cambria Math"/>
              </a:rPr>
              <a:t>a</a:t>
            </a:r>
            <a:r>
              <a:rPr lang="en-US" sz="2800" b="1" baseline="30000" dirty="0">
                <a:latin typeface="Cambria Math"/>
                <a:ea typeface="Cambria Math"/>
              </a:rPr>
              <a:t>(n</a:t>
            </a:r>
            <a:r>
              <a:rPr lang="en-US" sz="2800" b="1" baseline="30000" dirty="0" smtClean="0">
                <a:latin typeface="Cambria Math"/>
                <a:ea typeface="Cambria Math"/>
              </a:rPr>
              <a:t>) - b</a:t>
            </a:r>
            <a:r>
              <a:rPr lang="en-US" sz="2800" b="1" baseline="30000" dirty="0">
                <a:latin typeface="Cambria Math"/>
                <a:ea typeface="Cambria Math"/>
              </a:rPr>
              <a:t>(n)</a:t>
            </a:r>
            <a:endParaRPr lang="en-US" sz="2800" b="1" dirty="0">
              <a:latin typeface="Cambria Math"/>
              <a:ea typeface="Cambria Math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mbria Math"/>
                <a:ea typeface="Cambria Math"/>
              </a:rPr>
              <a:t> </a:t>
            </a: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Find 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287,91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</a:rPr>
              <a:t>287 = 91 ∙ 3 + 14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91 = 14 ∙ 6 + 7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14 =  7 ∙ 2 + 0</a:t>
            </a:r>
          </a:p>
          <a:p>
            <a:pPr lvl="1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lvl="1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287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 smtClean="0"/>
              <a:t>) =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 smtClean="0"/>
              <a:t>) = 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) 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96184" y="2516113"/>
            <a:ext cx="5752416" cy="1437620"/>
            <a:chOff x="2096184" y="4114800"/>
            <a:chExt cx="5752416" cy="1437620"/>
          </a:xfrm>
        </p:grpSpPr>
        <p:cxnSp>
          <p:nvCxnSpPr>
            <p:cNvPr id="7" name="Straight Arrow Connector 6"/>
            <p:cNvCxnSpPr/>
            <p:nvPr/>
          </p:nvCxnSpPr>
          <p:spPr>
            <a:xfrm rot="10800000" flipV="1">
              <a:off x="2163030" y="4133496"/>
              <a:ext cx="3048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2807840" y="4155780"/>
              <a:ext cx="8382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2096184" y="4603632"/>
              <a:ext cx="3048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2740994" y="4460580"/>
              <a:ext cx="68580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76600" y="50292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Stopping condition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00600" y="4114800"/>
              <a:ext cx="2971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Divide </a:t>
              </a:r>
              <a:r>
                <a:rPr lang="en-US" sz="14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287</a:t>
              </a:r>
              <a:r>
                <a:rPr lang="en-US" sz="1400" dirty="0" smtClean="0">
                  <a:solidFill>
                    <a:srgbClr val="C00000"/>
                  </a:solidFill>
                </a:rPr>
                <a:t> by </a:t>
              </a:r>
              <a:r>
                <a:rPr lang="en-US" sz="14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91</a:t>
              </a:r>
              <a:endPara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0600" y="4495800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Divide </a:t>
              </a:r>
              <a:r>
                <a:rPr lang="en-US" sz="14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91</a:t>
              </a:r>
              <a:r>
                <a:rPr lang="en-US" sz="1400" dirty="0" smtClean="0">
                  <a:solidFill>
                    <a:srgbClr val="C00000"/>
                  </a:solidFill>
                </a:rPr>
                <a:t> by </a:t>
              </a:r>
              <a:r>
                <a:rPr lang="en-US" sz="14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14</a:t>
              </a:r>
              <a:endPara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0600" y="4800600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Divide </a:t>
              </a:r>
              <a:r>
                <a:rPr lang="en-US" sz="14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14</a:t>
              </a:r>
              <a:r>
                <a:rPr lang="en-US" sz="1400" dirty="0" smtClean="0">
                  <a:solidFill>
                    <a:srgbClr val="C00000"/>
                  </a:solidFill>
                </a:rPr>
                <a:t> by </a:t>
              </a:r>
              <a:r>
                <a:rPr lang="en-US" sz="14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7</a:t>
              </a:r>
              <a:endPara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3601476" y="4876800"/>
              <a:ext cx="3810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850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Find d = </a:t>
            </a:r>
            <a:r>
              <a:rPr lang="en-US" sz="3000" dirty="0" err="1" smtClean="0"/>
              <a:t>gcd</a:t>
            </a:r>
            <a:r>
              <a:rPr lang="en-US" sz="3000" dirty="0" smtClean="0"/>
              <a:t>(821,123)</a:t>
            </a:r>
          </a:p>
          <a:p>
            <a:pPr lvl="1"/>
            <a:r>
              <a:rPr lang="en-US" sz="2600" dirty="0" smtClean="0"/>
              <a:t>821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600" dirty="0" smtClean="0"/>
              <a:t>123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∙ 6 + 83         ………… (1)</a:t>
            </a:r>
          </a:p>
          <a:p>
            <a:pPr lvl="1"/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123 = 83 ∙ 1 + 40          …………. (2)</a:t>
            </a:r>
          </a:p>
          <a:p>
            <a:pPr lvl="1"/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  83 = 40 ∙ 2 + 3            …………. (3)</a:t>
            </a:r>
          </a:p>
          <a:p>
            <a:pPr lvl="1"/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  40 =   3 ∙ 13 + 1          …………. (4)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7" y="1600200"/>
            <a:ext cx="8731671" cy="5257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 = </a:t>
            </a:r>
            <a:r>
              <a:rPr lang="en-US" sz="2600" dirty="0" err="1" smtClean="0"/>
              <a:t>gcd</a:t>
            </a:r>
            <a:r>
              <a:rPr lang="en-US" sz="2600" dirty="0" smtClean="0"/>
              <a:t>(821,123) = 1  (i.e. 821 and 123 are relatively prime)</a:t>
            </a:r>
          </a:p>
          <a:p>
            <a:r>
              <a:rPr lang="en-US" sz="2600" dirty="0" smtClean="0"/>
              <a:t>We  can find integers u and v such that 1 = 821u +123v.</a:t>
            </a:r>
          </a:p>
          <a:p>
            <a:pPr lvl="1"/>
            <a:r>
              <a:rPr lang="en-US" sz="2600" dirty="0" smtClean="0"/>
              <a:t> 821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600" dirty="0" smtClean="0"/>
              <a:t>123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∙ 6 + 83         ………… (1)</a:t>
            </a:r>
          </a:p>
          <a:p>
            <a:pPr lvl="1"/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123 = 83 ∙ 1 + 40          …………. (2)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 83 = 40 ∙ 2 + 3            …………. (3)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 40 =   3 ∙ 13 + 1          …………. (4)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99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Find d = </a:t>
            </a:r>
            <a:r>
              <a:rPr lang="en-US" sz="3000" dirty="0" err="1" smtClean="0"/>
              <a:t>gcd</a:t>
            </a:r>
            <a:r>
              <a:rPr lang="en-US" sz="3000" dirty="0" smtClean="0"/>
              <a:t>(821,123) = 1</a:t>
            </a:r>
          </a:p>
          <a:p>
            <a:r>
              <a:rPr lang="en-US" sz="3000" dirty="0" smtClean="0"/>
              <a:t>We can find integers u and v such that d = 821u +123v.</a:t>
            </a:r>
          </a:p>
          <a:p>
            <a:pPr lvl="1"/>
            <a:r>
              <a:rPr lang="en-US" sz="2600" dirty="0" smtClean="0"/>
              <a:t> 821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600" dirty="0" smtClean="0"/>
              <a:t>123 </a:t>
            </a:r>
            <a:r>
              <a:rPr lang="en-US" sz="2000" dirty="0"/>
              <a:t>×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6 + 83         ………… (1)</a:t>
            </a:r>
          </a:p>
          <a:p>
            <a:pPr lvl="1"/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123 = 83 </a:t>
            </a:r>
            <a:r>
              <a:rPr lang="en-US" sz="2000" dirty="0"/>
              <a:t>×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1 + 40          …………. (2)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 83 = 40 </a:t>
            </a:r>
            <a:r>
              <a:rPr lang="en-US" sz="2000" dirty="0" smtClean="0"/>
              <a:t>×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+ 3            …………. (3)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 40 =   3 </a:t>
            </a:r>
            <a:r>
              <a:rPr lang="en-US" sz="2000" dirty="0"/>
              <a:t>×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13 + 1          …………. (4)</a:t>
            </a:r>
            <a:r>
              <a:rPr lang="en-US" sz="2600" dirty="0" smtClean="0"/>
              <a:t> </a:t>
            </a:r>
          </a:p>
          <a:p>
            <a:r>
              <a:rPr lang="en-US" sz="2800" dirty="0" smtClean="0"/>
              <a:t>Now we can write</a:t>
            </a:r>
          </a:p>
          <a:p>
            <a:pPr lvl="1"/>
            <a:r>
              <a:rPr lang="en-US" sz="2400" dirty="0" smtClean="0"/>
              <a:t>1 =  40  −  </a:t>
            </a:r>
            <a:r>
              <a:rPr lang="en-US" sz="2400" dirty="0" smtClean="0"/>
              <a:t>3×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13      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(from (4))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 = 40 − (83 -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40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13 (using (3))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40 </a:t>
            </a:r>
            <a:r>
              <a:rPr lang="en-US" sz="2400" dirty="0" smtClean="0"/>
              <a:t>×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27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−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83 </a:t>
            </a:r>
            <a:r>
              <a:rPr lang="en-US" sz="2400" dirty="0" smtClean="0"/>
              <a:t>×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13</a:t>
            </a: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(123 – 83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400" dirty="0"/>
              <a:t> 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27 − 83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13 (from (2))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123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27 −  83 </a:t>
            </a:r>
            <a:r>
              <a:rPr lang="en-US" dirty="0"/>
              <a:t>×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40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 = 123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27 − (821 –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123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40 (from (1))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123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267 −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821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∙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40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Thus we have u = -40 and v = 267.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9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Universe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Picture 2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664" r="-4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595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Find d = </a:t>
            </a:r>
            <a:r>
              <a:rPr lang="en-US" sz="3000" dirty="0" err="1" smtClean="0"/>
              <a:t>gcd</a:t>
            </a:r>
            <a:r>
              <a:rPr lang="en-US" sz="3000" dirty="0" smtClean="0"/>
              <a:t>(821,123) = 1</a:t>
            </a:r>
          </a:p>
          <a:p>
            <a:r>
              <a:rPr lang="en-US" sz="3000" dirty="0" smtClean="0"/>
              <a:t>We can find integers u and v such that d = 821u +123v.</a:t>
            </a:r>
          </a:p>
          <a:p>
            <a:pPr lvl="1"/>
            <a:r>
              <a:rPr lang="en-US" sz="2600" dirty="0" smtClean="0"/>
              <a:t> 821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600" dirty="0" smtClean="0"/>
              <a:t>123 </a:t>
            </a:r>
            <a:r>
              <a:rPr lang="en-US" sz="2000" dirty="0"/>
              <a:t>×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6 + 83         ………… (1)</a:t>
            </a:r>
          </a:p>
          <a:p>
            <a:pPr lvl="1"/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123 = 83 </a:t>
            </a:r>
            <a:r>
              <a:rPr lang="en-US" sz="2000" dirty="0"/>
              <a:t>×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1 + 40          …………. (2)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 83 = 40 </a:t>
            </a:r>
            <a:r>
              <a:rPr lang="en-US" sz="2000" dirty="0" smtClean="0"/>
              <a:t>×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+ 3            …………. (3)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 40 =   3 </a:t>
            </a:r>
            <a:r>
              <a:rPr lang="en-US" sz="2000" dirty="0"/>
              <a:t>×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13 + 1          …………. (4)</a:t>
            </a:r>
            <a:r>
              <a:rPr lang="en-US" sz="2600" dirty="0" smtClean="0"/>
              <a:t> </a:t>
            </a:r>
          </a:p>
          <a:p>
            <a:r>
              <a:rPr lang="en-US" sz="2800" dirty="0" smtClean="0"/>
              <a:t>Now we can write</a:t>
            </a:r>
          </a:p>
          <a:p>
            <a:pPr lvl="1"/>
            <a:r>
              <a:rPr lang="en-US" sz="2400" dirty="0" smtClean="0"/>
              <a:t>1 =  40  −  </a:t>
            </a:r>
            <a:r>
              <a:rPr lang="en-US" sz="2400" dirty="0" smtClean="0"/>
              <a:t>3×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13      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(from (4))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 = 40 − (83 -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40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13 (using (3))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40 </a:t>
            </a:r>
            <a:r>
              <a:rPr lang="en-US" sz="2400" dirty="0" smtClean="0"/>
              <a:t>×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27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−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83 </a:t>
            </a:r>
            <a:r>
              <a:rPr lang="en-US" sz="2400" dirty="0" smtClean="0"/>
              <a:t>×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13</a:t>
            </a: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(123 – 83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400" dirty="0"/>
              <a:t> 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27 − 83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13 (from (2))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123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27 −  83 </a:t>
            </a:r>
            <a:r>
              <a:rPr lang="en-US" dirty="0"/>
              <a:t>×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40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 = 123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27 − (821 –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123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40 (from (1))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123 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267 −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821</a:t>
            </a:r>
            <a:r>
              <a:rPr lang="en-US" sz="2400" dirty="0"/>
              <a:t>×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∙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40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Thus we have u = -40 and v = 267.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4305" y="2637554"/>
            <a:ext cx="365969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gcd</a:t>
            </a:r>
            <a:r>
              <a:rPr lang="en-US" sz="2400" dirty="0"/>
              <a:t> of </a:t>
            </a:r>
            <a:r>
              <a:rPr lang="en-US" sz="2400" dirty="0" smtClean="0"/>
              <a:t>821 and123 can </a:t>
            </a:r>
            <a:r>
              <a:rPr lang="en-US" sz="2400" dirty="0"/>
              <a:t>be expressed as a linear combination of </a:t>
            </a:r>
            <a:r>
              <a:rPr lang="en-US" sz="2400" dirty="0" smtClean="0"/>
              <a:t>821 and </a:t>
            </a:r>
            <a:r>
              <a:rPr lang="en-US" sz="2400" dirty="0" smtClean="0"/>
              <a:t>123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99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4.37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Griffin has two unmarked containers. One container holds 17 </a:t>
            </a:r>
            <a:r>
              <a:rPr lang="en-US" sz="2800" dirty="0" err="1" smtClean="0"/>
              <a:t>litres</a:t>
            </a:r>
            <a:r>
              <a:rPr lang="en-US" sz="2800" dirty="0" smtClean="0"/>
              <a:t> and the other holds 55 </a:t>
            </a:r>
            <a:r>
              <a:rPr lang="en-US" sz="2800" dirty="0" err="1" smtClean="0"/>
              <a:t>litres</a:t>
            </a:r>
            <a:r>
              <a:rPr lang="en-US" sz="2800" dirty="0" smtClean="0"/>
              <a:t>. Explain how Griffin can use his two containers to measure exactly one </a:t>
            </a:r>
            <a:r>
              <a:rPr lang="en-US" sz="2800" dirty="0" err="1" smtClean="0"/>
              <a:t>litre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gcd</a:t>
            </a:r>
            <a:r>
              <a:rPr lang="en-US" sz="2800" dirty="0" smtClean="0"/>
              <a:t>(55,17) = 1.</a:t>
            </a:r>
          </a:p>
          <a:p>
            <a:r>
              <a:rPr lang="en-US" sz="2800" dirty="0" smtClean="0"/>
              <a:t>1 = 13 (17) – 4 (55)</a:t>
            </a:r>
          </a:p>
          <a:p>
            <a:r>
              <a:rPr lang="en-US" sz="2800" dirty="0" smtClean="0"/>
              <a:t>Rest is easy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How about measuring 3 </a:t>
            </a:r>
            <a:r>
              <a:rPr lang="en-US" sz="2800" dirty="0" err="1" smtClean="0">
                <a:solidFill>
                  <a:srgbClr val="0000FF"/>
                </a:solidFill>
              </a:rPr>
              <a:t>litres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Can it be done?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Yes, since </a:t>
            </a:r>
            <a:r>
              <a:rPr lang="en-US" sz="2800" dirty="0" err="1" smtClean="0">
                <a:solidFill>
                  <a:srgbClr val="0000FF"/>
                </a:solidFill>
              </a:rPr>
              <a:t>gcd</a:t>
            </a:r>
            <a:r>
              <a:rPr lang="en-US" sz="2800" dirty="0" smtClean="0">
                <a:solidFill>
                  <a:srgbClr val="0000FF"/>
                </a:solidFill>
              </a:rPr>
              <a:t>(17,55) divides 3.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4.37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08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Griffin has two unmarked containers. One container holds 17 </a:t>
            </a:r>
            <a:r>
              <a:rPr lang="en-US" sz="2800" dirty="0" err="1" smtClean="0"/>
              <a:t>litres</a:t>
            </a:r>
            <a:r>
              <a:rPr lang="en-US" sz="2800" dirty="0" smtClean="0"/>
              <a:t> and the other holds 55 </a:t>
            </a:r>
            <a:r>
              <a:rPr lang="en-US" sz="2800" dirty="0" err="1" smtClean="0"/>
              <a:t>litres</a:t>
            </a:r>
            <a:r>
              <a:rPr lang="en-US" sz="2800" dirty="0" smtClean="0"/>
              <a:t>. Explain how Griffin can use his two containers to measure exactly one </a:t>
            </a:r>
            <a:r>
              <a:rPr lang="en-US" sz="2800" dirty="0" err="1" smtClean="0"/>
              <a:t>litre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gcd</a:t>
            </a:r>
            <a:r>
              <a:rPr lang="en-US" sz="2800" dirty="0" smtClean="0"/>
              <a:t>(55,17) = 1.</a:t>
            </a:r>
          </a:p>
          <a:p>
            <a:r>
              <a:rPr lang="en-US" sz="2800" dirty="0" smtClean="0"/>
              <a:t>1 = 13 (17) – 4 (55)</a:t>
            </a:r>
          </a:p>
          <a:p>
            <a:r>
              <a:rPr lang="en-US" sz="2800" dirty="0" smtClean="0"/>
              <a:t>Rest is easy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How about measuring 3 </a:t>
            </a:r>
            <a:r>
              <a:rPr lang="en-US" sz="2800" dirty="0" err="1" smtClean="0">
                <a:solidFill>
                  <a:srgbClr val="0000FF"/>
                </a:solidFill>
              </a:rPr>
              <a:t>litres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Can it be done?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Yes, since </a:t>
            </a:r>
            <a:r>
              <a:rPr lang="en-US" sz="2800" dirty="0" err="1" smtClean="0">
                <a:solidFill>
                  <a:srgbClr val="0000FF"/>
                </a:solidFill>
              </a:rPr>
              <a:t>gcd</a:t>
            </a:r>
            <a:r>
              <a:rPr lang="en-US" sz="2800" dirty="0" smtClean="0">
                <a:solidFill>
                  <a:srgbClr val="0000FF"/>
                </a:solidFill>
              </a:rPr>
              <a:t>(17,55) divides 3.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3 = 39 (17) – 12(55)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8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4.38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Brian 6 minutes on an average to help a student debug a Java code, and takes 10 minutes on an average to debug a C++ program. If he works continuously for 104 minutes, and doesn’t waste any time, how many programs can he debug in each language?</a:t>
            </a:r>
          </a:p>
          <a:p>
            <a:r>
              <a:rPr lang="en-US" sz="2800" dirty="0" smtClean="0"/>
              <a:t>We seek integers </a:t>
            </a:r>
            <a:r>
              <a:rPr lang="en-US" sz="2800" dirty="0" err="1" smtClean="0"/>
              <a:t>x,y</a:t>
            </a:r>
            <a:r>
              <a:rPr lang="en-US" sz="2800" dirty="0" smtClean="0"/>
              <a:t> ≥ 0 where 6x + 10y =104.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Can this be done?</a:t>
            </a:r>
          </a:p>
        </p:txBody>
      </p:sp>
    </p:spTree>
    <p:extLst>
      <p:ext uri="{BB962C8B-B14F-4D97-AF65-F5344CB8AC3E}">
        <p14:creationId xmlns:p14="http://schemas.microsoft.com/office/powerpoint/2010/main" val="344479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4.8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a, b, c are positive integers, the Diophantine equation ax + by = c has an integer solution x = x</a:t>
            </a:r>
            <a:r>
              <a:rPr lang="en-US" baseline="-25000" dirty="0" smtClean="0"/>
              <a:t>0</a:t>
            </a:r>
            <a:r>
              <a:rPr lang="en-US" dirty="0" smtClean="0"/>
              <a:t>, y = y</a:t>
            </a:r>
            <a:r>
              <a:rPr lang="en-US" baseline="-25000" dirty="0" smtClean="0"/>
              <a:t>0</a:t>
            </a:r>
            <a:r>
              <a:rPr lang="en-US" dirty="0" smtClean="0"/>
              <a:t> if and only if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 divides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0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77949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Cartesian Product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dirty="0" smtClean="0"/>
              <a:t>(</a:t>
            </a:r>
            <a:r>
              <a:rPr lang="en-US" sz="3200" dirty="0" smtClean="0"/>
              <a:t>sections 5.1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2330143"/>
            <a:ext cx="8686800" cy="45278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Let A and B are sets;  A x B = {(</a:t>
            </a:r>
            <a:r>
              <a:rPr lang="en-US" sz="2800" dirty="0" err="1" smtClean="0"/>
              <a:t>a,b</a:t>
            </a:r>
            <a:r>
              <a:rPr lang="en-US" sz="2800" dirty="0"/>
              <a:t>) | a </a:t>
            </a:r>
            <a:r>
              <a:rPr lang="en-US" sz="2800" dirty="0" err="1" smtClean="0"/>
              <a:t>ε</a:t>
            </a:r>
            <a:r>
              <a:rPr lang="en-US" sz="2800" dirty="0" smtClean="0"/>
              <a:t> A and b </a:t>
            </a:r>
            <a:r>
              <a:rPr lang="en-US" sz="2800" dirty="0" err="1" smtClean="0"/>
              <a:t>ε</a:t>
            </a:r>
            <a:r>
              <a:rPr lang="en-US" sz="2800" dirty="0" smtClean="0"/>
              <a:t> B};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	</a:t>
            </a:r>
            <a:r>
              <a:rPr lang="en-US" sz="2800" dirty="0" smtClean="0"/>
              <a:t>(</a:t>
            </a:r>
            <a:r>
              <a:rPr lang="en-US" sz="2800" dirty="0" err="1" smtClean="0"/>
              <a:t>a,b</a:t>
            </a:r>
            <a:r>
              <a:rPr lang="en-US" sz="2800" dirty="0" smtClean="0"/>
              <a:t>) are ordered pairs, also known as 2-tuple.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universes of A and B could be different.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 x R = {(</a:t>
            </a:r>
            <a:r>
              <a:rPr lang="en-US" sz="2800" dirty="0" err="1" smtClean="0"/>
              <a:t>x,y</a:t>
            </a:r>
            <a:r>
              <a:rPr lang="en-US" sz="2800" dirty="0" smtClean="0"/>
              <a:t>)| </a:t>
            </a:r>
            <a:r>
              <a:rPr lang="en-US" sz="2800" dirty="0" err="1" smtClean="0"/>
              <a:t>x,y</a:t>
            </a:r>
            <a:r>
              <a:rPr lang="en-US" sz="2800" dirty="0" smtClean="0"/>
              <a:t> </a:t>
            </a:r>
            <a:r>
              <a:rPr lang="en-US" sz="2800" dirty="0" err="1" smtClean="0"/>
              <a:t>ε</a:t>
            </a:r>
            <a:r>
              <a:rPr lang="en-US" sz="2800" dirty="0" smtClean="0"/>
              <a:t> R} is the two-dimensional real plane.</a:t>
            </a:r>
          </a:p>
        </p:txBody>
      </p:sp>
    </p:spTree>
    <p:extLst>
      <p:ext uri="{BB962C8B-B14F-4D97-AF65-F5344CB8AC3E}">
        <p14:creationId xmlns:p14="http://schemas.microsoft.com/office/powerpoint/2010/main" val="360406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 as </a:t>
            </a:r>
            <a:r>
              <a:rPr lang="en-US" b="1" dirty="0" smtClean="0">
                <a:solidFill>
                  <a:srgbClr val="0000FF"/>
                </a:solidFill>
              </a:rPr>
              <a:t>Subsets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572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A:  Siblinghood.  </a:t>
            </a:r>
            <a:r>
              <a:rPr lang="en-US" sz="2800" i="1" dirty="0"/>
              <a:t>A</a:t>
            </a:r>
            <a:r>
              <a:rPr lang="en-US" sz="2800" dirty="0"/>
              <a:t> = {people}</a:t>
            </a:r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Because relations are just subsets, all the usual set theoretic operations are defined between relations which belong to the same Cartesian product.</a:t>
            </a:r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Q:  </a:t>
            </a:r>
            <a:r>
              <a:rPr lang="en-US" sz="2800" dirty="0" smtClean="0"/>
              <a:t>Consider two subsets of {</a:t>
            </a:r>
            <a:r>
              <a:rPr lang="en-US" sz="2800" dirty="0"/>
              <a:t>1,2</a:t>
            </a:r>
            <a:r>
              <a:rPr lang="en-US" sz="2800" dirty="0" smtClean="0"/>
              <a:t>} × {1,2} </a:t>
            </a:r>
            <a:r>
              <a:rPr lang="en-US" sz="2800" dirty="0"/>
              <a:t>given </a:t>
            </a:r>
            <a:r>
              <a:rPr lang="en-US" sz="2800" dirty="0" smtClean="0"/>
              <a:t>by</a:t>
            </a:r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R = {(1,1), (2,2)}, </a:t>
            </a:r>
            <a:r>
              <a:rPr lang="en-US" sz="2800" i="1" dirty="0"/>
              <a:t>S </a:t>
            </a:r>
            <a:r>
              <a:rPr lang="en-US" sz="2800" dirty="0"/>
              <a:t>= {(1,1),(1,2)}.  </a:t>
            </a:r>
            <a:endParaRPr lang="en-US" sz="2800" dirty="0" smtClean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F0000"/>
                </a:solidFill>
              </a:rPr>
              <a:t>Find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marL="609600" indent="-609600">
              <a:lnSpc>
                <a:spcPct val="90000"/>
              </a:lnSpc>
              <a:buFont typeface="Wingdings" charset="2"/>
              <a:buAutoNum type="arabicPeriod"/>
            </a:pPr>
            <a:r>
              <a:rPr lang="en-US" sz="2800" dirty="0"/>
              <a:t>The union </a:t>
            </a:r>
            <a:r>
              <a:rPr lang="en-US" sz="2800" i="1" dirty="0"/>
              <a:t>R </a:t>
            </a:r>
            <a:r>
              <a:rPr lang="en-US" sz="2800" b="1" dirty="0">
                <a:sym typeface="Symbol" charset="2"/>
              </a:rPr>
              <a:t></a:t>
            </a:r>
            <a:r>
              <a:rPr lang="en-US" sz="2800" i="1" dirty="0"/>
              <a:t>S</a:t>
            </a:r>
          </a:p>
          <a:p>
            <a:pPr marL="609600" indent="-609600">
              <a:lnSpc>
                <a:spcPct val="90000"/>
              </a:lnSpc>
              <a:buFont typeface="Wingdings" charset="2"/>
              <a:buAutoNum type="arabicPeriod"/>
            </a:pPr>
            <a:r>
              <a:rPr lang="en-US" sz="2800" dirty="0"/>
              <a:t>The intersection </a:t>
            </a:r>
            <a:r>
              <a:rPr lang="en-US" sz="2800" i="1" dirty="0"/>
              <a:t>R </a:t>
            </a:r>
            <a:r>
              <a:rPr lang="en-US" sz="2800" b="1" dirty="0" err="1">
                <a:sym typeface="Symbol" charset="2"/>
              </a:rPr>
              <a:t></a:t>
            </a:r>
            <a:r>
              <a:rPr lang="en-US" sz="2800" b="1" dirty="0">
                <a:sym typeface="Symbol" charset="2"/>
              </a:rPr>
              <a:t> </a:t>
            </a:r>
            <a:r>
              <a:rPr lang="en-US" sz="2800" i="1" dirty="0"/>
              <a:t>S</a:t>
            </a:r>
          </a:p>
          <a:p>
            <a:pPr marL="609600" indent="-609600">
              <a:lnSpc>
                <a:spcPct val="90000"/>
              </a:lnSpc>
              <a:buFont typeface="Wingdings" charset="2"/>
              <a:buAutoNum type="arabicPeriod"/>
            </a:pPr>
            <a:r>
              <a:rPr lang="en-US" sz="2800" dirty="0"/>
              <a:t>The symmetric difference </a:t>
            </a:r>
            <a:r>
              <a:rPr lang="en-US" sz="2800" i="1" dirty="0"/>
              <a:t>R </a:t>
            </a:r>
            <a:r>
              <a:rPr lang="en-US" sz="2800" b="1" dirty="0">
                <a:sym typeface="Symbol" charset="2"/>
              </a:rPr>
              <a:t></a:t>
            </a:r>
            <a:r>
              <a:rPr lang="en-US" sz="2800" i="1" dirty="0"/>
              <a:t>S</a:t>
            </a:r>
          </a:p>
          <a:p>
            <a:pPr marL="609600" indent="-609600">
              <a:lnSpc>
                <a:spcPct val="90000"/>
              </a:lnSpc>
              <a:buFont typeface="Wingdings" charset="2"/>
              <a:buAutoNum type="arabicPeriod"/>
            </a:pPr>
            <a:r>
              <a:rPr lang="en-US" sz="2800" dirty="0"/>
              <a:t>The difference </a:t>
            </a:r>
            <a:r>
              <a:rPr lang="en-US" sz="2800" i="1" dirty="0"/>
              <a:t>R</a:t>
            </a:r>
            <a:r>
              <a:rPr lang="en-US" sz="2800" dirty="0"/>
              <a:t>-</a:t>
            </a:r>
            <a:r>
              <a:rPr lang="en-US" sz="2800" i="1" dirty="0"/>
              <a:t>S</a:t>
            </a:r>
          </a:p>
          <a:p>
            <a:pPr marL="609600" indent="-609600">
              <a:lnSpc>
                <a:spcPct val="90000"/>
              </a:lnSpc>
              <a:buFont typeface="Wingdings" charset="2"/>
              <a:buAutoNum type="arabicPeriod"/>
            </a:pPr>
            <a:r>
              <a:rPr lang="en-US" sz="2800" dirty="0"/>
              <a:t>The complement</a:t>
            </a:r>
            <a:r>
              <a:rPr lang="en-US" sz="2800" dirty="0" smtClean="0"/>
              <a:t>  of </a:t>
            </a:r>
            <a:r>
              <a:rPr lang="en-US" sz="2800" i="1" dirty="0" smtClean="0">
                <a:sym typeface="Symbol" charset="2"/>
              </a:rPr>
              <a:t>R</a:t>
            </a:r>
            <a:endParaRPr lang="en-US" sz="2800" i="1" dirty="0" smtClean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sz="2800" dirty="0"/>
          </a:p>
          <a:p>
            <a:pPr marL="609600" indent="-609600">
              <a:lnSpc>
                <a:spcPct val="90000"/>
              </a:lnSpc>
              <a:buFont typeface="Wingdings" charset="2"/>
              <a:buNone/>
            </a:pP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12692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034143"/>
          </a:xfrm>
        </p:spPr>
        <p:txBody>
          <a:bodyPr/>
          <a:lstStyle/>
          <a:p>
            <a:pPr marL="609600" indent="-609600">
              <a:buFont typeface="Wingdings" charset="2"/>
              <a:buNone/>
            </a:pPr>
            <a:r>
              <a:rPr lang="en-US" dirty="0"/>
              <a:t>A: </a:t>
            </a:r>
            <a:r>
              <a:rPr lang="en-US" i="1" dirty="0"/>
              <a:t>R</a:t>
            </a:r>
            <a:r>
              <a:rPr lang="en-US" dirty="0"/>
              <a:t> = {(1,1),(2,2)}, </a:t>
            </a:r>
            <a:r>
              <a:rPr lang="en-US" i="1" dirty="0"/>
              <a:t>S </a:t>
            </a:r>
            <a:r>
              <a:rPr lang="en-US" dirty="0"/>
              <a:t>= {(1,1),(1,2)}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dirty="0"/>
              <a:t> </a:t>
            </a:r>
            <a:r>
              <a:rPr lang="en-US" i="1" dirty="0"/>
              <a:t>R </a:t>
            </a:r>
            <a:r>
              <a:rPr lang="en-US" b="1" dirty="0">
                <a:sym typeface="Symbol" charset="2"/>
              </a:rPr>
              <a:t></a:t>
            </a:r>
            <a:r>
              <a:rPr lang="en-US" i="1" dirty="0"/>
              <a:t>S </a:t>
            </a:r>
            <a:r>
              <a:rPr lang="en-US" dirty="0"/>
              <a:t>= {(1,1),(1,2),(2,2)}</a:t>
            </a:r>
            <a:endParaRPr lang="en-US" i="1" dirty="0"/>
          </a:p>
          <a:p>
            <a:pPr marL="609600" indent="-609600">
              <a:buFont typeface="Wingdings" charset="2"/>
              <a:buAutoNum type="arabicPeriod"/>
            </a:pPr>
            <a:r>
              <a:rPr lang="en-US" dirty="0"/>
              <a:t> </a:t>
            </a:r>
            <a:r>
              <a:rPr lang="en-US" i="1" dirty="0"/>
              <a:t>R </a:t>
            </a:r>
            <a:r>
              <a:rPr lang="en-US" b="1" dirty="0">
                <a:sym typeface="Symbol" charset="2"/>
              </a:rPr>
              <a:t></a:t>
            </a:r>
            <a:r>
              <a:rPr lang="en-US" i="1" dirty="0"/>
              <a:t>S </a:t>
            </a:r>
            <a:r>
              <a:rPr lang="en-US" dirty="0"/>
              <a:t>= {(1,1)}</a:t>
            </a:r>
            <a:endParaRPr lang="en-US" i="1" dirty="0"/>
          </a:p>
          <a:p>
            <a:pPr marL="609600" indent="-609600">
              <a:buFont typeface="Wingdings" charset="2"/>
              <a:buAutoNum type="arabicPeriod"/>
            </a:pPr>
            <a:r>
              <a:rPr lang="en-US" dirty="0"/>
              <a:t> </a:t>
            </a:r>
            <a:r>
              <a:rPr lang="en-US" i="1" dirty="0"/>
              <a:t>R </a:t>
            </a:r>
            <a:r>
              <a:rPr lang="en-US" b="1" dirty="0">
                <a:sym typeface="Symbol" charset="2"/>
              </a:rPr>
              <a:t></a:t>
            </a:r>
            <a:r>
              <a:rPr lang="en-US" i="1" dirty="0"/>
              <a:t>S </a:t>
            </a:r>
            <a:r>
              <a:rPr lang="en-US" dirty="0"/>
              <a:t>= {(1,2),(2,2)}.</a:t>
            </a:r>
            <a:endParaRPr lang="en-US" i="1" dirty="0"/>
          </a:p>
          <a:p>
            <a:pPr marL="609600" indent="-609600">
              <a:buFont typeface="Wingdings" charset="2"/>
              <a:buAutoNum type="arabicPeriod"/>
            </a:pP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-</a:t>
            </a:r>
            <a:r>
              <a:rPr lang="en-US" i="1" dirty="0"/>
              <a:t>S </a:t>
            </a:r>
            <a:r>
              <a:rPr lang="en-US" dirty="0"/>
              <a:t>= {(2,2)}.</a:t>
            </a:r>
            <a:endParaRPr lang="en-US" i="1" dirty="0"/>
          </a:p>
          <a:p>
            <a:pPr marL="609600" indent="-609600">
              <a:buFont typeface="Wingdings" charset="2"/>
              <a:buAutoNum type="arabicPeriod"/>
            </a:pPr>
            <a:r>
              <a:rPr lang="en-US" dirty="0"/>
              <a:t> </a:t>
            </a:r>
            <a:r>
              <a:rPr lang="en-US" i="1" dirty="0">
                <a:sym typeface="Symbol" charset="2"/>
              </a:rPr>
              <a:t>R </a:t>
            </a:r>
            <a:r>
              <a:rPr lang="en-US" dirty="0">
                <a:sym typeface="Symbol" charset="2"/>
              </a:rPr>
              <a:t>= {(1,2),(2,1)}</a:t>
            </a:r>
            <a:endParaRPr lang="en-US" dirty="0"/>
          </a:p>
          <a:p>
            <a:pPr marL="609600" indent="-609600">
              <a:buFont typeface="Wingdings" charset="2"/>
              <a:buNone/>
            </a:pPr>
            <a:endParaRPr lang="en-US" baseline="-25000" dirty="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3716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7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Functions (5.1,5.2,5.3)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non-empty sets A and B, a function (mapping) f from A to B (f: A </a:t>
            </a:r>
            <a:r>
              <a:rPr lang="en-US" dirty="0" smtClean="0">
                <a:sym typeface="Wingdings"/>
              </a:rPr>
              <a:t> B) is a relation f (a subset of </a:t>
            </a:r>
            <a:r>
              <a:rPr lang="en-US" dirty="0" err="1" smtClean="0">
                <a:sym typeface="Wingdings"/>
              </a:rPr>
              <a:t>AxB</a:t>
            </a:r>
            <a:r>
              <a:rPr lang="en-US" dirty="0" smtClean="0">
                <a:sym typeface="Wingdings"/>
              </a:rPr>
              <a:t>) from A to B in which every element a </a:t>
            </a:r>
            <a:r>
              <a:rPr lang="en-US" dirty="0" err="1"/>
              <a:t>ε</a:t>
            </a:r>
            <a:r>
              <a:rPr lang="en-US" dirty="0"/>
              <a:t> </a:t>
            </a:r>
            <a:r>
              <a:rPr lang="en-US" dirty="0" smtClean="0"/>
              <a:t> A, the relation </a:t>
            </a:r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 contains exactly one pair of the form (</a:t>
            </a:r>
            <a:r>
              <a:rPr lang="en-US" dirty="0" err="1" smtClean="0"/>
              <a:t>a,b</a:t>
            </a:r>
            <a:r>
              <a:rPr lang="en-US" dirty="0" smtClean="0"/>
              <a:t>). The element (</a:t>
            </a:r>
            <a:r>
              <a:rPr lang="en-US" dirty="0" err="1" smtClean="0"/>
              <a:t>a,b</a:t>
            </a:r>
            <a:r>
              <a:rPr lang="en-US" dirty="0" smtClean="0"/>
              <a:t>) </a:t>
            </a:r>
            <a:r>
              <a:rPr lang="en-US" dirty="0" err="1" smtClean="0"/>
              <a:t>ε</a:t>
            </a:r>
            <a:r>
              <a:rPr lang="en-US" dirty="0" smtClean="0"/>
              <a:t> f is abbreviated as f(a) = b.</a:t>
            </a:r>
          </a:p>
          <a:p>
            <a:r>
              <a:rPr lang="en-US" dirty="0" smtClean="0">
                <a:sym typeface="Wingdings"/>
              </a:rPr>
              <a:t>A is the domain of f</a:t>
            </a:r>
          </a:p>
          <a:p>
            <a:pPr lvl="1"/>
            <a:r>
              <a:rPr lang="en-US" dirty="0" smtClean="0">
                <a:sym typeface="Wingdings"/>
              </a:rPr>
              <a:t> B is the </a:t>
            </a:r>
            <a:r>
              <a:rPr lang="en-US" dirty="0" err="1" smtClean="0">
                <a:sym typeface="Wingdings"/>
              </a:rPr>
              <a:t>codomain</a:t>
            </a:r>
            <a:r>
              <a:rPr lang="en-US" dirty="0" smtClean="0">
                <a:sym typeface="Wingdings"/>
              </a:rPr>
              <a:t> of </a:t>
            </a:r>
            <a:r>
              <a:rPr lang="en-US" dirty="0" err="1" smtClean="0">
                <a:sym typeface="Wingdings"/>
              </a:rPr>
              <a:t>f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 if </a:t>
            </a:r>
            <a:r>
              <a:rPr lang="en-US" dirty="0" err="1" smtClean="0">
                <a:sym typeface="Wingdings"/>
              </a:rPr>
              <a:t>f(a</a:t>
            </a:r>
            <a:r>
              <a:rPr lang="en-US" dirty="0" smtClean="0">
                <a:sym typeface="Wingdings"/>
              </a:rPr>
              <a:t>) = </a:t>
            </a:r>
            <a:r>
              <a:rPr lang="en-US" dirty="0" err="1" smtClean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 is the image of a; a is the </a:t>
            </a:r>
            <a:r>
              <a:rPr lang="en-US" dirty="0" err="1" smtClean="0">
                <a:sym typeface="Wingdings"/>
              </a:rPr>
              <a:t>preimage</a:t>
            </a:r>
            <a:r>
              <a:rPr lang="en-US" dirty="0" smtClean="0">
                <a:sym typeface="Wingdings"/>
              </a:rPr>
              <a:t> of </a:t>
            </a:r>
            <a:r>
              <a:rPr lang="en-US" dirty="0" err="1" smtClean="0">
                <a:sym typeface="Wingdings"/>
              </a:rPr>
              <a:t>b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 f is treated as a set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range of f is the set {f(a): a </a:t>
            </a:r>
            <a:r>
              <a:rPr lang="en-US" dirty="0" err="1" smtClean="0"/>
              <a:t>ε</a:t>
            </a:r>
            <a:r>
              <a:rPr lang="en-US" dirty="0"/>
              <a:t> </a:t>
            </a:r>
            <a:r>
              <a:rPr lang="en-US" dirty="0" smtClean="0"/>
              <a:t>A} = {b|(</a:t>
            </a:r>
            <a:r>
              <a:rPr lang="en-US" dirty="0" err="1" smtClean="0"/>
              <a:t>a,b</a:t>
            </a:r>
            <a:r>
              <a:rPr lang="en-US" dirty="0" smtClean="0"/>
              <a:t>) </a:t>
            </a:r>
            <a:r>
              <a:rPr lang="en-US" dirty="0" err="1" smtClean="0"/>
              <a:t>ε</a:t>
            </a:r>
            <a:r>
              <a:rPr lang="en-US" dirty="0" smtClean="0"/>
              <a:t> f}. The range is the set of all possible “output values” for f.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4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601048"/>
          </a:xfrm>
        </p:spPr>
        <p:txBody>
          <a:bodyPr>
            <a:normAutofit/>
          </a:bodyPr>
          <a:lstStyle/>
          <a:p>
            <a:pPr lvl="1">
              <a:buFont typeface="Wingdings" charset="2"/>
              <a:buNone/>
            </a:pPr>
            <a:endParaRPr lang="en-US" sz="2400" dirty="0" smtClean="0"/>
          </a:p>
          <a:p>
            <a:pPr lvl="1">
              <a:buFont typeface="Wingdings" charset="2"/>
              <a:buNone/>
            </a:pPr>
            <a:r>
              <a:rPr lang="en-US" sz="2400" dirty="0" smtClean="0"/>
              <a:t>• </a:t>
            </a:r>
            <a:r>
              <a:rPr lang="en-US" sz="2400" dirty="0"/>
              <a:t>f(a) = </a:t>
            </a:r>
            <a:r>
              <a:rPr lang="en-US" sz="2400" dirty="0" smtClean="0"/>
              <a:t>z</a:t>
            </a:r>
            <a:endParaRPr lang="en-US" sz="2400" dirty="0"/>
          </a:p>
          <a:p>
            <a:pPr lvl="1">
              <a:buFont typeface="Wingdings" charset="2"/>
              <a:buNone/>
            </a:pPr>
            <a:r>
              <a:rPr lang="en-US" sz="2400" dirty="0"/>
              <a:t>• the image of d is </a:t>
            </a:r>
            <a:r>
              <a:rPr lang="en-US" sz="2400" dirty="0" smtClean="0"/>
              <a:t>z</a:t>
            </a:r>
            <a:endParaRPr lang="en-US" sz="2400" dirty="0"/>
          </a:p>
          <a:p>
            <a:pPr lvl="1">
              <a:buFont typeface="Wingdings" charset="2"/>
              <a:buNone/>
            </a:pPr>
            <a:r>
              <a:rPr lang="en-US" sz="2400" dirty="0"/>
              <a:t>• the domain of </a:t>
            </a:r>
            <a:r>
              <a:rPr lang="en-US" sz="2400" dirty="0" err="1"/>
              <a:t>f</a:t>
            </a:r>
            <a:r>
              <a:rPr lang="en-US" sz="2400" dirty="0"/>
              <a:t> is A = {a, 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c</a:t>
            </a:r>
            <a:r>
              <a:rPr lang="en-US" sz="2400" dirty="0"/>
              <a:t>, </a:t>
            </a:r>
            <a:r>
              <a:rPr lang="en-US" sz="2400" dirty="0" err="1"/>
              <a:t>d</a:t>
            </a:r>
            <a:r>
              <a:rPr lang="en-US" sz="2400" dirty="0"/>
              <a:t>}</a:t>
            </a:r>
          </a:p>
          <a:p>
            <a:pPr lvl="1">
              <a:buFont typeface="Wingdings" charset="2"/>
              <a:buNone/>
            </a:pPr>
            <a:r>
              <a:rPr lang="en-US" sz="2400" dirty="0"/>
              <a:t>• the codomain is B = </a:t>
            </a:r>
            <a:r>
              <a:rPr lang="en-US" sz="2400" dirty="0" smtClean="0"/>
              <a:t>{x, y, z}</a:t>
            </a:r>
            <a:endParaRPr lang="en-US" sz="2400" dirty="0"/>
          </a:p>
          <a:p>
            <a:pPr lvl="1">
              <a:buFont typeface="Wingdings" charset="2"/>
              <a:buNone/>
            </a:pPr>
            <a:r>
              <a:rPr lang="en-US" sz="2400" dirty="0"/>
              <a:t>• f(A) = </a:t>
            </a:r>
            <a:r>
              <a:rPr lang="en-US" sz="2400" dirty="0" smtClean="0"/>
              <a:t>{y, z}</a:t>
            </a:r>
            <a:endParaRPr lang="en-US" sz="2400" dirty="0"/>
          </a:p>
          <a:p>
            <a:pPr lvl="1">
              <a:buFont typeface="Wingdings" charset="2"/>
              <a:buNone/>
            </a:pPr>
            <a:r>
              <a:rPr lang="en-US" sz="2400" dirty="0"/>
              <a:t>• the </a:t>
            </a:r>
            <a:r>
              <a:rPr lang="en-US" sz="2400" dirty="0" err="1"/>
              <a:t>preimage</a:t>
            </a:r>
            <a:r>
              <a:rPr lang="en-US" sz="2400" dirty="0"/>
              <a:t> of </a:t>
            </a:r>
            <a:r>
              <a:rPr lang="en-US" sz="2400" dirty="0" smtClean="0"/>
              <a:t>y </a:t>
            </a:r>
            <a:r>
              <a:rPr lang="en-US" sz="2400" dirty="0"/>
              <a:t>is b</a:t>
            </a:r>
          </a:p>
          <a:p>
            <a:pPr lvl="1">
              <a:buFont typeface="Wingdings" charset="2"/>
              <a:buNone/>
            </a:pPr>
            <a:r>
              <a:rPr lang="en-US" sz="2400" dirty="0"/>
              <a:t>• the </a:t>
            </a:r>
            <a:r>
              <a:rPr lang="en-US" sz="2400" dirty="0" err="1"/>
              <a:t>preimages</a:t>
            </a:r>
            <a:r>
              <a:rPr lang="en-US" sz="2400" dirty="0"/>
              <a:t> of </a:t>
            </a:r>
            <a:r>
              <a:rPr lang="en-US" sz="2400" dirty="0" smtClean="0"/>
              <a:t>z </a:t>
            </a:r>
            <a:r>
              <a:rPr lang="en-US" sz="2400" dirty="0"/>
              <a:t>are a, c and d</a:t>
            </a:r>
          </a:p>
          <a:p>
            <a:pPr lvl="1">
              <a:buFont typeface="Wingdings" charset="2"/>
              <a:buNone/>
            </a:pPr>
            <a:r>
              <a:rPr lang="en-US" sz="2400" dirty="0"/>
              <a:t>• f({</a:t>
            </a:r>
            <a:r>
              <a:rPr lang="en-US" sz="2400" dirty="0" err="1"/>
              <a:t>c,d</a:t>
            </a:r>
            <a:r>
              <a:rPr lang="en-US" sz="2400" dirty="0"/>
              <a:t>}) = </a:t>
            </a:r>
            <a:r>
              <a:rPr lang="en-US" sz="2400" dirty="0" smtClean="0"/>
              <a:t>{z}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The range of f is {</a:t>
            </a:r>
            <a:r>
              <a:rPr lang="en-US" sz="2400" dirty="0" err="1" smtClean="0"/>
              <a:t>y,z</a:t>
            </a:r>
            <a:r>
              <a:rPr lang="en-US" sz="2400" dirty="0" smtClean="0"/>
              <a:t>}</a:t>
            </a:r>
          </a:p>
        </p:txBody>
      </p:sp>
      <p:sp>
        <p:nvSpPr>
          <p:cNvPr id="199684" name="Oval 4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85" name="Oval 5"/>
          <p:cNvSpPr>
            <a:spLocks noChangeArrowheads="1"/>
          </p:cNvSpPr>
          <p:nvPr/>
        </p:nvSpPr>
        <p:spPr bwMode="auto">
          <a:xfrm>
            <a:off x="60960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86" name="Oval 6"/>
          <p:cNvSpPr>
            <a:spLocks noChangeArrowheads="1"/>
          </p:cNvSpPr>
          <p:nvPr/>
        </p:nvSpPr>
        <p:spPr bwMode="auto">
          <a:xfrm>
            <a:off x="6096000" y="4495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87" name="Oval 7"/>
          <p:cNvSpPr>
            <a:spLocks noChangeArrowheads="1"/>
          </p:cNvSpPr>
          <p:nvPr/>
        </p:nvSpPr>
        <p:spPr bwMode="auto">
          <a:xfrm>
            <a:off x="6096000" y="5029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88" name="Oval 8"/>
          <p:cNvSpPr>
            <a:spLocks noChangeArrowheads="1"/>
          </p:cNvSpPr>
          <p:nvPr/>
        </p:nvSpPr>
        <p:spPr bwMode="auto">
          <a:xfrm>
            <a:off x="7543800" y="3733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89" name="Oval 9"/>
          <p:cNvSpPr>
            <a:spLocks noChangeArrowheads="1"/>
          </p:cNvSpPr>
          <p:nvPr/>
        </p:nvSpPr>
        <p:spPr bwMode="auto">
          <a:xfrm>
            <a:off x="7543800" y="4267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0" name="Oval 10"/>
          <p:cNvSpPr>
            <a:spLocks noChangeArrowheads="1"/>
          </p:cNvSpPr>
          <p:nvPr/>
        </p:nvSpPr>
        <p:spPr bwMode="auto">
          <a:xfrm>
            <a:off x="7543800" y="4800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6008688" y="28194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6600"/>
                </a:solidFill>
                <a:latin typeface="Tahoma" charset="0"/>
              </a:rPr>
              <a:t>A</a:t>
            </a: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7456488" y="2819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6600"/>
                </a:solidFill>
                <a:latin typeface="Tahoma" charset="0"/>
              </a:rPr>
              <a:t>B</a:t>
            </a: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5729288" y="32004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66FF66"/>
                </a:solidFill>
                <a:latin typeface="Tahoma" charset="0"/>
              </a:rPr>
              <a:t>a</a:t>
            </a:r>
          </a:p>
        </p:txBody>
      </p:sp>
      <p:sp>
        <p:nvSpPr>
          <p:cNvPr id="199694" name="Text Box 14"/>
          <p:cNvSpPr txBox="1">
            <a:spLocks noChangeArrowheads="1"/>
          </p:cNvSpPr>
          <p:nvPr/>
        </p:nvSpPr>
        <p:spPr bwMode="auto">
          <a:xfrm>
            <a:off x="5707063" y="3810000"/>
            <a:ext cx="46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FF66"/>
                </a:solidFill>
                <a:latin typeface="Tahoma" charset="0"/>
              </a:rPr>
              <a:t>b </a:t>
            </a:r>
          </a:p>
        </p:txBody>
      </p:sp>
      <p:sp>
        <p:nvSpPr>
          <p:cNvPr id="199695" name="Text Box 15"/>
          <p:cNvSpPr txBox="1">
            <a:spLocks noChangeArrowheads="1"/>
          </p:cNvSpPr>
          <p:nvPr/>
        </p:nvSpPr>
        <p:spPr bwMode="auto">
          <a:xfrm>
            <a:off x="5751513" y="4267200"/>
            <a:ext cx="34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FF66"/>
                </a:solidFill>
                <a:latin typeface="Tahoma" charset="0"/>
              </a:rPr>
              <a:t>c</a:t>
            </a:r>
          </a:p>
        </p:txBody>
      </p: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5715000" y="48768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FF66"/>
                </a:solidFill>
                <a:latin typeface="Tahoma" charset="0"/>
              </a:rPr>
              <a:t>d</a:t>
            </a:r>
          </a:p>
        </p:txBody>
      </p:sp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7848600" y="35814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66FF66"/>
                </a:solidFill>
                <a:latin typeface="Tahoma" charset="0"/>
              </a:rPr>
              <a:t>x</a:t>
            </a:r>
            <a:endParaRPr lang="en-US" b="1" dirty="0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7837488" y="4114800"/>
            <a:ext cx="31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66FF66"/>
                </a:solidFill>
                <a:latin typeface="Tahoma" charset="0"/>
              </a:rPr>
              <a:t>y</a:t>
            </a:r>
            <a:endParaRPr lang="en-US" b="1" dirty="0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7924800" y="4572000"/>
            <a:ext cx="306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66FF66"/>
                </a:solidFill>
                <a:latin typeface="Tahoma" charset="0"/>
              </a:rPr>
              <a:t>z</a:t>
            </a:r>
            <a:endParaRPr lang="en-US" b="1" dirty="0">
              <a:solidFill>
                <a:srgbClr val="66FF66"/>
              </a:solidFill>
              <a:latin typeface="Tahoma" charset="0"/>
            </a:endParaRPr>
          </a:p>
        </p:txBody>
      </p:sp>
      <p:sp>
        <p:nvSpPr>
          <p:cNvPr id="199700" name="Line 20"/>
          <p:cNvSpPr>
            <a:spLocks noChangeShapeType="1"/>
          </p:cNvSpPr>
          <p:nvPr/>
        </p:nvSpPr>
        <p:spPr bwMode="auto">
          <a:xfrm>
            <a:off x="6172200" y="3505200"/>
            <a:ext cx="1295400" cy="129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701" name="Line 21"/>
          <p:cNvSpPr>
            <a:spLocks noChangeShapeType="1"/>
          </p:cNvSpPr>
          <p:nvPr/>
        </p:nvSpPr>
        <p:spPr bwMode="auto">
          <a:xfrm>
            <a:off x="6248400" y="3962400"/>
            <a:ext cx="129540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702" name="Line 22"/>
          <p:cNvSpPr>
            <a:spLocks noChangeShapeType="1"/>
          </p:cNvSpPr>
          <p:nvPr/>
        </p:nvSpPr>
        <p:spPr bwMode="auto">
          <a:xfrm>
            <a:off x="6172200" y="4572000"/>
            <a:ext cx="121920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703" name="Line 23"/>
          <p:cNvSpPr>
            <a:spLocks noChangeShapeType="1"/>
          </p:cNvSpPr>
          <p:nvPr/>
        </p:nvSpPr>
        <p:spPr bwMode="auto">
          <a:xfrm flipV="1">
            <a:off x="6248400" y="4953000"/>
            <a:ext cx="1219200" cy="152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Equality of Sets, Subsets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88" y="1600200"/>
            <a:ext cx="8229600" cy="2283761"/>
          </a:xfrm>
        </p:spPr>
        <p:txBody>
          <a:bodyPr/>
          <a:lstStyle/>
          <a:p>
            <a:r>
              <a:rPr lang="en-US" dirty="0" smtClean="0"/>
              <a:t>Two sets are equal if they have the same elements.</a:t>
            </a:r>
          </a:p>
          <a:p>
            <a:r>
              <a:rPr lang="en-US" dirty="0" smtClean="0"/>
              <a:t>If B is a subset of A, every element of B is an element of A. We write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icture 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788" y="3313572"/>
            <a:ext cx="749300" cy="342900"/>
          </a:xfrm>
          <a:prstGeom prst="rect">
            <a:avLst/>
          </a:prstGeom>
        </p:spPr>
      </p:pic>
      <p:pic>
        <p:nvPicPr>
          <p:cNvPr id="4" name="Picture 3" descr="Screen Shot 2019-11-13 at 11.25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28231"/>
            <a:ext cx="8475374" cy="25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1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dirty="0" err="1" smtClean="0"/>
              <a:t>f</a:t>
            </a:r>
            <a:r>
              <a:rPr lang="en-US" dirty="0" smtClean="0"/>
              <a:t>: A</a:t>
            </a:r>
            <a:r>
              <a:rPr lang="en-US" dirty="0" smtClean="0">
                <a:sym typeface="Wingdings"/>
              </a:rPr>
              <a:t> B means</a:t>
            </a:r>
          </a:p>
          <a:p>
            <a:pPr lvl="1"/>
            <a:r>
              <a:rPr lang="en-US" dirty="0" smtClean="0">
                <a:sym typeface="Wingdings"/>
              </a:rPr>
              <a:t>all a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A have an image </a:t>
            </a:r>
            <a:r>
              <a:rPr lang="en-US" dirty="0" err="1" smtClean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B</a:t>
            </a:r>
          </a:p>
          <a:p>
            <a:pPr lvl="1"/>
            <a:r>
              <a:rPr lang="en-US" dirty="0" smtClean="0">
                <a:sym typeface="Wingdings"/>
              </a:rPr>
              <a:t>some </a:t>
            </a:r>
            <a:r>
              <a:rPr lang="en-US" dirty="0" err="1" smtClean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B may not have a </a:t>
            </a:r>
            <a:r>
              <a:rPr lang="en-US" dirty="0" err="1" smtClean="0">
                <a:sym typeface="Wingdings"/>
              </a:rPr>
              <a:t>preimage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V</a:t>
            </a:r>
          </a:p>
          <a:p>
            <a:pPr lvl="1"/>
            <a:r>
              <a:rPr lang="en-US" dirty="0" smtClean="0">
                <a:sym typeface="Wingdings"/>
              </a:rPr>
              <a:t>some </a:t>
            </a:r>
            <a:r>
              <a:rPr lang="en-US" dirty="0" err="1" smtClean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B may have more than one </a:t>
            </a:r>
            <a:r>
              <a:rPr lang="en-US" dirty="0" err="1" smtClean="0">
                <a:sym typeface="Wingdings"/>
              </a:rPr>
              <a:t>preimages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B</a:t>
            </a:r>
          </a:p>
          <a:p>
            <a:r>
              <a:rPr lang="en-US" dirty="0" err="1" smtClean="0">
                <a:sym typeface="Wingdings"/>
              </a:rPr>
              <a:t>f(A</a:t>
            </a:r>
            <a:r>
              <a:rPr lang="en-US" dirty="0" smtClean="0">
                <a:sym typeface="Wingdings"/>
              </a:rPr>
              <a:t>) denotes the subset X </a:t>
            </a:r>
            <a:r>
              <a:rPr lang="en-US" dirty="0" err="1" smtClean="0">
                <a:sym typeface="Symbol" charset="2"/>
              </a:rPr>
              <a:t></a:t>
            </a:r>
            <a:r>
              <a:rPr lang="en-US" b="1" dirty="0" smtClean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B such that for any 		</a:t>
            </a:r>
            <a:r>
              <a:rPr lang="en-US" dirty="0" err="1" smtClean="0">
                <a:sym typeface="Symbol" charset="2"/>
              </a:rPr>
              <a:t>x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X, there exists an element a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A such that 		</a:t>
            </a:r>
            <a:r>
              <a:rPr lang="en-US" dirty="0" err="1" smtClean="0">
                <a:sym typeface="Wingdings"/>
              </a:rPr>
              <a:t>f(a</a:t>
            </a:r>
            <a:r>
              <a:rPr lang="en-US" dirty="0" smtClean="0">
                <a:sym typeface="Wingdings"/>
              </a:rPr>
              <a:t>) = </a:t>
            </a:r>
            <a:r>
              <a:rPr lang="en-US" dirty="0" err="1" smtClean="0">
                <a:sym typeface="Wingdings"/>
              </a:rPr>
              <a:t>x</a:t>
            </a:r>
            <a:r>
              <a:rPr lang="en-US" dirty="0" smtClean="0">
                <a:sym typeface="Wingdings"/>
              </a:rPr>
              <a:t>, and for any </a:t>
            </a:r>
            <a:r>
              <a:rPr lang="en-US" dirty="0" err="1" smtClean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B-X, there does not exist any a </a:t>
            </a:r>
            <a:r>
              <a:rPr lang="en-US" dirty="0" err="1" smtClean="0">
                <a:sym typeface="Wingdings"/>
              </a:rPr>
              <a:t>ε</a:t>
            </a:r>
            <a:r>
              <a:rPr lang="en-US" dirty="0" smtClean="0">
                <a:sym typeface="Wingdings"/>
              </a:rPr>
              <a:t> A such that  </a:t>
            </a:r>
            <a:r>
              <a:rPr lang="en-US" dirty="0" err="1" smtClean="0">
                <a:sym typeface="Wingdings"/>
              </a:rPr>
              <a:t>f(a</a:t>
            </a:r>
            <a:r>
              <a:rPr lang="en-US" dirty="0" smtClean="0">
                <a:sym typeface="Wingdings"/>
              </a:rPr>
              <a:t>) = </a:t>
            </a:r>
            <a:r>
              <a:rPr lang="en-US" dirty="0" err="1" smtClean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 X is called the range of </a:t>
            </a:r>
            <a:r>
              <a:rPr lang="en-US" dirty="0" err="1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Three things:</a:t>
            </a:r>
          </a:p>
          <a:p>
            <a:pPr lvl="1"/>
            <a:r>
              <a:rPr lang="en-US" dirty="0" smtClean="0"/>
              <a:t>A function can be viewed as sending (mapping) elements from one set A to another set B.</a:t>
            </a:r>
          </a:p>
          <a:p>
            <a:pPr lvl="1"/>
            <a:r>
              <a:rPr lang="en-US" dirty="0" smtClean="0"/>
              <a:t>Such a function can be regarded as a relation from A </a:t>
            </a:r>
            <a:r>
              <a:rPr lang="en-US" dirty="0" smtClean="0">
                <a:sym typeface="Wingdings"/>
              </a:rPr>
              <a:t> B.</a:t>
            </a:r>
          </a:p>
          <a:p>
            <a:pPr lvl="1"/>
            <a:r>
              <a:rPr lang="en-US" dirty="0" smtClean="0">
                <a:sym typeface="Wingdings"/>
              </a:rPr>
              <a:t>For every input value a (of A), there is exactly one output value f(a). (Vertical line test)</a:t>
            </a:r>
            <a:r>
              <a:rPr lang="en-US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6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Some useful 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floor functions: real 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integer Z</a:t>
            </a:r>
          </a:p>
          <a:p>
            <a:pPr lvl="1"/>
            <a:r>
              <a:rPr lang="en-US" dirty="0" err="1" smtClean="0">
                <a:sym typeface="Wingdings"/>
              </a:rPr>
              <a:t>floor(x</a:t>
            </a:r>
            <a:r>
              <a:rPr lang="en-US" dirty="0" smtClean="0">
                <a:sym typeface="Wingdings"/>
              </a:rPr>
              <a:t>) = greatest integer ≤ </a:t>
            </a:r>
            <a:r>
              <a:rPr lang="en-US" dirty="0" err="1" smtClean="0">
                <a:sym typeface="Wingdings"/>
              </a:rPr>
              <a:t>x</a:t>
            </a:r>
            <a:endParaRPr lang="en-US" dirty="0" smtClean="0">
              <a:sym typeface="Wingdings"/>
            </a:endParaRPr>
          </a:p>
          <a:p>
            <a:pPr lvl="1">
              <a:buNone/>
            </a:pPr>
            <a:r>
              <a:rPr lang="en-US" dirty="0" smtClean="0">
                <a:sym typeface="Wingdings"/>
              </a:rPr>
              <a:t>				 = </a:t>
            </a:r>
            <a:r>
              <a:rPr lang="en-US" dirty="0" err="1" smtClean="0">
                <a:sym typeface="Symbol" charset="2"/>
              </a:rPr>
              <a:t>x</a:t>
            </a:r>
            <a:endParaRPr lang="en-US" dirty="0" smtClean="0"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ceiling functions: </a:t>
            </a:r>
            <a:r>
              <a:rPr lang="en-US" dirty="0" smtClean="0"/>
              <a:t>real 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integer Z</a:t>
            </a:r>
          </a:p>
          <a:p>
            <a:pPr lvl="1"/>
            <a:r>
              <a:rPr lang="en-US" dirty="0" err="1" smtClean="0">
                <a:sym typeface="Wingdings"/>
              </a:rPr>
              <a:t>ceiling(x</a:t>
            </a:r>
            <a:r>
              <a:rPr lang="en-US" dirty="0" smtClean="0">
                <a:sym typeface="Wingdings"/>
              </a:rPr>
              <a:t>) = least integer ≥ </a:t>
            </a:r>
            <a:r>
              <a:rPr lang="en-US" dirty="0" err="1" smtClean="0">
                <a:sym typeface="Wingdings"/>
              </a:rPr>
              <a:t>x</a:t>
            </a:r>
            <a:endParaRPr lang="en-US" dirty="0" smtClean="0">
              <a:sym typeface="Wingdings"/>
            </a:endParaRPr>
          </a:p>
          <a:p>
            <a:pPr>
              <a:buNone/>
            </a:pPr>
            <a:r>
              <a:rPr lang="en-US" dirty="0" smtClean="0">
                <a:sym typeface="Wingdings"/>
              </a:rPr>
              <a:t>				        = </a:t>
            </a:r>
            <a:r>
              <a:rPr lang="en-US" dirty="0" err="1" smtClean="0">
                <a:sym typeface="Symbol" charset="2"/>
              </a:rPr>
              <a:t>x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Symbol" charset="2"/>
              </a:rPr>
              <a:t>3.5 = 3; </a:t>
            </a:r>
            <a:r>
              <a:rPr lang="en-US" dirty="0" err="1" smtClean="0">
                <a:sym typeface="Symbol" charset="2"/>
              </a:rPr>
              <a:t>π</a:t>
            </a:r>
            <a:r>
              <a:rPr lang="en-US" dirty="0" smtClean="0">
                <a:sym typeface="Symbol" charset="2"/>
              </a:rPr>
              <a:t> = 3; -3.5 = - 4</a:t>
            </a:r>
          </a:p>
          <a:p>
            <a:r>
              <a:rPr lang="en-US" dirty="0" smtClean="0">
                <a:sym typeface="Symbol" charset="2"/>
              </a:rPr>
              <a:t> 3.5 = 4; </a:t>
            </a:r>
            <a:r>
              <a:rPr lang="en-US" dirty="0" err="1" smtClean="0">
                <a:sym typeface="Symbol" charset="2"/>
              </a:rPr>
              <a:t>π</a:t>
            </a:r>
            <a:r>
              <a:rPr lang="en-US" dirty="0" smtClean="0">
                <a:sym typeface="Symbol" charset="2"/>
              </a:rPr>
              <a:t> = 4; -3.5 = -3</a:t>
            </a: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45248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Some examples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g: Z x Z  Z which is defined as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g((</a:t>
            </a:r>
            <a:r>
              <a:rPr lang="en-US" dirty="0" err="1" smtClean="0">
                <a:sym typeface="Wingdings"/>
              </a:rPr>
              <a:t>m,n</a:t>
            </a:r>
            <a:r>
              <a:rPr lang="en-US" dirty="0" smtClean="0">
                <a:sym typeface="Wingdings"/>
              </a:rPr>
              <a:t>))  = 6m – 9n.</a:t>
            </a:r>
          </a:p>
          <a:p>
            <a:pPr lvl="1"/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Note that g = {6m-9n| (</a:t>
            </a:r>
            <a:r>
              <a:rPr lang="en-US" dirty="0" err="1" smtClean="0">
                <a:sym typeface="Wingdings"/>
              </a:rPr>
              <a:t>m,n</a:t>
            </a:r>
            <a:r>
              <a:rPr lang="en-US" dirty="0" smtClean="0">
                <a:sym typeface="Wingdings"/>
              </a:rPr>
              <a:t>) </a:t>
            </a:r>
            <a:r>
              <a:rPr lang="en-US" dirty="0" err="1" smtClean="0"/>
              <a:t>ε</a:t>
            </a:r>
            <a:r>
              <a:rPr lang="en-US" dirty="0" smtClean="0"/>
              <a:t> Z x Z}</a:t>
            </a:r>
          </a:p>
          <a:p>
            <a:pPr lvl="1"/>
            <a:r>
              <a:rPr lang="en-US" dirty="0" smtClean="0">
                <a:sym typeface="Wingdings"/>
              </a:rPr>
              <a:t>Domain is Z x Z</a:t>
            </a:r>
          </a:p>
          <a:p>
            <a:pPr lvl="1"/>
            <a:r>
              <a:rPr lang="en-US" dirty="0" smtClean="0">
                <a:sym typeface="Wingdings"/>
              </a:rPr>
              <a:t>Codomain is Z</a:t>
            </a:r>
          </a:p>
          <a:p>
            <a:pPr lvl="1"/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Range is { 3x : x </a:t>
            </a:r>
            <a:r>
              <a:rPr lang="en-US" dirty="0" err="1" smtClean="0"/>
              <a:t>ε</a:t>
            </a:r>
            <a:r>
              <a:rPr lang="en-US" dirty="0" smtClean="0"/>
              <a:t> Z}  (why?)</a:t>
            </a:r>
          </a:p>
          <a:p>
            <a:r>
              <a:rPr lang="en-US" dirty="0" smtClean="0">
                <a:sym typeface="Wingdings"/>
              </a:rPr>
              <a:t>A = {</a:t>
            </a:r>
            <a:r>
              <a:rPr lang="en-US" dirty="0" err="1" smtClean="0">
                <a:sym typeface="Wingdings"/>
              </a:rPr>
              <a:t>p,q,r,s</a:t>
            </a:r>
            <a:r>
              <a:rPr lang="en-US" dirty="0" smtClean="0">
                <a:sym typeface="Wingdings"/>
              </a:rPr>
              <a:t>}; B = {0,1,2}; 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f = {(p,0), (q,1), (r,2), (s,2)}</a:t>
            </a:r>
          </a:p>
          <a:p>
            <a:pPr marL="914400" lvl="1" indent="-457200"/>
            <a:r>
              <a:rPr lang="en-US" dirty="0" smtClean="0">
                <a:sym typeface="Wingdings"/>
              </a:rPr>
              <a:t>f is a function with domain A, codomain B and range B.</a:t>
            </a:r>
          </a:p>
        </p:txBody>
      </p:sp>
    </p:spTree>
    <p:extLst>
      <p:ext uri="{BB962C8B-B14F-4D97-AF65-F5344CB8AC3E}">
        <p14:creationId xmlns:p14="http://schemas.microsoft.com/office/powerpoint/2010/main" val="342758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Equality of 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Two functions </a:t>
            </a:r>
            <a:r>
              <a:rPr lang="en-US" dirty="0" err="1" smtClean="0">
                <a:sym typeface="Wingdings"/>
              </a:rPr>
              <a:t>f:A</a:t>
            </a:r>
            <a:r>
              <a:rPr lang="en-US" dirty="0" smtClean="0">
                <a:sym typeface="Wingdings"/>
              </a:rPr>
              <a:t>  B and </a:t>
            </a:r>
            <a:r>
              <a:rPr lang="en-US" dirty="0" err="1" smtClean="0">
                <a:sym typeface="Wingdings"/>
              </a:rPr>
              <a:t>g:C</a:t>
            </a:r>
            <a:r>
              <a:rPr lang="en-US" dirty="0" smtClean="0">
                <a:sym typeface="Wingdings"/>
              </a:rPr>
              <a:t>  D are equal if A=C, B=D and f(x)=g(x) for all x </a:t>
            </a:r>
            <a:r>
              <a:rPr lang="en-US" dirty="0" err="1" smtClean="0"/>
              <a:t>ε</a:t>
            </a:r>
            <a:r>
              <a:rPr lang="en-US" dirty="0" smtClean="0"/>
              <a:t> A.</a:t>
            </a:r>
          </a:p>
          <a:p>
            <a:r>
              <a:rPr lang="en-US" dirty="0" smtClean="0">
                <a:sym typeface="Wingdings"/>
              </a:rPr>
              <a:t>Caution: </a:t>
            </a:r>
            <a:r>
              <a:rPr lang="en-US" dirty="0" err="1" smtClean="0">
                <a:sym typeface="Wingdings"/>
              </a:rPr>
              <a:t>f:Z</a:t>
            </a:r>
            <a:r>
              <a:rPr lang="en-US" dirty="0" smtClean="0">
                <a:sym typeface="Wingdings"/>
              </a:rPr>
              <a:t>  N and </a:t>
            </a:r>
            <a:r>
              <a:rPr lang="en-US" dirty="0" err="1" smtClean="0">
                <a:sym typeface="Wingdings"/>
              </a:rPr>
              <a:t>g:Z</a:t>
            </a:r>
            <a:r>
              <a:rPr lang="en-US" dirty="0" smtClean="0">
                <a:sym typeface="Wingdings"/>
              </a:rPr>
              <a:t>  Z, f(x) = |x| +2, and g(x) = |x| +2 are technically not equal.</a:t>
            </a:r>
          </a:p>
        </p:txBody>
      </p:sp>
    </p:spTree>
    <p:extLst>
      <p:ext uri="{BB962C8B-B14F-4D97-AF65-F5344CB8AC3E}">
        <p14:creationId xmlns:p14="http://schemas.microsoft.com/office/powerpoint/2010/main" val="429262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Injective (one-to-one)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err="1" smtClean="0">
                <a:solidFill>
                  <a:srgbClr val="0000FF"/>
                </a:solidFill>
              </a:rPr>
              <a:t>Surjective</a:t>
            </a:r>
            <a:r>
              <a:rPr lang="en-US" b="1" dirty="0" smtClean="0">
                <a:solidFill>
                  <a:srgbClr val="0000FF"/>
                </a:solidFill>
              </a:rPr>
              <a:t> (onto) 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021"/>
          </a:xfrm>
        </p:spPr>
        <p:txBody>
          <a:bodyPr/>
          <a:lstStyle/>
          <a:p>
            <a:r>
              <a:rPr lang="en-US" dirty="0" smtClean="0"/>
              <a:t>A function f: A </a:t>
            </a:r>
            <a:r>
              <a:rPr lang="en-US" dirty="0" smtClean="0">
                <a:sym typeface="Wingdings"/>
              </a:rPr>
              <a:t> B is: 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Injective (one-to-one) if for every </a:t>
            </a:r>
            <a:r>
              <a:rPr lang="en-US" dirty="0" err="1" smtClean="0">
                <a:sym typeface="Wingdings"/>
              </a:rPr>
              <a:t>x,y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ε</a:t>
            </a:r>
            <a:r>
              <a:rPr lang="en-US" dirty="0" smtClean="0"/>
              <a:t> A, x ≠ y,  f(x) ≠ f(y). Equivalently: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Surjective</a:t>
            </a:r>
            <a:r>
              <a:rPr lang="en-US" dirty="0" smtClean="0"/>
              <a:t> (onto) if for every b </a:t>
            </a:r>
            <a:r>
              <a:rPr lang="en-US" dirty="0" err="1" smtClean="0"/>
              <a:t>ε</a:t>
            </a:r>
            <a:r>
              <a:rPr lang="en-US" dirty="0" smtClean="0"/>
              <a:t> B, there is an element a </a:t>
            </a:r>
            <a:r>
              <a:rPr lang="en-US" dirty="0" err="1" smtClean="0"/>
              <a:t>ε</a:t>
            </a:r>
            <a:r>
              <a:rPr lang="en-US" dirty="0" smtClean="0"/>
              <a:t> such that f(a) = b.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Bijective</a:t>
            </a:r>
            <a:r>
              <a:rPr lang="en-US" dirty="0" smtClean="0"/>
              <a:t> (one-to-one and onto) if f is injective and </a:t>
            </a:r>
            <a:r>
              <a:rPr lang="en-US" dirty="0" err="1" smtClean="0"/>
              <a:t>bijective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4-03-18 at 12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44" y="3270957"/>
            <a:ext cx="6234290" cy="895533"/>
          </a:xfrm>
          <a:prstGeom prst="rect">
            <a:avLst/>
          </a:prstGeom>
        </p:spPr>
      </p:pic>
      <p:pic>
        <p:nvPicPr>
          <p:cNvPr id="5" name="Picture 4" descr="Screen Shot 2014-03-18 at 12.22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32" y="5116688"/>
            <a:ext cx="3492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1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one-to-one (injective) 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f: Z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 Z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where f(a) = a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is one-to-one</a:t>
            </a:r>
          </a:p>
          <a:p>
            <a:r>
              <a:rPr lang="en-US" dirty="0" err="1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: Z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Z</a:t>
            </a:r>
            <a:r>
              <a:rPr lang="en-US" baseline="30000" dirty="0" smtClean="0">
                <a:sym typeface="Wingdings"/>
              </a:rPr>
              <a:t>+ </a:t>
            </a:r>
            <a:r>
              <a:rPr lang="en-US" dirty="0" smtClean="0">
                <a:sym typeface="Wingdings"/>
              </a:rPr>
              <a:t>where </a:t>
            </a:r>
            <a:r>
              <a:rPr lang="en-US" dirty="0" err="1" smtClean="0">
                <a:sym typeface="Wingdings"/>
              </a:rPr>
              <a:t>f(a</a:t>
            </a:r>
            <a:r>
              <a:rPr lang="en-US" dirty="0" smtClean="0">
                <a:sym typeface="Wingdings"/>
              </a:rPr>
              <a:t>) = a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is not one-to-one</a:t>
            </a:r>
          </a:p>
          <a:p>
            <a:r>
              <a:rPr lang="en-US" dirty="0" smtClean="0">
                <a:sym typeface="Wingdings"/>
              </a:rPr>
              <a:t>floor and ceiling function is not one-to-one.</a:t>
            </a: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5705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 onto (</a:t>
            </a:r>
            <a:r>
              <a:rPr lang="en-US" b="1" dirty="0" err="1" smtClean="0">
                <a:solidFill>
                  <a:srgbClr val="0000FF"/>
                </a:solidFill>
              </a:rPr>
              <a:t>surjective</a:t>
            </a:r>
            <a:r>
              <a:rPr lang="en-US" b="1" dirty="0" smtClean="0">
                <a:solidFill>
                  <a:srgbClr val="0000FF"/>
                </a:solidFill>
              </a:rPr>
              <a:t>) 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 smtClean="0">
                <a:sym typeface="Wingdings"/>
              </a:rPr>
              <a:t>f:Z</a:t>
            </a:r>
            <a:r>
              <a:rPr lang="en-US" dirty="0" smtClean="0">
                <a:sym typeface="Wingdings"/>
              </a:rPr>
              <a:t>  Z, f(x) = x + 1 is onto.</a:t>
            </a:r>
          </a:p>
          <a:p>
            <a:r>
              <a:rPr lang="en-US" dirty="0" err="1" smtClean="0">
                <a:sym typeface="Symbol" charset="2"/>
              </a:rPr>
              <a:t>.</a:t>
            </a:r>
            <a:r>
              <a:rPr lang="en-US" dirty="0" smtClean="0">
                <a:sym typeface="Symbol" charset="2"/>
              </a:rPr>
              <a:t>: 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Z is onto, but not one-to-one</a:t>
            </a:r>
          </a:p>
          <a:p>
            <a:r>
              <a:rPr lang="en-US" dirty="0" err="1" smtClean="0">
                <a:sym typeface="Symbol" charset="2"/>
              </a:rPr>
              <a:t>.</a:t>
            </a:r>
            <a:r>
              <a:rPr lang="en-US" dirty="0" smtClean="0">
                <a:sym typeface="Symbol" charset="2"/>
              </a:rPr>
              <a:t>: 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Z is onto, but not one-to-one</a:t>
            </a: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8464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one-to-one and onto (</a:t>
            </a:r>
            <a:r>
              <a:rPr lang="en-US" b="1" dirty="0" err="1" smtClean="0">
                <a:solidFill>
                  <a:srgbClr val="0000FF"/>
                </a:solidFill>
              </a:rPr>
              <a:t>bijection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f: R </a:t>
            </a:r>
            <a:r>
              <a:rPr lang="en-US" dirty="0" smtClean="0">
                <a:sym typeface="Wingdings"/>
              </a:rPr>
              <a:t> R, f(x) = x + 1 is one-to-one correspondence</a:t>
            </a:r>
          </a:p>
          <a:p>
            <a:r>
              <a:rPr lang="en-US" dirty="0" err="1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: [0,1]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[0,1/3], </a:t>
            </a:r>
            <a:r>
              <a:rPr lang="en-US" dirty="0" err="1" smtClean="0">
                <a:sym typeface="Wingdings"/>
              </a:rPr>
              <a:t>f(x</a:t>
            </a:r>
            <a:r>
              <a:rPr lang="en-US" dirty="0" smtClean="0">
                <a:sym typeface="Wingdings"/>
              </a:rPr>
              <a:t>) = x/3 is one-to-one and onto.</a:t>
            </a:r>
          </a:p>
          <a:p>
            <a:r>
              <a:rPr lang="en-US" dirty="0" smtClean="0">
                <a:sym typeface="Wingdings"/>
              </a:rPr>
              <a:t>f: R  R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, f(x) = x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is not one-to-one, but onto.</a:t>
            </a:r>
          </a:p>
          <a:p>
            <a:r>
              <a:rPr lang="en-US" dirty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: R  R, f(x) = x</a:t>
            </a:r>
            <a:r>
              <a:rPr lang="en-US" baseline="30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is injective and </a:t>
            </a:r>
            <a:r>
              <a:rPr lang="en-US" dirty="0" err="1" smtClean="0">
                <a:sym typeface="Wingdings"/>
              </a:rPr>
              <a:t>surjective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3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 to show a function f: A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B is injective?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84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Direct approach:</a:t>
            </a:r>
          </a:p>
          <a:p>
            <a:pPr lvl="1"/>
            <a:r>
              <a:rPr lang="en-US" dirty="0" smtClean="0"/>
              <a:t>Consider arbitrary </a:t>
            </a:r>
            <a:r>
              <a:rPr lang="en-US" dirty="0" err="1" smtClean="0"/>
              <a:t>x,y</a:t>
            </a:r>
            <a:r>
              <a:rPr lang="en-US" dirty="0" smtClean="0"/>
              <a:t> </a:t>
            </a:r>
            <a:r>
              <a:rPr lang="en-US" dirty="0" err="1" smtClean="0"/>
              <a:t>ε</a:t>
            </a:r>
            <a:r>
              <a:rPr lang="en-US" dirty="0" smtClean="0"/>
              <a:t> A; x </a:t>
            </a:r>
            <a:r>
              <a:rPr lang="en-US" dirty="0"/>
              <a:t>≠</a:t>
            </a:r>
            <a:r>
              <a:rPr lang="en-US" dirty="0" smtClean="0"/>
              <a:t> y</a:t>
            </a:r>
          </a:p>
          <a:p>
            <a:pPr marL="457200" lvl="1" indent="0">
              <a:buNone/>
            </a:pPr>
            <a:r>
              <a:rPr lang="en-US" dirty="0" smtClean="0"/>
              <a:t>	….  Reduction steps with the goal to show that</a:t>
            </a:r>
          </a:p>
          <a:p>
            <a:pPr marL="457200" lvl="1" indent="0">
              <a:buNone/>
            </a:pPr>
            <a:r>
              <a:rPr lang="en-US" dirty="0" smtClean="0"/>
              <a:t>            f(x) ≠ f(y)</a:t>
            </a:r>
          </a:p>
          <a:p>
            <a:pPr marL="514350" indent="-457200"/>
            <a:r>
              <a:rPr lang="en-US" dirty="0" smtClean="0"/>
              <a:t>Contraposition approach:</a:t>
            </a:r>
          </a:p>
          <a:p>
            <a:pPr marL="57150" indent="0">
              <a:buNone/>
            </a:pPr>
            <a:endParaRPr lang="en-US" dirty="0"/>
          </a:p>
          <a:p>
            <a:pPr marL="914400" lvl="1" indent="-457200"/>
            <a:r>
              <a:rPr lang="en-US" dirty="0" smtClean="0"/>
              <a:t>Suppose </a:t>
            </a:r>
            <a:r>
              <a:rPr lang="en-US" dirty="0" err="1" smtClean="0"/>
              <a:t>x,y</a:t>
            </a:r>
            <a:r>
              <a:rPr lang="en-US" dirty="0"/>
              <a:t>  </a:t>
            </a:r>
            <a:r>
              <a:rPr lang="en-US" dirty="0" err="1" smtClean="0"/>
              <a:t>ε</a:t>
            </a:r>
            <a:r>
              <a:rPr lang="en-US" dirty="0" smtClean="0"/>
              <a:t> A; f(x) = f(y)</a:t>
            </a:r>
          </a:p>
          <a:p>
            <a:pPr marL="857250" lvl="2" indent="0">
              <a:buNone/>
            </a:pPr>
            <a:r>
              <a:rPr lang="en-US" dirty="0"/>
              <a:t>	</a:t>
            </a:r>
            <a:r>
              <a:rPr lang="en-US" dirty="0" smtClean="0"/>
              <a:t>….. Reduction steps with the goal to show that x=y.</a:t>
            </a:r>
          </a:p>
          <a:p>
            <a:pPr marL="514350" indent="-457200"/>
            <a:r>
              <a:rPr lang="en-US" dirty="0" smtClean="0"/>
              <a:t>Often contrapositive approach is easy when f is an algebraic function</a:t>
            </a:r>
          </a:p>
          <a:p>
            <a:pPr marL="514350" indent="-457200"/>
            <a:endParaRPr lang="en-US" dirty="0"/>
          </a:p>
        </p:txBody>
      </p:sp>
      <p:pic>
        <p:nvPicPr>
          <p:cNvPr id="4" name="Picture 3" descr="Screen Shot 2014-03-18 at 12.3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45" y="1759656"/>
            <a:ext cx="4699000" cy="431800"/>
          </a:xfrm>
          <a:prstGeom prst="rect">
            <a:avLst/>
          </a:prstGeom>
        </p:spPr>
      </p:pic>
      <p:pic>
        <p:nvPicPr>
          <p:cNvPr id="5" name="Picture 4" descr="Screen Shot 2014-03-18 at 12.31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33" y="4109155"/>
            <a:ext cx="45212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0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Power set of a set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A, the power set of A, P(A), is the set of all subsets of A.</a:t>
            </a:r>
          </a:p>
          <a:p>
            <a:r>
              <a:rPr lang="en-US" dirty="0" smtClean="0"/>
              <a:t>Theorem: If A is finite, |P(A)| = 2</a:t>
            </a:r>
            <a:r>
              <a:rPr lang="en-US" baseline="30000" dirty="0" smtClean="0"/>
              <a:t>|A|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5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 to show a function f: A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B is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surjective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600200"/>
            <a:ext cx="8748888" cy="5088467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 is </a:t>
            </a:r>
            <a:r>
              <a:rPr lang="en-US" dirty="0" err="1" smtClean="0"/>
              <a:t>surjective</a:t>
            </a:r>
            <a:r>
              <a:rPr lang="en-US" dirty="0" smtClean="0"/>
              <a:t> </a:t>
            </a:r>
            <a:r>
              <a:rPr lang="en-US" dirty="0"/>
              <a:t>if for all </a:t>
            </a:r>
            <a:r>
              <a:rPr lang="en-US" dirty="0" smtClean="0"/>
              <a:t>b </a:t>
            </a:r>
            <a:r>
              <a:rPr lang="en-US" dirty="0" err="1" smtClean="0"/>
              <a:t>ε</a:t>
            </a:r>
            <a:r>
              <a:rPr lang="en-US" dirty="0" smtClean="0"/>
              <a:t> B, there exists a </a:t>
            </a:r>
            <a:r>
              <a:rPr lang="en-US" dirty="0" err="1" smtClean="0"/>
              <a:t>ε</a:t>
            </a:r>
            <a:r>
              <a:rPr lang="en-US" dirty="0" smtClean="0"/>
              <a:t> A such that f(a) = b. That is </a:t>
            </a:r>
          </a:p>
          <a:p>
            <a:pPr marL="0" indent="0">
              <a:buNone/>
            </a:pPr>
            <a:r>
              <a:rPr lang="en-US" dirty="0" smtClean="0"/>
              <a:t>            f is </a:t>
            </a:r>
            <a:r>
              <a:rPr lang="en-US" dirty="0" err="1" smtClean="0"/>
              <a:t>surjective</a:t>
            </a:r>
            <a:r>
              <a:rPr lang="en-US" dirty="0" smtClean="0"/>
              <a:t> if </a:t>
            </a:r>
          </a:p>
          <a:p>
            <a:pPr marL="514350" indent="-457200"/>
            <a:r>
              <a:rPr lang="en-US" dirty="0" smtClean="0"/>
              <a:t>Contrapositive approach: </a:t>
            </a:r>
          </a:p>
          <a:p>
            <a:pPr marL="57150" indent="0">
              <a:buNone/>
            </a:pPr>
            <a:r>
              <a:rPr lang="en-US" dirty="0"/>
              <a:t> </a:t>
            </a:r>
            <a:r>
              <a:rPr lang="en-US" dirty="0" smtClean="0"/>
              <a:t>      not (                                      ) </a:t>
            </a:r>
            <a:r>
              <a:rPr lang="en-US" dirty="0" smtClean="0">
                <a:sym typeface="Wingdings"/>
              </a:rPr>
              <a:t> f is not </a:t>
            </a:r>
            <a:r>
              <a:rPr lang="en-US" dirty="0" err="1" smtClean="0">
                <a:sym typeface="Wingdings"/>
              </a:rPr>
              <a:t>surjective</a:t>
            </a:r>
            <a:endParaRPr lang="en-US" dirty="0" smtClean="0">
              <a:sym typeface="Wingdings"/>
            </a:endParaRPr>
          </a:p>
          <a:p>
            <a:pPr marL="5715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i.e.                                            f is not </a:t>
            </a:r>
            <a:r>
              <a:rPr lang="en-US" dirty="0" err="1" smtClean="0">
                <a:sym typeface="Wingdings"/>
              </a:rPr>
              <a:t>surjective</a:t>
            </a:r>
            <a:endParaRPr lang="en-US" dirty="0"/>
          </a:p>
        </p:txBody>
      </p:sp>
      <p:pic>
        <p:nvPicPr>
          <p:cNvPr id="9" name="Picture 8" descr="Screen Shot 2014-03-18 at 12.5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33" y="2813755"/>
            <a:ext cx="3581400" cy="457200"/>
          </a:xfrm>
          <a:prstGeom prst="rect">
            <a:avLst/>
          </a:prstGeom>
        </p:spPr>
      </p:pic>
      <p:pic>
        <p:nvPicPr>
          <p:cNvPr id="10" name="Picture 9" descr="Screen Shot 2014-03-18 at 12.5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77" y="3976511"/>
            <a:ext cx="3581400" cy="457200"/>
          </a:xfrm>
          <a:prstGeom prst="rect">
            <a:avLst/>
          </a:prstGeom>
        </p:spPr>
      </p:pic>
      <p:pic>
        <p:nvPicPr>
          <p:cNvPr id="11" name="Picture 10" descr="Screen Shot 2014-03-18 at 12.55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7" y="4583289"/>
            <a:ext cx="3505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7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 to show a function f: A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B is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surjective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600200"/>
            <a:ext cx="8748888" cy="5088467"/>
          </a:xfrm>
        </p:spPr>
        <p:txBody>
          <a:bodyPr>
            <a:normAutofit/>
          </a:bodyPr>
          <a:lstStyle/>
          <a:p>
            <a:r>
              <a:rPr lang="en-US" dirty="0" smtClean="0"/>
              <a:t>f: R – {0} </a:t>
            </a:r>
            <a:r>
              <a:rPr lang="en-US" dirty="0" smtClean="0">
                <a:sym typeface="Wingdings"/>
              </a:rPr>
              <a:t> R – {0}, f(x) = 1/x +1. Is it </a:t>
            </a:r>
            <a:r>
              <a:rPr lang="en-US" dirty="0" err="1" smtClean="0">
                <a:sym typeface="Wingdings"/>
              </a:rPr>
              <a:t>surjective</a:t>
            </a:r>
            <a:r>
              <a:rPr lang="en-US" dirty="0" smtClean="0">
                <a:sym typeface="Wingdings"/>
              </a:rPr>
              <a:t>?</a:t>
            </a:r>
          </a:p>
          <a:p>
            <a:pPr lvl="1"/>
            <a:r>
              <a:rPr lang="en-US" dirty="0" smtClean="0">
                <a:sym typeface="Wingdings"/>
              </a:rPr>
              <a:t>Let b </a:t>
            </a:r>
            <a:r>
              <a:rPr lang="en-US" dirty="0" err="1" smtClean="0"/>
              <a:t>ε</a:t>
            </a:r>
            <a:r>
              <a:rPr lang="en-US" dirty="0" smtClean="0"/>
              <a:t> B be an arbitrary element. Let f(x) = b for some x </a:t>
            </a:r>
            <a:r>
              <a:rPr lang="en-US" dirty="0" err="1" smtClean="0"/>
              <a:t>ε</a:t>
            </a:r>
            <a:r>
              <a:rPr lang="en-US" dirty="0" smtClean="0"/>
              <a:t> A. This means that 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		1/x + 1 = b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i.e. x = 1/(b-1). Now x is not defined if b=1. Therefore  f, as defined above, is not an onto function.</a:t>
            </a:r>
          </a:p>
          <a:p>
            <a:pPr marL="514350" indent="-457200"/>
            <a:r>
              <a:rPr lang="en-US" dirty="0" smtClean="0">
                <a:sym typeface="Wingdings"/>
              </a:rPr>
              <a:t>Show that g : Z x Z  Z x Z, g(</a:t>
            </a:r>
            <a:r>
              <a:rPr lang="en-US" dirty="0" err="1" smtClean="0">
                <a:sym typeface="Wingdings"/>
              </a:rPr>
              <a:t>m,n</a:t>
            </a:r>
            <a:r>
              <a:rPr lang="en-US" dirty="0" smtClean="0">
                <a:sym typeface="Wingdings"/>
              </a:rPr>
              <a:t>)=(m+n,m+2n)</a:t>
            </a:r>
          </a:p>
          <a:p>
            <a:pPr marL="5715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is </a:t>
            </a:r>
            <a:r>
              <a:rPr lang="en-US" dirty="0" err="1" smtClean="0">
                <a:sym typeface="Wingdings"/>
              </a:rPr>
              <a:t>bijective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4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Section 5.6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Composition and inverse function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1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3-29 at 9.0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95395"/>
            <a:ext cx="8128000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Composition functions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4-03-29 at 8.3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34" y="2959116"/>
            <a:ext cx="2332566" cy="21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6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Composition functions (</a:t>
            </a:r>
            <a:r>
              <a:rPr lang="en-US" sz="3600" b="1" dirty="0" err="1" smtClean="0">
                <a:solidFill>
                  <a:srgbClr val="0000FF"/>
                </a:solidFill>
              </a:rPr>
              <a:t>contd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4-03-29 at 9.3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460510"/>
            <a:ext cx="8089900" cy="2908300"/>
          </a:xfrm>
          <a:prstGeom prst="rect">
            <a:avLst/>
          </a:prstGeom>
        </p:spPr>
      </p:pic>
      <p:pic>
        <p:nvPicPr>
          <p:cNvPr id="6" name="Picture 5" descr="Screen Shot 2014-03-29 at 9.3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4" y="4252238"/>
            <a:ext cx="5312833" cy="2384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8133" y="4656667"/>
            <a:ext cx="301413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 diagram of compositions of two functions. There is a nice diagram in the text, page 281.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Composition functions (</a:t>
            </a:r>
            <a:r>
              <a:rPr lang="en-US" sz="3600" b="1" dirty="0" err="1" smtClean="0">
                <a:solidFill>
                  <a:srgbClr val="0000FF"/>
                </a:solidFill>
              </a:rPr>
              <a:t>contd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4-03-29 at 9.4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" y="1507069"/>
            <a:ext cx="8140700" cy="96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09333"/>
            <a:ext cx="7992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Problems from the text: Section 5.6: 3, 4, 7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7" name="Picture 6" descr="Screen Shot 2014-03-29 at 10.0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6" y="3306604"/>
            <a:ext cx="8318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03-30 at 9.3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704104"/>
            <a:ext cx="8585200" cy="332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Important functions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4-03-30 at 9.25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680880"/>
            <a:ext cx="2831710" cy="1734553"/>
          </a:xfrm>
          <a:prstGeom prst="rect">
            <a:avLst/>
          </a:prstGeom>
        </p:spPr>
      </p:pic>
      <p:pic>
        <p:nvPicPr>
          <p:cNvPr id="8" name="Picture 7" descr="Screen Shot 2014-03-30 at 9.26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17" y="5054895"/>
            <a:ext cx="2782393" cy="1391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8696" y="3984905"/>
            <a:ext cx="2295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2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4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Inverse functions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4-03-29 at 10.4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4348"/>
            <a:ext cx="7562291" cy="5598353"/>
          </a:xfrm>
          <a:prstGeom prst="rect">
            <a:avLst/>
          </a:prstGeom>
        </p:spPr>
      </p:pic>
      <p:pic>
        <p:nvPicPr>
          <p:cNvPr id="8" name="Picture 7" descr="Screen Shot 2014-03-29 at 10.42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6" y="2399405"/>
            <a:ext cx="3796363" cy="1370607"/>
          </a:xfrm>
          <a:prstGeom prst="rect">
            <a:avLst/>
          </a:prstGeom>
        </p:spPr>
      </p:pic>
      <p:pic>
        <p:nvPicPr>
          <p:cNvPr id="9" name="Picture 8" descr="Screen Shot 2014-03-29 at 10.42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06" y="2490014"/>
            <a:ext cx="3367710" cy="118299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345360" y="2402021"/>
            <a:ext cx="45902" cy="1254559"/>
          </a:xfrm>
          <a:custGeom>
            <a:avLst/>
            <a:gdLst>
              <a:gd name="connsiteX0" fmla="*/ 0 w 45902"/>
              <a:gd name="connsiteY0" fmla="*/ 0 h 1254559"/>
              <a:gd name="connsiteX1" fmla="*/ 45902 w 45902"/>
              <a:gd name="connsiteY1" fmla="*/ 1254559 h 125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902" h="1254559">
                <a:moveTo>
                  <a:pt x="0" y="0"/>
                </a:moveTo>
                <a:lnTo>
                  <a:pt x="45902" y="1254559"/>
                </a:lnTo>
              </a:path>
            </a:pathLst>
          </a:cu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8 at 12.18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14186"/>
            <a:ext cx="7756603" cy="64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8 at 12.37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092200"/>
            <a:ext cx="81661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1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Venn Diagram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often used to visualize the various relations between the sets.</a:t>
            </a:r>
            <a:endParaRPr lang="en-US" dirty="0"/>
          </a:p>
        </p:txBody>
      </p:sp>
      <p:pic>
        <p:nvPicPr>
          <p:cNvPr id="5" name="Picture 4" descr="Picture 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18" y="2628900"/>
            <a:ext cx="5461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8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4-08 at 1.0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6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4312</Words>
  <Application>Microsoft Macintosh PowerPoint</Application>
  <PresentationFormat>On-screen Show (4:3)</PresentationFormat>
  <Paragraphs>457</Paragraphs>
  <Slides>90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Office Theme</vt:lpstr>
      <vt:lpstr>Equation</vt:lpstr>
      <vt:lpstr>Topics Covered- Oct 12 onwards 2019</vt:lpstr>
      <vt:lpstr>Set Theory</vt:lpstr>
      <vt:lpstr>Set Theory</vt:lpstr>
      <vt:lpstr>Some illustrations of set-builder notation</vt:lpstr>
      <vt:lpstr>Special sets</vt:lpstr>
      <vt:lpstr>Universe</vt:lpstr>
      <vt:lpstr>Equality of Sets, Subsets</vt:lpstr>
      <vt:lpstr>Power set of a set</vt:lpstr>
      <vt:lpstr>Venn Diagram</vt:lpstr>
      <vt:lpstr>Sets and Logic</vt:lpstr>
      <vt:lpstr>Laws of Set Theory</vt:lpstr>
      <vt:lpstr>More Laws of Set Theory</vt:lpstr>
      <vt:lpstr>Proof involving sets</vt:lpstr>
      <vt:lpstr>Proof involving sets</vt:lpstr>
      <vt:lpstr>Proof involving sets</vt:lpstr>
      <vt:lpstr>Proof involving sets</vt:lpstr>
      <vt:lpstr>Probability Theory</vt:lpstr>
      <vt:lpstr>Sample space</vt:lpstr>
      <vt:lpstr>Axioms of Probability</vt:lpstr>
      <vt:lpstr>Examples of sample space</vt:lpstr>
      <vt:lpstr>Examples of sample space</vt:lpstr>
      <vt:lpstr>Mathematical Induction</vt:lpstr>
      <vt:lpstr>Mathematical Induction  (section 4.1)</vt:lpstr>
      <vt:lpstr>Principle of Mathematical Induction</vt:lpstr>
      <vt:lpstr>PowerPoint Presentation</vt:lpstr>
      <vt:lpstr>Principle of Strong Mathematical Induction</vt:lpstr>
      <vt:lpstr>The Well-Ordering Principle</vt:lpstr>
      <vt:lpstr>Why Induction Works</vt:lpstr>
      <vt:lpstr>Summation</vt:lpstr>
      <vt:lpstr>More Summation</vt:lpstr>
      <vt:lpstr>Problems</vt:lpstr>
      <vt:lpstr>Class notes on Chapter 4 and 5</vt:lpstr>
      <vt:lpstr>Recursive Definitions</vt:lpstr>
      <vt:lpstr>Recursive Definitions (contd.)</vt:lpstr>
      <vt:lpstr>Recursive Definitions (contd.)</vt:lpstr>
      <vt:lpstr>Recursive Definitions (contd.)</vt:lpstr>
      <vt:lpstr>Recursive Definitions (contd.)</vt:lpstr>
      <vt:lpstr>Recursive Definitions (contd.)</vt:lpstr>
      <vt:lpstr>Recursive Definitions (contd.)</vt:lpstr>
      <vt:lpstr>Recursive Definitions</vt:lpstr>
      <vt:lpstr>Applications of Recursions</vt:lpstr>
      <vt:lpstr>Integer and Modular Arithmetic</vt:lpstr>
      <vt:lpstr>Divisors</vt:lpstr>
      <vt:lpstr>Divisor Theorem</vt:lpstr>
      <vt:lpstr>Prime numbers</vt:lpstr>
      <vt:lpstr>Fundamental Theorem of Arithmetic</vt:lpstr>
      <vt:lpstr>How many divisors?</vt:lpstr>
      <vt:lpstr>How many divisors?</vt:lpstr>
      <vt:lpstr>How many divisors?</vt:lpstr>
      <vt:lpstr>GCD</vt:lpstr>
      <vt:lpstr>Finding the Greatest Common Divisor Using Prime Factorizations</vt:lpstr>
      <vt:lpstr>Least Common Multiple</vt:lpstr>
      <vt:lpstr>lcm and gcd</vt:lpstr>
      <vt:lpstr>Least Common Multiple</vt:lpstr>
      <vt:lpstr>Prime factorization of products and quotients</vt:lpstr>
      <vt:lpstr>Euclidean Algorithm</vt:lpstr>
      <vt:lpstr>Example</vt:lpstr>
      <vt:lpstr>Example</vt:lpstr>
      <vt:lpstr>Example</vt:lpstr>
      <vt:lpstr>Example</vt:lpstr>
      <vt:lpstr>Example 4.37</vt:lpstr>
      <vt:lpstr>Example 4.37</vt:lpstr>
      <vt:lpstr>Example 4.38</vt:lpstr>
      <vt:lpstr>Theorem 4.8</vt:lpstr>
      <vt:lpstr>Cartesian Product (sections 5.1)</vt:lpstr>
      <vt:lpstr>Relations as Subsets</vt:lpstr>
      <vt:lpstr>PowerPoint Presentation</vt:lpstr>
      <vt:lpstr>Functions (5.1,5.2,5.3)</vt:lpstr>
      <vt:lpstr>Example</vt:lpstr>
      <vt:lpstr>Functions</vt:lpstr>
      <vt:lpstr>Functions</vt:lpstr>
      <vt:lpstr>Some useful functions</vt:lpstr>
      <vt:lpstr>Some examples</vt:lpstr>
      <vt:lpstr>Equality of functions</vt:lpstr>
      <vt:lpstr>Injective (one-to-one)  Surjective (onto) functions</vt:lpstr>
      <vt:lpstr>one-to-one (injective) functions</vt:lpstr>
      <vt:lpstr> onto (surjective) functions</vt:lpstr>
      <vt:lpstr>one-to-one and onto (bijection)</vt:lpstr>
      <vt:lpstr>How to show a function f: A  B is injective?</vt:lpstr>
      <vt:lpstr>How to show a function f: A  B is surjective?</vt:lpstr>
      <vt:lpstr>How to show a function f: A  B is surjective?</vt:lpstr>
      <vt:lpstr>Section 5.6 Composition and inverse function</vt:lpstr>
      <vt:lpstr>Composition functions</vt:lpstr>
      <vt:lpstr>Composition functions (contd)</vt:lpstr>
      <vt:lpstr>Composition functions (contd)</vt:lpstr>
      <vt:lpstr>Important functions</vt:lpstr>
      <vt:lpstr>Inverse functions</vt:lpstr>
      <vt:lpstr>PowerPoint Presentation</vt:lpstr>
      <vt:lpstr>PowerPoint Presentation</vt:lpstr>
      <vt:lpstr>PowerPoint Presentation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Covered- Oct 12 onwards 2019</dc:title>
  <dc:creator>Binay Bhattacharya</dc:creator>
  <cp:lastModifiedBy>Binay Bhattacharya</cp:lastModifiedBy>
  <cp:revision>11</cp:revision>
  <dcterms:created xsi:type="dcterms:W3CDTF">2019-11-11T19:43:38Z</dcterms:created>
  <dcterms:modified xsi:type="dcterms:W3CDTF">2019-11-13T19:32:52Z</dcterms:modified>
</cp:coreProperties>
</file>