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56" r:id="rId2"/>
    <p:sldId id="373" r:id="rId3"/>
    <p:sldId id="312" r:id="rId4"/>
    <p:sldId id="355" r:id="rId5"/>
    <p:sldId id="356" r:id="rId6"/>
    <p:sldId id="359" r:id="rId7"/>
    <p:sldId id="315" r:id="rId8"/>
    <p:sldId id="316" r:id="rId9"/>
    <p:sldId id="318" r:id="rId10"/>
    <p:sldId id="288" r:id="rId11"/>
    <p:sldId id="275" r:id="rId12"/>
    <p:sldId id="351" r:id="rId13"/>
    <p:sldId id="370" r:id="rId14"/>
    <p:sldId id="371" r:id="rId15"/>
    <p:sldId id="260" r:id="rId16"/>
    <p:sldId id="261" r:id="rId17"/>
    <p:sldId id="262" r:id="rId18"/>
    <p:sldId id="293" r:id="rId19"/>
    <p:sldId id="263" r:id="rId20"/>
    <p:sldId id="291" r:id="rId21"/>
    <p:sldId id="292" r:id="rId22"/>
    <p:sldId id="302" r:id="rId23"/>
    <p:sldId id="360" r:id="rId24"/>
    <p:sldId id="372" r:id="rId25"/>
    <p:sldId id="322" r:id="rId26"/>
    <p:sldId id="352" r:id="rId27"/>
    <p:sldId id="294" r:id="rId28"/>
    <p:sldId id="333" r:id="rId29"/>
    <p:sldId id="295" r:id="rId30"/>
    <p:sldId id="296" r:id="rId31"/>
    <p:sldId id="297" r:id="rId32"/>
    <p:sldId id="264" r:id="rId33"/>
    <p:sldId id="265" r:id="rId34"/>
    <p:sldId id="266" r:id="rId35"/>
    <p:sldId id="380" r:id="rId36"/>
    <p:sldId id="381" r:id="rId37"/>
    <p:sldId id="299" r:id="rId38"/>
    <p:sldId id="383" r:id="rId39"/>
    <p:sldId id="384" r:id="rId40"/>
    <p:sldId id="300" r:id="rId41"/>
    <p:sldId id="388" r:id="rId42"/>
    <p:sldId id="335" r:id="rId43"/>
    <p:sldId id="374" r:id="rId44"/>
    <p:sldId id="336" r:id="rId45"/>
    <p:sldId id="376" r:id="rId46"/>
    <p:sldId id="396" r:id="rId47"/>
    <p:sldId id="385" r:id="rId48"/>
    <p:sldId id="386" r:id="rId49"/>
    <p:sldId id="411" r:id="rId50"/>
    <p:sldId id="387" r:id="rId51"/>
    <p:sldId id="337" r:id="rId52"/>
    <p:sldId id="398" r:id="rId53"/>
    <p:sldId id="399" r:id="rId54"/>
    <p:sldId id="400" r:id="rId55"/>
    <p:sldId id="401" r:id="rId56"/>
    <p:sldId id="402" r:id="rId57"/>
    <p:sldId id="347" r:id="rId58"/>
    <p:sldId id="348" r:id="rId59"/>
    <p:sldId id="403" r:id="rId60"/>
    <p:sldId id="404" r:id="rId61"/>
    <p:sldId id="405" r:id="rId62"/>
    <p:sldId id="406" r:id="rId63"/>
    <p:sldId id="407" r:id="rId64"/>
    <p:sldId id="408" r:id="rId65"/>
    <p:sldId id="409" r:id="rId66"/>
    <p:sldId id="410" r:id="rId67"/>
    <p:sldId id="346" r:id="rId68"/>
    <p:sldId id="353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1" autoAdjust="0"/>
    <p:restoredTop sz="94224" autoAdjust="0"/>
  </p:normalViewPr>
  <p:slideViewPr>
    <p:cSldViewPr snapToGrid="0" snapToObjects="1">
      <p:cViewPr>
        <p:scale>
          <a:sx n="72" d="100"/>
          <a:sy n="72" d="100"/>
        </p:scale>
        <p:origin x="-135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7" Type="http://schemas.openxmlformats.org/officeDocument/2006/relationships/image" Target="../media/image41.wmf"/><Relationship Id="rId8" Type="http://schemas.openxmlformats.org/officeDocument/2006/relationships/image" Target="../media/image42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wmf"/><Relationship Id="rId10" Type="http://schemas.openxmlformats.org/officeDocument/2006/relationships/image" Target="../media/image54.wmf"/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DDB1E-776A-CE42-B419-41EF275CBA95}" type="datetimeFigureOut">
              <a:rPr lang="en-US" smtClean="0"/>
              <a:t>19-10-17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40315-CB3A-0A40-B809-3C0ECB0F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9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0315-CB3A-0A40-B809-3C0ECB0FAC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4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0315-CB3A-0A40-B809-3C0ECB0FAC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4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0315-CB3A-0A40-B809-3C0ECB0FAC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8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0315-CB3A-0A40-B809-3C0ECB0FAC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83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0315-CB3A-0A40-B809-3C0ECB0FAC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6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00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7F3A3A-6C48-C643-AD99-447C91D6F2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0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19-10-17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8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19-10-17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3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19-10-17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4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19-10-17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6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19-10-17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0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19-10-17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501EA-6DCF-CA4C-B17B-B8A5962705B9}" type="datetimeFigureOut">
              <a:rPr lang="en-US" smtClean="0"/>
              <a:t>19-10-17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0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39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40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41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4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37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3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4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4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4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4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oleObject" Target="../embeddings/Microsoft_Excel_97_-_2004_Worksheet5.xls"/><Relationship Id="rId5" Type="http://schemas.openxmlformats.org/officeDocument/2006/relationships/image" Target="../media/image4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20" Type="http://schemas.openxmlformats.org/officeDocument/2006/relationships/image" Target="../media/image53.wmf"/><Relationship Id="rId21" Type="http://schemas.openxmlformats.org/officeDocument/2006/relationships/oleObject" Target="../embeddings/oleObject24.bin"/><Relationship Id="rId22" Type="http://schemas.openxmlformats.org/officeDocument/2006/relationships/image" Target="../media/image54.wmf"/><Relationship Id="rId10" Type="http://schemas.openxmlformats.org/officeDocument/2006/relationships/image" Target="../media/image48.wmf"/><Relationship Id="rId11" Type="http://schemas.openxmlformats.org/officeDocument/2006/relationships/oleObject" Target="../embeddings/oleObject19.bin"/><Relationship Id="rId12" Type="http://schemas.openxmlformats.org/officeDocument/2006/relationships/image" Target="../media/image49.w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50.w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51.wmf"/><Relationship Id="rId17" Type="http://schemas.openxmlformats.org/officeDocument/2006/relationships/oleObject" Target="../embeddings/oleObject22.bin"/><Relationship Id="rId18" Type="http://schemas.openxmlformats.org/officeDocument/2006/relationships/image" Target="../media/image52.wmf"/><Relationship Id="rId19" Type="http://schemas.openxmlformats.org/officeDocument/2006/relationships/oleObject" Target="../embeddings/oleObject2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47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Set Theory – Part 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3.1, 3.2, 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1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Representation of 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85240" cy="50152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set-builder</a:t>
            </a:r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 notation is used to describe sets that are too complex to enumerate them.</a:t>
            </a:r>
          </a:p>
          <a:p>
            <a:pPr lvl="1"/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Suppose E={…., -6, -4, -2, 0, 2, </a:t>
            </a:r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4</a:t>
            </a:r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, </a:t>
            </a:r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6</a:t>
            </a:r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, ….}</a:t>
            </a:r>
          </a:p>
          <a:p>
            <a:pPr marL="914400" lvl="1" indent="-457200"/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Set-builder notation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	</a:t>
            </a:r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E={n : n is an even integer} or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	</a:t>
            </a:r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E={n | n is an even integer} 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Other examples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	</a:t>
            </a:r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A = {x : x is an integer |x| &lt; 4} = {-3, -2, -1, 0, 1, 2, 3}</a:t>
            </a:r>
          </a:p>
          <a:p>
            <a:pPr lvl="1"/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 The rational numbers: Q={x : x = m/n, </a:t>
            </a:r>
            <a:r>
              <a:rPr lang="en-US" dirty="0" err="1" smtClean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m,n</a:t>
            </a:r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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 Z, n ≠ 0}</a:t>
            </a:r>
            <a:endParaRPr lang="en-US" dirty="0" smtClean="0">
              <a:solidFill>
                <a:srgbClr val="0D0D0D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7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Some illustrations of set-builder notation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14-04-08 at 9.5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9" y="1822395"/>
            <a:ext cx="8664702" cy="45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8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Conceptually: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4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Conceptually</a:t>
            </a:r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, a set is like a bag containing objects. This bag can contain another bag </a:t>
            </a:r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containing other </a:t>
            </a:r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objects</a:t>
            </a:r>
            <a:r>
              <a:rPr lang="en-US" dirty="0" smtClean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Example: A= {1, {1}, {2}, {1,2}}</a:t>
            </a:r>
          </a:p>
          <a:p>
            <a:pPr lvl="1"/>
            <a:r>
              <a:rPr lang="en-US" dirty="0"/>
              <a:t>How many elements are in A?</a:t>
            </a:r>
          </a:p>
          <a:p>
            <a:pPr lvl="1"/>
            <a:r>
              <a:rPr lang="en-US" dirty="0"/>
              <a:t>1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  A? 2   A? {2}   A? {{2}}   A?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D0D0D"/>
              </a:solidFill>
              <a:latin typeface="Calibri" charset="0"/>
              <a:ea typeface="ＭＳ Ｐゴシック" charset="0"/>
            </a:endParaRPr>
          </a:p>
          <a:p>
            <a:endParaRPr lang="en-US" dirty="0">
              <a:solidFill>
                <a:srgbClr val="A6A6A6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of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set A = {{1,2}, </a:t>
            </a:r>
            <a:r>
              <a:rPr lang="en-US" dirty="0" err="1" smtClean="0"/>
              <a:t>Φ</a:t>
            </a:r>
            <a:r>
              <a:rPr lang="en-US" dirty="0" smtClean="0"/>
              <a:t>, {1,2,3},{1}} has four elements: {1,2}, </a:t>
            </a:r>
            <a:r>
              <a:rPr lang="en-US" dirty="0" err="1" smtClean="0"/>
              <a:t>Φ</a:t>
            </a:r>
            <a:r>
              <a:rPr lang="en-US" dirty="0" smtClean="0"/>
              <a:t>, {1,2,3}, {1}}.</a:t>
            </a:r>
          </a:p>
          <a:p>
            <a:r>
              <a:rPr lang="en-US" dirty="0" smtClean="0"/>
              <a:t>The empty set </a:t>
            </a:r>
            <a:r>
              <a:rPr lang="en-US" dirty="0" err="1" smtClean="0"/>
              <a:t>Φ</a:t>
            </a:r>
            <a:r>
              <a:rPr lang="en-US" dirty="0" smtClean="0"/>
              <a:t> is not the same as </a:t>
            </a:r>
            <a:r>
              <a:rPr lang="en-US" dirty="0" err="1" smtClean="0"/>
              <a:t>Φ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cardinality of {</a:t>
            </a:r>
            <a:r>
              <a:rPr lang="en-US" dirty="0" err="1" smtClean="0"/>
              <a:t>Φ</a:t>
            </a:r>
            <a:r>
              <a:rPr lang="en-US" dirty="0" smtClean="0"/>
              <a:t>} is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0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of sets</a:t>
            </a:r>
            <a:endParaRPr lang="en-US" dirty="0"/>
          </a:p>
        </p:txBody>
      </p:sp>
      <p:pic>
        <p:nvPicPr>
          <p:cNvPr id="4" name="Picture 3" descr="Screen Shot 2018-10-18 at 11.16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9144000" cy="35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1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Equality of Sets, Subsets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B is a </a:t>
            </a:r>
            <a:r>
              <a:rPr lang="en-US" dirty="0" smtClean="0">
                <a:solidFill>
                  <a:srgbClr val="FF0000"/>
                </a:solidFill>
              </a:rPr>
              <a:t>subset</a:t>
            </a:r>
            <a:r>
              <a:rPr lang="en-US" dirty="0" smtClean="0"/>
              <a:t> of A, every element of B is an element of A. We write  B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A.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Two sets are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equal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they have the same elements.</a:t>
            </a:r>
            <a:endParaRPr lang="en-US" dirty="0" smtClean="0"/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To show that two sets are equal, it is sufficient to show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separately that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A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 B and 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B  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Equality of Sets, Subsets (contd.)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Content Placeholder 5" descr="Picture 25.png"/>
          <p:cNvPicPr>
            <a:picLocks noGrp="1" noChangeAspect="1"/>
          </p:cNvPicPr>
          <p:nvPr>
            <p:ph idx="1"/>
          </p:nvPr>
        </p:nvPicPr>
        <p:blipFill>
          <a:blip r:embed="rId2"/>
          <a:srcRect t="7968" b="7968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4251178" y="2187504"/>
            <a:ext cx="4892822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Z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is N, the set of  natural numbers</a:t>
            </a:r>
          </a:p>
          <a:p>
            <a:r>
              <a:rPr lang="en-US" sz="2400" dirty="0" smtClean="0"/>
              <a:t>Q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is the set of all positive rational numbers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300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Subsets (contd.)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43474"/>
            <a:ext cx="8686800" cy="55526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set B is a </a:t>
            </a:r>
            <a:r>
              <a:rPr lang="en-US" sz="2800" dirty="0" smtClean="0">
                <a:solidFill>
                  <a:srgbClr val="FF0000"/>
                </a:solidFill>
              </a:rPr>
              <a:t>proper subset </a:t>
            </a:r>
            <a:r>
              <a:rPr lang="en-US" sz="2800" dirty="0" smtClean="0"/>
              <a:t>of a set A, if it is a subset A and is not equal to A (          ).</a:t>
            </a:r>
          </a:p>
          <a:p>
            <a:r>
              <a:rPr lang="en-US" sz="2800" dirty="0" smtClean="0"/>
              <a:t>If A is a subset of B and B is a subset of C, A is a subset of C. (</a:t>
            </a:r>
            <a:r>
              <a:rPr lang="en-US" sz="2800" dirty="0" smtClean="0">
                <a:solidFill>
                  <a:srgbClr val="FF0000"/>
                </a:solidFill>
              </a:rPr>
              <a:t>Transitive relation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Note that if  A has at least one element,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</a:t>
            </a:r>
            <a:r>
              <a:rPr lang="en-US" sz="2800" dirty="0" smtClean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is a proper subset of A.</a:t>
            </a:r>
            <a:endParaRPr lang="en-US" sz="2800" dirty="0" smtClean="0"/>
          </a:p>
        </p:txBody>
      </p:sp>
      <p:pic>
        <p:nvPicPr>
          <p:cNvPr id="5" name="Picture 4" descr="Picture 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199" y="2186872"/>
            <a:ext cx="787400" cy="342900"/>
          </a:xfrm>
          <a:prstGeom prst="rect">
            <a:avLst/>
          </a:prstGeom>
        </p:spPr>
      </p:pic>
      <p:pic>
        <p:nvPicPr>
          <p:cNvPr id="11" name="Picture 10" descr="Picture 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79" y="3928687"/>
            <a:ext cx="6400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0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Cardinality of a set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3358" y="1641144"/>
            <a:ext cx="8686800" cy="555263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Cardinality</a:t>
            </a:r>
            <a:r>
              <a:rPr lang="en-US" sz="2800" dirty="0" smtClean="0"/>
              <a:t> of a set A, denoted by |A|: </a:t>
            </a:r>
          </a:p>
          <a:p>
            <a:pPr lvl="1"/>
            <a:r>
              <a:rPr lang="en-US" sz="2400" dirty="0" smtClean="0"/>
              <a:t>It is the number of elements in the set</a:t>
            </a:r>
          </a:p>
          <a:p>
            <a:pPr lvl="1"/>
            <a:r>
              <a:rPr lang="en-US" sz="2400" dirty="0" smtClean="0"/>
              <a:t>A set with finite number of elements is called a finite set.</a:t>
            </a:r>
          </a:p>
          <a:p>
            <a:pPr lvl="1"/>
            <a:r>
              <a:rPr lang="en-US" sz="2400" dirty="0" smtClean="0"/>
              <a:t>A set with infinite number of elements is called an infinite set.</a:t>
            </a:r>
          </a:p>
          <a:p>
            <a:pPr lvl="1"/>
            <a:r>
              <a:rPr lang="en-US" sz="2400" dirty="0" smtClean="0"/>
              <a:t>Sets N, Z, Q, R are all infinite.</a:t>
            </a:r>
          </a:p>
          <a:p>
            <a:r>
              <a:rPr lang="en-US" sz="2800" dirty="0"/>
              <a:t>Empty set has no element, denoted by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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400" dirty="0"/>
              <a:t>How many elements does the set </a:t>
            </a:r>
            <a:r>
              <a:rPr lang="en-US" sz="2400" dirty="0" smtClean="0">
                <a:solidFill>
                  <a:srgbClr val="000000"/>
                </a:solidFill>
              </a:rPr>
              <a:t>{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}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/>
              <a:t>contain</a:t>
            </a:r>
            <a:r>
              <a:rPr lang="en-US" sz="2400" dirty="0"/>
              <a:t>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316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Power set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A, the </a:t>
            </a:r>
            <a:r>
              <a:rPr lang="en-US" dirty="0" smtClean="0">
                <a:solidFill>
                  <a:srgbClr val="FF0000"/>
                </a:solidFill>
              </a:rPr>
              <a:t>power set </a:t>
            </a:r>
            <a:r>
              <a:rPr lang="en-US" dirty="0" smtClean="0"/>
              <a:t>of A, P(A), is the set of all subsets of A.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Let A={</a:t>
            </a:r>
            <a:r>
              <a:rPr lang="en-US" sz="2400" dirty="0" err="1">
                <a:latin typeface="Calibri" charset="0"/>
                <a:ea typeface="ＭＳ Ｐゴシック" charset="0"/>
              </a:rPr>
              <a:t>a,b,c</a:t>
            </a:r>
            <a:r>
              <a:rPr lang="en-US" sz="2400" dirty="0">
                <a:latin typeface="Calibri" charset="0"/>
                <a:ea typeface="ＭＳ Ｐゴシック" charset="0"/>
              </a:rPr>
              <a:t>}, P(A)={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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,{a},{b},{c},{</a:t>
            </a:r>
            <a:r>
              <a:rPr lang="en-US" sz="2400" dirty="0" err="1">
                <a:latin typeface="Calibri" charset="0"/>
                <a:ea typeface="ＭＳ Ｐゴシック" charset="0"/>
                <a:sym typeface="Symbol" charset="0"/>
              </a:rPr>
              <a:t>a,b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},{</a:t>
            </a:r>
            <a:r>
              <a:rPr lang="en-US" sz="2400" dirty="0" err="1">
                <a:latin typeface="Calibri" charset="0"/>
                <a:ea typeface="ＭＳ Ｐゴシック" charset="0"/>
                <a:sym typeface="Symbol" charset="0"/>
              </a:rPr>
              <a:t>b,c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},{</a:t>
            </a:r>
            <a:r>
              <a:rPr lang="en-US" sz="2400" dirty="0" err="1">
                <a:latin typeface="Calibri" charset="0"/>
                <a:ea typeface="ＭＳ Ｐゴシック" charset="0"/>
                <a:sym typeface="Symbol" charset="0"/>
              </a:rPr>
              <a:t>a,c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},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{</a:t>
            </a:r>
            <a:r>
              <a:rPr lang="en-US" sz="2400" dirty="0" err="1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a,b,c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}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}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Let A={{</a:t>
            </a:r>
            <a:r>
              <a:rPr lang="en-US" sz="2400" dirty="0" err="1">
                <a:latin typeface="Calibri" charset="0"/>
                <a:ea typeface="ＭＳ Ｐゴシック" charset="0"/>
                <a:sym typeface="Symbol" charset="0"/>
              </a:rPr>
              <a:t>a,b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},c}, P(A)={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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,{{</a:t>
            </a:r>
            <a:r>
              <a:rPr lang="en-US" sz="2400" dirty="0" err="1">
                <a:latin typeface="Calibri" charset="0"/>
                <a:ea typeface="ＭＳ Ｐゴシック" charset="0"/>
                <a:sym typeface="Symbol" charset="0"/>
              </a:rPr>
              <a:t>a,b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}},{c},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{{</a:t>
            </a:r>
            <a:r>
              <a:rPr lang="en-US" sz="2400" dirty="0" err="1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a,b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},c}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}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Note: the empty set  and the set itself are always elements of the power set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062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 in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</a:t>
            </a:r>
            <a:r>
              <a:rPr lang="en-US" dirty="0"/>
              <a:t>pieces of software need to maintain sets of items. For example, a database is a large set of pieces of information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university maintains a set of all the students enrolled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An airline maintains a set of all past and future flights.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of the most basic types of operations a programmer might perform on a set of data is to ask whether a particular item is an element of that set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Discrete math is primarily concerned with mathematical operations on </a:t>
            </a:r>
            <a:r>
              <a:rPr lang="en-US" dirty="0" smtClean="0"/>
              <a:t>sets.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0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Power set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56765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power set is a fundamental combinatorial object useful when considering all possible combinations of elements of a set</a:t>
            </a:r>
          </a:p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Fact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Let S be a set such that |S|=n, then</a:t>
            </a:r>
          </a:p>
          <a:p>
            <a:pPr algn="ctr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|P(S)| =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Some intuition?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1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Power set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B={1,2,3,4}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Shot 2015-01-06 at 9.3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600200"/>
            <a:ext cx="8674100" cy="1270000"/>
          </a:xfrm>
          <a:prstGeom prst="rect">
            <a:avLst/>
          </a:prstGeom>
        </p:spPr>
      </p:pic>
      <p:pic>
        <p:nvPicPr>
          <p:cNvPr id="7" name="Picture 6" descr="Screen Shot 2015-01-06 at 9.36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599128"/>
            <a:ext cx="8902700" cy="952500"/>
          </a:xfrm>
          <a:prstGeom prst="rect">
            <a:avLst/>
          </a:prstGeom>
        </p:spPr>
      </p:pic>
      <p:pic>
        <p:nvPicPr>
          <p:cNvPr id="8" name="Picture 7" descr="Screen Shot 2015-01-06 at 9.39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3" y="4638759"/>
            <a:ext cx="43561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4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Ordered collection of objects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9333" y="1600200"/>
            <a:ext cx="8974667" cy="497557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Sometimes we need to consider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ordered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collection of objects.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Consider a set  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S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of points in the plane.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5-01-08 at 9.03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01" y="3170370"/>
            <a:ext cx="4395655" cy="3687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9400" y="6198914"/>
            <a:ext cx="37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01" y="3170370"/>
            <a:ext cx="37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2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Ordered collection of objects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9333" y="1600200"/>
            <a:ext cx="8974667" cy="497557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Sometimes we need to consider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ordered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collection of objects.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Consider a set  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S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of points in the plane.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5-01-08 at 9.03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01" y="3170370"/>
            <a:ext cx="4395655" cy="3687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0095" y="3254372"/>
            <a:ext cx="4265148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=(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i</a:t>
            </a:r>
            <a:r>
              <a:rPr lang="en-US" sz="2400" dirty="0" err="1" smtClean="0"/>
              <a:t>,y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 is the x-y coordinate of the </a:t>
            </a:r>
            <a:r>
              <a:rPr lang="en-US" sz="2400" dirty="0" err="1" smtClean="0"/>
              <a:t>i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point.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S={(x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(x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), ……, (</a:t>
            </a:r>
            <a:r>
              <a:rPr lang="en-US" sz="2400" dirty="0" err="1" smtClean="0"/>
              <a:t>x</a:t>
            </a:r>
            <a:r>
              <a:rPr lang="en-US" sz="2400" baseline="-25000" dirty="0" err="1"/>
              <a:t>m</a:t>
            </a:r>
            <a:r>
              <a:rPr lang="en-US" sz="2400" dirty="0" err="1" smtClean="0"/>
              <a:t>,y</a:t>
            </a:r>
            <a:r>
              <a:rPr lang="en-US" sz="2400" baseline="-25000" dirty="0" err="1"/>
              <a:t>m</a:t>
            </a:r>
            <a:r>
              <a:rPr lang="en-US" sz="2400" dirty="0" smtClean="0"/>
              <a:t>)} represents a set of m ordered objects.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Each object is an ordered collection of two elements.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 = {p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p</a:t>
            </a:r>
            <a:r>
              <a:rPr lang="en-US" sz="2400" baseline="-25000" dirty="0"/>
              <a:t>m</a:t>
            </a:r>
            <a:r>
              <a:rPr lang="en-US" sz="2400" dirty="0" smtClean="0"/>
              <a:t>} is also fine.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29400" y="6198914"/>
            <a:ext cx="37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01" y="3170370"/>
            <a:ext cx="37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2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of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000"/>
          </a:xfrm>
        </p:spPr>
        <p:txBody>
          <a:bodyPr>
            <a:normAutofit/>
          </a:bodyPr>
          <a:lstStyle/>
          <a:p>
            <a:r>
              <a:rPr lang="en-US" dirty="0" smtClean="0"/>
              <a:t>Let X={1, {1}, {1.2}, 2, {3}, 4}. Which statements are true?</a:t>
            </a:r>
          </a:p>
          <a:p>
            <a:pPr lvl="1"/>
            <a:r>
              <a:rPr lang="en-US" dirty="0" smtClean="0"/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∈ X</a:t>
            </a:r>
          </a:p>
          <a:p>
            <a:pPr lvl="1"/>
            <a:r>
              <a:rPr lang="en-US" dirty="0" smtClean="0"/>
              <a:t> {2}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∈ X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3 ∈ X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{1,2} ∈ X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{2,3} ⊆ 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9088" y="4717534"/>
            <a:ext cx="1885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{1, 2} ⊆ X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8288" y="5225534"/>
            <a:ext cx="1885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{2, 4} </a:t>
            </a:r>
            <a:r>
              <a:rPr lang="en-US" sz="2800" dirty="0"/>
              <a:t>⊆ </a:t>
            </a:r>
            <a:r>
              <a:rPr lang="en-US" sz="2800" dirty="0" smtClean="0"/>
              <a:t>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12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Section Summary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Operations</a:t>
            </a:r>
          </a:p>
          <a:p>
            <a:pPr lvl="1"/>
            <a:r>
              <a:rPr lang="en-US" dirty="0" smtClean="0"/>
              <a:t>Union</a:t>
            </a:r>
          </a:p>
          <a:p>
            <a:pPr lvl="1"/>
            <a:r>
              <a:rPr lang="en-US" dirty="0" smtClean="0"/>
              <a:t>Intersection</a:t>
            </a:r>
          </a:p>
          <a:p>
            <a:pPr lvl="1"/>
            <a:r>
              <a:rPr lang="en-US" dirty="0" smtClean="0"/>
              <a:t>Complementation</a:t>
            </a:r>
          </a:p>
          <a:p>
            <a:pPr lvl="1"/>
            <a:r>
              <a:rPr lang="en-US" dirty="0" smtClean="0"/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29608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Union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Definition</a:t>
            </a:r>
            <a:r>
              <a:rPr lang="en-US" dirty="0" smtClean="0"/>
              <a:t>: Let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be sets. The </a:t>
            </a:r>
            <a:r>
              <a:rPr lang="en-US" i="1" dirty="0" smtClean="0"/>
              <a:t>union</a:t>
            </a:r>
            <a:r>
              <a:rPr lang="en-US" dirty="0" smtClean="0"/>
              <a:t> of the sets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, denoted by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∪ </a:t>
            </a:r>
            <a:r>
              <a:rPr lang="en-US" i="1" dirty="0" smtClean="0">
                <a:ea typeface="Cambria Math"/>
              </a:rPr>
              <a:t>B,</a:t>
            </a:r>
            <a:r>
              <a:rPr lang="en-US" i="1" dirty="0" smtClean="0"/>
              <a:t> </a:t>
            </a:r>
            <a:r>
              <a:rPr lang="en-US" dirty="0" smtClean="0"/>
              <a:t> is the set: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Example</a:t>
            </a:r>
            <a:r>
              <a:rPr lang="en-US" dirty="0" smtClean="0"/>
              <a:t>: What is  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1,2,3} 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∪ {3, 4, 5}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b="1" dirty="0" smtClean="0"/>
              <a:t>Solution</a:t>
            </a:r>
            <a:r>
              <a:rPr lang="en-US" dirty="0" smtClean="0"/>
              <a:t>:  {1,2,3,4,5}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sz="2400" dirty="0" smtClean="0"/>
              <a:t>                               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362200" y="2971800"/>
            <a:ext cx="3026093" cy="38290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62600" y="4724400"/>
            <a:ext cx="3429000" cy="1447800"/>
            <a:chOff x="5562600" y="4724400"/>
            <a:chExt cx="3429000" cy="1447800"/>
          </a:xfrm>
        </p:grpSpPr>
        <p:sp>
          <p:nvSpPr>
            <p:cNvPr id="11" name="TextBox 10"/>
            <p:cNvSpPr txBox="1"/>
            <p:nvPr/>
          </p:nvSpPr>
          <p:spPr>
            <a:xfrm>
              <a:off x="8153400" y="4800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U</a:t>
              </a:r>
              <a:endParaRPr lang="en-US" i="1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562600" y="4724400"/>
              <a:ext cx="2971800" cy="1447800"/>
              <a:chOff x="5562600" y="4724400"/>
              <a:chExt cx="2971800" cy="14478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562600" y="4724400"/>
                <a:ext cx="2971800" cy="1447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6096000" y="5029200"/>
                <a:ext cx="1905000" cy="990600"/>
                <a:chOff x="6096000" y="5029200"/>
                <a:chExt cx="1905000" cy="990600"/>
              </a:xfr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grpSpPr>
            <p:sp>
              <p:nvSpPr>
                <p:cNvPr id="13" name="Oval 12"/>
                <p:cNvSpPr/>
                <p:nvPr/>
              </p:nvSpPr>
              <p:spPr>
                <a:xfrm>
                  <a:off x="6096000" y="5029200"/>
                  <a:ext cx="1219200" cy="990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6781800" y="5029200"/>
                  <a:ext cx="1219200" cy="990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6248400" y="5181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US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67600" y="5257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B</a:t>
              </a:r>
              <a:endParaRPr lang="en-US" i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15000" y="4267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Venn Diagram for </a:t>
            </a:r>
            <a:r>
              <a:rPr lang="en-US" i="1" dirty="0" smtClean="0"/>
              <a:t>A</a:t>
            </a:r>
            <a:r>
              <a:rPr lang="en-US" dirty="0" smtClean="0">
                <a:latin typeface="Cambria Math"/>
                <a:ea typeface="Cambria Math"/>
              </a:rPr>
              <a:t> ∪ </a:t>
            </a:r>
            <a:r>
              <a:rPr lang="en-US" i="1" dirty="0" smtClean="0">
                <a:latin typeface="Cambria Math"/>
                <a:ea typeface="Cambria Math"/>
              </a:rPr>
              <a:t>B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4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Operations on Sets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9333" y="1600200"/>
            <a:ext cx="8974667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Let A and B be two arbitrary sets. Let U be the universal set, (i.e. A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 U and B  U).</a:t>
            </a:r>
          </a:p>
          <a:p>
            <a:pPr marL="0" indent="0">
              <a:buNone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Union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: A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 B = {x: x  A or x  B}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Intersection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A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B = {x: x  A and x  B}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Difference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 –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 = { x: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  A and x  B}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Symmetric Difference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A </a:t>
            </a:r>
            <a:r>
              <a:rPr lang="en-US" sz="2800" dirty="0" smtClean="0"/>
              <a:t>△ B = {x: (x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A and x  B) or  (x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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 and x  B)}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			 = (A – B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</a:t>
            </a:r>
            <a:r>
              <a:rPr lang="en-US" sz="280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 (B – A)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Complement: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U – A = {x : x  A}</a:t>
            </a:r>
            <a:endParaRPr lang="en-US" sz="2800" dirty="0" smtClean="0"/>
          </a:p>
          <a:p>
            <a:endParaRPr lang="en-US" sz="28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Screen Shot 2015-01-08 at 5.1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78" y="6086280"/>
            <a:ext cx="520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0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Review Question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Example</a:t>
            </a:r>
            <a:r>
              <a:rPr lang="en-US" sz="2000" dirty="0" smtClean="0"/>
              <a:t>: </a:t>
            </a:r>
            <a:r>
              <a:rPr lang="en-US" sz="2000" i="1" dirty="0" smtClean="0"/>
              <a:t>U</a:t>
            </a:r>
            <a:r>
              <a:rPr lang="en-US" sz="2000" dirty="0" smtClean="0"/>
              <a:t> = {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0,1,2,3,4,5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6,7,8,9,10</a:t>
            </a:r>
            <a:r>
              <a:rPr lang="en-US" sz="2000" dirty="0" smtClean="0"/>
              <a:t>}  </a:t>
            </a:r>
            <a:r>
              <a:rPr lang="en-US" sz="2000" i="1" dirty="0" smtClean="0"/>
              <a:t>A</a:t>
            </a:r>
            <a:r>
              <a:rPr lang="en-US" sz="2000" dirty="0" smtClean="0"/>
              <a:t> = {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1,2,3,4,5</a:t>
            </a:r>
            <a:r>
              <a:rPr lang="en-US" sz="2000" dirty="0" smtClean="0"/>
              <a:t>},    </a:t>
            </a:r>
            <a:r>
              <a:rPr lang="en-US" sz="2000" i="1" dirty="0" smtClean="0"/>
              <a:t>B</a:t>
            </a:r>
            <a:r>
              <a:rPr lang="en-US" sz="2000" dirty="0" smtClean="0"/>
              <a:t> ={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4,5,6,7,8</a:t>
            </a:r>
            <a:r>
              <a:rPr lang="en-US" sz="2000" dirty="0" smtClean="0"/>
              <a:t>}</a:t>
            </a:r>
          </a:p>
          <a:p>
            <a:pPr marL="736092" lvl="1" indent="-342900">
              <a:buFont typeface="+mj-lt"/>
              <a:buAutoNum type="arabicPeriod"/>
            </a:pPr>
            <a:r>
              <a:rPr lang="en-US" sz="1600" i="1" dirty="0" smtClean="0">
                <a:ea typeface="Cambria Math" pitchFamily="18" charset="0"/>
              </a:rPr>
              <a:t>A</a:t>
            </a:r>
            <a:r>
              <a:rPr lang="en-US" sz="1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 smtClean="0">
                <a:latin typeface="Cambria Math"/>
                <a:ea typeface="Cambria Math"/>
              </a:rPr>
              <a:t>∪ </a:t>
            </a:r>
            <a:r>
              <a:rPr lang="en-US" sz="1600" i="1" dirty="0" smtClean="0">
                <a:ea typeface="Cambria Math"/>
              </a:rPr>
              <a:t>B</a:t>
            </a:r>
            <a:r>
              <a:rPr lang="en-US" sz="1600" b="1" dirty="0" smtClean="0">
                <a:latin typeface="Cambria Math"/>
                <a:ea typeface="Cambria Math"/>
              </a:rPr>
              <a:t>             </a:t>
            </a:r>
          </a:p>
          <a:p>
            <a:pPr marL="1010412" lvl="2" indent="-342900">
              <a:buNone/>
            </a:pPr>
            <a:r>
              <a:rPr lang="en-US" sz="1600" b="1" dirty="0" smtClean="0">
                <a:latin typeface="Cambria Math"/>
                <a:ea typeface="Cambria Math"/>
              </a:rPr>
              <a:t> </a:t>
            </a:r>
            <a:r>
              <a:rPr lang="en-US" sz="1600" b="1" dirty="0" smtClean="0">
                <a:ea typeface="Cambria Math"/>
              </a:rPr>
              <a:t>Solution:</a:t>
            </a:r>
            <a:r>
              <a:rPr lang="en-US" sz="1600" b="1" dirty="0" smtClean="0">
                <a:latin typeface="Cambria Math"/>
                <a:ea typeface="Cambria Math"/>
              </a:rPr>
              <a:t> </a:t>
            </a:r>
            <a:r>
              <a:rPr lang="en-US" sz="1600" dirty="0" smtClean="0"/>
              <a:t>{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1,2,3,4,5</a:t>
            </a:r>
            <a:r>
              <a:rPr lang="en-US" sz="1600" dirty="0" smtClean="0"/>
              <a:t>,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6,7,8</a:t>
            </a:r>
            <a:r>
              <a:rPr lang="en-US" sz="1600" dirty="0" smtClean="0"/>
              <a:t>}</a:t>
            </a:r>
            <a:r>
              <a:rPr lang="en-US" sz="1600" b="1" dirty="0" smtClean="0">
                <a:latin typeface="Cambria Math"/>
                <a:ea typeface="Cambria Math"/>
              </a:rPr>
              <a:t>     </a:t>
            </a:r>
          </a:p>
          <a:p>
            <a:pPr marL="736092" lvl="1" indent="-342900">
              <a:buFont typeface="+mj-lt"/>
              <a:buAutoNum type="arabicPeriod"/>
            </a:pPr>
            <a:r>
              <a:rPr lang="en-US" sz="1600" i="1" dirty="0" smtClean="0">
                <a:ea typeface="Cambria Math" pitchFamily="18" charset="0"/>
              </a:rPr>
              <a:t>A</a:t>
            </a:r>
            <a:r>
              <a:rPr lang="en-US" sz="1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 smtClean="0">
                <a:latin typeface="Cambria Math"/>
                <a:ea typeface="Cambria Math"/>
              </a:rPr>
              <a:t>∩ </a:t>
            </a:r>
            <a:r>
              <a:rPr lang="en-US" sz="1600" i="1" dirty="0" smtClean="0">
                <a:ea typeface="Cambria Math"/>
              </a:rPr>
              <a:t>B</a:t>
            </a:r>
            <a:r>
              <a:rPr lang="en-US" sz="1600" b="1" dirty="0" smtClean="0">
                <a:ea typeface="Cambria Math"/>
              </a:rPr>
              <a:t>            </a:t>
            </a:r>
          </a:p>
          <a:p>
            <a:pPr marL="1010412" lvl="2" indent="-342900">
              <a:buNone/>
            </a:pPr>
            <a:r>
              <a:rPr lang="en-US" sz="1600" b="1" dirty="0" smtClean="0">
                <a:ea typeface="Cambria Math"/>
              </a:rPr>
              <a:t> Solution:</a:t>
            </a:r>
            <a:r>
              <a:rPr lang="en-US" sz="1600" b="1" dirty="0" smtClean="0">
                <a:latin typeface="Cambria Math"/>
                <a:ea typeface="Cambria Math"/>
              </a:rPr>
              <a:t> </a:t>
            </a:r>
            <a:r>
              <a:rPr lang="en-US" sz="1600" dirty="0" smtClean="0"/>
              <a:t>{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4,5</a:t>
            </a:r>
            <a:r>
              <a:rPr lang="en-US" sz="1600" dirty="0" smtClean="0"/>
              <a:t>}</a:t>
            </a:r>
            <a:r>
              <a:rPr lang="en-US" sz="1600" b="1" dirty="0" smtClean="0">
                <a:latin typeface="Cambria Math"/>
                <a:ea typeface="Cambria Math"/>
              </a:rPr>
              <a:t> </a:t>
            </a:r>
          </a:p>
          <a:p>
            <a:pPr marL="736092" lvl="1" indent="-342900">
              <a:buFont typeface="+mj-lt"/>
              <a:buAutoNum type="arabicPeriod"/>
            </a:pPr>
            <a:r>
              <a:rPr lang="en-US" sz="1600" i="1" dirty="0" smtClean="0">
                <a:ea typeface="Cambria Math" pitchFamily="18" charset="0"/>
              </a:rPr>
              <a:t>Ā</a:t>
            </a:r>
            <a:r>
              <a:rPr lang="en-US" sz="1600" b="1" dirty="0" smtClean="0">
                <a:ea typeface="Cambria Math"/>
              </a:rPr>
              <a:t>                  </a:t>
            </a:r>
          </a:p>
          <a:p>
            <a:pPr marL="1010412" lvl="2" indent="-342900">
              <a:buNone/>
            </a:pPr>
            <a:r>
              <a:rPr lang="en-US" sz="1600" b="1" dirty="0" smtClean="0">
                <a:ea typeface="Cambria Math"/>
              </a:rPr>
              <a:t>  Solution:</a:t>
            </a:r>
            <a:r>
              <a:rPr lang="en-US" sz="1600" b="1" dirty="0" smtClean="0">
                <a:latin typeface="Cambria Math"/>
                <a:ea typeface="Cambria Math"/>
              </a:rPr>
              <a:t> </a:t>
            </a:r>
            <a:r>
              <a:rPr lang="en-US" sz="1600" dirty="0" smtClean="0"/>
              <a:t>{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0,6,7,8,9,10</a:t>
            </a:r>
            <a:r>
              <a:rPr lang="en-US" sz="1600" dirty="0" smtClean="0"/>
              <a:t>}</a:t>
            </a:r>
            <a:endParaRPr lang="en-US" sz="1600" b="1" dirty="0" smtClean="0">
              <a:latin typeface="Cambria Math" pitchFamily="18" charset="0"/>
              <a:ea typeface="Cambria Math" pitchFamily="18" charset="0"/>
            </a:endParaRPr>
          </a:p>
          <a:p>
            <a:pPr marL="736092" lvl="1" indent="-342900">
              <a:buFont typeface="+mj-lt"/>
              <a:buAutoNum type="arabicPeriod"/>
            </a:pPr>
            <a:r>
              <a:rPr lang="en-US" sz="1600" dirty="0" smtClean="0">
                <a:latin typeface="Cambria Math" pitchFamily="18" charset="0"/>
                <a:ea typeface="Cambria Math" pitchFamily="18" charset="0"/>
                <a:sym typeface="Symbol"/>
              </a:rPr>
              <a:t>                        </a:t>
            </a:r>
          </a:p>
          <a:p>
            <a:pPr marL="1010412" lvl="2" indent="-342900">
              <a:buNone/>
            </a:pPr>
            <a:r>
              <a:rPr lang="en-US" sz="1600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US" sz="1600" b="1" dirty="0" smtClean="0">
                <a:ea typeface="Cambria Math"/>
              </a:rPr>
              <a:t>Solution:</a:t>
            </a:r>
            <a:r>
              <a:rPr lang="en-US" sz="1600" dirty="0" smtClean="0"/>
              <a:t> {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0,1,2,3,9,10</a:t>
            </a:r>
            <a:r>
              <a:rPr lang="en-US" sz="1600" dirty="0" smtClean="0"/>
              <a:t>}</a:t>
            </a:r>
            <a:endParaRPr lang="en-US" sz="1600" dirty="0" smtClean="0">
              <a:latin typeface="Cambria Math" pitchFamily="18" charset="0"/>
              <a:ea typeface="Cambria Math" pitchFamily="18" charset="0"/>
              <a:sym typeface="Symbol"/>
            </a:endParaRPr>
          </a:p>
          <a:p>
            <a:pPr marL="736092" lvl="1" indent="-342900">
              <a:buFont typeface="+mj-lt"/>
              <a:buAutoNum type="arabicPeriod"/>
            </a:pPr>
            <a:r>
              <a:rPr lang="en-US" sz="1600" i="1" dirty="0" smtClean="0">
                <a:ea typeface="Cambria Math" pitchFamily="18" charset="0"/>
              </a:rPr>
              <a:t>A</a:t>
            </a:r>
            <a:r>
              <a:rPr lang="en-US" sz="1600" b="1" dirty="0" smtClean="0">
                <a:latin typeface="Cambria Math" pitchFamily="18" charset="0"/>
                <a:ea typeface="Cambria Math" pitchFamily="18" charset="0"/>
              </a:rPr>
              <a:t> – </a:t>
            </a:r>
            <a:r>
              <a:rPr lang="en-US" sz="1600" i="1" dirty="0" smtClean="0">
                <a:ea typeface="Cambria Math" pitchFamily="18" charset="0"/>
              </a:rPr>
              <a:t>B</a:t>
            </a:r>
            <a:r>
              <a:rPr lang="en-US" sz="1600" b="1" dirty="0" smtClean="0">
                <a:ea typeface="Cambria Math"/>
              </a:rPr>
              <a:t>            </a:t>
            </a:r>
          </a:p>
          <a:p>
            <a:pPr marL="1010412" lvl="2" indent="-342900">
              <a:buNone/>
            </a:pPr>
            <a:r>
              <a:rPr lang="en-US" sz="1600" b="1" dirty="0" smtClean="0">
                <a:ea typeface="Cambria Math"/>
              </a:rPr>
              <a:t>  Solution:</a:t>
            </a:r>
            <a:r>
              <a:rPr lang="en-US" sz="1600" b="1" dirty="0" smtClean="0">
                <a:latin typeface="Cambria Math"/>
                <a:ea typeface="Cambria Math"/>
              </a:rPr>
              <a:t> </a:t>
            </a:r>
            <a:r>
              <a:rPr lang="en-US" sz="1600" dirty="0" smtClean="0"/>
              <a:t>{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1,2,3</a:t>
            </a:r>
            <a:r>
              <a:rPr lang="en-US" sz="1600" dirty="0" smtClean="0"/>
              <a:t>} </a:t>
            </a:r>
            <a:endParaRPr lang="en-US" sz="1600" b="1" dirty="0" smtClean="0">
              <a:latin typeface="Cambria Math" pitchFamily="18" charset="0"/>
              <a:ea typeface="Cambria Math" pitchFamily="18" charset="0"/>
            </a:endParaRPr>
          </a:p>
          <a:p>
            <a:pPr marL="736092" lvl="1" indent="-342900">
              <a:buFont typeface="+mj-lt"/>
              <a:buAutoNum type="arabicPeriod"/>
            </a:pPr>
            <a:r>
              <a:rPr lang="en-US" sz="1600" i="1" dirty="0" smtClean="0">
                <a:ea typeface="Cambria Math" pitchFamily="18" charset="0"/>
              </a:rPr>
              <a:t>B</a:t>
            </a:r>
            <a:r>
              <a:rPr lang="en-US" sz="1600" b="1" dirty="0" smtClean="0">
                <a:latin typeface="Cambria Math" pitchFamily="18" charset="0"/>
                <a:ea typeface="Cambria Math" pitchFamily="18" charset="0"/>
              </a:rPr>
              <a:t> – </a:t>
            </a:r>
            <a:r>
              <a:rPr lang="en-US" sz="1600" i="1" dirty="0" smtClean="0">
                <a:ea typeface="Cambria Math" pitchFamily="18" charset="0"/>
              </a:rPr>
              <a:t>A</a:t>
            </a:r>
            <a:r>
              <a:rPr lang="en-US" sz="1600" b="1" dirty="0" smtClean="0">
                <a:latin typeface="Cambria Math" pitchFamily="18" charset="0"/>
                <a:ea typeface="Cambria Math" pitchFamily="18" charset="0"/>
              </a:rPr>
              <a:t>               </a:t>
            </a:r>
          </a:p>
          <a:p>
            <a:pPr marL="1010412" lvl="2" indent="-342900">
              <a:buNone/>
            </a:pPr>
            <a:r>
              <a:rPr lang="en-US" sz="1600" b="1" dirty="0" smtClean="0">
                <a:ea typeface="Cambria Math"/>
              </a:rPr>
              <a:t>Solution:</a:t>
            </a:r>
            <a:r>
              <a:rPr lang="en-US" sz="1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 smtClean="0"/>
              <a:t>{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6,7,8</a:t>
            </a:r>
            <a:r>
              <a:rPr lang="en-US" sz="1600" dirty="0" smtClean="0"/>
              <a:t>} </a:t>
            </a:r>
            <a:r>
              <a:rPr lang="en-US" sz="1600" b="1" dirty="0" smtClean="0">
                <a:latin typeface="Cambria Math" pitchFamily="18" charset="0"/>
                <a:ea typeface="Cambria Math" pitchFamily="18" charset="0"/>
              </a:rPr>
              <a:t>			</a:t>
            </a:r>
          </a:p>
          <a:p>
            <a:pPr lvl="1"/>
            <a:endParaRPr lang="en-US" b="1" dirty="0" smtClean="0">
              <a:latin typeface="Cambria Math" pitchFamily="18" charset="0"/>
              <a:ea typeface="Cambria Math" pitchFamily="18" charset="0"/>
            </a:endParaRPr>
          </a:p>
          <a:p>
            <a:pPr lvl="1"/>
            <a:endParaRPr lang="en-US" b="1" dirty="0" smtClean="0">
              <a:latin typeface="Cambria Math"/>
              <a:ea typeface="Cambria Math"/>
            </a:endParaRPr>
          </a:p>
          <a:p>
            <a:pPr lvl="1"/>
            <a:endParaRPr lang="en-US" b="1" dirty="0" smtClean="0">
              <a:latin typeface="Cambria Math"/>
              <a:ea typeface="Cambria Math"/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326756" y="3816880"/>
            <a:ext cx="128016" cy="15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3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Operations on Sets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8-02-14 at 3.2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39" y="1417637"/>
            <a:ext cx="6932145" cy="39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3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Sets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set</a:t>
            </a:r>
            <a:r>
              <a:rPr lang="en-US" dirty="0" smtClean="0"/>
              <a:t> is an unordered collection of objects.</a:t>
            </a:r>
          </a:p>
          <a:p>
            <a:pPr lvl="1"/>
            <a:r>
              <a:rPr lang="en-US" dirty="0" smtClean="0"/>
              <a:t> the students in this class</a:t>
            </a:r>
          </a:p>
          <a:p>
            <a:pPr lvl="1"/>
            <a:r>
              <a:rPr lang="en-US" dirty="0" smtClean="0"/>
              <a:t> the chairs in this room</a:t>
            </a:r>
          </a:p>
          <a:p>
            <a:r>
              <a:rPr lang="en-US" dirty="0" smtClean="0"/>
              <a:t>The objects in a set are called the </a:t>
            </a:r>
            <a:r>
              <a:rPr lang="en-US" i="1" dirty="0" smtClean="0"/>
              <a:t>elements</a:t>
            </a:r>
            <a:r>
              <a:rPr lang="en-US" dirty="0" smtClean="0"/>
              <a:t>, items or </a:t>
            </a:r>
            <a:r>
              <a:rPr lang="en-US" i="1" dirty="0" smtClean="0"/>
              <a:t>members</a:t>
            </a:r>
            <a:r>
              <a:rPr lang="en-US" dirty="0" smtClean="0"/>
              <a:t> of the set. </a:t>
            </a:r>
          </a:p>
          <a:p>
            <a:pPr lvl="1"/>
            <a:r>
              <a:rPr lang="en-US" dirty="0" smtClean="0"/>
              <a:t>A set is said to </a:t>
            </a:r>
            <a:r>
              <a:rPr lang="en-US" i="1" dirty="0" smtClean="0"/>
              <a:t>contain</a:t>
            </a:r>
            <a:r>
              <a:rPr lang="en-US" dirty="0" smtClean="0"/>
              <a:t> its elements.</a:t>
            </a:r>
          </a:p>
        </p:txBody>
      </p:sp>
    </p:spTree>
    <p:extLst>
      <p:ext uri="{BB962C8B-B14F-4D97-AF65-F5344CB8AC3E}">
        <p14:creationId xmlns:p14="http://schemas.microsoft.com/office/powerpoint/2010/main" val="65459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Operations on Sets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17638"/>
            <a:ext cx="773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A={(x,x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: x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R}  B={(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x,ax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+ b) : x  R and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a,b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 R}  </a:t>
            </a:r>
            <a:endParaRPr lang="en-US" sz="2400" dirty="0"/>
          </a:p>
        </p:txBody>
      </p:sp>
      <p:pic>
        <p:nvPicPr>
          <p:cNvPr id="5" name="Picture 4" descr="Screen Shot 2018-02-14 at 3.2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9560"/>
            <a:ext cx="8496300" cy="2425700"/>
          </a:xfrm>
          <a:prstGeom prst="rect">
            <a:avLst/>
          </a:prstGeom>
        </p:spPr>
      </p:pic>
      <p:pic>
        <p:nvPicPr>
          <p:cNvPr id="7" name="Picture 6" descr="Screen Shot 2018-02-14 at 3.26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8" y="5043889"/>
            <a:ext cx="7023100" cy="53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6914" y="3833464"/>
            <a:ext cx="37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6055" y="3833464"/>
            <a:ext cx="37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72486" y="3899351"/>
            <a:ext cx="37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2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08 at 5.1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" y="1669343"/>
            <a:ext cx="8943441" cy="4479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Operations on Sets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1714" y="4186535"/>
            <a:ext cx="57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62871" y="4030285"/>
            <a:ext cx="57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775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Venn Diagram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often used to visualize the various relations between the sets.</a:t>
            </a:r>
            <a:endParaRPr lang="en-US" dirty="0"/>
          </a:p>
        </p:txBody>
      </p:sp>
      <p:pic>
        <p:nvPicPr>
          <p:cNvPr id="5" name="Picture 4" descr="Picture 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718" y="2628900"/>
            <a:ext cx="5461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3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Intersection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intersection</a:t>
            </a:r>
            <a:r>
              <a:rPr lang="en-US" dirty="0" smtClean="0"/>
              <a:t> of sets A and B, denoted by   A     B, is the set that contains those elements in both A and B.</a:t>
            </a:r>
            <a:endParaRPr lang="en-US" dirty="0"/>
          </a:p>
        </p:txBody>
      </p:sp>
      <p:pic>
        <p:nvPicPr>
          <p:cNvPr id="4" name="Picture 3" descr="Picture 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41" y="2221402"/>
            <a:ext cx="266700" cy="355600"/>
          </a:xfrm>
          <a:prstGeom prst="rect">
            <a:avLst/>
          </a:prstGeom>
        </p:spPr>
      </p:pic>
      <p:pic>
        <p:nvPicPr>
          <p:cNvPr id="5" name="Picture 4" descr="Screen Shot 2018-10-21 at 8.32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263154"/>
            <a:ext cx="7696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Union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union</a:t>
            </a:r>
            <a:r>
              <a:rPr lang="en-US" dirty="0" smtClean="0"/>
              <a:t>  of sets A and B, denoted by A     B, is the set that contains those elements that are in either A or B.</a:t>
            </a:r>
            <a:endParaRPr lang="en-US" dirty="0"/>
          </a:p>
        </p:txBody>
      </p:sp>
      <p:pic>
        <p:nvPicPr>
          <p:cNvPr id="7" name="Picture 6" descr="Picture 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619" y="1768266"/>
            <a:ext cx="304800" cy="342900"/>
          </a:xfrm>
          <a:prstGeom prst="rect">
            <a:avLst/>
          </a:prstGeom>
        </p:spPr>
      </p:pic>
      <p:pic>
        <p:nvPicPr>
          <p:cNvPr id="4" name="Picture 3" descr="Screen Shot 2018-10-21 at 8.31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0326"/>
            <a:ext cx="8521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1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Set Difference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The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difference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of two sets A and B, denoted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−B, is the set containing those elements that are in A but not in B</a:t>
            </a:r>
          </a:p>
        </p:txBody>
      </p:sp>
      <p:pic>
        <p:nvPicPr>
          <p:cNvPr id="2" name="Picture 1" descr="Screen Shot 2018-10-21 at 8.2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310218"/>
            <a:ext cx="7518400" cy="322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1528" y="5334001"/>
            <a:ext cx="216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 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= { d , g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Set Difference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The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difference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of two sets A and B, denoted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−B, is the set containing those elements that are in A but not in B</a:t>
            </a:r>
          </a:p>
        </p:txBody>
      </p:sp>
      <p:pic>
        <p:nvPicPr>
          <p:cNvPr id="2" name="Picture 1" descr="Screen Shot 2018-10-21 at 8.2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310218"/>
            <a:ext cx="7518400" cy="322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3200" y="5864553"/>
            <a:ext cx="369644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 that A - B ≠ B - 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961528" y="5334001"/>
            <a:ext cx="216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 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 </a:t>
            </a:r>
            <a:r>
              <a:rPr lang="en-US" dirty="0" smtClean="0"/>
              <a:t>= { d , g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9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Set Complement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5689" cy="4525963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The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complement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of a set A, denoted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A,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consists of all elements </a:t>
            </a:r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</a:rPr>
              <a:t>not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in A.  That is the difference of the universal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set U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buFont typeface="Arial" charset="0"/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 {x | x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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}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211388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24955" y="3254023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8-10-21 at 9.4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04365"/>
            <a:ext cx="7446682" cy="28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4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Symmetric Difference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48047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The difference operation is not commutative since it is not necessarily the case that A - B = B - A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By contrast the symmetric difference is commutative.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symmetric difference between two sets, A and B, denoted A </a:t>
            </a:r>
            <a:r>
              <a:rPr lang="en-US" sz="2800" dirty="0" err="1"/>
              <a:t>Δ</a:t>
            </a:r>
            <a:r>
              <a:rPr lang="en-US" sz="2800" dirty="0" smtClean="0"/>
              <a:t> </a:t>
            </a:r>
            <a:r>
              <a:rPr lang="en-US" sz="2800" dirty="0"/>
              <a:t>B, is the set of elements that are a member of exactly one of A and B, but not both.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An </a:t>
            </a:r>
            <a:r>
              <a:rPr lang="en-US" sz="2800" dirty="0"/>
              <a:t>alternative definition of the symmetric difference operation is</a:t>
            </a:r>
            <a:r>
              <a:rPr lang="en-US" sz="2800" dirty="0" smtClean="0"/>
              <a:t>: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695388" y="5765373"/>
            <a:ext cx="2933700" cy="508000"/>
            <a:chOff x="2695388" y="5236882"/>
            <a:chExt cx="2933700" cy="508000"/>
          </a:xfrm>
        </p:grpSpPr>
        <p:pic>
          <p:nvPicPr>
            <p:cNvPr id="6" name="Picture 5" descr="Screen Shot 2018-10-21 at 9.56.10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388" y="5236882"/>
              <a:ext cx="2933700" cy="508000"/>
            </a:xfrm>
            <a:prstGeom prst="rect">
              <a:avLst/>
            </a:prstGeom>
          </p:spPr>
        </p:pic>
        <p:pic>
          <p:nvPicPr>
            <p:cNvPr id="7" name="Picture 6" descr="Screen Shot 2018-10-21 at 9.57.39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348" y="5326528"/>
              <a:ext cx="2159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510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Symmetric Difference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695388" y="5003382"/>
            <a:ext cx="2933700" cy="508000"/>
            <a:chOff x="2695388" y="5236882"/>
            <a:chExt cx="2933700" cy="508000"/>
          </a:xfrm>
        </p:grpSpPr>
        <p:pic>
          <p:nvPicPr>
            <p:cNvPr id="6" name="Picture 5" descr="Screen Shot 2018-10-21 at 9.56.10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388" y="5236882"/>
              <a:ext cx="2933700" cy="508000"/>
            </a:xfrm>
            <a:prstGeom prst="rect">
              <a:avLst/>
            </a:prstGeom>
          </p:spPr>
        </p:pic>
        <p:pic>
          <p:nvPicPr>
            <p:cNvPr id="7" name="Picture 6" descr="Screen Shot 2018-10-21 at 9.57.39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348" y="5326528"/>
              <a:ext cx="215900" cy="2286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963017" y="3184570"/>
            <a:ext cx="32573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err="1"/>
              <a:t>Δ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000" y="1676403"/>
            <a:ext cx="7620000" cy="2997200"/>
            <a:chOff x="762000" y="1676403"/>
            <a:chExt cx="7620000" cy="2997200"/>
          </a:xfrm>
        </p:grpSpPr>
        <p:pic>
          <p:nvPicPr>
            <p:cNvPr id="5" name="Picture 4" descr="Screen Shot 2018-10-21 at 10.00.4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676403"/>
              <a:ext cx="7620000" cy="2997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95689" y="3199511"/>
              <a:ext cx="8381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558ED5"/>
                  </a:solidFill>
                </a:rPr>
                <a:t>A</a:t>
              </a:r>
              <a:r>
                <a:rPr lang="en-US" dirty="0" smtClean="0"/>
                <a:t> </a:t>
              </a:r>
              <a:r>
                <a:rPr lang="en-US" dirty="0" err="1" smtClean="0"/>
                <a:t>Δ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B</a:t>
              </a:r>
              <a:r>
                <a:rPr lang="en-US" dirty="0" smtClean="0"/>
                <a:t> =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249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Sets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notation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/>
              <a:t>denotes that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/>
              <a:t> is an element of the set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/>
              <a:t> is not a member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/>
              <a:t>, write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∉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9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Disjoint Sets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Two sets are said to be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disjoint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their intersection is the empty set: 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 B = 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276600"/>
            <a:ext cx="6858000" cy="2514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1143000" y="3497263"/>
            <a:ext cx="533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i="1"/>
              <a:t>U</a:t>
            </a:r>
            <a:endParaRPr lang="en-US" sz="1800" b="1" i="1"/>
          </a:p>
        </p:txBody>
      </p:sp>
      <p:sp>
        <p:nvSpPr>
          <p:cNvPr id="6" name="Oval 5"/>
          <p:cNvSpPr/>
          <p:nvPr/>
        </p:nvSpPr>
        <p:spPr>
          <a:xfrm>
            <a:off x="1676400" y="3505200"/>
            <a:ext cx="22098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3505200"/>
            <a:ext cx="23622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2514600" y="40386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/>
              <a:t>A</a:t>
            </a:r>
            <a:endParaRPr lang="en-US" sz="1800" i="1"/>
          </a:p>
        </p:txBody>
      </p:sp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5791200" y="40386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/>
              <a:t>B</a:t>
            </a:r>
            <a:endParaRPr lang="en-US" sz="1800" i="1"/>
          </a:p>
        </p:txBody>
      </p:sp>
    </p:spTree>
    <p:extLst>
      <p:ext uri="{BB962C8B-B14F-4D97-AF65-F5344CB8AC3E}">
        <p14:creationId xmlns:p14="http://schemas.microsoft.com/office/powerpoint/2010/main" val="193490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Disjoint Sets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Two sets are said to be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disjoint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their intersection is the empty set: 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 B = 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276600"/>
            <a:ext cx="6858000" cy="2514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1143000" y="3497263"/>
            <a:ext cx="533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i="1"/>
              <a:t>U</a:t>
            </a:r>
            <a:endParaRPr lang="en-US" sz="1800" b="1" i="1"/>
          </a:p>
        </p:txBody>
      </p:sp>
      <p:sp>
        <p:nvSpPr>
          <p:cNvPr id="6" name="Oval 5"/>
          <p:cNvSpPr/>
          <p:nvPr/>
        </p:nvSpPr>
        <p:spPr>
          <a:xfrm>
            <a:off x="1676400" y="3505200"/>
            <a:ext cx="22098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3505200"/>
            <a:ext cx="23622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2514600" y="40386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/>
              <a:t>A</a:t>
            </a:r>
            <a:endParaRPr lang="en-US" sz="1800" i="1"/>
          </a:p>
        </p:txBody>
      </p:sp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5791200" y="40386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/>
              <a:t>B</a:t>
            </a:r>
            <a:endParaRPr lang="en-US" sz="1800" i="1"/>
          </a:p>
        </p:txBody>
      </p:sp>
      <p:grpSp>
        <p:nvGrpSpPr>
          <p:cNvPr id="3" name="Group 2"/>
          <p:cNvGrpSpPr/>
          <p:nvPr/>
        </p:nvGrpSpPr>
        <p:grpSpPr>
          <a:xfrm>
            <a:off x="652670" y="5962711"/>
            <a:ext cx="6120990" cy="523220"/>
            <a:chOff x="652670" y="5962711"/>
            <a:chExt cx="6120990" cy="523220"/>
          </a:xfrm>
        </p:grpSpPr>
        <p:sp>
          <p:nvSpPr>
            <p:cNvPr id="2" name="TextBox 1"/>
            <p:cNvSpPr txBox="1"/>
            <p:nvPr/>
          </p:nvSpPr>
          <p:spPr>
            <a:xfrm>
              <a:off x="652670" y="5962711"/>
              <a:ext cx="612099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If A and B are disjoint, A     B = A </a:t>
              </a:r>
              <a:r>
                <a:rPr lang="en-US" sz="2800" dirty="0" err="1" smtClean="0"/>
                <a:t>Δ</a:t>
              </a:r>
              <a:r>
                <a:rPr lang="en-US" sz="2800" dirty="0" smtClean="0"/>
                <a:t> B.  </a:t>
              </a:r>
              <a:endParaRPr lang="en-US" sz="2800" dirty="0"/>
            </a:p>
          </p:txBody>
        </p:sp>
        <p:pic>
          <p:nvPicPr>
            <p:cNvPr id="11" name="Picture 10" descr="Picture 2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6068557"/>
              <a:ext cx="3048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220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Set identities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Set identities are basic laws on how set operations work</a:t>
            </a:r>
          </a:p>
          <a:p>
            <a:pPr lvl="1">
              <a:lnSpc>
                <a:spcPct val="90000"/>
              </a:lnSpc>
            </a:pPr>
            <a:r>
              <a:rPr lang="en-US"/>
              <a:t>Many have already been introduced on previous slides</a:t>
            </a:r>
          </a:p>
          <a:p>
            <a:pPr>
              <a:lnSpc>
                <a:spcPct val="90000"/>
              </a:lnSpc>
            </a:pPr>
            <a:r>
              <a:rPr lang="en-US"/>
              <a:t>Just like logical equivalences!</a:t>
            </a:r>
          </a:p>
          <a:p>
            <a:pPr lvl="1">
              <a:lnSpc>
                <a:spcPct val="90000"/>
              </a:lnSpc>
            </a:pPr>
            <a:r>
              <a:rPr lang="en-US"/>
              <a:t>Replace U with </a:t>
            </a:r>
            <a:r>
              <a:rPr lang="en-US">
                <a:sym typeface="Symbol" charset="0"/>
              </a:rPr>
              <a:t>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Symbol" charset="0"/>
              </a:rPr>
              <a:t>Replace </a:t>
            </a:r>
            <a:r>
              <a:rPr lang="en-US">
                <a:cs typeface="Arial" charset="0"/>
                <a:sym typeface="Symbol" charset="0"/>
              </a:rPr>
              <a:t>∩ with </a:t>
            </a:r>
            <a:r>
              <a:rPr lang="en-US">
                <a:sym typeface="Symbol" charset="0"/>
              </a:rPr>
              <a:t>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  <a:sym typeface="Symbol" charset="0"/>
              </a:rPr>
              <a:t>Replace </a:t>
            </a:r>
            <a:r>
              <a:rPr lang="en-US">
                <a:sym typeface="Symbol" charset="0"/>
              </a:rPr>
              <a:t> with F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  <a:sym typeface="Symbol" charset="0"/>
              </a:rPr>
              <a:t>Replace </a:t>
            </a:r>
            <a:r>
              <a:rPr lang="en-US" b="1" i="1">
                <a:latin typeface="Times" charset="0"/>
                <a:cs typeface="Arial" charset="0"/>
                <a:sym typeface="Symbol" charset="0"/>
              </a:rPr>
              <a:t>U</a:t>
            </a:r>
            <a:r>
              <a:rPr lang="en-US">
                <a:cs typeface="Arial" charset="0"/>
                <a:sym typeface="Symbol" charset="0"/>
              </a:rPr>
              <a:t> with T</a:t>
            </a:r>
          </a:p>
        </p:txBody>
      </p:sp>
    </p:spTree>
    <p:extLst>
      <p:ext uri="{BB962C8B-B14F-4D97-AF65-F5344CB8AC3E}">
        <p14:creationId xmlns:p14="http://schemas.microsoft.com/office/powerpoint/2010/main" val="60706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Set identities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6002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The set operations intersection, union and complement are defined in terms of logical operations. 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All </a:t>
            </a:r>
            <a:r>
              <a:rPr lang="en-US" sz="2800" dirty="0"/>
              <a:t>the elements are assumed to be contained in a universal set U.</a:t>
            </a:r>
          </a:p>
        </p:txBody>
      </p:sp>
      <p:pic>
        <p:nvPicPr>
          <p:cNvPr id="3" name="Picture 2" descr="Screen Shot 2018-10-21 at 4.09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76" y="4057277"/>
            <a:ext cx="4203700" cy="1854200"/>
          </a:xfrm>
          <a:prstGeom prst="rect">
            <a:avLst/>
          </a:prstGeom>
        </p:spPr>
      </p:pic>
      <p:pic>
        <p:nvPicPr>
          <p:cNvPr id="4" name="Picture 3" descr="Screen Shot 2018-10-21 at 4.10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66" y="5791200"/>
            <a:ext cx="18161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4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Set identities: </a:t>
            </a:r>
            <a:r>
              <a:rPr lang="en-US" b="1" dirty="0" err="1">
                <a:solidFill>
                  <a:srgbClr val="0000FF"/>
                </a:solidFill>
              </a:rPr>
              <a:t>DeMorgan</a:t>
            </a:r>
            <a:r>
              <a:rPr lang="en-US" b="1" dirty="0">
                <a:solidFill>
                  <a:srgbClr val="0000FF"/>
                </a:solidFill>
              </a:rPr>
              <a:t> again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/>
              <a:t>These should look</a:t>
            </a:r>
            <a:br>
              <a:rPr lang="en-US"/>
            </a:br>
            <a:r>
              <a:rPr lang="en-US"/>
              <a:t>very familiar…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990600" y="3200400"/>
          <a:ext cx="29718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3" imgW="901440" imgH="482400" progId="Equation.3">
                  <p:embed/>
                </p:oleObj>
              </mc:Choice>
              <mc:Fallback>
                <p:oleObj name="Equation" r:id="rId3" imgW="901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29718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01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1" y="34042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Deriving De Morgan's set identity using </a:t>
            </a:r>
            <a:r>
              <a:rPr lang="en-US" sz="3200" dirty="0" smtClean="0"/>
              <a:t>logic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x represents an arbitrary element.</a:t>
            </a:r>
            <a:endParaRPr lang="en-US" sz="3200" dirty="0"/>
          </a:p>
        </p:txBody>
      </p:sp>
      <p:pic>
        <p:nvPicPr>
          <p:cNvPr id="5" name="Picture 4" descr="Screen Shot 2018-10-21 at 4.16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413"/>
            <a:ext cx="9144000" cy="356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8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2-14 at 4.11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4" y="554030"/>
            <a:ext cx="7544564" cy="63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6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3.20</a:t>
            </a:r>
            <a:endParaRPr lang="en-US" dirty="0"/>
          </a:p>
        </p:txBody>
      </p:sp>
      <p:pic>
        <p:nvPicPr>
          <p:cNvPr id="4" name="Picture 3" descr="Screen Shot 2018-10-21 at 10.3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34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3.20</a:t>
            </a:r>
            <a:endParaRPr lang="en-US" dirty="0"/>
          </a:p>
        </p:txBody>
      </p:sp>
      <p:pic>
        <p:nvPicPr>
          <p:cNvPr id="4" name="Picture 3" descr="Screen Shot 2018-10-21 at 10.3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34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6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3.20</a:t>
            </a:r>
            <a:endParaRPr lang="en-US" dirty="0"/>
          </a:p>
        </p:txBody>
      </p:sp>
      <p:pic>
        <p:nvPicPr>
          <p:cNvPr id="4" name="Picture 3" descr="Screen Shot 2018-10-21 at 10.3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3413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46" y="5179399"/>
            <a:ext cx="733813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steps and reasons for simplifying the following statement is very similar.</a:t>
            </a:r>
            <a:endParaRPr lang="en-US" sz="3200" dirty="0"/>
          </a:p>
        </p:txBody>
      </p:sp>
      <p:pic>
        <p:nvPicPr>
          <p:cNvPr id="6" name="Picture 5" descr="Screen Shot 2018-10-21 at 10.45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63" y="6327934"/>
            <a:ext cx="3512614" cy="4953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35441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Describing a Set: Roster Method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a,b,c,d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r>
              <a:rPr lang="en-US" dirty="0" smtClean="0"/>
              <a:t>Order not important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a,b,c,d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 = {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b,c,a,d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9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0-21 at 11.3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13791"/>
            <a:ext cx="82169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8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724400" y="1905000"/>
            <a:ext cx="4191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Definition of difference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Definition of difference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DeMorgan</a:t>
            </a:r>
            <a:r>
              <a:rPr lang="ja-JP" altLang="en-US" sz="2800">
                <a:cs typeface="Arial" charset="0"/>
              </a:rPr>
              <a:t>’</a:t>
            </a:r>
            <a:r>
              <a:rPr lang="en-US" sz="2800">
                <a:cs typeface="Arial" charset="0"/>
              </a:rPr>
              <a:t>s law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Complementation law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Distributive law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Complement law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Identity law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Commutative law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</a:rPr>
              <a:t>Proof by using basic set identities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7620000" cy="762000"/>
          </a:xfrm>
        </p:spPr>
        <p:txBody>
          <a:bodyPr/>
          <a:lstStyle/>
          <a:p>
            <a:r>
              <a:rPr lang="en-US" sz="2800" dirty="0"/>
              <a:t>Prove that </a:t>
            </a:r>
            <a:r>
              <a:rPr lang="en-US" sz="2800" dirty="0">
                <a:cs typeface="Arial" charset="0"/>
              </a:rPr>
              <a:t>A∩B=B-(B-A)</a:t>
            </a:r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304800" y="1981200"/>
          <a:ext cx="2647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" name="Equation" r:id="rId3" imgW="1155600" imgH="228600" progId="Equation.3">
                  <p:embed/>
                </p:oleObj>
              </mc:Choice>
              <mc:Fallback>
                <p:oleObj name="Equation" r:id="rId3" imgW="115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26479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1219200" y="2590800"/>
          <a:ext cx="19780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Equation" r:id="rId5" imgW="863280" imgH="253800" progId="Equation.3">
                  <p:embed/>
                </p:oleObj>
              </mc:Choice>
              <mc:Fallback>
                <p:oleObj name="Equation" r:id="rId5" imgW="863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90800"/>
                        <a:ext cx="197802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3" name="Object 7"/>
          <p:cNvGraphicFramePr>
            <a:graphicFrameLocks noChangeAspect="1"/>
          </p:cNvGraphicFramePr>
          <p:nvPr/>
        </p:nvGraphicFramePr>
        <p:xfrm>
          <a:off x="1219200" y="3200400"/>
          <a:ext cx="20367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" name="Equation" r:id="rId7" imgW="888840" imgH="253800" progId="Equation.3">
                  <p:embed/>
                </p:oleObj>
              </mc:Choice>
              <mc:Fallback>
                <p:oleObj name="Equation" r:id="rId7" imgW="888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20367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4" name="Object 8"/>
          <p:cNvGraphicFramePr>
            <a:graphicFrameLocks noChangeAspect="1"/>
          </p:cNvGraphicFramePr>
          <p:nvPr/>
        </p:nvGraphicFramePr>
        <p:xfrm>
          <a:off x="1219200" y="3810000"/>
          <a:ext cx="19780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Equation" r:id="rId9" imgW="863280" imgH="228600" progId="Equation.3">
                  <p:embed/>
                </p:oleObj>
              </mc:Choice>
              <mc:Fallback>
                <p:oleObj name="Equation" r:id="rId9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10000"/>
                        <a:ext cx="19780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5" name="Object 9"/>
          <p:cNvGraphicFramePr>
            <a:graphicFrameLocks noChangeAspect="1"/>
          </p:cNvGraphicFramePr>
          <p:nvPr/>
        </p:nvGraphicFramePr>
        <p:xfrm>
          <a:off x="1219200" y="4419600"/>
          <a:ext cx="27336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Equation" r:id="rId11" imgW="1193760" imgH="228600" progId="Equation.3">
                  <p:embed/>
                </p:oleObj>
              </mc:Choice>
              <mc:Fallback>
                <p:oleObj name="Equation" r:id="rId11" imgW="1193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19600"/>
                        <a:ext cx="27336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6" name="Object 10"/>
          <p:cNvGraphicFramePr>
            <a:graphicFrameLocks noChangeAspect="1"/>
          </p:cNvGraphicFramePr>
          <p:nvPr/>
        </p:nvGraphicFramePr>
        <p:xfrm>
          <a:off x="1219200" y="5029200"/>
          <a:ext cx="20081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Equation" r:id="rId13" imgW="876240" imgH="203040" progId="Equation.3">
                  <p:embed/>
                </p:oleObj>
              </mc:Choice>
              <mc:Fallback>
                <p:oleObj name="Equation" r:id="rId13" imgW="876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029200"/>
                        <a:ext cx="200818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7" name="Object 11"/>
          <p:cNvGraphicFramePr>
            <a:graphicFrameLocks noChangeAspect="1"/>
          </p:cNvGraphicFramePr>
          <p:nvPr/>
        </p:nvGraphicFramePr>
        <p:xfrm>
          <a:off x="1219200" y="5562600"/>
          <a:ext cx="13684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Equation" r:id="rId15" imgW="596880" imgH="203040" progId="Equation.3">
                  <p:embed/>
                </p:oleObj>
              </mc:Choice>
              <mc:Fallback>
                <p:oleObj name="Equation" r:id="rId15" imgW="596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62600"/>
                        <a:ext cx="13684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8" name="Object 12"/>
          <p:cNvGraphicFramePr>
            <a:graphicFrameLocks noChangeAspect="1"/>
          </p:cNvGraphicFramePr>
          <p:nvPr/>
        </p:nvGraphicFramePr>
        <p:xfrm>
          <a:off x="1219200" y="6096000"/>
          <a:ext cx="11922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Equation" r:id="rId17" imgW="520560" imgH="190440" progId="Equation.3">
                  <p:embed/>
                </p:oleObj>
              </mc:Choice>
              <mc:Fallback>
                <p:oleObj name="Equation" r:id="rId17" imgW="5205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096000"/>
                        <a:ext cx="119221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76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029200"/>
            <a:ext cx="8229600" cy="1600200"/>
          </a:xfrm>
        </p:spPr>
        <p:txBody>
          <a:bodyPr/>
          <a:lstStyle/>
          <a:p>
            <a:r>
              <a:rPr lang="en-US" sz="2400"/>
              <a:t>The top row is all elements that belong to both sets A and B</a:t>
            </a:r>
          </a:p>
          <a:p>
            <a:pPr lvl="1"/>
            <a:r>
              <a:rPr lang="en-US" sz="2000"/>
              <a:t>Thus, these elements are in the union and intersection, but not the difference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What is a membership </a:t>
            </a:r>
            <a:r>
              <a:rPr lang="en-US" b="1" dirty="0" smtClean="0">
                <a:solidFill>
                  <a:srgbClr val="0000FF"/>
                </a:solidFill>
              </a:rPr>
              <a:t>table ?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14600" y="38100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2514600" y="41148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2514600" y="44196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2514600" y="47244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57200" y="16002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Membership tables show all the combinations of sets an element can belong to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1 means the element belongs, 0 means it does not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Consider the following membership table:</a:t>
            </a:r>
          </a:p>
        </p:txBody>
      </p:sp>
      <p:graphicFrame>
        <p:nvGraphicFramePr>
          <p:cNvPr id="117770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2514600" y="3500438"/>
          <a:ext cx="41021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Worksheet" r:id="rId4" imgW="3057449" imgH="1152449" progId="Excel.Sheet.8">
                  <p:embed/>
                </p:oleObj>
              </mc:Choice>
              <mc:Fallback>
                <p:oleObj name="Worksheet" r:id="rId4" imgW="3057449" imgH="11524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0438"/>
                        <a:ext cx="4102100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78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692365" y="5143573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/>
              <a:t>The second row is all elements that belong to set A but not set B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/>
              <a:t>Thus, these elements are in the union and difference, but not the intersection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What is a membership </a:t>
            </a:r>
            <a:r>
              <a:rPr lang="en-US" b="1" dirty="0" smtClean="0">
                <a:solidFill>
                  <a:srgbClr val="0000FF"/>
                </a:solidFill>
              </a:rPr>
              <a:t>table ?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14600" y="38100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2514600" y="41148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2514600" y="44196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2514600" y="47244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57200" y="16002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Membership tables show all the combinations of sets an element can belong to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1 means the element belongs, 0 means it does not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Consider the following membership table:</a:t>
            </a:r>
          </a:p>
        </p:txBody>
      </p:sp>
      <p:graphicFrame>
        <p:nvGraphicFramePr>
          <p:cNvPr id="117770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2514600" y="3500438"/>
          <a:ext cx="41021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Worksheet" r:id="rId4" imgW="3057449" imgH="1152449" progId="Excel.Sheet.8">
                  <p:embed/>
                </p:oleObj>
              </mc:Choice>
              <mc:Fallback>
                <p:oleObj name="Worksheet" r:id="rId4" imgW="3057449" imgH="11524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0438"/>
                        <a:ext cx="4102100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94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What is a membership </a:t>
            </a:r>
            <a:r>
              <a:rPr lang="en-US" b="1" dirty="0" smtClean="0">
                <a:solidFill>
                  <a:srgbClr val="0000FF"/>
                </a:solidFill>
              </a:rPr>
              <a:t>table ?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14600" y="38100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2514600" y="41148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2514600" y="44196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2514600" y="47244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57200" y="16002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Membership tables show all the combinations of sets an element can belong to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1 means the element belongs, 0 means it does not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Consider the following membership table:</a:t>
            </a:r>
          </a:p>
        </p:txBody>
      </p:sp>
      <p:graphicFrame>
        <p:nvGraphicFramePr>
          <p:cNvPr id="117770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2514600" y="3500438"/>
          <a:ext cx="41021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Worksheet" r:id="rId4" imgW="3057449" imgH="1152449" progId="Excel.Sheet.8">
                  <p:embed/>
                </p:oleObj>
              </mc:Choice>
              <mc:Fallback>
                <p:oleObj name="Worksheet" r:id="rId4" imgW="3057449" imgH="11524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0438"/>
                        <a:ext cx="4102100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723720" y="5121275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/>
              <a:t>The third row is all elements that belong to set B but not set A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/>
              <a:t>Thus, these elements are in the union, but not the intersection or difference</a:t>
            </a:r>
          </a:p>
        </p:txBody>
      </p:sp>
    </p:spTree>
    <p:extLst>
      <p:ext uri="{BB962C8B-B14F-4D97-AF65-F5344CB8AC3E}">
        <p14:creationId xmlns:p14="http://schemas.microsoft.com/office/powerpoint/2010/main" val="149150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What is a membership </a:t>
            </a:r>
            <a:r>
              <a:rPr lang="en-US" b="1" dirty="0" smtClean="0">
                <a:solidFill>
                  <a:srgbClr val="0000FF"/>
                </a:solidFill>
              </a:rPr>
              <a:t>table ?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14600" y="38100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2514600" y="41148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2514600" y="44196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2514600" y="47244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57200" y="16002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Membership tables show all the combinations of sets an element can belong to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1 means the element belongs, 0 means it does not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Consider the following membership table:</a:t>
            </a:r>
          </a:p>
        </p:txBody>
      </p:sp>
      <p:graphicFrame>
        <p:nvGraphicFramePr>
          <p:cNvPr id="117770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2514600" y="3500438"/>
          <a:ext cx="41021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Worksheet" r:id="rId4" imgW="3057449" imgH="1152449" progId="Excel.Sheet.8">
                  <p:embed/>
                </p:oleObj>
              </mc:Choice>
              <mc:Fallback>
                <p:oleObj name="Worksheet" r:id="rId4" imgW="3057449" imgH="11524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0438"/>
                        <a:ext cx="4102100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770756" y="511668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/>
              <a:t>The bottom row is all elements that belong to neither set A or set B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/>
              <a:t>Thus, these elements are neither the union, the intersection, nor difference</a:t>
            </a:r>
          </a:p>
        </p:txBody>
      </p:sp>
    </p:spTree>
    <p:extLst>
      <p:ext uri="{BB962C8B-B14F-4D97-AF65-F5344CB8AC3E}">
        <p14:creationId xmlns:p14="http://schemas.microsoft.com/office/powerpoint/2010/main" val="297061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Proof by membership </a:t>
            </a:r>
            <a:r>
              <a:rPr lang="en-US" b="1" dirty="0" smtClean="0">
                <a:solidFill>
                  <a:srgbClr val="0000FF"/>
                </a:solidFill>
              </a:rPr>
              <a:t>tables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953000"/>
          </a:xfrm>
        </p:spPr>
        <p:txBody>
          <a:bodyPr/>
          <a:lstStyle/>
          <a:p>
            <a:r>
              <a:rPr lang="en-US" sz="2800"/>
              <a:t>The following membership table shows that </a:t>
            </a:r>
            <a:r>
              <a:rPr lang="en-US" sz="2800">
                <a:cs typeface="Arial" charset="0"/>
              </a:rPr>
              <a:t>A∩B=B-(B-A)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3581400" y="2819400"/>
            <a:ext cx="914400" cy="1752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5410200" y="2819400"/>
            <a:ext cx="1066800" cy="1752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457200" y="4724400"/>
            <a:ext cx="8077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cs typeface="Arial" charset="0"/>
              </a:rPr>
              <a:t>Because the two indicated columns have the same values, the two expressions are identical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cs typeface="Arial" charset="0"/>
              </a:rPr>
              <a:t>This is similar to Boolean logic!</a:t>
            </a:r>
          </a:p>
        </p:txBody>
      </p:sp>
      <p:graphicFrame>
        <p:nvGraphicFramePr>
          <p:cNvPr id="11879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757363" y="2814638"/>
          <a:ext cx="4719637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Worksheet" r:id="rId4" imgW="3133649" imgH="1152449" progId="Excel.Sheet.8">
                  <p:embed/>
                </p:oleObj>
              </mc:Choice>
              <mc:Fallback>
                <p:oleObj name="Worksheet" r:id="rId4" imgW="3133649" imgH="11524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2814638"/>
                        <a:ext cx="4719637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20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set builder notation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and logical </a:t>
            </a:r>
            <a:r>
              <a:rPr lang="en-US" sz="4000" b="1" dirty="0" smtClean="0">
                <a:solidFill>
                  <a:srgbClr val="0000FF"/>
                </a:solidFill>
              </a:rPr>
              <a:t>equivalences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First, translate both sides of the set identity into set builder notation</a:t>
            </a:r>
          </a:p>
          <a:p>
            <a:endParaRPr lang="en-US"/>
          </a:p>
          <a:p>
            <a:r>
              <a:rPr lang="en-US"/>
              <a:t>Then massage one side (or both) to make it identical to the other</a:t>
            </a:r>
          </a:p>
          <a:p>
            <a:pPr lvl="1"/>
            <a:r>
              <a:rPr lang="en-US"/>
              <a:t>Do this using logical equivalences</a:t>
            </a:r>
          </a:p>
        </p:txBody>
      </p:sp>
    </p:spTree>
    <p:extLst>
      <p:ext uri="{BB962C8B-B14F-4D97-AF65-F5344CB8AC3E}">
        <p14:creationId xmlns:p14="http://schemas.microsoft.com/office/powerpoint/2010/main" val="69878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set builder notation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and logical equivalences </a:t>
            </a:r>
            <a:endParaRPr lang="en-US" sz="4000" dirty="0"/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5638800" y="1676400"/>
            <a:ext cx="262255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dirty="0"/>
              <a:t>Original statement</a:t>
            </a:r>
          </a:p>
          <a:p>
            <a:pPr>
              <a:lnSpc>
                <a:spcPct val="160000"/>
              </a:lnSpc>
            </a:pPr>
            <a:r>
              <a:rPr lang="en-US" dirty="0"/>
              <a:t>Definition of difference</a:t>
            </a:r>
          </a:p>
          <a:p>
            <a:pPr>
              <a:lnSpc>
                <a:spcPct val="160000"/>
              </a:lnSpc>
            </a:pPr>
            <a:r>
              <a:rPr lang="en-US" dirty="0"/>
              <a:t>Negating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element of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Definition of difference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DeMorgan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Law</a:t>
            </a:r>
          </a:p>
          <a:p>
            <a:pPr>
              <a:lnSpc>
                <a:spcPct val="160000"/>
              </a:lnSpc>
            </a:pPr>
            <a:r>
              <a:rPr lang="en-US" dirty="0"/>
              <a:t>Distributive Law</a:t>
            </a:r>
          </a:p>
          <a:p>
            <a:pPr>
              <a:lnSpc>
                <a:spcPct val="160000"/>
              </a:lnSpc>
            </a:pPr>
            <a:r>
              <a:rPr lang="en-US" dirty="0"/>
              <a:t>Negating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element of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Negation Law</a:t>
            </a:r>
          </a:p>
          <a:p>
            <a:pPr>
              <a:lnSpc>
                <a:spcPct val="160000"/>
              </a:lnSpc>
            </a:pPr>
            <a:r>
              <a:rPr lang="en-US" dirty="0"/>
              <a:t>Identity Law</a:t>
            </a:r>
          </a:p>
          <a:p>
            <a:pPr>
              <a:lnSpc>
                <a:spcPct val="160000"/>
              </a:lnSpc>
            </a:pPr>
            <a:r>
              <a:rPr lang="en-US" dirty="0"/>
              <a:t>Definition of intersection</a:t>
            </a:r>
          </a:p>
        </p:txBody>
      </p:sp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304800" y="3124200"/>
          <a:ext cx="37909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4" name="Equation" r:id="rId3" imgW="1917360" imgH="203040" progId="Equation.3">
                  <p:embed/>
                </p:oleObj>
              </mc:Choice>
              <mc:Fallback>
                <p:oleObj name="Equation" r:id="rId3" imgW="1917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24200"/>
                        <a:ext cx="37909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304800" y="1828800"/>
          <a:ext cx="14319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5" name="Equation" r:id="rId5" imgW="723600" imgH="203040" progId="Equation.3">
                  <p:embed/>
                </p:oleObj>
              </mc:Choice>
              <mc:Fallback>
                <p:oleObj name="Equation" r:id="rId5" imgW="723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14319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304800" y="2209800"/>
          <a:ext cx="311308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6" name="Equation" r:id="rId7" imgW="1574640" imgH="203040" progId="Equation.3">
                  <p:embed/>
                </p:oleObj>
              </mc:Choice>
              <mc:Fallback>
                <p:oleObj name="Equation" r:id="rId7" imgW="1574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9800"/>
                        <a:ext cx="311308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1" name="Object 7"/>
          <p:cNvGraphicFramePr>
            <a:graphicFrameLocks noChangeAspect="1"/>
          </p:cNvGraphicFramePr>
          <p:nvPr/>
        </p:nvGraphicFramePr>
        <p:xfrm>
          <a:off x="304800" y="2667000"/>
          <a:ext cx="3540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7" name="Equation" r:id="rId9" imgW="1790640" imgH="203040" progId="Equation.3">
                  <p:embed/>
                </p:oleObj>
              </mc:Choice>
              <mc:Fallback>
                <p:oleObj name="Equation" r:id="rId9" imgW="1790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35401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2" name="Object 8"/>
          <p:cNvGraphicFramePr>
            <a:graphicFrameLocks noChangeAspect="1"/>
          </p:cNvGraphicFramePr>
          <p:nvPr/>
        </p:nvGraphicFramePr>
        <p:xfrm>
          <a:off x="304800" y="5334000"/>
          <a:ext cx="24368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8" name="Equation" r:id="rId11" imgW="1231560" imgH="203040" progId="Equation.3">
                  <p:embed/>
                </p:oleObj>
              </mc:Choice>
              <mc:Fallback>
                <p:oleObj name="Equation" r:id="rId11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334000"/>
                        <a:ext cx="243681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3" name="Object 9"/>
          <p:cNvGraphicFramePr>
            <a:graphicFrameLocks noChangeAspect="1"/>
          </p:cNvGraphicFramePr>
          <p:nvPr/>
        </p:nvGraphicFramePr>
        <p:xfrm>
          <a:off x="304800" y="3581400"/>
          <a:ext cx="35909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9" name="Equation" r:id="rId13" imgW="1815840" imgH="203040" progId="Equation.3">
                  <p:embed/>
                </p:oleObj>
              </mc:Choice>
              <mc:Fallback>
                <p:oleObj name="Equation" r:id="rId13" imgW="1815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81400"/>
                        <a:ext cx="35909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4" name="Object 10"/>
          <p:cNvGraphicFramePr>
            <a:graphicFrameLocks noChangeAspect="1"/>
          </p:cNvGraphicFramePr>
          <p:nvPr/>
        </p:nvGraphicFramePr>
        <p:xfrm>
          <a:off x="304800" y="3962400"/>
          <a:ext cx="46450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0" name="Equation" r:id="rId15" imgW="2349360" imgH="215640" progId="Equation.3">
                  <p:embed/>
                </p:oleObj>
              </mc:Choice>
              <mc:Fallback>
                <p:oleObj name="Equation" r:id="rId15" imgW="2349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62400"/>
                        <a:ext cx="46450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5" name="Object 11"/>
          <p:cNvGraphicFramePr>
            <a:graphicFrameLocks noChangeAspect="1"/>
          </p:cNvGraphicFramePr>
          <p:nvPr/>
        </p:nvGraphicFramePr>
        <p:xfrm>
          <a:off x="304800" y="4419600"/>
          <a:ext cx="50720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1" name="Equation" r:id="rId17" imgW="2565360" imgH="215640" progId="Equation.3">
                  <p:embed/>
                </p:oleObj>
              </mc:Choice>
              <mc:Fallback>
                <p:oleObj name="Equation" r:id="rId17" imgW="2565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19600"/>
                        <a:ext cx="507206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6" name="Object 12"/>
          <p:cNvGraphicFramePr>
            <a:graphicFrameLocks noChangeAspect="1"/>
          </p:cNvGraphicFramePr>
          <p:nvPr/>
        </p:nvGraphicFramePr>
        <p:xfrm>
          <a:off x="304800" y="4876800"/>
          <a:ext cx="31130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2" name="Equation" r:id="rId19" imgW="1574640" imgH="215640" progId="Equation.3">
                  <p:embed/>
                </p:oleObj>
              </mc:Choice>
              <mc:Fallback>
                <p:oleObj name="Equation" r:id="rId19" imgW="1574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76800"/>
                        <a:ext cx="311308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7" name="Object 13"/>
          <p:cNvGraphicFramePr>
            <a:graphicFrameLocks noChangeAspect="1"/>
          </p:cNvGraphicFramePr>
          <p:nvPr/>
        </p:nvGraphicFramePr>
        <p:xfrm>
          <a:off x="304800" y="5791200"/>
          <a:ext cx="1030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" name="Equation" r:id="rId21" imgW="520560" imgH="190440" progId="Equation.3">
                  <p:embed/>
                </p:oleObj>
              </mc:Choice>
              <mc:Fallback>
                <p:oleObj name="Equation" r:id="rId21" imgW="5205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91200"/>
                        <a:ext cx="10302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59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showing each set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is a subset of the </a:t>
            </a:r>
            <a:r>
              <a:rPr lang="en-US" sz="4000" b="1" dirty="0" smtClean="0">
                <a:solidFill>
                  <a:srgbClr val="0000FF"/>
                </a:solidFill>
              </a:rPr>
              <a:t>other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282236" y="1600200"/>
            <a:ext cx="8861764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Definition: If two sets A and B are equal,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sz="2800" dirty="0" smtClean="0"/>
              <a:t>A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B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and </a:t>
            </a:r>
            <a:r>
              <a:rPr lang="en-US" sz="2800" dirty="0"/>
              <a:t>B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can prove </a:t>
            </a:r>
            <a:r>
              <a:rPr lang="en-US" dirty="0" smtClean="0"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∩B=B-(B-A</a:t>
            </a:r>
            <a:r>
              <a:rPr lang="en-US" dirty="0" smtClean="0">
                <a:cs typeface="Arial" charset="0"/>
              </a:rPr>
              <a:t>) by showing that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A∩B</a:t>
            </a:r>
            <a:r>
              <a:rPr lang="en-US" dirty="0" smtClean="0"/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</a:t>
            </a:r>
            <a:r>
              <a:rPr lang="en-US" dirty="0">
                <a:cs typeface="Arial" charset="0"/>
              </a:rPr>
              <a:t>B-(B-A</a:t>
            </a:r>
            <a:r>
              <a:rPr lang="en-US" dirty="0" smtClean="0">
                <a:cs typeface="Arial" charset="0"/>
              </a:rPr>
              <a:t>), and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B-(B-A</a:t>
            </a:r>
            <a:r>
              <a:rPr lang="en-US" dirty="0" smtClean="0">
                <a:cs typeface="Arial" charset="0"/>
              </a:rPr>
              <a:t>)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</a:t>
            </a:r>
            <a:r>
              <a:rPr lang="en-US" dirty="0">
                <a:cs typeface="Arial" charset="0"/>
              </a:rPr>
              <a:t>A∩</a:t>
            </a:r>
            <a:r>
              <a:rPr lang="en-US" dirty="0" smtClean="0">
                <a:cs typeface="Arial" charset="0"/>
              </a:rPr>
              <a:t>B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ym typeface="Symbol" charset="0"/>
              </a:rPr>
              <a:t>If any element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of </a:t>
            </a:r>
            <a:r>
              <a:rPr lang="en-US" dirty="0">
                <a:cs typeface="Arial" charset="0"/>
              </a:rPr>
              <a:t>A∩</a:t>
            </a:r>
            <a:r>
              <a:rPr lang="en-US" dirty="0" smtClean="0">
                <a:cs typeface="Arial" charset="0"/>
              </a:rPr>
              <a:t>B is also an element of 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        B</a:t>
            </a:r>
            <a:r>
              <a:rPr lang="en-US" dirty="0">
                <a:cs typeface="Arial" charset="0"/>
              </a:rPr>
              <a:t>-(B-A</a:t>
            </a:r>
            <a:r>
              <a:rPr lang="en-US" dirty="0" smtClean="0">
                <a:cs typeface="Arial" charset="0"/>
              </a:rPr>
              <a:t>), then  A</a:t>
            </a:r>
            <a:r>
              <a:rPr lang="en-US" dirty="0">
                <a:cs typeface="Arial" charset="0"/>
              </a:rPr>
              <a:t>∩B</a:t>
            </a:r>
            <a:r>
              <a:rPr lang="en-US" dirty="0"/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</a:t>
            </a:r>
            <a:r>
              <a:rPr lang="en-US" dirty="0">
                <a:cs typeface="Arial" charset="0"/>
              </a:rPr>
              <a:t>B-(B-A</a:t>
            </a:r>
            <a:r>
              <a:rPr lang="en-US" dirty="0" smtClean="0">
                <a:cs typeface="Arial" charset="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Symbol" charset="0"/>
              </a:rPr>
              <a:t>If </a:t>
            </a:r>
            <a:r>
              <a:rPr lang="en-US" dirty="0" smtClean="0">
                <a:sym typeface="Symbol" charset="0"/>
              </a:rPr>
              <a:t>any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sym typeface="Symbol" charset="0"/>
              </a:rPr>
              <a:t>element of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cs typeface="Arial" charset="0"/>
              </a:rPr>
              <a:t>B-(B-A) is also an element of A</a:t>
            </a:r>
            <a:r>
              <a:rPr lang="en-US" dirty="0">
                <a:cs typeface="Arial" charset="0"/>
              </a:rPr>
              <a:t>∩B</a:t>
            </a:r>
            <a:r>
              <a:rPr lang="en-US" dirty="0" smtClean="0">
                <a:cs typeface="Arial" charset="0"/>
              </a:rPr>
              <a:t>, then B-(B-A) </a:t>
            </a:r>
            <a:r>
              <a:rPr lang="en-US" dirty="0" smtClean="0"/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</a:t>
            </a:r>
            <a:r>
              <a:rPr lang="en-US" dirty="0">
                <a:cs typeface="Arial" charset="0"/>
              </a:rPr>
              <a:t>A∩B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sym typeface="Symbo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Describing a Set: Roster Method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Elipses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(…) may be used to describe a set without listing all of the members when the pattern is clear.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 {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a,b,c,d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, ……,z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4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showing each set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is a subset of the </a:t>
            </a:r>
            <a:r>
              <a:rPr lang="en-US" sz="4000" b="1" dirty="0" smtClean="0">
                <a:solidFill>
                  <a:srgbClr val="0000FF"/>
                </a:solidFill>
              </a:rPr>
              <a:t>other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Assume that </a:t>
            </a:r>
            <a:r>
              <a:rPr lang="en-US" sz="2400" dirty="0" err="1"/>
              <a:t>x</a:t>
            </a:r>
            <a:r>
              <a:rPr lang="en-US" sz="2400" dirty="0" err="1">
                <a:sym typeface="Symbol" charset="0"/>
              </a:rPr>
              <a:t>B</a:t>
            </a:r>
            <a:r>
              <a:rPr lang="en-US" sz="2400" dirty="0">
                <a:sym typeface="Symbol" charset="0"/>
              </a:rPr>
              <a:t>-(B-A)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rial" charset="0"/>
                <a:sym typeface="Symbol" charset="0"/>
              </a:rPr>
              <a:t>By definition of difference, we know that </a:t>
            </a:r>
            <a:r>
              <a:rPr lang="en-US" sz="2000" dirty="0" err="1">
                <a:cs typeface="Arial" charset="0"/>
                <a:sym typeface="Symbol" charset="0"/>
              </a:rPr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xB-</a:t>
            </a:r>
            <a:r>
              <a:rPr lang="en-US" sz="2000" dirty="0" err="1" smtClean="0">
                <a:sym typeface="Symbol" charset="0"/>
              </a:rPr>
              <a:t>A</a:t>
            </a:r>
            <a:endParaRPr lang="en-US" sz="2000" dirty="0" smtClean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9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showing each set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is a subset of the </a:t>
            </a:r>
            <a:r>
              <a:rPr lang="en-US" sz="4000" b="1" dirty="0" smtClean="0">
                <a:solidFill>
                  <a:srgbClr val="0000FF"/>
                </a:solidFill>
              </a:rPr>
              <a:t>other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Assume that </a:t>
            </a:r>
            <a:r>
              <a:rPr lang="en-US" sz="2400" dirty="0" err="1"/>
              <a:t>x</a:t>
            </a:r>
            <a:r>
              <a:rPr lang="en-US" sz="2400" dirty="0" err="1">
                <a:sym typeface="Symbol" charset="0"/>
              </a:rPr>
              <a:t>B</a:t>
            </a:r>
            <a:r>
              <a:rPr lang="en-US" sz="2400" dirty="0">
                <a:sym typeface="Symbol" charset="0"/>
              </a:rPr>
              <a:t>-(B-A)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rial" charset="0"/>
                <a:sym typeface="Symbol" charset="0"/>
              </a:rPr>
              <a:t>By definition of difference, we know that </a:t>
            </a:r>
            <a:r>
              <a:rPr lang="en-US" sz="2000" dirty="0" err="1">
                <a:cs typeface="Arial" charset="0"/>
                <a:sym typeface="Symbol" charset="0"/>
              </a:rPr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</a:t>
            </a:r>
            <a:r>
              <a:rPr lang="en-US" sz="2000" dirty="0" err="1" smtClean="0">
                <a:sym typeface="Symbol" charset="0"/>
              </a:rPr>
              <a:t>B</a:t>
            </a:r>
            <a:r>
              <a:rPr lang="en-US" sz="2000" dirty="0" err="1">
                <a:sym typeface="Symbol" charset="0"/>
              </a:rPr>
              <a:t>-</a:t>
            </a:r>
            <a:r>
              <a:rPr lang="en-US" sz="2000" dirty="0" err="1" smtClean="0">
                <a:sym typeface="Symbol" charset="0"/>
              </a:rPr>
              <a:t>A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Consider </a:t>
            </a:r>
            <a:r>
              <a:rPr lang="en-US" sz="2400" dirty="0" err="1">
                <a:sym typeface="Symbol" charset="0"/>
              </a:rPr>
              <a:t>xB-A</a:t>
            </a:r>
            <a:endParaRPr lang="en-US" sz="24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If </a:t>
            </a:r>
            <a:r>
              <a:rPr lang="en-US" sz="2000" dirty="0" err="1" smtClean="0">
                <a:sym typeface="Symbol" charset="0"/>
              </a:rPr>
              <a:t>xB</a:t>
            </a:r>
            <a:r>
              <a:rPr lang="en-US" sz="2000" dirty="0" err="1">
                <a:sym typeface="Symbol" charset="0"/>
              </a:rPr>
              <a:t>-A</a:t>
            </a:r>
            <a:r>
              <a:rPr lang="en-US" sz="2000" dirty="0">
                <a:sym typeface="Symbol" charset="0"/>
              </a:rPr>
              <a:t>, then (by definition of difference)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xA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Since </a:t>
            </a:r>
            <a:r>
              <a:rPr lang="en-US" sz="2000" dirty="0" err="1">
                <a:sym typeface="Symbol" charset="0"/>
              </a:rPr>
              <a:t>xB-A</a:t>
            </a:r>
            <a:r>
              <a:rPr lang="en-US" sz="2000" dirty="0">
                <a:sym typeface="Symbol" charset="0"/>
              </a:rPr>
              <a:t>, then only one of the inverses has to be true (</a:t>
            </a:r>
            <a:r>
              <a:rPr lang="en-US" sz="2000" dirty="0" err="1">
                <a:sym typeface="Symbol" charset="0"/>
              </a:rPr>
              <a:t>DeMorgan</a:t>
            </a:r>
            <a:r>
              <a:rPr lang="ja-JP" altLang="en-US" sz="2000" dirty="0">
                <a:latin typeface="Arial"/>
                <a:sym typeface="Symbol" charset="0"/>
              </a:rPr>
              <a:t>’</a:t>
            </a:r>
            <a:r>
              <a:rPr lang="en-US" sz="2000" dirty="0">
                <a:sym typeface="Symbol" charset="0"/>
              </a:rPr>
              <a:t>s law): </a:t>
            </a:r>
            <a:r>
              <a:rPr lang="en-US" sz="2000" dirty="0" err="1">
                <a:sym typeface="Symbol" charset="0"/>
              </a:rPr>
              <a:t>xB</a:t>
            </a:r>
            <a:r>
              <a:rPr lang="en-US" sz="2000" dirty="0">
                <a:sym typeface="Symbol" charset="0"/>
              </a:rPr>
              <a:t> or </a:t>
            </a:r>
            <a:r>
              <a:rPr lang="en-US" sz="2000" dirty="0" err="1">
                <a:sym typeface="Symbol" charset="0"/>
              </a:rPr>
              <a:t>x</a:t>
            </a:r>
            <a:r>
              <a:rPr lang="en-US" sz="2000" dirty="0" err="1" smtClean="0">
                <a:sym typeface="Symbol" charset="0"/>
              </a:rPr>
              <a:t>A</a:t>
            </a:r>
            <a:endParaRPr lang="en-US" sz="20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0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showing each set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is a subset of the </a:t>
            </a:r>
            <a:r>
              <a:rPr lang="en-US" sz="4000" b="1" dirty="0" smtClean="0">
                <a:solidFill>
                  <a:srgbClr val="0000FF"/>
                </a:solidFill>
              </a:rPr>
              <a:t>other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Assume that </a:t>
            </a:r>
            <a:r>
              <a:rPr lang="en-US" sz="2400" dirty="0" err="1"/>
              <a:t>x</a:t>
            </a:r>
            <a:r>
              <a:rPr lang="en-US" sz="2400" dirty="0" err="1">
                <a:sym typeface="Symbol" charset="0"/>
              </a:rPr>
              <a:t>B</a:t>
            </a:r>
            <a:r>
              <a:rPr lang="en-US" sz="2400" dirty="0">
                <a:sym typeface="Symbol" charset="0"/>
              </a:rPr>
              <a:t>-(B-A)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rial" charset="0"/>
                <a:sym typeface="Symbol" charset="0"/>
              </a:rPr>
              <a:t>By definition of difference, we know that </a:t>
            </a:r>
            <a:r>
              <a:rPr lang="en-US" sz="2000" dirty="0" err="1">
                <a:cs typeface="Arial" charset="0"/>
                <a:sym typeface="Symbol" charset="0"/>
              </a:rPr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xB-A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Consider </a:t>
            </a:r>
            <a:r>
              <a:rPr lang="en-US" sz="2400" dirty="0" err="1">
                <a:sym typeface="Symbol" charset="0"/>
              </a:rPr>
              <a:t>xB-A</a:t>
            </a:r>
            <a:endParaRPr lang="en-US" sz="24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If </a:t>
            </a:r>
            <a:r>
              <a:rPr lang="en-US" sz="2000" dirty="0" err="1">
                <a:sym typeface="Symbol" charset="0"/>
              </a:rPr>
              <a:t>xB-A</a:t>
            </a:r>
            <a:r>
              <a:rPr lang="en-US" sz="2000" dirty="0">
                <a:sym typeface="Symbol" charset="0"/>
              </a:rPr>
              <a:t>, then (by definition of difference)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xA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Since </a:t>
            </a:r>
            <a:r>
              <a:rPr lang="en-US" sz="2000" dirty="0" err="1">
                <a:sym typeface="Symbol" charset="0"/>
              </a:rPr>
              <a:t>xB-A</a:t>
            </a:r>
            <a:r>
              <a:rPr lang="en-US" sz="2000" dirty="0">
                <a:sym typeface="Symbol" charset="0"/>
              </a:rPr>
              <a:t>, then only one of the inverses has to be true (</a:t>
            </a:r>
            <a:r>
              <a:rPr lang="en-US" sz="2000" dirty="0" err="1">
                <a:sym typeface="Symbol" charset="0"/>
              </a:rPr>
              <a:t>DeMorgan</a:t>
            </a:r>
            <a:r>
              <a:rPr lang="ja-JP" altLang="en-US" sz="2000" dirty="0">
                <a:latin typeface="Arial"/>
                <a:sym typeface="Symbol" charset="0"/>
              </a:rPr>
              <a:t>’</a:t>
            </a:r>
            <a:r>
              <a:rPr lang="en-US" sz="2000" dirty="0">
                <a:sym typeface="Symbol" charset="0"/>
              </a:rPr>
              <a:t>s law): </a:t>
            </a:r>
            <a:r>
              <a:rPr lang="en-US" sz="2000" dirty="0" err="1">
                <a:sym typeface="Symbol" charset="0"/>
              </a:rPr>
              <a:t>xB</a:t>
            </a:r>
            <a:r>
              <a:rPr lang="en-US" sz="2000" dirty="0">
                <a:sym typeface="Symbol" charset="0"/>
              </a:rPr>
              <a:t> or </a:t>
            </a:r>
            <a:r>
              <a:rPr lang="en-US" sz="2000" dirty="0" err="1">
                <a:sym typeface="Symbol" charset="0"/>
              </a:rPr>
              <a:t>xA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So we have that </a:t>
            </a:r>
            <a:r>
              <a:rPr lang="en-US" sz="2400" dirty="0" err="1">
                <a:sym typeface="Symbol" charset="0"/>
              </a:rPr>
              <a:t>xB</a:t>
            </a:r>
            <a:r>
              <a:rPr lang="en-US" sz="2400" dirty="0">
                <a:sym typeface="Symbol" charset="0"/>
              </a:rPr>
              <a:t> and (</a:t>
            </a:r>
            <a:r>
              <a:rPr lang="en-US" sz="2400" dirty="0" err="1">
                <a:sym typeface="Symbol" charset="0"/>
              </a:rPr>
              <a:t>xB</a:t>
            </a:r>
            <a:r>
              <a:rPr lang="en-US" sz="2400" dirty="0">
                <a:sym typeface="Symbol" charset="0"/>
              </a:rPr>
              <a:t> or </a:t>
            </a:r>
            <a:r>
              <a:rPr lang="en-US" sz="2400" dirty="0" err="1">
                <a:sym typeface="Symbol" charset="0"/>
              </a:rPr>
              <a:t>xA</a:t>
            </a:r>
            <a:r>
              <a:rPr lang="en-US" sz="2400" dirty="0">
                <a:sym typeface="Symbo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It cannot be the case where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xB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Thus,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xA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This is the definition of </a:t>
            </a:r>
            <a:r>
              <a:rPr lang="en-US" sz="2000" dirty="0" smtClean="0">
                <a:sym typeface="Symbol" charset="0"/>
              </a:rPr>
              <a:t>intersection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Therefore,  if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-(B-A),  </a:t>
            </a:r>
            <a:r>
              <a:rPr lang="en-US" sz="2000" dirty="0" err="1">
                <a:sym typeface="Symbol" charset="0"/>
              </a:rPr>
              <a:t>xA</a:t>
            </a:r>
            <a:r>
              <a:rPr lang="en-US" sz="2000" dirty="0" err="1">
                <a:cs typeface="Arial" charset="0"/>
                <a:sym typeface="Symbol" charset="0"/>
              </a:rPr>
              <a:t>∩</a:t>
            </a:r>
            <a:r>
              <a:rPr lang="en-US" sz="2000" dirty="0" err="1">
                <a:sym typeface="Symbol" charset="0"/>
              </a:rPr>
              <a:t>B</a:t>
            </a:r>
            <a:endParaRPr lang="en-US" sz="20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9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showing each set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is a subset of the </a:t>
            </a:r>
            <a:r>
              <a:rPr lang="en-US" sz="4000" b="1" dirty="0" smtClean="0">
                <a:solidFill>
                  <a:srgbClr val="0000FF"/>
                </a:solidFill>
              </a:rPr>
              <a:t>other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Assume that </a:t>
            </a:r>
            <a:r>
              <a:rPr lang="en-US" sz="2400" dirty="0" err="1"/>
              <a:t>x</a:t>
            </a:r>
            <a:r>
              <a:rPr lang="en-US" sz="2400" dirty="0" err="1">
                <a:sym typeface="Symbol" charset="0"/>
              </a:rPr>
              <a:t>B</a:t>
            </a:r>
            <a:r>
              <a:rPr lang="en-US" sz="2400" dirty="0">
                <a:sym typeface="Symbol" charset="0"/>
              </a:rPr>
              <a:t>-(B-A)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rial" charset="0"/>
                <a:sym typeface="Symbol" charset="0"/>
              </a:rPr>
              <a:t>By definition of difference, we know that </a:t>
            </a:r>
            <a:r>
              <a:rPr lang="en-US" sz="2000" dirty="0" err="1">
                <a:cs typeface="Arial" charset="0"/>
                <a:sym typeface="Symbol" charset="0"/>
              </a:rPr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xB-A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Consider </a:t>
            </a:r>
            <a:r>
              <a:rPr lang="en-US" sz="2400" dirty="0" err="1">
                <a:sym typeface="Symbol" charset="0"/>
              </a:rPr>
              <a:t>xB-A</a:t>
            </a:r>
            <a:endParaRPr lang="en-US" sz="24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If </a:t>
            </a:r>
            <a:r>
              <a:rPr lang="en-US" sz="2000" dirty="0" err="1">
                <a:sym typeface="Symbol" charset="0"/>
              </a:rPr>
              <a:t>xB-A</a:t>
            </a:r>
            <a:r>
              <a:rPr lang="en-US" sz="2000" dirty="0">
                <a:sym typeface="Symbol" charset="0"/>
              </a:rPr>
              <a:t>, then (by definition of difference)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xA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Since </a:t>
            </a:r>
            <a:r>
              <a:rPr lang="en-US" sz="2000" dirty="0" err="1">
                <a:sym typeface="Symbol" charset="0"/>
              </a:rPr>
              <a:t>xB-A</a:t>
            </a:r>
            <a:r>
              <a:rPr lang="en-US" sz="2000" dirty="0">
                <a:sym typeface="Symbol" charset="0"/>
              </a:rPr>
              <a:t>, then only one of the inverses has to be true (</a:t>
            </a:r>
            <a:r>
              <a:rPr lang="en-US" sz="2000" dirty="0" err="1">
                <a:sym typeface="Symbol" charset="0"/>
              </a:rPr>
              <a:t>DeMorgan</a:t>
            </a:r>
            <a:r>
              <a:rPr lang="ja-JP" altLang="en-US" sz="2000" dirty="0">
                <a:latin typeface="Arial"/>
                <a:sym typeface="Symbol" charset="0"/>
              </a:rPr>
              <a:t>’</a:t>
            </a:r>
            <a:r>
              <a:rPr lang="en-US" sz="2000" dirty="0">
                <a:sym typeface="Symbol" charset="0"/>
              </a:rPr>
              <a:t>s law): </a:t>
            </a:r>
            <a:r>
              <a:rPr lang="en-US" sz="2000" dirty="0" err="1">
                <a:sym typeface="Symbol" charset="0"/>
              </a:rPr>
              <a:t>xB</a:t>
            </a:r>
            <a:r>
              <a:rPr lang="en-US" sz="2000" dirty="0">
                <a:sym typeface="Symbol" charset="0"/>
              </a:rPr>
              <a:t> or </a:t>
            </a:r>
            <a:r>
              <a:rPr lang="en-US" sz="2000" dirty="0" err="1">
                <a:sym typeface="Symbol" charset="0"/>
              </a:rPr>
              <a:t>xA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So we have that </a:t>
            </a:r>
            <a:r>
              <a:rPr lang="en-US" sz="2400" dirty="0" err="1">
                <a:sym typeface="Symbol" charset="0"/>
              </a:rPr>
              <a:t>xB</a:t>
            </a:r>
            <a:r>
              <a:rPr lang="en-US" sz="2400" dirty="0">
                <a:sym typeface="Symbol" charset="0"/>
              </a:rPr>
              <a:t> and (</a:t>
            </a:r>
            <a:r>
              <a:rPr lang="en-US" sz="2400" dirty="0" err="1">
                <a:sym typeface="Symbol" charset="0"/>
              </a:rPr>
              <a:t>xB</a:t>
            </a:r>
            <a:r>
              <a:rPr lang="en-US" sz="2400" dirty="0">
                <a:sym typeface="Symbol" charset="0"/>
              </a:rPr>
              <a:t> or </a:t>
            </a:r>
            <a:r>
              <a:rPr lang="en-US" sz="2400" dirty="0" err="1">
                <a:sym typeface="Symbol" charset="0"/>
              </a:rPr>
              <a:t>xA</a:t>
            </a:r>
            <a:r>
              <a:rPr lang="en-US" sz="2400" dirty="0">
                <a:sym typeface="Symbo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It cannot be the case where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xB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Thus,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xA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This is the definition of </a:t>
            </a:r>
            <a:r>
              <a:rPr lang="en-US" sz="2000" dirty="0" smtClean="0">
                <a:sym typeface="Symbol" charset="0"/>
              </a:rPr>
              <a:t>intersection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Therefore, </a:t>
            </a:r>
            <a:r>
              <a:rPr lang="en-US" sz="2000" dirty="0" smtClean="0">
                <a:sym typeface="Symbol" charset="0"/>
              </a:rPr>
              <a:t> if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-(B-A</a:t>
            </a:r>
            <a:r>
              <a:rPr lang="en-US" sz="2000" dirty="0" smtClean="0">
                <a:sym typeface="Symbol" charset="0"/>
              </a:rPr>
              <a:t>),  </a:t>
            </a:r>
            <a:r>
              <a:rPr lang="en-US" sz="2000" dirty="0" err="1" smtClean="0">
                <a:sym typeface="Symbol" charset="0"/>
              </a:rPr>
              <a:t>x</a:t>
            </a:r>
            <a:r>
              <a:rPr lang="en-US" sz="2000" dirty="0" err="1">
                <a:sym typeface="Symbol" charset="0"/>
              </a:rPr>
              <a:t>A</a:t>
            </a:r>
            <a:r>
              <a:rPr lang="en-US" sz="2000" dirty="0" err="1">
                <a:cs typeface="Arial" charset="0"/>
                <a:sym typeface="Symbol" charset="0"/>
              </a:rPr>
              <a:t>∩</a:t>
            </a:r>
            <a:r>
              <a:rPr lang="en-US" sz="2000" dirty="0" err="1" smtClean="0">
                <a:sym typeface="Symbol" charset="0"/>
              </a:rPr>
              <a:t>B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Thus, if </a:t>
            </a:r>
            <a:r>
              <a:rPr lang="en-US" sz="2400" dirty="0" err="1">
                <a:sym typeface="Symbol" charset="0"/>
              </a:rPr>
              <a:t>xB</a:t>
            </a:r>
            <a:r>
              <a:rPr lang="en-US" sz="2400" dirty="0">
                <a:sym typeface="Symbol" charset="0"/>
              </a:rPr>
              <a:t>-(B-A) then </a:t>
            </a:r>
            <a:r>
              <a:rPr lang="en-US" sz="2400" dirty="0" err="1">
                <a:sym typeface="Symbol" charset="0"/>
              </a:rPr>
              <a:t>xA</a:t>
            </a:r>
            <a:r>
              <a:rPr lang="en-US" sz="2400" dirty="0" err="1">
                <a:cs typeface="Arial" charset="0"/>
                <a:sym typeface="Symbol" charset="0"/>
              </a:rPr>
              <a:t>∩</a:t>
            </a:r>
            <a:r>
              <a:rPr lang="en-US" sz="2400" dirty="0" err="1">
                <a:sym typeface="Symbol" charset="0"/>
              </a:rPr>
              <a:t>B</a:t>
            </a:r>
            <a:endParaRPr lang="en-US" sz="2400" dirty="0" smtClean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ym typeface="Symbol" charset="0"/>
              </a:rPr>
              <a:t>Therefore, B – (B-A)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2400" dirty="0">
                <a:sym typeface="Symbol" charset="0"/>
              </a:rPr>
              <a:t>A</a:t>
            </a:r>
            <a:r>
              <a:rPr lang="en-US" sz="2400" dirty="0">
                <a:cs typeface="Arial" charset="0"/>
                <a:sym typeface="Symbol" charset="0"/>
              </a:rPr>
              <a:t>∩</a:t>
            </a:r>
            <a:r>
              <a:rPr lang="en-US" sz="2400" dirty="0">
                <a:sym typeface="Symbo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588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showing each set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is a subset of the </a:t>
            </a:r>
            <a:r>
              <a:rPr lang="en-US" sz="4000" b="1" dirty="0" smtClean="0">
                <a:solidFill>
                  <a:srgbClr val="0000FF"/>
                </a:solidFill>
              </a:rPr>
              <a:t>other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324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Assume that </a:t>
            </a:r>
            <a:r>
              <a:rPr lang="en-US" sz="2400" dirty="0" err="1"/>
              <a:t>x</a:t>
            </a:r>
            <a:r>
              <a:rPr lang="en-US" sz="2400" dirty="0" err="1">
                <a:sym typeface="Symbol" charset="0"/>
              </a:rPr>
              <a:t>A</a:t>
            </a:r>
            <a:r>
              <a:rPr lang="en-US" sz="2400" dirty="0" err="1">
                <a:cs typeface="Arial" charset="0"/>
                <a:sym typeface="Symbol" charset="0"/>
              </a:rPr>
              <a:t>∩B</a:t>
            </a:r>
            <a:endParaRPr lang="en-US" sz="2400" dirty="0">
              <a:cs typeface="Arial" charset="0"/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By definition of intersection,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A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xB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Thus, we know that </a:t>
            </a:r>
            <a:r>
              <a:rPr lang="en-US" sz="2400" dirty="0" err="1">
                <a:sym typeface="Symbol" charset="0"/>
              </a:rPr>
              <a:t>xB-A</a:t>
            </a:r>
            <a:endParaRPr lang="en-US" sz="24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B-A includes all the elements in B that are also not in A not include any of the elements of A (by definition of difference)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1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showing each set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is a subset of the </a:t>
            </a:r>
            <a:r>
              <a:rPr lang="en-US" sz="4000" b="1" dirty="0" smtClean="0">
                <a:solidFill>
                  <a:srgbClr val="0000FF"/>
                </a:solidFill>
              </a:rPr>
              <a:t>other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324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Assume that </a:t>
            </a:r>
            <a:r>
              <a:rPr lang="en-US" sz="2400" dirty="0" err="1"/>
              <a:t>x</a:t>
            </a:r>
            <a:r>
              <a:rPr lang="en-US" sz="2400" dirty="0" err="1">
                <a:sym typeface="Symbol" charset="0"/>
              </a:rPr>
              <a:t>A</a:t>
            </a:r>
            <a:r>
              <a:rPr lang="en-US" sz="2400" dirty="0" err="1">
                <a:cs typeface="Arial" charset="0"/>
                <a:sym typeface="Symbol" charset="0"/>
              </a:rPr>
              <a:t>∩B</a:t>
            </a:r>
            <a:endParaRPr lang="en-US" sz="2400" dirty="0">
              <a:cs typeface="Arial" charset="0"/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By definition of intersection,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A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xB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Thus, we know that </a:t>
            </a:r>
            <a:r>
              <a:rPr lang="en-US" sz="2400" dirty="0" err="1">
                <a:sym typeface="Symbol" charset="0"/>
              </a:rPr>
              <a:t>xB-A</a:t>
            </a:r>
            <a:endParaRPr lang="en-US" sz="24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B-A includes all the elements in B that are also not in A </a:t>
            </a:r>
            <a:r>
              <a:rPr lang="en-US" sz="2000" dirty="0" smtClean="0">
                <a:sym typeface="Symbol" charset="0"/>
              </a:rPr>
              <a:t>(</a:t>
            </a:r>
            <a:r>
              <a:rPr lang="en-US" sz="2000" dirty="0">
                <a:sym typeface="Symbol" charset="0"/>
              </a:rPr>
              <a:t>by definition of difference)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Consider B-(B-A)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We know that </a:t>
            </a:r>
            <a:r>
              <a:rPr lang="en-US" sz="2000" dirty="0" err="1">
                <a:sym typeface="Symbol" charset="0"/>
              </a:rPr>
              <a:t>xB-A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We also know that if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A</a:t>
            </a:r>
            <a:r>
              <a:rPr lang="en-US" sz="2000" dirty="0" err="1">
                <a:cs typeface="Arial" charset="0"/>
                <a:sym typeface="Symbol" charset="0"/>
              </a:rPr>
              <a:t>∩B</a:t>
            </a:r>
            <a:r>
              <a:rPr lang="en-US" sz="2000" dirty="0">
                <a:cs typeface="Arial" charset="0"/>
                <a:sym typeface="Symbol" charset="0"/>
              </a:rPr>
              <a:t> then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 (by definition of intersection)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rial" charset="0"/>
                <a:sym typeface="Symbol" charset="0"/>
              </a:rPr>
              <a:t>Thus, if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xB-A</a:t>
            </a:r>
            <a:r>
              <a:rPr lang="en-US" sz="2000" dirty="0">
                <a:sym typeface="Symbol" charset="0"/>
              </a:rPr>
              <a:t>, we can restate that (using the definition of difference) as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-(B-A</a:t>
            </a:r>
            <a:r>
              <a:rPr lang="en-US" sz="2000" dirty="0" smtClean="0">
                <a:sym typeface="Symbol" charset="0"/>
              </a:rPr>
              <a:t>)S</a:t>
            </a:r>
            <a:endParaRPr lang="en-US" sz="2000" dirty="0">
              <a:cs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1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showing each set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is a subset of the </a:t>
            </a:r>
            <a:r>
              <a:rPr lang="en-US" sz="4000" b="1" dirty="0" smtClean="0">
                <a:solidFill>
                  <a:srgbClr val="0000FF"/>
                </a:solidFill>
              </a:rPr>
              <a:t>other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324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Assume that </a:t>
            </a:r>
            <a:r>
              <a:rPr lang="en-US" sz="2400" dirty="0" err="1"/>
              <a:t>x</a:t>
            </a:r>
            <a:r>
              <a:rPr lang="en-US" sz="2400" dirty="0" err="1">
                <a:sym typeface="Symbol" charset="0"/>
              </a:rPr>
              <a:t>A</a:t>
            </a:r>
            <a:r>
              <a:rPr lang="en-US" sz="2400" dirty="0" err="1">
                <a:cs typeface="Arial" charset="0"/>
                <a:sym typeface="Symbol" charset="0"/>
              </a:rPr>
              <a:t>∩B</a:t>
            </a:r>
            <a:endParaRPr lang="en-US" sz="2400" dirty="0">
              <a:cs typeface="Arial" charset="0"/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By definition of intersection,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A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xB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Thus, we know that </a:t>
            </a:r>
            <a:r>
              <a:rPr lang="en-US" sz="2400" dirty="0" err="1">
                <a:sym typeface="Symbol" charset="0"/>
              </a:rPr>
              <a:t>xB-A</a:t>
            </a:r>
            <a:endParaRPr lang="en-US" sz="24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B-A includes all the elements in B that are also not in A not include any of the elements of A (by definition of difference)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Consider B-(B-A)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We know that </a:t>
            </a:r>
            <a:r>
              <a:rPr lang="en-US" sz="2000" dirty="0" err="1">
                <a:sym typeface="Symbol" charset="0"/>
              </a:rPr>
              <a:t>xB-A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We also know that if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A</a:t>
            </a:r>
            <a:r>
              <a:rPr lang="en-US" sz="2000" dirty="0" err="1">
                <a:cs typeface="Arial" charset="0"/>
                <a:sym typeface="Symbol" charset="0"/>
              </a:rPr>
              <a:t>∩B</a:t>
            </a:r>
            <a:r>
              <a:rPr lang="en-US" sz="2000" dirty="0">
                <a:cs typeface="Arial" charset="0"/>
                <a:sym typeface="Symbol" charset="0"/>
              </a:rPr>
              <a:t> then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 (by definition of intersection)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rial" charset="0"/>
                <a:sym typeface="Symbol" charset="0"/>
              </a:rPr>
              <a:t>Thus, if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xB-A</a:t>
            </a:r>
            <a:r>
              <a:rPr lang="en-US" sz="2000" dirty="0">
                <a:sym typeface="Symbol" charset="0"/>
              </a:rPr>
              <a:t>, we can restate that (using the definition of difference) as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-(B-A)</a:t>
            </a:r>
            <a:endParaRPr lang="en-US" sz="2000" dirty="0">
              <a:cs typeface="Arial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Thus, if </a:t>
            </a:r>
            <a:r>
              <a:rPr lang="en-US" sz="2400" dirty="0" err="1">
                <a:sym typeface="Symbol" charset="0"/>
              </a:rPr>
              <a:t>xA</a:t>
            </a:r>
            <a:r>
              <a:rPr lang="en-US" sz="2400" dirty="0" err="1">
                <a:cs typeface="Arial" charset="0"/>
                <a:sym typeface="Symbol" charset="0"/>
              </a:rPr>
              <a:t>∩</a:t>
            </a:r>
            <a:r>
              <a:rPr lang="en-US" sz="2400" dirty="0" err="1">
                <a:sym typeface="Symbol" charset="0"/>
              </a:rPr>
              <a:t>B</a:t>
            </a:r>
            <a:r>
              <a:rPr lang="en-US" sz="2400" dirty="0">
                <a:sym typeface="Symbol" charset="0"/>
              </a:rPr>
              <a:t> then </a:t>
            </a:r>
            <a:r>
              <a:rPr lang="en-US" sz="2400" dirty="0" err="1">
                <a:sym typeface="Symbol" charset="0"/>
              </a:rPr>
              <a:t>xB</a:t>
            </a:r>
            <a:r>
              <a:rPr lang="en-US" sz="2400" dirty="0">
                <a:sym typeface="Symbol" charset="0"/>
              </a:rPr>
              <a:t>-(B-A</a:t>
            </a:r>
            <a:r>
              <a:rPr lang="en-US" sz="2400" dirty="0" smtClean="0">
                <a:sym typeface="Symbo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ym typeface="Symbol" charset="0"/>
              </a:rPr>
              <a:t>Therefore, </a:t>
            </a:r>
            <a:r>
              <a:rPr lang="en-US" sz="2400" dirty="0">
                <a:sym typeface="Symbol" charset="0"/>
              </a:rPr>
              <a:t>A</a:t>
            </a:r>
            <a:r>
              <a:rPr lang="en-US" sz="2400" dirty="0">
                <a:cs typeface="Arial" charset="0"/>
                <a:sym typeface="Symbol" charset="0"/>
              </a:rPr>
              <a:t>∩</a:t>
            </a:r>
            <a:r>
              <a:rPr lang="en-US" sz="2400" dirty="0" smtClean="0">
                <a:cs typeface="Arial" charset="0"/>
                <a:sym typeface="Symbol" charset="0"/>
              </a:rPr>
              <a:t>B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 - (B-A)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This completes the proof of </a:t>
            </a:r>
            <a:r>
              <a:rPr lang="en-US" sz="2400" dirty="0">
                <a:solidFill>
                  <a:srgbClr val="FF0000"/>
                </a:solidFill>
                <a:sym typeface="Symbol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Symbol" charset="0"/>
              </a:rPr>
              <a:t>∩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  <a:sym typeface="Symbol" charset="0"/>
              </a:rPr>
              <a:t>B =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 - (B-A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).</a:t>
            </a:r>
            <a:endParaRPr lang="en-US" sz="2400" dirty="0" smtClean="0">
              <a:solidFill>
                <a:srgbClr val="FF0000"/>
              </a:solidFill>
              <a:sym typeface="Symbol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Subset problems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/>
              <a:t>Let </a:t>
            </a:r>
            <a:r>
              <a:rPr lang="en-US" i="1"/>
              <a:t>A</a:t>
            </a:r>
            <a:r>
              <a:rPr lang="en-US"/>
              <a:t>, </a:t>
            </a:r>
            <a:r>
              <a:rPr lang="en-US" i="1"/>
              <a:t>B</a:t>
            </a:r>
            <a:r>
              <a:rPr lang="en-US"/>
              <a:t>, and </a:t>
            </a:r>
            <a:r>
              <a:rPr lang="en-US" i="1"/>
              <a:t>C</a:t>
            </a:r>
            <a:r>
              <a:rPr lang="en-US"/>
              <a:t> be sets.  Show that:</a:t>
            </a:r>
          </a:p>
          <a:p>
            <a:pPr marL="609600" indent="-609600">
              <a:buFontTx/>
              <a:buAutoNum type="alphaLcParenR"/>
            </a:pPr>
            <a:r>
              <a:rPr lang="en-US">
                <a:sym typeface="Symbol" charset="0"/>
              </a:rPr>
              <a:t>(AUB)  (AUBUC)</a:t>
            </a:r>
          </a:p>
          <a:p>
            <a:pPr marL="609600" indent="-609600">
              <a:buFontTx/>
              <a:buAutoNum type="alphaLcParenR"/>
            </a:pPr>
            <a:r>
              <a:rPr lang="en-US">
                <a:sym typeface="Symbol" charset="0"/>
              </a:rPr>
              <a:t>(A</a:t>
            </a:r>
            <a:r>
              <a:rPr lang="en-US">
                <a:cs typeface="Arial" charset="0"/>
                <a:sym typeface="Symbol" charset="0"/>
              </a:rPr>
              <a:t>∩B∩C) </a:t>
            </a:r>
            <a:r>
              <a:rPr lang="en-US">
                <a:sym typeface="Symbol" charset="0"/>
              </a:rPr>
              <a:t> (A</a:t>
            </a:r>
            <a:r>
              <a:rPr lang="en-US">
                <a:cs typeface="Arial" charset="0"/>
                <a:sym typeface="Symbol" charset="0"/>
              </a:rPr>
              <a:t>∩B)</a:t>
            </a:r>
          </a:p>
          <a:p>
            <a:pPr marL="609600" indent="-609600">
              <a:buFontTx/>
              <a:buAutoNum type="alphaLcParenR"/>
            </a:pPr>
            <a:r>
              <a:rPr lang="en-US">
                <a:cs typeface="Arial" charset="0"/>
                <a:sym typeface="Symbol" charset="0"/>
              </a:rPr>
              <a:t>(A-B)-C </a:t>
            </a:r>
            <a:r>
              <a:rPr lang="en-US">
                <a:sym typeface="Symbol" charset="0"/>
              </a:rPr>
              <a:t> A-C</a:t>
            </a:r>
          </a:p>
          <a:p>
            <a:pPr marL="609600" indent="-609600">
              <a:buFontTx/>
              <a:buAutoNum type="alphaLcParenR"/>
            </a:pPr>
            <a:r>
              <a:rPr lang="en-US">
                <a:sym typeface="Symbol" charset="0"/>
              </a:rPr>
              <a:t>(A-C) </a:t>
            </a:r>
            <a:r>
              <a:rPr lang="en-US">
                <a:cs typeface="Arial" charset="0"/>
                <a:sym typeface="Symbol" charset="0"/>
              </a:rPr>
              <a:t>∩ (C-B) = </a:t>
            </a:r>
            <a:r>
              <a:rPr lang="en-US">
                <a:sym typeface="Symbol" charset="0"/>
              </a:rPr>
              <a:t></a:t>
            </a:r>
          </a:p>
        </p:txBody>
      </p:sp>
    </p:spTree>
    <p:extLst>
      <p:ext uri="{BB962C8B-B14F-4D97-AF65-F5344CB8AC3E}">
        <p14:creationId xmlns:p14="http://schemas.microsoft.com/office/powerpoint/2010/main" val="86440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Practice Problems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Problems</a:t>
            </a:r>
            <a:r>
              <a:rPr lang="fr-FR" sz="2400" dirty="0" smtClean="0"/>
              <a:t> </a:t>
            </a:r>
            <a:r>
              <a:rPr lang="fr-FR" sz="2400" dirty="0"/>
              <a:t>(</a:t>
            </a:r>
            <a:r>
              <a:rPr lang="fr-FR" sz="2400" dirty="0" err="1"/>
              <a:t>Exercises</a:t>
            </a:r>
            <a:r>
              <a:rPr lang="fr-FR" sz="2400" dirty="0"/>
              <a:t> 3.1) 2, 3, 4, 6, 7, 8, 15, 22 </a:t>
            </a:r>
            <a:endParaRPr lang="fr-FR" sz="2400" dirty="0" smtClean="0"/>
          </a:p>
          <a:p>
            <a:r>
              <a:rPr lang="fr-FR" sz="2400" dirty="0" err="1" smtClean="0"/>
              <a:t>Problems</a:t>
            </a:r>
            <a:r>
              <a:rPr lang="fr-FR" sz="2400" dirty="0" smtClean="0"/>
              <a:t> </a:t>
            </a:r>
            <a:r>
              <a:rPr lang="fr-FR" sz="2400" dirty="0"/>
              <a:t>(</a:t>
            </a:r>
            <a:r>
              <a:rPr lang="fr-FR" sz="2400" dirty="0" err="1"/>
              <a:t>Exercises</a:t>
            </a:r>
            <a:r>
              <a:rPr lang="fr-FR" sz="2400" dirty="0"/>
              <a:t> 3.2) 5, 6, 7, 8, 16, 17, 18 </a:t>
            </a:r>
            <a:endParaRPr lang="fr-FR" sz="2400" dirty="0" smtClean="0"/>
          </a:p>
          <a:p>
            <a:r>
              <a:rPr lang="fr-FR" sz="2400" dirty="0" err="1" smtClean="0"/>
              <a:t>Problems</a:t>
            </a:r>
            <a:r>
              <a:rPr lang="fr-FR" sz="2400" dirty="0" smtClean="0"/>
              <a:t> </a:t>
            </a:r>
            <a:r>
              <a:rPr lang="fr-FR" sz="2400" dirty="0"/>
              <a:t>(</a:t>
            </a:r>
            <a:r>
              <a:rPr lang="fr-FR" sz="2400" dirty="0" err="1"/>
              <a:t>Exercises</a:t>
            </a:r>
            <a:r>
              <a:rPr lang="fr-FR" sz="2400" dirty="0"/>
              <a:t> 3.3) 2, </a:t>
            </a:r>
            <a:r>
              <a:rPr lang="fr-FR" sz="2400" dirty="0" smtClean="0"/>
              <a:t>3, 4</a:t>
            </a:r>
            <a:r>
              <a:rPr lang="fr-FR" sz="2400" dirty="0"/>
              <a:t>, 6, </a:t>
            </a:r>
            <a:r>
              <a:rPr lang="fr-FR" sz="2400" dirty="0" smtClean="0"/>
              <a:t>7, 10 </a:t>
            </a:r>
            <a:endParaRPr lang="fr-FR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274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Roster Method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 of all vowels in the English alphabet: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a,e,i,o,u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r>
              <a:rPr lang="en-US" dirty="0" smtClean="0"/>
              <a:t>Set of all  odd positive integers less than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{1,3,5,7,9}</a:t>
            </a:r>
          </a:p>
          <a:p>
            <a:r>
              <a:rPr lang="en-US" dirty="0" smtClean="0"/>
              <a:t>Set of all positive integers less than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100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{1,2,3,……..,99}</a:t>
            </a:r>
          </a:p>
          <a:p>
            <a:pPr marL="514350" indent="-514350"/>
            <a:r>
              <a:rPr lang="en-US" dirty="0" smtClean="0">
                <a:latin typeface="Cambria Math" pitchFamily="18" charset="0"/>
                <a:ea typeface="Cambria Math" pitchFamily="18" charset="0"/>
              </a:rPr>
              <a:t>Set of all integers less than 0: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{…., -3,-2,-1}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3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Some Important Sets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53" y="1600200"/>
            <a:ext cx="8669751" cy="496968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100" b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3100" b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3100" dirty="0" smtClean="0"/>
              <a:t> = natural numbers = </a:t>
            </a:r>
            <a:r>
              <a:rPr lang="en-US" sz="3100" dirty="0" smtClean="0">
                <a:latin typeface="Cambria Math" pitchFamily="18" charset="0"/>
                <a:ea typeface="Cambria Math" pitchFamily="18" charset="0"/>
              </a:rPr>
              <a:t>{0,1,2,3….}</a:t>
            </a:r>
          </a:p>
          <a:p>
            <a:pPr>
              <a:buNone/>
            </a:pPr>
            <a:r>
              <a:rPr lang="en-US" sz="3100" b="1" dirty="0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3100" dirty="0" smtClean="0"/>
              <a:t> = integers = </a:t>
            </a:r>
            <a:r>
              <a:rPr lang="en-US" sz="3100" dirty="0" smtClean="0">
                <a:latin typeface="Cambria Math" pitchFamily="18" charset="0"/>
                <a:ea typeface="Cambria Math" pitchFamily="18" charset="0"/>
              </a:rPr>
              <a:t>{…,-3,-2,-1,0,1,2,3,…}</a:t>
            </a:r>
          </a:p>
          <a:p>
            <a:pPr>
              <a:buNone/>
            </a:pPr>
            <a:r>
              <a:rPr lang="en-US" sz="3100" b="1" dirty="0" smtClean="0">
                <a:latin typeface="Cambria Math" pitchFamily="18" charset="0"/>
                <a:ea typeface="Cambria Math" pitchFamily="18" charset="0"/>
              </a:rPr>
              <a:t>Z⁺</a:t>
            </a:r>
            <a:r>
              <a:rPr lang="en-US" sz="3100" dirty="0" smtClean="0"/>
              <a:t> = positive integers = </a:t>
            </a:r>
            <a:r>
              <a:rPr lang="en-US" sz="3100" dirty="0" smtClean="0">
                <a:latin typeface="Cambria Math" pitchFamily="18" charset="0"/>
                <a:ea typeface="Cambria Math" pitchFamily="18" charset="0"/>
              </a:rPr>
              <a:t>{1,2,3,…..} = {x </a:t>
            </a:r>
            <a:r>
              <a:rPr lang="en-US" sz="3100" dirty="0" err="1" smtClean="0">
                <a:latin typeface="Cambria Math" pitchFamily="18" charset="0"/>
                <a:ea typeface="Cambria Math" pitchFamily="18" charset="0"/>
              </a:rPr>
              <a:t>ε</a:t>
            </a:r>
            <a:r>
              <a:rPr lang="en-US" sz="3100" dirty="0" smtClean="0">
                <a:latin typeface="Cambria Math" pitchFamily="18" charset="0"/>
                <a:ea typeface="Cambria Math" pitchFamily="18" charset="0"/>
              </a:rPr>
              <a:t> Z | x &gt; 0}</a:t>
            </a:r>
          </a:p>
          <a:p>
            <a:pPr>
              <a:buNone/>
            </a:pPr>
            <a:r>
              <a:rPr lang="en-US" sz="3100" b="1" dirty="0" smtClean="0"/>
              <a:t>Q</a:t>
            </a:r>
            <a:r>
              <a:rPr lang="en-US" sz="3100" dirty="0" smtClean="0"/>
              <a:t> </a:t>
            </a:r>
            <a:r>
              <a:rPr lang="en-US" sz="3100" dirty="0"/>
              <a:t>= set of rational </a:t>
            </a:r>
            <a:r>
              <a:rPr lang="en-US" sz="3100" dirty="0" smtClean="0"/>
              <a:t>numbers </a:t>
            </a:r>
          </a:p>
          <a:p>
            <a:pPr>
              <a:buNone/>
            </a:pPr>
            <a:r>
              <a:rPr lang="en-US" sz="3100" b="1" dirty="0" smtClean="0"/>
              <a:t>Q</a:t>
            </a:r>
            <a:r>
              <a:rPr lang="en-US" sz="3100" b="1" baseline="30000" dirty="0" smtClean="0"/>
              <a:t>+</a:t>
            </a:r>
            <a:r>
              <a:rPr lang="en-US" sz="3100" dirty="0" smtClean="0"/>
              <a:t> </a:t>
            </a:r>
            <a:r>
              <a:rPr lang="en-US" sz="3100" dirty="0"/>
              <a:t>= set of </a:t>
            </a:r>
            <a:r>
              <a:rPr lang="en-US" sz="3100" dirty="0" smtClean="0"/>
              <a:t>positive rational numbers </a:t>
            </a:r>
          </a:p>
          <a:p>
            <a:pPr>
              <a:buNone/>
            </a:pPr>
            <a:r>
              <a:rPr lang="en-US" sz="3100" b="1" dirty="0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sz="3100" dirty="0" smtClean="0"/>
              <a:t> </a:t>
            </a:r>
            <a:r>
              <a:rPr lang="en-US" sz="3100" dirty="0"/>
              <a:t>= set of real </a:t>
            </a:r>
            <a:r>
              <a:rPr lang="en-US" sz="3100" dirty="0" smtClean="0"/>
              <a:t>numbers</a:t>
            </a:r>
          </a:p>
          <a:p>
            <a:pPr>
              <a:buNone/>
            </a:pPr>
            <a:r>
              <a:rPr lang="en-US" sz="28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Φ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 {}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= 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empty set (null set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3100" dirty="0"/>
          </a:p>
          <a:p>
            <a:pPr>
              <a:buNone/>
            </a:pP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38821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Interval Notation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[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 = {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≤ </a:t>
            </a:r>
            <a:r>
              <a:rPr lang="en-US" i="1" dirty="0" smtClean="0">
                <a:latin typeface="Cambria Math"/>
                <a:ea typeface="Cambria Math"/>
              </a:rPr>
              <a:t>b</a:t>
            </a:r>
            <a:r>
              <a:rPr lang="en-US" dirty="0" smtClean="0">
                <a:latin typeface="Cambria Math"/>
                <a:ea typeface="Cambria Math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[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= {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&lt; </a:t>
            </a:r>
            <a:r>
              <a:rPr lang="en-US" i="1" dirty="0" smtClean="0">
                <a:latin typeface="Cambria Math"/>
                <a:ea typeface="Cambria Math"/>
              </a:rPr>
              <a:t>b</a:t>
            </a:r>
            <a:r>
              <a:rPr lang="en-US" dirty="0" smtClean="0">
                <a:latin typeface="Cambria Math"/>
                <a:ea typeface="Cambria Math"/>
              </a:rPr>
              <a:t>} 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 = {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&lt; 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≤ </a:t>
            </a:r>
            <a:r>
              <a:rPr lang="en-US" i="1" dirty="0" smtClean="0">
                <a:latin typeface="Cambria Math"/>
                <a:ea typeface="Cambria Math"/>
              </a:rPr>
              <a:t>b</a:t>
            </a:r>
            <a:r>
              <a:rPr lang="en-US" dirty="0" smtClean="0">
                <a:latin typeface="Cambria Math"/>
                <a:ea typeface="Cambria Math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= {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&lt; 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&lt; </a:t>
            </a:r>
            <a:r>
              <a:rPr lang="en-US" i="1" dirty="0" smtClean="0">
                <a:latin typeface="Cambria Math"/>
                <a:ea typeface="Cambria Math"/>
              </a:rPr>
              <a:t>b</a:t>
            </a:r>
            <a:r>
              <a:rPr lang="en-US" dirty="0" smtClean="0">
                <a:latin typeface="Cambria Math"/>
                <a:ea typeface="Cambria Math"/>
              </a:rPr>
              <a:t>}</a:t>
            </a:r>
          </a:p>
          <a:p>
            <a:pPr>
              <a:buNone/>
            </a:pPr>
            <a:endParaRPr lang="en-US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i="1" dirty="0" smtClean="0"/>
              <a:t>  closed interval  </a:t>
            </a:r>
            <a:r>
              <a:rPr lang="en-US" dirty="0" smtClean="0"/>
              <a:t>[</a:t>
            </a:r>
            <a:r>
              <a:rPr lang="en-US" dirty="0" err="1" smtClean="0"/>
              <a:t>a,b</a:t>
            </a:r>
            <a:r>
              <a:rPr lang="en-US" dirty="0" smtClean="0"/>
              <a:t>]</a:t>
            </a:r>
          </a:p>
          <a:p>
            <a:pPr>
              <a:buNone/>
            </a:pPr>
            <a:r>
              <a:rPr lang="en-US" i="1" dirty="0" smtClean="0"/>
              <a:t>  open interval     </a:t>
            </a: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2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 x |  x\in A \vee x \in B\}$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{ \bar{B}} $&#10;&#10;\end{document}"/>
  <p:tag name="IGUANATEXSIZE" val="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14576</TotalTime>
  <Words>3495</Words>
  <Application>Microsoft Macintosh PowerPoint</Application>
  <PresentationFormat>On-screen Show (4:3)</PresentationFormat>
  <Paragraphs>381</Paragraphs>
  <Slides>68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Office Theme</vt:lpstr>
      <vt:lpstr>Equation</vt:lpstr>
      <vt:lpstr>Worksheet</vt:lpstr>
      <vt:lpstr>Set Theory – Part I</vt:lpstr>
      <vt:lpstr>Sets in applications</vt:lpstr>
      <vt:lpstr>Sets</vt:lpstr>
      <vt:lpstr>Sets</vt:lpstr>
      <vt:lpstr>Describing a Set: Roster Method</vt:lpstr>
      <vt:lpstr>Describing a Set: Roster Method</vt:lpstr>
      <vt:lpstr>Roster Method</vt:lpstr>
      <vt:lpstr>Some Important Sets</vt:lpstr>
      <vt:lpstr>Interval Notation</vt:lpstr>
      <vt:lpstr>Representation of a set</vt:lpstr>
      <vt:lpstr>Some illustrations of set-builder notation</vt:lpstr>
      <vt:lpstr>Conceptually:</vt:lpstr>
      <vt:lpstr>Set of sets</vt:lpstr>
      <vt:lpstr>Set of sets</vt:lpstr>
      <vt:lpstr>Equality of Sets, Subsets</vt:lpstr>
      <vt:lpstr>Equality of Sets, Subsets (contd.)</vt:lpstr>
      <vt:lpstr>Subsets (contd.)</vt:lpstr>
      <vt:lpstr>Cardinality of a set</vt:lpstr>
      <vt:lpstr>Power set</vt:lpstr>
      <vt:lpstr>Power set</vt:lpstr>
      <vt:lpstr>Power set</vt:lpstr>
      <vt:lpstr>Ordered collection of objects </vt:lpstr>
      <vt:lpstr>Ordered collection of objects </vt:lpstr>
      <vt:lpstr>Set of sets</vt:lpstr>
      <vt:lpstr>Section Summary</vt:lpstr>
      <vt:lpstr>Union</vt:lpstr>
      <vt:lpstr>Operations on Sets</vt:lpstr>
      <vt:lpstr>Review Question</vt:lpstr>
      <vt:lpstr>Operations on Sets</vt:lpstr>
      <vt:lpstr>Operations on Sets</vt:lpstr>
      <vt:lpstr>Operations on Sets</vt:lpstr>
      <vt:lpstr>Venn Diagram</vt:lpstr>
      <vt:lpstr>Intersection</vt:lpstr>
      <vt:lpstr>Union</vt:lpstr>
      <vt:lpstr>Set Difference</vt:lpstr>
      <vt:lpstr>Set Difference</vt:lpstr>
      <vt:lpstr>Set Complement</vt:lpstr>
      <vt:lpstr>Symmetric Difference</vt:lpstr>
      <vt:lpstr>Symmetric Difference</vt:lpstr>
      <vt:lpstr>Disjoint Sets</vt:lpstr>
      <vt:lpstr>Disjoint Sets</vt:lpstr>
      <vt:lpstr>Set identities</vt:lpstr>
      <vt:lpstr>Set identities</vt:lpstr>
      <vt:lpstr>Set identities: DeMorgan again</vt:lpstr>
      <vt:lpstr>PowerPoint Presentation</vt:lpstr>
      <vt:lpstr>PowerPoint Presentation</vt:lpstr>
      <vt:lpstr>Example 3.20</vt:lpstr>
      <vt:lpstr>Example 3.20</vt:lpstr>
      <vt:lpstr>Example 3.20</vt:lpstr>
      <vt:lpstr>PowerPoint Presentation</vt:lpstr>
      <vt:lpstr>Proof by using basic set identities</vt:lpstr>
      <vt:lpstr>What is a membership table ? </vt:lpstr>
      <vt:lpstr>What is a membership table ? </vt:lpstr>
      <vt:lpstr>What is a membership table ? </vt:lpstr>
      <vt:lpstr>What is a membership table ? </vt:lpstr>
      <vt:lpstr>Proof by membership tables</vt:lpstr>
      <vt:lpstr>Proof by set builder notation  and logical equivalences</vt:lpstr>
      <vt:lpstr>Proof by set builder notation  and logical equivalences </vt:lpstr>
      <vt:lpstr>Proof by showing each set  is a subset of the other</vt:lpstr>
      <vt:lpstr>Proof by showing each set  is a subset of the other</vt:lpstr>
      <vt:lpstr>Proof by showing each set  is a subset of the other</vt:lpstr>
      <vt:lpstr>Proof by showing each set  is a subset of the other</vt:lpstr>
      <vt:lpstr>Proof by showing each set  is a subset of the other</vt:lpstr>
      <vt:lpstr>Proof by showing each set  is a subset of the other</vt:lpstr>
      <vt:lpstr>Proof by showing each set  is a subset of the other</vt:lpstr>
      <vt:lpstr>Proof by showing each set  is a subset of the other</vt:lpstr>
      <vt:lpstr>Subset problems</vt:lpstr>
      <vt:lpstr>Practice Problems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Theory</dc:title>
  <dc:creator>Binay Bhattacharya</dc:creator>
  <cp:lastModifiedBy>Binay Bhattacharya</cp:lastModifiedBy>
  <cp:revision>99</cp:revision>
  <dcterms:created xsi:type="dcterms:W3CDTF">2014-04-09T04:50:20Z</dcterms:created>
  <dcterms:modified xsi:type="dcterms:W3CDTF">2019-10-17T19:43:10Z</dcterms:modified>
</cp:coreProperties>
</file>