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422" r:id="rId2"/>
    <p:sldId id="303" r:id="rId3"/>
    <p:sldId id="388" r:id="rId4"/>
    <p:sldId id="389" r:id="rId5"/>
    <p:sldId id="390" r:id="rId6"/>
    <p:sldId id="391" r:id="rId7"/>
    <p:sldId id="392" r:id="rId8"/>
    <p:sldId id="393" r:id="rId9"/>
    <p:sldId id="394" r:id="rId10"/>
    <p:sldId id="395" r:id="rId11"/>
    <p:sldId id="264" r:id="rId12"/>
    <p:sldId id="266" r:id="rId13"/>
    <p:sldId id="267" r:id="rId14"/>
    <p:sldId id="259" r:id="rId15"/>
    <p:sldId id="268" r:id="rId16"/>
    <p:sldId id="304" r:id="rId17"/>
    <p:sldId id="387" r:id="rId18"/>
    <p:sldId id="270" r:id="rId19"/>
    <p:sldId id="415" r:id="rId20"/>
    <p:sldId id="419" r:id="rId21"/>
    <p:sldId id="416" r:id="rId22"/>
    <p:sldId id="417" r:id="rId23"/>
    <p:sldId id="418" r:id="rId24"/>
    <p:sldId id="274" r:id="rId25"/>
    <p:sldId id="305" r:id="rId26"/>
    <p:sldId id="306" r:id="rId27"/>
    <p:sldId id="275" r:id="rId28"/>
    <p:sldId id="298" r:id="rId29"/>
    <p:sldId id="325" r:id="rId30"/>
    <p:sldId id="326" r:id="rId31"/>
    <p:sldId id="327" r:id="rId32"/>
    <p:sldId id="328" r:id="rId33"/>
    <p:sldId id="329" r:id="rId34"/>
    <p:sldId id="276" r:id="rId35"/>
    <p:sldId id="280" r:id="rId36"/>
    <p:sldId id="277" r:id="rId37"/>
    <p:sldId id="278" r:id="rId38"/>
    <p:sldId id="279" r:id="rId39"/>
    <p:sldId id="285" r:id="rId40"/>
    <p:sldId id="310" r:id="rId41"/>
    <p:sldId id="311" r:id="rId42"/>
    <p:sldId id="282" r:id="rId43"/>
    <p:sldId id="312" r:id="rId44"/>
    <p:sldId id="283" r:id="rId45"/>
    <p:sldId id="313" r:id="rId46"/>
    <p:sldId id="291" r:id="rId47"/>
    <p:sldId id="314" r:id="rId48"/>
    <p:sldId id="315" r:id="rId49"/>
    <p:sldId id="396" r:id="rId50"/>
    <p:sldId id="397" r:id="rId51"/>
    <p:sldId id="398" r:id="rId52"/>
    <p:sldId id="400" r:id="rId53"/>
    <p:sldId id="399" r:id="rId54"/>
    <p:sldId id="402" r:id="rId55"/>
    <p:sldId id="414" r:id="rId56"/>
    <p:sldId id="420" r:id="rId57"/>
    <p:sldId id="341" r:id="rId58"/>
    <p:sldId id="342" r:id="rId59"/>
    <p:sldId id="356" r:id="rId60"/>
    <p:sldId id="413" r:id="rId61"/>
    <p:sldId id="343" r:id="rId62"/>
    <p:sldId id="357" r:id="rId63"/>
    <p:sldId id="358" r:id="rId64"/>
    <p:sldId id="359" r:id="rId65"/>
    <p:sldId id="360" r:id="rId66"/>
    <p:sldId id="344" r:id="rId67"/>
    <p:sldId id="345" r:id="rId68"/>
    <p:sldId id="361" r:id="rId69"/>
    <p:sldId id="362" r:id="rId70"/>
    <p:sldId id="363" r:id="rId71"/>
    <p:sldId id="364" r:id="rId72"/>
    <p:sldId id="366" r:id="rId73"/>
    <p:sldId id="365" r:id="rId74"/>
    <p:sldId id="367" r:id="rId75"/>
    <p:sldId id="368" r:id="rId76"/>
    <p:sldId id="370" r:id="rId77"/>
    <p:sldId id="371" r:id="rId78"/>
    <p:sldId id="372" r:id="rId79"/>
    <p:sldId id="373" r:id="rId80"/>
    <p:sldId id="374" r:id="rId81"/>
    <p:sldId id="375" r:id="rId82"/>
    <p:sldId id="385" r:id="rId83"/>
    <p:sldId id="403" r:id="rId84"/>
    <p:sldId id="404" r:id="rId85"/>
    <p:sldId id="405" r:id="rId86"/>
    <p:sldId id="406" r:id="rId87"/>
    <p:sldId id="407" r:id="rId88"/>
    <p:sldId id="408" r:id="rId89"/>
    <p:sldId id="409" r:id="rId90"/>
    <p:sldId id="410" r:id="rId91"/>
    <p:sldId id="421" r:id="rId92"/>
    <p:sldId id="386"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1928"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98BC1-DAFB-5740-BE02-FFF1AB9C9A54}" type="datetimeFigureOut">
              <a:rPr lang="en-US" smtClean="0"/>
              <a:t>19-10-02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7E27F-9CEB-AD4F-B7F7-E809299E41FA}" type="slidenum">
              <a:rPr lang="en-US" smtClean="0"/>
              <a:t>‹#›</a:t>
            </a:fld>
            <a:endParaRPr lang="en-US"/>
          </a:p>
        </p:txBody>
      </p:sp>
    </p:spTree>
    <p:extLst>
      <p:ext uri="{BB962C8B-B14F-4D97-AF65-F5344CB8AC3E}">
        <p14:creationId xmlns:p14="http://schemas.microsoft.com/office/powerpoint/2010/main" val="532244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7E27F-9CEB-AD4F-B7F7-E809299E41FA}" type="slidenum">
              <a:rPr lang="en-US" smtClean="0"/>
              <a:t>12</a:t>
            </a:fld>
            <a:endParaRPr lang="en-US"/>
          </a:p>
        </p:txBody>
      </p:sp>
    </p:spTree>
    <p:extLst>
      <p:ext uri="{BB962C8B-B14F-4D97-AF65-F5344CB8AC3E}">
        <p14:creationId xmlns:p14="http://schemas.microsoft.com/office/powerpoint/2010/main" val="129139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19-10-02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321908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19-10-02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238262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19-10-02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170162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19-10-02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374849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0F64CBB-1008-C14D-B90E-824CD8CB0392}" type="datetimeFigureOut">
              <a:rPr lang="en-US" smtClean="0"/>
              <a:t>19-10-02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24280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0F64CBB-1008-C14D-B90E-824CD8CB0392}" type="datetimeFigureOut">
              <a:rPr lang="en-US" smtClean="0"/>
              <a:t>19-10-02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6339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0F64CBB-1008-C14D-B90E-824CD8CB0392}" type="datetimeFigureOut">
              <a:rPr lang="en-US" smtClean="0"/>
              <a:t>19-10-02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41488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0F64CBB-1008-C14D-B90E-824CD8CB0392}" type="datetimeFigureOut">
              <a:rPr lang="en-US" smtClean="0"/>
              <a:t>19-10-02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186016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64CBB-1008-C14D-B90E-824CD8CB0392}" type="datetimeFigureOut">
              <a:rPr lang="en-US" smtClean="0"/>
              <a:t>19-10-02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6640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F64CBB-1008-C14D-B90E-824CD8CB0392}" type="datetimeFigureOut">
              <a:rPr lang="en-US" smtClean="0"/>
              <a:t>19-10-02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386565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F64CBB-1008-C14D-B90E-824CD8CB0392}" type="datetimeFigureOut">
              <a:rPr lang="en-US" smtClean="0"/>
              <a:t>19-10-02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17189023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64CBB-1008-C14D-B90E-824CD8CB0392}" type="datetimeFigureOut">
              <a:rPr lang="en-US" smtClean="0"/>
              <a:t>19-10-02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E67C-A4B9-204F-B2E5-8FF554151A1A}" type="slidenum">
              <a:rPr lang="en-US" smtClean="0"/>
              <a:t>‹#›</a:t>
            </a:fld>
            <a:endParaRPr lang="en-US"/>
          </a:p>
        </p:txBody>
      </p:sp>
    </p:spTree>
    <p:extLst>
      <p:ext uri="{BB962C8B-B14F-4D97-AF65-F5344CB8AC3E}">
        <p14:creationId xmlns:p14="http://schemas.microsoft.com/office/powerpoint/2010/main" val="110904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Proofs</a:t>
            </a:r>
            <a:endParaRPr lang="en-US" dirty="0"/>
          </a:p>
        </p:txBody>
      </p:sp>
      <p:sp>
        <p:nvSpPr>
          <p:cNvPr id="3" name="Subtitle 2"/>
          <p:cNvSpPr>
            <a:spLocks noGrp="1"/>
          </p:cNvSpPr>
          <p:nvPr>
            <p:ph type="subTitle" idx="1"/>
          </p:nvPr>
        </p:nvSpPr>
        <p:spPr/>
        <p:txBody>
          <a:bodyPr>
            <a:normAutofit/>
          </a:bodyPr>
          <a:lstStyle/>
          <a:p>
            <a:r>
              <a:rPr lang="en-US" dirty="0" smtClean="0"/>
              <a:t>Used some materials from </a:t>
            </a:r>
          </a:p>
          <a:p>
            <a:r>
              <a:rPr lang="en-US" dirty="0" smtClean="0"/>
              <a:t>Book of Proof by </a:t>
            </a:r>
            <a:endParaRPr lang="en-US" dirty="0"/>
          </a:p>
        </p:txBody>
      </p:sp>
      <p:sp>
        <p:nvSpPr>
          <p:cNvPr id="4" name="Rectangle 3"/>
          <p:cNvSpPr/>
          <p:nvPr/>
        </p:nvSpPr>
        <p:spPr>
          <a:xfrm>
            <a:off x="2974340" y="5115580"/>
            <a:ext cx="3221530" cy="523220"/>
          </a:xfrm>
          <a:prstGeom prst="rect">
            <a:avLst/>
          </a:prstGeom>
        </p:spPr>
        <p:txBody>
          <a:bodyPr wrap="none">
            <a:spAutoFit/>
          </a:bodyPr>
          <a:lstStyle/>
          <a:p>
            <a:r>
              <a:rPr lang="en-US" sz="2800" dirty="0"/>
              <a:t>Richard H. </a:t>
            </a:r>
            <a:r>
              <a:rPr lang="en-US" sz="2800" dirty="0" err="1"/>
              <a:t>Hammack</a:t>
            </a:r>
            <a:endParaRPr lang="en-US" sz="2800" dirty="0"/>
          </a:p>
        </p:txBody>
      </p:sp>
      <p:sp>
        <p:nvSpPr>
          <p:cNvPr id="5" name="Rectangle 4"/>
          <p:cNvSpPr/>
          <p:nvPr/>
        </p:nvSpPr>
        <p:spPr>
          <a:xfrm>
            <a:off x="835684" y="5757900"/>
            <a:ext cx="8001826" cy="400110"/>
          </a:xfrm>
          <a:prstGeom prst="rect">
            <a:avLst/>
          </a:prstGeom>
        </p:spPr>
        <p:txBody>
          <a:bodyPr wrap="square">
            <a:spAutoFit/>
          </a:bodyPr>
          <a:lstStyle/>
          <a:p>
            <a:r>
              <a:rPr lang="en-US" sz="2000" dirty="0"/>
              <a:t>https://</a:t>
            </a:r>
            <a:r>
              <a:rPr lang="en-US" sz="2000" dirty="0" err="1"/>
              <a:t>www.people.vcu.edu</a:t>
            </a:r>
            <a:r>
              <a:rPr lang="en-US" sz="2000" dirty="0"/>
              <a:t> › ~</a:t>
            </a:r>
            <a:r>
              <a:rPr lang="en-US" sz="2000" dirty="0" err="1"/>
              <a:t>rhammack</a:t>
            </a:r>
            <a:r>
              <a:rPr lang="en-US" sz="2000" dirty="0"/>
              <a:t> › </a:t>
            </a:r>
            <a:r>
              <a:rPr lang="en-US" sz="2000" dirty="0" err="1"/>
              <a:t>BookOfProof</a:t>
            </a:r>
            <a:r>
              <a:rPr lang="en-US" sz="2000" dirty="0"/>
              <a:t> › </a:t>
            </a:r>
            <a:r>
              <a:rPr lang="en-US" sz="2000" dirty="0" err="1"/>
              <a:t>BookOfProof</a:t>
            </a:r>
            <a:endParaRPr lang="en-US" sz="2000" dirty="0"/>
          </a:p>
        </p:txBody>
      </p:sp>
    </p:spTree>
    <p:extLst>
      <p:ext uri="{BB962C8B-B14F-4D97-AF65-F5344CB8AC3E}">
        <p14:creationId xmlns:p14="http://schemas.microsoft.com/office/powerpoint/2010/main" val="4143146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59292"/>
            <a:ext cx="8229600" cy="1143000"/>
          </a:xfrm>
        </p:spPr>
        <p:txBody>
          <a:bodyPr/>
          <a:lstStyle/>
          <a:p>
            <a:r>
              <a:rPr lang="en-US" b="1" dirty="0">
                <a:solidFill>
                  <a:srgbClr val="0000FF"/>
                </a:solidFill>
                <a:latin typeface="Calibri" charset="0"/>
                <a:ea typeface="ＭＳ Ｐゴシック" charset="0"/>
                <a:cs typeface="ＭＳ Ｐゴシック" charset="0"/>
              </a:rPr>
              <a:t>Terminology</a:t>
            </a:r>
          </a:p>
        </p:txBody>
      </p:sp>
      <p:sp>
        <p:nvSpPr>
          <p:cNvPr id="23554" name="Content Placeholder 2"/>
          <p:cNvSpPr>
            <a:spLocks noGrp="1"/>
          </p:cNvSpPr>
          <p:nvPr>
            <p:ph idx="1"/>
          </p:nvPr>
        </p:nvSpPr>
        <p:spPr>
          <a:xfrm>
            <a:off x="457200" y="860036"/>
            <a:ext cx="8229600" cy="6125862"/>
          </a:xfrm>
        </p:spPr>
        <p:txBody>
          <a:bodyPr>
            <a:noAutofit/>
          </a:bodyPr>
          <a:lstStyle/>
          <a:p>
            <a:r>
              <a:rPr lang="en-US" sz="2800" dirty="0" smtClean="0">
                <a:latin typeface="Calibri" charset="0"/>
                <a:ea typeface="ＭＳ Ｐゴシック" charset="0"/>
                <a:cs typeface="ＭＳ Ｐゴシック" charset="0"/>
              </a:rPr>
              <a:t>A primary endeavor in mathematics is proving theorems.</a:t>
            </a:r>
          </a:p>
          <a:p>
            <a:r>
              <a:rPr lang="en-US" sz="2800" dirty="0" smtClean="0">
                <a:latin typeface="Calibri" charset="0"/>
                <a:ea typeface="ＭＳ Ｐゴシック" charset="0"/>
                <a:cs typeface="ＭＳ Ｐゴシック" charset="0"/>
              </a:rPr>
              <a:t> A </a:t>
            </a:r>
            <a:r>
              <a:rPr lang="en-US" sz="2800" u="sng" dirty="0">
                <a:latin typeface="Calibri" charset="0"/>
                <a:ea typeface="ＭＳ Ｐゴシック" charset="0"/>
                <a:cs typeface="ＭＳ Ｐゴシック" charset="0"/>
              </a:rPr>
              <a:t>theorem</a:t>
            </a:r>
            <a:r>
              <a:rPr lang="en-US" sz="2800" dirty="0">
                <a:latin typeface="Calibri" charset="0"/>
                <a:ea typeface="ＭＳ Ｐゴシック" charset="0"/>
                <a:cs typeface="ＭＳ Ｐゴシック" charset="0"/>
              </a:rPr>
              <a:t> is a statement that can be shown to be true (via a proof</a:t>
            </a:r>
            <a:r>
              <a:rPr lang="en-US" sz="2800" dirty="0" smtClean="0">
                <a:latin typeface="Calibri" charset="0"/>
                <a:ea typeface="ＭＳ Ｐゴシック" charset="0"/>
                <a:cs typeface="ＭＳ Ｐゴシック" charset="0"/>
              </a:rPr>
              <a:t>).</a:t>
            </a:r>
            <a:endParaRPr lang="en-US" sz="2800" dirty="0">
              <a:latin typeface="Calibri" charset="0"/>
              <a:ea typeface="ＭＳ Ｐゴシック" charset="0"/>
              <a:cs typeface="ＭＳ Ｐゴシック" charset="0"/>
            </a:endParaRPr>
          </a:p>
          <a:p>
            <a:r>
              <a:rPr lang="en-US" sz="2800" dirty="0">
                <a:latin typeface="Calibri" charset="0"/>
                <a:ea typeface="ＭＳ Ｐゴシック" charset="0"/>
                <a:cs typeface="ＭＳ Ｐゴシック" charset="0"/>
              </a:rPr>
              <a:t>A </a:t>
            </a:r>
            <a:r>
              <a:rPr lang="en-US" sz="2800" u="sng" dirty="0">
                <a:latin typeface="Calibri" charset="0"/>
                <a:ea typeface="ＭＳ Ｐゴシック" charset="0"/>
                <a:cs typeface="ＭＳ Ｐゴシック" charset="0"/>
              </a:rPr>
              <a:t>proof</a:t>
            </a:r>
            <a:r>
              <a:rPr lang="en-US" sz="2800" dirty="0">
                <a:latin typeface="Calibri" charset="0"/>
                <a:ea typeface="ＭＳ Ｐゴシック" charset="0"/>
                <a:cs typeface="ＭＳ Ｐゴシック" charset="0"/>
              </a:rPr>
              <a:t> is a sequence of statements that form an </a:t>
            </a:r>
            <a:r>
              <a:rPr lang="en-US" sz="2800" dirty="0" smtClean="0">
                <a:latin typeface="Calibri" charset="0"/>
                <a:ea typeface="ＭＳ Ｐゴシック" charset="0"/>
                <a:cs typeface="ＭＳ Ｐゴシック" charset="0"/>
              </a:rPr>
              <a:t>argument.</a:t>
            </a:r>
            <a:endParaRPr lang="en-US" sz="2800" dirty="0">
              <a:latin typeface="Calibri" charset="0"/>
              <a:ea typeface="ＭＳ Ｐゴシック" charset="0"/>
              <a:cs typeface="ＭＳ Ｐゴシック" charset="0"/>
            </a:endParaRPr>
          </a:p>
          <a:p>
            <a:r>
              <a:rPr lang="en-US" sz="2800" u="sng" dirty="0">
                <a:latin typeface="Calibri" charset="0"/>
                <a:ea typeface="ＭＳ Ｐゴシック" charset="0"/>
                <a:cs typeface="ＭＳ Ｐゴシック" charset="0"/>
              </a:rPr>
              <a:t>Axioms</a:t>
            </a:r>
            <a:r>
              <a:rPr lang="en-US" sz="2800" dirty="0">
                <a:latin typeface="Calibri" charset="0"/>
                <a:ea typeface="ＭＳ Ｐゴシック" charset="0"/>
                <a:cs typeface="ＭＳ Ｐゴシック" charset="0"/>
              </a:rPr>
              <a:t> or </a:t>
            </a:r>
            <a:r>
              <a:rPr lang="en-US" sz="2800" u="sng" dirty="0">
                <a:latin typeface="Calibri" charset="0"/>
                <a:ea typeface="ＭＳ Ｐゴシック" charset="0"/>
                <a:cs typeface="ＭＳ Ｐゴシック" charset="0"/>
              </a:rPr>
              <a:t>postulates</a:t>
            </a:r>
            <a:r>
              <a:rPr lang="en-US" sz="2800" dirty="0">
                <a:latin typeface="Calibri" charset="0"/>
                <a:ea typeface="ＭＳ Ｐゴシック" charset="0"/>
                <a:cs typeface="ＭＳ Ｐゴシック" charset="0"/>
              </a:rPr>
              <a:t> are statements taken to be self evident or assumed to be </a:t>
            </a:r>
            <a:r>
              <a:rPr lang="en-US" sz="2800" dirty="0" smtClean="0">
                <a:latin typeface="Calibri" charset="0"/>
                <a:ea typeface="ＭＳ Ｐゴシック" charset="0"/>
                <a:cs typeface="ＭＳ Ｐゴシック" charset="0"/>
              </a:rPr>
              <a:t>true.</a:t>
            </a: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733799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b="1" dirty="0">
                <a:solidFill>
                  <a:srgbClr val="0000FF"/>
                </a:solidFill>
                <a:latin typeface="Calibri" charset="0"/>
                <a:ea typeface="ＭＳ Ｐゴシック" charset="0"/>
                <a:cs typeface="ＭＳ Ｐゴシック" charset="0"/>
              </a:rPr>
              <a:t>Theorems: Example</a:t>
            </a:r>
          </a:p>
        </p:txBody>
      </p:sp>
      <p:sp>
        <p:nvSpPr>
          <p:cNvPr id="24578" name="Content Placeholder 2"/>
          <p:cNvSpPr>
            <a:spLocks noGrp="1"/>
          </p:cNvSpPr>
          <p:nvPr>
            <p:ph idx="1"/>
          </p:nvPr>
        </p:nvSpPr>
        <p:spPr/>
        <p:txBody>
          <a:bodyPr>
            <a:normAutofit lnSpcReduction="10000"/>
          </a:bodyPr>
          <a:lstStyle/>
          <a:p>
            <a:r>
              <a:rPr lang="en-US" sz="2800" dirty="0" smtClean="0">
                <a:latin typeface="Calibri" charset="0"/>
                <a:ea typeface="ＭＳ Ｐゴシック" charset="0"/>
                <a:cs typeface="ＭＳ Ｐゴシック" charset="0"/>
              </a:rPr>
              <a:t>Theorem (Divisor theorem)</a:t>
            </a:r>
            <a:endParaRPr lang="en-US" sz="2800" dirty="0">
              <a:latin typeface="Calibri" charset="0"/>
              <a:ea typeface="ＭＳ Ｐゴシック" charset="0"/>
              <a:cs typeface="ＭＳ Ｐゴシック" charset="0"/>
            </a:endParaRPr>
          </a:p>
          <a:p>
            <a:pPr lvl="1"/>
            <a:r>
              <a:rPr lang="en-US" sz="2400" dirty="0">
                <a:latin typeface="Calibri" charset="0"/>
                <a:ea typeface="ＭＳ Ｐゴシック" charset="0"/>
              </a:rPr>
              <a:t>Let </a:t>
            </a:r>
            <a:r>
              <a:rPr lang="en-US" sz="2400" i="1" dirty="0">
                <a:latin typeface="Calibri" charset="0"/>
                <a:ea typeface="ＭＳ Ｐゴシック" charset="0"/>
              </a:rPr>
              <a:t>a</a:t>
            </a:r>
            <a:r>
              <a:rPr lang="en-US" sz="2400" dirty="0">
                <a:latin typeface="Calibri" charset="0"/>
                <a:ea typeface="ＭＳ Ｐゴシック" charset="0"/>
              </a:rPr>
              <a:t>, </a:t>
            </a:r>
            <a:r>
              <a:rPr lang="en-US" sz="2400" i="1" dirty="0">
                <a:latin typeface="Calibri" charset="0"/>
                <a:ea typeface="ＭＳ Ｐゴシック" charset="0"/>
              </a:rPr>
              <a:t>b</a:t>
            </a:r>
            <a:r>
              <a:rPr lang="en-US" sz="2400" dirty="0">
                <a:latin typeface="Calibri" charset="0"/>
                <a:ea typeface="ＭＳ Ｐゴシック" charset="0"/>
              </a:rPr>
              <a:t>, and </a:t>
            </a:r>
            <a:r>
              <a:rPr lang="en-US" sz="2400" i="1" dirty="0">
                <a:latin typeface="Calibri" charset="0"/>
                <a:ea typeface="ＭＳ Ｐゴシック" charset="0"/>
              </a:rPr>
              <a:t>c</a:t>
            </a:r>
            <a:r>
              <a:rPr lang="en-US" sz="2400" dirty="0">
                <a:latin typeface="Calibri" charset="0"/>
                <a:ea typeface="ＭＳ Ｐゴシック" charset="0"/>
              </a:rPr>
              <a:t> be integers.  Then</a:t>
            </a:r>
          </a:p>
          <a:p>
            <a:pPr lvl="2"/>
            <a:r>
              <a:rPr lang="en-US" sz="2000" dirty="0">
                <a:latin typeface="Calibri" charset="0"/>
                <a:ea typeface="ＭＳ Ｐゴシック" charset="0"/>
              </a:rPr>
              <a:t>If </a:t>
            </a:r>
            <a:r>
              <a:rPr lang="en-US" sz="2000" i="1" dirty="0" err="1">
                <a:latin typeface="Calibri" charset="0"/>
                <a:ea typeface="ＭＳ Ｐゴシック" charset="0"/>
              </a:rPr>
              <a:t>a</a:t>
            </a:r>
            <a:r>
              <a:rPr lang="en-US" sz="2000" dirty="0" err="1">
                <a:latin typeface="Calibri" charset="0"/>
                <a:ea typeface="ＭＳ Ｐゴシック" charset="0"/>
              </a:rPr>
              <a:t>|</a:t>
            </a:r>
            <a:r>
              <a:rPr lang="en-US" sz="2000" i="1" dirty="0" err="1">
                <a:latin typeface="Calibri" charset="0"/>
                <a:ea typeface="ＭＳ Ｐゴシック" charset="0"/>
              </a:rPr>
              <a:t>b</a:t>
            </a:r>
            <a:r>
              <a:rPr lang="en-US" sz="2000" i="1" dirty="0">
                <a:latin typeface="Calibri" charset="0"/>
                <a:ea typeface="ＭＳ Ｐゴシック" charset="0"/>
              </a:rPr>
              <a:t> </a:t>
            </a:r>
            <a:r>
              <a:rPr lang="en-US" sz="2000" dirty="0">
                <a:latin typeface="Calibri" charset="0"/>
                <a:ea typeface="ＭＳ Ｐゴシック" charset="0"/>
              </a:rPr>
              <a:t>and </a:t>
            </a:r>
            <a:r>
              <a:rPr lang="en-US" sz="2000" i="1" dirty="0" err="1">
                <a:latin typeface="Calibri" charset="0"/>
                <a:ea typeface="ＭＳ Ｐゴシック" charset="0"/>
              </a:rPr>
              <a:t>a</a:t>
            </a:r>
            <a:r>
              <a:rPr lang="en-US" sz="2000" dirty="0" err="1">
                <a:latin typeface="Calibri" charset="0"/>
                <a:ea typeface="ＭＳ Ｐゴシック" charset="0"/>
              </a:rPr>
              <a:t>|</a:t>
            </a:r>
            <a:r>
              <a:rPr lang="en-US" sz="2000" i="1" dirty="0" err="1">
                <a:latin typeface="Calibri" charset="0"/>
                <a:ea typeface="ＭＳ Ｐゴシック" charset="0"/>
              </a:rPr>
              <a:t>c</a:t>
            </a:r>
            <a:r>
              <a:rPr lang="en-US" sz="2000" dirty="0">
                <a:latin typeface="Calibri" charset="0"/>
                <a:ea typeface="ＭＳ Ｐゴシック" charset="0"/>
              </a:rPr>
              <a:t> then </a:t>
            </a:r>
            <a:r>
              <a:rPr lang="en-US" sz="2000" i="1" dirty="0">
                <a:latin typeface="Calibri" charset="0"/>
                <a:ea typeface="ＭＳ Ｐゴシック" charset="0"/>
              </a:rPr>
              <a:t>a</a:t>
            </a:r>
            <a:r>
              <a:rPr lang="en-US" sz="2000" dirty="0">
                <a:latin typeface="Calibri" charset="0"/>
                <a:ea typeface="ＭＳ Ｐゴシック" charset="0"/>
              </a:rPr>
              <a:t>|(</a:t>
            </a:r>
            <a:r>
              <a:rPr lang="en-US" sz="2000" i="1" dirty="0" err="1">
                <a:latin typeface="Calibri" charset="0"/>
                <a:ea typeface="ＭＳ Ｐゴシック" charset="0"/>
              </a:rPr>
              <a:t>b</a:t>
            </a:r>
            <a:r>
              <a:rPr lang="en-US" sz="2000" dirty="0" err="1">
                <a:latin typeface="Calibri" charset="0"/>
                <a:ea typeface="ＭＳ Ｐゴシック" charset="0"/>
              </a:rPr>
              <a:t>+</a:t>
            </a:r>
            <a:r>
              <a:rPr lang="en-US" sz="2000" i="1" dirty="0" err="1">
                <a:latin typeface="Calibri" charset="0"/>
                <a:ea typeface="ＭＳ Ｐゴシック" charset="0"/>
              </a:rPr>
              <a:t>c</a:t>
            </a:r>
            <a:r>
              <a:rPr lang="en-US" sz="2000" dirty="0">
                <a:latin typeface="Calibri" charset="0"/>
                <a:ea typeface="ＭＳ Ｐゴシック" charset="0"/>
              </a:rPr>
              <a:t>)</a:t>
            </a:r>
          </a:p>
          <a:p>
            <a:pPr lvl="2"/>
            <a:r>
              <a:rPr lang="en-US" sz="2000" dirty="0">
                <a:latin typeface="Calibri" charset="0"/>
                <a:ea typeface="ＭＳ Ｐゴシック" charset="0"/>
              </a:rPr>
              <a:t>If </a:t>
            </a:r>
            <a:r>
              <a:rPr lang="en-US" sz="2000" i="1" dirty="0" err="1">
                <a:latin typeface="Calibri" charset="0"/>
                <a:ea typeface="ＭＳ Ｐゴシック" charset="0"/>
              </a:rPr>
              <a:t>a</a:t>
            </a:r>
            <a:r>
              <a:rPr lang="en-US" sz="2000" dirty="0" err="1">
                <a:latin typeface="Calibri" charset="0"/>
                <a:ea typeface="ＭＳ Ｐゴシック" charset="0"/>
              </a:rPr>
              <a:t>|</a:t>
            </a:r>
            <a:r>
              <a:rPr lang="en-US" sz="2000" i="1" dirty="0" err="1">
                <a:latin typeface="Calibri" charset="0"/>
                <a:ea typeface="ＭＳ Ｐゴシック" charset="0"/>
              </a:rPr>
              <a:t>b</a:t>
            </a:r>
            <a:r>
              <a:rPr lang="en-US" sz="2000" i="1" dirty="0">
                <a:latin typeface="Calibri" charset="0"/>
                <a:ea typeface="ＭＳ Ｐゴシック" charset="0"/>
              </a:rPr>
              <a:t> </a:t>
            </a:r>
            <a:r>
              <a:rPr lang="en-US" sz="2000" dirty="0">
                <a:latin typeface="Calibri" charset="0"/>
                <a:ea typeface="ＭＳ Ｐゴシック" charset="0"/>
              </a:rPr>
              <a:t>then </a:t>
            </a:r>
            <a:r>
              <a:rPr lang="en-US" sz="2000" i="1" dirty="0" err="1">
                <a:latin typeface="Calibri" charset="0"/>
                <a:ea typeface="ＭＳ Ｐゴシック" charset="0"/>
              </a:rPr>
              <a:t>a</a:t>
            </a:r>
            <a:r>
              <a:rPr lang="en-US" sz="2000" dirty="0" err="1">
                <a:latin typeface="Calibri" charset="0"/>
                <a:ea typeface="ＭＳ Ｐゴシック" charset="0"/>
              </a:rPr>
              <a:t>|</a:t>
            </a:r>
            <a:r>
              <a:rPr lang="en-US" sz="2000" i="1" dirty="0" err="1">
                <a:latin typeface="Calibri" charset="0"/>
                <a:ea typeface="ＭＳ Ｐゴシック" charset="0"/>
              </a:rPr>
              <a:t>bc</a:t>
            </a:r>
            <a:r>
              <a:rPr lang="en-US" sz="2000" dirty="0">
                <a:latin typeface="Calibri" charset="0"/>
                <a:ea typeface="ＭＳ Ｐゴシック" charset="0"/>
              </a:rPr>
              <a:t> for all integers </a:t>
            </a:r>
            <a:r>
              <a:rPr lang="en-US" sz="2000" i="1" dirty="0">
                <a:latin typeface="Calibri" charset="0"/>
                <a:ea typeface="ＭＳ Ｐゴシック" charset="0"/>
              </a:rPr>
              <a:t>c</a:t>
            </a:r>
          </a:p>
          <a:p>
            <a:pPr lvl="2"/>
            <a:r>
              <a:rPr lang="en-US" sz="2000" dirty="0">
                <a:latin typeface="Calibri" charset="0"/>
                <a:ea typeface="ＭＳ Ｐゴシック" charset="0"/>
              </a:rPr>
              <a:t>If </a:t>
            </a:r>
            <a:r>
              <a:rPr lang="en-US" sz="2000" i="1" dirty="0" err="1">
                <a:latin typeface="Calibri" charset="0"/>
                <a:ea typeface="ＭＳ Ｐゴシック" charset="0"/>
              </a:rPr>
              <a:t>a</a:t>
            </a:r>
            <a:r>
              <a:rPr lang="en-US" sz="2000" dirty="0" err="1">
                <a:latin typeface="Calibri" charset="0"/>
                <a:ea typeface="ＭＳ Ｐゴシック" charset="0"/>
              </a:rPr>
              <a:t>|</a:t>
            </a:r>
            <a:r>
              <a:rPr lang="en-US" sz="2000" i="1" dirty="0" err="1">
                <a:latin typeface="Calibri" charset="0"/>
                <a:ea typeface="ＭＳ Ｐゴシック" charset="0"/>
              </a:rPr>
              <a:t>b</a:t>
            </a:r>
            <a:r>
              <a:rPr lang="en-US" sz="2000" i="1" dirty="0">
                <a:latin typeface="Calibri" charset="0"/>
                <a:ea typeface="ＭＳ Ｐゴシック" charset="0"/>
              </a:rPr>
              <a:t> </a:t>
            </a:r>
            <a:r>
              <a:rPr lang="en-US" sz="2000" dirty="0">
                <a:latin typeface="Calibri" charset="0"/>
                <a:ea typeface="ＭＳ Ｐゴシック" charset="0"/>
              </a:rPr>
              <a:t>and </a:t>
            </a:r>
            <a:r>
              <a:rPr lang="en-US" sz="2000" i="1" dirty="0" err="1">
                <a:latin typeface="Calibri" charset="0"/>
                <a:ea typeface="ＭＳ Ｐゴシック" charset="0"/>
              </a:rPr>
              <a:t>b</a:t>
            </a:r>
            <a:r>
              <a:rPr lang="en-US" sz="2000" dirty="0" err="1">
                <a:latin typeface="Calibri" charset="0"/>
                <a:ea typeface="ＭＳ Ｐゴシック" charset="0"/>
              </a:rPr>
              <a:t>|</a:t>
            </a:r>
            <a:r>
              <a:rPr lang="en-US" sz="2000" i="1" dirty="0" err="1">
                <a:latin typeface="Calibri" charset="0"/>
                <a:ea typeface="ＭＳ Ｐゴシック" charset="0"/>
              </a:rPr>
              <a:t>c</a:t>
            </a:r>
            <a:r>
              <a:rPr lang="en-US" sz="2000" dirty="0">
                <a:latin typeface="Calibri" charset="0"/>
                <a:ea typeface="ＭＳ Ｐゴシック" charset="0"/>
              </a:rPr>
              <a:t>, then </a:t>
            </a:r>
            <a:r>
              <a:rPr lang="en-US" sz="2000" i="1" dirty="0" err="1">
                <a:latin typeface="Calibri" charset="0"/>
                <a:ea typeface="ＭＳ Ｐゴシック" charset="0"/>
              </a:rPr>
              <a:t>a</a:t>
            </a:r>
            <a:r>
              <a:rPr lang="en-US" sz="2000" dirty="0" err="1">
                <a:latin typeface="Calibri" charset="0"/>
                <a:ea typeface="ＭＳ Ｐゴシック" charset="0"/>
              </a:rPr>
              <a:t>|</a:t>
            </a:r>
            <a:r>
              <a:rPr lang="en-US" sz="2000" i="1" dirty="0" err="1">
                <a:latin typeface="Calibri" charset="0"/>
                <a:ea typeface="ＭＳ Ｐゴシック" charset="0"/>
              </a:rPr>
              <a:t>c</a:t>
            </a:r>
            <a:endParaRPr lang="en-US" sz="2000" i="1" dirty="0">
              <a:latin typeface="Calibri" charset="0"/>
              <a:ea typeface="ＭＳ Ｐゴシック" charset="0"/>
            </a:endParaRPr>
          </a:p>
          <a:p>
            <a:r>
              <a:rPr lang="en-US" sz="2800" dirty="0" smtClean="0">
                <a:latin typeface="Calibri" charset="0"/>
                <a:ea typeface="ＭＳ Ｐゴシック" charset="0"/>
                <a:cs typeface="ＭＳ Ｐゴシック" charset="0"/>
              </a:rPr>
              <a:t>Corollary</a:t>
            </a:r>
            <a:r>
              <a:rPr lang="en-US" sz="2800" dirty="0">
                <a:latin typeface="Calibri" charset="0"/>
                <a:ea typeface="ＭＳ Ｐゴシック" charset="0"/>
                <a:cs typeface="ＭＳ Ｐゴシック" charset="0"/>
              </a:rPr>
              <a:t>:</a:t>
            </a:r>
          </a:p>
          <a:p>
            <a:pPr lvl="1"/>
            <a:r>
              <a:rPr lang="en-US" sz="2400" dirty="0">
                <a:latin typeface="Calibri" charset="0"/>
                <a:ea typeface="ＭＳ Ｐゴシック" charset="0"/>
              </a:rPr>
              <a:t>If </a:t>
            </a:r>
            <a:r>
              <a:rPr lang="en-US" sz="2400" i="1" dirty="0">
                <a:latin typeface="Calibri" charset="0"/>
                <a:ea typeface="ＭＳ Ｐゴシック" charset="0"/>
              </a:rPr>
              <a:t>a</a:t>
            </a:r>
            <a:r>
              <a:rPr lang="en-US" sz="2400" dirty="0">
                <a:latin typeface="Calibri" charset="0"/>
                <a:ea typeface="ＭＳ Ｐゴシック" charset="0"/>
              </a:rPr>
              <a:t>, </a:t>
            </a:r>
            <a:r>
              <a:rPr lang="en-US" sz="2400" i="1" dirty="0">
                <a:latin typeface="Calibri" charset="0"/>
                <a:ea typeface="ＭＳ Ｐゴシック" charset="0"/>
              </a:rPr>
              <a:t>b</a:t>
            </a:r>
            <a:r>
              <a:rPr lang="en-US" sz="2400" dirty="0">
                <a:latin typeface="Calibri" charset="0"/>
                <a:ea typeface="ＭＳ Ｐゴシック" charset="0"/>
              </a:rPr>
              <a:t>, and </a:t>
            </a:r>
            <a:r>
              <a:rPr lang="en-US" sz="2400" i="1" dirty="0">
                <a:latin typeface="Calibri" charset="0"/>
                <a:ea typeface="ＭＳ Ｐゴシック" charset="0"/>
              </a:rPr>
              <a:t>c</a:t>
            </a:r>
            <a:r>
              <a:rPr lang="en-US" sz="2400" dirty="0">
                <a:latin typeface="Calibri" charset="0"/>
                <a:ea typeface="ＭＳ Ｐゴシック" charset="0"/>
              </a:rPr>
              <a:t> are integers such that </a:t>
            </a:r>
            <a:r>
              <a:rPr lang="en-US" sz="2400" i="1" dirty="0" err="1">
                <a:latin typeface="Calibri" charset="0"/>
                <a:ea typeface="ＭＳ Ｐゴシック" charset="0"/>
              </a:rPr>
              <a:t>a</a:t>
            </a:r>
            <a:r>
              <a:rPr lang="en-US" sz="2400" dirty="0" err="1">
                <a:latin typeface="Calibri" charset="0"/>
                <a:ea typeface="ＭＳ Ｐゴシック" charset="0"/>
              </a:rPr>
              <a:t>|</a:t>
            </a:r>
            <a:r>
              <a:rPr lang="en-US" sz="2400" i="1" dirty="0" err="1">
                <a:latin typeface="Calibri" charset="0"/>
                <a:ea typeface="ＭＳ Ｐゴシック" charset="0"/>
              </a:rPr>
              <a:t>b</a:t>
            </a:r>
            <a:r>
              <a:rPr lang="en-US" sz="2400" i="1" dirty="0">
                <a:latin typeface="Calibri" charset="0"/>
                <a:ea typeface="ＭＳ Ｐゴシック" charset="0"/>
              </a:rPr>
              <a:t> </a:t>
            </a:r>
            <a:r>
              <a:rPr lang="en-US" sz="2400" dirty="0">
                <a:latin typeface="Calibri" charset="0"/>
                <a:ea typeface="ＭＳ Ｐゴシック" charset="0"/>
              </a:rPr>
              <a:t> and </a:t>
            </a:r>
            <a:r>
              <a:rPr lang="en-US" sz="2400" i="1" dirty="0" err="1">
                <a:latin typeface="Calibri" charset="0"/>
                <a:ea typeface="ＭＳ Ｐゴシック" charset="0"/>
              </a:rPr>
              <a:t>a</a:t>
            </a:r>
            <a:r>
              <a:rPr lang="en-US" sz="2400" dirty="0" err="1">
                <a:latin typeface="Calibri" charset="0"/>
                <a:ea typeface="ＭＳ Ｐゴシック" charset="0"/>
              </a:rPr>
              <a:t>|</a:t>
            </a:r>
            <a:r>
              <a:rPr lang="en-US" sz="2400" i="1" dirty="0" err="1">
                <a:latin typeface="Calibri" charset="0"/>
                <a:ea typeface="ＭＳ Ｐゴシック" charset="0"/>
              </a:rPr>
              <a:t>c</a:t>
            </a:r>
            <a:r>
              <a:rPr lang="en-US" sz="2400" dirty="0">
                <a:latin typeface="Calibri" charset="0"/>
                <a:ea typeface="ＭＳ Ｐゴシック" charset="0"/>
              </a:rPr>
              <a:t>, then </a:t>
            </a:r>
            <a:r>
              <a:rPr lang="en-US" sz="2400" i="1" dirty="0" err="1">
                <a:latin typeface="Calibri" charset="0"/>
                <a:ea typeface="ＭＳ Ｐゴシック" charset="0"/>
              </a:rPr>
              <a:t>a</a:t>
            </a:r>
            <a:r>
              <a:rPr lang="en-US" sz="2400" dirty="0" err="1">
                <a:latin typeface="Calibri" charset="0"/>
                <a:ea typeface="ＭＳ Ｐゴシック" charset="0"/>
              </a:rPr>
              <a:t>|</a:t>
            </a:r>
            <a:r>
              <a:rPr lang="en-US" sz="2400" i="1" dirty="0" err="1">
                <a:latin typeface="Calibri" charset="0"/>
                <a:ea typeface="ＭＳ Ｐゴシック" charset="0"/>
              </a:rPr>
              <a:t>mb</a:t>
            </a:r>
            <a:r>
              <a:rPr lang="en-US" sz="2400" dirty="0" err="1">
                <a:latin typeface="Calibri" charset="0"/>
                <a:ea typeface="ＭＳ Ｐゴシック" charset="0"/>
              </a:rPr>
              <a:t>+</a:t>
            </a:r>
            <a:r>
              <a:rPr lang="en-US" sz="2400" i="1" dirty="0" err="1">
                <a:latin typeface="Calibri" charset="0"/>
                <a:ea typeface="ＭＳ Ｐゴシック" charset="0"/>
              </a:rPr>
              <a:t>nc</a:t>
            </a:r>
            <a:r>
              <a:rPr lang="en-US" sz="2400" dirty="0">
                <a:latin typeface="Calibri" charset="0"/>
                <a:ea typeface="ＭＳ Ｐゴシック" charset="0"/>
              </a:rPr>
              <a:t> whenever </a:t>
            </a:r>
            <a:r>
              <a:rPr lang="en-US" sz="2400" i="1" dirty="0">
                <a:latin typeface="Calibri" charset="0"/>
                <a:ea typeface="ＭＳ Ｐゴシック" charset="0"/>
              </a:rPr>
              <a:t>m</a:t>
            </a:r>
            <a:r>
              <a:rPr lang="en-US" sz="2400" dirty="0">
                <a:latin typeface="Calibri" charset="0"/>
                <a:ea typeface="ＭＳ Ｐゴシック" charset="0"/>
              </a:rPr>
              <a:t> and </a:t>
            </a:r>
            <a:r>
              <a:rPr lang="en-US" sz="2400" i="1" dirty="0">
                <a:latin typeface="Calibri" charset="0"/>
                <a:ea typeface="ＭＳ Ｐゴシック" charset="0"/>
              </a:rPr>
              <a:t>n</a:t>
            </a:r>
            <a:r>
              <a:rPr lang="en-US" sz="2400" dirty="0">
                <a:latin typeface="Calibri" charset="0"/>
                <a:ea typeface="ＭＳ Ｐゴシック" charset="0"/>
              </a:rPr>
              <a:t> are </a:t>
            </a:r>
            <a:r>
              <a:rPr lang="en-US" sz="2400" dirty="0" smtClean="0">
                <a:latin typeface="Calibri" charset="0"/>
                <a:ea typeface="ＭＳ Ｐゴシック" charset="0"/>
              </a:rPr>
              <a:t>integers</a:t>
            </a:r>
          </a:p>
          <a:p>
            <a:pPr lvl="1"/>
            <a:r>
              <a:rPr lang="en-US" sz="2400" dirty="0"/>
              <a:t>By part 2 it follows that  </a:t>
            </a:r>
            <a:r>
              <a:rPr lang="en-US" sz="2400" dirty="0" err="1"/>
              <a:t>a|mb</a:t>
            </a:r>
            <a:r>
              <a:rPr lang="en-US" sz="2400" dirty="0"/>
              <a:t>  and </a:t>
            </a:r>
            <a:r>
              <a:rPr lang="en-US" sz="2400" dirty="0" err="1"/>
              <a:t>a|nc</a:t>
            </a:r>
            <a:r>
              <a:rPr lang="en-US" sz="2400" dirty="0"/>
              <a:t>. </a:t>
            </a:r>
          </a:p>
          <a:p>
            <a:pPr lvl="1"/>
            <a:r>
              <a:rPr lang="en-US" sz="2400" dirty="0"/>
              <a:t>By part </a:t>
            </a:r>
            <a:r>
              <a:rPr lang="en-US" sz="2400" dirty="0" smtClean="0"/>
              <a:t>1 </a:t>
            </a:r>
            <a:r>
              <a:rPr lang="en-US" sz="2400" dirty="0"/>
              <a:t>it follows that a|(</a:t>
            </a:r>
            <a:r>
              <a:rPr lang="en-US" sz="2400" dirty="0" err="1"/>
              <a:t>mb+nc</a:t>
            </a:r>
            <a:r>
              <a:rPr lang="en-US" sz="2400" dirty="0"/>
              <a:t>)</a:t>
            </a:r>
            <a:r>
              <a:rPr lang="en-US" sz="2400" dirty="0" smtClean="0"/>
              <a:t>.</a:t>
            </a:r>
            <a:endParaRPr lang="en-US" sz="2400" dirty="0">
              <a:latin typeface="Calibri" charset="0"/>
              <a:ea typeface="ＭＳ Ｐゴシック" charset="0"/>
            </a:endParaRPr>
          </a:p>
          <a:p>
            <a:r>
              <a:rPr lang="en-US" sz="2800" dirty="0">
                <a:latin typeface="Calibri" charset="0"/>
                <a:ea typeface="ＭＳ Ｐゴシック" charset="0"/>
                <a:cs typeface="ＭＳ Ｐゴシック" charset="0"/>
              </a:rPr>
              <a:t>What is the </a:t>
            </a:r>
            <a:r>
              <a:rPr lang="en-US" sz="2800" dirty="0" smtClean="0">
                <a:latin typeface="Calibri" charset="0"/>
                <a:ea typeface="ＭＳ Ｐゴシック" charset="0"/>
                <a:cs typeface="ＭＳ Ｐゴシック" charset="0"/>
              </a:rPr>
              <a:t>assumption (axiom)?</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825040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Definitions</a:t>
            </a:r>
            <a:endParaRPr lang="en-US" b="1" dirty="0">
              <a:solidFill>
                <a:srgbClr val="0000FF"/>
              </a:solidFill>
            </a:endParaRPr>
          </a:p>
        </p:txBody>
      </p:sp>
      <p:sp>
        <p:nvSpPr>
          <p:cNvPr id="3" name="Content Placeholder 2"/>
          <p:cNvSpPr>
            <a:spLocks noGrp="1"/>
          </p:cNvSpPr>
          <p:nvPr>
            <p:ph idx="1"/>
          </p:nvPr>
        </p:nvSpPr>
        <p:spPr>
          <a:xfrm>
            <a:off x="457199" y="1600200"/>
            <a:ext cx="8449733" cy="4525963"/>
          </a:xfrm>
        </p:spPr>
        <p:txBody>
          <a:bodyPr>
            <a:normAutofit/>
          </a:bodyPr>
          <a:lstStyle/>
          <a:p>
            <a:r>
              <a:rPr lang="en-US" sz="2800" dirty="0" smtClean="0"/>
              <a:t>An integer n is </a:t>
            </a:r>
            <a:r>
              <a:rPr lang="en-US" sz="2800" b="1" dirty="0" smtClean="0"/>
              <a:t>even</a:t>
            </a:r>
            <a:r>
              <a:rPr lang="en-US" sz="2800" dirty="0" smtClean="0"/>
              <a:t> if n=2a for some integer a </a:t>
            </a:r>
            <a:r>
              <a:rPr lang="en-US" sz="2800" dirty="0" smtClean="0">
                <a:latin typeface="Calibri" charset="0"/>
                <a:ea typeface="ＭＳ Ｐゴシック" charset="0"/>
                <a:cs typeface="ＭＳ Ｐゴシック" charset="0"/>
                <a:sym typeface="Symbol" charset="0"/>
              </a:rPr>
              <a:t> Z.</a:t>
            </a:r>
          </a:p>
          <a:p>
            <a:r>
              <a:rPr lang="en-US" sz="2800" dirty="0" smtClean="0">
                <a:latin typeface="Calibri" charset="0"/>
                <a:ea typeface="ＭＳ Ｐゴシック" charset="0"/>
                <a:cs typeface="ＭＳ Ｐゴシック" charset="0"/>
                <a:sym typeface="Symbol" charset="0"/>
              </a:rPr>
              <a:t>An integer n is </a:t>
            </a:r>
            <a:r>
              <a:rPr lang="en-US" sz="2800" b="1" dirty="0" smtClean="0">
                <a:latin typeface="Calibri" charset="0"/>
                <a:ea typeface="ＭＳ Ｐゴシック" charset="0"/>
                <a:cs typeface="ＭＳ Ｐゴシック" charset="0"/>
                <a:sym typeface="Symbol" charset="0"/>
              </a:rPr>
              <a:t>odd</a:t>
            </a:r>
            <a:r>
              <a:rPr lang="en-US" sz="2800" dirty="0" smtClean="0">
                <a:latin typeface="Calibri" charset="0"/>
                <a:ea typeface="ＭＳ Ｐゴシック" charset="0"/>
                <a:cs typeface="ＭＳ Ｐゴシック" charset="0"/>
                <a:sym typeface="Symbol" charset="0"/>
              </a:rPr>
              <a:t> if n= 2a + 1 for some integer  </a:t>
            </a:r>
            <a:r>
              <a:rPr lang="en-US" sz="2800" dirty="0" smtClean="0"/>
              <a:t>a </a:t>
            </a:r>
            <a:r>
              <a:rPr lang="en-US" sz="2800" dirty="0" smtClean="0">
                <a:latin typeface="Calibri" charset="0"/>
                <a:ea typeface="ＭＳ Ｐゴシック" charset="0"/>
                <a:cs typeface="ＭＳ Ｐゴシック" charset="0"/>
                <a:sym typeface="Symbol" charset="0"/>
              </a:rPr>
              <a:t> Z.</a:t>
            </a:r>
          </a:p>
          <a:p>
            <a:r>
              <a:rPr lang="en-US" sz="2800" dirty="0" smtClean="0">
                <a:latin typeface="Calibri" charset="0"/>
                <a:ea typeface="ＭＳ Ｐゴシック" charset="0"/>
                <a:cs typeface="ＭＳ Ｐゴシック" charset="0"/>
                <a:sym typeface="Symbol" charset="0"/>
              </a:rPr>
              <a:t>Two integers have the </a:t>
            </a:r>
            <a:r>
              <a:rPr lang="en-US" sz="2800" b="1" dirty="0" smtClean="0">
                <a:latin typeface="Calibri" charset="0"/>
                <a:ea typeface="ＭＳ Ｐゴシック" charset="0"/>
                <a:cs typeface="ＭＳ Ｐゴシック" charset="0"/>
                <a:sym typeface="Symbol" charset="0"/>
              </a:rPr>
              <a:t>same parity  </a:t>
            </a:r>
            <a:r>
              <a:rPr lang="en-US" sz="2800" dirty="0" smtClean="0">
                <a:latin typeface="Calibri" charset="0"/>
                <a:ea typeface="ＭＳ Ｐゴシック" charset="0"/>
                <a:cs typeface="ＭＳ Ｐゴシック" charset="0"/>
                <a:sym typeface="Symbol" charset="0"/>
              </a:rPr>
              <a:t>if they are both even or they are both odd. Otherwise, they have </a:t>
            </a:r>
            <a:r>
              <a:rPr lang="en-US" sz="2800" b="1" dirty="0" smtClean="0">
                <a:latin typeface="Calibri" charset="0"/>
                <a:ea typeface="ＭＳ Ｐゴシック" charset="0"/>
                <a:cs typeface="ＭＳ Ｐゴシック" charset="0"/>
                <a:sym typeface="Symbol" charset="0"/>
              </a:rPr>
              <a:t>opposite parity</a:t>
            </a:r>
            <a:r>
              <a:rPr lang="en-US" sz="2800" dirty="0" smtClean="0">
                <a:latin typeface="Calibri" charset="0"/>
                <a:ea typeface="ＭＳ Ｐゴシック" charset="0"/>
                <a:cs typeface="ＭＳ Ｐゴシック" charset="0"/>
                <a:sym typeface="Symbol" charset="0"/>
              </a:rPr>
              <a:t>.</a:t>
            </a:r>
          </a:p>
          <a:p>
            <a:r>
              <a:rPr lang="en-US" sz="2800" dirty="0" smtClean="0">
                <a:latin typeface="Calibri" charset="0"/>
                <a:ea typeface="ＭＳ Ｐゴシック" charset="0"/>
                <a:cs typeface="ＭＳ Ｐゴシック" charset="0"/>
                <a:sym typeface="Symbol" charset="0"/>
              </a:rPr>
              <a:t>Other definitions…</a:t>
            </a:r>
            <a:endParaRPr lang="en-US" sz="2800" dirty="0"/>
          </a:p>
        </p:txBody>
      </p:sp>
    </p:spTree>
    <p:extLst>
      <p:ext uri="{BB962C8B-B14F-4D97-AF65-F5344CB8AC3E}">
        <p14:creationId xmlns:p14="http://schemas.microsoft.com/office/powerpoint/2010/main" val="18367554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Divisors</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Consider three integers </a:t>
            </a:r>
            <a:r>
              <a:rPr lang="en-US" dirty="0" smtClean="0">
                <a:solidFill>
                  <a:srgbClr val="0000FF"/>
                </a:solidFill>
              </a:rPr>
              <a:t>a, b</a:t>
            </a:r>
            <a:r>
              <a:rPr lang="en-US" dirty="0" smtClean="0"/>
              <a:t> and </a:t>
            </a:r>
            <a:r>
              <a:rPr lang="en-US" dirty="0" smtClean="0">
                <a:solidFill>
                  <a:srgbClr val="0000FF"/>
                </a:solidFill>
              </a:rPr>
              <a:t>c</a:t>
            </a:r>
            <a:r>
              <a:rPr lang="en-US" dirty="0" smtClean="0"/>
              <a:t>, </a:t>
            </a:r>
            <a:r>
              <a:rPr lang="en-US" dirty="0" smtClean="0">
                <a:solidFill>
                  <a:srgbClr val="0000FF"/>
                </a:solidFill>
              </a:rPr>
              <a:t>a ≠ 0</a:t>
            </a:r>
            <a:r>
              <a:rPr lang="en-US" dirty="0" smtClean="0"/>
              <a:t>, such that </a:t>
            </a:r>
            <a:r>
              <a:rPr lang="en-US" dirty="0" smtClean="0">
                <a:solidFill>
                  <a:srgbClr val="0000FF"/>
                </a:solidFill>
              </a:rPr>
              <a:t>b = ac</a:t>
            </a:r>
            <a:r>
              <a:rPr lang="en-US" dirty="0" smtClean="0"/>
              <a:t>. In this case we say that  </a:t>
            </a:r>
            <a:r>
              <a:rPr lang="en-US" dirty="0" smtClean="0">
                <a:solidFill>
                  <a:srgbClr val="0000FF"/>
                </a:solidFill>
              </a:rPr>
              <a:t>a</a:t>
            </a:r>
            <a:r>
              <a:rPr lang="en-US" dirty="0" smtClean="0"/>
              <a:t> divides </a:t>
            </a:r>
            <a:r>
              <a:rPr lang="en-US" dirty="0" smtClean="0">
                <a:solidFill>
                  <a:srgbClr val="0000FF"/>
                </a:solidFill>
              </a:rPr>
              <a:t>b</a:t>
            </a:r>
            <a:r>
              <a:rPr lang="en-US" dirty="0" smtClean="0"/>
              <a:t>. </a:t>
            </a:r>
          </a:p>
          <a:p>
            <a:r>
              <a:rPr lang="en-US" dirty="0" smtClean="0"/>
              <a:t>We write </a:t>
            </a:r>
            <a:r>
              <a:rPr lang="en-US" dirty="0" smtClean="0">
                <a:solidFill>
                  <a:srgbClr val="0000FF"/>
                </a:solidFill>
              </a:rPr>
              <a:t>a | b</a:t>
            </a:r>
            <a:r>
              <a:rPr lang="en-US" dirty="0" smtClean="0"/>
              <a:t>.</a:t>
            </a:r>
          </a:p>
          <a:p>
            <a:r>
              <a:rPr lang="en-US" dirty="0" smtClean="0"/>
              <a:t>We also say that </a:t>
            </a:r>
            <a:r>
              <a:rPr lang="en-US" dirty="0" smtClean="0">
                <a:solidFill>
                  <a:srgbClr val="0000FF"/>
                </a:solidFill>
              </a:rPr>
              <a:t>b</a:t>
            </a:r>
            <a:r>
              <a:rPr lang="en-US" dirty="0" smtClean="0"/>
              <a:t> is a multiple of </a:t>
            </a:r>
            <a:r>
              <a:rPr lang="en-US" dirty="0" smtClean="0">
                <a:solidFill>
                  <a:srgbClr val="0000FF"/>
                </a:solidFill>
              </a:rPr>
              <a:t>a</a:t>
            </a:r>
            <a:r>
              <a:rPr lang="en-US" dirty="0" smtClean="0"/>
              <a:t>. </a:t>
            </a:r>
            <a:endParaRPr lang="en-US" dirty="0"/>
          </a:p>
        </p:txBody>
      </p:sp>
    </p:spTree>
    <p:extLst>
      <p:ext uri="{BB962C8B-B14F-4D97-AF65-F5344CB8AC3E}">
        <p14:creationId xmlns:p14="http://schemas.microsoft.com/office/powerpoint/2010/main" val="9888036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Divisors (Examples)</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Which of the following is true?</a:t>
            </a:r>
          </a:p>
          <a:p>
            <a:pPr lvl="1"/>
            <a:r>
              <a:rPr lang="en-US" dirty="0" smtClean="0"/>
              <a:t>12 | 12</a:t>
            </a:r>
          </a:p>
          <a:p>
            <a:pPr lvl="1"/>
            <a:r>
              <a:rPr lang="en-US" dirty="0" smtClean="0"/>
              <a:t>13 | 0</a:t>
            </a:r>
          </a:p>
          <a:p>
            <a:pPr lvl="1"/>
            <a:r>
              <a:rPr lang="en-US" dirty="0" smtClean="0"/>
              <a:t>0 |13</a:t>
            </a:r>
          </a:p>
          <a:p>
            <a:pPr lvl="1"/>
            <a:r>
              <a:rPr lang="en-US" dirty="0" smtClean="0"/>
              <a:t>121 | 11</a:t>
            </a:r>
          </a:p>
          <a:p>
            <a:pPr lvl="1"/>
            <a:r>
              <a:rPr lang="en-US" dirty="0" smtClean="0"/>
              <a:t>11 | 121</a:t>
            </a:r>
            <a:endParaRPr lang="en-US" dirty="0"/>
          </a:p>
        </p:txBody>
      </p:sp>
    </p:spTree>
    <p:extLst>
      <p:ext uri="{BB962C8B-B14F-4D97-AF65-F5344CB8AC3E}">
        <p14:creationId xmlns:p14="http://schemas.microsoft.com/office/powerpoint/2010/main" val="459443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0000FF"/>
              </a:solidFill>
            </a:endParaRPr>
          </a:p>
        </p:txBody>
      </p:sp>
      <p:sp>
        <p:nvSpPr>
          <p:cNvPr id="3" name="Content Placeholder 2"/>
          <p:cNvSpPr>
            <a:spLocks noGrp="1"/>
          </p:cNvSpPr>
          <p:nvPr>
            <p:ph idx="1"/>
          </p:nvPr>
        </p:nvSpPr>
        <p:spPr/>
        <p:txBody>
          <a:bodyPr/>
          <a:lstStyle/>
          <a:p>
            <a:r>
              <a:rPr lang="en-US" b="1" dirty="0">
                <a:solidFill>
                  <a:srgbClr val="0000FF"/>
                </a:solidFill>
              </a:rPr>
              <a:t>A</a:t>
            </a:r>
            <a:r>
              <a:rPr lang="en-US" b="1" dirty="0" smtClean="0">
                <a:solidFill>
                  <a:srgbClr val="0000FF"/>
                </a:solidFill>
              </a:rPr>
              <a:t>ccepted facts we will use as obvious (axioms):</a:t>
            </a:r>
          </a:p>
          <a:p>
            <a:pPr lvl="1"/>
            <a:r>
              <a:rPr lang="en-US" dirty="0" smtClean="0"/>
              <a:t>In algebra, a + b = b + a</a:t>
            </a:r>
          </a:p>
          <a:p>
            <a:pPr lvl="1"/>
            <a:r>
              <a:rPr lang="en-US" dirty="0" smtClean="0"/>
              <a:t>Laws of algebra</a:t>
            </a:r>
          </a:p>
          <a:p>
            <a:pPr lvl="1"/>
            <a:r>
              <a:rPr lang="en-US" dirty="0" smtClean="0"/>
              <a:t>Laws of inference</a:t>
            </a:r>
            <a:endParaRPr lang="en-US" dirty="0"/>
          </a:p>
        </p:txBody>
      </p:sp>
    </p:spTree>
    <p:extLst>
      <p:ext uri="{BB962C8B-B14F-4D97-AF65-F5344CB8AC3E}">
        <p14:creationId xmlns:p14="http://schemas.microsoft.com/office/powerpoint/2010/main" val="4269094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Euclidean Geometry</a:t>
            </a:r>
            <a:endParaRPr lang="en-US" b="1" dirty="0">
              <a:solidFill>
                <a:srgbClr val="0000FF"/>
              </a:solidFill>
            </a:endParaRPr>
          </a:p>
        </p:txBody>
      </p:sp>
      <p:sp>
        <p:nvSpPr>
          <p:cNvPr id="3" name="Content Placeholder 2"/>
          <p:cNvSpPr>
            <a:spLocks noGrp="1"/>
          </p:cNvSpPr>
          <p:nvPr>
            <p:ph idx="1"/>
          </p:nvPr>
        </p:nvSpPr>
        <p:spPr>
          <a:xfrm>
            <a:off x="457200" y="1600200"/>
            <a:ext cx="8229600" cy="4891746"/>
          </a:xfrm>
        </p:spPr>
        <p:txBody>
          <a:bodyPr>
            <a:normAutofit/>
          </a:bodyPr>
          <a:lstStyle/>
          <a:p>
            <a:r>
              <a:rPr lang="en-US" dirty="0" smtClean="0"/>
              <a:t>Points and lines are our universe.</a:t>
            </a:r>
          </a:p>
          <a:p>
            <a:r>
              <a:rPr lang="en-US" dirty="0" smtClean="0">
                <a:solidFill>
                  <a:srgbClr val="FF0000"/>
                </a:solidFill>
              </a:rPr>
              <a:t>Axiom:</a:t>
            </a:r>
            <a:r>
              <a:rPr lang="en-US" dirty="0" smtClean="0"/>
              <a:t> Given two points, there is exactly one line.</a:t>
            </a:r>
          </a:p>
          <a:p>
            <a:r>
              <a:rPr lang="en-US" dirty="0" smtClean="0">
                <a:solidFill>
                  <a:srgbClr val="FF0000"/>
                </a:solidFill>
              </a:rPr>
              <a:t>Theorem:</a:t>
            </a:r>
            <a:r>
              <a:rPr lang="en-US" dirty="0" smtClean="0"/>
              <a:t> If the two sides of a triangle are equal, the angles opposite them are equal.</a:t>
            </a:r>
          </a:p>
          <a:p>
            <a:r>
              <a:rPr lang="en-US" dirty="0" smtClean="0">
                <a:solidFill>
                  <a:srgbClr val="FF0000"/>
                </a:solidFill>
              </a:rPr>
              <a:t>Corollary:</a:t>
            </a:r>
            <a:r>
              <a:rPr lang="en-US" dirty="0" smtClean="0"/>
              <a:t> If a triangle is equilateral, it is equiangular.</a:t>
            </a:r>
            <a:endParaRPr lang="en-US" dirty="0"/>
          </a:p>
        </p:txBody>
      </p:sp>
    </p:spTree>
    <p:extLst>
      <p:ext uri="{BB962C8B-B14F-4D97-AF65-F5344CB8AC3E}">
        <p14:creationId xmlns:p14="http://schemas.microsoft.com/office/powerpoint/2010/main" val="3799013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0" name="Oval 9"/>
          <p:cNvSpPr/>
          <p:nvPr/>
        </p:nvSpPr>
        <p:spPr>
          <a:xfrm>
            <a:off x="1287701" y="4639624"/>
            <a:ext cx="158758" cy="14113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10160" y="5727005"/>
            <a:ext cx="158758" cy="14113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476273" y="4039825"/>
            <a:ext cx="2910557" cy="2187504"/>
          </a:xfrm>
          <a:custGeom>
            <a:avLst/>
            <a:gdLst>
              <a:gd name="connsiteX0" fmla="*/ 0 w 2910557"/>
              <a:gd name="connsiteY0" fmla="*/ 0 h 2187504"/>
              <a:gd name="connsiteX1" fmla="*/ 2910557 w 2910557"/>
              <a:gd name="connsiteY1" fmla="*/ 2187504 h 2187504"/>
            </a:gdLst>
            <a:ahLst/>
            <a:cxnLst>
              <a:cxn ang="0">
                <a:pos x="connsiteX0" y="connsiteY0"/>
              </a:cxn>
              <a:cxn ang="0">
                <a:pos x="connsiteX1" y="connsiteY1"/>
              </a:cxn>
            </a:cxnLst>
            <a:rect l="l" t="t" r="r" b="b"/>
            <a:pathLst>
              <a:path w="2910557" h="2187504">
                <a:moveTo>
                  <a:pt x="0" y="0"/>
                </a:moveTo>
                <a:lnTo>
                  <a:pt x="2910557" y="218750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498134" y="4269160"/>
            <a:ext cx="2293166" cy="2258068"/>
          </a:xfrm>
          <a:custGeom>
            <a:avLst/>
            <a:gdLst>
              <a:gd name="connsiteX0" fmla="*/ 0 w 2293166"/>
              <a:gd name="connsiteY0" fmla="*/ 1023187 h 2258068"/>
              <a:gd name="connsiteX1" fmla="*/ 2293166 w 2293166"/>
              <a:gd name="connsiteY1" fmla="*/ 2258068 h 2258068"/>
              <a:gd name="connsiteX2" fmla="*/ 2240247 w 2293166"/>
              <a:gd name="connsiteY2" fmla="*/ 0 h 2258068"/>
              <a:gd name="connsiteX3" fmla="*/ 0 w 2293166"/>
              <a:gd name="connsiteY3" fmla="*/ 1023187 h 2258068"/>
            </a:gdLst>
            <a:ahLst/>
            <a:cxnLst>
              <a:cxn ang="0">
                <a:pos x="connsiteX0" y="connsiteY0"/>
              </a:cxn>
              <a:cxn ang="0">
                <a:pos x="connsiteX1" y="connsiteY1"/>
              </a:cxn>
              <a:cxn ang="0">
                <a:pos x="connsiteX2" y="connsiteY2"/>
              </a:cxn>
              <a:cxn ang="0">
                <a:pos x="connsiteX3" y="connsiteY3"/>
              </a:cxn>
            </a:cxnLst>
            <a:rect l="l" t="t" r="r" b="b"/>
            <a:pathLst>
              <a:path w="2293166" h="2258068">
                <a:moveTo>
                  <a:pt x="0" y="1023187"/>
                </a:moveTo>
                <a:lnTo>
                  <a:pt x="2293166" y="2258068"/>
                </a:lnTo>
                <a:lnTo>
                  <a:pt x="2240247" y="0"/>
                </a:lnTo>
                <a:lnTo>
                  <a:pt x="0" y="1023187"/>
                </a:ln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232293" y="4480854"/>
            <a:ext cx="1658136" cy="830997"/>
          </a:xfrm>
          <a:prstGeom prst="rect">
            <a:avLst/>
          </a:prstGeom>
          <a:noFill/>
        </p:spPr>
        <p:txBody>
          <a:bodyPr wrap="square" rtlCol="0">
            <a:spAutoFit/>
          </a:bodyPr>
          <a:lstStyle/>
          <a:p>
            <a:r>
              <a:rPr lang="en-US" sz="2400" dirty="0" smtClean="0"/>
              <a:t>Equilateral</a:t>
            </a:r>
          </a:p>
          <a:p>
            <a:r>
              <a:rPr lang="en-US" sz="2400" dirty="0" smtClean="0"/>
              <a:t>triangle</a:t>
            </a:r>
            <a:endParaRPr lang="en-US" sz="2400" dirty="0"/>
          </a:p>
        </p:txBody>
      </p:sp>
    </p:spTree>
    <p:extLst>
      <p:ext uri="{BB962C8B-B14F-4D97-AF65-F5344CB8AC3E}">
        <p14:creationId xmlns:p14="http://schemas.microsoft.com/office/powerpoint/2010/main" val="21827341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Prime numbers</a:t>
            </a:r>
            <a:endParaRPr lang="en-US" b="1" dirty="0">
              <a:solidFill>
                <a:srgbClr val="0000FF"/>
              </a:solidFill>
            </a:endParaRPr>
          </a:p>
        </p:txBody>
      </p:sp>
      <p:sp>
        <p:nvSpPr>
          <p:cNvPr id="3" name="Content Placeholder 2"/>
          <p:cNvSpPr>
            <a:spLocks noGrp="1"/>
          </p:cNvSpPr>
          <p:nvPr>
            <p:ph idx="1"/>
          </p:nvPr>
        </p:nvSpPr>
        <p:spPr>
          <a:xfrm>
            <a:off x="457199" y="1600200"/>
            <a:ext cx="8521427" cy="4525963"/>
          </a:xfrm>
        </p:spPr>
        <p:txBody>
          <a:bodyPr>
            <a:normAutofit/>
          </a:bodyPr>
          <a:lstStyle/>
          <a:p>
            <a:pPr marL="0" indent="0">
              <a:buNone/>
            </a:pPr>
            <a:r>
              <a:rPr lang="en-US" b="1" dirty="0" smtClean="0">
                <a:solidFill>
                  <a:srgbClr val="FF0000"/>
                </a:solidFill>
              </a:rPr>
              <a:t>Definition:</a:t>
            </a:r>
            <a:r>
              <a:rPr lang="en-US" dirty="0" smtClean="0"/>
              <a:t> </a:t>
            </a:r>
          </a:p>
          <a:p>
            <a:pPr marL="0" indent="0">
              <a:buNone/>
            </a:pPr>
            <a:r>
              <a:rPr lang="en-US" dirty="0" smtClean="0"/>
              <a:t>A number </a:t>
            </a:r>
            <a:r>
              <a:rPr lang="en-US" i="1" dirty="0" smtClean="0"/>
              <a:t>n </a:t>
            </a:r>
            <a:r>
              <a:rPr lang="en-US" dirty="0" smtClean="0">
                <a:sym typeface="Symbol" charset="0"/>
              </a:rPr>
              <a:t></a:t>
            </a:r>
            <a:r>
              <a:rPr lang="en-US" i="1" dirty="0" smtClean="0">
                <a:sym typeface="Symbol" charset="0"/>
              </a:rPr>
              <a:t> </a:t>
            </a:r>
            <a:r>
              <a:rPr lang="en-US" dirty="0" smtClean="0">
                <a:sym typeface="Symbol" charset="0"/>
              </a:rPr>
              <a:t>2, is  </a:t>
            </a:r>
            <a:r>
              <a:rPr lang="en-US" b="1" dirty="0" smtClean="0">
                <a:sym typeface="Symbol" charset="0"/>
              </a:rPr>
              <a:t>prime</a:t>
            </a:r>
            <a:r>
              <a:rPr lang="en-US" dirty="0" smtClean="0">
                <a:sym typeface="Symbol" charset="0"/>
              </a:rPr>
              <a:t> if it is only divisible by 1 and itself. </a:t>
            </a:r>
            <a:r>
              <a:rPr lang="en-US" dirty="0" smtClean="0"/>
              <a:t>A number </a:t>
            </a:r>
            <a:r>
              <a:rPr lang="en-US" i="1" dirty="0" smtClean="0"/>
              <a:t>n </a:t>
            </a:r>
            <a:r>
              <a:rPr lang="en-US" dirty="0" smtClean="0">
                <a:sym typeface="Symbol" charset="0"/>
              </a:rPr>
              <a:t></a:t>
            </a:r>
            <a:r>
              <a:rPr lang="en-US" i="1" dirty="0" smtClean="0">
                <a:sym typeface="Symbol" charset="0"/>
              </a:rPr>
              <a:t> </a:t>
            </a:r>
            <a:r>
              <a:rPr lang="en-US" dirty="0" smtClean="0">
                <a:sym typeface="Symbol" charset="0"/>
              </a:rPr>
              <a:t>2 which is n</a:t>
            </a:r>
            <a:r>
              <a:rPr lang="en-CA" dirty="0">
                <a:latin typeface="Times New Roman"/>
                <a:sym typeface="Symbol" charset="0"/>
              </a:rPr>
              <a:t>o</a:t>
            </a:r>
            <a:r>
              <a:rPr lang="en-US" dirty="0" smtClean="0">
                <a:sym typeface="Symbol" charset="0"/>
              </a:rPr>
              <a:t>t a prime is called </a:t>
            </a:r>
            <a:r>
              <a:rPr lang="en-US" b="1" dirty="0" smtClean="0">
                <a:sym typeface="Symbol" charset="0"/>
              </a:rPr>
              <a:t>composite</a:t>
            </a:r>
            <a:r>
              <a:rPr lang="en-US" dirty="0" smtClean="0">
                <a:sym typeface="Symbol" charset="0"/>
              </a:rPr>
              <a:t>.</a:t>
            </a:r>
          </a:p>
          <a:p>
            <a:pPr marL="0" indent="0">
              <a:buNone/>
            </a:pPr>
            <a:endParaRPr lang="en-US" dirty="0">
              <a:sym typeface="Symbol" charset="0"/>
            </a:endParaRPr>
          </a:p>
          <a:p>
            <a:r>
              <a:rPr lang="en-US" dirty="0" smtClean="0">
                <a:sym typeface="Symbol" charset="0"/>
              </a:rPr>
              <a:t>Numbers 2,3,5,7,11, … are examples of prime numbers.</a:t>
            </a:r>
          </a:p>
          <a:p>
            <a:r>
              <a:rPr lang="en-US" dirty="0" smtClean="0">
                <a:sym typeface="Symbol" charset="0"/>
              </a:rPr>
              <a:t>18 is a composite number (divisible by a prime)</a:t>
            </a:r>
            <a:endParaRPr lang="en-US" dirty="0"/>
          </a:p>
        </p:txBody>
      </p:sp>
    </p:spTree>
    <p:extLst>
      <p:ext uri="{BB962C8B-B14F-4D97-AF65-F5344CB8AC3E}">
        <p14:creationId xmlns:p14="http://schemas.microsoft.com/office/powerpoint/2010/main" val="14457207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for Universal Specification</a:t>
            </a:r>
            <a:endParaRPr lang="en-US" dirty="0"/>
          </a:p>
        </p:txBody>
      </p:sp>
      <p:sp>
        <p:nvSpPr>
          <p:cNvPr id="3" name="Content Placeholder 2"/>
          <p:cNvSpPr>
            <a:spLocks noGrp="1"/>
          </p:cNvSpPr>
          <p:nvPr>
            <p:ph idx="1"/>
          </p:nvPr>
        </p:nvSpPr>
        <p:spPr>
          <a:xfrm>
            <a:off x="457200" y="1600200"/>
            <a:ext cx="8229600" cy="3236347"/>
          </a:xfrm>
        </p:spPr>
        <p:txBody>
          <a:bodyPr/>
          <a:lstStyle/>
          <a:p>
            <a:r>
              <a:rPr lang="en-US" dirty="0" smtClean="0"/>
              <a:t>Suppose </a:t>
            </a:r>
            <a:r>
              <a:rPr lang="en-US" dirty="0">
                <a:solidFill>
                  <a:srgbClr val="0000FF"/>
                </a:solidFill>
                <a:latin typeface="Calibri" charset="0"/>
                <a:ea typeface="ＭＳ Ｐゴシック" charset="0"/>
                <a:sym typeface="Symbol" charset="0"/>
              </a:rPr>
              <a:t>x p(x) </a:t>
            </a:r>
            <a:r>
              <a:rPr lang="en-US" dirty="0" smtClean="0">
                <a:solidFill>
                  <a:srgbClr val="0000FF"/>
                </a:solidFill>
                <a:latin typeface="Calibri" charset="0"/>
                <a:ea typeface="ＭＳ Ｐゴシック" charset="0"/>
                <a:sym typeface="Symbol" charset="0"/>
              </a:rPr>
              <a:t> is true.</a:t>
            </a:r>
          </a:p>
          <a:p>
            <a:pPr lvl="1"/>
            <a:r>
              <a:rPr lang="en-US" dirty="0" smtClean="0"/>
              <a:t>We can say that for an arbitrary element c of the universe, p(c) is true.</a:t>
            </a:r>
            <a:endParaRPr lang="en-US" dirty="0" smtClean="0">
              <a:latin typeface="Calibri" charset="0"/>
              <a:ea typeface="ＭＳ Ｐゴシック" charset="0"/>
              <a:sym typeface="Symbol" charset="0"/>
            </a:endParaRPr>
          </a:p>
          <a:p>
            <a:r>
              <a:rPr lang="en-US" dirty="0" smtClean="0">
                <a:latin typeface="Calibri" charset="0"/>
                <a:ea typeface="ＭＳ Ｐゴシック" charset="0"/>
                <a:sym typeface="Symbol" charset="0"/>
              </a:rPr>
              <a:t>Suppose </a:t>
            </a:r>
            <a:r>
              <a:rPr lang="en-US" dirty="0">
                <a:solidFill>
                  <a:srgbClr val="0000FF"/>
                </a:solidFill>
                <a:latin typeface="Calibri" charset="0"/>
                <a:ea typeface="ＭＳ Ｐゴシック" charset="0"/>
                <a:sym typeface="Symbol" charset="0"/>
              </a:rPr>
              <a:t>x y  p(</a:t>
            </a:r>
            <a:r>
              <a:rPr lang="en-US" dirty="0" err="1">
                <a:solidFill>
                  <a:srgbClr val="0000FF"/>
                </a:solidFill>
                <a:latin typeface="Calibri" charset="0"/>
                <a:ea typeface="ＭＳ Ｐゴシック" charset="0"/>
                <a:sym typeface="Symbol" charset="0"/>
              </a:rPr>
              <a:t>x,y</a:t>
            </a:r>
            <a:r>
              <a:rPr lang="en-US" dirty="0">
                <a:solidFill>
                  <a:srgbClr val="0000FF"/>
                </a:solidFill>
                <a:latin typeface="Calibri" charset="0"/>
                <a:ea typeface="ＭＳ Ｐゴシック" charset="0"/>
                <a:sym typeface="Symbol" charset="0"/>
              </a:rPr>
              <a:t>) is </a:t>
            </a:r>
            <a:r>
              <a:rPr lang="en-US" dirty="0" smtClean="0">
                <a:solidFill>
                  <a:srgbClr val="0000FF"/>
                </a:solidFill>
                <a:latin typeface="Calibri" charset="0"/>
                <a:ea typeface="ＭＳ Ｐゴシック" charset="0"/>
                <a:sym typeface="Symbol" charset="0"/>
              </a:rPr>
              <a:t>true.</a:t>
            </a:r>
          </a:p>
          <a:p>
            <a:pPr lvl="1"/>
            <a:r>
              <a:rPr lang="en-US" dirty="0">
                <a:latin typeface="Calibri" charset="0"/>
                <a:ea typeface="ＭＳ Ｐゴシック" charset="0"/>
                <a:sym typeface="Symbol" charset="0"/>
              </a:rPr>
              <a:t> </a:t>
            </a:r>
            <a:r>
              <a:rPr lang="en-US" dirty="0" smtClean="0">
                <a:latin typeface="Calibri" charset="0"/>
                <a:ea typeface="ＭＳ Ｐゴシック" charset="0"/>
                <a:sym typeface="Symbol" charset="0"/>
              </a:rPr>
              <a:t>We can say that for arbitrary c and d of the universe, p(</a:t>
            </a:r>
            <a:r>
              <a:rPr lang="en-US" dirty="0" err="1" smtClean="0">
                <a:latin typeface="Calibri" charset="0"/>
                <a:ea typeface="ＭＳ Ｐゴシック" charset="0"/>
                <a:sym typeface="Symbol" charset="0"/>
              </a:rPr>
              <a:t>c,d</a:t>
            </a:r>
            <a:r>
              <a:rPr lang="en-US" dirty="0" smtClean="0">
                <a:latin typeface="Calibri" charset="0"/>
                <a:ea typeface="ＭＳ Ｐゴシック" charset="0"/>
                <a:sym typeface="Symbol" charset="0"/>
              </a:rPr>
              <a:t>) is true.</a:t>
            </a:r>
            <a:endParaRPr lang="en-US" dirty="0"/>
          </a:p>
          <a:p>
            <a:pPr marL="0" indent="0">
              <a:buNone/>
            </a:pPr>
            <a:endParaRPr lang="en-US" dirty="0"/>
          </a:p>
        </p:txBody>
      </p:sp>
    </p:spTree>
    <p:extLst>
      <p:ext uri="{BB962C8B-B14F-4D97-AF65-F5344CB8AC3E}">
        <p14:creationId xmlns:p14="http://schemas.microsoft.com/office/powerpoint/2010/main" val="4279379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Proofs</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A proof of a mathematical statement is logical argument which establishes the truth of a statement.</a:t>
            </a:r>
          </a:p>
          <a:p>
            <a:r>
              <a:rPr lang="en-US" dirty="0" smtClean="0"/>
              <a:t>We will cover a variety of methods of proofs.</a:t>
            </a:r>
          </a:p>
          <a:p>
            <a:r>
              <a:rPr lang="en-US" dirty="0" smtClean="0"/>
              <a:t>There are terms which we should know while proving things.</a:t>
            </a:r>
            <a:endParaRPr lang="en-US" dirty="0"/>
          </a:p>
        </p:txBody>
      </p:sp>
    </p:spTree>
    <p:extLst>
      <p:ext uri="{BB962C8B-B14F-4D97-AF65-F5344CB8AC3E}">
        <p14:creationId xmlns:p14="http://schemas.microsoft.com/office/powerpoint/2010/main" val="19191894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for Universal Generalization</a:t>
            </a:r>
            <a:endParaRPr lang="en-US" dirty="0"/>
          </a:p>
        </p:txBody>
      </p:sp>
      <p:sp>
        <p:nvSpPr>
          <p:cNvPr id="3" name="Content Placeholder 2"/>
          <p:cNvSpPr>
            <a:spLocks noGrp="1"/>
          </p:cNvSpPr>
          <p:nvPr>
            <p:ph idx="1"/>
          </p:nvPr>
        </p:nvSpPr>
        <p:spPr>
          <a:xfrm>
            <a:off x="457200" y="1600200"/>
            <a:ext cx="8229600" cy="3516456"/>
          </a:xfrm>
        </p:spPr>
        <p:txBody>
          <a:bodyPr>
            <a:normAutofit/>
          </a:bodyPr>
          <a:lstStyle/>
          <a:p>
            <a:r>
              <a:rPr lang="en-US" dirty="0" smtClean="0"/>
              <a:t>Suppose </a:t>
            </a:r>
            <a:r>
              <a:rPr lang="en-US" dirty="0" smtClean="0">
                <a:solidFill>
                  <a:srgbClr val="0000FF"/>
                </a:solidFill>
              </a:rPr>
              <a:t>p(c)</a:t>
            </a:r>
            <a:r>
              <a:rPr lang="en-US" dirty="0" smtClean="0"/>
              <a:t> is true for an arbitrary element of the universe.</a:t>
            </a:r>
          </a:p>
          <a:p>
            <a:pPr lvl="1"/>
            <a:r>
              <a:rPr lang="en-US" dirty="0" smtClean="0">
                <a:sym typeface="Symbol" charset="0"/>
              </a:rPr>
              <a:t>We can claim that </a:t>
            </a:r>
            <a:r>
              <a:rPr lang="en-US" dirty="0" smtClean="0">
                <a:solidFill>
                  <a:srgbClr val="0000FF"/>
                </a:solidFill>
                <a:latin typeface="Calibri" charset="0"/>
                <a:ea typeface="ＭＳ Ｐゴシック" charset="0"/>
                <a:sym typeface="Symbol" charset="0"/>
              </a:rPr>
              <a:t></a:t>
            </a:r>
            <a:r>
              <a:rPr lang="en-US" dirty="0">
                <a:solidFill>
                  <a:srgbClr val="0000FF"/>
                </a:solidFill>
                <a:latin typeface="Calibri" charset="0"/>
                <a:ea typeface="ＭＳ Ｐゴシック" charset="0"/>
                <a:sym typeface="Symbol" charset="0"/>
              </a:rPr>
              <a:t>x p(x) </a:t>
            </a:r>
            <a:r>
              <a:rPr lang="en-US" dirty="0" smtClean="0">
                <a:solidFill>
                  <a:srgbClr val="0000FF"/>
                </a:solidFill>
                <a:latin typeface="Calibri" charset="0"/>
                <a:ea typeface="ＭＳ Ｐゴシック" charset="0"/>
                <a:sym typeface="Symbol" charset="0"/>
              </a:rPr>
              <a:t> is true.</a:t>
            </a:r>
          </a:p>
          <a:p>
            <a:r>
              <a:rPr lang="en-US" dirty="0" smtClean="0">
                <a:latin typeface="Calibri" charset="0"/>
                <a:ea typeface="ＭＳ Ｐゴシック" charset="0"/>
                <a:sym typeface="Symbol" charset="0"/>
              </a:rPr>
              <a:t>Suppose for arbitrary elements </a:t>
            </a:r>
            <a:r>
              <a:rPr lang="en-US" dirty="0" smtClean="0">
                <a:solidFill>
                  <a:srgbClr val="0000FF"/>
                </a:solidFill>
                <a:latin typeface="Calibri" charset="0"/>
                <a:ea typeface="ＭＳ Ｐゴシック" charset="0"/>
                <a:sym typeface="Symbol" charset="0"/>
              </a:rPr>
              <a:t>c</a:t>
            </a:r>
            <a:r>
              <a:rPr lang="en-US" dirty="0" smtClean="0">
                <a:latin typeface="Calibri" charset="0"/>
                <a:ea typeface="ＭＳ Ｐゴシック" charset="0"/>
                <a:sym typeface="Symbol" charset="0"/>
              </a:rPr>
              <a:t> and </a:t>
            </a:r>
            <a:r>
              <a:rPr lang="en-US" dirty="0" smtClean="0">
                <a:solidFill>
                  <a:srgbClr val="0000FF"/>
                </a:solidFill>
                <a:latin typeface="Calibri" charset="0"/>
                <a:ea typeface="ＭＳ Ｐゴシック" charset="0"/>
                <a:sym typeface="Symbol" charset="0"/>
              </a:rPr>
              <a:t>d </a:t>
            </a:r>
            <a:r>
              <a:rPr lang="en-US" dirty="0" smtClean="0">
                <a:latin typeface="Calibri" charset="0"/>
                <a:ea typeface="ＭＳ Ｐゴシック" charset="0"/>
                <a:sym typeface="Symbol" charset="0"/>
              </a:rPr>
              <a:t>of the universe,</a:t>
            </a:r>
            <a:r>
              <a:rPr lang="en-US" dirty="0" smtClean="0">
                <a:solidFill>
                  <a:srgbClr val="0000FF"/>
                </a:solidFill>
                <a:latin typeface="Calibri" charset="0"/>
                <a:ea typeface="ＭＳ Ｐゴシック" charset="0"/>
                <a:sym typeface="Symbol" charset="0"/>
              </a:rPr>
              <a:t> p(</a:t>
            </a:r>
            <a:r>
              <a:rPr lang="en-US" dirty="0" err="1" smtClean="0">
                <a:solidFill>
                  <a:srgbClr val="0000FF"/>
                </a:solidFill>
                <a:latin typeface="Calibri" charset="0"/>
                <a:ea typeface="ＭＳ Ｐゴシック" charset="0"/>
                <a:sym typeface="Symbol" charset="0"/>
              </a:rPr>
              <a:t>c,d</a:t>
            </a:r>
            <a:r>
              <a:rPr lang="en-US" dirty="0" smtClean="0">
                <a:solidFill>
                  <a:srgbClr val="0000FF"/>
                </a:solidFill>
                <a:latin typeface="Calibri" charset="0"/>
                <a:ea typeface="ＭＳ Ｐゴシック" charset="0"/>
                <a:sym typeface="Symbol" charset="0"/>
              </a:rPr>
              <a:t>) </a:t>
            </a:r>
            <a:r>
              <a:rPr lang="en-US" dirty="0" smtClean="0">
                <a:solidFill>
                  <a:srgbClr val="000000"/>
                </a:solidFill>
                <a:latin typeface="Calibri" charset="0"/>
                <a:ea typeface="ＭＳ Ｐゴシック" charset="0"/>
                <a:sym typeface="Symbol" charset="0"/>
              </a:rPr>
              <a:t>is true</a:t>
            </a:r>
            <a:r>
              <a:rPr lang="en-US" dirty="0" smtClean="0">
                <a:solidFill>
                  <a:srgbClr val="0000FF"/>
                </a:solidFill>
                <a:latin typeface="Calibri" charset="0"/>
                <a:ea typeface="ＭＳ Ｐゴシック" charset="0"/>
                <a:sym typeface="Symbol" charset="0"/>
              </a:rPr>
              <a:t>.</a:t>
            </a:r>
          </a:p>
          <a:p>
            <a:pPr lvl="1"/>
            <a:r>
              <a:rPr lang="en-US" dirty="0">
                <a:latin typeface="Calibri" charset="0"/>
                <a:ea typeface="ＭＳ Ｐゴシック" charset="0"/>
                <a:sym typeface="Symbol" charset="0"/>
              </a:rPr>
              <a:t> </a:t>
            </a:r>
            <a:r>
              <a:rPr lang="en-US" dirty="0" smtClean="0">
                <a:latin typeface="Calibri" charset="0"/>
                <a:ea typeface="ＭＳ Ｐゴシック" charset="0"/>
                <a:sym typeface="Symbol" charset="0"/>
              </a:rPr>
              <a:t>We can claim that </a:t>
            </a:r>
            <a:r>
              <a:rPr lang="en-US" dirty="0">
                <a:solidFill>
                  <a:srgbClr val="0000FF"/>
                </a:solidFill>
                <a:latin typeface="Calibri" charset="0"/>
                <a:ea typeface="ＭＳ Ｐゴシック" charset="0"/>
                <a:sym typeface="Symbol" charset="0"/>
              </a:rPr>
              <a:t>x y  p(</a:t>
            </a:r>
            <a:r>
              <a:rPr lang="en-US" dirty="0" err="1">
                <a:solidFill>
                  <a:srgbClr val="0000FF"/>
                </a:solidFill>
                <a:latin typeface="Calibri" charset="0"/>
                <a:ea typeface="ＭＳ Ｐゴシック" charset="0"/>
                <a:sym typeface="Symbol" charset="0"/>
              </a:rPr>
              <a:t>x,y</a:t>
            </a:r>
            <a:r>
              <a:rPr lang="en-US" dirty="0">
                <a:solidFill>
                  <a:srgbClr val="0000FF"/>
                </a:solidFill>
                <a:latin typeface="Calibri" charset="0"/>
                <a:ea typeface="ＭＳ Ｐゴシック" charset="0"/>
                <a:sym typeface="Symbol" charset="0"/>
              </a:rPr>
              <a:t>) is </a:t>
            </a:r>
            <a:r>
              <a:rPr lang="en-US" dirty="0" smtClean="0">
                <a:solidFill>
                  <a:srgbClr val="0000FF"/>
                </a:solidFill>
                <a:latin typeface="Calibri" charset="0"/>
                <a:ea typeface="ＭＳ Ｐゴシック" charset="0"/>
                <a:sym typeface="Symbol" charset="0"/>
              </a:rPr>
              <a:t>true.</a:t>
            </a:r>
            <a:endParaRPr lang="en-US" dirty="0"/>
          </a:p>
          <a:p>
            <a:pPr marL="0" indent="0">
              <a:buNone/>
            </a:pPr>
            <a:endParaRPr lang="en-US" dirty="0"/>
          </a:p>
        </p:txBody>
      </p:sp>
    </p:spTree>
    <p:extLst>
      <p:ext uri="{BB962C8B-B14F-4D97-AF65-F5344CB8AC3E}">
        <p14:creationId xmlns:p14="http://schemas.microsoft.com/office/powerpoint/2010/main" val="23362793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800" dirty="0" smtClean="0"/>
              <a:t>Let p(x), q(x) and r(x) be open statements that are defined for a given universe. The following argument is valid.</a:t>
            </a:r>
            <a:endParaRPr lang="en-US" sz="2800" dirty="0"/>
          </a:p>
        </p:txBody>
      </p:sp>
      <p:pic>
        <p:nvPicPr>
          <p:cNvPr id="4" name="Picture 3" descr="Screen Shot 2018-10-16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961" y="2663741"/>
            <a:ext cx="2882900" cy="1409700"/>
          </a:xfrm>
          <a:prstGeom prst="rect">
            <a:avLst/>
          </a:prstGeom>
        </p:spPr>
      </p:pic>
    </p:spTree>
    <p:extLst>
      <p:ext uri="{BB962C8B-B14F-4D97-AF65-F5344CB8AC3E}">
        <p14:creationId xmlns:p14="http://schemas.microsoft.com/office/powerpoint/2010/main" val="40312063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6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73" y="1039109"/>
            <a:ext cx="2882900" cy="1409700"/>
          </a:xfrm>
          <a:prstGeom prst="rect">
            <a:avLst/>
          </a:prstGeom>
        </p:spPr>
      </p:pic>
      <p:pic>
        <p:nvPicPr>
          <p:cNvPr id="6" name="Picture 5" descr="Screen Shot 2018-10-16 at 3.3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9527"/>
            <a:ext cx="9144000" cy="2460061"/>
          </a:xfrm>
          <a:prstGeom prst="rect">
            <a:avLst/>
          </a:prstGeom>
        </p:spPr>
      </p:pic>
    </p:spTree>
    <p:extLst>
      <p:ext uri="{BB962C8B-B14F-4D97-AF65-F5344CB8AC3E}">
        <p14:creationId xmlns:p14="http://schemas.microsoft.com/office/powerpoint/2010/main" val="13062677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6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73" y="1039109"/>
            <a:ext cx="2882900" cy="1409700"/>
          </a:xfrm>
          <a:prstGeom prst="rect">
            <a:avLst/>
          </a:prstGeom>
        </p:spPr>
      </p:pic>
      <p:pic>
        <p:nvPicPr>
          <p:cNvPr id="6" name="Picture 5" descr="Screen Shot 2018-10-16 at 3.3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9527"/>
            <a:ext cx="9144000" cy="2460061"/>
          </a:xfrm>
          <a:prstGeom prst="rect">
            <a:avLst/>
          </a:prstGeom>
        </p:spPr>
      </p:pic>
      <p:sp>
        <p:nvSpPr>
          <p:cNvPr id="7" name="TextBox 6"/>
          <p:cNvSpPr txBox="1"/>
          <p:nvPr/>
        </p:nvSpPr>
        <p:spPr>
          <a:xfrm>
            <a:off x="634968" y="5415439"/>
            <a:ext cx="7899743" cy="954107"/>
          </a:xfrm>
          <a:prstGeom prst="rect">
            <a:avLst/>
          </a:prstGeom>
          <a:solidFill>
            <a:srgbClr val="FFFF00"/>
          </a:solidFill>
        </p:spPr>
        <p:txBody>
          <a:bodyPr wrap="square" rtlCol="0">
            <a:spAutoFit/>
          </a:bodyPr>
          <a:lstStyle/>
          <a:p>
            <a:r>
              <a:rPr lang="en-US" sz="2800" dirty="0" smtClean="0"/>
              <a:t>Convention: We will often use x instead  of c to denote an arbitrary element of the universe. </a:t>
            </a:r>
            <a:endParaRPr lang="en-US" sz="2800" dirty="0"/>
          </a:p>
        </p:txBody>
      </p:sp>
    </p:spTree>
    <p:extLst>
      <p:ext uri="{BB962C8B-B14F-4D97-AF65-F5344CB8AC3E}">
        <p14:creationId xmlns:p14="http://schemas.microsoft.com/office/powerpoint/2010/main" val="16730938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Direct Proofs</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We are interested in proving an implication:</a:t>
            </a:r>
          </a:p>
          <a:p>
            <a:pPr marL="0" indent="0">
              <a:buNone/>
            </a:pPr>
            <a:r>
              <a:rPr lang="en-US" dirty="0"/>
              <a:t>	p</a:t>
            </a:r>
            <a:r>
              <a:rPr lang="en-US" dirty="0" smtClean="0"/>
              <a:t> </a:t>
            </a:r>
            <a:r>
              <a:rPr lang="en-US" dirty="0"/>
              <a:t>→</a:t>
            </a:r>
            <a:r>
              <a:rPr lang="en-US" dirty="0" smtClean="0">
                <a:sym typeface="Symbol" charset="0"/>
              </a:rPr>
              <a:t> q, i.e. </a:t>
            </a:r>
            <a:r>
              <a:rPr lang="en-US" b="1" dirty="0" smtClean="0">
                <a:solidFill>
                  <a:srgbClr val="FF0000"/>
                </a:solidFill>
                <a:sym typeface="Symbol" charset="0"/>
              </a:rPr>
              <a:t>if p, then q</a:t>
            </a:r>
            <a:r>
              <a:rPr lang="en-US" dirty="0" smtClean="0">
                <a:sym typeface="Symbol" charset="0"/>
              </a:rPr>
              <a:t>.</a:t>
            </a:r>
          </a:p>
          <a:p>
            <a:pPr marL="0" indent="0">
              <a:buNone/>
            </a:pPr>
            <a:endParaRPr lang="en-US" dirty="0">
              <a:sym typeface="Symbol" charset="0"/>
            </a:endParaRPr>
          </a:p>
          <a:p>
            <a:endParaRPr lang="en-US" dirty="0" smtClean="0">
              <a:sym typeface="Symbol" charset="0"/>
            </a:endParaRPr>
          </a:p>
          <a:p>
            <a:endParaRPr lang="en-US" dirty="0">
              <a:sym typeface="Symbol" charset="0"/>
            </a:endParaRPr>
          </a:p>
          <a:p>
            <a:endParaRPr lang="en-US" dirty="0" smtClean="0">
              <a:sym typeface="Symbol" charset="0"/>
            </a:endParaRPr>
          </a:p>
          <a:p>
            <a:pPr marL="0" indent="0">
              <a:buNone/>
            </a:pPr>
            <a:endParaRPr lang="en-US" dirty="0"/>
          </a:p>
        </p:txBody>
      </p:sp>
    </p:spTree>
    <p:extLst>
      <p:ext uri="{BB962C8B-B14F-4D97-AF65-F5344CB8AC3E}">
        <p14:creationId xmlns:p14="http://schemas.microsoft.com/office/powerpoint/2010/main" val="17079544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Direct Proofs</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We are interested in proving an implication:</a:t>
            </a:r>
          </a:p>
          <a:p>
            <a:pPr marL="0" indent="0">
              <a:buNone/>
            </a:pPr>
            <a:r>
              <a:rPr lang="en-US" dirty="0" smtClean="0"/>
              <a:t>	P </a:t>
            </a:r>
            <a:r>
              <a:rPr lang="en-US" dirty="0"/>
              <a:t>→ </a:t>
            </a:r>
            <a:r>
              <a:rPr lang="en-US" dirty="0" smtClean="0">
                <a:sym typeface="Symbol" charset="0"/>
              </a:rPr>
              <a:t>Q, i.e. </a:t>
            </a:r>
            <a:r>
              <a:rPr lang="en-US" b="1" dirty="0" smtClean="0">
                <a:solidFill>
                  <a:srgbClr val="FF0000"/>
                </a:solidFill>
                <a:sym typeface="Symbol" charset="0"/>
              </a:rPr>
              <a:t>if P, then Q</a:t>
            </a:r>
            <a:r>
              <a:rPr lang="en-US" dirty="0" smtClean="0">
                <a:sym typeface="Symbol" charset="0"/>
              </a:rPr>
              <a:t>.</a:t>
            </a:r>
          </a:p>
          <a:p>
            <a:r>
              <a:rPr lang="en-US" dirty="0" smtClean="0">
                <a:sym typeface="Symbol" charset="0"/>
              </a:rPr>
              <a:t>Consider the truth table of  </a:t>
            </a:r>
            <a:r>
              <a:rPr lang="en-US" dirty="0" smtClean="0"/>
              <a:t>P </a:t>
            </a:r>
            <a:r>
              <a:rPr lang="en-US" dirty="0"/>
              <a:t>→ </a:t>
            </a:r>
            <a:r>
              <a:rPr lang="en-US" dirty="0" smtClean="0">
                <a:sym typeface="Symbol" charset="0"/>
              </a:rPr>
              <a:t> Q:</a:t>
            </a:r>
          </a:p>
          <a:p>
            <a:endParaRPr lang="en-US" dirty="0">
              <a:sym typeface="Symbol" charset="0"/>
            </a:endParaRPr>
          </a:p>
          <a:p>
            <a:endParaRPr lang="en-US" dirty="0" smtClean="0">
              <a:sym typeface="Symbol" charset="0"/>
            </a:endParaRPr>
          </a:p>
          <a:p>
            <a:endParaRPr lang="en-US" dirty="0">
              <a:sym typeface="Symbol" charset="0"/>
            </a:endParaRPr>
          </a:p>
          <a:p>
            <a:endParaRPr lang="en-US" dirty="0" smtClean="0">
              <a:sym typeface="Symbol" charset="0"/>
            </a:endParaRPr>
          </a:p>
          <a:p>
            <a:r>
              <a:rPr lang="en-US" dirty="0" smtClean="0">
                <a:sym typeface="Symbol" charset="0"/>
              </a:rPr>
              <a:t>Our goal is to show that this conditional statement </a:t>
            </a:r>
            <a:r>
              <a:rPr lang="en-US" dirty="0">
                <a:sym typeface="Symbol" charset="0"/>
              </a:rPr>
              <a:t>P</a:t>
            </a:r>
            <a:r>
              <a:rPr lang="en-US" dirty="0" smtClean="0"/>
              <a:t> </a:t>
            </a:r>
            <a:r>
              <a:rPr lang="en-US" dirty="0"/>
              <a:t>→ </a:t>
            </a:r>
            <a:r>
              <a:rPr lang="en-US" dirty="0" smtClean="0">
                <a:sym typeface="Symbol" charset="0"/>
              </a:rPr>
              <a:t> Q is true.</a:t>
            </a:r>
          </a:p>
          <a:p>
            <a:endParaRPr lang="en-US" dirty="0">
              <a:sym typeface="Symbol" charset="0"/>
            </a:endParaRPr>
          </a:p>
          <a:p>
            <a:endParaRPr lang="en-US" dirty="0" smtClean="0">
              <a:sym typeface="Symbol" charset="0"/>
            </a:endParaRPr>
          </a:p>
          <a:p>
            <a:endParaRPr lang="en-US" dirty="0">
              <a:sym typeface="Symbol" charset="0"/>
            </a:endParaRPr>
          </a:p>
          <a:p>
            <a:endParaRPr lang="en-US" dirty="0" smtClean="0">
              <a:sym typeface="Symbol" charset="0"/>
            </a:endParaRPr>
          </a:p>
          <a:p>
            <a:pPr marL="0" indent="0">
              <a:buNone/>
            </a:pPr>
            <a:endParaRPr lang="en-US" dirty="0"/>
          </a:p>
        </p:txBody>
      </p:sp>
      <p:pic>
        <p:nvPicPr>
          <p:cNvPr id="4" name="Picture 3" descr="Screen Shot 2015-02-22 at 8.2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3485518"/>
            <a:ext cx="1833033" cy="1920321"/>
          </a:xfrm>
          <a:prstGeom prst="rect">
            <a:avLst/>
          </a:prstGeom>
        </p:spPr>
      </p:pic>
      <p:sp>
        <p:nvSpPr>
          <p:cNvPr id="5" name="Rectangle 4"/>
          <p:cNvSpPr/>
          <p:nvPr/>
        </p:nvSpPr>
        <p:spPr>
          <a:xfrm>
            <a:off x="4163832" y="3550055"/>
            <a:ext cx="177139" cy="369332"/>
          </a:xfrm>
          <a:prstGeom prst="rect">
            <a:avLst/>
          </a:prstGeom>
          <a:solidFill>
            <a:schemeClr val="bg1"/>
          </a:solidFill>
        </p:spPr>
        <p:txBody>
          <a:bodyPr wrap="square">
            <a:spAutoFit/>
          </a:bodyPr>
          <a:lstStyle/>
          <a:p>
            <a:r>
              <a:rPr lang="en-US" dirty="0"/>
              <a:t>→</a:t>
            </a:r>
          </a:p>
        </p:txBody>
      </p:sp>
    </p:spTree>
    <p:extLst>
      <p:ext uri="{BB962C8B-B14F-4D97-AF65-F5344CB8AC3E}">
        <p14:creationId xmlns:p14="http://schemas.microsoft.com/office/powerpoint/2010/main" val="19130180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Direct Proofs</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We are interested in proving an implication:</a:t>
            </a:r>
          </a:p>
          <a:p>
            <a:pPr marL="0" indent="0">
              <a:buNone/>
            </a:pPr>
            <a:r>
              <a:rPr lang="en-US" dirty="0"/>
              <a:t>	P</a:t>
            </a:r>
            <a:r>
              <a:rPr lang="en-US" dirty="0" smtClean="0"/>
              <a:t> </a:t>
            </a:r>
            <a:r>
              <a:rPr lang="en-US" dirty="0"/>
              <a:t>→ </a:t>
            </a:r>
            <a:r>
              <a:rPr lang="en-US" dirty="0" smtClean="0">
                <a:sym typeface="Symbol" charset="0"/>
              </a:rPr>
              <a:t> Q, i.e. </a:t>
            </a:r>
            <a:r>
              <a:rPr lang="en-US" b="1" dirty="0" smtClean="0">
                <a:solidFill>
                  <a:srgbClr val="FF0000"/>
                </a:solidFill>
                <a:sym typeface="Symbol" charset="0"/>
              </a:rPr>
              <a:t>if P, then Q</a:t>
            </a:r>
            <a:r>
              <a:rPr lang="en-US" dirty="0" smtClean="0">
                <a:sym typeface="Symbol" charset="0"/>
              </a:rPr>
              <a:t>.</a:t>
            </a:r>
          </a:p>
          <a:p>
            <a:r>
              <a:rPr lang="en-US" dirty="0" smtClean="0">
                <a:sym typeface="Symbol" charset="0"/>
              </a:rPr>
              <a:t>Consider the truth table of  </a:t>
            </a:r>
            <a:r>
              <a:rPr lang="en-US" dirty="0" smtClean="0"/>
              <a:t>P </a:t>
            </a:r>
            <a:r>
              <a:rPr lang="en-US" dirty="0"/>
              <a:t>→ </a:t>
            </a:r>
            <a:r>
              <a:rPr lang="en-US" dirty="0" smtClean="0">
                <a:sym typeface="Symbol" charset="0"/>
              </a:rPr>
              <a:t> Q:</a:t>
            </a:r>
          </a:p>
          <a:p>
            <a:pPr marL="0" indent="0">
              <a:buNone/>
            </a:pPr>
            <a:endParaRPr lang="en-US" dirty="0">
              <a:sym typeface="Symbol" charset="0"/>
            </a:endParaRPr>
          </a:p>
          <a:p>
            <a:endParaRPr lang="en-US" dirty="0" smtClean="0">
              <a:sym typeface="Symbol" charset="0"/>
            </a:endParaRPr>
          </a:p>
          <a:p>
            <a:endParaRPr lang="en-US" dirty="0">
              <a:sym typeface="Symbol" charset="0"/>
            </a:endParaRPr>
          </a:p>
          <a:p>
            <a:endParaRPr lang="en-US" dirty="0" smtClean="0">
              <a:sym typeface="Symbol" charset="0"/>
            </a:endParaRPr>
          </a:p>
          <a:p>
            <a:r>
              <a:rPr lang="en-US" dirty="0" smtClean="0">
                <a:sym typeface="Symbol" charset="0"/>
              </a:rPr>
              <a:t>Our goal is to show that this conditional statement </a:t>
            </a:r>
            <a:r>
              <a:rPr lang="en-US" dirty="0">
                <a:sym typeface="Symbol" charset="0"/>
              </a:rPr>
              <a:t>P</a:t>
            </a:r>
            <a:r>
              <a:rPr lang="en-US" dirty="0" smtClean="0"/>
              <a:t> </a:t>
            </a:r>
            <a:r>
              <a:rPr lang="en-US" dirty="0"/>
              <a:t>→ </a:t>
            </a:r>
            <a:r>
              <a:rPr lang="en-US" dirty="0" smtClean="0">
                <a:sym typeface="Symbol" charset="0"/>
              </a:rPr>
              <a:t> Q is true.</a:t>
            </a:r>
          </a:p>
          <a:p>
            <a:r>
              <a:rPr lang="en-US" dirty="0" smtClean="0">
                <a:sym typeface="Symbol" charset="0"/>
              </a:rPr>
              <a:t>Since </a:t>
            </a:r>
            <a:r>
              <a:rPr lang="en-US" dirty="0">
                <a:sym typeface="Symbol" charset="0"/>
              </a:rPr>
              <a:t>P</a:t>
            </a:r>
            <a:r>
              <a:rPr lang="en-US" dirty="0" smtClean="0"/>
              <a:t> </a:t>
            </a:r>
            <a:r>
              <a:rPr lang="en-US" dirty="0"/>
              <a:t>→ </a:t>
            </a:r>
            <a:r>
              <a:rPr lang="en-US" dirty="0" smtClean="0">
                <a:sym typeface="Symbol" charset="0"/>
              </a:rPr>
              <a:t> Q is true, if P is false. Therefore, we need to show that </a:t>
            </a:r>
            <a:r>
              <a:rPr lang="en-US" dirty="0">
                <a:sym typeface="Symbol" charset="0"/>
              </a:rPr>
              <a:t>P</a:t>
            </a:r>
            <a:r>
              <a:rPr lang="en-US" dirty="0" smtClean="0"/>
              <a:t> </a:t>
            </a:r>
            <a:r>
              <a:rPr lang="en-US" dirty="0"/>
              <a:t>→ </a:t>
            </a:r>
            <a:r>
              <a:rPr lang="en-US" dirty="0" smtClean="0">
                <a:sym typeface="Symbol" charset="0"/>
              </a:rPr>
              <a:t>Q is true when P is true.</a:t>
            </a:r>
          </a:p>
          <a:p>
            <a:endParaRPr lang="en-US" dirty="0">
              <a:sym typeface="Symbol" charset="0"/>
            </a:endParaRPr>
          </a:p>
          <a:p>
            <a:endParaRPr lang="en-US" dirty="0" smtClean="0">
              <a:sym typeface="Symbol" charset="0"/>
            </a:endParaRPr>
          </a:p>
          <a:p>
            <a:endParaRPr lang="en-US" dirty="0">
              <a:sym typeface="Symbol" charset="0"/>
            </a:endParaRPr>
          </a:p>
          <a:p>
            <a:endParaRPr lang="en-US" dirty="0" smtClean="0">
              <a:sym typeface="Symbol" charset="0"/>
            </a:endParaRPr>
          </a:p>
          <a:p>
            <a:pPr marL="0" indent="0">
              <a:buNone/>
            </a:pPr>
            <a:endParaRPr lang="en-US" dirty="0"/>
          </a:p>
        </p:txBody>
      </p:sp>
      <p:pic>
        <p:nvPicPr>
          <p:cNvPr id="4" name="Picture 3" descr="Screen Shot 2015-02-22 at 8.2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2921001"/>
            <a:ext cx="1833033" cy="1920321"/>
          </a:xfrm>
          <a:prstGeom prst="rect">
            <a:avLst/>
          </a:prstGeom>
        </p:spPr>
      </p:pic>
      <p:sp>
        <p:nvSpPr>
          <p:cNvPr id="5" name="Rectangle 4"/>
          <p:cNvSpPr/>
          <p:nvPr/>
        </p:nvSpPr>
        <p:spPr>
          <a:xfrm>
            <a:off x="3941073" y="2978978"/>
            <a:ext cx="807457" cy="338554"/>
          </a:xfrm>
          <a:prstGeom prst="rect">
            <a:avLst/>
          </a:prstGeom>
          <a:solidFill>
            <a:srgbClr val="FFFFFF"/>
          </a:solidFill>
        </p:spPr>
        <p:txBody>
          <a:bodyPr wrap="square">
            <a:spAutoFit/>
          </a:bodyPr>
          <a:lstStyle/>
          <a:p>
            <a:r>
              <a:rPr lang="en-US" sz="1600" dirty="0"/>
              <a:t>P → </a:t>
            </a:r>
            <a:r>
              <a:rPr lang="en-US" sz="1600" dirty="0">
                <a:sym typeface="Symbol" charset="0"/>
              </a:rPr>
              <a:t> Q</a:t>
            </a:r>
            <a:endParaRPr lang="en-US" sz="1600" dirty="0"/>
          </a:p>
        </p:txBody>
      </p:sp>
    </p:spTree>
    <p:extLst>
      <p:ext uri="{BB962C8B-B14F-4D97-AF65-F5344CB8AC3E}">
        <p14:creationId xmlns:p14="http://schemas.microsoft.com/office/powerpoint/2010/main" val="23247313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Direct Proof of P </a:t>
            </a:r>
            <a:r>
              <a:rPr lang="en-US" dirty="0">
                <a:solidFill>
                  <a:srgbClr val="0000FF"/>
                </a:solidFill>
              </a:rPr>
              <a:t>→</a:t>
            </a:r>
            <a:r>
              <a:rPr lang="en-US" dirty="0"/>
              <a:t> </a:t>
            </a:r>
            <a:r>
              <a:rPr lang="en-US" b="1" dirty="0" smtClean="0">
                <a:solidFill>
                  <a:srgbClr val="0000FF"/>
                </a:solidFill>
                <a:sym typeface="Symbol" charset="0"/>
              </a:rPr>
              <a:t> Q</a:t>
            </a:r>
            <a:endParaRPr lang="en-US" b="1" dirty="0">
              <a:solidFill>
                <a:srgbClr val="0000FF"/>
              </a:solidFill>
            </a:endParaRPr>
          </a:p>
        </p:txBody>
      </p:sp>
      <p:sp>
        <p:nvSpPr>
          <p:cNvPr id="3" name="Content Placeholder 2"/>
          <p:cNvSpPr>
            <a:spLocks noGrp="1"/>
          </p:cNvSpPr>
          <p:nvPr>
            <p:ph idx="1"/>
          </p:nvPr>
        </p:nvSpPr>
        <p:spPr/>
        <p:txBody>
          <a:bodyPr>
            <a:normAutofit fontScale="92500"/>
          </a:bodyPr>
          <a:lstStyle/>
          <a:p>
            <a:r>
              <a:rPr lang="en-US" dirty="0" smtClean="0"/>
              <a:t>Outline of </a:t>
            </a:r>
            <a:r>
              <a:rPr lang="en-US" dirty="0"/>
              <a:t>d</a:t>
            </a:r>
            <a:r>
              <a:rPr lang="en-US" dirty="0" smtClean="0"/>
              <a:t>irect proof</a:t>
            </a:r>
          </a:p>
          <a:p>
            <a:endParaRPr lang="en-US" dirty="0"/>
          </a:p>
          <a:p>
            <a:endParaRPr lang="en-US" dirty="0" smtClean="0"/>
          </a:p>
          <a:p>
            <a:endParaRPr lang="en-US" dirty="0"/>
          </a:p>
          <a:p>
            <a:endParaRPr lang="en-US" dirty="0" smtClean="0"/>
          </a:p>
          <a:p>
            <a:endParaRPr lang="en-US" dirty="0"/>
          </a:p>
          <a:p>
            <a:r>
              <a:rPr lang="en-US" dirty="0" smtClean="0"/>
              <a:t>We use the rules of inference, axioms, definitions, and logical equivalences to prove Q.</a:t>
            </a:r>
            <a:endParaRPr lang="en-US" dirty="0"/>
          </a:p>
        </p:txBody>
      </p:sp>
      <p:pic>
        <p:nvPicPr>
          <p:cNvPr id="4" name="Picture 3" descr="Screen Shot 2015-02-22 at 8.2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433" y="2446865"/>
            <a:ext cx="5287433" cy="2532985"/>
          </a:xfrm>
          <a:prstGeom prst="rect">
            <a:avLst/>
          </a:prstGeom>
        </p:spPr>
      </p:pic>
    </p:spTree>
    <p:extLst>
      <p:ext uri="{BB962C8B-B14F-4D97-AF65-F5344CB8AC3E}">
        <p14:creationId xmlns:p14="http://schemas.microsoft.com/office/powerpoint/2010/main" val="23870582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Direct Proofs</a:t>
            </a:r>
            <a:endParaRPr lang="en-US" b="1" dirty="0">
              <a:solidFill>
                <a:srgbClr val="0000FF"/>
              </a:solidFill>
            </a:endParaRPr>
          </a:p>
        </p:txBody>
      </p:sp>
      <p:pic>
        <p:nvPicPr>
          <p:cNvPr id="4" name="Content Placeholder 3" descr="Picture 12.png"/>
          <p:cNvPicPr>
            <a:picLocks noGrp="1" noChangeAspect="1"/>
          </p:cNvPicPr>
          <p:nvPr>
            <p:ph idx="1"/>
          </p:nvPr>
        </p:nvPicPr>
        <p:blipFill>
          <a:blip r:embed="rId2"/>
          <a:srcRect l="-6913" r="-6913"/>
          <a:stretch>
            <a:fillRect/>
          </a:stretch>
        </p:blipFill>
        <p:spPr/>
      </p:pic>
    </p:spTree>
    <p:extLst>
      <p:ext uri="{BB962C8B-B14F-4D97-AF65-F5344CB8AC3E}">
        <p14:creationId xmlns:p14="http://schemas.microsoft.com/office/powerpoint/2010/main" val="15618765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Problem:</a:t>
            </a:r>
            <a:endParaRPr lang="en-US" b="1" dirty="0">
              <a:solidFill>
                <a:srgbClr val="0000FF"/>
              </a:solidFill>
            </a:endParaRPr>
          </a:p>
        </p:txBody>
      </p:sp>
      <p:sp>
        <p:nvSpPr>
          <p:cNvPr id="3" name="Content Placeholder 2"/>
          <p:cNvSpPr>
            <a:spLocks noGrp="1"/>
          </p:cNvSpPr>
          <p:nvPr>
            <p:ph idx="1"/>
          </p:nvPr>
        </p:nvSpPr>
        <p:spPr>
          <a:xfrm>
            <a:off x="457199" y="1600200"/>
            <a:ext cx="8551333" cy="4525963"/>
          </a:xfrm>
        </p:spPr>
        <p:txBody>
          <a:bodyPr>
            <a:normAutofit/>
          </a:bodyPr>
          <a:lstStyle/>
          <a:p>
            <a:r>
              <a:rPr lang="en-US" sz="2800" dirty="0" smtClean="0">
                <a:solidFill>
                  <a:srgbClr val="0000FF"/>
                </a:solidFill>
              </a:rPr>
              <a:t>Consider the following hypotheses (premises)</a:t>
            </a:r>
          </a:p>
          <a:p>
            <a:pPr lvl="1"/>
            <a:r>
              <a:rPr lang="en-US" sz="2400" dirty="0" smtClean="0"/>
              <a:t>More I study, more I know</a:t>
            </a:r>
          </a:p>
          <a:p>
            <a:pPr lvl="1"/>
            <a:r>
              <a:rPr lang="en-US" sz="2400" dirty="0" smtClean="0"/>
              <a:t>More I know, more I forget</a:t>
            </a:r>
          </a:p>
          <a:p>
            <a:pPr lvl="1"/>
            <a:r>
              <a:rPr lang="en-US" sz="2400" dirty="0" smtClean="0"/>
              <a:t>More I forget, less I know.</a:t>
            </a:r>
          </a:p>
          <a:p>
            <a:pPr marL="514350" indent="-457200"/>
            <a:r>
              <a:rPr lang="en-US" sz="2800" dirty="0" smtClean="0">
                <a:solidFill>
                  <a:srgbClr val="FF0000"/>
                </a:solidFill>
              </a:rPr>
              <a:t>Conclusion</a:t>
            </a:r>
            <a:r>
              <a:rPr lang="en-US" sz="2800" dirty="0" smtClean="0"/>
              <a:t>: </a:t>
            </a:r>
            <a:r>
              <a:rPr lang="en-US" sz="2800" dirty="0" smtClean="0">
                <a:solidFill>
                  <a:srgbClr val="0000FF"/>
                </a:solidFill>
              </a:rPr>
              <a:t>E</a:t>
            </a:r>
            <a:r>
              <a:rPr lang="en-US" sz="2800" dirty="0" smtClean="0">
                <a:solidFill>
                  <a:srgbClr val="0000FF"/>
                </a:solidFill>
                <a:sym typeface="Symbol" charset="0"/>
              </a:rPr>
              <a:t>veryone who studies more knows less.</a:t>
            </a:r>
          </a:p>
          <a:p>
            <a:pPr lvl="1"/>
            <a:r>
              <a:rPr lang="en-US" sz="2400" dirty="0" smtClean="0">
                <a:solidFill>
                  <a:srgbClr val="0000FF"/>
                </a:solidFill>
                <a:sym typeface="Symbol" charset="0"/>
              </a:rPr>
              <a:t>s(x)</a:t>
            </a:r>
            <a:r>
              <a:rPr lang="en-US" sz="2400" dirty="0" smtClean="0">
                <a:sym typeface="Symbol" charset="0"/>
              </a:rPr>
              <a:t>: x studies more; </a:t>
            </a:r>
            <a:r>
              <a:rPr lang="en-US" sz="2400" dirty="0">
                <a:sym typeface="Symbol" charset="0"/>
              </a:rPr>
              <a:t> </a:t>
            </a:r>
            <a:r>
              <a:rPr lang="en-US" sz="2400" dirty="0" smtClean="0">
                <a:solidFill>
                  <a:srgbClr val="0000FF"/>
                </a:solidFill>
                <a:sym typeface="Symbol" charset="0"/>
              </a:rPr>
              <a:t>m(x)</a:t>
            </a:r>
            <a:r>
              <a:rPr lang="en-US" sz="2400" dirty="0" smtClean="0">
                <a:sym typeface="Symbol" charset="0"/>
              </a:rPr>
              <a:t>: x knows more; </a:t>
            </a:r>
          </a:p>
          <a:p>
            <a:pPr lvl="1"/>
            <a:r>
              <a:rPr lang="en-US" sz="2400" dirty="0" smtClean="0">
                <a:solidFill>
                  <a:srgbClr val="0000FF"/>
                </a:solidFill>
                <a:sym typeface="Symbol" charset="0"/>
              </a:rPr>
              <a:t> f(x)</a:t>
            </a:r>
            <a:r>
              <a:rPr lang="en-US" sz="2400" dirty="0" smtClean="0">
                <a:sym typeface="Symbol" charset="0"/>
              </a:rPr>
              <a:t> : x forgets more ; </a:t>
            </a:r>
            <a:r>
              <a:rPr lang="en-US" sz="2400" dirty="0" smtClean="0">
                <a:solidFill>
                  <a:srgbClr val="0000FF"/>
                </a:solidFill>
                <a:sym typeface="Symbol" charset="0"/>
              </a:rPr>
              <a:t>l(x)</a:t>
            </a:r>
            <a:r>
              <a:rPr lang="en-US" sz="2400" dirty="0" smtClean="0">
                <a:sym typeface="Symbol" charset="0"/>
              </a:rPr>
              <a:t>: x knows less</a:t>
            </a:r>
          </a:p>
          <a:p>
            <a:pPr marL="514350" indent="-457200"/>
            <a:r>
              <a:rPr lang="en-US" sz="2800" dirty="0" smtClean="0">
                <a:sym typeface="Symbol" charset="0"/>
              </a:rPr>
              <a:t>In symbols</a:t>
            </a:r>
          </a:p>
          <a:p>
            <a:pPr marL="57150" indent="0" algn="ctr">
              <a:buNone/>
            </a:pPr>
            <a:r>
              <a:rPr lang="en-US" sz="2400" b="1" dirty="0" smtClean="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smtClean="0">
                <a:solidFill>
                  <a:srgbClr val="FF0000"/>
                </a:solidFill>
                <a:sym typeface="Symbol" charset="0"/>
              </a:rPr>
              <a:t> m(x))  (m(x) </a:t>
            </a:r>
            <a:r>
              <a:rPr lang="en-US" sz="2400" dirty="0">
                <a:solidFill>
                  <a:srgbClr val="FF0000"/>
                </a:solidFill>
              </a:rPr>
              <a:t>→</a:t>
            </a:r>
            <a:r>
              <a:rPr lang="en-US" sz="2400" dirty="0"/>
              <a:t> </a:t>
            </a:r>
            <a:r>
              <a:rPr lang="en-US" sz="2400" b="1" dirty="0" smtClean="0">
                <a:solidFill>
                  <a:srgbClr val="FF0000"/>
                </a:solidFill>
                <a:sym typeface="Symbol" charset="0"/>
              </a:rPr>
              <a:t> f(x))  (f(x) </a:t>
            </a:r>
            <a:r>
              <a:rPr lang="en-US" sz="2400" dirty="0">
                <a:solidFill>
                  <a:srgbClr val="FF0000"/>
                </a:solidFill>
              </a:rPr>
              <a:t>→</a:t>
            </a:r>
            <a:r>
              <a:rPr lang="en-US" sz="2400" dirty="0"/>
              <a:t> </a:t>
            </a:r>
            <a:r>
              <a:rPr lang="en-US" sz="2400" b="1" dirty="0" smtClean="0">
                <a:solidFill>
                  <a:srgbClr val="FF0000"/>
                </a:solidFill>
                <a:sym typeface="Symbol" charset="0"/>
              </a:rPr>
              <a:t> l(x)) </a:t>
            </a:r>
            <a:r>
              <a:rPr lang="en-US" sz="2400" dirty="0">
                <a:solidFill>
                  <a:srgbClr val="FF0000"/>
                </a:solidFill>
              </a:rPr>
              <a:t>→</a:t>
            </a:r>
            <a:r>
              <a:rPr lang="en-US" sz="2400" dirty="0"/>
              <a:t> </a:t>
            </a:r>
            <a:r>
              <a:rPr lang="en-US" sz="2400" b="1" dirty="0" smtClean="0">
                <a:solidFill>
                  <a:srgbClr val="FF0000"/>
                </a:solidFill>
                <a:sym typeface="Symbol" charset="0"/>
              </a:rPr>
              <a:t>(s(x) </a:t>
            </a:r>
            <a:r>
              <a:rPr lang="en-US" sz="2400" dirty="0">
                <a:solidFill>
                  <a:srgbClr val="FF0000"/>
                </a:solidFill>
              </a:rPr>
              <a:t>→</a:t>
            </a:r>
            <a:r>
              <a:rPr lang="en-US" sz="2400" dirty="0"/>
              <a:t> </a:t>
            </a:r>
            <a:r>
              <a:rPr lang="en-US" sz="2400" b="1" dirty="0" smtClean="0">
                <a:solidFill>
                  <a:srgbClr val="FF0000"/>
                </a:solidFill>
                <a:sym typeface="Symbol" charset="0"/>
              </a:rPr>
              <a:t> l(x)] </a:t>
            </a:r>
            <a:r>
              <a:rPr lang="en-US" sz="2400" b="1" dirty="0" smtClean="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p:txBody>
      </p:sp>
    </p:spTree>
    <p:extLst>
      <p:ext uri="{BB962C8B-B14F-4D97-AF65-F5344CB8AC3E}">
        <p14:creationId xmlns:p14="http://schemas.microsoft.com/office/powerpoint/2010/main" val="28752336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writing Proofs</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hardest parts of writing proofs is knowing where to start.</a:t>
            </a:r>
          </a:p>
          <a:p>
            <a:r>
              <a:rPr lang="en-US" dirty="0" smtClean="0"/>
              <a:t>A proof can be any sequence of logical steps.</a:t>
            </a:r>
          </a:p>
          <a:p>
            <a:pPr lvl="1"/>
            <a:r>
              <a:rPr lang="en-US" dirty="0" smtClean="0"/>
              <a:t>which steps will lead to the proof?</a:t>
            </a:r>
          </a:p>
          <a:p>
            <a:r>
              <a:rPr lang="en-US" dirty="0" smtClean="0"/>
              <a:t>Fortunately, many proofs follow one of a relatively small number of </a:t>
            </a:r>
            <a:r>
              <a:rPr lang="en-US" dirty="0" smtClean="0"/>
              <a:t>patterns</a:t>
            </a:r>
            <a:r>
              <a:rPr lang="en-US" dirty="0" smtClean="0"/>
              <a:t>.</a:t>
            </a:r>
          </a:p>
          <a:p>
            <a:r>
              <a:rPr lang="en-US" dirty="0" smtClean="0"/>
              <a:t>Following one of the common patterns helps give the proof structure and </a:t>
            </a:r>
            <a:r>
              <a:rPr lang="en-US" dirty="0" err="1" smtClean="0"/>
              <a:t>prover</a:t>
            </a:r>
            <a:r>
              <a:rPr lang="en-US" dirty="0" smtClean="0"/>
              <a:t> some direction.</a:t>
            </a:r>
            <a:endParaRPr lang="en-US" dirty="0"/>
          </a:p>
        </p:txBody>
      </p:sp>
    </p:spTree>
    <p:extLst>
      <p:ext uri="{BB962C8B-B14F-4D97-AF65-F5344CB8AC3E}">
        <p14:creationId xmlns:p14="http://schemas.microsoft.com/office/powerpoint/2010/main" val="36562188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Problem (contd.):</a:t>
            </a:r>
            <a:endParaRPr lang="en-US" b="1" dirty="0">
              <a:solidFill>
                <a:srgbClr val="0000FF"/>
              </a:solidFill>
            </a:endParaRP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smtClean="0">
                <a:solidFill>
                  <a:srgbClr val="FF0000"/>
                </a:solidFill>
              </a:rPr>
              <a:t>Conclusion</a:t>
            </a:r>
            <a:r>
              <a:rPr lang="en-US" sz="2800" dirty="0" smtClean="0"/>
              <a:t>: </a:t>
            </a:r>
            <a:r>
              <a:rPr lang="en-US" sz="2800" dirty="0" smtClean="0">
                <a:solidFill>
                  <a:srgbClr val="0000FF"/>
                </a:solidFill>
              </a:rPr>
              <a:t>E</a:t>
            </a:r>
            <a:r>
              <a:rPr lang="en-US" sz="2800" dirty="0" smtClean="0">
                <a:solidFill>
                  <a:srgbClr val="0000FF"/>
                </a:solidFill>
                <a:sym typeface="Symbol" charset="0"/>
              </a:rPr>
              <a:t>veryone who studies more knows less.</a:t>
            </a:r>
          </a:p>
          <a:p>
            <a:pPr lvl="1"/>
            <a:r>
              <a:rPr lang="en-US" sz="2400" dirty="0" smtClean="0">
                <a:solidFill>
                  <a:srgbClr val="0000FF"/>
                </a:solidFill>
                <a:sym typeface="Symbol" charset="0"/>
              </a:rPr>
              <a:t>s(x)</a:t>
            </a:r>
            <a:r>
              <a:rPr lang="en-US" sz="2400" dirty="0" smtClean="0">
                <a:sym typeface="Symbol" charset="0"/>
              </a:rPr>
              <a:t>: x studies more; </a:t>
            </a:r>
            <a:r>
              <a:rPr lang="en-US" sz="2400" dirty="0">
                <a:sym typeface="Symbol" charset="0"/>
              </a:rPr>
              <a:t> </a:t>
            </a:r>
            <a:r>
              <a:rPr lang="en-US" sz="2400" dirty="0" smtClean="0">
                <a:solidFill>
                  <a:srgbClr val="0000FF"/>
                </a:solidFill>
                <a:sym typeface="Symbol" charset="0"/>
              </a:rPr>
              <a:t>m(x)</a:t>
            </a:r>
            <a:r>
              <a:rPr lang="en-US" sz="2400" dirty="0" smtClean="0">
                <a:sym typeface="Symbol" charset="0"/>
              </a:rPr>
              <a:t>: x knows more; </a:t>
            </a:r>
          </a:p>
          <a:p>
            <a:pPr lvl="1"/>
            <a:r>
              <a:rPr lang="en-US" sz="2400" dirty="0" smtClean="0">
                <a:solidFill>
                  <a:srgbClr val="0000FF"/>
                </a:solidFill>
                <a:sym typeface="Symbol" charset="0"/>
              </a:rPr>
              <a:t> f(x)</a:t>
            </a:r>
            <a:r>
              <a:rPr lang="en-US" sz="2400" dirty="0" smtClean="0">
                <a:sym typeface="Symbol" charset="0"/>
              </a:rPr>
              <a:t> : x forgets more ; </a:t>
            </a:r>
            <a:r>
              <a:rPr lang="en-US" sz="2400" dirty="0" smtClean="0">
                <a:solidFill>
                  <a:srgbClr val="0000FF"/>
                </a:solidFill>
                <a:sym typeface="Symbol" charset="0"/>
              </a:rPr>
              <a:t>l(x)</a:t>
            </a:r>
            <a:r>
              <a:rPr lang="en-US" sz="2400" dirty="0" smtClean="0">
                <a:sym typeface="Symbol" charset="0"/>
              </a:rPr>
              <a:t>: x knows less</a:t>
            </a:r>
          </a:p>
          <a:p>
            <a:pPr lvl="1"/>
            <a:r>
              <a:rPr lang="en-US" sz="2400" dirty="0" smtClean="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a:p>
            <a:pPr marL="400050"/>
            <a:r>
              <a:rPr lang="en-US" sz="2400" dirty="0" smtClean="0">
                <a:sym typeface="Symbol" charset="0"/>
              </a:rPr>
              <a:t>Direct Proof: Let </a:t>
            </a:r>
            <a:r>
              <a:rPr lang="en-US" sz="2400" b="1" dirty="0" smtClean="0">
                <a:solidFill>
                  <a:srgbClr val="0000FF"/>
                </a:solidFill>
                <a:sym typeface="Symbol" charset="0"/>
              </a:rPr>
              <a:t>c</a:t>
            </a:r>
            <a:r>
              <a:rPr lang="en-US" sz="2400" dirty="0" smtClean="0">
                <a:sym typeface="Symbol" charset="0"/>
              </a:rPr>
              <a:t> be an arbitrary element of the universe</a:t>
            </a:r>
          </a:p>
          <a:p>
            <a:pPr marL="400050"/>
            <a:r>
              <a:rPr lang="en-US" sz="2400" dirty="0" smtClean="0">
                <a:sym typeface="Symbol" charset="0"/>
              </a:rPr>
              <a:t>(population). We need to show that </a:t>
            </a:r>
            <a:r>
              <a:rPr lang="en-US" sz="2400" b="1" dirty="0" smtClean="0">
                <a:solidFill>
                  <a:srgbClr val="FF0000"/>
                </a:solidFill>
                <a:sym typeface="Symbol" charset="0"/>
              </a:rPr>
              <a:t>s(c) </a:t>
            </a:r>
            <a:r>
              <a:rPr lang="en-US" sz="2800" dirty="0">
                <a:solidFill>
                  <a:srgbClr val="FF0000"/>
                </a:solidFill>
              </a:rPr>
              <a:t>→</a:t>
            </a:r>
            <a:r>
              <a:rPr lang="en-US" sz="2800" b="1" dirty="0" smtClean="0">
                <a:solidFill>
                  <a:srgbClr val="FF0000"/>
                </a:solidFill>
                <a:sym typeface="Symbol" charset="0"/>
              </a:rPr>
              <a:t> l(c).</a:t>
            </a:r>
          </a:p>
          <a:p>
            <a:pPr marL="914400" lvl="1" indent="-457200"/>
            <a:r>
              <a:rPr lang="en-US" sz="2400" dirty="0" smtClean="0">
                <a:solidFill>
                  <a:srgbClr val="0000FF"/>
                </a:solidFill>
                <a:sym typeface="Symbol" charset="0"/>
              </a:rPr>
              <a:t>s(c) is true.</a:t>
            </a:r>
          </a:p>
        </p:txBody>
      </p:sp>
    </p:spTree>
    <p:extLst>
      <p:ext uri="{BB962C8B-B14F-4D97-AF65-F5344CB8AC3E}">
        <p14:creationId xmlns:p14="http://schemas.microsoft.com/office/powerpoint/2010/main" val="26755056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Problem (contd.):</a:t>
            </a:r>
            <a:endParaRPr lang="en-US" b="1" dirty="0">
              <a:solidFill>
                <a:srgbClr val="0000FF"/>
              </a:solidFill>
            </a:endParaRP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smtClean="0">
                <a:solidFill>
                  <a:srgbClr val="FF0000"/>
                </a:solidFill>
              </a:rPr>
              <a:t>Conclusion</a:t>
            </a:r>
            <a:r>
              <a:rPr lang="en-US" sz="2800" dirty="0" smtClean="0"/>
              <a:t>: </a:t>
            </a:r>
            <a:r>
              <a:rPr lang="en-US" sz="2800" dirty="0" smtClean="0">
                <a:solidFill>
                  <a:srgbClr val="0000FF"/>
                </a:solidFill>
              </a:rPr>
              <a:t>E</a:t>
            </a:r>
            <a:r>
              <a:rPr lang="en-US" sz="2800" dirty="0" smtClean="0">
                <a:solidFill>
                  <a:srgbClr val="0000FF"/>
                </a:solidFill>
                <a:sym typeface="Symbol" charset="0"/>
              </a:rPr>
              <a:t>veryone who studies more knows less.</a:t>
            </a:r>
          </a:p>
          <a:p>
            <a:pPr lvl="1"/>
            <a:r>
              <a:rPr lang="en-US" sz="2400" dirty="0" smtClean="0">
                <a:solidFill>
                  <a:srgbClr val="0000FF"/>
                </a:solidFill>
                <a:sym typeface="Symbol" charset="0"/>
              </a:rPr>
              <a:t>s(x)</a:t>
            </a:r>
            <a:r>
              <a:rPr lang="en-US" sz="2400" dirty="0" smtClean="0">
                <a:sym typeface="Symbol" charset="0"/>
              </a:rPr>
              <a:t>: x studies more; </a:t>
            </a:r>
            <a:r>
              <a:rPr lang="en-US" sz="2400" dirty="0">
                <a:sym typeface="Symbol" charset="0"/>
              </a:rPr>
              <a:t> </a:t>
            </a:r>
            <a:r>
              <a:rPr lang="en-US" sz="2400" dirty="0" smtClean="0">
                <a:solidFill>
                  <a:srgbClr val="0000FF"/>
                </a:solidFill>
                <a:sym typeface="Symbol" charset="0"/>
              </a:rPr>
              <a:t>m(x)</a:t>
            </a:r>
            <a:r>
              <a:rPr lang="en-US" sz="2400" dirty="0" smtClean="0">
                <a:sym typeface="Symbol" charset="0"/>
              </a:rPr>
              <a:t>: x knows more; </a:t>
            </a:r>
          </a:p>
          <a:p>
            <a:pPr lvl="1"/>
            <a:r>
              <a:rPr lang="en-US" sz="2400" dirty="0" smtClean="0">
                <a:solidFill>
                  <a:srgbClr val="0000FF"/>
                </a:solidFill>
                <a:sym typeface="Symbol" charset="0"/>
              </a:rPr>
              <a:t> f(x)</a:t>
            </a:r>
            <a:r>
              <a:rPr lang="en-US" sz="2400" dirty="0" smtClean="0">
                <a:sym typeface="Symbol" charset="0"/>
              </a:rPr>
              <a:t> : x forgets more ; </a:t>
            </a:r>
            <a:r>
              <a:rPr lang="en-US" sz="2400" dirty="0" smtClean="0">
                <a:solidFill>
                  <a:srgbClr val="0000FF"/>
                </a:solidFill>
                <a:sym typeface="Symbol" charset="0"/>
              </a:rPr>
              <a:t>l(x)</a:t>
            </a:r>
            <a:r>
              <a:rPr lang="en-US" sz="2400" dirty="0" smtClean="0">
                <a:sym typeface="Symbol" charset="0"/>
              </a:rPr>
              <a:t>: x knows less</a:t>
            </a:r>
          </a:p>
          <a:p>
            <a:pPr lvl="1"/>
            <a:r>
              <a:rPr lang="en-US" sz="2400" dirty="0" smtClean="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a:p>
            <a:pPr marL="400050"/>
            <a:r>
              <a:rPr lang="en-US" sz="2400" dirty="0" smtClean="0">
                <a:sym typeface="Symbol" charset="0"/>
              </a:rPr>
              <a:t>Direct Proof: Let </a:t>
            </a:r>
            <a:r>
              <a:rPr lang="en-US" sz="2400" b="1" dirty="0" smtClean="0">
                <a:solidFill>
                  <a:srgbClr val="0000FF"/>
                </a:solidFill>
                <a:sym typeface="Symbol" charset="0"/>
              </a:rPr>
              <a:t>c</a:t>
            </a:r>
            <a:r>
              <a:rPr lang="en-US" sz="2400" dirty="0" smtClean="0">
                <a:sym typeface="Symbol" charset="0"/>
              </a:rPr>
              <a:t> be an arbitrary element of the universe</a:t>
            </a:r>
          </a:p>
          <a:p>
            <a:pPr marL="400050"/>
            <a:r>
              <a:rPr lang="en-US" sz="2400" dirty="0" smtClean="0">
                <a:sym typeface="Symbol" charset="0"/>
              </a:rPr>
              <a:t>(population). We need to show that </a:t>
            </a:r>
            <a:r>
              <a:rPr lang="en-US" sz="2400" b="1" dirty="0" smtClean="0">
                <a:solidFill>
                  <a:srgbClr val="FF0000"/>
                </a:solidFill>
                <a:sym typeface="Symbol" charset="0"/>
              </a:rPr>
              <a:t>s(c) </a:t>
            </a:r>
            <a:r>
              <a:rPr lang="en-US" sz="2800" dirty="0">
                <a:solidFill>
                  <a:srgbClr val="FF0000"/>
                </a:solidFill>
              </a:rPr>
              <a:t>→</a:t>
            </a:r>
            <a:r>
              <a:rPr lang="en-US" sz="2800" b="1" dirty="0" smtClean="0">
                <a:solidFill>
                  <a:srgbClr val="FF0000"/>
                </a:solidFill>
                <a:sym typeface="Symbol" charset="0"/>
              </a:rPr>
              <a:t> l(c).</a:t>
            </a:r>
          </a:p>
          <a:p>
            <a:pPr marL="914400" lvl="1" indent="-457200"/>
            <a:r>
              <a:rPr lang="en-US" sz="2400" dirty="0" smtClean="0">
                <a:solidFill>
                  <a:srgbClr val="0000FF"/>
                </a:solidFill>
                <a:sym typeface="Symbol" charset="0"/>
              </a:rPr>
              <a:t>s(c) is true.</a:t>
            </a:r>
          </a:p>
          <a:p>
            <a:pPr marL="914400" lvl="1" indent="-457200"/>
            <a:r>
              <a:rPr lang="en-US" sz="2400" dirty="0" smtClean="0">
                <a:solidFill>
                  <a:srgbClr val="0000FF"/>
                </a:solidFill>
                <a:sym typeface="Symbol" charset="0"/>
              </a:rPr>
              <a:t>s(c) </a:t>
            </a:r>
            <a:r>
              <a:rPr lang="en-US" sz="2400" dirty="0">
                <a:solidFill>
                  <a:srgbClr val="0000FF"/>
                </a:solidFill>
              </a:rPr>
              <a:t>→</a:t>
            </a:r>
            <a:r>
              <a:rPr lang="en-US" sz="2400" dirty="0" smtClean="0">
                <a:solidFill>
                  <a:srgbClr val="0000FF"/>
                </a:solidFill>
                <a:sym typeface="Symbol" charset="0"/>
              </a:rPr>
              <a:t> m(c); m(c) </a:t>
            </a:r>
            <a:r>
              <a:rPr lang="en-US" sz="2400" dirty="0">
                <a:solidFill>
                  <a:srgbClr val="0000FF"/>
                </a:solidFill>
              </a:rPr>
              <a:t>→</a:t>
            </a:r>
            <a:r>
              <a:rPr lang="en-US" sz="2400" dirty="0" smtClean="0">
                <a:solidFill>
                  <a:srgbClr val="0000FF"/>
                </a:solidFill>
                <a:sym typeface="Symbol" charset="0"/>
              </a:rPr>
              <a:t> f(c); f(c) </a:t>
            </a:r>
            <a:r>
              <a:rPr lang="en-US" sz="2400" dirty="0">
                <a:solidFill>
                  <a:srgbClr val="0000FF"/>
                </a:solidFill>
              </a:rPr>
              <a:t>→</a:t>
            </a:r>
            <a:r>
              <a:rPr lang="en-US" sz="2400" dirty="0" smtClean="0">
                <a:solidFill>
                  <a:srgbClr val="0000FF"/>
                </a:solidFill>
                <a:sym typeface="Symbol" charset="0"/>
              </a:rPr>
              <a:t> l(c)</a:t>
            </a:r>
          </a:p>
        </p:txBody>
      </p:sp>
    </p:spTree>
    <p:extLst>
      <p:ext uri="{BB962C8B-B14F-4D97-AF65-F5344CB8AC3E}">
        <p14:creationId xmlns:p14="http://schemas.microsoft.com/office/powerpoint/2010/main" val="31160640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Problem (contd.):</a:t>
            </a:r>
            <a:endParaRPr lang="en-US" b="1" dirty="0">
              <a:solidFill>
                <a:srgbClr val="0000FF"/>
              </a:solidFill>
            </a:endParaRP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smtClean="0">
                <a:solidFill>
                  <a:srgbClr val="FF0000"/>
                </a:solidFill>
              </a:rPr>
              <a:t>Conclusion</a:t>
            </a:r>
            <a:r>
              <a:rPr lang="en-US" sz="2800" dirty="0" smtClean="0"/>
              <a:t>: </a:t>
            </a:r>
            <a:r>
              <a:rPr lang="en-US" sz="2800" dirty="0" smtClean="0">
                <a:solidFill>
                  <a:srgbClr val="0000FF"/>
                </a:solidFill>
              </a:rPr>
              <a:t>E</a:t>
            </a:r>
            <a:r>
              <a:rPr lang="en-US" sz="2800" dirty="0" smtClean="0">
                <a:solidFill>
                  <a:srgbClr val="0000FF"/>
                </a:solidFill>
                <a:sym typeface="Symbol" charset="0"/>
              </a:rPr>
              <a:t>veryone who studies more knows less.</a:t>
            </a:r>
          </a:p>
          <a:p>
            <a:pPr lvl="1"/>
            <a:r>
              <a:rPr lang="en-US" sz="2400" dirty="0" smtClean="0">
                <a:solidFill>
                  <a:srgbClr val="0000FF"/>
                </a:solidFill>
                <a:sym typeface="Symbol" charset="0"/>
              </a:rPr>
              <a:t>s(x)</a:t>
            </a:r>
            <a:r>
              <a:rPr lang="en-US" sz="2400" dirty="0" smtClean="0">
                <a:sym typeface="Symbol" charset="0"/>
              </a:rPr>
              <a:t>: x studies more; </a:t>
            </a:r>
            <a:r>
              <a:rPr lang="en-US" sz="2400" dirty="0">
                <a:sym typeface="Symbol" charset="0"/>
              </a:rPr>
              <a:t> </a:t>
            </a:r>
            <a:r>
              <a:rPr lang="en-US" sz="2400" dirty="0" smtClean="0">
                <a:solidFill>
                  <a:srgbClr val="0000FF"/>
                </a:solidFill>
                <a:sym typeface="Symbol" charset="0"/>
              </a:rPr>
              <a:t>m(x)</a:t>
            </a:r>
            <a:r>
              <a:rPr lang="en-US" sz="2400" dirty="0" smtClean="0">
                <a:sym typeface="Symbol" charset="0"/>
              </a:rPr>
              <a:t>: x knows more; </a:t>
            </a:r>
          </a:p>
          <a:p>
            <a:pPr lvl="1"/>
            <a:r>
              <a:rPr lang="en-US" sz="2400" dirty="0" smtClean="0">
                <a:solidFill>
                  <a:srgbClr val="0000FF"/>
                </a:solidFill>
                <a:sym typeface="Symbol" charset="0"/>
              </a:rPr>
              <a:t> f(x)</a:t>
            </a:r>
            <a:r>
              <a:rPr lang="en-US" sz="2400" dirty="0" smtClean="0">
                <a:sym typeface="Symbol" charset="0"/>
              </a:rPr>
              <a:t> : x forgets more ; </a:t>
            </a:r>
            <a:r>
              <a:rPr lang="en-US" sz="2400" dirty="0" smtClean="0">
                <a:solidFill>
                  <a:srgbClr val="0000FF"/>
                </a:solidFill>
                <a:sym typeface="Symbol" charset="0"/>
              </a:rPr>
              <a:t>l(x)</a:t>
            </a:r>
            <a:r>
              <a:rPr lang="en-US" sz="2400" dirty="0" smtClean="0">
                <a:sym typeface="Symbol" charset="0"/>
              </a:rPr>
              <a:t>: x knows less</a:t>
            </a:r>
          </a:p>
          <a:p>
            <a:pPr lvl="1"/>
            <a:r>
              <a:rPr lang="en-US" sz="2400" dirty="0" smtClean="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a:p>
            <a:pPr marL="400050"/>
            <a:r>
              <a:rPr lang="en-US" sz="2400" dirty="0" smtClean="0">
                <a:sym typeface="Symbol" charset="0"/>
              </a:rPr>
              <a:t>Direct Proof: Let </a:t>
            </a:r>
            <a:r>
              <a:rPr lang="en-US" sz="2400" b="1" dirty="0" smtClean="0">
                <a:solidFill>
                  <a:srgbClr val="0000FF"/>
                </a:solidFill>
                <a:sym typeface="Symbol" charset="0"/>
              </a:rPr>
              <a:t>c</a:t>
            </a:r>
            <a:r>
              <a:rPr lang="en-US" sz="2400" dirty="0" smtClean="0">
                <a:sym typeface="Symbol" charset="0"/>
              </a:rPr>
              <a:t> be an arbitrary element of the universe</a:t>
            </a:r>
          </a:p>
          <a:p>
            <a:pPr marL="400050"/>
            <a:r>
              <a:rPr lang="en-US" sz="2400" dirty="0" smtClean="0">
                <a:sym typeface="Symbol" charset="0"/>
              </a:rPr>
              <a:t>(population). We need to show that </a:t>
            </a:r>
            <a:r>
              <a:rPr lang="en-US" sz="2400" b="1" dirty="0" smtClean="0">
                <a:solidFill>
                  <a:srgbClr val="FF0000"/>
                </a:solidFill>
                <a:sym typeface="Symbol" charset="0"/>
              </a:rPr>
              <a:t>s(c) </a:t>
            </a:r>
            <a:r>
              <a:rPr lang="en-US" sz="2800" dirty="0">
                <a:solidFill>
                  <a:srgbClr val="FF0000"/>
                </a:solidFill>
              </a:rPr>
              <a:t>→</a:t>
            </a:r>
            <a:r>
              <a:rPr lang="en-US" sz="2800" b="1" dirty="0" smtClean="0">
                <a:solidFill>
                  <a:srgbClr val="FF0000"/>
                </a:solidFill>
                <a:sym typeface="Symbol" charset="0"/>
              </a:rPr>
              <a:t> l(c).</a:t>
            </a:r>
          </a:p>
          <a:p>
            <a:pPr marL="914400" lvl="1" indent="-457200"/>
            <a:r>
              <a:rPr lang="en-US" sz="2400" dirty="0" smtClean="0">
                <a:solidFill>
                  <a:srgbClr val="0000FF"/>
                </a:solidFill>
                <a:sym typeface="Symbol" charset="0"/>
              </a:rPr>
              <a:t>s(c) is true.</a:t>
            </a:r>
          </a:p>
          <a:p>
            <a:pPr marL="914400" lvl="1" indent="-457200"/>
            <a:r>
              <a:rPr lang="en-US" sz="2400" dirty="0" smtClean="0">
                <a:solidFill>
                  <a:srgbClr val="0000FF"/>
                </a:solidFill>
                <a:sym typeface="Symbol" charset="0"/>
              </a:rPr>
              <a:t>s(c) </a:t>
            </a:r>
            <a:r>
              <a:rPr lang="en-US" sz="2400" dirty="0">
                <a:solidFill>
                  <a:srgbClr val="0000FF"/>
                </a:solidFill>
              </a:rPr>
              <a:t>→</a:t>
            </a:r>
            <a:r>
              <a:rPr lang="en-US" sz="2400" dirty="0" smtClean="0">
                <a:solidFill>
                  <a:srgbClr val="0000FF"/>
                </a:solidFill>
                <a:sym typeface="Symbol" charset="0"/>
              </a:rPr>
              <a:t> m(c); m(c) </a:t>
            </a:r>
            <a:r>
              <a:rPr lang="en-US" sz="2400" dirty="0">
                <a:solidFill>
                  <a:srgbClr val="0000FF"/>
                </a:solidFill>
              </a:rPr>
              <a:t>→</a:t>
            </a:r>
            <a:r>
              <a:rPr lang="en-US" sz="2400" dirty="0" smtClean="0">
                <a:solidFill>
                  <a:srgbClr val="0000FF"/>
                </a:solidFill>
                <a:sym typeface="Symbol" charset="0"/>
              </a:rPr>
              <a:t> f(c); f(c) </a:t>
            </a:r>
            <a:r>
              <a:rPr lang="en-US" sz="2400" dirty="0">
                <a:solidFill>
                  <a:srgbClr val="0000FF"/>
                </a:solidFill>
              </a:rPr>
              <a:t>→</a:t>
            </a:r>
            <a:r>
              <a:rPr lang="en-US" sz="2400" dirty="0" smtClean="0">
                <a:solidFill>
                  <a:srgbClr val="0000FF"/>
                </a:solidFill>
                <a:sym typeface="Symbol" charset="0"/>
              </a:rPr>
              <a:t> l(c)</a:t>
            </a:r>
          </a:p>
          <a:p>
            <a:pPr marL="914400" lvl="1" indent="-457200"/>
            <a:r>
              <a:rPr lang="en-US" sz="2400" dirty="0" smtClean="0">
                <a:solidFill>
                  <a:srgbClr val="0000FF"/>
                </a:solidFill>
                <a:sym typeface="Symbol" charset="0"/>
              </a:rPr>
              <a:t>s(c) </a:t>
            </a:r>
            <a:r>
              <a:rPr lang="en-US" sz="2400" dirty="0">
                <a:solidFill>
                  <a:srgbClr val="0000FF"/>
                </a:solidFill>
              </a:rPr>
              <a:t>→</a:t>
            </a:r>
            <a:r>
              <a:rPr lang="en-US" sz="2400" dirty="0" smtClean="0">
                <a:solidFill>
                  <a:srgbClr val="0000FF"/>
                </a:solidFill>
                <a:sym typeface="Symbol" charset="0"/>
              </a:rPr>
              <a:t> l(c) </a:t>
            </a:r>
            <a:r>
              <a:rPr lang="en-US" sz="2400" dirty="0" smtClean="0">
                <a:solidFill>
                  <a:srgbClr val="FF0000"/>
                </a:solidFill>
                <a:sym typeface="Symbol" charset="0"/>
              </a:rPr>
              <a:t>by the transitivity </a:t>
            </a:r>
            <a:r>
              <a:rPr lang="en-US" sz="2400" dirty="0" smtClean="0">
                <a:solidFill>
                  <a:srgbClr val="FF0000"/>
                </a:solidFill>
                <a:sym typeface="Symbol" charset="0"/>
              </a:rPr>
              <a:t>(</a:t>
            </a:r>
            <a:r>
              <a:rPr lang="en-US" sz="2400" dirty="0" smtClean="0">
                <a:solidFill>
                  <a:srgbClr val="0000FF"/>
                </a:solidFill>
                <a:sym typeface="Symbol" charset="0"/>
              </a:rPr>
              <a:t>syllogism</a:t>
            </a:r>
            <a:r>
              <a:rPr lang="en-US" sz="2400" dirty="0" smtClean="0">
                <a:solidFill>
                  <a:srgbClr val="FF0000"/>
                </a:solidFill>
                <a:sym typeface="Symbol" charset="0"/>
              </a:rPr>
              <a:t>)</a:t>
            </a:r>
            <a:endParaRPr lang="en-US" sz="2400" dirty="0" smtClean="0">
              <a:solidFill>
                <a:srgbClr val="FF0000"/>
              </a:solidFill>
              <a:sym typeface="Symbol" charset="0"/>
            </a:endParaRPr>
          </a:p>
        </p:txBody>
      </p:sp>
    </p:spTree>
    <p:extLst>
      <p:ext uri="{BB962C8B-B14F-4D97-AF65-F5344CB8AC3E}">
        <p14:creationId xmlns:p14="http://schemas.microsoft.com/office/powerpoint/2010/main" val="476415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Problem (contd.):</a:t>
            </a:r>
            <a:endParaRPr lang="en-US" b="1" dirty="0">
              <a:solidFill>
                <a:srgbClr val="0000FF"/>
              </a:solidFill>
            </a:endParaRP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smtClean="0">
                <a:solidFill>
                  <a:srgbClr val="FF0000"/>
                </a:solidFill>
              </a:rPr>
              <a:t>Conclusion</a:t>
            </a:r>
            <a:r>
              <a:rPr lang="en-US" sz="2800" dirty="0" smtClean="0"/>
              <a:t>: </a:t>
            </a:r>
            <a:r>
              <a:rPr lang="en-US" sz="2800" dirty="0" smtClean="0">
                <a:solidFill>
                  <a:srgbClr val="0000FF"/>
                </a:solidFill>
              </a:rPr>
              <a:t>E</a:t>
            </a:r>
            <a:r>
              <a:rPr lang="en-US" sz="2800" dirty="0" smtClean="0">
                <a:solidFill>
                  <a:srgbClr val="0000FF"/>
                </a:solidFill>
                <a:sym typeface="Symbol" charset="0"/>
              </a:rPr>
              <a:t>veryone who studies more knows less.</a:t>
            </a:r>
          </a:p>
          <a:p>
            <a:pPr lvl="1"/>
            <a:r>
              <a:rPr lang="en-US" sz="2400" dirty="0" smtClean="0">
                <a:solidFill>
                  <a:srgbClr val="0000FF"/>
                </a:solidFill>
                <a:sym typeface="Symbol" charset="0"/>
              </a:rPr>
              <a:t>s(x)</a:t>
            </a:r>
            <a:r>
              <a:rPr lang="en-US" sz="2400" dirty="0" smtClean="0">
                <a:sym typeface="Symbol" charset="0"/>
              </a:rPr>
              <a:t>: x studies more; </a:t>
            </a:r>
            <a:r>
              <a:rPr lang="en-US" sz="2400" dirty="0">
                <a:sym typeface="Symbol" charset="0"/>
              </a:rPr>
              <a:t> </a:t>
            </a:r>
            <a:r>
              <a:rPr lang="en-US" sz="2400" dirty="0" smtClean="0">
                <a:solidFill>
                  <a:srgbClr val="0000FF"/>
                </a:solidFill>
                <a:sym typeface="Symbol" charset="0"/>
              </a:rPr>
              <a:t>m(x)</a:t>
            </a:r>
            <a:r>
              <a:rPr lang="en-US" sz="2400" dirty="0" smtClean="0">
                <a:sym typeface="Symbol" charset="0"/>
              </a:rPr>
              <a:t>: x knows more; </a:t>
            </a:r>
          </a:p>
          <a:p>
            <a:pPr lvl="1"/>
            <a:r>
              <a:rPr lang="en-US" sz="2400" dirty="0" smtClean="0">
                <a:solidFill>
                  <a:srgbClr val="0000FF"/>
                </a:solidFill>
                <a:sym typeface="Symbol" charset="0"/>
              </a:rPr>
              <a:t> f(x)</a:t>
            </a:r>
            <a:r>
              <a:rPr lang="en-US" sz="2400" dirty="0" smtClean="0">
                <a:sym typeface="Symbol" charset="0"/>
              </a:rPr>
              <a:t> : x forgets more ; </a:t>
            </a:r>
            <a:r>
              <a:rPr lang="en-US" sz="2400" dirty="0" smtClean="0">
                <a:solidFill>
                  <a:srgbClr val="0000FF"/>
                </a:solidFill>
                <a:sym typeface="Symbol" charset="0"/>
              </a:rPr>
              <a:t>l(x)</a:t>
            </a:r>
            <a:r>
              <a:rPr lang="en-US" sz="2400" dirty="0" smtClean="0">
                <a:sym typeface="Symbol" charset="0"/>
              </a:rPr>
              <a:t>: x knows less</a:t>
            </a:r>
          </a:p>
          <a:p>
            <a:pPr lvl="1"/>
            <a:r>
              <a:rPr lang="en-US" sz="2400" dirty="0" smtClean="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smtClean="0">
              <a:solidFill>
                <a:srgbClr val="FF0000"/>
              </a:solidFill>
              <a:sym typeface="Symbol" charset="0"/>
            </a:endParaRPr>
          </a:p>
          <a:p>
            <a:pPr marL="400050"/>
            <a:r>
              <a:rPr lang="en-US" sz="2400" dirty="0" smtClean="0">
                <a:sym typeface="Symbol" charset="0"/>
              </a:rPr>
              <a:t>Direct Proof: Let </a:t>
            </a:r>
            <a:r>
              <a:rPr lang="en-US" sz="2400" b="1" dirty="0" smtClean="0">
                <a:solidFill>
                  <a:srgbClr val="0000FF"/>
                </a:solidFill>
                <a:sym typeface="Symbol" charset="0"/>
              </a:rPr>
              <a:t>c</a:t>
            </a:r>
            <a:r>
              <a:rPr lang="en-US" sz="2400" dirty="0" smtClean="0">
                <a:sym typeface="Symbol" charset="0"/>
              </a:rPr>
              <a:t> be an arbitrary element of the universe</a:t>
            </a:r>
          </a:p>
          <a:p>
            <a:pPr marL="400050"/>
            <a:r>
              <a:rPr lang="en-US" sz="2400" dirty="0" smtClean="0">
                <a:sym typeface="Symbol" charset="0"/>
              </a:rPr>
              <a:t>(population). We need to show that </a:t>
            </a:r>
            <a:r>
              <a:rPr lang="en-US" sz="2400" b="1" dirty="0" smtClean="0">
                <a:solidFill>
                  <a:srgbClr val="FF0000"/>
                </a:solidFill>
                <a:sym typeface="Symbol" charset="0"/>
              </a:rPr>
              <a:t>s(c) </a:t>
            </a:r>
            <a:r>
              <a:rPr lang="en-US" sz="2800" dirty="0">
                <a:solidFill>
                  <a:srgbClr val="FF0000"/>
                </a:solidFill>
              </a:rPr>
              <a:t>→</a:t>
            </a:r>
            <a:r>
              <a:rPr lang="en-US" sz="2800" b="1" dirty="0" smtClean="0">
                <a:solidFill>
                  <a:srgbClr val="FF0000"/>
                </a:solidFill>
                <a:sym typeface="Symbol" charset="0"/>
              </a:rPr>
              <a:t> l(c).</a:t>
            </a:r>
          </a:p>
          <a:p>
            <a:pPr marL="914400" lvl="1" indent="-457200"/>
            <a:r>
              <a:rPr lang="en-US" sz="2400" dirty="0" smtClean="0">
                <a:solidFill>
                  <a:srgbClr val="0000FF"/>
                </a:solidFill>
                <a:sym typeface="Symbol" charset="0"/>
              </a:rPr>
              <a:t>s(c) is true.</a:t>
            </a:r>
          </a:p>
          <a:p>
            <a:pPr marL="914400" lvl="1" indent="-457200"/>
            <a:r>
              <a:rPr lang="en-US" sz="2400" dirty="0" smtClean="0">
                <a:solidFill>
                  <a:srgbClr val="0000FF"/>
                </a:solidFill>
                <a:sym typeface="Symbol" charset="0"/>
              </a:rPr>
              <a:t>s(c) </a:t>
            </a:r>
            <a:r>
              <a:rPr lang="en-US" sz="2400" dirty="0">
                <a:solidFill>
                  <a:srgbClr val="0000FF"/>
                </a:solidFill>
              </a:rPr>
              <a:t>→</a:t>
            </a:r>
            <a:r>
              <a:rPr lang="en-US" sz="2400" dirty="0" smtClean="0">
                <a:solidFill>
                  <a:srgbClr val="0000FF"/>
                </a:solidFill>
                <a:sym typeface="Symbol" charset="0"/>
              </a:rPr>
              <a:t> m(c); m(c) </a:t>
            </a:r>
            <a:r>
              <a:rPr lang="en-US" sz="2400" dirty="0">
                <a:solidFill>
                  <a:srgbClr val="0000FF"/>
                </a:solidFill>
              </a:rPr>
              <a:t>→</a:t>
            </a:r>
            <a:r>
              <a:rPr lang="en-US" sz="2400" dirty="0" smtClean="0">
                <a:solidFill>
                  <a:srgbClr val="0000FF"/>
                </a:solidFill>
                <a:sym typeface="Symbol" charset="0"/>
              </a:rPr>
              <a:t> f(c); f(c) </a:t>
            </a:r>
            <a:r>
              <a:rPr lang="en-US" sz="2400" dirty="0">
                <a:solidFill>
                  <a:srgbClr val="0000FF"/>
                </a:solidFill>
              </a:rPr>
              <a:t>→</a:t>
            </a:r>
            <a:r>
              <a:rPr lang="en-US" sz="2400" dirty="0" smtClean="0">
                <a:solidFill>
                  <a:srgbClr val="0000FF"/>
                </a:solidFill>
                <a:sym typeface="Symbol" charset="0"/>
              </a:rPr>
              <a:t> l(c)</a:t>
            </a:r>
          </a:p>
          <a:p>
            <a:pPr marL="914400" lvl="1" indent="-457200"/>
            <a:r>
              <a:rPr lang="en-US" sz="2400" dirty="0" smtClean="0">
                <a:solidFill>
                  <a:srgbClr val="0000FF"/>
                </a:solidFill>
                <a:sym typeface="Symbol" charset="0"/>
              </a:rPr>
              <a:t>s(c) </a:t>
            </a:r>
            <a:r>
              <a:rPr lang="en-US" sz="2400" dirty="0">
                <a:solidFill>
                  <a:srgbClr val="0000FF"/>
                </a:solidFill>
              </a:rPr>
              <a:t>→</a:t>
            </a:r>
            <a:r>
              <a:rPr lang="en-US" sz="2400" dirty="0" smtClean="0">
                <a:solidFill>
                  <a:srgbClr val="0000FF"/>
                </a:solidFill>
                <a:sym typeface="Symbol" charset="0"/>
              </a:rPr>
              <a:t> l(c) </a:t>
            </a:r>
            <a:r>
              <a:rPr lang="en-US" sz="2400" dirty="0" smtClean="0">
                <a:solidFill>
                  <a:srgbClr val="FF0000"/>
                </a:solidFill>
                <a:sym typeface="Symbol" charset="0"/>
              </a:rPr>
              <a:t>by the transitivity </a:t>
            </a:r>
          </a:p>
          <a:p>
            <a:pPr marL="914400" lvl="1" indent="-457200"/>
            <a:r>
              <a:rPr lang="en-US" sz="2400" b="1" dirty="0" smtClean="0">
                <a:solidFill>
                  <a:srgbClr val="0000FF"/>
                </a:solidFill>
                <a:latin typeface="Calibri" charset="0"/>
                <a:ea typeface="ＭＳ Ｐゴシック" charset="0"/>
                <a:cs typeface="ＭＳ Ｐゴシック" charset="0"/>
                <a:sym typeface="Symbol" charset="0"/>
              </a:rPr>
              <a:t>x (s(x) </a:t>
            </a:r>
            <a:r>
              <a:rPr lang="en-US" sz="2400" dirty="0">
                <a:solidFill>
                  <a:srgbClr val="0000FF"/>
                </a:solidFill>
              </a:rPr>
              <a:t>→</a:t>
            </a:r>
            <a:r>
              <a:rPr lang="en-US" sz="2400" dirty="0" smtClean="0">
                <a:solidFill>
                  <a:srgbClr val="0000FF"/>
                </a:solidFill>
                <a:sym typeface="Symbol" charset="0"/>
              </a:rPr>
              <a:t> </a:t>
            </a:r>
            <a:r>
              <a:rPr lang="en-US" sz="2400" b="1" dirty="0" smtClean="0">
                <a:solidFill>
                  <a:srgbClr val="0000FF"/>
                </a:solidFill>
                <a:latin typeface="Calibri" charset="0"/>
                <a:ea typeface="ＭＳ Ｐゴシック" charset="0"/>
                <a:cs typeface="ＭＳ Ｐゴシック" charset="0"/>
                <a:sym typeface="Symbol" charset="0"/>
              </a:rPr>
              <a:t> l(x)) </a:t>
            </a:r>
            <a:r>
              <a:rPr lang="en-US" sz="2400" dirty="0" smtClean="0">
                <a:latin typeface="Calibri" charset="0"/>
                <a:ea typeface="ＭＳ Ｐゴシック" charset="0"/>
                <a:cs typeface="ＭＳ Ｐゴシック" charset="0"/>
                <a:sym typeface="Symbol" charset="0"/>
              </a:rPr>
              <a:t>Universal generalization</a:t>
            </a:r>
            <a:endParaRPr lang="en-US" sz="2400" dirty="0" smtClean="0">
              <a:sym typeface="Symbol" charset="0"/>
            </a:endParaRPr>
          </a:p>
        </p:txBody>
      </p:sp>
    </p:spTree>
    <p:extLst>
      <p:ext uri="{BB962C8B-B14F-4D97-AF65-F5344CB8AC3E}">
        <p14:creationId xmlns:p14="http://schemas.microsoft.com/office/powerpoint/2010/main" val="18874424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Proposition: </a:t>
            </a:r>
            <a:r>
              <a:rPr lang="en-US" dirty="0" smtClean="0">
                <a:solidFill>
                  <a:srgbClr val="0000FF"/>
                </a:solidFill>
                <a:latin typeface="Calibri" charset="0"/>
                <a:ea typeface="ＭＳ Ｐゴシック" charset="0"/>
                <a:sym typeface="Symbol" charset="0"/>
              </a:rPr>
              <a:t>x,</a:t>
            </a:r>
            <a:r>
              <a:rPr lang="en-US" b="1" dirty="0" smtClean="0">
                <a:solidFill>
                  <a:srgbClr val="0000FF"/>
                </a:solidFill>
              </a:rPr>
              <a:t> if x is odd, x</a:t>
            </a:r>
            <a:r>
              <a:rPr lang="en-US" b="1" baseline="30000" dirty="0" smtClean="0">
                <a:solidFill>
                  <a:srgbClr val="0000FF"/>
                </a:solidFill>
              </a:rPr>
              <a:t>2</a:t>
            </a:r>
            <a:r>
              <a:rPr lang="en-US" b="1" dirty="0" smtClean="0">
                <a:solidFill>
                  <a:srgbClr val="0000FF"/>
                </a:solidFill>
              </a:rPr>
              <a:t> is odd.</a:t>
            </a:r>
            <a:endParaRPr lang="en-US" b="1" dirty="0">
              <a:solidFill>
                <a:srgbClr val="0000FF"/>
              </a:solidFill>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444313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Proposition: </a:t>
            </a:r>
            <a:r>
              <a:rPr lang="en-US" dirty="0" smtClean="0">
                <a:solidFill>
                  <a:srgbClr val="0000FF"/>
                </a:solidFill>
                <a:latin typeface="Calibri" charset="0"/>
                <a:ea typeface="ＭＳ Ｐゴシック" charset="0"/>
                <a:sym typeface="Symbol" charset="0"/>
              </a:rPr>
              <a:t>x,</a:t>
            </a:r>
            <a:r>
              <a:rPr lang="en-US" b="1" dirty="0" smtClean="0">
                <a:solidFill>
                  <a:srgbClr val="0000FF"/>
                </a:solidFill>
              </a:rPr>
              <a:t> if x is odd, x</a:t>
            </a:r>
            <a:r>
              <a:rPr lang="en-US" b="1" baseline="30000" dirty="0" smtClean="0">
                <a:solidFill>
                  <a:srgbClr val="0000FF"/>
                </a:solidFill>
              </a:rPr>
              <a:t>2</a:t>
            </a:r>
            <a:r>
              <a:rPr lang="en-US" b="1" dirty="0" smtClean="0">
                <a:solidFill>
                  <a:srgbClr val="0000FF"/>
                </a:solidFill>
              </a:rPr>
              <a:t> is odd.</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We have the starting structure for an arbitrary element x of the universe:</a:t>
            </a:r>
            <a:endParaRPr lang="en-US" dirty="0"/>
          </a:p>
        </p:txBody>
      </p:sp>
      <p:pic>
        <p:nvPicPr>
          <p:cNvPr id="4" name="Picture 3" descr="Screen Shot 2015-02-22 at 8.35.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6" y="2915940"/>
            <a:ext cx="9109934" cy="2427158"/>
          </a:xfrm>
          <a:prstGeom prst="rect">
            <a:avLst/>
          </a:prstGeom>
        </p:spPr>
      </p:pic>
      <p:sp>
        <p:nvSpPr>
          <p:cNvPr id="5" name="TextBox 4"/>
          <p:cNvSpPr txBox="1"/>
          <p:nvPr/>
        </p:nvSpPr>
        <p:spPr>
          <a:xfrm>
            <a:off x="5520268" y="5935765"/>
            <a:ext cx="2523066" cy="830997"/>
          </a:xfrm>
          <a:prstGeom prst="rect">
            <a:avLst/>
          </a:prstGeom>
          <a:solidFill>
            <a:srgbClr val="FAC090"/>
          </a:solidFill>
        </p:spPr>
        <p:txBody>
          <a:bodyPr wrap="square" rtlCol="0">
            <a:spAutoFit/>
          </a:bodyPr>
          <a:lstStyle/>
          <a:p>
            <a:r>
              <a:rPr lang="en-US" sz="2400" dirty="0" smtClean="0"/>
              <a:t>indicates the end of the proof</a:t>
            </a:r>
            <a:endParaRPr lang="en-US" sz="2400" dirty="0"/>
          </a:p>
        </p:txBody>
      </p:sp>
      <p:sp>
        <p:nvSpPr>
          <p:cNvPr id="6" name="Freeform 5"/>
          <p:cNvSpPr/>
          <p:nvPr/>
        </p:nvSpPr>
        <p:spPr>
          <a:xfrm>
            <a:off x="7535334" y="5343098"/>
            <a:ext cx="1016000" cy="592667"/>
          </a:xfrm>
          <a:custGeom>
            <a:avLst/>
            <a:gdLst>
              <a:gd name="connsiteX0" fmla="*/ 0 w 1016000"/>
              <a:gd name="connsiteY0" fmla="*/ 592667 h 592667"/>
              <a:gd name="connsiteX1" fmla="*/ 1016000 w 1016000"/>
              <a:gd name="connsiteY1" fmla="*/ 0 h 592667"/>
              <a:gd name="connsiteX2" fmla="*/ 1016000 w 1016000"/>
              <a:gd name="connsiteY2" fmla="*/ 0 h 592667"/>
            </a:gdLst>
            <a:ahLst/>
            <a:cxnLst>
              <a:cxn ang="0">
                <a:pos x="connsiteX0" y="connsiteY0"/>
              </a:cxn>
              <a:cxn ang="0">
                <a:pos x="connsiteX1" y="connsiteY1"/>
              </a:cxn>
              <a:cxn ang="0">
                <a:pos x="connsiteX2" y="connsiteY2"/>
              </a:cxn>
            </a:cxnLst>
            <a:rect l="l" t="t" r="r" b="b"/>
            <a:pathLst>
              <a:path w="1016000" h="592667">
                <a:moveTo>
                  <a:pt x="0" y="592667"/>
                </a:moveTo>
                <a:lnTo>
                  <a:pt x="1016000" y="0"/>
                </a:lnTo>
                <a:lnTo>
                  <a:pt x="1016000" y="0"/>
                </a:lnTo>
              </a:path>
            </a:pathLst>
          </a:custGeom>
          <a:ln w="381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089156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Proposition: </a:t>
            </a:r>
            <a:r>
              <a:rPr lang="en-US" dirty="0" smtClean="0">
                <a:solidFill>
                  <a:srgbClr val="0000FF"/>
                </a:solidFill>
                <a:latin typeface="Calibri" charset="0"/>
                <a:ea typeface="ＭＳ Ｐゴシック" charset="0"/>
                <a:sym typeface="Symbol" charset="0"/>
              </a:rPr>
              <a:t>x,</a:t>
            </a:r>
            <a:r>
              <a:rPr lang="en-US" b="1" dirty="0" smtClean="0">
                <a:solidFill>
                  <a:srgbClr val="0000FF"/>
                </a:solidFill>
              </a:rPr>
              <a:t> if x is odd, x</a:t>
            </a:r>
            <a:r>
              <a:rPr lang="en-US" b="1" baseline="30000" dirty="0" smtClean="0">
                <a:solidFill>
                  <a:srgbClr val="0000FF"/>
                </a:solidFill>
              </a:rPr>
              <a:t>2</a:t>
            </a:r>
            <a:r>
              <a:rPr lang="en-US" b="1" dirty="0" smtClean="0">
                <a:solidFill>
                  <a:srgbClr val="0000FF"/>
                </a:solidFill>
              </a:rPr>
              <a:t> is odd.</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Using the definition of odd numbers we get</a:t>
            </a:r>
            <a:endParaRPr lang="en-US" dirty="0"/>
          </a:p>
        </p:txBody>
      </p:sp>
      <p:pic>
        <p:nvPicPr>
          <p:cNvPr id="7" name="Picture 6" descr="Screen Shot 2015-02-22 at 8.38.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9" y="2743200"/>
            <a:ext cx="9029811" cy="2455333"/>
          </a:xfrm>
          <a:prstGeom prst="rect">
            <a:avLst/>
          </a:prstGeom>
        </p:spPr>
      </p:pic>
    </p:spTree>
    <p:extLst>
      <p:ext uri="{BB962C8B-B14F-4D97-AF65-F5344CB8AC3E}">
        <p14:creationId xmlns:p14="http://schemas.microsoft.com/office/powerpoint/2010/main" val="29058360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Proposition: </a:t>
            </a:r>
            <a:r>
              <a:rPr lang="en-US" dirty="0" smtClean="0">
                <a:solidFill>
                  <a:srgbClr val="0000FF"/>
                </a:solidFill>
                <a:latin typeface="Calibri" charset="0"/>
                <a:ea typeface="ＭＳ Ｐゴシック" charset="0"/>
                <a:sym typeface="Symbol" charset="0"/>
              </a:rPr>
              <a:t>x,</a:t>
            </a:r>
            <a:r>
              <a:rPr lang="en-US" b="1" dirty="0" smtClean="0">
                <a:solidFill>
                  <a:srgbClr val="0000FF"/>
                </a:solidFill>
              </a:rPr>
              <a:t> if x is odd, x</a:t>
            </a:r>
            <a:r>
              <a:rPr lang="en-US" b="1" baseline="30000" dirty="0" smtClean="0">
                <a:solidFill>
                  <a:srgbClr val="0000FF"/>
                </a:solidFill>
              </a:rPr>
              <a:t>2</a:t>
            </a:r>
            <a:r>
              <a:rPr lang="en-US" b="1" dirty="0" smtClean="0">
                <a:solidFill>
                  <a:srgbClr val="0000FF"/>
                </a:solidFill>
              </a:rPr>
              <a:t> is odd.</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We are almost there:</a:t>
            </a:r>
            <a:endParaRPr lang="en-US" dirty="0"/>
          </a:p>
        </p:txBody>
      </p:sp>
      <p:pic>
        <p:nvPicPr>
          <p:cNvPr id="4" name="Picture 3" descr="Screen Shot 2015-02-22 at 8.41.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2328333"/>
            <a:ext cx="8980091" cy="3395133"/>
          </a:xfrm>
          <a:prstGeom prst="rect">
            <a:avLst/>
          </a:prstGeom>
        </p:spPr>
      </p:pic>
    </p:spTree>
    <p:extLst>
      <p:ext uri="{BB962C8B-B14F-4D97-AF65-F5344CB8AC3E}">
        <p14:creationId xmlns:p14="http://schemas.microsoft.com/office/powerpoint/2010/main" val="15639588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Proposition: </a:t>
            </a:r>
            <a:r>
              <a:rPr lang="en-US" dirty="0" smtClean="0">
                <a:solidFill>
                  <a:srgbClr val="0000FF"/>
                </a:solidFill>
                <a:latin typeface="Calibri" charset="0"/>
                <a:ea typeface="ＭＳ Ｐゴシック" charset="0"/>
                <a:sym typeface="Symbol" charset="0"/>
              </a:rPr>
              <a:t>x,</a:t>
            </a:r>
            <a:r>
              <a:rPr lang="en-US" b="1" dirty="0" smtClean="0">
                <a:solidFill>
                  <a:srgbClr val="0000FF"/>
                </a:solidFill>
              </a:rPr>
              <a:t> if x is odd, x</a:t>
            </a:r>
            <a:r>
              <a:rPr lang="en-US" b="1" baseline="30000" dirty="0" smtClean="0">
                <a:solidFill>
                  <a:srgbClr val="0000FF"/>
                </a:solidFill>
              </a:rPr>
              <a:t>2</a:t>
            </a:r>
            <a:r>
              <a:rPr lang="en-US" b="1" dirty="0" smtClean="0">
                <a:solidFill>
                  <a:srgbClr val="0000FF"/>
                </a:solidFill>
              </a:rPr>
              <a:t> is odd.</a:t>
            </a:r>
            <a:endParaRPr lang="en-US" b="1" dirty="0">
              <a:solidFill>
                <a:srgbClr val="0000FF"/>
              </a:solidFill>
            </a:endParaRPr>
          </a:p>
        </p:txBody>
      </p:sp>
      <p:sp>
        <p:nvSpPr>
          <p:cNvPr id="3" name="Content Placeholder 2"/>
          <p:cNvSpPr>
            <a:spLocks noGrp="1"/>
          </p:cNvSpPr>
          <p:nvPr>
            <p:ph idx="1"/>
          </p:nvPr>
        </p:nvSpPr>
        <p:spPr>
          <a:xfrm>
            <a:off x="457199" y="1600200"/>
            <a:ext cx="8551333" cy="4525963"/>
          </a:xfrm>
        </p:spPr>
        <p:txBody>
          <a:bodyPr/>
          <a:lstStyle/>
          <a:p>
            <a:r>
              <a:rPr lang="en-US" dirty="0" smtClean="0"/>
              <a:t>P(x) = x is odd; Q(x) = x</a:t>
            </a:r>
            <a:r>
              <a:rPr lang="en-US" baseline="30000" dirty="0" smtClean="0"/>
              <a:t>2</a:t>
            </a:r>
            <a:r>
              <a:rPr lang="en-US" dirty="0" smtClean="0"/>
              <a:t> is odd.</a:t>
            </a:r>
          </a:p>
          <a:p>
            <a:r>
              <a:rPr lang="en-US" dirty="0" smtClean="0"/>
              <a:t>The above proof can also be written as follows (</a:t>
            </a:r>
            <a:r>
              <a:rPr lang="en-US" dirty="0" smtClean="0">
                <a:solidFill>
                  <a:srgbClr val="0000FF"/>
                </a:solidFill>
              </a:rPr>
              <a:t>x is an arbitrary element of the universe</a:t>
            </a:r>
            <a:r>
              <a:rPr lang="en-US" dirty="0" smtClean="0"/>
              <a:t>):</a:t>
            </a:r>
          </a:p>
          <a:p>
            <a:pPr lvl="1"/>
            <a:r>
              <a:rPr lang="en-US" dirty="0" smtClean="0"/>
              <a:t>P(x): x is odd </a:t>
            </a:r>
            <a:r>
              <a:rPr lang="en-US" dirty="0">
                <a:solidFill>
                  <a:srgbClr val="000000"/>
                </a:solidFill>
              </a:rPr>
              <a:t>→</a:t>
            </a:r>
            <a:r>
              <a:rPr lang="en-US" dirty="0" smtClean="0">
                <a:sym typeface="Symbol" charset="0"/>
              </a:rPr>
              <a:t> (x=2a+1)</a:t>
            </a:r>
          </a:p>
          <a:p>
            <a:pPr lvl="1"/>
            <a:r>
              <a:rPr lang="en-US" dirty="0" smtClean="0">
                <a:sym typeface="Symbol" charset="0"/>
              </a:rPr>
              <a:t>(x=2a+1) </a:t>
            </a:r>
            <a:r>
              <a:rPr lang="en-US" dirty="0">
                <a:solidFill>
                  <a:srgbClr val="000000"/>
                </a:solidFill>
              </a:rPr>
              <a:t>→</a:t>
            </a:r>
            <a:r>
              <a:rPr lang="en-US" dirty="0" smtClean="0">
                <a:sym typeface="Symbol" charset="0"/>
              </a:rPr>
              <a:t> (x</a:t>
            </a:r>
            <a:r>
              <a:rPr lang="en-US" baseline="30000" dirty="0" smtClean="0">
                <a:sym typeface="Symbol" charset="0"/>
              </a:rPr>
              <a:t>2 </a:t>
            </a:r>
            <a:r>
              <a:rPr lang="en-US" dirty="0" smtClean="0">
                <a:sym typeface="Symbol" charset="0"/>
              </a:rPr>
              <a:t>=2(2a</a:t>
            </a:r>
            <a:r>
              <a:rPr lang="en-US" baseline="30000" dirty="0" smtClean="0">
                <a:sym typeface="Symbol" charset="0"/>
              </a:rPr>
              <a:t>2</a:t>
            </a:r>
            <a:r>
              <a:rPr lang="en-US" dirty="0" smtClean="0">
                <a:sym typeface="Symbol" charset="0"/>
              </a:rPr>
              <a:t>+2a) +1)</a:t>
            </a:r>
          </a:p>
          <a:p>
            <a:pPr lvl="1"/>
            <a:r>
              <a:rPr lang="en-US" dirty="0" smtClean="0">
                <a:sym typeface="Symbol" charset="0"/>
              </a:rPr>
              <a:t>(x</a:t>
            </a:r>
            <a:r>
              <a:rPr lang="en-US" baseline="30000" dirty="0" smtClean="0">
                <a:sym typeface="Symbol" charset="0"/>
              </a:rPr>
              <a:t>2</a:t>
            </a:r>
            <a:r>
              <a:rPr lang="en-US" dirty="0" smtClean="0">
                <a:sym typeface="Symbol" charset="0"/>
              </a:rPr>
              <a:t>=2b +1) </a:t>
            </a:r>
            <a:r>
              <a:rPr lang="en-US" dirty="0">
                <a:solidFill>
                  <a:srgbClr val="000000"/>
                </a:solidFill>
              </a:rPr>
              <a:t>→</a:t>
            </a:r>
            <a:r>
              <a:rPr lang="en-US" dirty="0" smtClean="0">
                <a:sym typeface="Symbol" charset="0"/>
              </a:rPr>
              <a:t> Q(x): x</a:t>
            </a:r>
            <a:r>
              <a:rPr lang="en-US" baseline="30000" dirty="0" smtClean="0">
                <a:sym typeface="Symbol" charset="0"/>
              </a:rPr>
              <a:t>2</a:t>
            </a:r>
            <a:r>
              <a:rPr lang="en-US" dirty="0" smtClean="0">
                <a:sym typeface="Symbol" charset="0"/>
              </a:rPr>
              <a:t> is odd</a:t>
            </a:r>
          </a:p>
          <a:p>
            <a:r>
              <a:rPr lang="en-US" dirty="0" smtClean="0">
                <a:sym typeface="Symbol" charset="0"/>
              </a:rPr>
              <a:t>Thus </a:t>
            </a:r>
            <a:r>
              <a:rPr lang="en-US" dirty="0" smtClean="0">
                <a:solidFill>
                  <a:srgbClr val="0000FF"/>
                </a:solidFill>
                <a:latin typeface="Calibri" charset="0"/>
                <a:ea typeface="ＭＳ Ｐゴシック" charset="0"/>
                <a:sym typeface="Symbol" charset="0"/>
              </a:rPr>
              <a:t>P(x)</a:t>
            </a:r>
            <a:r>
              <a:rPr lang="en-US" dirty="0" smtClean="0">
                <a:solidFill>
                  <a:srgbClr val="0000FF"/>
                </a:solidFill>
                <a:sym typeface="Symbol" charset="0"/>
              </a:rPr>
              <a:t> </a:t>
            </a:r>
            <a:r>
              <a:rPr lang="en-US" dirty="0">
                <a:solidFill>
                  <a:srgbClr val="0000FF"/>
                </a:solidFill>
              </a:rPr>
              <a:t>→</a:t>
            </a:r>
            <a:r>
              <a:rPr lang="en-US" dirty="0" smtClean="0">
                <a:solidFill>
                  <a:srgbClr val="0000FF"/>
                </a:solidFill>
                <a:sym typeface="Symbol" charset="0"/>
              </a:rPr>
              <a:t> Q(x) </a:t>
            </a:r>
            <a:r>
              <a:rPr lang="en-US" dirty="0" smtClean="0">
                <a:sym typeface="Symbol" charset="0"/>
              </a:rPr>
              <a:t>is true for an arbitrary x.</a:t>
            </a:r>
            <a:endParaRPr lang="en-US" dirty="0"/>
          </a:p>
        </p:txBody>
      </p:sp>
    </p:spTree>
    <p:extLst>
      <p:ext uri="{BB962C8B-B14F-4D97-AF65-F5344CB8AC3E}">
        <p14:creationId xmlns:p14="http://schemas.microsoft.com/office/powerpoint/2010/main" val="9921645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Show that 1+2+3+ …+ n =n(n+1)/2</a:t>
            </a:r>
            <a:endParaRPr lang="en-US" b="1" dirty="0">
              <a:solidFill>
                <a:srgbClr val="0000FF"/>
              </a:solidFill>
            </a:endParaRPr>
          </a:p>
        </p:txBody>
      </p:sp>
      <p:sp>
        <p:nvSpPr>
          <p:cNvPr id="3" name="Content Placeholder 2"/>
          <p:cNvSpPr>
            <a:spLocks noGrp="1"/>
          </p:cNvSpPr>
          <p:nvPr>
            <p:ph idx="1"/>
          </p:nvPr>
        </p:nvSpPr>
        <p:spPr>
          <a:xfrm>
            <a:off x="229317" y="1600200"/>
            <a:ext cx="8779215" cy="4525963"/>
          </a:xfrm>
        </p:spPr>
        <p:txBody>
          <a:bodyPr/>
          <a:lstStyle/>
          <a:p>
            <a:r>
              <a:rPr lang="en-US" dirty="0" smtClean="0"/>
              <a:t>We assume that n </a:t>
            </a:r>
            <a:r>
              <a:rPr lang="en-US" dirty="0" smtClean="0">
                <a:latin typeface="Calibri" charset="0"/>
                <a:ea typeface="ＭＳ Ｐゴシック" charset="0"/>
                <a:cs typeface="ＭＳ Ｐゴシック" charset="0"/>
                <a:sym typeface="Symbol" charset="0"/>
              </a:rPr>
              <a:t> N.</a:t>
            </a:r>
          </a:p>
          <a:p>
            <a:r>
              <a:rPr lang="en-US" dirty="0" smtClean="0">
                <a:latin typeface="Calibri" charset="0"/>
                <a:ea typeface="ＭＳ Ｐゴシック" charset="0"/>
                <a:cs typeface="ＭＳ Ｐゴシック" charset="0"/>
                <a:sym typeface="Symbol" charset="0"/>
              </a:rPr>
              <a:t>We write</a:t>
            </a:r>
          </a:p>
          <a:p>
            <a:pPr marL="457200" lvl="1" indent="0">
              <a:buNone/>
            </a:pPr>
            <a:r>
              <a:rPr lang="en-US" dirty="0" smtClean="0">
                <a:latin typeface="Calibri" charset="0"/>
                <a:ea typeface="ＭＳ Ｐゴシック" charset="0"/>
                <a:cs typeface="ＭＳ Ｐゴシック" charset="0"/>
                <a:sym typeface="Symbol" charset="0"/>
              </a:rPr>
              <a:t>      x = 1  +   2    +   …     +    n.</a:t>
            </a:r>
          </a:p>
        </p:txBody>
      </p:sp>
    </p:spTree>
    <p:extLst>
      <p:ext uri="{BB962C8B-B14F-4D97-AF65-F5344CB8AC3E}">
        <p14:creationId xmlns:p14="http://schemas.microsoft.com/office/powerpoint/2010/main" val="17594708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Proofs by exhaustion</a:t>
            </a:r>
            <a:endParaRPr lang="en-US" dirty="0"/>
          </a:p>
        </p:txBody>
      </p:sp>
      <p:sp>
        <p:nvSpPr>
          <p:cNvPr id="3" name="Content Placeholder 2"/>
          <p:cNvSpPr>
            <a:spLocks noGrp="1"/>
          </p:cNvSpPr>
          <p:nvPr>
            <p:ph idx="1"/>
          </p:nvPr>
        </p:nvSpPr>
        <p:spPr/>
        <p:txBody>
          <a:bodyPr/>
          <a:lstStyle/>
          <a:p>
            <a:r>
              <a:rPr lang="en-US" dirty="0" smtClean="0"/>
              <a:t>If the domain of an open statement is small, it may be easiest to prove the statement by checking each element individually.</a:t>
            </a:r>
          </a:p>
          <a:p>
            <a:r>
              <a:rPr lang="en-US" dirty="0" smtClean="0"/>
              <a:t>This kind of proof is called proof by exhaustion.</a:t>
            </a:r>
            <a:endParaRPr lang="en-US" dirty="0"/>
          </a:p>
        </p:txBody>
      </p:sp>
    </p:spTree>
    <p:extLst>
      <p:ext uri="{BB962C8B-B14F-4D97-AF65-F5344CB8AC3E}">
        <p14:creationId xmlns:p14="http://schemas.microsoft.com/office/powerpoint/2010/main" val="148796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Show that 1+2+3+ …+ n =n(n+1)/2</a:t>
            </a:r>
            <a:endParaRPr lang="en-US" b="1" dirty="0">
              <a:solidFill>
                <a:srgbClr val="0000FF"/>
              </a:solidFill>
            </a:endParaRPr>
          </a:p>
        </p:txBody>
      </p:sp>
      <p:sp>
        <p:nvSpPr>
          <p:cNvPr id="3" name="Content Placeholder 2"/>
          <p:cNvSpPr>
            <a:spLocks noGrp="1"/>
          </p:cNvSpPr>
          <p:nvPr>
            <p:ph idx="1"/>
          </p:nvPr>
        </p:nvSpPr>
        <p:spPr>
          <a:xfrm>
            <a:off x="229317" y="1600200"/>
            <a:ext cx="8779215" cy="4525963"/>
          </a:xfrm>
        </p:spPr>
        <p:txBody>
          <a:bodyPr/>
          <a:lstStyle/>
          <a:p>
            <a:r>
              <a:rPr lang="en-US" dirty="0" smtClean="0"/>
              <a:t>We assume that n </a:t>
            </a:r>
            <a:r>
              <a:rPr lang="en-US" dirty="0" smtClean="0">
                <a:latin typeface="Calibri" charset="0"/>
                <a:ea typeface="ＭＳ Ｐゴシック" charset="0"/>
                <a:cs typeface="ＭＳ Ｐゴシック" charset="0"/>
                <a:sym typeface="Symbol" charset="0"/>
              </a:rPr>
              <a:t> N.</a:t>
            </a:r>
          </a:p>
          <a:p>
            <a:r>
              <a:rPr lang="en-US" dirty="0" smtClean="0">
                <a:latin typeface="Calibri" charset="0"/>
                <a:ea typeface="ＭＳ Ｐゴシック" charset="0"/>
                <a:cs typeface="ＭＳ Ｐゴシック" charset="0"/>
                <a:sym typeface="Symbol" charset="0"/>
              </a:rPr>
              <a:t>We write</a:t>
            </a:r>
          </a:p>
          <a:p>
            <a:pPr marL="457200" lvl="1" indent="0">
              <a:buNone/>
            </a:pPr>
            <a:r>
              <a:rPr lang="en-US" dirty="0" smtClean="0">
                <a:latin typeface="Calibri" charset="0"/>
                <a:ea typeface="ＭＳ Ｐゴシック" charset="0"/>
                <a:cs typeface="ＭＳ Ｐゴシック" charset="0"/>
                <a:sym typeface="Symbol" charset="0"/>
              </a:rPr>
              <a:t>         </a:t>
            </a:r>
            <a:r>
              <a:rPr lang="en-US" dirty="0" smtClean="0">
                <a:latin typeface="Calibri" charset="0"/>
                <a:ea typeface="ＭＳ Ｐゴシック" charset="0"/>
                <a:cs typeface="ＭＳ Ｐゴシック" charset="0"/>
                <a:sym typeface="Symbol" charset="0"/>
              </a:rPr>
              <a:t>x = 1  +   2    +   …     +    n. </a:t>
            </a:r>
          </a:p>
          <a:p>
            <a:pPr marL="457200" lvl="1" indent="0">
              <a:buNone/>
            </a:pPr>
            <a:r>
              <a:rPr lang="en-US" dirty="0">
                <a:solidFill>
                  <a:srgbClr val="000000"/>
                </a:solidFill>
              </a:rPr>
              <a:t>→</a:t>
            </a:r>
            <a:r>
              <a:rPr lang="en-US" dirty="0" smtClean="0">
                <a:sym typeface="Symbol" charset="0"/>
              </a:rPr>
              <a:t>     </a:t>
            </a:r>
            <a:r>
              <a:rPr lang="en-US" dirty="0" smtClean="0">
                <a:latin typeface="Calibri" charset="0"/>
                <a:ea typeface="ＭＳ Ｐゴシック" charset="0"/>
                <a:cs typeface="ＭＳ Ｐゴシック" charset="0"/>
                <a:sym typeface="Symbol" charset="0"/>
              </a:rPr>
              <a:t>x = n + (n-1) +  …      +   1. (Commutative property)</a:t>
            </a:r>
          </a:p>
        </p:txBody>
      </p:sp>
    </p:spTree>
    <p:extLst>
      <p:ext uri="{BB962C8B-B14F-4D97-AF65-F5344CB8AC3E}">
        <p14:creationId xmlns:p14="http://schemas.microsoft.com/office/powerpoint/2010/main" val="4850818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Show that 1+2+3+ …+ n =n(n+1)/2</a:t>
            </a:r>
            <a:endParaRPr lang="en-US" b="1" dirty="0">
              <a:solidFill>
                <a:srgbClr val="0000FF"/>
              </a:solidFill>
            </a:endParaRPr>
          </a:p>
        </p:txBody>
      </p:sp>
      <p:sp>
        <p:nvSpPr>
          <p:cNvPr id="3" name="Content Placeholder 2"/>
          <p:cNvSpPr>
            <a:spLocks noGrp="1"/>
          </p:cNvSpPr>
          <p:nvPr>
            <p:ph idx="1"/>
          </p:nvPr>
        </p:nvSpPr>
        <p:spPr>
          <a:xfrm>
            <a:off x="229317" y="1600200"/>
            <a:ext cx="8779215" cy="4525963"/>
          </a:xfrm>
        </p:spPr>
        <p:txBody>
          <a:bodyPr/>
          <a:lstStyle/>
          <a:p>
            <a:r>
              <a:rPr lang="en-US" dirty="0" smtClean="0"/>
              <a:t>We assume that n </a:t>
            </a:r>
            <a:r>
              <a:rPr lang="en-US" dirty="0" smtClean="0">
                <a:latin typeface="Calibri" charset="0"/>
                <a:ea typeface="ＭＳ Ｐゴシック" charset="0"/>
                <a:cs typeface="ＭＳ Ｐゴシック" charset="0"/>
                <a:sym typeface="Symbol" charset="0"/>
              </a:rPr>
              <a:t> N.</a:t>
            </a:r>
          </a:p>
          <a:p>
            <a:r>
              <a:rPr lang="en-US" dirty="0" smtClean="0">
                <a:latin typeface="Calibri" charset="0"/>
                <a:ea typeface="ＭＳ Ｐゴシック" charset="0"/>
                <a:cs typeface="ＭＳ Ｐゴシック" charset="0"/>
                <a:sym typeface="Symbol" charset="0"/>
              </a:rPr>
              <a:t>We write</a:t>
            </a:r>
          </a:p>
          <a:p>
            <a:pPr marL="457200" lvl="1" indent="0">
              <a:buNone/>
            </a:pPr>
            <a:r>
              <a:rPr lang="en-US" dirty="0" smtClean="0">
                <a:latin typeface="Calibri" charset="0"/>
                <a:ea typeface="ＭＳ Ｐゴシック" charset="0"/>
                <a:cs typeface="ＭＳ Ｐゴシック" charset="0"/>
                <a:sym typeface="Symbol" charset="0"/>
              </a:rPr>
              <a:t>       </a:t>
            </a:r>
            <a:r>
              <a:rPr lang="en-US" dirty="0" smtClean="0">
                <a:latin typeface="Calibri" charset="0"/>
                <a:ea typeface="ＭＳ Ｐゴシック" charset="0"/>
                <a:cs typeface="ＭＳ Ｐゴシック" charset="0"/>
                <a:sym typeface="Symbol" charset="0"/>
              </a:rPr>
              <a:t>x = 1  +   2    +   …     +    n. </a:t>
            </a:r>
          </a:p>
          <a:p>
            <a:pPr marL="457200" lvl="1" indent="0">
              <a:buNone/>
            </a:pPr>
            <a:r>
              <a:rPr lang="en-US" dirty="0">
                <a:solidFill>
                  <a:srgbClr val="000000"/>
                </a:solidFill>
              </a:rPr>
              <a:t>→</a:t>
            </a:r>
            <a:r>
              <a:rPr lang="en-US" dirty="0" smtClean="0">
                <a:latin typeface="Calibri" charset="0"/>
                <a:ea typeface="ＭＳ Ｐゴシック" charset="0"/>
                <a:cs typeface="ＭＳ Ｐゴシック" charset="0"/>
                <a:sym typeface="Symbol" charset="0"/>
              </a:rPr>
              <a:t>   x = n + (n-1) +  …      +   1. (Commutative property)</a:t>
            </a:r>
          </a:p>
          <a:p>
            <a:pPr marL="457200" lvl="1" indent="0">
              <a:buNone/>
            </a:pPr>
            <a:r>
              <a:rPr lang="en-US" dirty="0">
                <a:solidFill>
                  <a:srgbClr val="000000"/>
                </a:solidFill>
              </a:rPr>
              <a:t>→</a:t>
            </a:r>
            <a:r>
              <a:rPr lang="en-US" dirty="0" smtClean="0">
                <a:latin typeface="Calibri" charset="0"/>
                <a:ea typeface="ＭＳ Ｐゴシック" charset="0"/>
                <a:cs typeface="ＭＳ Ｐゴシック" charset="0"/>
                <a:sym typeface="Symbol" charset="0"/>
              </a:rPr>
              <a:t>  2x = n(n+1)  (adding </a:t>
            </a:r>
            <a:r>
              <a:rPr lang="en-US" dirty="0" smtClean="0">
                <a:latin typeface="Calibri" charset="0"/>
                <a:ea typeface="ＭＳ Ｐゴシック" charset="0"/>
                <a:cs typeface="ＭＳ Ｐゴシック" charset="0"/>
                <a:sym typeface="Symbol" charset="0"/>
              </a:rPr>
              <a:t>them together)</a:t>
            </a:r>
            <a:endParaRPr lang="en-US" dirty="0" smtClean="0">
              <a:latin typeface="Calibri" charset="0"/>
              <a:ea typeface="ＭＳ Ｐゴシック" charset="0"/>
              <a:cs typeface="ＭＳ Ｐゴシック" charset="0"/>
              <a:sym typeface="Symbol" charset="0"/>
            </a:endParaRPr>
          </a:p>
          <a:p>
            <a:pPr marL="457200" lvl="1" indent="0">
              <a:buNone/>
            </a:pPr>
            <a:r>
              <a:rPr lang="en-US" dirty="0">
                <a:solidFill>
                  <a:srgbClr val="000000"/>
                </a:solidFill>
              </a:rPr>
              <a:t>→</a:t>
            </a:r>
            <a:r>
              <a:rPr lang="en-US" dirty="0" smtClean="0">
                <a:sym typeface="Symbol" charset="0"/>
              </a:rPr>
              <a:t>     </a:t>
            </a:r>
            <a:r>
              <a:rPr lang="en-US" dirty="0" smtClean="0">
                <a:latin typeface="Calibri" charset="0"/>
                <a:ea typeface="ＭＳ Ｐゴシック" charset="0"/>
                <a:cs typeface="ＭＳ Ｐゴシック" charset="0"/>
                <a:sym typeface="Symbol" charset="0"/>
              </a:rPr>
              <a:t>x = n(n+1)/2</a:t>
            </a:r>
            <a:endParaRPr lang="en-US" dirty="0"/>
          </a:p>
        </p:txBody>
      </p:sp>
    </p:spTree>
    <p:extLst>
      <p:ext uri="{BB962C8B-B14F-4D97-AF65-F5344CB8AC3E}">
        <p14:creationId xmlns:p14="http://schemas.microsoft.com/office/powerpoint/2010/main" val="10644686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1</a:t>
            </a:r>
            <a:endParaRPr lang="en-US" b="1" dirty="0">
              <a:solidFill>
                <a:srgbClr val="0000FF"/>
              </a:solidFill>
            </a:endParaRPr>
          </a:p>
        </p:txBody>
      </p:sp>
      <p:sp>
        <p:nvSpPr>
          <p:cNvPr id="3" name="Content Placeholder 2"/>
          <p:cNvSpPr>
            <a:spLocks noGrp="1"/>
          </p:cNvSpPr>
          <p:nvPr>
            <p:ph idx="1"/>
          </p:nvPr>
        </p:nvSpPr>
        <p:spPr>
          <a:xfrm>
            <a:off x="457199" y="1600200"/>
            <a:ext cx="8551333" cy="4525963"/>
          </a:xfrm>
        </p:spPr>
        <p:txBody>
          <a:bodyPr/>
          <a:lstStyle/>
          <a:p>
            <a:r>
              <a:rPr lang="en-US" dirty="0" smtClean="0">
                <a:solidFill>
                  <a:srgbClr val="0000FF"/>
                </a:solidFill>
              </a:rPr>
              <a:t>Suppose x, y are integers. If x and y are odd, </a:t>
            </a:r>
            <a:r>
              <a:rPr lang="en-US" dirty="0" err="1" smtClean="0">
                <a:solidFill>
                  <a:srgbClr val="0000FF"/>
                </a:solidFill>
              </a:rPr>
              <a:t>xy</a:t>
            </a:r>
            <a:r>
              <a:rPr lang="en-US" dirty="0" smtClean="0">
                <a:solidFill>
                  <a:srgbClr val="0000FF"/>
                </a:solidFill>
              </a:rPr>
              <a:t> is odd.</a:t>
            </a:r>
          </a:p>
          <a:p>
            <a:pPr lvl="1"/>
            <a:r>
              <a:rPr lang="en-US" dirty="0" smtClean="0"/>
              <a:t>Assume x and y are odd integers. </a:t>
            </a:r>
          </a:p>
          <a:p>
            <a:pPr lvl="1"/>
            <a:r>
              <a:rPr lang="en-US" dirty="0" smtClean="0"/>
              <a:t>Then x=2a + 1, and y=2b+1 for some integers a and b. </a:t>
            </a:r>
          </a:p>
        </p:txBody>
      </p:sp>
    </p:spTree>
    <p:extLst>
      <p:ext uri="{BB962C8B-B14F-4D97-AF65-F5344CB8AC3E}">
        <p14:creationId xmlns:p14="http://schemas.microsoft.com/office/powerpoint/2010/main" val="176375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1</a:t>
            </a:r>
            <a:endParaRPr lang="en-US" b="1" dirty="0">
              <a:solidFill>
                <a:srgbClr val="0000FF"/>
              </a:solidFill>
            </a:endParaRPr>
          </a:p>
        </p:txBody>
      </p:sp>
      <p:sp>
        <p:nvSpPr>
          <p:cNvPr id="3" name="Content Placeholder 2"/>
          <p:cNvSpPr>
            <a:spLocks noGrp="1"/>
          </p:cNvSpPr>
          <p:nvPr>
            <p:ph idx="1"/>
          </p:nvPr>
        </p:nvSpPr>
        <p:spPr>
          <a:xfrm>
            <a:off x="457199" y="1600200"/>
            <a:ext cx="8551333" cy="4525963"/>
          </a:xfrm>
        </p:spPr>
        <p:txBody>
          <a:bodyPr/>
          <a:lstStyle/>
          <a:p>
            <a:r>
              <a:rPr lang="en-US" dirty="0" smtClean="0">
                <a:solidFill>
                  <a:srgbClr val="0000FF"/>
                </a:solidFill>
              </a:rPr>
              <a:t>Suppose x, y are integers. If x and y are odd, </a:t>
            </a:r>
            <a:r>
              <a:rPr lang="en-US" dirty="0" err="1" smtClean="0">
                <a:solidFill>
                  <a:srgbClr val="0000FF"/>
                </a:solidFill>
              </a:rPr>
              <a:t>xy</a:t>
            </a:r>
            <a:r>
              <a:rPr lang="en-US" dirty="0" smtClean="0">
                <a:solidFill>
                  <a:srgbClr val="0000FF"/>
                </a:solidFill>
              </a:rPr>
              <a:t> is odd.</a:t>
            </a:r>
          </a:p>
          <a:p>
            <a:pPr lvl="1"/>
            <a:r>
              <a:rPr lang="en-US" dirty="0" smtClean="0"/>
              <a:t>Assume x and y are odd integers. </a:t>
            </a:r>
          </a:p>
          <a:p>
            <a:pPr lvl="1"/>
            <a:r>
              <a:rPr lang="en-US" dirty="0" smtClean="0"/>
              <a:t>Then x=2a + 1, and y=2b+1 for some integers a and b. </a:t>
            </a:r>
          </a:p>
          <a:p>
            <a:pPr lvl="1"/>
            <a:r>
              <a:rPr lang="en-US" dirty="0" smtClean="0"/>
              <a:t>As a result  </a:t>
            </a:r>
            <a:r>
              <a:rPr lang="en-US" dirty="0" err="1" smtClean="0"/>
              <a:t>xy</a:t>
            </a:r>
            <a:r>
              <a:rPr lang="en-US" dirty="0" smtClean="0"/>
              <a:t> = (2a+1).(2b+1)=4ab + 2a +2b +1                     = 2(2ab+a+b) +1 =2t+1 where t is an integer. </a:t>
            </a:r>
          </a:p>
          <a:p>
            <a:pPr lvl="1"/>
            <a:r>
              <a:rPr lang="en-US" dirty="0" smtClean="0"/>
              <a:t>Therefore, if x and y are odd integers, </a:t>
            </a:r>
            <a:r>
              <a:rPr lang="en-US" dirty="0" err="1" smtClean="0"/>
              <a:t>xy</a:t>
            </a:r>
            <a:r>
              <a:rPr lang="en-US" dirty="0" smtClean="0"/>
              <a:t> is odd. </a:t>
            </a:r>
          </a:p>
          <a:p>
            <a:pPr lvl="1"/>
            <a:r>
              <a:rPr lang="en-US" dirty="0" smtClean="0"/>
              <a:t>This completes the proof.</a:t>
            </a:r>
            <a:endParaRPr lang="en-US" dirty="0"/>
          </a:p>
        </p:txBody>
      </p:sp>
    </p:spTree>
    <p:extLst>
      <p:ext uri="{BB962C8B-B14F-4D97-AF65-F5344CB8AC3E}">
        <p14:creationId xmlns:p14="http://schemas.microsoft.com/office/powerpoint/2010/main" val="24303038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2</a:t>
            </a:r>
            <a:endParaRPr lang="en-US" b="1" dirty="0">
              <a:solidFill>
                <a:srgbClr val="0000FF"/>
              </a:solidFill>
            </a:endParaRPr>
          </a:p>
        </p:txBody>
      </p:sp>
      <p:sp>
        <p:nvSpPr>
          <p:cNvPr id="3" name="Content Placeholder 2"/>
          <p:cNvSpPr>
            <a:spLocks noGrp="1"/>
          </p:cNvSpPr>
          <p:nvPr>
            <p:ph idx="1"/>
          </p:nvPr>
        </p:nvSpPr>
        <p:spPr>
          <a:xfrm>
            <a:off x="457199" y="1600200"/>
            <a:ext cx="8551333" cy="4525963"/>
          </a:xfrm>
        </p:spPr>
        <p:txBody>
          <a:bodyPr/>
          <a:lstStyle/>
          <a:p>
            <a:r>
              <a:rPr lang="en-US" dirty="0" smtClean="0">
                <a:solidFill>
                  <a:srgbClr val="0000FF"/>
                </a:solidFill>
              </a:rPr>
              <a:t>Suppose </a:t>
            </a:r>
            <a:r>
              <a:rPr lang="en-US" dirty="0" err="1" smtClean="0">
                <a:solidFill>
                  <a:srgbClr val="0000FF"/>
                </a:solidFill>
              </a:rPr>
              <a:t>a,b,c</a:t>
            </a:r>
            <a:r>
              <a:rPr lang="en-US" dirty="0" smtClean="0">
                <a:solidFill>
                  <a:srgbClr val="0000FF"/>
                </a:solidFill>
              </a:rPr>
              <a:t> are integers. If </a:t>
            </a:r>
            <a:r>
              <a:rPr lang="en-US" dirty="0" err="1" smtClean="0">
                <a:solidFill>
                  <a:srgbClr val="0000FF"/>
                </a:solidFill>
              </a:rPr>
              <a:t>a|b</a:t>
            </a:r>
            <a:r>
              <a:rPr lang="en-US" dirty="0" smtClean="0">
                <a:solidFill>
                  <a:srgbClr val="0000FF"/>
                </a:solidFill>
              </a:rPr>
              <a:t> and </a:t>
            </a:r>
            <a:r>
              <a:rPr lang="en-US" dirty="0" err="1" smtClean="0">
                <a:solidFill>
                  <a:srgbClr val="0000FF"/>
                </a:solidFill>
              </a:rPr>
              <a:t>a|c</a:t>
            </a:r>
            <a:r>
              <a:rPr lang="en-US" dirty="0" smtClean="0">
                <a:solidFill>
                  <a:srgbClr val="0000FF"/>
                </a:solidFill>
              </a:rPr>
              <a:t>, the a|(</a:t>
            </a:r>
            <a:r>
              <a:rPr lang="en-US" dirty="0" err="1" smtClean="0">
                <a:solidFill>
                  <a:srgbClr val="0000FF"/>
                </a:solidFill>
              </a:rPr>
              <a:t>b+c</a:t>
            </a:r>
            <a:r>
              <a:rPr lang="en-US" dirty="0" smtClean="0">
                <a:solidFill>
                  <a:srgbClr val="0000FF"/>
                </a:solidFill>
              </a:rPr>
              <a:t>).</a:t>
            </a:r>
          </a:p>
          <a:p>
            <a:pPr lvl="1"/>
            <a:r>
              <a:rPr lang="en-US" dirty="0" smtClean="0"/>
              <a:t>by definitions, </a:t>
            </a:r>
            <a:r>
              <a:rPr lang="en-US" dirty="0" err="1" smtClean="0"/>
              <a:t>a|b</a:t>
            </a:r>
            <a:r>
              <a:rPr lang="en-US" dirty="0" smtClean="0"/>
              <a:t> implies  b=ad for some integer d.</a:t>
            </a:r>
          </a:p>
          <a:p>
            <a:pPr lvl="1"/>
            <a:r>
              <a:rPr lang="en-US" dirty="0" smtClean="0"/>
              <a:t> Similarly </a:t>
            </a:r>
            <a:r>
              <a:rPr lang="en-US" dirty="0" err="1" smtClean="0"/>
              <a:t>a|c</a:t>
            </a:r>
            <a:r>
              <a:rPr lang="en-US" dirty="0" smtClean="0"/>
              <a:t> </a:t>
            </a:r>
            <a:r>
              <a:rPr lang="en-US" dirty="0" err="1" smtClean="0"/>
              <a:t>imples</a:t>
            </a:r>
            <a:r>
              <a:rPr lang="en-US" dirty="0" smtClean="0"/>
              <a:t> c= </a:t>
            </a:r>
            <a:r>
              <a:rPr lang="en-US" dirty="0" err="1" smtClean="0"/>
              <a:t>af</a:t>
            </a:r>
            <a:r>
              <a:rPr lang="en-US" dirty="0" smtClean="0"/>
              <a:t> for some integer f.</a:t>
            </a:r>
          </a:p>
        </p:txBody>
      </p:sp>
    </p:spTree>
    <p:extLst>
      <p:ext uri="{BB962C8B-B14F-4D97-AF65-F5344CB8AC3E}">
        <p14:creationId xmlns:p14="http://schemas.microsoft.com/office/powerpoint/2010/main" val="26965165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2</a:t>
            </a:r>
            <a:endParaRPr lang="en-US" b="1" dirty="0">
              <a:solidFill>
                <a:srgbClr val="0000FF"/>
              </a:solidFill>
            </a:endParaRPr>
          </a:p>
        </p:txBody>
      </p:sp>
      <p:sp>
        <p:nvSpPr>
          <p:cNvPr id="3" name="Content Placeholder 2"/>
          <p:cNvSpPr>
            <a:spLocks noGrp="1"/>
          </p:cNvSpPr>
          <p:nvPr>
            <p:ph idx="1"/>
          </p:nvPr>
        </p:nvSpPr>
        <p:spPr>
          <a:xfrm>
            <a:off x="457199" y="1600200"/>
            <a:ext cx="8551333" cy="4525963"/>
          </a:xfrm>
        </p:spPr>
        <p:txBody>
          <a:bodyPr/>
          <a:lstStyle/>
          <a:p>
            <a:r>
              <a:rPr lang="en-US" dirty="0" smtClean="0">
                <a:solidFill>
                  <a:srgbClr val="0000FF"/>
                </a:solidFill>
              </a:rPr>
              <a:t>Suppose </a:t>
            </a:r>
            <a:r>
              <a:rPr lang="en-US" dirty="0" err="1" smtClean="0">
                <a:solidFill>
                  <a:srgbClr val="0000FF"/>
                </a:solidFill>
              </a:rPr>
              <a:t>a,b,c</a:t>
            </a:r>
            <a:r>
              <a:rPr lang="en-US" dirty="0" smtClean="0">
                <a:solidFill>
                  <a:srgbClr val="0000FF"/>
                </a:solidFill>
              </a:rPr>
              <a:t> are integers. If </a:t>
            </a:r>
            <a:r>
              <a:rPr lang="en-US" dirty="0" err="1" smtClean="0">
                <a:solidFill>
                  <a:srgbClr val="0000FF"/>
                </a:solidFill>
              </a:rPr>
              <a:t>a|b</a:t>
            </a:r>
            <a:r>
              <a:rPr lang="en-US" dirty="0" smtClean="0">
                <a:solidFill>
                  <a:srgbClr val="0000FF"/>
                </a:solidFill>
              </a:rPr>
              <a:t> and </a:t>
            </a:r>
            <a:r>
              <a:rPr lang="en-US" dirty="0" err="1" smtClean="0">
                <a:solidFill>
                  <a:srgbClr val="0000FF"/>
                </a:solidFill>
              </a:rPr>
              <a:t>a|c</a:t>
            </a:r>
            <a:r>
              <a:rPr lang="en-US" dirty="0" smtClean="0">
                <a:solidFill>
                  <a:srgbClr val="0000FF"/>
                </a:solidFill>
              </a:rPr>
              <a:t>, the a|(</a:t>
            </a:r>
            <a:r>
              <a:rPr lang="en-US" dirty="0" err="1" smtClean="0">
                <a:solidFill>
                  <a:srgbClr val="0000FF"/>
                </a:solidFill>
              </a:rPr>
              <a:t>b+c</a:t>
            </a:r>
            <a:r>
              <a:rPr lang="en-US" dirty="0" smtClean="0">
                <a:solidFill>
                  <a:srgbClr val="0000FF"/>
                </a:solidFill>
              </a:rPr>
              <a:t>).</a:t>
            </a:r>
          </a:p>
          <a:p>
            <a:pPr lvl="1"/>
            <a:r>
              <a:rPr lang="en-US" dirty="0" smtClean="0"/>
              <a:t>by definitions, </a:t>
            </a:r>
            <a:r>
              <a:rPr lang="en-US" dirty="0" err="1" smtClean="0"/>
              <a:t>a|b</a:t>
            </a:r>
            <a:r>
              <a:rPr lang="en-US" dirty="0" smtClean="0"/>
              <a:t> implies  b=ad for some integer </a:t>
            </a:r>
            <a:r>
              <a:rPr lang="en-US" smtClean="0"/>
              <a:t>d.</a:t>
            </a:r>
          </a:p>
          <a:p>
            <a:pPr lvl="1"/>
            <a:r>
              <a:rPr lang="en-US" smtClean="0"/>
              <a:t> </a:t>
            </a:r>
            <a:r>
              <a:rPr lang="en-US" dirty="0" smtClean="0"/>
              <a:t>Similarly </a:t>
            </a:r>
            <a:r>
              <a:rPr lang="en-US" dirty="0" err="1" smtClean="0"/>
              <a:t>a|c</a:t>
            </a:r>
            <a:r>
              <a:rPr lang="en-US" dirty="0" smtClean="0"/>
              <a:t> </a:t>
            </a:r>
            <a:r>
              <a:rPr lang="en-US" dirty="0" err="1" smtClean="0"/>
              <a:t>imples</a:t>
            </a:r>
            <a:r>
              <a:rPr lang="en-US" dirty="0" smtClean="0"/>
              <a:t> c= </a:t>
            </a:r>
            <a:r>
              <a:rPr lang="en-US" dirty="0" err="1" smtClean="0"/>
              <a:t>af</a:t>
            </a:r>
            <a:r>
              <a:rPr lang="en-US" dirty="0" smtClean="0"/>
              <a:t> for some integer f.</a:t>
            </a:r>
          </a:p>
          <a:p>
            <a:pPr lvl="1"/>
            <a:r>
              <a:rPr lang="en-US" dirty="0" smtClean="0"/>
              <a:t>We can now write b + c =a(</a:t>
            </a:r>
            <a:r>
              <a:rPr lang="en-US" dirty="0" err="1" smtClean="0"/>
              <a:t>f+d</a:t>
            </a:r>
            <a:r>
              <a:rPr lang="en-US" dirty="0" smtClean="0"/>
              <a:t>) = </a:t>
            </a:r>
            <a:r>
              <a:rPr lang="en-US" dirty="0" err="1" smtClean="0"/>
              <a:t>a.t</a:t>
            </a:r>
            <a:r>
              <a:rPr lang="en-US" dirty="0" smtClean="0"/>
              <a:t>, for some integer t. Therefore, by definition, a | (</a:t>
            </a:r>
            <a:r>
              <a:rPr lang="en-US" dirty="0" err="1" smtClean="0"/>
              <a:t>b+c</a:t>
            </a:r>
            <a:r>
              <a:rPr lang="en-US" dirty="0" smtClean="0"/>
              <a:t>).</a:t>
            </a:r>
          </a:p>
          <a:p>
            <a:pPr lvl="1"/>
            <a:endParaRPr lang="en-US" dirty="0"/>
          </a:p>
        </p:txBody>
      </p:sp>
    </p:spTree>
    <p:extLst>
      <p:ext uri="{BB962C8B-B14F-4D97-AF65-F5344CB8AC3E}">
        <p14:creationId xmlns:p14="http://schemas.microsoft.com/office/powerpoint/2010/main" val="34902792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3</a:t>
            </a:r>
            <a:endParaRPr lang="en-US" b="1" dirty="0">
              <a:solidFill>
                <a:srgbClr val="0000FF"/>
              </a:solidFill>
            </a:endParaRPr>
          </a:p>
        </p:txBody>
      </p:sp>
      <p:sp>
        <p:nvSpPr>
          <p:cNvPr id="3" name="Content Placeholder 2"/>
          <p:cNvSpPr>
            <a:spLocks noGrp="1"/>
          </p:cNvSpPr>
          <p:nvPr>
            <p:ph idx="1"/>
          </p:nvPr>
        </p:nvSpPr>
        <p:spPr>
          <a:xfrm>
            <a:off x="457199" y="1600200"/>
            <a:ext cx="8551333" cy="5257800"/>
          </a:xfrm>
        </p:spPr>
        <p:txBody>
          <a:bodyPr/>
          <a:lstStyle/>
          <a:p>
            <a:r>
              <a:rPr lang="en-US" b="1" dirty="0" smtClean="0">
                <a:solidFill>
                  <a:srgbClr val="0000FF"/>
                </a:solidFill>
              </a:rPr>
              <a:t>If x </a:t>
            </a:r>
            <a:r>
              <a:rPr lang="en-US" b="1" dirty="0" smtClean="0">
                <a:solidFill>
                  <a:srgbClr val="0000FF"/>
                </a:solidFill>
                <a:latin typeface="Calibri" charset="0"/>
                <a:ea typeface="ＭＳ Ｐゴシック" charset="0"/>
                <a:cs typeface="ＭＳ Ｐゴシック" charset="0"/>
                <a:sym typeface="Symbol" charset="0"/>
              </a:rPr>
              <a:t> R, and 0 &lt; x &lt; 4, </a:t>
            </a:r>
            <a:endParaRPr lang="en-US" b="1" dirty="0" smtClean="0">
              <a:solidFill>
                <a:srgbClr val="0000FF"/>
              </a:solidFill>
            </a:endParaRPr>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24187"/>
            <a:ext cx="1760667" cy="742242"/>
          </a:xfrm>
          <a:prstGeom prst="rect">
            <a:avLst/>
          </a:prstGeom>
        </p:spPr>
      </p:pic>
    </p:spTree>
    <p:extLst>
      <p:ext uri="{BB962C8B-B14F-4D97-AF65-F5344CB8AC3E}">
        <p14:creationId xmlns:p14="http://schemas.microsoft.com/office/powerpoint/2010/main" val="33768701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3</a:t>
            </a:r>
            <a:endParaRPr lang="en-US" b="1" dirty="0">
              <a:solidFill>
                <a:srgbClr val="0000FF"/>
              </a:solidFill>
            </a:endParaRPr>
          </a:p>
        </p:txBody>
      </p:sp>
      <p:sp>
        <p:nvSpPr>
          <p:cNvPr id="3" name="Content Placeholder 2"/>
          <p:cNvSpPr>
            <a:spLocks noGrp="1"/>
          </p:cNvSpPr>
          <p:nvPr>
            <p:ph idx="1"/>
          </p:nvPr>
        </p:nvSpPr>
        <p:spPr>
          <a:xfrm>
            <a:off x="457199" y="1600200"/>
            <a:ext cx="8551333" cy="5257800"/>
          </a:xfrm>
        </p:spPr>
        <p:txBody>
          <a:bodyPr/>
          <a:lstStyle/>
          <a:p>
            <a:r>
              <a:rPr lang="en-US" b="1" dirty="0" smtClean="0">
                <a:solidFill>
                  <a:srgbClr val="0000FF"/>
                </a:solidFill>
              </a:rPr>
              <a:t>If x </a:t>
            </a:r>
            <a:r>
              <a:rPr lang="en-US" b="1" dirty="0" smtClean="0">
                <a:solidFill>
                  <a:srgbClr val="0000FF"/>
                </a:solidFill>
                <a:latin typeface="Calibri" charset="0"/>
                <a:ea typeface="ＭＳ Ｐゴシック" charset="0"/>
                <a:cs typeface="ＭＳ Ｐゴシック" charset="0"/>
                <a:sym typeface="Symbol" charset="0"/>
              </a:rPr>
              <a:t> R, and 0 &lt; x &lt; 4, </a:t>
            </a:r>
            <a:endParaRPr lang="en-US" b="1" dirty="0" smtClean="0">
              <a:solidFill>
                <a:srgbClr val="0000FF"/>
              </a:solidFill>
            </a:endParaRPr>
          </a:p>
          <a:p>
            <a:pPr lvl="1"/>
            <a:endParaRPr lang="en-US" dirty="0" smtClean="0"/>
          </a:p>
          <a:p>
            <a:pPr lvl="1"/>
            <a:r>
              <a:rPr lang="en-US" dirty="0" smtClean="0"/>
              <a:t>We can rewrite the above equation as 4 ≥ x(4-x). This is only possible if x(4-x) &gt; 0.  This is true since    0 &lt; x &lt; 4. </a:t>
            </a:r>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24187"/>
            <a:ext cx="1760667" cy="742242"/>
          </a:xfrm>
          <a:prstGeom prst="rect">
            <a:avLst/>
          </a:prstGeom>
        </p:spPr>
      </p:pic>
    </p:spTree>
    <p:extLst>
      <p:ext uri="{BB962C8B-B14F-4D97-AF65-F5344CB8AC3E}">
        <p14:creationId xmlns:p14="http://schemas.microsoft.com/office/powerpoint/2010/main" val="15891854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Example 3</a:t>
            </a:r>
            <a:endParaRPr lang="en-US" b="1" dirty="0">
              <a:solidFill>
                <a:srgbClr val="0000FF"/>
              </a:solidFill>
            </a:endParaRPr>
          </a:p>
        </p:txBody>
      </p:sp>
      <p:sp>
        <p:nvSpPr>
          <p:cNvPr id="3" name="Content Placeholder 2"/>
          <p:cNvSpPr>
            <a:spLocks noGrp="1"/>
          </p:cNvSpPr>
          <p:nvPr>
            <p:ph idx="1"/>
          </p:nvPr>
        </p:nvSpPr>
        <p:spPr>
          <a:xfrm>
            <a:off x="457199" y="1447773"/>
            <a:ext cx="8551333" cy="5257800"/>
          </a:xfrm>
        </p:spPr>
        <p:txBody>
          <a:bodyPr/>
          <a:lstStyle/>
          <a:p>
            <a:r>
              <a:rPr lang="en-US" b="1" dirty="0" smtClean="0">
                <a:solidFill>
                  <a:srgbClr val="0000FF"/>
                </a:solidFill>
              </a:rPr>
              <a:t>If x </a:t>
            </a:r>
            <a:r>
              <a:rPr lang="en-US" b="1" dirty="0" smtClean="0">
                <a:solidFill>
                  <a:srgbClr val="0000FF"/>
                </a:solidFill>
                <a:latin typeface="Calibri" charset="0"/>
                <a:ea typeface="ＭＳ Ｐゴシック" charset="0"/>
                <a:cs typeface="ＭＳ Ｐゴシック" charset="0"/>
                <a:sym typeface="Symbol" charset="0"/>
              </a:rPr>
              <a:t> R, and 0 &lt; x &lt; 4, </a:t>
            </a:r>
            <a:endParaRPr lang="en-US" b="1" dirty="0" smtClean="0">
              <a:solidFill>
                <a:srgbClr val="0000FF"/>
              </a:solidFill>
            </a:endParaRPr>
          </a:p>
          <a:p>
            <a:pPr lvl="1"/>
            <a:endParaRPr lang="en-US" dirty="0" smtClean="0"/>
          </a:p>
          <a:p>
            <a:pPr lvl="1"/>
            <a:r>
              <a:rPr lang="en-US" dirty="0" smtClean="0"/>
              <a:t>We can rewrite the above equation as 4 ≥ x(4-x). This is only possible if x(4-x) &gt; 0.  This is true since    0 &lt; x &lt; 4. </a:t>
            </a:r>
          </a:p>
          <a:p>
            <a:pPr lvl="1"/>
            <a:r>
              <a:rPr lang="en-US" dirty="0" smtClean="0"/>
              <a:t>Upon further simplification we get  (x-2)</a:t>
            </a:r>
            <a:r>
              <a:rPr lang="en-US" baseline="30000" dirty="0" smtClean="0"/>
              <a:t>2</a:t>
            </a:r>
            <a:r>
              <a:rPr lang="en-US" dirty="0" smtClean="0"/>
              <a:t> ≥ 0.</a:t>
            </a:r>
          </a:p>
          <a:p>
            <a:pPr lvl="1"/>
            <a:r>
              <a:rPr lang="en-US" dirty="0" smtClean="0"/>
              <a:t>Thus the above statement is true.</a:t>
            </a:r>
            <a:endParaRPr lang="en-US" dirty="0"/>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94854"/>
            <a:ext cx="1760667" cy="742242"/>
          </a:xfrm>
          <a:prstGeom prst="rect">
            <a:avLst/>
          </a:prstGeom>
        </p:spPr>
      </p:pic>
    </p:spTree>
    <p:extLst>
      <p:ext uri="{BB962C8B-B14F-4D97-AF65-F5344CB8AC3E}">
        <p14:creationId xmlns:p14="http://schemas.microsoft.com/office/powerpoint/2010/main" val="30341606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eaLnBrk="1" hangingPunct="1"/>
            <a:r>
              <a:rPr lang="en-US" sz="3600" b="1" dirty="0" smtClean="0">
                <a:solidFill>
                  <a:srgbClr val="0000FF"/>
                </a:solidFill>
                <a:latin typeface="Calibri" charset="0"/>
                <a:ea typeface="ＭＳ Ｐゴシック" charset="0"/>
                <a:cs typeface="ＭＳ Ｐゴシック" charset="0"/>
              </a:rPr>
              <a:t>Contrapositive Proof</a:t>
            </a:r>
            <a:endParaRPr lang="en-US" sz="4000" b="1" dirty="0">
              <a:solidFill>
                <a:srgbClr val="0000FF"/>
              </a:solidFill>
              <a:latin typeface="Calibri" charset="0"/>
              <a:ea typeface="ＭＳ Ｐゴシック" charset="0"/>
              <a:cs typeface="ＭＳ Ｐゴシック" charset="0"/>
            </a:endParaRPr>
          </a:p>
        </p:txBody>
      </p:sp>
      <p:sp>
        <p:nvSpPr>
          <p:cNvPr id="33794" name="Content Placeholder 2"/>
          <p:cNvSpPr>
            <a:spLocks noGrp="1"/>
          </p:cNvSpPr>
          <p:nvPr>
            <p:ph idx="1"/>
          </p:nvPr>
        </p:nvSpPr>
        <p:spPr>
          <a:xfrm>
            <a:off x="457200" y="1600201"/>
            <a:ext cx="8229600" cy="4950424"/>
          </a:xfrm>
        </p:spPr>
        <p:txBody>
          <a:bodyPr>
            <a:normAutofit/>
          </a:bodyPr>
          <a:lstStyle/>
          <a:p>
            <a:r>
              <a:rPr lang="en-US" dirty="0" smtClean="0">
                <a:latin typeface="Calibri" charset="0"/>
                <a:ea typeface="ＭＳ Ｐゴシック" charset="0"/>
                <a:cs typeface="ＭＳ Ｐゴシック" charset="0"/>
              </a:rPr>
              <a:t>We use the fact that P  </a:t>
            </a:r>
            <a:r>
              <a:rPr lang="en-US" dirty="0">
                <a:latin typeface="Calibri" charset="0"/>
                <a:ea typeface="ＭＳ Ｐゴシック" charset="0"/>
                <a:cs typeface="ＭＳ Ｐゴシック" charset="0"/>
                <a:sym typeface="Symbol" charset="0"/>
              </a:rPr>
              <a:t></a:t>
            </a:r>
            <a:r>
              <a:rPr lang="en-US" dirty="0" smtClean="0">
                <a:sym typeface="Symbol" charset="0"/>
              </a:rPr>
              <a:t> Q and </a:t>
            </a:r>
            <a:r>
              <a:rPr lang="en-US" dirty="0" smtClean="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smtClean="0">
                <a:sym typeface="Symbol" charset="0"/>
              </a:rPr>
              <a:t> </a:t>
            </a:r>
            <a:r>
              <a:rPr lang="en-US" dirty="0" smtClean="0">
                <a:latin typeface="Calibri" charset="0"/>
                <a:ea typeface="ＭＳ Ｐゴシック" charset="0"/>
                <a:sym typeface="Symbol" charset="0"/>
              </a:rPr>
              <a:t>P are logically equivalent. </a:t>
            </a:r>
          </a:p>
          <a:p>
            <a:r>
              <a:rPr lang="en-US" dirty="0" smtClean="0">
                <a:latin typeface="Calibri" charset="0"/>
                <a:ea typeface="ＭＳ Ｐゴシック" charset="0"/>
                <a:cs typeface="ＭＳ Ｐゴシック" charset="0"/>
                <a:sym typeface="Symbol" charset="0"/>
              </a:rPr>
              <a:t>The expression </a:t>
            </a:r>
            <a:r>
              <a:rPr lang="en-US" dirty="0" smtClean="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smtClean="0">
                <a:sym typeface="Symbol" charset="0"/>
              </a:rPr>
              <a:t> </a:t>
            </a:r>
            <a:r>
              <a:rPr lang="en-US" dirty="0" smtClean="0">
                <a:latin typeface="Calibri" charset="0"/>
                <a:ea typeface="ＭＳ Ｐゴシック" charset="0"/>
                <a:sym typeface="Symbol" charset="0"/>
              </a:rPr>
              <a:t>P  is called the </a:t>
            </a:r>
            <a:r>
              <a:rPr lang="en-US" b="1" dirty="0" smtClean="0">
                <a:latin typeface="Calibri" charset="0"/>
                <a:ea typeface="ＭＳ Ｐゴシック" charset="0"/>
                <a:sym typeface="Symbol" charset="0"/>
              </a:rPr>
              <a:t>contrapositive  </a:t>
            </a:r>
            <a:r>
              <a:rPr lang="en-US" dirty="0" smtClean="0">
                <a:latin typeface="Calibri" charset="0"/>
                <a:ea typeface="ＭＳ Ｐゴシック" charset="0"/>
                <a:sym typeface="Symbol" charset="0"/>
              </a:rPr>
              <a:t>form of </a:t>
            </a:r>
            <a:r>
              <a:rPr lang="en-US" dirty="0" smtClean="0">
                <a:latin typeface="Calibri" charset="0"/>
                <a:ea typeface="ＭＳ Ｐゴシック" charset="0"/>
                <a:cs typeface="ＭＳ Ｐゴシック" charset="0"/>
              </a:rPr>
              <a:t>P  </a:t>
            </a:r>
            <a:r>
              <a:rPr lang="en-US" dirty="0">
                <a:latin typeface="Calibri" charset="0"/>
                <a:ea typeface="ＭＳ Ｐゴシック" charset="0"/>
                <a:cs typeface="ＭＳ Ｐゴシック" charset="0"/>
                <a:sym typeface="Symbol" charset="0"/>
              </a:rPr>
              <a:t></a:t>
            </a:r>
            <a:r>
              <a:rPr lang="en-US" dirty="0" smtClean="0">
                <a:sym typeface="Symbol" charset="0"/>
              </a:rPr>
              <a:t> Q .</a:t>
            </a:r>
            <a:endParaRPr lang="en-US" dirty="0">
              <a:latin typeface="Calibri" charset="0"/>
              <a:ea typeface="ＭＳ Ｐゴシック" charset="0"/>
              <a:cs typeface="ＭＳ Ｐゴシック" charset="0"/>
              <a:sym typeface="Symbol" charset="0"/>
            </a:endParaRPr>
          </a:p>
        </p:txBody>
      </p:sp>
    </p:spTree>
    <p:extLst>
      <p:ext uri="{BB962C8B-B14F-4D97-AF65-F5344CB8AC3E}">
        <p14:creationId xmlns:p14="http://schemas.microsoft.com/office/powerpoint/2010/main" val="38299398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For every positive integer n less than 3, (n+1)</a:t>
            </a:r>
            <a:r>
              <a:rPr lang="en-US" baseline="30000" dirty="0" smtClean="0"/>
              <a:t>2</a:t>
            </a:r>
            <a:r>
              <a:rPr lang="en-US" dirty="0" smtClean="0"/>
              <a:t> ≥ 3</a:t>
            </a:r>
            <a:r>
              <a:rPr lang="en-US" baseline="30000" dirty="0" smtClean="0"/>
              <a:t>n</a:t>
            </a:r>
            <a:r>
              <a:rPr lang="en-US" dirty="0" smtClean="0"/>
              <a:t>.</a:t>
            </a:r>
          </a:p>
          <a:p>
            <a:r>
              <a:rPr lang="en-US" dirty="0" smtClean="0"/>
              <a:t>p(n): (n+</a:t>
            </a:r>
            <a:r>
              <a:rPr lang="en-US" dirty="0"/>
              <a:t>1)</a:t>
            </a:r>
            <a:r>
              <a:rPr lang="en-US" baseline="30000" dirty="0"/>
              <a:t>2</a:t>
            </a:r>
            <a:r>
              <a:rPr lang="en-US" dirty="0"/>
              <a:t> ≥ </a:t>
            </a:r>
            <a:r>
              <a:rPr lang="en-US" dirty="0" smtClean="0"/>
              <a:t>3</a:t>
            </a:r>
            <a:r>
              <a:rPr lang="en-US" baseline="30000" dirty="0"/>
              <a:t>n</a:t>
            </a:r>
            <a:endParaRPr lang="en-US" baseline="30000" dirty="0" smtClean="0"/>
          </a:p>
          <a:p>
            <a:r>
              <a:rPr lang="en-US" dirty="0" smtClean="0"/>
              <a:t>The domain of n is S= {1,2}</a:t>
            </a:r>
          </a:p>
          <a:p>
            <a:r>
              <a:rPr lang="en-US" dirty="0" smtClean="0"/>
              <a:t>We can check that p(1) is true p(2) is true.</a:t>
            </a:r>
          </a:p>
          <a:p>
            <a:r>
              <a:rPr lang="en-US" dirty="0" smtClean="0"/>
              <a:t>Therefore, </a:t>
            </a:r>
            <a:r>
              <a:rPr lang="en-US" dirty="0" smtClean="0">
                <a:latin typeface="Calibri" charset="0"/>
                <a:ea typeface="ＭＳ Ｐゴシック" charset="0"/>
                <a:sym typeface="Symbol" charset="0"/>
              </a:rPr>
              <a:t> n </a:t>
            </a:r>
            <a:r>
              <a:rPr lang="en-US" dirty="0" smtClean="0">
                <a:solidFill>
                  <a:srgbClr val="000000"/>
                </a:solidFill>
                <a:latin typeface="Calibri" charset="0"/>
                <a:ea typeface="ＭＳ Ｐゴシック" charset="0"/>
                <a:sym typeface="Symbol" charset="0"/>
              </a:rPr>
              <a:t> S,</a:t>
            </a:r>
            <a:r>
              <a:rPr lang="en-US" dirty="0" smtClean="0">
                <a:latin typeface="Calibri" charset="0"/>
                <a:ea typeface="ＭＳ Ｐゴシック" charset="0"/>
                <a:sym typeface="Symbol" charset="0"/>
              </a:rPr>
              <a:t>  p(n) is true.</a:t>
            </a:r>
          </a:p>
          <a:p>
            <a:r>
              <a:rPr lang="en-US" dirty="0" smtClean="0">
                <a:latin typeface="Calibri" charset="0"/>
                <a:ea typeface="ＭＳ Ｐゴシック" charset="0"/>
                <a:sym typeface="Symbol" charset="0"/>
              </a:rPr>
              <a:t>However, when S = {1,2,3}, the above claim is not true since p(3) is false.</a:t>
            </a:r>
            <a:endParaRPr lang="en-US" dirty="0"/>
          </a:p>
        </p:txBody>
      </p:sp>
    </p:spTree>
    <p:extLst>
      <p:ext uri="{BB962C8B-B14F-4D97-AF65-F5344CB8AC3E}">
        <p14:creationId xmlns:p14="http://schemas.microsoft.com/office/powerpoint/2010/main" val="33674005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eaLnBrk="1" hangingPunct="1"/>
            <a:r>
              <a:rPr lang="en-US" sz="3600" b="1" dirty="0" smtClean="0">
                <a:solidFill>
                  <a:srgbClr val="0000FF"/>
                </a:solidFill>
                <a:latin typeface="Calibri" charset="0"/>
                <a:ea typeface="ＭＳ Ｐゴシック" charset="0"/>
                <a:cs typeface="ＭＳ Ｐゴシック" charset="0"/>
              </a:rPr>
              <a:t>Contrapositive Proof</a:t>
            </a:r>
            <a:endParaRPr lang="en-US" sz="4000" b="1" dirty="0">
              <a:solidFill>
                <a:srgbClr val="0000FF"/>
              </a:solidFill>
              <a:latin typeface="Calibri" charset="0"/>
              <a:ea typeface="ＭＳ Ｐゴシック" charset="0"/>
              <a:cs typeface="ＭＳ Ｐゴシック" charset="0"/>
            </a:endParaRPr>
          </a:p>
        </p:txBody>
      </p:sp>
      <p:sp>
        <p:nvSpPr>
          <p:cNvPr id="33794" name="Content Placeholder 2"/>
          <p:cNvSpPr>
            <a:spLocks noGrp="1"/>
          </p:cNvSpPr>
          <p:nvPr>
            <p:ph idx="1"/>
          </p:nvPr>
        </p:nvSpPr>
        <p:spPr>
          <a:xfrm>
            <a:off x="457200" y="1600201"/>
            <a:ext cx="8229600" cy="4950424"/>
          </a:xfrm>
        </p:spPr>
        <p:txBody>
          <a:bodyPr>
            <a:normAutofit/>
          </a:bodyPr>
          <a:lstStyle/>
          <a:p>
            <a:r>
              <a:rPr lang="en-US" dirty="0" smtClean="0">
                <a:latin typeface="Calibri" charset="0"/>
                <a:ea typeface="ＭＳ Ｐゴシック" charset="0"/>
                <a:cs typeface="ＭＳ Ｐゴシック" charset="0"/>
              </a:rPr>
              <a:t>We use the fact that P  </a:t>
            </a:r>
            <a:r>
              <a:rPr lang="en-US" dirty="0">
                <a:latin typeface="Calibri" charset="0"/>
                <a:ea typeface="ＭＳ Ｐゴシック" charset="0"/>
                <a:cs typeface="ＭＳ Ｐゴシック" charset="0"/>
                <a:sym typeface="Symbol" charset="0"/>
              </a:rPr>
              <a:t></a:t>
            </a:r>
            <a:r>
              <a:rPr lang="en-US" dirty="0" smtClean="0">
                <a:sym typeface="Symbol" charset="0"/>
              </a:rPr>
              <a:t> Q and </a:t>
            </a:r>
            <a:r>
              <a:rPr lang="en-US" dirty="0" smtClean="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smtClean="0">
                <a:sym typeface="Symbol" charset="0"/>
              </a:rPr>
              <a:t> </a:t>
            </a:r>
            <a:r>
              <a:rPr lang="en-US" dirty="0" smtClean="0">
                <a:latin typeface="Calibri" charset="0"/>
                <a:ea typeface="ＭＳ Ｐゴシック" charset="0"/>
                <a:sym typeface="Symbol" charset="0"/>
              </a:rPr>
              <a:t>P are logically equivalent. </a:t>
            </a:r>
          </a:p>
          <a:p>
            <a:r>
              <a:rPr lang="en-US" dirty="0" smtClean="0">
                <a:latin typeface="Calibri" charset="0"/>
                <a:ea typeface="ＭＳ Ｐゴシック" charset="0"/>
                <a:cs typeface="ＭＳ Ｐゴシック" charset="0"/>
                <a:sym typeface="Symbol" charset="0"/>
              </a:rPr>
              <a:t>The expression </a:t>
            </a:r>
            <a:r>
              <a:rPr lang="en-US" dirty="0" smtClean="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smtClean="0">
                <a:sym typeface="Symbol" charset="0"/>
              </a:rPr>
              <a:t> </a:t>
            </a:r>
            <a:r>
              <a:rPr lang="en-US" dirty="0" smtClean="0">
                <a:latin typeface="Calibri" charset="0"/>
                <a:ea typeface="ＭＳ Ｐゴシック" charset="0"/>
                <a:sym typeface="Symbol" charset="0"/>
              </a:rPr>
              <a:t>P  is called the </a:t>
            </a:r>
            <a:r>
              <a:rPr lang="en-US" b="1" dirty="0" smtClean="0">
                <a:latin typeface="Calibri" charset="0"/>
                <a:ea typeface="ＭＳ Ｐゴシック" charset="0"/>
                <a:sym typeface="Symbol" charset="0"/>
              </a:rPr>
              <a:t>contrapositive  </a:t>
            </a:r>
            <a:r>
              <a:rPr lang="en-US" dirty="0" smtClean="0">
                <a:latin typeface="Calibri" charset="0"/>
                <a:ea typeface="ＭＳ Ｐゴシック" charset="0"/>
                <a:sym typeface="Symbol" charset="0"/>
              </a:rPr>
              <a:t>form of </a:t>
            </a:r>
            <a:r>
              <a:rPr lang="en-US" dirty="0" smtClean="0">
                <a:latin typeface="Calibri" charset="0"/>
                <a:ea typeface="ＭＳ Ｐゴシック" charset="0"/>
                <a:cs typeface="ＭＳ Ｐゴシック" charset="0"/>
              </a:rPr>
              <a:t>P  </a:t>
            </a:r>
            <a:r>
              <a:rPr lang="en-US" dirty="0">
                <a:latin typeface="Calibri" charset="0"/>
                <a:ea typeface="ＭＳ Ｐゴシック" charset="0"/>
                <a:cs typeface="ＭＳ Ｐゴシック" charset="0"/>
                <a:sym typeface="Symbol" charset="0"/>
              </a:rPr>
              <a:t></a:t>
            </a:r>
            <a:r>
              <a:rPr lang="en-US" dirty="0" smtClean="0">
                <a:sym typeface="Symbol" charset="0"/>
              </a:rPr>
              <a:t> Q .</a:t>
            </a:r>
            <a:endParaRPr lang="en-US" dirty="0">
              <a:latin typeface="Calibri" charset="0"/>
              <a:ea typeface="ＭＳ Ｐゴシック" charset="0"/>
              <a:cs typeface="ＭＳ Ｐゴシック" charset="0"/>
              <a:sym typeface="Symbol" charset="0"/>
            </a:endParaRPr>
          </a:p>
          <a:p>
            <a:r>
              <a:rPr lang="en-US" dirty="0" smtClean="0">
                <a:solidFill>
                  <a:srgbClr val="0000FF"/>
                </a:solidFill>
                <a:latin typeface="Calibri" charset="0"/>
                <a:ea typeface="ＭＳ Ｐゴシック" charset="0"/>
                <a:cs typeface="ＭＳ Ｐゴシック" charset="0"/>
                <a:sym typeface="Symbol" charset="0"/>
              </a:rPr>
              <a:t>In order to prove </a:t>
            </a:r>
            <a:r>
              <a:rPr lang="en-US" dirty="0" smtClean="0">
                <a:solidFill>
                  <a:srgbClr val="0000FF"/>
                </a:solidFill>
                <a:latin typeface="Calibri" charset="0"/>
                <a:ea typeface="ＭＳ Ｐゴシック" charset="0"/>
                <a:cs typeface="ＭＳ Ｐゴシック" charset="0"/>
              </a:rPr>
              <a:t>P  </a:t>
            </a:r>
            <a:r>
              <a:rPr lang="en-US" dirty="0">
                <a:latin typeface="Calibri" charset="0"/>
                <a:ea typeface="ＭＳ Ｐゴシック" charset="0"/>
                <a:cs typeface="ＭＳ Ｐゴシック" charset="0"/>
                <a:sym typeface="Symbol" charset="0"/>
              </a:rPr>
              <a:t></a:t>
            </a:r>
            <a:r>
              <a:rPr lang="en-US" dirty="0" smtClean="0">
                <a:solidFill>
                  <a:srgbClr val="0000FF"/>
                </a:solidFill>
                <a:sym typeface="Symbol" charset="0"/>
              </a:rPr>
              <a:t> Q  is true, it suffices to instead prove that </a:t>
            </a:r>
            <a:r>
              <a:rPr lang="en-US" dirty="0" smtClean="0">
                <a:solidFill>
                  <a:srgbClr val="0000FF"/>
                </a:solidFill>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smtClean="0">
                <a:solidFill>
                  <a:srgbClr val="0000FF"/>
                </a:solidFill>
                <a:sym typeface="Symbol" charset="0"/>
              </a:rPr>
              <a:t> </a:t>
            </a:r>
            <a:r>
              <a:rPr lang="en-US" dirty="0" smtClean="0">
                <a:solidFill>
                  <a:srgbClr val="0000FF"/>
                </a:solidFill>
                <a:latin typeface="Calibri" charset="0"/>
                <a:ea typeface="ＭＳ Ｐゴシック" charset="0"/>
                <a:sym typeface="Symbol" charset="0"/>
              </a:rPr>
              <a:t>P is true.</a:t>
            </a:r>
          </a:p>
          <a:p>
            <a:r>
              <a:rPr lang="en-US" dirty="0" smtClean="0">
                <a:solidFill>
                  <a:srgbClr val="0000FF"/>
                </a:solidFill>
                <a:latin typeface="Calibri" charset="0"/>
                <a:ea typeface="ＭＳ Ｐゴシック" charset="0"/>
                <a:cs typeface="ＭＳ Ｐゴシック" charset="0"/>
                <a:sym typeface="Symbol" charset="0"/>
              </a:rPr>
              <a:t>In order to use direct proof to show </a:t>
            </a:r>
            <a:r>
              <a:rPr lang="en-US" dirty="0" smtClean="0">
                <a:solidFill>
                  <a:srgbClr val="0000FF"/>
                </a:solidFill>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smtClean="0">
                <a:solidFill>
                  <a:srgbClr val="0000FF"/>
                </a:solidFill>
                <a:sym typeface="Symbol" charset="0"/>
              </a:rPr>
              <a:t> </a:t>
            </a:r>
            <a:r>
              <a:rPr lang="en-US" dirty="0" smtClean="0">
                <a:solidFill>
                  <a:srgbClr val="0000FF"/>
                </a:solidFill>
                <a:latin typeface="Calibri" charset="0"/>
                <a:ea typeface="ＭＳ Ｐゴシック" charset="0"/>
                <a:sym typeface="Symbol" charset="0"/>
              </a:rPr>
              <a:t>P is true, we would assume that Q is true, and use this to deduce that P  is true.</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7062627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2-23 at 1.11.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8" y="1548530"/>
            <a:ext cx="7886286" cy="3880948"/>
          </a:xfrm>
          <a:prstGeom prst="rect">
            <a:avLst/>
          </a:prstGeom>
        </p:spPr>
      </p:pic>
    </p:spTree>
    <p:extLst>
      <p:ext uri="{BB962C8B-B14F-4D97-AF65-F5344CB8AC3E}">
        <p14:creationId xmlns:p14="http://schemas.microsoft.com/office/powerpoint/2010/main" val="18141945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2 at 1.12.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62" y="681979"/>
            <a:ext cx="7738984" cy="5573411"/>
          </a:xfrm>
          <a:prstGeom prst="rect">
            <a:avLst/>
          </a:prstGeom>
        </p:spPr>
      </p:pic>
    </p:spTree>
    <p:extLst>
      <p:ext uri="{BB962C8B-B14F-4D97-AF65-F5344CB8AC3E}">
        <p14:creationId xmlns:p14="http://schemas.microsoft.com/office/powerpoint/2010/main" val="10481332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pic>
        <p:nvPicPr>
          <p:cNvPr id="4" name="Picture 3" descr="Screen Shot 2014-04-09 at 12.00.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899"/>
            <a:ext cx="9144000" cy="4215011"/>
          </a:xfrm>
          <a:prstGeom prst="rect">
            <a:avLst/>
          </a:prstGeom>
        </p:spPr>
      </p:pic>
    </p:spTree>
    <p:extLst>
      <p:ext uri="{BB962C8B-B14F-4D97-AF65-F5344CB8AC3E}">
        <p14:creationId xmlns:p14="http://schemas.microsoft.com/office/powerpoint/2010/main" val="83836019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000FF"/>
                </a:solidFill>
              </a:rPr>
              <a:t>Suppose x, y are integers. If x</a:t>
            </a:r>
            <a:r>
              <a:rPr lang="en-US" sz="2800" baseline="30000" dirty="0" smtClean="0">
                <a:solidFill>
                  <a:srgbClr val="0000FF"/>
                </a:solidFill>
              </a:rPr>
              <a:t>2</a:t>
            </a:r>
            <a:r>
              <a:rPr lang="en-US" sz="2800" dirty="0" smtClean="0">
                <a:solidFill>
                  <a:srgbClr val="0000FF"/>
                </a:solidFill>
              </a:rPr>
              <a:t>(y+3) is even, the x is even or y is odd.</a:t>
            </a:r>
          </a:p>
          <a:p>
            <a:r>
              <a:rPr lang="en-US" sz="2800" dirty="0" smtClean="0">
                <a:solidFill>
                  <a:srgbClr val="000000"/>
                </a:solidFill>
              </a:rPr>
              <a:t>The equivalent contrapositive statement is: </a:t>
            </a:r>
          </a:p>
          <a:p>
            <a:pPr lvl="1"/>
            <a:r>
              <a:rPr lang="en-US" sz="2400" dirty="0" smtClean="0">
                <a:solidFill>
                  <a:srgbClr val="000000"/>
                </a:solidFill>
              </a:rPr>
              <a:t>if x is odd and y is even, </a:t>
            </a:r>
            <a:r>
              <a:rPr lang="en-US" sz="2400" dirty="0">
                <a:solidFill>
                  <a:srgbClr val="000000"/>
                </a:solidFill>
              </a:rPr>
              <a:t>x</a:t>
            </a:r>
            <a:r>
              <a:rPr lang="en-US" sz="2400" baseline="30000" dirty="0">
                <a:solidFill>
                  <a:srgbClr val="000000"/>
                </a:solidFill>
              </a:rPr>
              <a:t>2</a:t>
            </a:r>
            <a:r>
              <a:rPr lang="en-US" sz="2400" dirty="0">
                <a:solidFill>
                  <a:srgbClr val="000000"/>
                </a:solidFill>
              </a:rPr>
              <a:t>(y+3</a:t>
            </a:r>
            <a:r>
              <a:rPr lang="en-US" sz="2400" dirty="0" smtClean="0">
                <a:solidFill>
                  <a:srgbClr val="000000"/>
                </a:solidFill>
              </a:rPr>
              <a:t>) is odd.</a:t>
            </a:r>
            <a:endParaRPr lang="en-US" sz="2400" dirty="0">
              <a:solidFill>
                <a:srgbClr val="000000"/>
              </a:solidFill>
            </a:endParaRPr>
          </a:p>
        </p:txBody>
      </p:sp>
    </p:spTree>
    <p:extLst>
      <p:ext uri="{BB962C8B-B14F-4D97-AF65-F5344CB8AC3E}">
        <p14:creationId xmlns:p14="http://schemas.microsoft.com/office/powerpoint/2010/main" val="19065764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Theorem: For every positive real number r, if r is irrational, </a:t>
            </a:r>
            <a:r>
              <a:rPr lang="en-US" dirty="0" smtClean="0"/>
              <a:t>√r </a:t>
            </a:r>
            <a:r>
              <a:rPr lang="en-US" dirty="0" smtClean="0"/>
              <a:t>is also irrational.</a:t>
            </a:r>
          </a:p>
          <a:p>
            <a:r>
              <a:rPr lang="en-US" dirty="0" smtClean="0"/>
              <a:t>Contrapositive equivalent:</a:t>
            </a:r>
          </a:p>
          <a:p>
            <a:pPr lvl="1"/>
            <a:r>
              <a:rPr lang="en-US" dirty="0" smtClean="0"/>
              <a:t>If  </a:t>
            </a:r>
            <a:r>
              <a:rPr lang="en-US" dirty="0" smtClean="0"/>
              <a:t>√r </a:t>
            </a:r>
            <a:r>
              <a:rPr lang="en-US" dirty="0" smtClean="0"/>
              <a:t>is not irrational (i.e. rational), r is also rational.</a:t>
            </a:r>
            <a:endParaRPr lang="en-US" dirty="0"/>
          </a:p>
        </p:txBody>
      </p:sp>
    </p:spTree>
    <p:extLst>
      <p:ext uri="{BB962C8B-B14F-4D97-AF65-F5344CB8AC3E}">
        <p14:creationId xmlns:p14="http://schemas.microsoft.com/office/powerpoint/2010/main" val="36659126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Theorem: For every positive real number r, if r is irrational, √r is also irrational.</a:t>
            </a:r>
          </a:p>
          <a:p>
            <a:r>
              <a:rPr lang="en-US" dirty="0" smtClean="0"/>
              <a:t>Contrapositive equivalent:</a:t>
            </a:r>
          </a:p>
          <a:p>
            <a:pPr lvl="1"/>
            <a:r>
              <a:rPr lang="en-US" dirty="0" smtClean="0"/>
              <a:t>If  </a:t>
            </a:r>
            <a:r>
              <a:rPr lang="en-US" dirty="0"/>
              <a:t>√</a:t>
            </a:r>
            <a:r>
              <a:rPr lang="en-US" dirty="0" smtClean="0"/>
              <a:t>r is not irrational (i.e. rational), r is also rational.</a:t>
            </a:r>
          </a:p>
          <a:p>
            <a:pPr lvl="1"/>
            <a:r>
              <a:rPr lang="en-US" dirty="0"/>
              <a:t>Let √r </a:t>
            </a:r>
            <a:r>
              <a:rPr lang="en-US" dirty="0" smtClean="0"/>
              <a:t> = a/b where a and b are integers and b is non-zero</a:t>
            </a:r>
          </a:p>
          <a:p>
            <a:pPr lvl="1"/>
            <a:r>
              <a:rPr lang="en-US" dirty="0" smtClean="0"/>
              <a:t>Equivalent to r = a</a:t>
            </a:r>
            <a:r>
              <a:rPr lang="en-US" baseline="30000" dirty="0" smtClean="0"/>
              <a:t>2</a:t>
            </a:r>
            <a:r>
              <a:rPr lang="en-US" dirty="0" smtClean="0"/>
              <a:t>/b</a:t>
            </a:r>
            <a:r>
              <a:rPr lang="en-US" baseline="30000" dirty="0" smtClean="0"/>
              <a:t>2</a:t>
            </a:r>
            <a:r>
              <a:rPr lang="en-US" dirty="0" smtClean="0"/>
              <a:t>= c/d where c and d are </a:t>
            </a:r>
            <a:r>
              <a:rPr lang="en-US" dirty="0" err="1" smtClean="0"/>
              <a:t>integers.This</a:t>
            </a:r>
            <a:r>
              <a:rPr lang="en-US" dirty="0" smtClean="0"/>
              <a:t> implies that r is also rational.</a:t>
            </a:r>
            <a:endParaRPr lang="en-US" dirty="0"/>
          </a:p>
        </p:txBody>
      </p:sp>
    </p:spTree>
    <p:extLst>
      <p:ext uri="{BB962C8B-B14F-4D97-AF65-F5344CB8AC3E}">
        <p14:creationId xmlns:p14="http://schemas.microsoft.com/office/powerpoint/2010/main" val="371549724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 by Contradiction</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This method is not just limited to conditional statements.</a:t>
            </a:r>
          </a:p>
          <a:p>
            <a:pPr lvl="1"/>
            <a:r>
              <a:rPr lang="en-US" dirty="0" smtClean="0"/>
              <a:t> Show that the number       is irrational. (Note: A number is irrational if it cannot be  expressed as       where a and b are integers, and b is non-zero.)</a:t>
            </a:r>
            <a:endParaRPr lang="en-US"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88" y="2721110"/>
            <a:ext cx="533400" cy="444500"/>
          </a:xfrm>
          <a:prstGeom prst="rect">
            <a:avLst/>
          </a:prstGeom>
        </p:spPr>
      </p:pic>
      <p:pic>
        <p:nvPicPr>
          <p:cNvPr id="6" name="Picture 5"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47" y="3111500"/>
            <a:ext cx="368300" cy="622300"/>
          </a:xfrm>
          <a:prstGeom prst="rect">
            <a:avLst/>
          </a:prstGeom>
        </p:spPr>
      </p:pic>
    </p:spTree>
    <p:extLst>
      <p:ext uri="{BB962C8B-B14F-4D97-AF65-F5344CB8AC3E}">
        <p14:creationId xmlns:p14="http://schemas.microsoft.com/office/powerpoint/2010/main" val="253916791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 by Contradiction</a:t>
            </a:r>
            <a:endParaRPr lang="en-US" b="1" dirty="0">
              <a:solidFill>
                <a:srgbClr val="0000FF"/>
              </a:solidFill>
            </a:endParaRP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88" y="2721110"/>
            <a:ext cx="533400" cy="444500"/>
          </a:xfrm>
          <a:prstGeom prst="rect">
            <a:avLst/>
          </a:prstGeom>
        </p:spPr>
      </p:pic>
      <p:pic>
        <p:nvPicPr>
          <p:cNvPr id="8" name="Picture 7" descr="Screen Shot 2015-03-01 at 10.1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8" y="1878666"/>
            <a:ext cx="8167319" cy="3896492"/>
          </a:xfrm>
          <a:prstGeom prst="rect">
            <a:avLst/>
          </a:prstGeom>
        </p:spPr>
      </p:pic>
      <p:sp>
        <p:nvSpPr>
          <p:cNvPr id="9" name="TextBox 8"/>
          <p:cNvSpPr txBox="1"/>
          <p:nvPr/>
        </p:nvSpPr>
        <p:spPr>
          <a:xfrm>
            <a:off x="457200" y="5966503"/>
            <a:ext cx="8005127" cy="523220"/>
          </a:xfrm>
          <a:prstGeom prst="rect">
            <a:avLst/>
          </a:prstGeom>
          <a:noFill/>
        </p:spPr>
        <p:txBody>
          <a:bodyPr wrap="square" rtlCol="0">
            <a:spAutoFit/>
          </a:bodyPr>
          <a:lstStyle/>
          <a:p>
            <a:pPr marL="457200" indent="-457200">
              <a:buFont typeface="Arial"/>
              <a:buChar char="•"/>
            </a:pPr>
            <a:r>
              <a:rPr lang="en-US" sz="2800" dirty="0" smtClean="0"/>
              <a:t>C is some statement.</a:t>
            </a:r>
            <a:endParaRPr lang="en-US" sz="2800" dirty="0"/>
          </a:p>
        </p:txBody>
      </p:sp>
      <p:sp>
        <p:nvSpPr>
          <p:cNvPr id="10" name="TextBox 9"/>
          <p:cNvSpPr txBox="1"/>
          <p:nvPr/>
        </p:nvSpPr>
        <p:spPr>
          <a:xfrm>
            <a:off x="5323308" y="3165610"/>
            <a:ext cx="3820692" cy="584776"/>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81305089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 by Contradiction</a:t>
            </a:r>
            <a:endParaRPr lang="en-US" b="1" dirty="0">
              <a:solidFill>
                <a:srgbClr val="0000FF"/>
              </a:solidFill>
            </a:endParaRP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88" y="2721110"/>
            <a:ext cx="533400" cy="444500"/>
          </a:xfrm>
          <a:prstGeom prst="rect">
            <a:avLst/>
          </a:prstGeom>
        </p:spPr>
      </p:pic>
      <p:pic>
        <p:nvPicPr>
          <p:cNvPr id="8" name="Picture 7" descr="Screen Shot 2015-03-01 at 10.1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8" y="1878666"/>
            <a:ext cx="8167319" cy="3896492"/>
          </a:xfrm>
          <a:prstGeom prst="rect">
            <a:avLst/>
          </a:prstGeom>
        </p:spPr>
      </p:pic>
      <p:sp>
        <p:nvSpPr>
          <p:cNvPr id="9" name="TextBox 8"/>
          <p:cNvSpPr txBox="1"/>
          <p:nvPr/>
        </p:nvSpPr>
        <p:spPr>
          <a:xfrm>
            <a:off x="457200" y="5966503"/>
            <a:ext cx="8005127" cy="523220"/>
          </a:xfrm>
          <a:prstGeom prst="rect">
            <a:avLst/>
          </a:prstGeom>
          <a:noFill/>
        </p:spPr>
        <p:txBody>
          <a:bodyPr wrap="square" rtlCol="0">
            <a:spAutoFit/>
          </a:bodyPr>
          <a:lstStyle/>
          <a:p>
            <a:pPr marL="457200" indent="-457200">
              <a:buFont typeface="Arial"/>
              <a:buChar char="•"/>
            </a:pPr>
            <a:r>
              <a:rPr lang="en-US" sz="2800" dirty="0" smtClean="0"/>
              <a:t>C is some statement.</a:t>
            </a:r>
            <a:endParaRPr lang="en-US" sz="2800" dirty="0"/>
          </a:p>
        </p:txBody>
      </p:sp>
      <p:sp>
        <p:nvSpPr>
          <p:cNvPr id="10" name="TextBox 9"/>
          <p:cNvSpPr txBox="1"/>
          <p:nvPr/>
        </p:nvSpPr>
        <p:spPr>
          <a:xfrm>
            <a:off x="5323308" y="3165610"/>
            <a:ext cx="3820692" cy="584776"/>
          </a:xfrm>
          <a:prstGeom prst="rect">
            <a:avLst/>
          </a:prstGeom>
          <a:noFill/>
        </p:spPr>
        <p:txBody>
          <a:bodyPr wrap="square" rtlCol="0">
            <a:spAutoFit/>
          </a:bodyPr>
          <a:lstStyle/>
          <a:p>
            <a:endParaRPr lang="en-US" sz="3200" dirty="0"/>
          </a:p>
        </p:txBody>
      </p:sp>
      <p:sp>
        <p:nvSpPr>
          <p:cNvPr id="11" name="TextBox 10"/>
          <p:cNvSpPr txBox="1"/>
          <p:nvPr/>
        </p:nvSpPr>
        <p:spPr>
          <a:xfrm>
            <a:off x="5712323" y="4130337"/>
            <a:ext cx="2521109" cy="523220"/>
          </a:xfrm>
          <a:prstGeom prst="rect">
            <a:avLst/>
          </a:prstGeom>
          <a:solidFill>
            <a:srgbClr val="FFFF00"/>
          </a:solidFill>
        </p:spPr>
        <p:txBody>
          <a:bodyPr wrap="square" rtlCol="0">
            <a:spAutoFit/>
          </a:bodyPr>
          <a:lstStyle/>
          <a:p>
            <a:r>
              <a:rPr lang="en-US" sz="2800" dirty="0">
                <a:latin typeface="Calibri" charset="0"/>
                <a:ea typeface="ＭＳ Ｐゴシック" charset="0"/>
                <a:sym typeface="Symbol" charset="0"/>
              </a:rPr>
              <a:t></a:t>
            </a:r>
            <a:r>
              <a:rPr lang="en-US" sz="2800" dirty="0" smtClean="0">
                <a:latin typeface="Calibri" charset="0"/>
                <a:ea typeface="ＭＳ Ｐゴシック" charset="0"/>
                <a:cs typeface="ＭＳ Ｐゴシック" charset="0"/>
                <a:sym typeface="Symbol" charset="0"/>
              </a:rPr>
              <a:t>P </a:t>
            </a:r>
            <a:r>
              <a:rPr lang="en-US" sz="2800" dirty="0">
                <a:latin typeface="Calibri" charset="0"/>
                <a:ea typeface="ＭＳ Ｐゴシック" charset="0"/>
                <a:cs typeface="ＭＳ Ｐゴシック" charset="0"/>
                <a:sym typeface="Symbol" charset="0"/>
              </a:rPr>
              <a:t></a:t>
            </a:r>
            <a:r>
              <a:rPr lang="en-US" sz="2800" dirty="0" smtClean="0">
                <a:sym typeface="Symbol" charset="0"/>
              </a:rPr>
              <a:t> (C  </a:t>
            </a:r>
            <a:r>
              <a:rPr lang="en-US" sz="2800" b="1" dirty="0" smtClean="0">
                <a:sym typeface="Symbol" charset="0"/>
              </a:rPr>
              <a:t> </a:t>
            </a:r>
            <a:r>
              <a:rPr lang="en-US" sz="2800" dirty="0" smtClean="0">
                <a:latin typeface="Calibri" charset="0"/>
                <a:ea typeface="ＭＳ Ｐゴシック" charset="0"/>
                <a:cs typeface="ＭＳ Ｐゴシック" charset="0"/>
                <a:sym typeface="Symbol" charset="0"/>
              </a:rPr>
              <a:t>C)</a:t>
            </a:r>
          </a:p>
        </p:txBody>
      </p:sp>
    </p:spTree>
    <p:extLst>
      <p:ext uri="{BB962C8B-B14F-4D97-AF65-F5344CB8AC3E}">
        <p14:creationId xmlns:p14="http://schemas.microsoft.com/office/powerpoint/2010/main" val="33601231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Counterexamples</a:t>
            </a:r>
            <a:endParaRPr lang="en-US" dirty="0"/>
          </a:p>
        </p:txBody>
      </p:sp>
      <p:sp>
        <p:nvSpPr>
          <p:cNvPr id="3" name="Content Placeholder 2"/>
          <p:cNvSpPr>
            <a:spLocks noGrp="1"/>
          </p:cNvSpPr>
          <p:nvPr>
            <p:ph idx="1"/>
          </p:nvPr>
        </p:nvSpPr>
        <p:spPr>
          <a:xfrm>
            <a:off x="211694" y="1600200"/>
            <a:ext cx="8726492" cy="5257800"/>
          </a:xfrm>
        </p:spPr>
        <p:txBody>
          <a:bodyPr>
            <a:normAutofit fontScale="92500"/>
          </a:bodyPr>
          <a:lstStyle/>
          <a:p>
            <a:r>
              <a:rPr lang="en-US" dirty="0"/>
              <a:t>I</a:t>
            </a:r>
            <a:r>
              <a:rPr lang="en-US" dirty="0" smtClean="0"/>
              <a:t>t is possible to disprove a claim by example as well.</a:t>
            </a:r>
          </a:p>
          <a:p>
            <a:r>
              <a:rPr lang="en-US" dirty="0" smtClean="0"/>
              <a:t>Claim: If n is an integer greater than 1, then (1.1)</a:t>
            </a:r>
            <a:r>
              <a:rPr lang="en-US" baseline="30000" dirty="0" smtClean="0"/>
              <a:t>n</a:t>
            </a:r>
            <a:r>
              <a:rPr lang="en-US" dirty="0" smtClean="0"/>
              <a:t> &lt; n</a:t>
            </a:r>
            <a:r>
              <a:rPr lang="en-US" baseline="30000" dirty="0" smtClean="0"/>
              <a:t>10</a:t>
            </a:r>
            <a:r>
              <a:rPr lang="en-US" dirty="0" smtClean="0"/>
              <a:t>.</a:t>
            </a:r>
          </a:p>
          <a:p>
            <a:pPr lvl="1"/>
            <a:r>
              <a:rPr lang="en-US" dirty="0" smtClean="0"/>
              <a:t>domain </a:t>
            </a:r>
            <a:r>
              <a:rPr lang="en-US" dirty="0" smtClean="0"/>
              <a:t>S = </a:t>
            </a:r>
            <a:r>
              <a:rPr lang="en-US" dirty="0" smtClean="0"/>
              <a:t>{2, 3, 4, …..}</a:t>
            </a:r>
          </a:p>
          <a:p>
            <a:pPr lvl="1"/>
            <a:r>
              <a:rPr lang="en-US" dirty="0" smtClean="0"/>
              <a:t>p(n): (1.1)</a:t>
            </a:r>
            <a:r>
              <a:rPr lang="en-US" baseline="30000" dirty="0"/>
              <a:t>n</a:t>
            </a:r>
            <a:r>
              <a:rPr lang="en-US" dirty="0" smtClean="0"/>
              <a:t> &lt; n</a:t>
            </a:r>
            <a:r>
              <a:rPr lang="en-US" baseline="30000" dirty="0" smtClean="0"/>
              <a:t>10</a:t>
            </a:r>
            <a:r>
              <a:rPr lang="en-US" dirty="0" smtClean="0"/>
              <a:t>.</a:t>
            </a:r>
          </a:p>
          <a:p>
            <a:pPr lvl="1"/>
            <a:r>
              <a:rPr lang="en-US" dirty="0" smtClean="0"/>
              <a:t>The claim: </a:t>
            </a:r>
            <a:r>
              <a:rPr lang="en-US" dirty="0" smtClean="0">
                <a:latin typeface="Calibri" charset="0"/>
                <a:ea typeface="ＭＳ Ｐゴシック" charset="0"/>
                <a:sym typeface="Symbol" charset="0"/>
              </a:rPr>
              <a:t></a:t>
            </a:r>
            <a:r>
              <a:rPr lang="en-US" dirty="0" smtClean="0">
                <a:latin typeface="Calibri" charset="0"/>
                <a:ea typeface="ＭＳ Ｐゴシック" charset="0"/>
                <a:sym typeface="Symbol" charset="0"/>
              </a:rPr>
              <a:t>n </a:t>
            </a:r>
            <a:r>
              <a:rPr lang="en-US" dirty="0" smtClean="0">
                <a:solidFill>
                  <a:srgbClr val="000000"/>
                </a:solidFill>
                <a:latin typeface="Calibri" charset="0"/>
                <a:ea typeface="ＭＳ Ｐゴシック" charset="0"/>
                <a:sym typeface="Symbol" charset="0"/>
              </a:rPr>
              <a:t> S,</a:t>
            </a:r>
            <a:r>
              <a:rPr lang="en-US" dirty="0" smtClean="0">
                <a:latin typeface="Calibri" charset="0"/>
                <a:ea typeface="ＭＳ Ｐゴシック" charset="0"/>
                <a:sym typeface="Symbol" charset="0"/>
              </a:rPr>
              <a:t> </a:t>
            </a:r>
            <a:r>
              <a:rPr lang="en-US" dirty="0" smtClean="0">
                <a:latin typeface="Calibri" charset="0"/>
                <a:ea typeface="ＭＳ Ｐゴシック" charset="0"/>
                <a:sym typeface="Symbol" charset="0"/>
              </a:rPr>
              <a:t>p(n) is true.</a:t>
            </a:r>
            <a:endParaRPr lang="en-US" dirty="0" smtClean="0"/>
          </a:p>
          <a:p>
            <a:r>
              <a:rPr lang="en-US" dirty="0" smtClean="0"/>
              <a:t>p(2) is true.</a:t>
            </a:r>
          </a:p>
          <a:p>
            <a:r>
              <a:rPr lang="en-US" dirty="0" smtClean="0"/>
              <a:t>p(100) is true since (1.1)</a:t>
            </a:r>
            <a:r>
              <a:rPr lang="en-US" baseline="30000" dirty="0" smtClean="0"/>
              <a:t>100</a:t>
            </a:r>
            <a:r>
              <a:rPr lang="en-US" dirty="0" smtClean="0"/>
              <a:t>=13780.61</a:t>
            </a:r>
          </a:p>
          <a:p>
            <a:r>
              <a:rPr lang="en-US" dirty="0" smtClean="0"/>
              <a:t>P(685) is true, but P(686) is not true.</a:t>
            </a:r>
          </a:p>
          <a:p>
            <a:r>
              <a:rPr lang="en-US" dirty="0" smtClean="0"/>
              <a:t>n=686 is a counterexample for the statement (claim)</a:t>
            </a:r>
          </a:p>
          <a:p>
            <a:endParaRPr lang="en-US" dirty="0" smtClean="0"/>
          </a:p>
          <a:p>
            <a:endParaRPr lang="en-US" dirty="0"/>
          </a:p>
        </p:txBody>
      </p:sp>
    </p:spTree>
    <p:extLst>
      <p:ext uri="{BB962C8B-B14F-4D97-AF65-F5344CB8AC3E}">
        <p14:creationId xmlns:p14="http://schemas.microsoft.com/office/powerpoint/2010/main" val="262970764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2 at 8.15.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54" y="173602"/>
            <a:ext cx="7644502" cy="6636752"/>
          </a:xfrm>
          <a:prstGeom prst="rect">
            <a:avLst/>
          </a:prstGeom>
        </p:spPr>
      </p:pic>
    </p:spTree>
    <p:extLst>
      <p:ext uri="{BB962C8B-B14F-4D97-AF65-F5344CB8AC3E}">
        <p14:creationId xmlns:p14="http://schemas.microsoft.com/office/powerpoint/2010/main" val="94170219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smtClean="0"/>
              <a:t>Suppose </a:t>
            </a:r>
            <a:r>
              <a:rPr lang="en-US" sz="2800" dirty="0" smtClean="0">
                <a:latin typeface="Calibri" charset="0"/>
                <a:ea typeface="ＭＳ Ｐゴシック" charset="0"/>
                <a:cs typeface="ＭＳ Ｐゴシック" charset="0"/>
                <a:sym typeface="Symbol" charset="0"/>
              </a:rPr>
              <a:t>P :         is rational.</a:t>
            </a:r>
          </a:p>
          <a:p>
            <a:pPr marL="457200" lvl="1" indent="0">
              <a:buNone/>
            </a:pPr>
            <a:endParaRPr lang="en-US" sz="2400"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902" y="1574106"/>
            <a:ext cx="660389" cy="550324"/>
          </a:xfrm>
          <a:prstGeom prst="rect">
            <a:avLst/>
          </a:prstGeom>
        </p:spPr>
      </p:pic>
    </p:spTree>
    <p:extLst>
      <p:ext uri="{BB962C8B-B14F-4D97-AF65-F5344CB8AC3E}">
        <p14:creationId xmlns:p14="http://schemas.microsoft.com/office/powerpoint/2010/main" val="341967961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smtClean="0"/>
              <a:t>Suppose </a:t>
            </a:r>
            <a:r>
              <a:rPr lang="en-US" sz="2800" dirty="0">
                <a:latin typeface="Calibri" charset="0"/>
                <a:ea typeface="ＭＳ Ｐゴシック" charset="0"/>
                <a:cs typeface="ＭＳ Ｐゴシック" charset="0"/>
                <a:sym typeface="Symbol" charset="0"/>
              </a:rPr>
              <a:t> P </a:t>
            </a:r>
            <a:r>
              <a:rPr lang="en-US" sz="2800" dirty="0" smtClean="0">
                <a:latin typeface="Calibri" charset="0"/>
                <a:ea typeface="ＭＳ Ｐゴシック" charset="0"/>
                <a:cs typeface="ＭＳ Ｐゴシック" charset="0"/>
                <a:sym typeface="Symbol" charset="0"/>
              </a:rPr>
              <a:t>:         is rational.</a:t>
            </a:r>
          </a:p>
          <a:p>
            <a:pPr lvl="1"/>
            <a:r>
              <a:rPr lang="en-US" sz="2400" dirty="0" smtClean="0">
                <a:solidFill>
                  <a:srgbClr val="0000FF"/>
                </a:solidFill>
                <a:latin typeface="Calibri" charset="0"/>
                <a:ea typeface="ＭＳ Ｐゴシック" charset="0"/>
                <a:cs typeface="ＭＳ Ｐゴシック" charset="0"/>
                <a:sym typeface="Symbol" charset="0"/>
              </a:rPr>
              <a:t> Then by definition       =        where  a and b are integers and a and non-zero  b have no common factors</a:t>
            </a:r>
            <a:r>
              <a:rPr lang="en-US" sz="2400" dirty="0">
                <a:solidFill>
                  <a:srgbClr val="0000FF"/>
                </a:solidFill>
                <a:latin typeface="Calibri" charset="0"/>
                <a:ea typeface="ＭＳ Ｐゴシック" charset="0"/>
                <a:cs typeface="ＭＳ Ｐゴシック" charset="0"/>
                <a:sym typeface="Symbol" charset="0"/>
              </a:rPr>
              <a:t>.</a:t>
            </a:r>
            <a:endParaRPr lang="en-US" sz="2400" dirty="0" smtClean="0">
              <a:solidFill>
                <a:srgbClr val="0000FF"/>
              </a:solidFill>
              <a:latin typeface="Calibri" charset="0"/>
              <a:ea typeface="ＭＳ Ｐゴシック" charset="0"/>
              <a:cs typeface="ＭＳ Ｐゴシック" charset="0"/>
              <a:sym typeface="Symbol" charset="0"/>
            </a:endParaRPr>
          </a:p>
          <a:p>
            <a:pPr marL="457200" lvl="1" indent="0">
              <a:buNone/>
            </a:pPr>
            <a:endParaRPr lang="en-US" sz="2400"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4128762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smtClean="0"/>
              <a:t>Suppose </a:t>
            </a:r>
            <a:r>
              <a:rPr lang="en-US" sz="2800" dirty="0">
                <a:latin typeface="Calibri" charset="0"/>
                <a:ea typeface="ＭＳ Ｐゴシック" charset="0"/>
                <a:cs typeface="ＭＳ Ｐゴシック" charset="0"/>
                <a:sym typeface="Symbol" charset="0"/>
              </a:rPr>
              <a:t> P </a:t>
            </a:r>
            <a:r>
              <a:rPr lang="en-US" sz="2800" dirty="0" smtClean="0">
                <a:latin typeface="Calibri" charset="0"/>
                <a:ea typeface="ＭＳ Ｐゴシック" charset="0"/>
                <a:cs typeface="ＭＳ Ｐゴシック" charset="0"/>
                <a:sym typeface="Symbol" charset="0"/>
              </a:rPr>
              <a:t>:         is rational.</a:t>
            </a:r>
          </a:p>
          <a:p>
            <a:pPr lvl="1"/>
            <a:r>
              <a:rPr lang="en-US" sz="2400" dirty="0" smtClean="0">
                <a:latin typeface="Calibri" charset="0"/>
                <a:ea typeface="ＭＳ Ｐゴシック" charset="0"/>
                <a:cs typeface="ＭＳ Ｐゴシック" charset="0"/>
                <a:sym typeface="Symbol" charset="0"/>
              </a:rPr>
              <a:t> Then by definition       =        where  a and b are integers and a and non-zero  b have no common factors.</a:t>
            </a:r>
          </a:p>
          <a:p>
            <a:pPr lvl="1"/>
            <a:r>
              <a:rPr lang="en-US" sz="2400" dirty="0" smtClean="0">
                <a:latin typeface="Calibri" charset="0"/>
                <a:ea typeface="ＭＳ Ｐゴシック" charset="0"/>
                <a:cs typeface="ＭＳ Ｐゴシック" charset="0"/>
                <a:sym typeface="Symbol" charset="0"/>
              </a:rPr>
              <a:t> </a:t>
            </a:r>
            <a:r>
              <a:rPr lang="en-US" sz="2400" dirty="0" smtClean="0">
                <a:solidFill>
                  <a:srgbClr val="0000FF"/>
                </a:solidFill>
                <a:latin typeface="Calibri" charset="0"/>
                <a:ea typeface="ＭＳ Ｐゴシック" charset="0"/>
                <a:cs typeface="ＭＳ Ｐゴシック" charset="0"/>
                <a:sym typeface="Symbol" charset="0"/>
              </a:rPr>
              <a:t>Squaring we get 2b</a:t>
            </a:r>
            <a:r>
              <a:rPr lang="en-US" sz="2400" baseline="30000" dirty="0" smtClean="0">
                <a:solidFill>
                  <a:srgbClr val="0000FF"/>
                </a:solidFill>
                <a:latin typeface="Calibri" charset="0"/>
                <a:ea typeface="ＭＳ Ｐゴシック" charset="0"/>
                <a:cs typeface="ＭＳ Ｐゴシック" charset="0"/>
                <a:sym typeface="Symbol" charset="0"/>
              </a:rPr>
              <a:t>2</a:t>
            </a:r>
            <a:r>
              <a:rPr lang="en-US" sz="2400" dirty="0" smtClean="0">
                <a:solidFill>
                  <a:srgbClr val="0000FF"/>
                </a:solidFill>
                <a:latin typeface="Calibri" charset="0"/>
                <a:ea typeface="ＭＳ Ｐゴシック" charset="0"/>
                <a:cs typeface="ＭＳ Ｐゴシック" charset="0"/>
                <a:sym typeface="Symbol" charset="0"/>
              </a:rPr>
              <a:t> = a</a:t>
            </a:r>
            <a:r>
              <a:rPr lang="en-US" sz="2400" baseline="30000" dirty="0" smtClean="0">
                <a:solidFill>
                  <a:srgbClr val="0000FF"/>
                </a:solidFill>
                <a:latin typeface="Calibri" charset="0"/>
                <a:ea typeface="ＭＳ Ｐゴシック" charset="0"/>
                <a:cs typeface="ＭＳ Ｐゴシック" charset="0"/>
                <a:sym typeface="Symbol" charset="0"/>
              </a:rPr>
              <a:t>2</a:t>
            </a:r>
            <a:r>
              <a:rPr lang="en-US" sz="2400" dirty="0" smtClean="0">
                <a:solidFill>
                  <a:srgbClr val="0000FF"/>
                </a:solidFill>
                <a:latin typeface="Calibri" charset="0"/>
                <a:ea typeface="ＭＳ Ｐゴシック" charset="0"/>
                <a:cs typeface="ＭＳ Ｐゴシック" charset="0"/>
                <a:sym typeface="Symbol" charset="0"/>
              </a:rPr>
              <a:t>. This implies that  a is even. Therefore, a=2k, for some k.</a:t>
            </a: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412333852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smtClean="0"/>
              <a:t>Suppose </a:t>
            </a:r>
            <a:r>
              <a:rPr lang="en-US" sz="2800" dirty="0">
                <a:latin typeface="Calibri" charset="0"/>
                <a:ea typeface="ＭＳ Ｐゴシック" charset="0"/>
                <a:cs typeface="ＭＳ Ｐゴシック" charset="0"/>
                <a:sym typeface="Symbol" charset="0"/>
              </a:rPr>
              <a:t> P </a:t>
            </a:r>
            <a:r>
              <a:rPr lang="en-US" sz="2800" dirty="0" smtClean="0">
                <a:latin typeface="Calibri" charset="0"/>
                <a:ea typeface="ＭＳ Ｐゴシック" charset="0"/>
                <a:cs typeface="ＭＳ Ｐゴシック" charset="0"/>
                <a:sym typeface="Symbol" charset="0"/>
              </a:rPr>
              <a:t>:         is rational.</a:t>
            </a:r>
          </a:p>
          <a:p>
            <a:pPr lvl="1"/>
            <a:r>
              <a:rPr lang="en-US" sz="2400" dirty="0" smtClean="0">
                <a:latin typeface="Calibri" charset="0"/>
                <a:ea typeface="ＭＳ Ｐゴシック" charset="0"/>
                <a:cs typeface="ＭＳ Ｐゴシック" charset="0"/>
                <a:sym typeface="Symbol" charset="0"/>
              </a:rPr>
              <a:t> Then by definition       =        where  a and b are integers and a and non-zero  b have no common factors</a:t>
            </a:r>
            <a:r>
              <a:rPr lang="en-US" sz="2400" dirty="0">
                <a:latin typeface="Calibri" charset="0"/>
                <a:ea typeface="ＭＳ Ｐゴシック" charset="0"/>
                <a:cs typeface="ＭＳ Ｐゴシック" charset="0"/>
                <a:sym typeface="Symbol" charset="0"/>
              </a:rPr>
              <a:t>.</a:t>
            </a:r>
            <a:endParaRPr lang="en-US" sz="2400" dirty="0" smtClean="0">
              <a:latin typeface="Calibri" charset="0"/>
              <a:ea typeface="ＭＳ Ｐゴシック" charset="0"/>
              <a:cs typeface="ＭＳ Ｐゴシック" charset="0"/>
              <a:sym typeface="Symbol" charset="0"/>
            </a:endParaRPr>
          </a:p>
          <a:p>
            <a:pPr lvl="1"/>
            <a:r>
              <a:rPr lang="en-US" sz="2400" dirty="0" smtClean="0">
                <a:latin typeface="Calibri" charset="0"/>
                <a:ea typeface="ＭＳ Ｐゴシック" charset="0"/>
                <a:cs typeface="ＭＳ Ｐゴシック" charset="0"/>
                <a:sym typeface="Symbol" charset="0"/>
              </a:rPr>
              <a:t> Squaring we get 2b</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 a</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This implies that  a is even. Therefore, a=2k, for some k.</a:t>
            </a:r>
          </a:p>
          <a:p>
            <a:pPr lvl="1"/>
            <a:r>
              <a:rPr lang="en-US" sz="2400" dirty="0" smtClean="0">
                <a:solidFill>
                  <a:srgbClr val="0000FF"/>
                </a:solidFill>
                <a:latin typeface="Calibri" charset="0"/>
                <a:ea typeface="ＭＳ Ｐゴシック" charset="0"/>
                <a:cs typeface="ＭＳ Ｐゴシック" charset="0"/>
                <a:sym typeface="Symbol" charset="0"/>
              </a:rPr>
              <a:t>We can write 2b</a:t>
            </a:r>
            <a:r>
              <a:rPr lang="en-US" sz="2400" baseline="30000" dirty="0" smtClean="0">
                <a:solidFill>
                  <a:srgbClr val="0000FF"/>
                </a:solidFill>
                <a:latin typeface="Calibri" charset="0"/>
                <a:ea typeface="ＭＳ Ｐゴシック" charset="0"/>
                <a:cs typeface="ＭＳ Ｐゴシック" charset="0"/>
                <a:sym typeface="Symbol" charset="0"/>
              </a:rPr>
              <a:t>2</a:t>
            </a:r>
            <a:r>
              <a:rPr lang="en-US" sz="2400" dirty="0" smtClean="0">
                <a:solidFill>
                  <a:srgbClr val="0000FF"/>
                </a:solidFill>
                <a:latin typeface="Calibri" charset="0"/>
                <a:ea typeface="ＭＳ Ｐゴシック" charset="0"/>
                <a:cs typeface="ＭＳ Ｐゴシック" charset="0"/>
                <a:sym typeface="Symbol" charset="0"/>
              </a:rPr>
              <a:t> = 4k</a:t>
            </a:r>
            <a:r>
              <a:rPr lang="en-US" sz="2400" baseline="30000" dirty="0" smtClean="0">
                <a:solidFill>
                  <a:srgbClr val="0000FF"/>
                </a:solidFill>
                <a:latin typeface="Calibri" charset="0"/>
                <a:ea typeface="ＭＳ Ｐゴシック" charset="0"/>
                <a:cs typeface="ＭＳ Ｐゴシック" charset="0"/>
                <a:sym typeface="Symbol" charset="0"/>
              </a:rPr>
              <a:t>2,</a:t>
            </a:r>
            <a:r>
              <a:rPr lang="en-US" sz="2400" dirty="0" smtClean="0">
                <a:solidFill>
                  <a:srgbClr val="0000FF"/>
                </a:solidFill>
                <a:latin typeface="Calibri" charset="0"/>
                <a:ea typeface="ＭＳ Ｐゴシック" charset="0"/>
                <a:cs typeface="ＭＳ Ｐゴシック" charset="0"/>
                <a:sym typeface="Symbol" charset="0"/>
              </a:rPr>
              <a:t> i.e. b</a:t>
            </a:r>
            <a:r>
              <a:rPr lang="en-US" sz="2400" baseline="30000" dirty="0" smtClean="0">
                <a:solidFill>
                  <a:srgbClr val="0000FF"/>
                </a:solidFill>
                <a:latin typeface="Calibri" charset="0"/>
                <a:ea typeface="ＭＳ Ｐゴシック" charset="0"/>
                <a:cs typeface="ＭＳ Ｐゴシック" charset="0"/>
                <a:sym typeface="Symbol" charset="0"/>
              </a:rPr>
              <a:t>2</a:t>
            </a:r>
            <a:r>
              <a:rPr lang="en-US" sz="2400" dirty="0" smtClean="0">
                <a:solidFill>
                  <a:srgbClr val="0000FF"/>
                </a:solidFill>
                <a:latin typeface="Calibri" charset="0"/>
                <a:ea typeface="ＭＳ Ｐゴシック" charset="0"/>
                <a:cs typeface="ＭＳ Ｐゴシック" charset="0"/>
                <a:sym typeface="Symbol" charset="0"/>
              </a:rPr>
              <a:t> = 2k</a:t>
            </a:r>
            <a:r>
              <a:rPr lang="en-US" sz="2400" baseline="30000" dirty="0" smtClean="0">
                <a:solidFill>
                  <a:srgbClr val="0000FF"/>
                </a:solidFill>
                <a:latin typeface="Calibri" charset="0"/>
                <a:ea typeface="ＭＳ Ｐゴシック" charset="0"/>
                <a:cs typeface="ＭＳ Ｐゴシック" charset="0"/>
                <a:sym typeface="Symbol" charset="0"/>
              </a:rPr>
              <a:t>2</a:t>
            </a:r>
            <a:r>
              <a:rPr lang="en-US" sz="2400" dirty="0" smtClean="0">
                <a:solidFill>
                  <a:srgbClr val="0000FF"/>
                </a:solidFill>
                <a:latin typeface="Calibri" charset="0"/>
                <a:ea typeface="ＭＳ Ｐゴシック" charset="0"/>
                <a:cs typeface="ＭＳ Ｐゴシック" charset="0"/>
                <a:sym typeface="Symbol" charset="0"/>
              </a:rPr>
              <a:t> .</a:t>
            </a:r>
          </a:p>
          <a:p>
            <a:pPr lvl="1"/>
            <a:r>
              <a:rPr lang="en-US" sz="2400" dirty="0" smtClean="0">
                <a:solidFill>
                  <a:srgbClr val="0000FF"/>
                </a:solidFill>
                <a:latin typeface="Calibri" charset="0"/>
                <a:ea typeface="ＭＳ Ｐゴシック" charset="0"/>
                <a:cs typeface="ＭＳ Ｐゴシック" charset="0"/>
                <a:sym typeface="Symbol" charset="0"/>
              </a:rPr>
              <a:t> Hence b is also even.</a:t>
            </a:r>
          </a:p>
          <a:p>
            <a:pPr lvl="1"/>
            <a:endParaRPr lang="en-US" sz="2400"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81747243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smtClean="0"/>
              <a:t>Suppose </a:t>
            </a:r>
            <a:r>
              <a:rPr lang="en-US" sz="2800" dirty="0">
                <a:latin typeface="Calibri" charset="0"/>
                <a:ea typeface="ＭＳ Ｐゴシック" charset="0"/>
                <a:cs typeface="ＭＳ Ｐゴシック" charset="0"/>
                <a:sym typeface="Symbol" charset="0"/>
              </a:rPr>
              <a:t> P </a:t>
            </a:r>
            <a:r>
              <a:rPr lang="en-US" sz="2800" dirty="0" smtClean="0">
                <a:latin typeface="Calibri" charset="0"/>
                <a:ea typeface="ＭＳ Ｐゴシック" charset="0"/>
                <a:cs typeface="ＭＳ Ｐゴシック" charset="0"/>
                <a:sym typeface="Symbol" charset="0"/>
              </a:rPr>
              <a:t>:         is rational.</a:t>
            </a:r>
          </a:p>
          <a:p>
            <a:pPr lvl="1"/>
            <a:r>
              <a:rPr lang="en-US" sz="2400" dirty="0" smtClean="0">
                <a:latin typeface="Calibri" charset="0"/>
                <a:ea typeface="ＭＳ Ｐゴシック" charset="0"/>
                <a:cs typeface="ＭＳ Ｐゴシック" charset="0"/>
                <a:sym typeface="Symbol" charset="0"/>
              </a:rPr>
              <a:t> Then by definition       =        where  a and b are integers and a and non-zero  b have no common factors.</a:t>
            </a:r>
          </a:p>
          <a:p>
            <a:pPr lvl="1"/>
            <a:r>
              <a:rPr lang="en-US" sz="2400" dirty="0" smtClean="0">
                <a:latin typeface="Calibri" charset="0"/>
                <a:ea typeface="ＭＳ Ｐゴシック" charset="0"/>
                <a:cs typeface="ＭＳ Ｐゴシック" charset="0"/>
                <a:sym typeface="Symbol" charset="0"/>
              </a:rPr>
              <a:t> Squaring we get 2b</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 a</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This implies that  a is even. Therefore, a=2k, for some k.</a:t>
            </a:r>
          </a:p>
          <a:p>
            <a:pPr lvl="1"/>
            <a:r>
              <a:rPr lang="en-US" sz="2400" dirty="0" smtClean="0">
                <a:latin typeface="Calibri" charset="0"/>
                <a:ea typeface="ＭＳ Ｐゴシック" charset="0"/>
                <a:cs typeface="ＭＳ Ｐゴシック" charset="0"/>
                <a:sym typeface="Symbol" charset="0"/>
              </a:rPr>
              <a:t>We can write 2b</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 4k</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i.e. b</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 2k</a:t>
            </a:r>
            <a:r>
              <a:rPr lang="en-US" sz="2400" baseline="30000" dirty="0" smtClean="0">
                <a:latin typeface="Calibri" charset="0"/>
                <a:ea typeface="ＭＳ Ｐゴシック" charset="0"/>
                <a:cs typeface="ＭＳ Ｐゴシック" charset="0"/>
                <a:sym typeface="Symbol" charset="0"/>
              </a:rPr>
              <a:t>2</a:t>
            </a:r>
            <a:r>
              <a:rPr lang="en-US" sz="2400" dirty="0" smtClean="0">
                <a:latin typeface="Calibri" charset="0"/>
                <a:ea typeface="ＭＳ Ｐゴシック" charset="0"/>
                <a:cs typeface="ＭＳ Ｐゴシック" charset="0"/>
                <a:sym typeface="Symbol" charset="0"/>
              </a:rPr>
              <a:t> .</a:t>
            </a:r>
          </a:p>
          <a:p>
            <a:pPr lvl="1"/>
            <a:r>
              <a:rPr lang="en-US" sz="2400" dirty="0" smtClean="0">
                <a:latin typeface="Calibri" charset="0"/>
                <a:ea typeface="ＭＳ Ｐゴシック" charset="0"/>
                <a:cs typeface="ＭＳ Ｐゴシック" charset="0"/>
                <a:sym typeface="Symbol" charset="0"/>
              </a:rPr>
              <a:t> Hence b is also even.</a:t>
            </a:r>
          </a:p>
          <a:p>
            <a:pPr lvl="1"/>
            <a:r>
              <a:rPr lang="en-US" sz="2400" dirty="0" smtClean="0">
                <a:latin typeface="Calibri" charset="0"/>
                <a:ea typeface="ＭＳ Ｐゴシック" charset="0"/>
                <a:cs typeface="ＭＳ Ｐゴシック" charset="0"/>
                <a:sym typeface="Symbol" charset="0"/>
              </a:rPr>
              <a:t> </a:t>
            </a:r>
            <a:r>
              <a:rPr lang="en-US" sz="2400" dirty="0" smtClean="0">
                <a:solidFill>
                  <a:srgbClr val="0000FF"/>
                </a:solidFill>
                <a:latin typeface="Calibri" charset="0"/>
                <a:ea typeface="ＭＳ Ｐゴシック" charset="0"/>
                <a:cs typeface="ＭＳ Ｐゴシック" charset="0"/>
                <a:sym typeface="Symbol" charset="0"/>
              </a:rPr>
              <a:t>This means that a and b have 2 as a common factor.</a:t>
            </a:r>
          </a:p>
          <a:p>
            <a:pPr lvl="1"/>
            <a:r>
              <a:rPr lang="en-US" sz="2400" dirty="0" smtClean="0">
                <a:solidFill>
                  <a:srgbClr val="0000FF"/>
                </a:solidFill>
                <a:latin typeface="Calibri" charset="0"/>
                <a:ea typeface="ＭＳ Ｐゴシック" charset="0"/>
                <a:cs typeface="ＭＳ Ｐゴシック" charset="0"/>
                <a:sym typeface="Symbol" charset="0"/>
              </a:rPr>
              <a:t> We arrive at a contradiction.</a:t>
            </a:r>
          </a:p>
          <a:p>
            <a:pPr lvl="1"/>
            <a:r>
              <a:rPr lang="en-US" sz="2400" dirty="0" smtClean="0">
                <a:solidFill>
                  <a:srgbClr val="0000FF"/>
                </a:solidFill>
              </a:rPr>
              <a:t> </a:t>
            </a:r>
            <a:r>
              <a:rPr lang="en-US" sz="2400" dirty="0" smtClean="0">
                <a:solidFill>
                  <a:srgbClr val="0000FF"/>
                </a:solidFill>
                <a:latin typeface="Calibri" charset="0"/>
                <a:ea typeface="ＭＳ Ｐゴシック" charset="0"/>
                <a:cs typeface="ＭＳ Ｐゴシック" charset="0"/>
                <a:sym typeface="Symbol" charset="0"/>
              </a:rPr>
              <a:t> P  </a:t>
            </a:r>
            <a:r>
              <a:rPr lang="en-US" sz="2400" dirty="0">
                <a:solidFill>
                  <a:srgbClr val="0000FF"/>
                </a:solidFill>
                <a:latin typeface="Calibri" charset="0"/>
                <a:ea typeface="ＭＳ Ｐゴシック" charset="0"/>
                <a:cs typeface="ＭＳ Ｐゴシック" charset="0"/>
                <a:sym typeface="Symbol" charset="0"/>
              </a:rPr>
              <a:t></a:t>
            </a:r>
            <a:r>
              <a:rPr lang="en-US" sz="2400" dirty="0" smtClean="0">
                <a:solidFill>
                  <a:srgbClr val="0000FF"/>
                </a:solidFill>
                <a:sym typeface="Symbol" charset="0"/>
              </a:rPr>
              <a:t> F</a:t>
            </a:r>
          </a:p>
          <a:p>
            <a:pPr lvl="1"/>
            <a:r>
              <a:rPr lang="en-US" sz="2400" dirty="0" smtClean="0">
                <a:solidFill>
                  <a:srgbClr val="0000FF"/>
                </a:solidFill>
                <a:sym typeface="Symbol" charset="0"/>
              </a:rPr>
              <a:t> P is true.</a:t>
            </a:r>
            <a:endParaRPr lang="en-US" sz="2400" dirty="0">
              <a:solidFill>
                <a:srgbClr val="0000FF"/>
              </a:solidFill>
            </a:endParaRP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13148819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of squares</a:t>
            </a:r>
            <a:endParaRPr lang="en-US" dirty="0"/>
          </a:p>
        </p:txBody>
      </p:sp>
      <p:sp>
        <p:nvSpPr>
          <p:cNvPr id="3" name="Content Placeholder 2"/>
          <p:cNvSpPr>
            <a:spLocks noGrp="1"/>
          </p:cNvSpPr>
          <p:nvPr>
            <p:ph idx="1"/>
          </p:nvPr>
        </p:nvSpPr>
        <p:spPr>
          <a:xfrm>
            <a:off x="457200" y="1600200"/>
            <a:ext cx="8229600" cy="5072207"/>
          </a:xfrm>
        </p:spPr>
        <p:txBody>
          <a:bodyPr/>
          <a:lstStyle/>
          <a:p>
            <a:r>
              <a:rPr lang="en-US" dirty="0" smtClean="0"/>
              <a:t>Consider a 32 x 33 rectangle partitioned into nine squares:</a:t>
            </a:r>
          </a:p>
          <a:p>
            <a:endParaRPr lang="en-US" dirty="0"/>
          </a:p>
          <a:p>
            <a:endParaRPr lang="en-US" dirty="0" smtClean="0"/>
          </a:p>
          <a:p>
            <a:endParaRPr lang="en-US" dirty="0"/>
          </a:p>
          <a:p>
            <a:endParaRPr lang="en-US" dirty="0" smtClean="0"/>
          </a:p>
          <a:p>
            <a:endParaRPr lang="en-US" dirty="0"/>
          </a:p>
          <a:p>
            <a:r>
              <a:rPr lang="en-US" dirty="0" smtClean="0"/>
              <a:t>Claim: Smallest square in the partition must always lie in the middle.</a:t>
            </a:r>
          </a:p>
        </p:txBody>
      </p:sp>
      <p:pic>
        <p:nvPicPr>
          <p:cNvPr id="4" name="Picture 3" descr="Screen Shot 2015-03-01 at 10.4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2734839"/>
            <a:ext cx="2755900" cy="2819400"/>
          </a:xfrm>
          <a:prstGeom prst="rect">
            <a:avLst/>
          </a:prstGeom>
        </p:spPr>
      </p:pic>
    </p:spTree>
    <p:extLst>
      <p:ext uri="{BB962C8B-B14F-4D97-AF65-F5344CB8AC3E}">
        <p14:creationId xmlns:p14="http://schemas.microsoft.com/office/powerpoint/2010/main" val="15090542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Contradiction.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sz="2800" dirty="0" smtClean="0"/>
              <a:t>Suppose it is possible to place the smallest square on the boundary.</a:t>
            </a:r>
          </a:p>
          <a:p>
            <a:endParaRPr lang="en-US" sz="2800" dirty="0"/>
          </a:p>
          <a:p>
            <a:endParaRPr lang="en-US" sz="2800" dirty="0" smtClean="0"/>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384291346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Contradiction.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sz="2800" dirty="0" smtClean="0"/>
              <a:t>Suppose it is possible to place the smallest square on the boundary.</a:t>
            </a:r>
          </a:p>
          <a:p>
            <a:endParaRPr lang="en-US" sz="2800" dirty="0"/>
          </a:p>
          <a:p>
            <a:endParaRPr lang="en-US" sz="2800" dirty="0" smtClean="0"/>
          </a:p>
          <a:p>
            <a:r>
              <a:rPr lang="en-US" sz="2800" dirty="0" smtClean="0">
                <a:solidFill>
                  <a:srgbClr val="0000FF"/>
                </a:solidFill>
              </a:rPr>
              <a:t>Observe that the squares immediately adjacent to the smallest square are larger.</a:t>
            </a:r>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347857603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Contradiction.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sz="2800" dirty="0" smtClean="0"/>
              <a:t>Suppose it is possible to place the smallest square on the boundary.</a:t>
            </a:r>
          </a:p>
          <a:p>
            <a:endParaRPr lang="en-US" sz="2800" dirty="0"/>
          </a:p>
          <a:p>
            <a:endParaRPr lang="en-US" sz="2800" dirty="0" smtClean="0"/>
          </a:p>
          <a:p>
            <a:r>
              <a:rPr lang="en-US" sz="2800" dirty="0" smtClean="0"/>
              <a:t>Observe that the squares immediately adjacent to the smallest square are larger.</a:t>
            </a:r>
          </a:p>
          <a:p>
            <a:r>
              <a:rPr lang="en-US" sz="2800" dirty="0" smtClean="0">
                <a:solidFill>
                  <a:srgbClr val="0000FF"/>
                </a:solidFill>
              </a:rPr>
              <a:t>The area marked ? cannot be covered by larger size squares.</a:t>
            </a:r>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614869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a:t>
            </a:r>
            <a:endParaRPr lang="en-US" dirty="0"/>
          </a:p>
        </p:txBody>
      </p:sp>
      <p:sp>
        <p:nvSpPr>
          <p:cNvPr id="3" name="Content Placeholder 2"/>
          <p:cNvSpPr>
            <a:spLocks noGrp="1"/>
          </p:cNvSpPr>
          <p:nvPr>
            <p:ph idx="1"/>
          </p:nvPr>
        </p:nvSpPr>
        <p:spPr/>
        <p:txBody>
          <a:bodyPr/>
          <a:lstStyle/>
          <a:p>
            <a:r>
              <a:rPr lang="en-US" dirty="0" smtClean="0"/>
              <a:t>A counterexample is an assignment of values to variables that shows a statement is false.</a:t>
            </a:r>
          </a:p>
        </p:txBody>
      </p:sp>
    </p:spTree>
    <p:extLst>
      <p:ext uri="{BB962C8B-B14F-4D97-AF65-F5344CB8AC3E}">
        <p14:creationId xmlns:p14="http://schemas.microsoft.com/office/powerpoint/2010/main" val="1288388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Contradiction.</a:t>
            </a:r>
            <a:endParaRPr lang="en-US" dirty="0"/>
          </a:p>
        </p:txBody>
      </p:sp>
      <p:sp>
        <p:nvSpPr>
          <p:cNvPr id="3" name="Content Placeholder 2"/>
          <p:cNvSpPr>
            <a:spLocks noGrp="1"/>
          </p:cNvSpPr>
          <p:nvPr>
            <p:ph idx="1"/>
          </p:nvPr>
        </p:nvSpPr>
        <p:spPr>
          <a:xfrm>
            <a:off x="457200" y="1417638"/>
            <a:ext cx="8229600" cy="5440362"/>
          </a:xfrm>
        </p:spPr>
        <p:txBody>
          <a:bodyPr>
            <a:normAutofit lnSpcReduction="10000"/>
          </a:bodyPr>
          <a:lstStyle/>
          <a:p>
            <a:r>
              <a:rPr lang="en-US" sz="2800" dirty="0" smtClean="0"/>
              <a:t>Suppose it is possible to place the smallest square on the boundary.</a:t>
            </a:r>
          </a:p>
          <a:p>
            <a:endParaRPr lang="en-US" sz="2800" dirty="0"/>
          </a:p>
          <a:p>
            <a:endParaRPr lang="en-US" sz="2800" dirty="0" smtClean="0"/>
          </a:p>
          <a:p>
            <a:r>
              <a:rPr lang="en-US" sz="2800" dirty="0" smtClean="0"/>
              <a:t>Observe that the squares immediately adjacent to the smallest square are larger.</a:t>
            </a:r>
          </a:p>
          <a:p>
            <a:r>
              <a:rPr lang="en-US" sz="2800" dirty="0" smtClean="0"/>
              <a:t>The area marked ? cannot be covered by larger size squares.</a:t>
            </a:r>
          </a:p>
          <a:p>
            <a:r>
              <a:rPr lang="en-US" sz="2800" dirty="0" smtClean="0">
                <a:solidFill>
                  <a:srgbClr val="0000FF"/>
                </a:solidFill>
              </a:rPr>
              <a:t>The starting assumption leads to a contradiction.</a:t>
            </a:r>
          </a:p>
          <a:p>
            <a:r>
              <a:rPr lang="en-US" sz="2800" dirty="0" smtClean="0">
                <a:solidFill>
                  <a:srgbClr val="0000FF"/>
                </a:solidFill>
              </a:rPr>
              <a:t>The starting assumption is wrong.</a:t>
            </a:r>
          </a:p>
          <a:p>
            <a:r>
              <a:rPr lang="en-US" sz="2800" dirty="0" smtClean="0">
                <a:solidFill>
                  <a:srgbClr val="0000FF"/>
                </a:solidFill>
              </a:rPr>
              <a:t>Therefore, the smallest square must appear in the middle of the configuration of squares.</a:t>
            </a:r>
            <a:endParaRPr lang="en-US" sz="2800" dirty="0">
              <a:solidFill>
                <a:srgbClr val="0000FF"/>
              </a:solidFill>
            </a:endParaRPr>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305269847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There are infinitely many primes.</a:t>
            </a:r>
            <a:endParaRPr lang="en-US" b="1" dirty="0">
              <a:solidFill>
                <a:srgbClr val="0000FF"/>
              </a:solidFill>
            </a:endParaRPr>
          </a:p>
        </p:txBody>
      </p:sp>
      <p:sp>
        <p:nvSpPr>
          <p:cNvPr id="3" name="Content Placeholder 2"/>
          <p:cNvSpPr>
            <a:spLocks noGrp="1"/>
          </p:cNvSpPr>
          <p:nvPr>
            <p:ph idx="1"/>
          </p:nvPr>
        </p:nvSpPr>
        <p:spPr>
          <a:xfrm>
            <a:off x="457200" y="1600200"/>
            <a:ext cx="8229600" cy="5125872"/>
          </a:xfrm>
        </p:spPr>
        <p:txBody>
          <a:bodyPr>
            <a:normAutofit/>
          </a:bodyPr>
          <a:lstStyle/>
          <a:p>
            <a:pPr marL="0" indent="0">
              <a:buNone/>
            </a:pPr>
            <a:endParaRPr lang="en-US" sz="2800" dirty="0"/>
          </a:p>
        </p:txBody>
      </p:sp>
    </p:spTree>
    <p:extLst>
      <p:ext uri="{BB962C8B-B14F-4D97-AF65-F5344CB8AC3E}">
        <p14:creationId xmlns:p14="http://schemas.microsoft.com/office/powerpoint/2010/main" val="131297749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There are infinitely many primes.</a:t>
            </a:r>
            <a:endParaRPr lang="en-US" b="1" dirty="0">
              <a:solidFill>
                <a:srgbClr val="0000FF"/>
              </a:solidFill>
            </a:endParaRP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smtClean="0">
                <a:solidFill>
                  <a:srgbClr val="0000FF"/>
                </a:solidFill>
              </a:rPr>
              <a:t>Suppose there are finite number of primes, and they are, say, p</a:t>
            </a:r>
            <a:r>
              <a:rPr lang="en-US" sz="2800" baseline="-25000" dirty="0" smtClean="0">
                <a:solidFill>
                  <a:srgbClr val="0000FF"/>
                </a:solidFill>
              </a:rPr>
              <a:t>1</a:t>
            </a:r>
            <a:r>
              <a:rPr lang="en-US" sz="2800" dirty="0" smtClean="0">
                <a:solidFill>
                  <a:srgbClr val="0000FF"/>
                </a:solidFill>
              </a:rPr>
              <a:t>, p</a:t>
            </a:r>
            <a:r>
              <a:rPr lang="en-US" sz="2800" baseline="-25000" dirty="0" smtClean="0">
                <a:solidFill>
                  <a:srgbClr val="0000FF"/>
                </a:solidFill>
              </a:rPr>
              <a:t>2</a:t>
            </a:r>
            <a:r>
              <a:rPr lang="en-US" sz="2800" dirty="0" smtClean="0">
                <a:solidFill>
                  <a:srgbClr val="0000FF"/>
                </a:solidFill>
              </a:rPr>
              <a:t>, ….., </a:t>
            </a:r>
            <a:r>
              <a:rPr lang="en-US" sz="2800" dirty="0" err="1" smtClean="0">
                <a:solidFill>
                  <a:srgbClr val="0000FF"/>
                </a:solidFill>
              </a:rPr>
              <a:t>p</a:t>
            </a:r>
            <a:r>
              <a:rPr lang="en-US" sz="2800" baseline="-25000" dirty="0" err="1" smtClean="0">
                <a:solidFill>
                  <a:srgbClr val="0000FF"/>
                </a:solidFill>
              </a:rPr>
              <a:t>n</a:t>
            </a:r>
            <a:r>
              <a:rPr lang="en-US" sz="2800" dirty="0" smtClean="0">
                <a:solidFill>
                  <a:srgbClr val="0000FF"/>
                </a:solidFill>
              </a:rPr>
              <a:t>. </a:t>
            </a:r>
          </a:p>
          <a:p>
            <a:r>
              <a:rPr lang="en-US" sz="2800" dirty="0" smtClean="0">
                <a:solidFill>
                  <a:srgbClr val="0000FF"/>
                </a:solidFill>
              </a:rPr>
              <a:t>Let </a:t>
            </a:r>
            <a:r>
              <a:rPr lang="en-US" sz="2800" dirty="0" err="1" smtClean="0">
                <a:solidFill>
                  <a:srgbClr val="0000FF"/>
                </a:solidFill>
              </a:rPr>
              <a:t>p</a:t>
            </a:r>
            <a:r>
              <a:rPr lang="en-US" sz="2800" baseline="-25000" dirty="0" err="1" smtClean="0">
                <a:solidFill>
                  <a:srgbClr val="0000FF"/>
                </a:solidFill>
              </a:rPr>
              <a:t>n</a:t>
            </a:r>
            <a:r>
              <a:rPr lang="en-US" sz="2800" dirty="0" smtClean="0">
                <a:solidFill>
                  <a:srgbClr val="0000FF"/>
                </a:solidFill>
              </a:rPr>
              <a:t> is the largest prime number in the list.</a:t>
            </a:r>
          </a:p>
          <a:p>
            <a:endParaRPr lang="en-US" sz="2800" dirty="0"/>
          </a:p>
        </p:txBody>
      </p:sp>
    </p:spTree>
    <p:extLst>
      <p:ext uri="{BB962C8B-B14F-4D97-AF65-F5344CB8AC3E}">
        <p14:creationId xmlns:p14="http://schemas.microsoft.com/office/powerpoint/2010/main" val="43185085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There are infinitely many primes.</a:t>
            </a:r>
            <a:endParaRPr lang="en-US" b="1" dirty="0">
              <a:solidFill>
                <a:srgbClr val="0000FF"/>
              </a:solidFill>
            </a:endParaRP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smtClean="0"/>
              <a:t>Suppose there are finite number of primes, and they are, say, p</a:t>
            </a:r>
            <a:r>
              <a:rPr lang="en-US" sz="2800" baseline="-25000" dirty="0" smtClean="0"/>
              <a:t>1</a:t>
            </a:r>
            <a:r>
              <a:rPr lang="en-US" sz="2800" dirty="0" smtClean="0"/>
              <a:t>, p</a:t>
            </a:r>
            <a:r>
              <a:rPr lang="en-US" sz="2800" baseline="-25000" dirty="0" smtClean="0"/>
              <a:t>2</a:t>
            </a:r>
            <a:r>
              <a:rPr lang="en-US" sz="2800" dirty="0" smtClean="0"/>
              <a:t>, ….., </a:t>
            </a:r>
            <a:r>
              <a:rPr lang="en-US" sz="2800" dirty="0" err="1" smtClean="0"/>
              <a:t>p</a:t>
            </a:r>
            <a:r>
              <a:rPr lang="en-US" sz="2800" baseline="-25000" dirty="0" err="1" smtClean="0"/>
              <a:t>n</a:t>
            </a:r>
            <a:r>
              <a:rPr lang="en-US" sz="2800" dirty="0" smtClean="0"/>
              <a:t>. </a:t>
            </a:r>
          </a:p>
          <a:p>
            <a:r>
              <a:rPr lang="en-US" sz="2800" dirty="0" smtClean="0"/>
              <a:t>Let </a:t>
            </a:r>
            <a:r>
              <a:rPr lang="en-US" sz="2800" dirty="0" err="1" smtClean="0"/>
              <a:t>p</a:t>
            </a:r>
            <a:r>
              <a:rPr lang="en-US" sz="2800" baseline="-25000" dirty="0" err="1" smtClean="0"/>
              <a:t>n</a:t>
            </a:r>
            <a:r>
              <a:rPr lang="en-US" sz="2800" dirty="0" smtClean="0"/>
              <a:t> is the largest prime number in the list.</a:t>
            </a:r>
          </a:p>
          <a:p>
            <a:r>
              <a:rPr lang="en-US" sz="2800" dirty="0" smtClean="0">
                <a:solidFill>
                  <a:srgbClr val="0000FF"/>
                </a:solidFill>
              </a:rPr>
              <a:t>Consider the number a = p</a:t>
            </a:r>
            <a:r>
              <a:rPr lang="en-US" sz="2800" baseline="-25000" dirty="0" smtClean="0">
                <a:solidFill>
                  <a:srgbClr val="0000FF"/>
                </a:solidFill>
              </a:rPr>
              <a:t>1</a:t>
            </a:r>
            <a:r>
              <a:rPr lang="en-US" sz="2800" dirty="0">
                <a:solidFill>
                  <a:srgbClr val="0000FF"/>
                </a:solidFill>
              </a:rPr>
              <a:t>x</a:t>
            </a:r>
            <a:r>
              <a:rPr lang="en-US" sz="2800" dirty="0" smtClean="0">
                <a:solidFill>
                  <a:srgbClr val="0000FF"/>
                </a:solidFill>
              </a:rPr>
              <a:t> p</a:t>
            </a:r>
            <a:r>
              <a:rPr lang="en-US" sz="2800" baseline="-25000" dirty="0" smtClean="0">
                <a:solidFill>
                  <a:srgbClr val="0000FF"/>
                </a:solidFill>
              </a:rPr>
              <a:t>2</a:t>
            </a:r>
            <a:r>
              <a:rPr lang="en-US" sz="2800" dirty="0" smtClean="0">
                <a:solidFill>
                  <a:srgbClr val="0000FF"/>
                </a:solidFill>
              </a:rPr>
              <a:t>x </a:t>
            </a:r>
            <a:r>
              <a:rPr lang="en-US" sz="2800" dirty="0">
                <a:solidFill>
                  <a:srgbClr val="0000FF"/>
                </a:solidFill>
              </a:rPr>
              <a:t>….</a:t>
            </a:r>
            <a:r>
              <a:rPr lang="en-US" sz="2800" dirty="0" smtClean="0">
                <a:solidFill>
                  <a:srgbClr val="0000FF"/>
                </a:solidFill>
              </a:rPr>
              <a:t>.x </a:t>
            </a:r>
            <a:r>
              <a:rPr lang="en-US" sz="2800" dirty="0" err="1" smtClean="0">
                <a:solidFill>
                  <a:srgbClr val="0000FF"/>
                </a:solidFill>
              </a:rPr>
              <a:t>p</a:t>
            </a:r>
            <a:r>
              <a:rPr lang="en-US" sz="2800" baseline="-25000" dirty="0" err="1" smtClean="0">
                <a:solidFill>
                  <a:srgbClr val="0000FF"/>
                </a:solidFill>
              </a:rPr>
              <a:t>n</a:t>
            </a:r>
            <a:r>
              <a:rPr lang="en-US" sz="2800" dirty="0" smtClean="0">
                <a:solidFill>
                  <a:srgbClr val="0000FF"/>
                </a:solidFill>
              </a:rPr>
              <a:t> + 1.</a:t>
            </a:r>
          </a:p>
        </p:txBody>
      </p:sp>
    </p:spTree>
    <p:extLst>
      <p:ext uri="{BB962C8B-B14F-4D97-AF65-F5344CB8AC3E}">
        <p14:creationId xmlns:p14="http://schemas.microsoft.com/office/powerpoint/2010/main" val="22469943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There are infinitely many primes.</a:t>
            </a:r>
            <a:endParaRPr lang="en-US" b="1" dirty="0">
              <a:solidFill>
                <a:srgbClr val="0000FF"/>
              </a:solidFill>
            </a:endParaRP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smtClean="0"/>
              <a:t>Suppose there are finite number of primes, and they are, say, p</a:t>
            </a:r>
            <a:r>
              <a:rPr lang="en-US" sz="2800" baseline="-25000" dirty="0" smtClean="0"/>
              <a:t>1</a:t>
            </a:r>
            <a:r>
              <a:rPr lang="en-US" sz="2800" dirty="0" smtClean="0"/>
              <a:t>, p</a:t>
            </a:r>
            <a:r>
              <a:rPr lang="en-US" sz="2800" baseline="-25000" dirty="0" smtClean="0"/>
              <a:t>2</a:t>
            </a:r>
            <a:r>
              <a:rPr lang="en-US" sz="2800" dirty="0" smtClean="0"/>
              <a:t>, ….., </a:t>
            </a:r>
            <a:r>
              <a:rPr lang="en-US" sz="2800" dirty="0" err="1" smtClean="0"/>
              <a:t>p</a:t>
            </a:r>
            <a:r>
              <a:rPr lang="en-US" sz="2800" baseline="-25000" dirty="0" err="1" smtClean="0"/>
              <a:t>n</a:t>
            </a:r>
            <a:r>
              <a:rPr lang="en-US" sz="2800" dirty="0" smtClean="0"/>
              <a:t>. </a:t>
            </a:r>
          </a:p>
          <a:p>
            <a:r>
              <a:rPr lang="en-US" sz="2800" dirty="0" smtClean="0"/>
              <a:t>Let </a:t>
            </a:r>
            <a:r>
              <a:rPr lang="en-US" sz="2800" dirty="0" err="1" smtClean="0"/>
              <a:t>p</a:t>
            </a:r>
            <a:r>
              <a:rPr lang="en-US" sz="2800" baseline="-25000" dirty="0" err="1" smtClean="0"/>
              <a:t>n</a:t>
            </a:r>
            <a:r>
              <a:rPr lang="en-US" sz="2800" dirty="0" smtClean="0"/>
              <a:t> is the largest prime number in the list.</a:t>
            </a:r>
          </a:p>
          <a:p>
            <a:r>
              <a:rPr lang="en-US" sz="2800" dirty="0" smtClean="0"/>
              <a:t>Consider the number a = p</a:t>
            </a:r>
            <a:r>
              <a:rPr lang="en-US" sz="2800" baseline="-25000" dirty="0" smtClean="0"/>
              <a:t>1</a:t>
            </a:r>
            <a:r>
              <a:rPr lang="en-US" sz="2800" dirty="0"/>
              <a:t>x</a:t>
            </a:r>
            <a:r>
              <a:rPr lang="en-US" sz="2800" dirty="0" smtClean="0"/>
              <a:t> p</a:t>
            </a:r>
            <a:r>
              <a:rPr lang="en-US" sz="2800" baseline="-25000" dirty="0" smtClean="0"/>
              <a:t>2</a:t>
            </a:r>
            <a:r>
              <a:rPr lang="en-US" sz="2800" dirty="0" smtClean="0"/>
              <a:t>x </a:t>
            </a:r>
            <a:r>
              <a:rPr lang="en-US" sz="2800" dirty="0"/>
              <a:t>….</a:t>
            </a:r>
            <a:r>
              <a:rPr lang="en-US" sz="2800" dirty="0" smtClean="0"/>
              <a:t>.x </a:t>
            </a:r>
            <a:r>
              <a:rPr lang="en-US" sz="2800" dirty="0" err="1" smtClean="0"/>
              <a:t>p</a:t>
            </a:r>
            <a:r>
              <a:rPr lang="en-US" sz="2800" baseline="-25000" dirty="0" err="1" smtClean="0"/>
              <a:t>n</a:t>
            </a:r>
            <a:r>
              <a:rPr lang="en-US" sz="2800" dirty="0" smtClean="0"/>
              <a:t> + 1.</a:t>
            </a:r>
          </a:p>
          <a:p>
            <a:r>
              <a:rPr lang="en-US" sz="2800" dirty="0" smtClean="0">
                <a:solidFill>
                  <a:srgbClr val="0000FF"/>
                </a:solidFill>
              </a:rPr>
              <a:t>Since a is not divisible by </a:t>
            </a:r>
            <a:r>
              <a:rPr lang="en-US" sz="2800" dirty="0">
                <a:solidFill>
                  <a:srgbClr val="0000FF"/>
                </a:solidFill>
              </a:rPr>
              <a:t>p</a:t>
            </a:r>
            <a:r>
              <a:rPr lang="en-US" sz="2800" baseline="-25000" dirty="0" smtClean="0">
                <a:solidFill>
                  <a:srgbClr val="0000FF"/>
                </a:solidFill>
              </a:rPr>
              <a:t>i</a:t>
            </a:r>
            <a:r>
              <a:rPr lang="en-US" sz="2800" dirty="0" smtClean="0">
                <a:solidFill>
                  <a:srgbClr val="0000FF"/>
                </a:solidFill>
              </a:rPr>
              <a:t> for any p</a:t>
            </a:r>
            <a:r>
              <a:rPr lang="en-US" sz="2800" baseline="-25000" dirty="0" smtClean="0">
                <a:solidFill>
                  <a:srgbClr val="0000FF"/>
                </a:solidFill>
              </a:rPr>
              <a:t>i</a:t>
            </a:r>
            <a:r>
              <a:rPr lang="en-US" sz="2800" dirty="0" smtClean="0">
                <a:solidFill>
                  <a:srgbClr val="0000FF"/>
                </a:solidFill>
              </a:rPr>
              <a:t>, a is also a prime number.</a:t>
            </a:r>
          </a:p>
        </p:txBody>
      </p:sp>
    </p:spTree>
    <p:extLst>
      <p:ext uri="{BB962C8B-B14F-4D97-AF65-F5344CB8AC3E}">
        <p14:creationId xmlns:p14="http://schemas.microsoft.com/office/powerpoint/2010/main" val="110758440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There are infinitely many primes.</a:t>
            </a:r>
            <a:endParaRPr lang="en-US" b="1" dirty="0">
              <a:solidFill>
                <a:srgbClr val="0000FF"/>
              </a:solidFill>
            </a:endParaRP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smtClean="0"/>
              <a:t>Suppose there are finite number of primes, and they are, say, p</a:t>
            </a:r>
            <a:r>
              <a:rPr lang="en-US" sz="2800" baseline="-25000" dirty="0" smtClean="0"/>
              <a:t>1</a:t>
            </a:r>
            <a:r>
              <a:rPr lang="en-US" sz="2800" dirty="0" smtClean="0"/>
              <a:t>, p</a:t>
            </a:r>
            <a:r>
              <a:rPr lang="en-US" sz="2800" baseline="-25000" dirty="0" smtClean="0"/>
              <a:t>2</a:t>
            </a:r>
            <a:r>
              <a:rPr lang="en-US" sz="2800" dirty="0" smtClean="0"/>
              <a:t>, ….., </a:t>
            </a:r>
            <a:r>
              <a:rPr lang="en-US" sz="2800" dirty="0" err="1" smtClean="0"/>
              <a:t>p</a:t>
            </a:r>
            <a:r>
              <a:rPr lang="en-US" sz="2800" baseline="-25000" dirty="0" err="1" smtClean="0"/>
              <a:t>n</a:t>
            </a:r>
            <a:r>
              <a:rPr lang="en-US" sz="2800" dirty="0" smtClean="0"/>
              <a:t>. </a:t>
            </a:r>
          </a:p>
          <a:p>
            <a:r>
              <a:rPr lang="en-US" sz="2800" dirty="0" smtClean="0"/>
              <a:t>Let </a:t>
            </a:r>
            <a:r>
              <a:rPr lang="en-US" sz="2800" dirty="0" err="1" smtClean="0"/>
              <a:t>p</a:t>
            </a:r>
            <a:r>
              <a:rPr lang="en-US" sz="2800" baseline="-25000" dirty="0" err="1" smtClean="0"/>
              <a:t>n</a:t>
            </a:r>
            <a:r>
              <a:rPr lang="en-US" sz="2800" dirty="0" smtClean="0"/>
              <a:t> is the largest prime number in the list.</a:t>
            </a:r>
          </a:p>
          <a:p>
            <a:r>
              <a:rPr lang="en-US" sz="2800" dirty="0" smtClean="0"/>
              <a:t>Consider the number a = p</a:t>
            </a:r>
            <a:r>
              <a:rPr lang="en-US" sz="2800" baseline="-25000" dirty="0" smtClean="0"/>
              <a:t>1</a:t>
            </a:r>
            <a:r>
              <a:rPr lang="en-US" sz="2800" dirty="0"/>
              <a:t>x</a:t>
            </a:r>
            <a:r>
              <a:rPr lang="en-US" sz="2800" dirty="0" smtClean="0"/>
              <a:t> p</a:t>
            </a:r>
            <a:r>
              <a:rPr lang="en-US" sz="2800" baseline="-25000" dirty="0" smtClean="0"/>
              <a:t>2</a:t>
            </a:r>
            <a:r>
              <a:rPr lang="en-US" sz="2800" dirty="0" smtClean="0"/>
              <a:t>x </a:t>
            </a:r>
            <a:r>
              <a:rPr lang="en-US" sz="2800" dirty="0"/>
              <a:t>….</a:t>
            </a:r>
            <a:r>
              <a:rPr lang="en-US" sz="2800" dirty="0" smtClean="0"/>
              <a:t>.x </a:t>
            </a:r>
            <a:r>
              <a:rPr lang="en-US" sz="2800" dirty="0" err="1" smtClean="0"/>
              <a:t>p</a:t>
            </a:r>
            <a:r>
              <a:rPr lang="en-US" sz="2800" baseline="-25000" dirty="0" err="1" smtClean="0"/>
              <a:t>n</a:t>
            </a:r>
            <a:r>
              <a:rPr lang="en-US" sz="2800" dirty="0" smtClean="0"/>
              <a:t> + 1.</a:t>
            </a:r>
          </a:p>
          <a:p>
            <a:r>
              <a:rPr lang="en-US" sz="2800" dirty="0" smtClean="0"/>
              <a:t>Since a is not divisible by </a:t>
            </a:r>
            <a:r>
              <a:rPr lang="en-US" sz="2800" dirty="0"/>
              <a:t>p</a:t>
            </a:r>
            <a:r>
              <a:rPr lang="en-US" sz="2800" baseline="-25000" dirty="0" smtClean="0"/>
              <a:t>i</a:t>
            </a:r>
            <a:r>
              <a:rPr lang="en-US" sz="2800" dirty="0" smtClean="0"/>
              <a:t> for any </a:t>
            </a:r>
            <a:r>
              <a:rPr lang="en-US" sz="2800" dirty="0" err="1" smtClean="0"/>
              <a:t>i</a:t>
            </a:r>
            <a:r>
              <a:rPr lang="en-US" sz="2800" dirty="0" smtClean="0"/>
              <a:t>, a is also a prime number.</a:t>
            </a:r>
          </a:p>
          <a:p>
            <a:r>
              <a:rPr lang="en-US" sz="2800" dirty="0" smtClean="0">
                <a:solidFill>
                  <a:srgbClr val="0000FF"/>
                </a:solidFill>
              </a:rPr>
              <a:t>Thus a is a prime number larger that </a:t>
            </a:r>
            <a:r>
              <a:rPr lang="en-US" sz="2800" dirty="0" err="1" smtClean="0">
                <a:solidFill>
                  <a:srgbClr val="0000FF"/>
                </a:solidFill>
              </a:rPr>
              <a:t>p</a:t>
            </a:r>
            <a:r>
              <a:rPr lang="en-US" sz="2800" baseline="-25000" dirty="0" err="1" smtClean="0">
                <a:solidFill>
                  <a:srgbClr val="0000FF"/>
                </a:solidFill>
              </a:rPr>
              <a:t>n</a:t>
            </a:r>
            <a:r>
              <a:rPr lang="en-US" sz="2800" dirty="0" smtClean="0">
                <a:solidFill>
                  <a:srgbClr val="0000FF"/>
                </a:solidFill>
              </a:rPr>
              <a:t>.</a:t>
            </a:r>
          </a:p>
          <a:p>
            <a:r>
              <a:rPr lang="en-US" sz="2800" dirty="0" smtClean="0">
                <a:solidFill>
                  <a:srgbClr val="0000FF"/>
                </a:solidFill>
              </a:rPr>
              <a:t>The starting assumption leads to a contradiction.</a:t>
            </a:r>
          </a:p>
          <a:p>
            <a:r>
              <a:rPr lang="en-US" sz="2800" dirty="0" smtClean="0">
                <a:solidFill>
                  <a:srgbClr val="0000FF"/>
                </a:solidFill>
              </a:rPr>
              <a:t>This proves that there are infinitely many prime.</a:t>
            </a:r>
          </a:p>
          <a:p>
            <a:endParaRPr lang="en-US" sz="2800" dirty="0">
              <a:solidFill>
                <a:srgbClr val="0000FF"/>
              </a:solidFill>
            </a:endParaRPr>
          </a:p>
        </p:txBody>
      </p:sp>
    </p:spTree>
    <p:extLst>
      <p:ext uri="{BB962C8B-B14F-4D97-AF65-F5344CB8AC3E}">
        <p14:creationId xmlns:p14="http://schemas.microsoft.com/office/powerpoint/2010/main" val="271675043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Proving conditional statements by contradiction</a:t>
            </a:r>
            <a:endParaRPr lang="en-US" b="1" dirty="0">
              <a:solidFill>
                <a:srgbClr val="0000FF"/>
              </a:solidFill>
            </a:endParaRPr>
          </a:p>
        </p:txBody>
      </p:sp>
      <p:pic>
        <p:nvPicPr>
          <p:cNvPr id="5" name="Picture 4" descr="Screen Shot 2015-03-01 at 11.55.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816100"/>
            <a:ext cx="8134120" cy="3568336"/>
          </a:xfrm>
          <a:prstGeom prst="rect">
            <a:avLst/>
          </a:prstGeom>
        </p:spPr>
      </p:pic>
    </p:spTree>
    <p:extLst>
      <p:ext uri="{BB962C8B-B14F-4D97-AF65-F5344CB8AC3E}">
        <p14:creationId xmlns:p14="http://schemas.microsoft.com/office/powerpoint/2010/main" val="273406628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Proving conditional statements by contradiction</a:t>
            </a:r>
            <a:endParaRPr lang="en-US" b="1" dirty="0">
              <a:solidFill>
                <a:srgbClr val="0000FF"/>
              </a:solidFill>
            </a:endParaRPr>
          </a:p>
        </p:txBody>
      </p:sp>
      <p:pic>
        <p:nvPicPr>
          <p:cNvPr id="5" name="Picture 4" descr="Screen Shot 2015-03-01 at 11.55.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816100"/>
            <a:ext cx="8134120" cy="3568336"/>
          </a:xfrm>
          <a:prstGeom prst="rect">
            <a:avLst/>
          </a:prstGeom>
        </p:spPr>
      </p:pic>
      <p:sp>
        <p:nvSpPr>
          <p:cNvPr id="6" name="TextBox 5"/>
          <p:cNvSpPr txBox="1"/>
          <p:nvPr/>
        </p:nvSpPr>
        <p:spPr>
          <a:xfrm>
            <a:off x="1767277" y="5396965"/>
            <a:ext cx="2718608" cy="584776"/>
          </a:xfrm>
          <a:prstGeom prst="rect">
            <a:avLst/>
          </a:prstGeom>
          <a:solidFill>
            <a:srgbClr val="FFFF00"/>
          </a:solidFill>
        </p:spPr>
        <p:txBody>
          <a:bodyPr wrap="square" rtlCol="0">
            <a:spAutoFit/>
          </a:bodyPr>
          <a:lstStyle/>
          <a:p>
            <a:pPr marL="0" lvl="1"/>
            <a:r>
              <a:rPr lang="en-US" sz="3200" dirty="0" smtClean="0">
                <a:solidFill>
                  <a:srgbClr val="0000FF"/>
                </a:solidFill>
                <a:latin typeface="Calibri" charset="0"/>
                <a:ea typeface="ＭＳ Ｐゴシック" charset="0"/>
                <a:cs typeface="ＭＳ Ｐゴシック" charset="0"/>
                <a:sym typeface="Symbol" charset="0"/>
              </a:rPr>
              <a:t>P  </a:t>
            </a:r>
            <a:r>
              <a:rPr lang="en-US" sz="3200" b="1" dirty="0" smtClean="0">
                <a:sym typeface="Symbol" charset="0"/>
              </a:rPr>
              <a:t> </a:t>
            </a:r>
            <a:r>
              <a:rPr lang="en-US" sz="3200" dirty="0" smtClean="0">
                <a:solidFill>
                  <a:srgbClr val="0000FF"/>
                </a:solidFill>
                <a:latin typeface="Calibri" charset="0"/>
                <a:ea typeface="ＭＳ Ｐゴシック" charset="0"/>
                <a:cs typeface="ＭＳ Ｐゴシック" charset="0"/>
                <a:sym typeface="Symbol" charset="0"/>
              </a:rPr>
              <a:t>Q</a:t>
            </a:r>
            <a:r>
              <a:rPr lang="en-US" sz="3200" b="1" dirty="0" smtClean="0">
                <a:sym typeface="Symbol" charset="0"/>
              </a:rPr>
              <a:t> </a:t>
            </a:r>
            <a:r>
              <a:rPr lang="en-US" sz="3200" dirty="0" smtClean="0">
                <a:solidFill>
                  <a:srgbClr val="0000FF"/>
                </a:solidFill>
                <a:latin typeface="Calibri" charset="0"/>
                <a:ea typeface="ＭＳ Ｐゴシック" charset="0"/>
                <a:cs typeface="ＭＳ Ｐゴシック" charset="0"/>
                <a:sym typeface="Symbol" charset="0"/>
              </a:rPr>
              <a:t>  </a:t>
            </a:r>
            <a:r>
              <a:rPr lang="en-US" sz="3200" dirty="0">
                <a:solidFill>
                  <a:srgbClr val="0000FF"/>
                </a:solidFill>
                <a:latin typeface="Calibri" charset="0"/>
                <a:ea typeface="ＭＳ Ｐゴシック" charset="0"/>
                <a:cs typeface="ＭＳ Ｐゴシック" charset="0"/>
                <a:sym typeface="Symbol" charset="0"/>
              </a:rPr>
              <a:t></a:t>
            </a:r>
            <a:r>
              <a:rPr lang="en-US" sz="3200" dirty="0" smtClean="0">
                <a:solidFill>
                  <a:srgbClr val="0000FF"/>
                </a:solidFill>
                <a:sym typeface="Symbol" charset="0"/>
              </a:rPr>
              <a:t> F</a:t>
            </a:r>
            <a:endParaRPr lang="en-US" sz="3200" dirty="0">
              <a:solidFill>
                <a:srgbClr val="0000FF"/>
              </a:solidFill>
              <a:sym typeface="Symbol" charset="0"/>
            </a:endParaRPr>
          </a:p>
        </p:txBody>
      </p:sp>
    </p:spTree>
    <p:extLst>
      <p:ext uri="{BB962C8B-B14F-4D97-AF65-F5344CB8AC3E}">
        <p14:creationId xmlns:p14="http://schemas.microsoft.com/office/powerpoint/2010/main" val="15566296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smtClean="0">
                <a:solidFill>
                  <a:srgbClr val="0000FF"/>
                </a:solidFill>
              </a:rPr>
              <a:t>Let x and y be real numbers. If 5x+25y = 1723, then x or y is not an integer.</a:t>
            </a:r>
          </a:p>
        </p:txBody>
      </p:sp>
    </p:spTree>
    <p:extLst>
      <p:ext uri="{BB962C8B-B14F-4D97-AF65-F5344CB8AC3E}">
        <p14:creationId xmlns:p14="http://schemas.microsoft.com/office/powerpoint/2010/main" val="261019232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smtClean="0">
                <a:solidFill>
                  <a:srgbClr val="0000FF"/>
                </a:solidFill>
              </a:rPr>
              <a:t>Let x and y be real numbers. If 5x+25y = 1723, then x or y is not an integer.</a:t>
            </a:r>
          </a:p>
          <a:p>
            <a:r>
              <a:rPr lang="en-US" sz="2800" dirty="0" smtClean="0"/>
              <a:t>Here P(</a:t>
            </a:r>
            <a:r>
              <a:rPr lang="en-US" sz="2800" dirty="0" err="1" smtClean="0"/>
              <a:t>x,y</a:t>
            </a:r>
            <a:r>
              <a:rPr lang="en-US" sz="2800" dirty="0" smtClean="0"/>
              <a:t>): 5x + 25 y =1723; </a:t>
            </a:r>
          </a:p>
          <a:p>
            <a:r>
              <a:rPr lang="en-US" sz="2800" dirty="0" smtClean="0"/>
              <a:t>Q(</a:t>
            </a:r>
            <a:r>
              <a:rPr lang="en-US" sz="2800" dirty="0" err="1" smtClean="0"/>
              <a:t>x,y</a:t>
            </a:r>
            <a:r>
              <a:rPr lang="en-US" sz="2800" dirty="0" smtClean="0"/>
              <a:t>): (x is not an integer) </a:t>
            </a:r>
            <a:r>
              <a:rPr lang="en-US" sz="2800" dirty="0" smtClean="0">
                <a:latin typeface="Calibri" charset="0"/>
                <a:ea typeface="ＭＳ Ｐゴシック" charset="0"/>
                <a:cs typeface="ＭＳ Ｐゴシック" charset="0"/>
                <a:sym typeface="Symbol" charset="0"/>
              </a:rPr>
              <a:t> (y is not an integer)</a:t>
            </a:r>
          </a:p>
        </p:txBody>
      </p:sp>
    </p:spTree>
    <p:extLst>
      <p:ext uri="{BB962C8B-B14F-4D97-AF65-F5344CB8AC3E}">
        <p14:creationId xmlns:p14="http://schemas.microsoft.com/office/powerpoint/2010/main" val="1267976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a:t>
            </a:r>
            <a:endParaRPr lang="en-US" dirty="0"/>
          </a:p>
        </p:txBody>
      </p:sp>
      <p:sp>
        <p:nvSpPr>
          <p:cNvPr id="3" name="Content Placeholder 2"/>
          <p:cNvSpPr>
            <a:spLocks noGrp="1"/>
          </p:cNvSpPr>
          <p:nvPr>
            <p:ph idx="1"/>
          </p:nvPr>
        </p:nvSpPr>
        <p:spPr/>
        <p:txBody>
          <a:bodyPr/>
          <a:lstStyle/>
          <a:p>
            <a:r>
              <a:rPr lang="en-US" dirty="0" smtClean="0"/>
              <a:t>If x is a real number and x&lt; 1, the x</a:t>
            </a:r>
            <a:r>
              <a:rPr lang="en-US" baseline="30000" dirty="0" smtClean="0"/>
              <a:t>2</a:t>
            </a:r>
            <a:r>
              <a:rPr lang="en-US" dirty="0" smtClean="0"/>
              <a:t> &lt; x.</a:t>
            </a:r>
          </a:p>
          <a:p>
            <a:r>
              <a:rPr lang="en-US" dirty="0" smtClean="0"/>
              <a:t>x = 2 is not a counterexample.</a:t>
            </a:r>
          </a:p>
          <a:p>
            <a:r>
              <a:rPr lang="en-US" dirty="0" smtClean="0"/>
              <a:t>x = -1 is a counterexample.</a:t>
            </a:r>
            <a:endParaRPr lang="en-US" dirty="0"/>
          </a:p>
        </p:txBody>
      </p:sp>
    </p:spTree>
    <p:extLst>
      <p:ext uri="{BB962C8B-B14F-4D97-AF65-F5344CB8AC3E}">
        <p14:creationId xmlns:p14="http://schemas.microsoft.com/office/powerpoint/2010/main" val="110260852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smtClean="0">
                <a:solidFill>
                  <a:srgbClr val="0000FF"/>
                </a:solidFill>
              </a:rPr>
              <a:t>Let x and y be real numbers. If 5x+25y = 1723, then x or y is not an integer.</a:t>
            </a:r>
          </a:p>
          <a:p>
            <a:r>
              <a:rPr lang="en-US" sz="2800" dirty="0" smtClean="0"/>
              <a:t>Here P(</a:t>
            </a:r>
            <a:r>
              <a:rPr lang="en-US" sz="2800" dirty="0" err="1" smtClean="0"/>
              <a:t>x,y</a:t>
            </a:r>
            <a:r>
              <a:rPr lang="en-US" sz="2800" dirty="0" smtClean="0"/>
              <a:t>): 5x + 25 y =1723; </a:t>
            </a:r>
          </a:p>
          <a:p>
            <a:r>
              <a:rPr lang="en-US" sz="2800" dirty="0" smtClean="0"/>
              <a:t>Q(</a:t>
            </a:r>
            <a:r>
              <a:rPr lang="en-US" sz="2800" dirty="0" err="1" smtClean="0"/>
              <a:t>x,y</a:t>
            </a:r>
            <a:r>
              <a:rPr lang="en-US" sz="2800" dirty="0" smtClean="0"/>
              <a:t>): (x is not an integer) </a:t>
            </a:r>
            <a:r>
              <a:rPr lang="en-US" sz="2800" dirty="0" smtClean="0">
                <a:latin typeface="Calibri" charset="0"/>
                <a:ea typeface="ＭＳ Ｐゴシック" charset="0"/>
                <a:cs typeface="ＭＳ Ｐゴシック" charset="0"/>
                <a:sym typeface="Symbol" charset="0"/>
              </a:rPr>
              <a:t> (y is not an integer)</a:t>
            </a:r>
          </a:p>
          <a:p>
            <a:r>
              <a:rPr lang="en-US" sz="2800" dirty="0" smtClean="0">
                <a:solidFill>
                  <a:srgbClr val="0000FF"/>
                </a:solidFill>
                <a:latin typeface="Calibri" charset="0"/>
                <a:ea typeface="ＭＳ Ｐゴシック" charset="0"/>
                <a:cs typeface="ＭＳ Ｐゴシック" charset="0"/>
                <a:sym typeface="Symbol" charset="0"/>
              </a:rPr>
              <a:t>Suppose </a:t>
            </a:r>
            <a:r>
              <a:rPr lang="en-US" sz="2800" dirty="0">
                <a:solidFill>
                  <a:srgbClr val="0000FF"/>
                </a:solidFill>
                <a:latin typeface="Calibri" charset="0"/>
                <a:ea typeface="ＭＳ Ｐゴシック" charset="0"/>
                <a:cs typeface="ＭＳ Ｐゴシック" charset="0"/>
                <a:sym typeface="Symbol" charset="0"/>
              </a:rPr>
              <a:t></a:t>
            </a:r>
            <a:r>
              <a:rPr lang="en-US" sz="2800" dirty="0" err="1" smtClean="0">
                <a:solidFill>
                  <a:srgbClr val="0000FF"/>
                </a:solidFill>
                <a:latin typeface="Calibri" charset="0"/>
                <a:ea typeface="ＭＳ Ｐゴシック" charset="0"/>
                <a:cs typeface="ＭＳ Ｐゴシック" charset="0"/>
                <a:sym typeface="Symbol" charset="0"/>
              </a:rPr>
              <a:t>x,y</a:t>
            </a:r>
            <a:r>
              <a:rPr lang="en-US" sz="2800" dirty="0" smtClean="0">
                <a:solidFill>
                  <a:srgbClr val="0000FF"/>
                </a:solidFill>
                <a:latin typeface="Calibri" charset="0"/>
                <a:ea typeface="ＭＳ Ｐゴシック" charset="0"/>
                <a:cs typeface="ＭＳ Ｐゴシック" charset="0"/>
                <a:sym typeface="Symbol" charset="0"/>
              </a:rPr>
              <a:t> (P(</a:t>
            </a:r>
            <a:r>
              <a:rPr lang="en-US" sz="2800" dirty="0" err="1" smtClean="0">
                <a:solidFill>
                  <a:srgbClr val="0000FF"/>
                </a:solidFill>
                <a:latin typeface="Calibri" charset="0"/>
                <a:ea typeface="ＭＳ Ｐゴシック" charset="0"/>
                <a:cs typeface="ＭＳ Ｐゴシック" charset="0"/>
                <a:sym typeface="Symbol" charset="0"/>
              </a:rPr>
              <a:t>x,y</a:t>
            </a:r>
            <a:r>
              <a:rPr lang="en-US" sz="2800" dirty="0" smtClean="0">
                <a:solidFill>
                  <a:srgbClr val="0000FF"/>
                </a:solidFill>
                <a:latin typeface="Calibri" charset="0"/>
                <a:ea typeface="ＭＳ Ｐゴシック" charset="0"/>
                <a:cs typeface="ＭＳ Ｐゴシック" charset="0"/>
                <a:sym typeface="Symbol" charset="0"/>
              </a:rPr>
              <a:t>) </a:t>
            </a:r>
            <a:r>
              <a:rPr lang="en-US" sz="2800" dirty="0">
                <a:solidFill>
                  <a:srgbClr val="0000FF"/>
                </a:solidFill>
                <a:latin typeface="Calibri" charset="0"/>
                <a:ea typeface="ＭＳ Ｐゴシック" charset="0"/>
                <a:sym typeface="Symbol" charset="0"/>
              </a:rPr>
              <a:t></a:t>
            </a:r>
            <a:r>
              <a:rPr lang="en-US" sz="2800" dirty="0" smtClean="0">
                <a:solidFill>
                  <a:srgbClr val="0000FF"/>
                </a:solidFill>
                <a:latin typeface="Calibri" charset="0"/>
                <a:ea typeface="ＭＳ Ｐゴシック" charset="0"/>
                <a:cs typeface="ＭＳ Ｐゴシック" charset="0"/>
                <a:sym typeface="Symbol" charset="0"/>
              </a:rPr>
              <a:t> Q(</a:t>
            </a:r>
            <a:r>
              <a:rPr lang="en-US" sz="2800" dirty="0" err="1" smtClean="0">
                <a:solidFill>
                  <a:srgbClr val="0000FF"/>
                </a:solidFill>
                <a:latin typeface="Calibri" charset="0"/>
                <a:ea typeface="ＭＳ Ｐゴシック" charset="0"/>
                <a:cs typeface="ＭＳ Ｐゴシック" charset="0"/>
                <a:sym typeface="Symbol" charset="0"/>
              </a:rPr>
              <a:t>x,y</a:t>
            </a:r>
            <a:r>
              <a:rPr lang="en-US" sz="2800" dirty="0" smtClean="0">
                <a:solidFill>
                  <a:srgbClr val="0000FF"/>
                </a:solidFill>
                <a:latin typeface="Calibri" charset="0"/>
                <a:ea typeface="ＭＳ Ｐゴシック" charset="0"/>
                <a:cs typeface="ＭＳ Ｐゴシック" charset="0"/>
                <a:sym typeface="Symbol" charset="0"/>
              </a:rPr>
              <a:t>))</a:t>
            </a:r>
          </a:p>
          <a:p>
            <a:r>
              <a:rPr lang="en-US" sz="2800" dirty="0">
                <a:solidFill>
                  <a:srgbClr val="0000FF"/>
                </a:solidFill>
                <a:latin typeface="Calibri" charset="0"/>
                <a:ea typeface="ＭＳ Ｐゴシック" charset="0"/>
                <a:sym typeface="Symbol" charset="0"/>
              </a:rPr>
              <a:t></a:t>
            </a:r>
            <a:r>
              <a:rPr lang="en-US" sz="2800" dirty="0">
                <a:solidFill>
                  <a:srgbClr val="0000FF"/>
                </a:solidFill>
                <a:latin typeface="Calibri" charset="0"/>
                <a:ea typeface="ＭＳ Ｐゴシック" charset="0"/>
                <a:cs typeface="ＭＳ Ｐゴシック" charset="0"/>
                <a:sym typeface="Symbol" charset="0"/>
              </a:rPr>
              <a:t> Q(</a:t>
            </a:r>
            <a:r>
              <a:rPr lang="en-US" sz="2800" dirty="0" err="1">
                <a:solidFill>
                  <a:srgbClr val="0000FF"/>
                </a:solidFill>
                <a:latin typeface="Calibri" charset="0"/>
                <a:ea typeface="ＭＳ Ｐゴシック" charset="0"/>
                <a:cs typeface="ＭＳ Ｐゴシック" charset="0"/>
                <a:sym typeface="Symbol" charset="0"/>
              </a:rPr>
              <a:t>x,y</a:t>
            </a:r>
            <a:r>
              <a:rPr lang="en-US" sz="2800" dirty="0" smtClean="0">
                <a:solidFill>
                  <a:srgbClr val="0000FF"/>
                </a:solidFill>
                <a:latin typeface="Calibri" charset="0"/>
                <a:ea typeface="ＭＳ Ｐゴシック" charset="0"/>
                <a:cs typeface="ＭＳ Ｐゴシック" charset="0"/>
                <a:sym typeface="Symbol" charset="0"/>
              </a:rPr>
              <a:t>) : x and y are integers.</a:t>
            </a:r>
          </a:p>
        </p:txBody>
      </p:sp>
    </p:spTree>
    <p:extLst>
      <p:ext uri="{BB962C8B-B14F-4D97-AF65-F5344CB8AC3E}">
        <p14:creationId xmlns:p14="http://schemas.microsoft.com/office/powerpoint/2010/main" val="61968502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smtClean="0">
                <a:solidFill>
                  <a:srgbClr val="0000FF"/>
                </a:solidFill>
              </a:rPr>
              <a:t>Let x and y be real numbers. If 5x+25y = 1723, then x or y is not an integer.</a:t>
            </a:r>
          </a:p>
          <a:p>
            <a:r>
              <a:rPr lang="en-US" sz="2800" dirty="0" smtClean="0"/>
              <a:t>Here P(</a:t>
            </a:r>
            <a:r>
              <a:rPr lang="en-US" sz="2800" dirty="0" err="1" smtClean="0"/>
              <a:t>x,y</a:t>
            </a:r>
            <a:r>
              <a:rPr lang="en-US" sz="2800" dirty="0" smtClean="0"/>
              <a:t>): 5x + 25 y =1723; </a:t>
            </a:r>
          </a:p>
          <a:p>
            <a:r>
              <a:rPr lang="en-US" sz="2800" dirty="0" smtClean="0"/>
              <a:t>Q(</a:t>
            </a:r>
            <a:r>
              <a:rPr lang="en-US" sz="2800" dirty="0" err="1" smtClean="0"/>
              <a:t>x,y</a:t>
            </a:r>
            <a:r>
              <a:rPr lang="en-US" sz="2800" dirty="0" smtClean="0"/>
              <a:t>): (x is not an integer) </a:t>
            </a:r>
            <a:r>
              <a:rPr lang="en-US" sz="2800" dirty="0" smtClean="0">
                <a:latin typeface="Calibri" charset="0"/>
                <a:ea typeface="ＭＳ Ｐゴシック" charset="0"/>
                <a:cs typeface="ＭＳ Ｐゴシック" charset="0"/>
                <a:sym typeface="Symbol" charset="0"/>
              </a:rPr>
              <a:t> (y is not an integer)</a:t>
            </a:r>
          </a:p>
          <a:p>
            <a:r>
              <a:rPr lang="en-US" sz="2800" dirty="0" smtClean="0">
                <a:latin typeface="Calibri" charset="0"/>
                <a:ea typeface="ＭＳ Ｐゴシック" charset="0"/>
                <a:cs typeface="ＭＳ Ｐゴシック" charset="0"/>
                <a:sym typeface="Symbol" charset="0"/>
              </a:rPr>
              <a:t>Suppose </a:t>
            </a:r>
            <a:r>
              <a:rPr lang="en-US" sz="2800" dirty="0">
                <a:latin typeface="Calibri" charset="0"/>
                <a:ea typeface="ＭＳ Ｐゴシック" charset="0"/>
                <a:cs typeface="ＭＳ Ｐゴシック" charset="0"/>
                <a:sym typeface="Symbol" charset="0"/>
              </a:rPr>
              <a:t></a:t>
            </a:r>
            <a:r>
              <a:rPr lang="en-US" sz="2800" dirty="0" err="1" smtClean="0">
                <a:latin typeface="Calibri" charset="0"/>
                <a:ea typeface="ＭＳ Ｐゴシック" charset="0"/>
                <a:cs typeface="ＭＳ Ｐゴシック" charset="0"/>
                <a:sym typeface="Symbol" charset="0"/>
              </a:rPr>
              <a:t>x,y</a:t>
            </a:r>
            <a:r>
              <a:rPr lang="en-US" sz="2800" dirty="0" smtClean="0">
                <a:latin typeface="Calibri" charset="0"/>
                <a:ea typeface="ＭＳ Ｐゴシック" charset="0"/>
                <a:cs typeface="ＭＳ Ｐゴシック" charset="0"/>
                <a:sym typeface="Symbol" charset="0"/>
              </a:rPr>
              <a:t> (P(</a:t>
            </a:r>
            <a:r>
              <a:rPr lang="en-US" sz="2800" dirty="0" err="1" smtClean="0">
                <a:latin typeface="Calibri" charset="0"/>
                <a:ea typeface="ＭＳ Ｐゴシック" charset="0"/>
                <a:cs typeface="ＭＳ Ｐゴシック" charset="0"/>
                <a:sym typeface="Symbol" charset="0"/>
              </a:rPr>
              <a:t>x,y</a:t>
            </a:r>
            <a:r>
              <a:rPr lang="en-US" sz="2800" dirty="0" smtClean="0">
                <a:latin typeface="Calibri" charset="0"/>
                <a:ea typeface="ＭＳ Ｐゴシック" charset="0"/>
                <a:cs typeface="ＭＳ Ｐゴシック" charset="0"/>
                <a:sym typeface="Symbol" charset="0"/>
              </a:rPr>
              <a:t>) </a:t>
            </a:r>
            <a:r>
              <a:rPr lang="en-US" sz="2800" dirty="0">
                <a:latin typeface="Calibri" charset="0"/>
                <a:ea typeface="ＭＳ Ｐゴシック" charset="0"/>
                <a:sym typeface="Symbol" charset="0"/>
              </a:rPr>
              <a:t></a:t>
            </a:r>
            <a:r>
              <a:rPr lang="en-US" sz="2800" dirty="0" smtClean="0">
                <a:latin typeface="Calibri" charset="0"/>
                <a:ea typeface="ＭＳ Ｐゴシック" charset="0"/>
                <a:cs typeface="ＭＳ Ｐゴシック" charset="0"/>
                <a:sym typeface="Symbol" charset="0"/>
              </a:rPr>
              <a:t> Q(</a:t>
            </a:r>
            <a:r>
              <a:rPr lang="en-US" sz="2800" dirty="0" err="1" smtClean="0">
                <a:latin typeface="Calibri" charset="0"/>
                <a:ea typeface="ＭＳ Ｐゴシック" charset="0"/>
                <a:cs typeface="ＭＳ Ｐゴシック" charset="0"/>
                <a:sym typeface="Symbol" charset="0"/>
              </a:rPr>
              <a:t>x,y</a:t>
            </a:r>
            <a:r>
              <a:rPr lang="en-US" sz="2800" dirty="0" smtClean="0">
                <a:latin typeface="Calibri" charset="0"/>
                <a:ea typeface="ＭＳ Ｐゴシック" charset="0"/>
                <a:cs typeface="ＭＳ Ｐゴシック" charset="0"/>
                <a:sym typeface="Symbol" charset="0"/>
              </a:rPr>
              <a:t>))</a:t>
            </a:r>
          </a:p>
          <a:p>
            <a:r>
              <a:rPr lang="en-US" sz="2800" dirty="0">
                <a:latin typeface="Calibri" charset="0"/>
                <a:ea typeface="ＭＳ Ｐゴシック" charset="0"/>
                <a:sym typeface="Symbol" charset="0"/>
              </a:rPr>
              <a:t></a:t>
            </a:r>
            <a:r>
              <a:rPr lang="en-US" sz="2800" dirty="0">
                <a:latin typeface="Calibri" charset="0"/>
                <a:ea typeface="ＭＳ Ｐゴシック" charset="0"/>
                <a:cs typeface="ＭＳ Ｐゴシック" charset="0"/>
                <a:sym typeface="Symbol" charset="0"/>
              </a:rPr>
              <a:t> Q(</a:t>
            </a:r>
            <a:r>
              <a:rPr lang="en-US" sz="2800" dirty="0" err="1">
                <a:latin typeface="Calibri" charset="0"/>
                <a:ea typeface="ＭＳ Ｐゴシック" charset="0"/>
                <a:cs typeface="ＭＳ Ｐゴシック" charset="0"/>
                <a:sym typeface="Symbol" charset="0"/>
              </a:rPr>
              <a:t>x,y</a:t>
            </a:r>
            <a:r>
              <a:rPr lang="en-US" sz="2800" dirty="0" smtClean="0">
                <a:latin typeface="Calibri" charset="0"/>
                <a:ea typeface="ＭＳ Ｐゴシック" charset="0"/>
                <a:cs typeface="ＭＳ Ｐゴシック" charset="0"/>
                <a:sym typeface="Symbol" charset="0"/>
              </a:rPr>
              <a:t>) : x and y are integers.</a:t>
            </a:r>
          </a:p>
          <a:p>
            <a:r>
              <a:rPr lang="en-US" sz="2800" dirty="0" smtClean="0">
                <a:solidFill>
                  <a:srgbClr val="0000FF"/>
                </a:solidFill>
                <a:latin typeface="Calibri" charset="0"/>
                <a:ea typeface="ＭＳ Ｐゴシック" charset="0"/>
                <a:cs typeface="ＭＳ Ｐゴシック" charset="0"/>
                <a:sym typeface="Symbol" charset="0"/>
              </a:rPr>
              <a:t>Note that 5x + 25 y =1723 is 5(x+5y) =1723.</a:t>
            </a:r>
          </a:p>
          <a:p>
            <a:r>
              <a:rPr lang="en-US" sz="2800" dirty="0" smtClean="0">
                <a:solidFill>
                  <a:srgbClr val="0000FF"/>
                </a:solidFill>
                <a:latin typeface="Calibri" charset="0"/>
                <a:ea typeface="ＭＳ Ｐゴシック" charset="0"/>
                <a:cs typeface="ＭＳ Ｐゴシック" charset="0"/>
                <a:sym typeface="Symbol" charset="0"/>
              </a:rPr>
              <a:t>Since x+5y is an integer, therefore 5 divides 1723, a contradiction.</a:t>
            </a:r>
            <a:endParaRPr lang="en-US" sz="2800" dirty="0">
              <a:solidFill>
                <a:srgbClr val="0000FF"/>
              </a:solidFill>
            </a:endParaRPr>
          </a:p>
        </p:txBody>
      </p:sp>
    </p:spTree>
    <p:extLst>
      <p:ext uri="{BB962C8B-B14F-4D97-AF65-F5344CB8AC3E}">
        <p14:creationId xmlns:p14="http://schemas.microsoft.com/office/powerpoint/2010/main" val="342348667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solidFill>
                  <a:srgbClr val="0000FF"/>
                </a:solidFill>
              </a:rPr>
              <a:t>Consider the statement: For all nonnegative real numbers a, b, </a:t>
            </a:r>
            <a:r>
              <a:rPr lang="en-US" dirty="0" smtClean="0">
                <a:solidFill>
                  <a:srgbClr val="0000FF"/>
                </a:solidFill>
              </a:rPr>
              <a:t>and </a:t>
            </a:r>
            <a:r>
              <a:rPr lang="en-US" dirty="0">
                <a:solidFill>
                  <a:srgbClr val="0000FF"/>
                </a:solidFill>
              </a:rPr>
              <a:t>c, if a</a:t>
            </a:r>
            <a:r>
              <a:rPr lang="en-US" baseline="30000" dirty="0">
                <a:solidFill>
                  <a:srgbClr val="0000FF"/>
                </a:solidFill>
              </a:rPr>
              <a:t>2</a:t>
            </a:r>
            <a:r>
              <a:rPr lang="en-US" dirty="0">
                <a:solidFill>
                  <a:srgbClr val="0000FF"/>
                </a:solidFill>
              </a:rPr>
              <a:t> + b</a:t>
            </a:r>
            <a:r>
              <a:rPr lang="en-US" baseline="30000" dirty="0">
                <a:solidFill>
                  <a:srgbClr val="0000FF"/>
                </a:solidFill>
              </a:rPr>
              <a:t>2 </a:t>
            </a:r>
            <a:r>
              <a:rPr lang="en-US" dirty="0">
                <a:solidFill>
                  <a:srgbClr val="0000FF"/>
                </a:solidFill>
              </a:rPr>
              <a:t>= c</a:t>
            </a:r>
            <a:r>
              <a:rPr lang="en-US" baseline="30000" dirty="0">
                <a:solidFill>
                  <a:srgbClr val="0000FF"/>
                </a:solidFill>
              </a:rPr>
              <a:t>2</a:t>
            </a:r>
            <a:r>
              <a:rPr lang="en-US" dirty="0">
                <a:solidFill>
                  <a:srgbClr val="0000FF"/>
                </a:solidFill>
              </a:rPr>
              <a:t>, </a:t>
            </a:r>
            <a:r>
              <a:rPr lang="en-US" dirty="0" smtClean="0">
                <a:solidFill>
                  <a:srgbClr val="0000FF"/>
                </a:solidFill>
              </a:rPr>
              <a:t>    then </a:t>
            </a:r>
            <a:r>
              <a:rPr lang="en-US" dirty="0">
                <a:solidFill>
                  <a:srgbClr val="0000FF"/>
                </a:solidFill>
              </a:rPr>
              <a:t>a + b ≥ c. </a:t>
            </a:r>
          </a:p>
          <a:p>
            <a:pPr lvl="1"/>
            <a:r>
              <a:rPr lang="en-US" dirty="0" smtClean="0"/>
              <a:t>Solve in the class.</a:t>
            </a:r>
            <a:endParaRPr lang="en-US" dirty="0"/>
          </a:p>
        </p:txBody>
      </p:sp>
    </p:spTree>
    <p:extLst>
      <p:ext uri="{BB962C8B-B14F-4D97-AF65-F5344CB8AC3E}">
        <p14:creationId xmlns:p14="http://schemas.microsoft.com/office/powerpoint/2010/main" val="405068973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 by cases</a:t>
            </a:r>
            <a:endParaRPr lang="en-US" b="1" dirty="0">
              <a:solidFill>
                <a:srgbClr val="0000FF"/>
              </a:solidFill>
            </a:endParaRPr>
          </a:p>
        </p:txBody>
      </p:sp>
      <p:sp>
        <p:nvSpPr>
          <p:cNvPr id="3" name="Content Placeholder 2"/>
          <p:cNvSpPr>
            <a:spLocks noGrp="1"/>
          </p:cNvSpPr>
          <p:nvPr>
            <p:ph idx="1"/>
          </p:nvPr>
        </p:nvSpPr>
        <p:spPr>
          <a:xfrm>
            <a:off x="457199" y="1600200"/>
            <a:ext cx="8539067" cy="4525963"/>
          </a:xfrm>
        </p:spPr>
        <p:txBody>
          <a:bodyPr/>
          <a:lstStyle/>
          <a:p>
            <a:r>
              <a:rPr lang="en-US" dirty="0" smtClean="0"/>
              <a:t>Sometimes it is easier to prove a theorem by</a:t>
            </a:r>
          </a:p>
          <a:p>
            <a:pPr lvl="1"/>
            <a:r>
              <a:rPr lang="en-US" dirty="0" smtClean="0"/>
              <a:t>breaking it down into cases and</a:t>
            </a:r>
          </a:p>
          <a:p>
            <a:pPr lvl="1"/>
            <a:r>
              <a:rPr lang="en-US" dirty="0" smtClean="0"/>
              <a:t>proving each case separately.</a:t>
            </a:r>
          </a:p>
          <a:p>
            <a:r>
              <a:rPr lang="en-US" dirty="0" smtClean="0"/>
              <a:t>It is a direct method of proving statements like </a:t>
            </a:r>
            <a:r>
              <a:rPr lang="en-US" b="1" dirty="0" smtClean="0">
                <a:solidFill>
                  <a:srgbClr val="0000FF"/>
                </a:solidFill>
              </a:rPr>
              <a:t>p</a:t>
            </a:r>
            <a:r>
              <a:rPr lang="en-US" b="1" baseline="-25000" dirty="0" smtClean="0">
                <a:solidFill>
                  <a:srgbClr val="0000FF"/>
                </a:solidFill>
              </a:rPr>
              <a:t>1</a:t>
            </a:r>
            <a:r>
              <a:rPr lang="en-US" b="1" dirty="0" smtClean="0">
                <a:solidFill>
                  <a:srgbClr val="0000FF"/>
                </a:solidFill>
              </a:rPr>
              <a:t> </a:t>
            </a:r>
            <a:r>
              <a:rPr lang="en-US" b="1" dirty="0" smtClean="0">
                <a:solidFill>
                  <a:srgbClr val="0000FF"/>
                </a:solidFill>
                <a:latin typeface="Calibri" charset="0"/>
                <a:ea typeface="ＭＳ Ｐゴシック" charset="0"/>
                <a:cs typeface="ＭＳ Ｐゴシック" charset="0"/>
                <a:sym typeface="Symbol" charset="0"/>
              </a:rPr>
              <a:t> p</a:t>
            </a:r>
            <a:r>
              <a:rPr lang="en-US" b="1" baseline="-25000" dirty="0" smtClean="0">
                <a:solidFill>
                  <a:srgbClr val="0000FF"/>
                </a:solidFill>
                <a:latin typeface="Calibri" charset="0"/>
                <a:ea typeface="ＭＳ Ｐゴシック" charset="0"/>
                <a:cs typeface="ＭＳ Ｐゴシック" charset="0"/>
                <a:sym typeface="Symbol" charset="0"/>
              </a:rPr>
              <a:t>2 </a:t>
            </a:r>
            <a:r>
              <a:rPr lang="en-US" b="1" dirty="0" smtClean="0">
                <a:solidFill>
                  <a:srgbClr val="0000FF"/>
                </a:solidFill>
                <a:latin typeface="Calibri" charset="0"/>
                <a:ea typeface="ＭＳ Ｐゴシック" charset="0"/>
                <a:cs typeface="ＭＳ Ｐゴシック" charset="0"/>
              </a:rPr>
              <a:t> </a:t>
            </a:r>
            <a:r>
              <a:rPr lang="en-US" b="1" dirty="0" smtClean="0">
                <a:solidFill>
                  <a:srgbClr val="0000FF"/>
                </a:solidFill>
                <a:latin typeface="Calibri" charset="0"/>
                <a:ea typeface="ＭＳ Ｐゴシック" charset="0"/>
                <a:cs typeface="ＭＳ Ｐゴシック" charset="0"/>
                <a:sym typeface="Symbol" charset="0"/>
              </a:rPr>
              <a:t>  ….  </a:t>
            </a:r>
            <a:r>
              <a:rPr lang="en-US" b="1" dirty="0" err="1" smtClean="0">
                <a:solidFill>
                  <a:srgbClr val="0000FF"/>
                </a:solidFill>
                <a:latin typeface="Calibri" charset="0"/>
                <a:ea typeface="ＭＳ Ｐゴシック" charset="0"/>
                <a:cs typeface="ＭＳ Ｐゴシック" charset="0"/>
                <a:sym typeface="Symbol" charset="0"/>
              </a:rPr>
              <a:t>p</a:t>
            </a:r>
            <a:r>
              <a:rPr lang="en-US" b="1" baseline="-25000" dirty="0" err="1" smtClean="0">
                <a:solidFill>
                  <a:srgbClr val="0000FF"/>
                </a:solidFill>
                <a:latin typeface="Calibri" charset="0"/>
                <a:ea typeface="ＭＳ Ｐゴシック" charset="0"/>
                <a:cs typeface="ＭＳ Ｐゴシック" charset="0"/>
                <a:sym typeface="Symbol" charset="0"/>
              </a:rPr>
              <a:t>n</a:t>
            </a:r>
            <a:r>
              <a:rPr lang="en-US" b="1" dirty="0" smtClean="0">
                <a:solidFill>
                  <a:srgbClr val="0000FF"/>
                </a:solidFill>
                <a:latin typeface="Calibri" charset="0"/>
                <a:ea typeface="ＭＳ Ｐゴシック" charset="0"/>
                <a:cs typeface="ＭＳ Ｐゴシック" charset="0"/>
                <a:sym typeface="Symbol" charset="0"/>
              </a:rPr>
              <a:t> </a:t>
            </a:r>
            <a:r>
              <a:rPr lang="en-US" b="1" dirty="0">
                <a:solidFill>
                  <a:srgbClr val="0000FF"/>
                </a:solidFill>
                <a:latin typeface="Calibri" charset="0"/>
                <a:ea typeface="ＭＳ Ｐゴシック" charset="0"/>
                <a:cs typeface="ＭＳ Ｐゴシック" charset="0"/>
                <a:sym typeface="Symbol" charset="0"/>
              </a:rPr>
              <a:t></a:t>
            </a:r>
            <a:r>
              <a:rPr lang="en-US" b="1" dirty="0" smtClean="0">
                <a:solidFill>
                  <a:srgbClr val="0000FF"/>
                </a:solidFill>
                <a:sym typeface="Symbol" charset="0"/>
              </a:rPr>
              <a:t> q </a:t>
            </a:r>
            <a:r>
              <a:rPr lang="en-US" dirty="0" smtClean="0">
                <a:sym typeface="Symbol" charset="0"/>
              </a:rPr>
              <a:t>is equivalent to proving </a:t>
            </a:r>
            <a:r>
              <a:rPr lang="en-US" b="1" dirty="0" smtClean="0">
                <a:solidFill>
                  <a:srgbClr val="0000FF"/>
                </a:solidFill>
                <a:sym typeface="Symbol" charset="0"/>
              </a:rPr>
              <a:t>(</a:t>
            </a:r>
            <a:r>
              <a:rPr lang="en-US" b="1" dirty="0" smtClean="0">
                <a:solidFill>
                  <a:srgbClr val="0000FF"/>
                </a:solidFill>
              </a:rPr>
              <a:t>p</a:t>
            </a:r>
            <a:r>
              <a:rPr lang="en-US" b="1" baseline="-25000" dirty="0" smtClean="0">
                <a:solidFill>
                  <a:srgbClr val="0000FF"/>
                </a:solidFill>
              </a:rPr>
              <a:t>1 </a:t>
            </a:r>
            <a:r>
              <a:rPr lang="en-US" b="1" dirty="0">
                <a:solidFill>
                  <a:srgbClr val="0000FF"/>
                </a:solidFill>
                <a:latin typeface="Calibri" charset="0"/>
                <a:ea typeface="ＭＳ Ｐゴシック" charset="0"/>
                <a:cs typeface="ＭＳ Ｐゴシック" charset="0"/>
                <a:sym typeface="Symbol" charset="0"/>
              </a:rPr>
              <a:t></a:t>
            </a:r>
            <a:r>
              <a:rPr lang="en-US" b="1" dirty="0" smtClean="0">
                <a:solidFill>
                  <a:srgbClr val="0000FF"/>
                </a:solidFill>
                <a:sym typeface="Symbol" charset="0"/>
              </a:rPr>
              <a:t> q) </a:t>
            </a:r>
            <a:r>
              <a:rPr lang="en-US" b="1" dirty="0" smtClean="0">
                <a:solidFill>
                  <a:srgbClr val="0000FF"/>
                </a:solidFill>
                <a:latin typeface="Calibri" charset="0"/>
                <a:ea typeface="ＭＳ Ｐゴシック" charset="0"/>
                <a:cs typeface="ＭＳ Ｐゴシック" charset="0"/>
                <a:sym typeface="Symbol" charset="0"/>
              </a:rPr>
              <a:t> </a:t>
            </a:r>
            <a:r>
              <a:rPr lang="en-US" b="1" dirty="0" smtClean="0">
                <a:solidFill>
                  <a:srgbClr val="0000FF"/>
                </a:solidFill>
                <a:sym typeface="Symbol" charset="0"/>
              </a:rPr>
              <a:t>(</a:t>
            </a:r>
            <a:r>
              <a:rPr lang="en-US" b="1" dirty="0" smtClean="0">
                <a:solidFill>
                  <a:srgbClr val="0000FF"/>
                </a:solidFill>
              </a:rPr>
              <a:t>p</a:t>
            </a:r>
            <a:r>
              <a:rPr lang="en-US" b="1" baseline="-25000" dirty="0">
                <a:solidFill>
                  <a:srgbClr val="0000FF"/>
                </a:solidFill>
              </a:rPr>
              <a:t>2</a:t>
            </a:r>
            <a:r>
              <a:rPr lang="en-US" b="1" baseline="-25000" dirty="0" smtClean="0">
                <a:solidFill>
                  <a:srgbClr val="0000FF"/>
                </a:solidFill>
              </a:rPr>
              <a:t> </a:t>
            </a:r>
            <a:r>
              <a:rPr lang="en-US" b="1" dirty="0">
                <a:solidFill>
                  <a:srgbClr val="0000FF"/>
                </a:solidFill>
                <a:latin typeface="Calibri" charset="0"/>
                <a:ea typeface="ＭＳ Ｐゴシック" charset="0"/>
                <a:cs typeface="ＭＳ Ｐゴシック" charset="0"/>
                <a:sym typeface="Symbol" charset="0"/>
              </a:rPr>
              <a:t></a:t>
            </a:r>
            <a:r>
              <a:rPr lang="en-US" b="1" dirty="0" smtClean="0">
                <a:solidFill>
                  <a:srgbClr val="0000FF"/>
                </a:solidFill>
                <a:sym typeface="Symbol" charset="0"/>
              </a:rPr>
              <a:t> q) </a:t>
            </a:r>
            <a:r>
              <a:rPr lang="en-US" b="1" dirty="0" smtClean="0">
                <a:solidFill>
                  <a:srgbClr val="0000FF"/>
                </a:solidFill>
                <a:latin typeface="Calibri" charset="0"/>
                <a:ea typeface="ＭＳ Ｐゴシック" charset="0"/>
                <a:cs typeface="ＭＳ Ｐゴシック" charset="0"/>
                <a:sym typeface="Symbol" charset="0"/>
              </a:rPr>
              <a:t> </a:t>
            </a:r>
            <a:r>
              <a:rPr lang="en-US" b="1" dirty="0" smtClean="0">
                <a:solidFill>
                  <a:srgbClr val="0000FF"/>
                </a:solidFill>
                <a:sym typeface="Symbol" charset="0"/>
              </a:rPr>
              <a:t>(</a:t>
            </a:r>
            <a:r>
              <a:rPr lang="en-US" b="1" dirty="0" smtClean="0">
                <a:solidFill>
                  <a:srgbClr val="0000FF"/>
                </a:solidFill>
              </a:rPr>
              <a:t>p</a:t>
            </a:r>
            <a:r>
              <a:rPr lang="en-US" b="1" baseline="-25000" dirty="0">
                <a:solidFill>
                  <a:srgbClr val="0000FF"/>
                </a:solidFill>
              </a:rPr>
              <a:t>3</a:t>
            </a:r>
            <a:r>
              <a:rPr lang="en-US" b="1" baseline="-25000" dirty="0" smtClean="0">
                <a:solidFill>
                  <a:srgbClr val="0000FF"/>
                </a:solidFill>
              </a:rPr>
              <a:t> </a:t>
            </a:r>
            <a:r>
              <a:rPr lang="en-US" b="1" dirty="0">
                <a:solidFill>
                  <a:srgbClr val="0000FF"/>
                </a:solidFill>
                <a:latin typeface="Calibri" charset="0"/>
                <a:ea typeface="ＭＳ Ｐゴシック" charset="0"/>
                <a:cs typeface="ＭＳ Ｐゴシック" charset="0"/>
                <a:sym typeface="Symbol" charset="0"/>
              </a:rPr>
              <a:t></a:t>
            </a:r>
            <a:r>
              <a:rPr lang="en-US" b="1" dirty="0" smtClean="0">
                <a:solidFill>
                  <a:srgbClr val="0000FF"/>
                </a:solidFill>
                <a:sym typeface="Symbol" charset="0"/>
              </a:rPr>
              <a:t> q)</a:t>
            </a:r>
            <a:r>
              <a:rPr lang="en-US" b="1" dirty="0" smtClean="0">
                <a:solidFill>
                  <a:srgbClr val="0000FF"/>
                </a:solidFill>
                <a:latin typeface="Calibri" charset="0"/>
                <a:ea typeface="ＭＳ Ｐゴシック" charset="0"/>
                <a:cs typeface="ＭＳ Ｐゴシック" charset="0"/>
                <a:sym typeface="Symbol" charset="0"/>
              </a:rPr>
              <a:t> </a:t>
            </a:r>
            <a:r>
              <a:rPr lang="en-US" b="1" dirty="0" smtClean="0">
                <a:solidFill>
                  <a:srgbClr val="0000FF"/>
                </a:solidFill>
                <a:sym typeface="Symbol" charset="0"/>
              </a:rPr>
              <a:t> …. </a:t>
            </a:r>
            <a:r>
              <a:rPr lang="en-US" b="1" dirty="0" smtClean="0">
                <a:solidFill>
                  <a:srgbClr val="0000FF"/>
                </a:solidFill>
                <a:latin typeface="Calibri" charset="0"/>
                <a:ea typeface="ＭＳ Ｐゴシック" charset="0"/>
                <a:cs typeface="ＭＳ Ｐゴシック" charset="0"/>
                <a:sym typeface="Symbol" charset="0"/>
              </a:rPr>
              <a:t></a:t>
            </a:r>
            <a:r>
              <a:rPr lang="en-US" b="1" dirty="0" smtClean="0">
                <a:solidFill>
                  <a:srgbClr val="0000FF"/>
                </a:solidFill>
                <a:sym typeface="Symbol" charset="0"/>
              </a:rPr>
              <a:t> (</a:t>
            </a:r>
            <a:r>
              <a:rPr lang="en-US" b="1" dirty="0" err="1" smtClean="0">
                <a:solidFill>
                  <a:srgbClr val="0000FF"/>
                </a:solidFill>
              </a:rPr>
              <a:t>p</a:t>
            </a:r>
            <a:r>
              <a:rPr lang="en-US" b="1" baseline="-25000" dirty="0" err="1">
                <a:solidFill>
                  <a:srgbClr val="0000FF"/>
                </a:solidFill>
              </a:rPr>
              <a:t>n</a:t>
            </a:r>
            <a:r>
              <a:rPr lang="en-US" b="1" baseline="-25000" dirty="0" smtClean="0">
                <a:solidFill>
                  <a:srgbClr val="0000FF"/>
                </a:solidFill>
              </a:rPr>
              <a:t> </a:t>
            </a:r>
            <a:r>
              <a:rPr lang="en-US" b="1" dirty="0">
                <a:solidFill>
                  <a:srgbClr val="0000FF"/>
                </a:solidFill>
                <a:latin typeface="Calibri" charset="0"/>
                <a:ea typeface="ＭＳ Ｐゴシック" charset="0"/>
                <a:cs typeface="ＭＳ Ｐゴシック" charset="0"/>
                <a:sym typeface="Symbol" charset="0"/>
              </a:rPr>
              <a:t></a:t>
            </a:r>
            <a:r>
              <a:rPr lang="en-US" b="1" dirty="0" smtClean="0">
                <a:solidFill>
                  <a:srgbClr val="0000FF"/>
                </a:solidFill>
                <a:sym typeface="Symbol" charset="0"/>
              </a:rPr>
              <a:t> q).</a:t>
            </a:r>
            <a:endParaRPr lang="en-US" b="1" dirty="0" smtClean="0">
              <a:solidFill>
                <a:srgbClr val="0000FF"/>
              </a:solidFill>
            </a:endParaRPr>
          </a:p>
        </p:txBody>
      </p:sp>
    </p:spTree>
    <p:extLst>
      <p:ext uri="{BB962C8B-B14F-4D97-AF65-F5344CB8AC3E}">
        <p14:creationId xmlns:p14="http://schemas.microsoft.com/office/powerpoint/2010/main" val="38958736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endParaRPr lang="en-US" dirty="0"/>
          </a:p>
        </p:txBody>
      </p:sp>
      <p:sp>
        <p:nvSpPr>
          <p:cNvPr id="3" name="Content Placeholder 2"/>
          <p:cNvSpPr>
            <a:spLocks noGrp="1"/>
          </p:cNvSpPr>
          <p:nvPr>
            <p:ph idx="1"/>
          </p:nvPr>
        </p:nvSpPr>
        <p:spPr>
          <a:xfrm>
            <a:off x="158758" y="1600200"/>
            <a:ext cx="8749310" cy="5257800"/>
          </a:xfrm>
        </p:spPr>
        <p:txBody>
          <a:bodyPr>
            <a:normAutofit/>
          </a:bodyPr>
          <a:lstStyle/>
          <a:p>
            <a:r>
              <a:rPr lang="en-US" sz="2800" b="1" dirty="0" smtClean="0">
                <a:solidFill>
                  <a:srgbClr val="0000FF"/>
                </a:solidFill>
              </a:rPr>
              <a:t>For any two </a:t>
            </a:r>
            <a:r>
              <a:rPr lang="en-US" sz="2800" b="1" dirty="0" err="1" smtClean="0">
                <a:solidFill>
                  <a:srgbClr val="0000FF"/>
                </a:solidFill>
              </a:rPr>
              <a:t>reals</a:t>
            </a:r>
            <a:r>
              <a:rPr lang="en-US" sz="2800" b="1" dirty="0" smtClean="0">
                <a:solidFill>
                  <a:srgbClr val="0000FF"/>
                </a:solidFill>
              </a:rPr>
              <a:t> x and y, show </a:t>
            </a:r>
            <a:r>
              <a:rPr lang="en-US" sz="2800" b="1" dirty="0" err="1" smtClean="0">
                <a:solidFill>
                  <a:srgbClr val="0000FF"/>
                </a:solidFill>
              </a:rPr>
              <a:t>that|x+y</a:t>
            </a:r>
            <a:r>
              <a:rPr lang="en-US" sz="2800" b="1" dirty="0" smtClean="0">
                <a:solidFill>
                  <a:srgbClr val="0000FF"/>
                </a:solidFill>
              </a:rPr>
              <a:t>| ≤ |x| + |y|.</a:t>
            </a:r>
          </a:p>
          <a:p>
            <a:r>
              <a:rPr lang="en-US" dirty="0" smtClean="0"/>
              <a:t>Proof by cases:</a:t>
            </a:r>
          </a:p>
        </p:txBody>
      </p:sp>
    </p:spTree>
    <p:extLst>
      <p:ext uri="{BB962C8B-B14F-4D97-AF65-F5344CB8AC3E}">
        <p14:creationId xmlns:p14="http://schemas.microsoft.com/office/powerpoint/2010/main" val="415383015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a:t>
            </a:r>
          </a:p>
        </p:txBody>
      </p:sp>
      <p:sp>
        <p:nvSpPr>
          <p:cNvPr id="3" name="Content Placeholder 2"/>
          <p:cNvSpPr>
            <a:spLocks noGrp="1"/>
          </p:cNvSpPr>
          <p:nvPr>
            <p:ph idx="1"/>
          </p:nvPr>
        </p:nvSpPr>
        <p:spPr>
          <a:xfrm>
            <a:off x="158758" y="1600200"/>
            <a:ext cx="8749310" cy="5257800"/>
          </a:xfrm>
        </p:spPr>
        <p:txBody>
          <a:bodyPr>
            <a:normAutofit/>
          </a:bodyPr>
          <a:lstStyle/>
          <a:p>
            <a:r>
              <a:rPr lang="en-US" sz="2800" b="1" dirty="0" smtClean="0">
                <a:solidFill>
                  <a:srgbClr val="0000FF"/>
                </a:solidFill>
              </a:rPr>
              <a:t>For any two </a:t>
            </a:r>
            <a:r>
              <a:rPr lang="en-US" sz="2800" b="1" dirty="0" err="1" smtClean="0">
                <a:solidFill>
                  <a:srgbClr val="0000FF"/>
                </a:solidFill>
              </a:rPr>
              <a:t>reals</a:t>
            </a:r>
            <a:r>
              <a:rPr lang="en-US" sz="2800" b="1" dirty="0" smtClean="0">
                <a:solidFill>
                  <a:srgbClr val="0000FF"/>
                </a:solidFill>
              </a:rPr>
              <a:t> x and y, show </a:t>
            </a:r>
            <a:r>
              <a:rPr lang="en-US" sz="2800" b="1" dirty="0" err="1" smtClean="0">
                <a:solidFill>
                  <a:srgbClr val="0000FF"/>
                </a:solidFill>
              </a:rPr>
              <a:t>that|x+y</a:t>
            </a:r>
            <a:r>
              <a:rPr lang="en-US" sz="2800" b="1" dirty="0" smtClean="0">
                <a:solidFill>
                  <a:srgbClr val="0000FF"/>
                </a:solidFill>
              </a:rPr>
              <a:t>| ≤ |x| + |y|.</a:t>
            </a:r>
          </a:p>
          <a:p>
            <a:r>
              <a:rPr lang="en-US" dirty="0" smtClean="0"/>
              <a:t>Proof by cases:</a:t>
            </a:r>
          </a:p>
          <a:p>
            <a:pPr lvl="1"/>
            <a:r>
              <a:rPr lang="en-US" dirty="0" smtClean="0"/>
              <a:t>(Case 1) x ≥ 0, y ≥ 0 </a:t>
            </a:r>
          </a:p>
          <a:p>
            <a:pPr lvl="2"/>
            <a:r>
              <a:rPr lang="en-US" dirty="0" smtClean="0"/>
              <a:t>Theorem is true since  (</a:t>
            </a:r>
            <a:r>
              <a:rPr lang="en-US" dirty="0" err="1" smtClean="0"/>
              <a:t>x+y</a:t>
            </a:r>
            <a:r>
              <a:rPr lang="en-US" dirty="0" smtClean="0"/>
              <a:t>) = x + y.</a:t>
            </a:r>
          </a:p>
        </p:txBody>
      </p:sp>
    </p:spTree>
    <p:extLst>
      <p:ext uri="{BB962C8B-B14F-4D97-AF65-F5344CB8AC3E}">
        <p14:creationId xmlns:p14="http://schemas.microsoft.com/office/powerpoint/2010/main" val="24828153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2800" b="1" dirty="0" smtClean="0">
                <a:solidFill>
                  <a:srgbClr val="0000FF"/>
                </a:solidFill>
              </a:rPr>
              <a:t>For any two </a:t>
            </a:r>
            <a:r>
              <a:rPr lang="en-US" sz="2800" b="1" dirty="0" err="1" smtClean="0">
                <a:solidFill>
                  <a:srgbClr val="0000FF"/>
                </a:solidFill>
              </a:rPr>
              <a:t>reals</a:t>
            </a:r>
            <a:r>
              <a:rPr lang="en-US" sz="2800" b="1" dirty="0" smtClean="0">
                <a:solidFill>
                  <a:srgbClr val="0000FF"/>
                </a:solidFill>
              </a:rPr>
              <a:t> x and y, show </a:t>
            </a:r>
            <a:r>
              <a:rPr lang="en-US" sz="2800" b="1" dirty="0" err="1" smtClean="0">
                <a:solidFill>
                  <a:srgbClr val="0000FF"/>
                </a:solidFill>
              </a:rPr>
              <a:t>that|x+y</a:t>
            </a:r>
            <a:r>
              <a:rPr lang="en-US" sz="2800" b="1" dirty="0" smtClean="0">
                <a:solidFill>
                  <a:srgbClr val="0000FF"/>
                </a:solidFill>
              </a:rPr>
              <a:t>| ≤ |x| + |y|.</a:t>
            </a:r>
          </a:p>
          <a:p>
            <a:r>
              <a:rPr lang="en-US" dirty="0" smtClean="0"/>
              <a:t>Proof by cases:</a:t>
            </a:r>
          </a:p>
          <a:p>
            <a:pPr lvl="1"/>
            <a:r>
              <a:rPr lang="en-US" dirty="0" smtClean="0"/>
              <a:t>(Case 1) x ≥ 0, y ≥ 0 </a:t>
            </a:r>
          </a:p>
          <a:p>
            <a:pPr lvl="2"/>
            <a:r>
              <a:rPr lang="en-US" dirty="0" smtClean="0"/>
              <a:t>Theorem is true since  (</a:t>
            </a:r>
            <a:r>
              <a:rPr lang="en-US" dirty="0" err="1" smtClean="0"/>
              <a:t>x+y</a:t>
            </a:r>
            <a:r>
              <a:rPr lang="en-US" dirty="0" smtClean="0"/>
              <a:t>) = x + y.</a:t>
            </a:r>
          </a:p>
          <a:p>
            <a:pPr lvl="1"/>
            <a:r>
              <a:rPr lang="en-US" dirty="0" smtClean="0"/>
              <a:t>(Case 2) x &lt; 0, y ≥ 0</a:t>
            </a:r>
          </a:p>
          <a:p>
            <a:pPr lvl="2"/>
            <a:r>
              <a:rPr lang="en-US" dirty="0"/>
              <a:t> </a:t>
            </a:r>
            <a:r>
              <a:rPr lang="en-US" dirty="0" smtClean="0"/>
              <a:t>Theorem is true since |</a:t>
            </a:r>
            <a:r>
              <a:rPr lang="en-US" dirty="0" err="1" smtClean="0"/>
              <a:t>x+y</a:t>
            </a:r>
            <a:r>
              <a:rPr lang="en-US" dirty="0" smtClean="0"/>
              <a:t>| &lt; max{|x|,|y|} &lt; |x| + |y|</a:t>
            </a:r>
          </a:p>
        </p:txBody>
      </p:sp>
    </p:spTree>
    <p:extLst>
      <p:ext uri="{BB962C8B-B14F-4D97-AF65-F5344CB8AC3E}">
        <p14:creationId xmlns:p14="http://schemas.microsoft.com/office/powerpoint/2010/main" val="293889756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a:xfrm>
            <a:off x="158758" y="1600200"/>
            <a:ext cx="8749310" cy="5257800"/>
          </a:xfrm>
        </p:spPr>
        <p:txBody>
          <a:bodyPr>
            <a:normAutofit/>
          </a:bodyPr>
          <a:lstStyle/>
          <a:p>
            <a:r>
              <a:rPr lang="en-US" sz="2800" b="1" dirty="0" smtClean="0">
                <a:solidFill>
                  <a:srgbClr val="0000FF"/>
                </a:solidFill>
              </a:rPr>
              <a:t>For any two </a:t>
            </a:r>
            <a:r>
              <a:rPr lang="en-US" sz="2800" b="1" dirty="0" err="1" smtClean="0">
                <a:solidFill>
                  <a:srgbClr val="0000FF"/>
                </a:solidFill>
              </a:rPr>
              <a:t>reals</a:t>
            </a:r>
            <a:r>
              <a:rPr lang="en-US" sz="2800" b="1" dirty="0" smtClean="0">
                <a:solidFill>
                  <a:srgbClr val="0000FF"/>
                </a:solidFill>
              </a:rPr>
              <a:t> x and y, show </a:t>
            </a:r>
            <a:r>
              <a:rPr lang="en-US" sz="2800" b="1" dirty="0" err="1" smtClean="0">
                <a:solidFill>
                  <a:srgbClr val="0000FF"/>
                </a:solidFill>
              </a:rPr>
              <a:t>that|x+y</a:t>
            </a:r>
            <a:r>
              <a:rPr lang="en-US" sz="2800" b="1" dirty="0" smtClean="0">
                <a:solidFill>
                  <a:srgbClr val="0000FF"/>
                </a:solidFill>
              </a:rPr>
              <a:t>| ≤ |x| + |y|.</a:t>
            </a:r>
          </a:p>
          <a:p>
            <a:r>
              <a:rPr lang="en-US" dirty="0" smtClean="0"/>
              <a:t>Proof by cases:</a:t>
            </a:r>
          </a:p>
          <a:p>
            <a:pPr lvl="1"/>
            <a:r>
              <a:rPr lang="en-US" dirty="0" smtClean="0"/>
              <a:t>(Case 1) x ≥ 0, y ≥ 0 </a:t>
            </a:r>
          </a:p>
          <a:p>
            <a:pPr lvl="2"/>
            <a:r>
              <a:rPr lang="en-US" dirty="0" smtClean="0"/>
              <a:t>Theorem is true since  (</a:t>
            </a:r>
            <a:r>
              <a:rPr lang="en-US" dirty="0" err="1" smtClean="0"/>
              <a:t>x+y</a:t>
            </a:r>
            <a:r>
              <a:rPr lang="en-US" dirty="0" smtClean="0"/>
              <a:t>) = x + y.</a:t>
            </a:r>
          </a:p>
          <a:p>
            <a:pPr lvl="1"/>
            <a:r>
              <a:rPr lang="en-US" dirty="0" smtClean="0"/>
              <a:t>(Case 2) x &lt; 0, y ≥ 0</a:t>
            </a:r>
          </a:p>
          <a:p>
            <a:pPr lvl="2"/>
            <a:r>
              <a:rPr lang="en-US" dirty="0"/>
              <a:t> </a:t>
            </a:r>
            <a:r>
              <a:rPr lang="en-US" dirty="0" smtClean="0"/>
              <a:t>Theorem is true since |</a:t>
            </a:r>
            <a:r>
              <a:rPr lang="en-US" dirty="0" err="1" smtClean="0"/>
              <a:t>x+y</a:t>
            </a:r>
            <a:r>
              <a:rPr lang="en-US" dirty="0" smtClean="0"/>
              <a:t>| &lt; |y| &lt; |x| + |y|</a:t>
            </a:r>
          </a:p>
          <a:p>
            <a:pPr lvl="1"/>
            <a:r>
              <a:rPr lang="en-US" dirty="0" smtClean="0"/>
              <a:t>(Case 3) x ≥ 0, y &lt; 0</a:t>
            </a:r>
          </a:p>
          <a:p>
            <a:pPr lvl="2"/>
            <a:r>
              <a:rPr lang="en-US" dirty="0" smtClean="0"/>
              <a:t>Very similar to the second case</a:t>
            </a:r>
          </a:p>
          <a:p>
            <a:pPr lvl="1"/>
            <a:r>
              <a:rPr lang="en-US" dirty="0" smtClean="0"/>
              <a:t>(Case 4) x &lt; 0, y &lt; 0</a:t>
            </a:r>
          </a:p>
          <a:p>
            <a:pPr lvl="2"/>
            <a:r>
              <a:rPr lang="en-US" dirty="0" smtClean="0"/>
              <a:t>In this case |</a:t>
            </a:r>
            <a:r>
              <a:rPr lang="en-US" dirty="0" err="1" smtClean="0"/>
              <a:t>x+y</a:t>
            </a:r>
            <a:r>
              <a:rPr lang="en-US" dirty="0" smtClean="0"/>
              <a:t>| = |x| + |y|.</a:t>
            </a:r>
          </a:p>
        </p:txBody>
      </p:sp>
    </p:spTree>
    <p:extLst>
      <p:ext uri="{BB962C8B-B14F-4D97-AF65-F5344CB8AC3E}">
        <p14:creationId xmlns:p14="http://schemas.microsoft.com/office/powerpoint/2010/main" val="267458578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686800" cy="5015234"/>
          </a:xfrm>
        </p:spPr>
        <p:txBody>
          <a:bodyPr>
            <a:normAutofit/>
          </a:bodyPr>
          <a:lstStyle/>
          <a:p>
            <a:pPr marL="0" lvl="1" indent="0">
              <a:buNone/>
            </a:pPr>
            <a:r>
              <a:rPr lang="en-US" sz="3200" b="1" dirty="0" smtClean="0">
                <a:solidFill>
                  <a:srgbClr val="0000FF"/>
                </a:solidFill>
                <a:latin typeface="Calibri" charset="0"/>
                <a:ea typeface="ＭＳ Ｐゴシック" charset="0"/>
              </a:rPr>
              <a:t>Problem: </a:t>
            </a:r>
          </a:p>
          <a:p>
            <a:pPr marL="0" lvl="1" indent="0">
              <a:buNone/>
            </a:pPr>
            <a:r>
              <a:rPr lang="en-US" sz="3200" b="1" dirty="0" smtClean="0">
                <a:solidFill>
                  <a:srgbClr val="0000FF"/>
                </a:solidFill>
                <a:latin typeface="Calibri" charset="0"/>
                <a:ea typeface="ＭＳ Ｐゴシック" charset="0"/>
              </a:rPr>
              <a:t>Let n </a:t>
            </a:r>
            <a:r>
              <a:rPr lang="en-US" sz="3200" b="1" dirty="0" smtClean="0">
                <a:solidFill>
                  <a:srgbClr val="0000FF"/>
                </a:solidFill>
                <a:latin typeface="Calibri" charset="0"/>
                <a:ea typeface="ＭＳ Ｐゴシック" charset="0"/>
                <a:sym typeface="Symbol" charset="0"/>
              </a:rPr>
              <a:t> </a:t>
            </a:r>
            <a:r>
              <a:rPr lang="en-US" sz="3200" b="1" i="1" dirty="0" smtClean="0">
                <a:solidFill>
                  <a:srgbClr val="0000FF"/>
                </a:solidFill>
                <a:latin typeface="Algerian" charset="0"/>
                <a:ea typeface="ＭＳ Ｐゴシック" charset="0"/>
              </a:rPr>
              <a:t>Z (integer)</a:t>
            </a:r>
            <a:r>
              <a:rPr lang="en-US" sz="3200" b="1" dirty="0" smtClean="0">
                <a:solidFill>
                  <a:srgbClr val="0000FF"/>
                </a:solidFill>
                <a:latin typeface="Calibri" charset="0"/>
                <a:ea typeface="ＭＳ Ｐゴシック" charset="0"/>
              </a:rPr>
              <a:t>.  Prove that 9n</a:t>
            </a:r>
            <a:r>
              <a:rPr lang="en-US" sz="3200" b="1" baseline="30000" dirty="0" smtClean="0">
                <a:solidFill>
                  <a:srgbClr val="0000FF"/>
                </a:solidFill>
                <a:latin typeface="Calibri" charset="0"/>
                <a:ea typeface="ＭＳ Ｐゴシック" charset="0"/>
              </a:rPr>
              <a:t>2</a:t>
            </a:r>
            <a:r>
              <a:rPr lang="en-US" sz="3200" b="1" dirty="0" smtClean="0">
                <a:solidFill>
                  <a:srgbClr val="0000FF"/>
                </a:solidFill>
                <a:latin typeface="Calibri" charset="0"/>
                <a:ea typeface="ＭＳ Ｐゴシック" charset="0"/>
              </a:rPr>
              <a:t>+3n-2 is even.</a:t>
            </a:r>
          </a:p>
        </p:txBody>
      </p:sp>
    </p:spTree>
    <p:extLst>
      <p:ext uri="{BB962C8B-B14F-4D97-AF65-F5344CB8AC3E}">
        <p14:creationId xmlns:p14="http://schemas.microsoft.com/office/powerpoint/2010/main" val="269097632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30729" y="1600200"/>
            <a:ext cx="9013271" cy="5015234"/>
          </a:xfrm>
        </p:spPr>
        <p:txBody>
          <a:bodyPr>
            <a:normAutofit/>
          </a:bodyPr>
          <a:lstStyle/>
          <a:p>
            <a:pPr marL="0" lvl="1" indent="0">
              <a:buNone/>
            </a:pPr>
            <a:r>
              <a:rPr lang="en-US" b="1" dirty="0" smtClean="0">
                <a:solidFill>
                  <a:srgbClr val="0000FF"/>
                </a:solidFill>
                <a:latin typeface="Calibri" charset="0"/>
                <a:ea typeface="ＭＳ Ｐゴシック" charset="0"/>
              </a:rPr>
              <a:t>Problem: Let n </a:t>
            </a:r>
            <a:r>
              <a:rPr lang="en-US" b="1" dirty="0" smtClean="0">
                <a:solidFill>
                  <a:srgbClr val="0000FF"/>
                </a:solidFill>
                <a:latin typeface="Calibri" charset="0"/>
                <a:ea typeface="ＭＳ Ｐゴシック" charset="0"/>
                <a:sym typeface="Symbol" charset="0"/>
              </a:rPr>
              <a:t> </a:t>
            </a:r>
            <a:r>
              <a:rPr lang="en-US" b="1" i="1" dirty="0" smtClean="0">
                <a:solidFill>
                  <a:srgbClr val="0000FF"/>
                </a:solidFill>
                <a:latin typeface="Algerian" charset="0"/>
                <a:ea typeface="ＭＳ Ｐゴシック" charset="0"/>
              </a:rPr>
              <a:t>Z</a:t>
            </a:r>
            <a:r>
              <a:rPr lang="en-US" b="1" dirty="0" smtClean="0">
                <a:solidFill>
                  <a:srgbClr val="0000FF"/>
                </a:solidFill>
                <a:latin typeface="Calibri" charset="0"/>
                <a:ea typeface="ＭＳ Ｐゴシック" charset="0"/>
              </a:rPr>
              <a:t>.  Prove that 9n</a:t>
            </a:r>
            <a:r>
              <a:rPr lang="en-US" b="1" baseline="30000" dirty="0" smtClean="0">
                <a:solidFill>
                  <a:srgbClr val="0000FF"/>
                </a:solidFill>
                <a:latin typeface="Calibri" charset="0"/>
                <a:ea typeface="ＭＳ Ｐゴシック" charset="0"/>
              </a:rPr>
              <a:t>2</a:t>
            </a:r>
            <a:r>
              <a:rPr lang="en-US" b="1" dirty="0" smtClean="0">
                <a:solidFill>
                  <a:srgbClr val="0000FF"/>
                </a:solidFill>
                <a:latin typeface="Calibri" charset="0"/>
                <a:ea typeface="ＭＳ Ｐゴシック" charset="0"/>
              </a:rPr>
              <a:t>+3n-2 is even.</a:t>
            </a:r>
          </a:p>
          <a:p>
            <a:r>
              <a:rPr lang="en-US" sz="2800" dirty="0" smtClean="0">
                <a:latin typeface="Calibri" charset="0"/>
                <a:ea typeface="ＭＳ Ｐゴシック" charset="0"/>
                <a:cs typeface="ＭＳ Ｐゴシック" charset="0"/>
              </a:rPr>
              <a:t>Proof by cases:</a:t>
            </a:r>
          </a:p>
          <a:p>
            <a:r>
              <a:rPr lang="en-US" sz="2800" b="1" dirty="0">
                <a:latin typeface="Calibri" charset="0"/>
                <a:ea typeface="ＭＳ Ｐゴシック" charset="0"/>
                <a:cs typeface="ＭＳ Ｐゴシック" charset="0"/>
              </a:rPr>
              <a:t>Case 1</a:t>
            </a:r>
            <a:r>
              <a:rPr lang="en-US" sz="2800" dirty="0">
                <a:latin typeface="Calibri" charset="0"/>
                <a:ea typeface="ＭＳ Ｐゴシック" charset="0"/>
                <a:cs typeface="ＭＳ Ｐゴシック" charset="0"/>
              </a:rPr>
              <a:t>: </a:t>
            </a:r>
            <a:r>
              <a:rPr lang="en-US" sz="2800" u="sng" dirty="0">
                <a:latin typeface="Calibri" charset="0"/>
                <a:ea typeface="ＭＳ Ｐゴシック" charset="0"/>
                <a:cs typeface="ＭＳ Ｐゴシック" charset="0"/>
              </a:rPr>
              <a:t>n is even, i.e. n = 2k, k an integer</a:t>
            </a:r>
          </a:p>
          <a:p>
            <a:pPr lvl="1"/>
            <a:r>
              <a:rPr lang="en-US" sz="2400" dirty="0" smtClean="0">
                <a:latin typeface="Calibri" charset="0"/>
                <a:ea typeface="ＭＳ Ｐゴシック" charset="0"/>
              </a:rPr>
              <a:t>9n</a:t>
            </a:r>
            <a:r>
              <a:rPr lang="en-US" sz="2400" baseline="30000" dirty="0" smtClean="0">
                <a:latin typeface="Calibri" charset="0"/>
                <a:ea typeface="ＭＳ Ｐゴシック" charset="0"/>
              </a:rPr>
              <a:t>2</a:t>
            </a:r>
            <a:r>
              <a:rPr lang="en-US" sz="2400" dirty="0">
                <a:latin typeface="Calibri" charset="0"/>
                <a:ea typeface="ＭＳ Ｐゴシック" charset="0"/>
              </a:rPr>
              <a:t>+3n-2 = 9.4.k</a:t>
            </a:r>
            <a:r>
              <a:rPr lang="en-US" sz="2400" baseline="30000" dirty="0">
                <a:latin typeface="Calibri" charset="0"/>
                <a:ea typeface="ＭＳ Ｐゴシック" charset="0"/>
              </a:rPr>
              <a:t>2</a:t>
            </a:r>
            <a:r>
              <a:rPr lang="en-US" sz="2400" dirty="0">
                <a:latin typeface="Calibri" charset="0"/>
                <a:ea typeface="ＭＳ Ｐゴシック" charset="0"/>
              </a:rPr>
              <a:t> + 3.2k </a:t>
            </a:r>
            <a:r>
              <a:rPr lang="en-US" sz="2400" dirty="0" smtClean="0">
                <a:latin typeface="Calibri" charset="0"/>
                <a:ea typeface="ＭＳ Ｐゴシック" charset="0"/>
              </a:rPr>
              <a:t>– 2 = 2(18k</a:t>
            </a:r>
            <a:r>
              <a:rPr lang="en-US" sz="2400" baseline="30000" dirty="0" smtClean="0">
                <a:latin typeface="Calibri" charset="0"/>
                <a:ea typeface="ＭＳ Ｐゴシック" charset="0"/>
              </a:rPr>
              <a:t>2</a:t>
            </a:r>
            <a:r>
              <a:rPr lang="en-US" sz="2400" dirty="0" smtClean="0">
                <a:latin typeface="Calibri" charset="0"/>
                <a:ea typeface="ＭＳ Ｐゴシック" charset="0"/>
              </a:rPr>
              <a:t>+3k -1) = 2t, t an integer (even)</a:t>
            </a:r>
            <a:endParaRPr lang="en-US" sz="2400" baseline="30000" dirty="0">
              <a:latin typeface="Calibri" charset="0"/>
              <a:ea typeface="ＭＳ Ｐゴシック" charset="0"/>
            </a:endParaRPr>
          </a:p>
          <a:p>
            <a:r>
              <a:rPr lang="en-US" sz="2800" b="1" dirty="0">
                <a:latin typeface="Calibri" charset="0"/>
                <a:ea typeface="ＭＳ Ｐゴシック" charset="0"/>
                <a:cs typeface="ＭＳ Ｐゴシック" charset="0"/>
              </a:rPr>
              <a:t>Case 2</a:t>
            </a:r>
            <a:r>
              <a:rPr lang="en-US" sz="2800" dirty="0">
                <a:latin typeface="Calibri" charset="0"/>
                <a:ea typeface="ＭＳ Ｐゴシック" charset="0"/>
                <a:cs typeface="ＭＳ Ｐゴシック" charset="0"/>
              </a:rPr>
              <a:t>: </a:t>
            </a:r>
            <a:r>
              <a:rPr lang="en-US" sz="2800" u="sng" dirty="0">
                <a:latin typeface="Calibri" charset="0"/>
                <a:ea typeface="ＭＳ Ｐゴシック" charset="0"/>
                <a:cs typeface="ＭＳ Ｐゴシック" charset="0"/>
              </a:rPr>
              <a:t>n is odd, i.e. n = 2k+1, k an integer</a:t>
            </a:r>
          </a:p>
          <a:p>
            <a:pPr lvl="1"/>
            <a:r>
              <a:rPr lang="en-US" sz="2400" dirty="0" smtClean="0">
                <a:latin typeface="Calibri" charset="0"/>
                <a:ea typeface="ＭＳ Ｐゴシック" charset="0"/>
              </a:rPr>
              <a:t>9n</a:t>
            </a:r>
            <a:r>
              <a:rPr lang="en-US" sz="2400" baseline="30000" dirty="0" smtClean="0">
                <a:latin typeface="Calibri" charset="0"/>
                <a:ea typeface="ＭＳ Ｐゴシック" charset="0"/>
              </a:rPr>
              <a:t>2</a:t>
            </a:r>
            <a:r>
              <a:rPr lang="en-US" sz="2400" dirty="0">
                <a:latin typeface="Calibri" charset="0"/>
                <a:ea typeface="ＭＳ Ｐゴシック" charset="0"/>
              </a:rPr>
              <a:t>+3n-2 </a:t>
            </a:r>
            <a:r>
              <a:rPr lang="en-US" sz="2400" dirty="0" smtClean="0">
                <a:latin typeface="Calibri" charset="0"/>
                <a:ea typeface="ＭＳ Ｐゴシック" charset="0"/>
              </a:rPr>
              <a:t>= 9(2k+1)</a:t>
            </a:r>
            <a:r>
              <a:rPr lang="en-US" sz="2400" baseline="30000" dirty="0" smtClean="0">
                <a:latin typeface="Calibri" charset="0"/>
                <a:ea typeface="ＭＳ Ｐゴシック" charset="0"/>
              </a:rPr>
              <a:t>2</a:t>
            </a:r>
            <a:r>
              <a:rPr lang="en-US" sz="2400" dirty="0" smtClean="0">
                <a:latin typeface="Calibri" charset="0"/>
                <a:ea typeface="ＭＳ Ｐゴシック" charset="0"/>
              </a:rPr>
              <a:t> +3(2k +1) -2 </a:t>
            </a:r>
          </a:p>
          <a:p>
            <a:pPr marL="457200" lvl="1" indent="0">
              <a:buNone/>
            </a:pPr>
            <a:r>
              <a:rPr lang="en-US" sz="2400" dirty="0">
                <a:latin typeface="Calibri" charset="0"/>
                <a:ea typeface="ＭＳ Ｐゴシック" charset="0"/>
              </a:rPr>
              <a:t> </a:t>
            </a:r>
            <a:r>
              <a:rPr lang="en-US" sz="2400" dirty="0" smtClean="0">
                <a:latin typeface="Calibri" charset="0"/>
                <a:ea typeface="ＭＳ Ｐゴシック" charset="0"/>
              </a:rPr>
              <a:t>                    = 9(4k</a:t>
            </a:r>
            <a:r>
              <a:rPr lang="en-US" sz="2400" baseline="30000" dirty="0" smtClean="0">
                <a:latin typeface="Calibri" charset="0"/>
                <a:ea typeface="ＭＳ Ｐゴシック" charset="0"/>
              </a:rPr>
              <a:t>2</a:t>
            </a:r>
            <a:r>
              <a:rPr lang="en-US" sz="2400" dirty="0" smtClean="0">
                <a:latin typeface="Calibri" charset="0"/>
                <a:ea typeface="ＭＳ Ｐゴシック" charset="0"/>
              </a:rPr>
              <a:t> + 4k +1) + 6k +1</a:t>
            </a:r>
          </a:p>
          <a:p>
            <a:pPr marL="457200" lvl="1" indent="0">
              <a:buNone/>
            </a:pPr>
            <a:r>
              <a:rPr lang="en-US" sz="2400" dirty="0">
                <a:latin typeface="Calibri" charset="0"/>
                <a:ea typeface="ＭＳ Ｐゴシック" charset="0"/>
              </a:rPr>
              <a:t> </a:t>
            </a:r>
            <a:r>
              <a:rPr lang="en-US" sz="2400" dirty="0" smtClean="0">
                <a:latin typeface="Calibri" charset="0"/>
                <a:ea typeface="ＭＳ Ｐゴシック" charset="0"/>
              </a:rPr>
              <a:t>                    = 2(18 k</a:t>
            </a:r>
            <a:r>
              <a:rPr lang="en-US" sz="2400" baseline="30000" dirty="0" smtClean="0">
                <a:latin typeface="Calibri" charset="0"/>
                <a:ea typeface="ＭＳ Ｐゴシック" charset="0"/>
              </a:rPr>
              <a:t>2</a:t>
            </a:r>
            <a:r>
              <a:rPr lang="en-US" sz="2400" dirty="0" smtClean="0">
                <a:latin typeface="Calibri" charset="0"/>
                <a:ea typeface="ＭＳ Ｐゴシック" charset="0"/>
              </a:rPr>
              <a:t> +21 k +5) : even</a:t>
            </a:r>
          </a:p>
          <a:p>
            <a:pPr marL="514350" indent="-457200"/>
            <a:r>
              <a:rPr lang="en-US" sz="2800" dirty="0" smtClean="0">
                <a:latin typeface="Calibri" charset="0"/>
                <a:ea typeface="ＭＳ Ｐゴシック" charset="0"/>
                <a:cs typeface="ＭＳ Ｐゴシック" charset="0"/>
                <a:sym typeface="Symbol" charset="0"/>
              </a:rPr>
              <a:t>n, 9n</a:t>
            </a:r>
            <a:r>
              <a:rPr lang="en-US" sz="2800" baseline="30000" dirty="0" smtClean="0">
                <a:latin typeface="Calibri" charset="0"/>
                <a:ea typeface="ＭＳ Ｐゴシック" charset="0"/>
                <a:cs typeface="ＭＳ Ｐゴシック" charset="0"/>
                <a:sym typeface="Symbol" charset="0"/>
              </a:rPr>
              <a:t>2</a:t>
            </a:r>
            <a:r>
              <a:rPr lang="en-US" sz="2800" dirty="0" smtClean="0">
                <a:latin typeface="Calibri" charset="0"/>
                <a:ea typeface="ＭＳ Ｐゴシック" charset="0"/>
                <a:cs typeface="ＭＳ Ｐゴシック" charset="0"/>
                <a:sym typeface="Symbol" charset="0"/>
              </a:rPr>
              <a:t>+3n -2 is even.</a:t>
            </a:r>
            <a:endParaRPr lang="en-US" sz="2800" dirty="0">
              <a:latin typeface="Calibri" charset="0"/>
              <a:ea typeface="ＭＳ Ｐゴシック" charset="0"/>
            </a:endParaRPr>
          </a:p>
        </p:txBody>
      </p:sp>
    </p:spTree>
    <p:extLst>
      <p:ext uri="{BB962C8B-B14F-4D97-AF65-F5344CB8AC3E}">
        <p14:creationId xmlns:p14="http://schemas.microsoft.com/office/powerpoint/2010/main" val="4273810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counterexample:</a:t>
            </a:r>
            <a:endParaRPr lang="en-US" dirty="0"/>
          </a:p>
        </p:txBody>
      </p:sp>
      <p:sp>
        <p:nvSpPr>
          <p:cNvPr id="3" name="Content Placeholder 2"/>
          <p:cNvSpPr>
            <a:spLocks noGrp="1"/>
          </p:cNvSpPr>
          <p:nvPr>
            <p:ph idx="1"/>
          </p:nvPr>
        </p:nvSpPr>
        <p:spPr/>
        <p:txBody>
          <a:bodyPr/>
          <a:lstStyle/>
          <a:p>
            <a:r>
              <a:rPr lang="en-US" dirty="0" smtClean="0"/>
              <a:t>Every month of a  year has 30 or 31 days.</a:t>
            </a:r>
          </a:p>
          <a:p>
            <a:r>
              <a:rPr lang="en-US" dirty="0" smtClean="0"/>
              <a:t>Every positive integer can be expressed as the sum of the squares of two integers.</a:t>
            </a:r>
          </a:p>
          <a:p>
            <a:r>
              <a:rPr lang="en-US" dirty="0" smtClean="0"/>
              <a:t>Every real number has a multiplicative inverse.</a:t>
            </a:r>
          </a:p>
          <a:p>
            <a:pPr lvl="1"/>
            <a:r>
              <a:rPr lang="en-US" dirty="0" smtClean="0"/>
              <a:t>x is a multiplicative inverse of y if </a:t>
            </a:r>
            <a:r>
              <a:rPr lang="en-US" dirty="0" err="1" smtClean="0"/>
              <a:t>xy</a:t>
            </a:r>
            <a:r>
              <a:rPr lang="en-US" dirty="0" smtClean="0"/>
              <a:t> = 1.</a:t>
            </a:r>
            <a:endParaRPr lang="en-US" dirty="0"/>
          </a:p>
        </p:txBody>
      </p:sp>
    </p:spTree>
    <p:extLst>
      <p:ext uri="{BB962C8B-B14F-4D97-AF65-F5344CB8AC3E}">
        <p14:creationId xmlns:p14="http://schemas.microsoft.com/office/powerpoint/2010/main" val="234949810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 by cases</a:t>
            </a:r>
            <a:endParaRPr lang="en-US" b="1" dirty="0">
              <a:solidFill>
                <a:srgbClr val="0000FF"/>
              </a:solidFill>
            </a:endParaRPr>
          </a:p>
        </p:txBody>
      </p:sp>
      <p:sp>
        <p:nvSpPr>
          <p:cNvPr id="3" name="TextBox 2"/>
          <p:cNvSpPr txBox="1"/>
          <p:nvPr/>
        </p:nvSpPr>
        <p:spPr>
          <a:xfrm>
            <a:off x="457200" y="1608667"/>
            <a:ext cx="8229600" cy="1384995"/>
          </a:xfrm>
          <a:prstGeom prst="rect">
            <a:avLst/>
          </a:prstGeom>
          <a:noFill/>
        </p:spPr>
        <p:txBody>
          <a:bodyPr wrap="square" rtlCol="0">
            <a:spAutoFit/>
          </a:bodyPr>
          <a:lstStyle/>
          <a:p>
            <a:pPr marL="457200" indent="-457200">
              <a:buFont typeface="Arial"/>
              <a:buChar char="•"/>
            </a:pPr>
            <a:r>
              <a:rPr lang="en-US" sz="2800" dirty="0" smtClean="0"/>
              <a:t>In proving a statement is true, we sometimes have to examine multiple case before showing the statement is true in all possible scenarios.</a:t>
            </a:r>
            <a:endParaRPr lang="en-US" sz="2800" dirty="0"/>
          </a:p>
        </p:txBody>
      </p:sp>
      <p:pic>
        <p:nvPicPr>
          <p:cNvPr id="4" name="Picture 3" descr="Screen Shot 2014-04-08 at 11.5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2232"/>
            <a:ext cx="9144000" cy="3516135"/>
          </a:xfrm>
          <a:prstGeom prst="rect">
            <a:avLst/>
          </a:prstGeom>
        </p:spPr>
      </p:pic>
    </p:spTree>
    <p:extLst>
      <p:ext uri="{BB962C8B-B14F-4D97-AF65-F5344CB8AC3E}">
        <p14:creationId xmlns:p14="http://schemas.microsoft.com/office/powerpoint/2010/main" val="71320768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a:t>
            </a:r>
            <a:endParaRPr lang="en-US" dirty="0"/>
          </a:p>
        </p:txBody>
      </p:sp>
      <p:sp>
        <p:nvSpPr>
          <p:cNvPr id="3" name="Content Placeholder 2"/>
          <p:cNvSpPr>
            <a:spLocks noGrp="1"/>
          </p:cNvSpPr>
          <p:nvPr>
            <p:ph idx="1"/>
          </p:nvPr>
        </p:nvSpPr>
        <p:spPr>
          <a:xfrm>
            <a:off x="553262" y="1775255"/>
            <a:ext cx="8229600" cy="4525963"/>
          </a:xfrm>
        </p:spPr>
        <p:txBody>
          <a:bodyPr>
            <a:normAutofit/>
          </a:bodyPr>
          <a:lstStyle/>
          <a:p>
            <a:r>
              <a:rPr lang="en-US" sz="2800" dirty="0">
                <a:solidFill>
                  <a:srgbClr val="FF0000"/>
                </a:solidFill>
              </a:rPr>
              <a:t>Consider a group of six people. Each pair of people are either friends or enemies with each other. Then there are three people in the group who are all mutual friends or all mutual </a:t>
            </a:r>
            <a:r>
              <a:rPr lang="en-US" sz="2800" dirty="0" smtClean="0">
                <a:solidFill>
                  <a:srgbClr val="FF0000"/>
                </a:solidFill>
              </a:rPr>
              <a:t>enemies</a:t>
            </a:r>
            <a:r>
              <a:rPr lang="en-US" sz="2800" dirty="0" smtClean="0">
                <a:solidFill>
                  <a:srgbClr val="FF0000"/>
                </a:solidFill>
              </a:rPr>
              <a:t>.</a:t>
            </a:r>
          </a:p>
          <a:p>
            <a:endParaRPr lang="en-US" sz="2800" dirty="0"/>
          </a:p>
          <a:p>
            <a:pPr lvl="1"/>
            <a:r>
              <a:rPr lang="en-US" sz="2400" dirty="0" smtClean="0"/>
              <a:t>Listen to the video whose link is given by the </a:t>
            </a:r>
            <a:r>
              <a:rPr lang="en-US" sz="2400" dirty="0" err="1" smtClean="0"/>
              <a:t>Zybook</a:t>
            </a:r>
            <a:r>
              <a:rPr lang="en-US" sz="2400" dirty="0" smtClean="0"/>
              <a:t> (section 2.5)</a:t>
            </a:r>
          </a:p>
          <a:p>
            <a:endParaRPr lang="en-US" sz="2800" dirty="0"/>
          </a:p>
        </p:txBody>
      </p:sp>
    </p:spTree>
    <p:extLst>
      <p:ext uri="{BB962C8B-B14F-4D97-AF65-F5344CB8AC3E}">
        <p14:creationId xmlns:p14="http://schemas.microsoft.com/office/powerpoint/2010/main" val="879974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Fill in the blanks</a:t>
            </a:r>
            <a:endParaRPr lang="en-US" b="1" dirty="0">
              <a:solidFill>
                <a:srgbClr val="0000FF"/>
              </a:solidFill>
            </a:endParaRPr>
          </a:p>
        </p:txBody>
      </p:sp>
      <p:pic>
        <p:nvPicPr>
          <p:cNvPr id="4" name="Picture 3" descr="Screen Shot 2015-03-02 at 10.08.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7"/>
            <a:ext cx="9144000" cy="4480461"/>
          </a:xfrm>
          <a:prstGeom prst="rect">
            <a:avLst/>
          </a:prstGeom>
        </p:spPr>
      </p:pic>
    </p:spTree>
    <p:extLst>
      <p:ext uri="{BB962C8B-B14F-4D97-AF65-F5344CB8AC3E}">
        <p14:creationId xmlns:p14="http://schemas.microsoft.com/office/powerpoint/2010/main" val="995128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14480</TotalTime>
  <Words>5042</Words>
  <Application>Microsoft Macintosh PowerPoint</Application>
  <PresentationFormat>On-screen Show (4:3)</PresentationFormat>
  <Paragraphs>448</Paragraphs>
  <Slides>92</Slides>
  <Notes>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Proofs</vt:lpstr>
      <vt:lpstr>Proofs</vt:lpstr>
      <vt:lpstr>Process of writing Proofs</vt:lpstr>
      <vt:lpstr>Proofs by exhaustion</vt:lpstr>
      <vt:lpstr>Example</vt:lpstr>
      <vt:lpstr>Counterexamples</vt:lpstr>
      <vt:lpstr>Counterexample</vt:lpstr>
      <vt:lpstr>Counterexample</vt:lpstr>
      <vt:lpstr>Find a counterexample:</vt:lpstr>
      <vt:lpstr>Terminology</vt:lpstr>
      <vt:lpstr>Theorems: Example</vt:lpstr>
      <vt:lpstr>Definitions</vt:lpstr>
      <vt:lpstr>Divisors</vt:lpstr>
      <vt:lpstr>Divisors (Examples)</vt:lpstr>
      <vt:lpstr>PowerPoint Presentation</vt:lpstr>
      <vt:lpstr>Euclidean Geometry</vt:lpstr>
      <vt:lpstr>PowerPoint Presentation</vt:lpstr>
      <vt:lpstr>Prime numbers</vt:lpstr>
      <vt:lpstr>Rule for Universal Specification</vt:lpstr>
      <vt:lpstr>Rule for Universal Generalization</vt:lpstr>
      <vt:lpstr>Example</vt:lpstr>
      <vt:lpstr>PowerPoint Presentation</vt:lpstr>
      <vt:lpstr>PowerPoint Presentation</vt:lpstr>
      <vt:lpstr>Direct Proofs</vt:lpstr>
      <vt:lpstr>Direct Proofs</vt:lpstr>
      <vt:lpstr>Direct Proofs</vt:lpstr>
      <vt:lpstr>Direct Proof of P →  Q</vt:lpstr>
      <vt:lpstr>Direct Proofs</vt:lpstr>
      <vt:lpstr>Problem:</vt:lpstr>
      <vt:lpstr>Problem (contd.):</vt:lpstr>
      <vt:lpstr>Problem (contd.):</vt:lpstr>
      <vt:lpstr>Problem (contd.):</vt:lpstr>
      <vt:lpstr>Problem (contd.):</vt:lpstr>
      <vt:lpstr>Proposition: x, if x is odd, x2 is odd.</vt:lpstr>
      <vt:lpstr>Proposition: x, if x is odd, x2 is odd.</vt:lpstr>
      <vt:lpstr>Proposition: x, if x is odd, x2 is odd.</vt:lpstr>
      <vt:lpstr>Proposition: x, if x is odd, x2 is odd.</vt:lpstr>
      <vt:lpstr>Proposition: x, if x is odd, x2 is odd.</vt:lpstr>
      <vt:lpstr>Show that 1+2+3+ …+ n =n(n+1)/2</vt:lpstr>
      <vt:lpstr>Show that 1+2+3+ …+ n =n(n+1)/2</vt:lpstr>
      <vt:lpstr>Show that 1+2+3+ …+ n =n(n+1)/2</vt:lpstr>
      <vt:lpstr>Example 1</vt:lpstr>
      <vt:lpstr>Example 1</vt:lpstr>
      <vt:lpstr>Example 2</vt:lpstr>
      <vt:lpstr>Example 2</vt:lpstr>
      <vt:lpstr>Example 3</vt:lpstr>
      <vt:lpstr>Example 3</vt:lpstr>
      <vt:lpstr>Example 3</vt:lpstr>
      <vt:lpstr>Contrapositive Proof</vt:lpstr>
      <vt:lpstr>Contrapositive Proof</vt:lpstr>
      <vt:lpstr>PowerPoint Presentation</vt:lpstr>
      <vt:lpstr>PowerPoint Presentation</vt:lpstr>
      <vt:lpstr>Example</vt:lpstr>
      <vt:lpstr>Example</vt:lpstr>
      <vt:lpstr>PowerPoint Presentation</vt:lpstr>
      <vt:lpstr>PowerPoint Presentation</vt:lpstr>
      <vt:lpstr>Proof by Contradiction</vt:lpstr>
      <vt:lpstr>Proof by Contradiction</vt:lpstr>
      <vt:lpstr>Proof by Contradiction</vt:lpstr>
      <vt:lpstr>PowerPoint Presentation</vt:lpstr>
      <vt:lpstr> Show that the number       is irrational. </vt:lpstr>
      <vt:lpstr> Show that the number       is irrational. </vt:lpstr>
      <vt:lpstr> Show that the number       is irrational. </vt:lpstr>
      <vt:lpstr> Show that the number       is irrational. </vt:lpstr>
      <vt:lpstr> Show that the number       is irrational. </vt:lpstr>
      <vt:lpstr>Arrangement of squares</vt:lpstr>
      <vt:lpstr>Proof by Contradiction.</vt:lpstr>
      <vt:lpstr>Proof by Contradiction.</vt:lpstr>
      <vt:lpstr>Proof by Contradiction.</vt:lpstr>
      <vt:lpstr>Proof by Contradiction.</vt:lpstr>
      <vt:lpstr>There are infinitely many primes.</vt:lpstr>
      <vt:lpstr>There are infinitely many primes.</vt:lpstr>
      <vt:lpstr>There are infinitely many primes.</vt:lpstr>
      <vt:lpstr>There are infinitely many primes.</vt:lpstr>
      <vt:lpstr>There are infinitely many primes.</vt:lpstr>
      <vt:lpstr>Proving conditional statements by contradiction</vt:lpstr>
      <vt:lpstr>Proving conditional statements by contradiction</vt:lpstr>
      <vt:lpstr>Example</vt:lpstr>
      <vt:lpstr>Example</vt:lpstr>
      <vt:lpstr>Example</vt:lpstr>
      <vt:lpstr>Example</vt:lpstr>
      <vt:lpstr>Example</vt:lpstr>
      <vt:lpstr>Proof by cases</vt:lpstr>
      <vt:lpstr>Example </vt:lpstr>
      <vt:lpstr>Example </vt:lpstr>
      <vt:lpstr>Example</vt:lpstr>
      <vt:lpstr>Example</vt:lpstr>
      <vt:lpstr>Example</vt:lpstr>
      <vt:lpstr>Example</vt:lpstr>
      <vt:lpstr>Proof by cases</vt:lpstr>
      <vt:lpstr>Theorem</vt:lpstr>
      <vt:lpstr>Fill in the blanks</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Theory and Cryptography</dc:title>
  <dc:creator>Binay Bhattacharya</dc:creator>
  <cp:lastModifiedBy>Binay Bhattacharya</cp:lastModifiedBy>
  <cp:revision>122</cp:revision>
  <cp:lastPrinted>2015-02-23T23:07:35Z</cp:lastPrinted>
  <dcterms:created xsi:type="dcterms:W3CDTF">2015-02-23T01:06:47Z</dcterms:created>
  <dcterms:modified xsi:type="dcterms:W3CDTF">2019-10-02T18:33:49Z</dcterms:modified>
</cp:coreProperties>
</file>