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1" r:id="rId3"/>
    <p:sldId id="282" r:id="rId4"/>
    <p:sldId id="257" r:id="rId5"/>
    <p:sldId id="258" r:id="rId6"/>
    <p:sldId id="259" r:id="rId7"/>
    <p:sldId id="263" r:id="rId8"/>
    <p:sldId id="264" r:id="rId9"/>
    <p:sldId id="291" r:id="rId10"/>
    <p:sldId id="289" r:id="rId11"/>
    <p:sldId id="29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7" r:id="rId20"/>
    <p:sldId id="279" r:id="rId21"/>
    <p:sldId id="280" r:id="rId22"/>
    <p:sldId id="284" r:id="rId23"/>
    <p:sldId id="285" r:id="rId24"/>
    <p:sldId id="286" r:id="rId25"/>
    <p:sldId id="288" r:id="rId26"/>
    <p:sldId id="28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1032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2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8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4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1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7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4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0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4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8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CBF9-5EC0-5B4B-B2E3-BCA658D88E5E}" type="datetimeFigureOut">
              <a:rPr lang="en-US" smtClean="0"/>
              <a:t>2018-10-25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81DB4-F080-E94C-A01F-8AF15381B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first word on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6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Cartesian Product (Finite Example)</a:t>
            </a:r>
            <a:endParaRPr lang="en-US" dirty="0"/>
          </a:p>
        </p:txBody>
      </p:sp>
      <p:pic>
        <p:nvPicPr>
          <p:cNvPr id="4" name="Picture 3" descr="Screen Shot 2018-10-26 at 9.1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010"/>
            <a:ext cx="9144000" cy="455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6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30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Cartesian Product (An infinite Example)</a:t>
            </a:r>
            <a:endParaRPr lang="en-US" dirty="0"/>
          </a:p>
        </p:txBody>
      </p:sp>
      <p:pic>
        <p:nvPicPr>
          <p:cNvPr id="3" name="Picture 2" descr="Screen Shot 2018-10-26 at 9.15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5" y="1417638"/>
            <a:ext cx="6490754" cy="524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0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22 at 4.3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0"/>
            <a:ext cx="8534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9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22 at 4.3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59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22 at 4.4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4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625" y="1343535"/>
            <a:ext cx="7881979" cy="537794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cs typeface="Times New Roman" charset="0"/>
              </a:rPr>
              <a:t>We have a die and a coin.</a:t>
            </a:r>
          </a:p>
          <a:p>
            <a:pPr marL="457200" indent="-457200" eaLnBrk="1" hangingPunct="1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cs typeface="Times New Roman" charset="0"/>
              </a:rPr>
              <a:t>When a a die is rolled, the outcome is an element of                           		 	D = { 1, 2, 3, 4, 5, 6}. (</a:t>
            </a:r>
            <a:r>
              <a:rPr lang="en-US" dirty="0" smtClean="0">
                <a:solidFill>
                  <a:srgbClr val="0000FF"/>
                </a:solidFill>
                <a:cs typeface="Times New Roman" charset="0"/>
              </a:rPr>
              <a:t>sample space of the die roll</a:t>
            </a:r>
            <a:r>
              <a:rPr lang="en-US" dirty="0" smtClean="0">
                <a:cs typeface="Times New Roman" charset="0"/>
              </a:rPr>
              <a:t>)</a:t>
            </a:r>
          </a:p>
          <a:p>
            <a:pPr marL="457200" indent="-457200" eaLnBrk="1" hangingPunct="1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cs typeface="Times New Roman" charset="0"/>
              </a:rPr>
              <a:t>When a coin is tossed, the outcome is an element                     			C = {H, T} (</a:t>
            </a:r>
            <a:r>
              <a:rPr lang="en-US" dirty="0" smtClean="0">
                <a:solidFill>
                  <a:srgbClr val="0000FF"/>
                </a:solidFill>
                <a:cs typeface="Times New Roman" charset="0"/>
              </a:rPr>
              <a:t>the sample space of the coin toss</a:t>
            </a:r>
            <a:r>
              <a:rPr lang="en-US" dirty="0" smtClean="0">
                <a:cs typeface="Times New Roman" charset="0"/>
              </a:rPr>
              <a:t>)</a:t>
            </a:r>
          </a:p>
          <a:p>
            <a:pPr marL="457200" indent="-457200" eaLnBrk="1" hangingPunct="1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cs typeface="Times New Roman" charset="0"/>
              </a:rPr>
              <a:t>The sample space for the experiment (E) of rolling a die followed by a coin toss is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cs typeface="Times New Roman" charset="0"/>
              </a:rPr>
              <a:t>	</a:t>
            </a:r>
            <a:r>
              <a:rPr lang="en-US" dirty="0" smtClean="0">
                <a:solidFill>
                  <a:srgbClr val="0000FF"/>
                </a:solidFill>
                <a:cs typeface="Times New Roman" charset="0"/>
              </a:rPr>
              <a:t>D x C = { (1, H), (1, T), (2, H), (2, T), ……, (6, H), (6, T)}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cs typeface="Times New Roman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Times New Roman" charset="0"/>
              </a:rPr>
              <a:t>                   				 (sample space of E)</a:t>
            </a:r>
          </a:p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cs typeface="Times New Roman" charset="0"/>
              </a:rPr>
              <a:t> |D x B | =12</a:t>
            </a:r>
            <a:endParaRPr lang="en-US" dirty="0">
              <a:cs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61424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9956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Another view of the sample space</a:t>
            </a:r>
            <a:endParaRPr lang="en-US" sz="40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041" y="1963808"/>
            <a:ext cx="6013516" cy="453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1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22 at 4.4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1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22 at 4.50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74"/>
            <a:ext cx="9144000" cy="65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4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526"/>
            <a:ext cx="8686800" cy="510374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Consider the word WYSIWYG. If we permute the letter randomly without any bias, what is the probability of a permutation where both W’s consecutively and  both Y’s appear consecutively?</a:t>
            </a:r>
          </a:p>
          <a:p>
            <a:r>
              <a:rPr lang="en-US" sz="2400" dirty="0" smtClean="0"/>
              <a:t>There are  a = 7!/(2!.2!) = 1260 different permutations of the word. Therefore, </a:t>
            </a:r>
            <a:r>
              <a:rPr lang="en-US" sz="2400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/>
              <a:t> is the size of the sample set.</a:t>
            </a:r>
          </a:p>
          <a:p>
            <a:r>
              <a:rPr lang="en-US" sz="2400" dirty="0" smtClean="0"/>
              <a:t>When two W’s and two Y’s are both treated as one, there are 5! = 120 arrangements have both consecutive W’s and consecutive Y’s. The size of the event space </a:t>
            </a:r>
            <a:r>
              <a:rPr lang="en-US" sz="2400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/>
              <a:t> is 120.</a:t>
            </a:r>
          </a:p>
          <a:p>
            <a:r>
              <a:rPr lang="en-US" sz="2400" dirty="0" smtClean="0"/>
              <a:t>When the letters of the word are arranged in a random manner, the probability (</a:t>
            </a:r>
            <a:r>
              <a:rPr lang="en-US" sz="2400" dirty="0" err="1" smtClean="0"/>
              <a:t>Pr</a:t>
            </a:r>
            <a:r>
              <a:rPr lang="en-US" sz="2400" dirty="0" smtClean="0"/>
              <a:t>(E)) that the arrangement has both consecutive W’s and consecutive Y’s is 120/1260 = 0.0476.</a:t>
            </a:r>
          </a:p>
          <a:p>
            <a:r>
              <a:rPr lang="en-US" sz="2400" dirty="0" smtClean="0"/>
              <a:t>The probability of an arrangement that doesn’t have both consecutive W’s or consecutive Y’s is (1260 – 120)/1260,            i.e. 1- </a:t>
            </a:r>
            <a:r>
              <a:rPr lang="en-US" sz="2400" dirty="0" err="1" smtClean="0"/>
              <a:t>Pr</a:t>
            </a:r>
            <a:r>
              <a:rPr lang="en-US" sz="2400" dirty="0" smtClean="0"/>
              <a:t>(E).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26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slides are take from Dr. </a:t>
            </a:r>
            <a:r>
              <a:rPr lang="en-US" dirty="0" err="1" smtClean="0"/>
              <a:t>Bulatov’s</a:t>
            </a:r>
            <a:r>
              <a:rPr lang="en-US" smtClean="0"/>
              <a:t> Lecture-Slides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5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Crooked die</a:t>
            </a:r>
            <a:endParaRPr lang="en-US" dirty="0"/>
          </a:p>
        </p:txBody>
      </p:sp>
      <p:pic>
        <p:nvPicPr>
          <p:cNvPr id="4" name="Picture 3" descr="Screen Shot 2018-02-22 at 4.5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1635957"/>
            <a:ext cx="71755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9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22 at 4.58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0"/>
            <a:ext cx="8794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2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Example: The probability of an event where each outcome of the experiment is equally likely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5-card hand is dealt. What is the probability of each of the following events?</a:t>
            </a:r>
          </a:p>
          <a:p>
            <a:pPr lvl="1"/>
            <a:r>
              <a:rPr lang="en-US" sz="2400" dirty="0" smtClean="0"/>
              <a:t>full house                                 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three of a kind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same suit  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two of a kind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Screen Shot 2018-10-23 at 11.2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10" y="2600641"/>
            <a:ext cx="2286000" cy="355600"/>
          </a:xfrm>
          <a:prstGeom prst="rect">
            <a:avLst/>
          </a:prstGeom>
        </p:spPr>
      </p:pic>
      <p:pic>
        <p:nvPicPr>
          <p:cNvPr id="5" name="Picture 4" descr="Screen Shot 2018-10-23 at 11.2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12" y="3507727"/>
            <a:ext cx="2336800" cy="381000"/>
          </a:xfrm>
          <a:prstGeom prst="rect">
            <a:avLst/>
          </a:prstGeom>
        </p:spPr>
      </p:pic>
      <p:pic>
        <p:nvPicPr>
          <p:cNvPr id="6" name="Picture 5" descr="Screen Shot 2018-10-23 at 11.26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50" y="5299631"/>
            <a:ext cx="23241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Example: The probability of an event where each outcome of the experiment is equally likely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91" y="1600200"/>
            <a:ext cx="890210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5-card hand is dealt. What is the probability of each of the following events?</a:t>
            </a:r>
          </a:p>
          <a:p>
            <a:pPr lvl="1"/>
            <a:r>
              <a:rPr lang="en-US" sz="2400" dirty="0" smtClean="0"/>
              <a:t>full house                                 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three of a kind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same suit  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two of a kind</a:t>
            </a:r>
          </a:p>
          <a:p>
            <a:pPr lvl="1"/>
            <a:endParaRPr lang="en-US" sz="2400" dirty="0"/>
          </a:p>
        </p:txBody>
      </p:sp>
      <p:pic>
        <p:nvPicPr>
          <p:cNvPr id="4" name="Picture 3" descr="Screen Shot 2018-10-23 at 11.2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10" y="2600641"/>
            <a:ext cx="2286000" cy="355600"/>
          </a:xfrm>
          <a:prstGeom prst="rect">
            <a:avLst/>
          </a:prstGeom>
        </p:spPr>
      </p:pic>
      <p:pic>
        <p:nvPicPr>
          <p:cNvPr id="5" name="Picture 4" descr="Screen Shot 2018-10-23 at 11.21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12" y="3507727"/>
            <a:ext cx="2336800" cy="381000"/>
          </a:xfrm>
          <a:prstGeom prst="rect">
            <a:avLst/>
          </a:prstGeom>
        </p:spPr>
      </p:pic>
      <p:pic>
        <p:nvPicPr>
          <p:cNvPr id="6" name="Picture 5" descr="Screen Shot 2018-10-23 at 11.26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50" y="5299631"/>
            <a:ext cx="2324100" cy="317500"/>
          </a:xfrm>
          <a:prstGeom prst="rect">
            <a:avLst/>
          </a:prstGeom>
        </p:spPr>
      </p:pic>
      <p:pic>
        <p:nvPicPr>
          <p:cNvPr id="7" name="Picture 6" descr="Screen Shot 2018-10-23 at 11.31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45" y="3255939"/>
            <a:ext cx="2857500" cy="990600"/>
          </a:xfrm>
          <a:prstGeom prst="rect">
            <a:avLst/>
          </a:prstGeom>
        </p:spPr>
      </p:pic>
      <p:pic>
        <p:nvPicPr>
          <p:cNvPr id="8" name="Picture 7" descr="Screen Shot 2018-10-23 at 11.32.4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18" y="2336295"/>
            <a:ext cx="2781300" cy="939800"/>
          </a:xfrm>
          <a:prstGeom prst="rect">
            <a:avLst/>
          </a:prstGeom>
        </p:spPr>
      </p:pic>
      <p:pic>
        <p:nvPicPr>
          <p:cNvPr id="9" name="Picture 8" descr="Screen Shot 2018-10-23 at 11.33.2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530" y="4036193"/>
            <a:ext cx="2057400" cy="1066800"/>
          </a:xfrm>
          <a:prstGeom prst="rect">
            <a:avLst/>
          </a:prstGeom>
        </p:spPr>
      </p:pic>
      <p:pic>
        <p:nvPicPr>
          <p:cNvPr id="10" name="Picture 9" descr="Screen Shot 2018-10-23 at 11.34.26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680" y="5022369"/>
            <a:ext cx="3035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10-23 at 11.45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633"/>
            <a:ext cx="9144000" cy="15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02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10-23 at 11.4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40"/>
            <a:ext cx="9144000" cy="1345816"/>
          </a:xfrm>
          <a:prstGeom prst="rect">
            <a:avLst/>
          </a:prstGeom>
        </p:spPr>
      </p:pic>
      <p:pic>
        <p:nvPicPr>
          <p:cNvPr id="3" name="Picture 2" descr="Screen Shot 2018-10-23 at 11.5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9200"/>
            <a:ext cx="9144000" cy="18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9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10-23 at 11.4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6"/>
            <a:ext cx="9144000" cy="46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9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3.4:   1, 5, 7, 9,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22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</a:t>
            </a:r>
            <a:r>
              <a:rPr lang="en-US" dirty="0" err="1" smtClean="0"/>
              <a:t>Probabilty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82296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One of the primary applications of counting is to calculate probabilities of random events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Probability theory plays an important role in almost every area of science, economics, and business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In computer science, randomization and probability are ubiquitous.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94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 smtClean="0">
                <a:latin typeface="+mj-lt"/>
                <a:ea typeface="+mj-ea"/>
                <a:cs typeface="+mj-cs"/>
              </a:rPr>
              <a:t>Cartesian </a:t>
            </a:r>
            <a:r>
              <a:rPr lang="en-US" sz="4400" kern="0" dirty="0">
                <a:latin typeface="+mj-lt"/>
                <a:ea typeface="+mj-ea"/>
                <a:cs typeface="+mj-cs"/>
              </a:rPr>
              <a:t>Products</a:t>
            </a:r>
          </a:p>
        </p:txBody>
      </p:sp>
      <p:sp>
        <p:nvSpPr>
          <p:cNvPr id="6148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802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3651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cs typeface="Times New Roman" charset="0"/>
              </a:rPr>
              <a:t>For sets A, B, the </a:t>
            </a:r>
            <a:r>
              <a:rPr lang="en-US" sz="2800" dirty="0">
                <a:solidFill>
                  <a:srgbClr val="FF0000"/>
                </a:solidFill>
                <a:cs typeface="Times New Roman" charset="0"/>
              </a:rPr>
              <a:t>Cartesian product</a:t>
            </a:r>
            <a:r>
              <a:rPr lang="en-US" sz="2800" dirty="0">
                <a:cs typeface="Times New Roman" charset="0"/>
              </a:rPr>
              <a:t>, or </a:t>
            </a:r>
            <a:r>
              <a:rPr lang="en-US" sz="2800" dirty="0">
                <a:solidFill>
                  <a:srgbClr val="FF0000"/>
                </a:solidFill>
                <a:cs typeface="Times New Roman" charset="0"/>
              </a:rPr>
              <a:t>cross product</a:t>
            </a:r>
            <a:r>
              <a:rPr lang="en-US" sz="2800" dirty="0">
                <a:cs typeface="Times New Roman" charset="0"/>
              </a:rPr>
              <a:t>, of A and B is denoted by A × B and equals {(a, b) | a </a:t>
            </a:r>
            <a:r>
              <a:rPr lang="en-US" sz="2800" dirty="0">
                <a:cs typeface="Times New Roman" charset="0"/>
                <a:sym typeface="Symbol" charset="0"/>
              </a:rPr>
              <a:t></a:t>
            </a:r>
            <a:r>
              <a:rPr lang="en-US" sz="2800" dirty="0">
                <a:cs typeface="Times New Roman" charset="0"/>
              </a:rPr>
              <a:t> A, b </a:t>
            </a:r>
            <a:r>
              <a:rPr lang="en-US" sz="2800" dirty="0">
                <a:cs typeface="Times New Roman" charset="0"/>
                <a:sym typeface="Symbol" charset="0"/>
              </a:rPr>
              <a:t></a:t>
            </a:r>
            <a:r>
              <a:rPr lang="en-US" sz="2800" dirty="0">
                <a:cs typeface="Times New Roman" charset="0"/>
              </a:rPr>
              <a:t> B</a:t>
            </a:r>
            <a:r>
              <a:rPr lang="en-US" sz="2800" dirty="0" smtClean="0">
                <a:cs typeface="Times New Roman" charset="0"/>
              </a:rPr>
              <a:t>}.</a:t>
            </a:r>
            <a:endParaRPr lang="en-US" sz="2800" dirty="0">
              <a:cs typeface="Times New Roman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cs typeface="Times New Roman" charset="0"/>
              </a:rPr>
              <a:t>Elements of A × B are </a:t>
            </a:r>
            <a:r>
              <a:rPr lang="en-US" sz="2800" b="1" dirty="0">
                <a:cs typeface="Times New Roman" charset="0"/>
              </a:rPr>
              <a:t>ordered pairs</a:t>
            </a:r>
            <a:r>
              <a:rPr lang="en-US" sz="2800" dirty="0">
                <a:cs typeface="Times New Roman" charset="0"/>
              </a:rPr>
              <a:t>. For (a, b),   (c, d) </a:t>
            </a:r>
            <a:r>
              <a:rPr lang="en-US" sz="2800" dirty="0">
                <a:cs typeface="Times New Roman" charset="0"/>
                <a:sym typeface="Symbol" charset="0"/>
              </a:rPr>
              <a:t></a:t>
            </a:r>
            <a:r>
              <a:rPr lang="en-US" sz="2800" dirty="0">
                <a:cs typeface="Times New Roman" charset="0"/>
              </a:rPr>
              <a:t> A × B , (a, b) = (c, d) if and only if a = c and b = </a:t>
            </a:r>
            <a:r>
              <a:rPr lang="en-US" sz="2800" dirty="0" smtClean="0">
                <a:cs typeface="Times New Roman" charset="0"/>
              </a:rPr>
              <a:t>d.</a:t>
            </a:r>
            <a:endParaRPr lang="en-US" sz="2800" dirty="0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685800" y="1981200"/>
            <a:ext cx="8029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cs typeface="Times New Roman" charset="0"/>
              </a:rPr>
              <a:t>Let A = {2, 3, 4}, B = {4, 5}. Then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sz="2800" dirty="0">
                <a:cs typeface="Times New Roman" charset="0"/>
              </a:rPr>
              <a:t>a) A × </a:t>
            </a:r>
            <a:r>
              <a:rPr lang="pt-BR" sz="2800" dirty="0" err="1">
                <a:cs typeface="Times New Roman" charset="0"/>
              </a:rPr>
              <a:t>B</a:t>
            </a:r>
            <a:r>
              <a:rPr lang="pt-BR" sz="2800" dirty="0">
                <a:cs typeface="Times New Roman" charset="0"/>
              </a:rPr>
              <a:t> = {(2, 4), (2, 5), (3, 4), (3, 5), (4, 4), (4, 5)}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cs typeface="Times New Roman" charset="0"/>
              </a:rPr>
              <a:t>b) B × A = {(4, 2), (4, 3), (4, 4), (5, 2), (5, 3), (5, 4)}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cs typeface="Times New Roman" charset="0"/>
              </a:rPr>
              <a:t>c) B</a:t>
            </a:r>
            <a:r>
              <a:rPr lang="en-US" sz="2800" baseline="30000" dirty="0">
                <a:cs typeface="Times New Roman" charset="0"/>
              </a:rPr>
              <a:t>2 </a:t>
            </a:r>
            <a:r>
              <a:rPr lang="en-US" sz="2800" dirty="0">
                <a:cs typeface="Times New Roman" charset="0"/>
              </a:rPr>
              <a:t>= B × B = {(4, 4), (4, 5), (5, 4), (5, 5)}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sz="2800" dirty="0">
                <a:cs typeface="Times New Roman" charset="0"/>
              </a:rPr>
              <a:t>d) B</a:t>
            </a:r>
            <a:r>
              <a:rPr lang="en-US" sz="2800" baseline="30000" dirty="0">
                <a:cs typeface="Times New Roman" charset="0"/>
              </a:rPr>
              <a:t>3</a:t>
            </a:r>
            <a:r>
              <a:rPr lang="en-US" sz="2800" dirty="0">
                <a:cs typeface="Times New Roman" charset="0"/>
              </a:rPr>
              <a:t> = B × B × B = {(a, b, c) | a, b, c </a:t>
            </a:r>
            <a:r>
              <a:rPr lang="en-US" sz="2800" dirty="0">
                <a:cs typeface="Times New Roman" charset="0"/>
                <a:sym typeface="Symbol" charset="0"/>
              </a:rPr>
              <a:t></a:t>
            </a:r>
            <a:r>
              <a:rPr lang="en-US" sz="2800" dirty="0">
                <a:cs typeface="Times New Roman" charset="0"/>
              </a:rPr>
              <a:t> B}; for instance, (4, 5, 5) </a:t>
            </a:r>
            <a:r>
              <a:rPr lang="en-US" sz="2800" dirty="0">
                <a:cs typeface="Times New Roman" charset="0"/>
                <a:sym typeface="Symbol" charset="0"/>
              </a:rPr>
              <a:t></a:t>
            </a:r>
            <a:r>
              <a:rPr lang="en-US" sz="2800" dirty="0">
                <a:cs typeface="Times New Roman" charset="0"/>
              </a:rPr>
              <a:t> B</a:t>
            </a:r>
            <a:r>
              <a:rPr lang="en-US" sz="2800" baseline="30000" dirty="0">
                <a:cs typeface="Times New Roman" charset="0"/>
              </a:rPr>
              <a:t>3</a:t>
            </a:r>
            <a:endParaRPr lang="en-US" sz="2800" dirty="0">
              <a:cs typeface="Times New Roman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Example</a:t>
            </a:r>
            <a:endParaRPr lang="en-US" sz="4400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603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8029575" cy="411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dirty="0">
                <a:cs typeface="Times New Roman" charset="0"/>
              </a:rPr>
              <a:t>Properties:</a:t>
            </a:r>
          </a:p>
          <a:p>
            <a:pPr eaLnBrk="1" hangingPunct="1">
              <a:lnSpc>
                <a:spcPct val="150000"/>
              </a:lnSpc>
              <a:buFont typeface="Times New Roman" charset="0"/>
              <a:buAutoNum type="arabicPeriod"/>
            </a:pPr>
            <a:r>
              <a:rPr lang="en-US" sz="2800" dirty="0">
                <a:cs typeface="Times New Roman" charset="0"/>
              </a:rPr>
              <a:t>If A, B are finite, it follows from the rule of product that |A × B| = |A</a:t>
            </a:r>
            <a:r>
              <a:rPr lang="en-US" sz="2800" dirty="0" smtClean="0">
                <a:cs typeface="Times New Roman" charset="0"/>
              </a:rPr>
              <a:t>| . |</a:t>
            </a:r>
            <a:r>
              <a:rPr lang="en-US" sz="2800" dirty="0">
                <a:cs typeface="Times New Roman" charset="0"/>
              </a:rPr>
              <a:t>B|</a:t>
            </a:r>
          </a:p>
          <a:p>
            <a:pPr eaLnBrk="1" hangingPunct="1">
              <a:lnSpc>
                <a:spcPct val="150000"/>
              </a:lnSpc>
              <a:buFont typeface="Times New Roman" charset="0"/>
              <a:buAutoNum type="arabicPeriod"/>
            </a:pPr>
            <a:r>
              <a:rPr lang="en-US" sz="2800" dirty="0">
                <a:cs typeface="Times New Roman" charset="0"/>
              </a:rPr>
              <a:t>Although we generally will not have A × B = B × A, we will have |A×B|=|B×A|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Cartesian </a:t>
            </a:r>
            <a:r>
              <a:rPr lang="en-US" sz="4400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7211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 A = { a </a:t>
            </a:r>
            <a:r>
              <a:rPr lang="en-US" sz="2800" dirty="0" err="1" smtClean="0"/>
              <a:t>ε</a:t>
            </a:r>
            <a:r>
              <a:rPr lang="en-US" sz="2800" dirty="0" smtClean="0"/>
              <a:t> N | 0 ≤ a ≤ 10}; B = {2, 3, 4}</a:t>
            </a:r>
          </a:p>
          <a:p>
            <a:r>
              <a:rPr lang="en-US" sz="2800" dirty="0" smtClean="0"/>
              <a:t>A x B = { (</a:t>
            </a:r>
            <a:r>
              <a:rPr lang="en-US" sz="2800" dirty="0" err="1" smtClean="0"/>
              <a:t>a,b</a:t>
            </a:r>
            <a:r>
              <a:rPr lang="en-US" sz="2800" dirty="0" smtClean="0"/>
              <a:t>), a </a:t>
            </a:r>
            <a:r>
              <a:rPr lang="en-US" sz="2800" dirty="0" err="1" smtClean="0"/>
              <a:t>ε</a:t>
            </a:r>
            <a:r>
              <a:rPr lang="en-US" sz="2800" dirty="0" smtClean="0"/>
              <a:t> A, b </a:t>
            </a:r>
            <a:r>
              <a:rPr lang="en-US" sz="2800" dirty="0" err="1" smtClean="0"/>
              <a:t>ε</a:t>
            </a:r>
            <a:r>
              <a:rPr lang="en-US" sz="2800" dirty="0" smtClean="0"/>
              <a:t> B }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= { (1,2), (1,3), (1,4), …., (10,2), (10,3), (10,4)}</a:t>
            </a:r>
            <a:endParaRPr lang="en-US" sz="2800" dirty="0"/>
          </a:p>
        </p:txBody>
      </p:sp>
      <p:pic>
        <p:nvPicPr>
          <p:cNvPr id="4" name="Picture 3" descr="Screen Shot 2018-02-22 at 3.4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664412"/>
            <a:ext cx="57277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447" y="5434111"/>
            <a:ext cx="623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0     1     2       3     4      5      6     7      8      9     10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68011" y="4052242"/>
            <a:ext cx="4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9335" y="4592221"/>
            <a:ext cx="4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335" y="5128582"/>
            <a:ext cx="4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767168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39156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20480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68725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68725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8725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302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19302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9302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69881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02834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68479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20457" y="5350078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20457" y="4722528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7145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08386" y="5266046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08386" y="4722528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71034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48381" y="5228075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48381" y="4702090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48381" y="416397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98958" y="415131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17634" y="469244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17634" y="5266045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9536" y="528409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49536" y="472916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49536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08400" y="419831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81438" y="472916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81438" y="5294056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03994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03993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61420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 A = { a </a:t>
            </a:r>
            <a:r>
              <a:rPr lang="en-US" sz="2800" dirty="0" err="1" smtClean="0"/>
              <a:t>ε</a:t>
            </a:r>
            <a:r>
              <a:rPr lang="en-US" sz="2800" dirty="0" smtClean="0"/>
              <a:t> N | 0 ≤ a ≤ 10}; B = {2, 3, 4}</a:t>
            </a:r>
          </a:p>
          <a:p>
            <a:r>
              <a:rPr lang="en-US" sz="2800" dirty="0" smtClean="0"/>
              <a:t>A x B = { (</a:t>
            </a:r>
            <a:r>
              <a:rPr lang="en-US" sz="2800" dirty="0" err="1" smtClean="0"/>
              <a:t>a,b</a:t>
            </a:r>
            <a:r>
              <a:rPr lang="en-US" sz="2800" dirty="0" smtClean="0"/>
              <a:t>), a </a:t>
            </a:r>
            <a:r>
              <a:rPr lang="en-US" sz="2800" dirty="0" err="1" smtClean="0"/>
              <a:t>ε</a:t>
            </a:r>
            <a:r>
              <a:rPr lang="en-US" sz="2800" dirty="0" smtClean="0"/>
              <a:t> A, b </a:t>
            </a:r>
            <a:r>
              <a:rPr lang="en-US" sz="2800" dirty="0" err="1" smtClean="0"/>
              <a:t>ε</a:t>
            </a:r>
            <a:r>
              <a:rPr lang="en-US" sz="2800" dirty="0" smtClean="0"/>
              <a:t> B }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= { (1,2), (1,3), (1,4), …., (10,2), (10,3), (10,4)}</a:t>
            </a:r>
            <a:endParaRPr lang="en-US" sz="2800" dirty="0"/>
          </a:p>
        </p:txBody>
      </p:sp>
      <p:pic>
        <p:nvPicPr>
          <p:cNvPr id="4" name="Picture 3" descr="Screen Shot 2018-02-22 at 3.49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664412"/>
            <a:ext cx="5727700" cy="1790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4447" y="5434111"/>
            <a:ext cx="623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0     1     2       3     4      5      6     7      8      9     10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68011" y="4052242"/>
            <a:ext cx="4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9335" y="4592221"/>
            <a:ext cx="4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9335" y="5128582"/>
            <a:ext cx="439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1767168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39156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20480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68725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268725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68725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19302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19302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819302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69881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02834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368479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920457" y="5350078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20457" y="4722528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7145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08386" y="5266046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508386" y="4722528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71034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48381" y="5228075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48381" y="4702090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48381" y="416397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98958" y="415131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17634" y="469244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617634" y="5266045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9536" y="528409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149536" y="472916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49536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708400" y="419831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81438" y="472916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681438" y="5294056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03994" y="4170303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03993" y="4758112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261420" y="5287047"/>
            <a:ext cx="168080" cy="168065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35248" y="6126163"/>
            <a:ext cx="43823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can similarly define A x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44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first word on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4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6627</TotalTime>
  <Words>917</Words>
  <Application>Microsoft Macintosh PowerPoint</Application>
  <PresentationFormat>On-screen Show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 first word on probability</vt:lpstr>
      <vt:lpstr>Acknowledgement</vt:lpstr>
      <vt:lpstr>Use of Probabilty</vt:lpstr>
      <vt:lpstr>PowerPoint Presentation</vt:lpstr>
      <vt:lpstr>PowerPoint Presentation</vt:lpstr>
      <vt:lpstr>PowerPoint Presentation</vt:lpstr>
      <vt:lpstr>Grid</vt:lpstr>
      <vt:lpstr>Grid</vt:lpstr>
      <vt:lpstr>A first word on probability</vt:lpstr>
      <vt:lpstr>Cartesian Product (Finite Example)</vt:lpstr>
      <vt:lpstr>Cartesian Product (An infinite Example)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Crooked die</vt:lpstr>
      <vt:lpstr>PowerPoint Presentation</vt:lpstr>
      <vt:lpstr>Example: The probability of an event where each outcome of the experiment is equally likely</vt:lpstr>
      <vt:lpstr>Example: The probability of an event where each outcome of the experiment is equally likely</vt:lpstr>
      <vt:lpstr>PowerPoint Presentation</vt:lpstr>
      <vt:lpstr>PowerPoint Presentation</vt:lpstr>
      <vt:lpstr>PowerPoint Presentation</vt:lpstr>
      <vt:lpstr>Practice Problem</vt:lpstr>
    </vt:vector>
  </TitlesOfParts>
  <Company>SFU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word on probability</dc:title>
  <dc:creator>Binay Bhattacharya</dc:creator>
  <cp:lastModifiedBy>Binay Bhattacharya</cp:lastModifiedBy>
  <cp:revision>21</cp:revision>
  <dcterms:created xsi:type="dcterms:W3CDTF">2018-02-22T23:13:35Z</dcterms:created>
  <dcterms:modified xsi:type="dcterms:W3CDTF">2018-10-29T03:04:01Z</dcterms:modified>
</cp:coreProperties>
</file>