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2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3.xml" ContentType="application/vnd.openxmlformats-officedocument.presentationml.notesSlide+xml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73" r:id="rId3"/>
    <p:sldId id="274" r:id="rId4"/>
    <p:sldId id="280" r:id="rId5"/>
    <p:sldId id="281" r:id="rId6"/>
    <p:sldId id="276" r:id="rId7"/>
    <p:sldId id="284" r:id="rId8"/>
    <p:sldId id="288" r:id="rId9"/>
    <p:sldId id="289" r:id="rId10"/>
    <p:sldId id="285" r:id="rId11"/>
    <p:sldId id="286" r:id="rId12"/>
    <p:sldId id="268" r:id="rId13"/>
    <p:sldId id="290" r:id="rId14"/>
    <p:sldId id="291" r:id="rId15"/>
    <p:sldId id="279" r:id="rId16"/>
    <p:sldId id="269" r:id="rId17"/>
    <p:sldId id="260" r:id="rId18"/>
    <p:sldId id="292" r:id="rId19"/>
    <p:sldId id="270" r:id="rId20"/>
    <p:sldId id="293" r:id="rId21"/>
    <p:sldId id="287" r:id="rId22"/>
    <p:sldId id="294" r:id="rId23"/>
    <p:sldId id="271" r:id="rId24"/>
    <p:sldId id="282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25" autoAdjust="0"/>
    <p:restoredTop sz="94660"/>
  </p:normalViewPr>
  <p:slideViewPr>
    <p:cSldViewPr snapToGrid="0" snapToObjects="1">
      <p:cViewPr>
        <p:scale>
          <a:sx n="72" d="100"/>
          <a:sy n="72" d="100"/>
        </p:scale>
        <p:origin x="-20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552B1-A46A-814B-83C0-973775892A7F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42CD7-447C-A041-B790-339A93CAE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92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2080466-7934-B545-96ED-8F0E71F00B22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3F55815-8398-9B47-856C-5B67AA71E98D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EC22CCA-DCA7-DF45-A2DD-64E298F81971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0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9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1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1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44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3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2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3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47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F30-975F-6F48-B809-5CCB71847606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1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54F30-975F-6F48-B809-5CCB71847606}" type="datetimeFigureOut">
              <a:rPr lang="en-US" smtClean="0"/>
              <a:t>2018-11-05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2BF48-1ADB-4D4D-AB5F-CA1045F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8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1.emf"/><Relationship Id="rId7" Type="http://schemas.openxmlformats.org/officeDocument/2006/relationships/oleObject" Target="../embeddings/oleObject2.bin"/><Relationship Id="rId8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3.png"/><Relationship Id="rId5" Type="http://schemas.openxmlformats.org/officeDocument/2006/relationships/oleObject" Target="../embeddings/oleObject3.bin"/><Relationship Id="rId6" Type="http://schemas.openxmlformats.org/officeDocument/2006/relationships/image" Target="../media/image1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Pigeonhole Principle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Section 5.5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79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92BC1-7C83-F346-B93C-FA2787DBA2DF}" type="slidenum">
              <a:rPr lang="en-US"/>
              <a:pPr/>
              <a:t>10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00FF"/>
                </a:solidFill>
              </a:rPr>
              <a:t>Generalized pigeonhole principle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ym typeface="Symbol" charset="0"/>
              </a:rPr>
              <a:t>If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objects are placed into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boxes, then there is at least one box containing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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/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</a:t>
            </a:r>
            <a:r>
              <a:rPr lang="en-US" dirty="0" smtClean="0">
                <a:sym typeface="Symbol" charset="0"/>
              </a:rPr>
              <a:t> objects</a:t>
            </a:r>
          </a:p>
          <a:p>
            <a:pPr lvl="1"/>
            <a:r>
              <a:rPr lang="en-US" dirty="0" smtClean="0">
                <a:sym typeface="Symbol" charset="0"/>
              </a:rPr>
              <a:t>Proof by contradiction. Suppose each box contains less than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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/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</a:t>
            </a:r>
            <a:r>
              <a:rPr lang="en-US" dirty="0" smtClean="0">
                <a:sym typeface="Symbol" charset="0"/>
              </a:rPr>
              <a:t>  objects, and there are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 objects in total in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ym typeface="Symbol" charset="0"/>
              </a:rPr>
              <a:t> boxes</a:t>
            </a:r>
            <a:r>
              <a:rPr lang="en-US" dirty="0">
                <a:sym typeface="Symbol" charset="0"/>
              </a:rPr>
              <a:t>. We show that this is not possible.  </a:t>
            </a:r>
            <a:r>
              <a:rPr lang="en-US" dirty="0" smtClean="0">
                <a:sym typeface="Symbol" charset="0"/>
              </a:rPr>
              <a:t>We will prove this by cases:</a:t>
            </a:r>
          </a:p>
          <a:p>
            <a:pPr lvl="1"/>
            <a:r>
              <a:rPr lang="en-US" dirty="0" smtClean="0">
                <a:sym typeface="Symbol" charset="0"/>
              </a:rPr>
              <a:t>Case 2: </a:t>
            </a:r>
            <a:r>
              <a:rPr lang="en-US" dirty="0" err="1" smtClean="0">
                <a:solidFill>
                  <a:srgbClr val="0000FF"/>
                </a:solidFill>
                <a:sym typeface="Symbol" charset="0"/>
              </a:rPr>
              <a:t>nt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 &lt; m &lt; n(t+1)</a:t>
            </a:r>
            <a:r>
              <a:rPr lang="en-US" dirty="0" smtClean="0">
                <a:sym typeface="Symbol" charset="0"/>
              </a:rPr>
              <a:t>, i.e.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 is not a multiple of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n</a:t>
            </a:r>
          </a:p>
          <a:p>
            <a:pPr marL="1200150" lvl="2" indent="-342900"/>
            <a:r>
              <a:rPr lang="en-US" dirty="0" smtClean="0">
                <a:sym typeface="Symbol" charset="0"/>
              </a:rPr>
              <a:t>In this case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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/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 = t+1. </a:t>
            </a:r>
            <a:r>
              <a:rPr lang="en-US" dirty="0" smtClean="0">
                <a:solidFill>
                  <a:srgbClr val="FF0000"/>
                </a:solidFill>
                <a:sym typeface="Symbol" charset="0"/>
              </a:rPr>
              <a:t>Thus each box has no more than t objects.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 </a:t>
            </a:r>
            <a:r>
              <a:rPr lang="en-US" dirty="0" smtClean="0">
                <a:sym typeface="Symbol" charset="0"/>
              </a:rPr>
              <a:t>The total number of objects that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ym typeface="Symbol" charset="0"/>
              </a:rPr>
              <a:t> boxes can hold is at most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t*n</a:t>
            </a:r>
            <a:r>
              <a:rPr lang="en-US" dirty="0" smtClean="0">
                <a:solidFill>
                  <a:srgbClr val="3366FF"/>
                </a:solidFill>
                <a:sym typeface="Symbol" charset="0"/>
              </a:rPr>
              <a:t> </a:t>
            </a:r>
            <a:r>
              <a:rPr lang="en-US" dirty="0" smtClean="0">
                <a:sym typeface="Symbol" charset="0"/>
              </a:rPr>
              <a:t>which is less than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. This is a contradiction since there are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 objects in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 n </a:t>
            </a:r>
            <a:r>
              <a:rPr lang="en-US" dirty="0" smtClean="0">
                <a:sym typeface="Symbol" charset="0"/>
              </a:rPr>
              <a:t>boxes</a:t>
            </a:r>
            <a:r>
              <a:rPr lang="en-US" dirty="0" smtClean="0">
                <a:sym typeface="Symbol" charset="0"/>
              </a:rPr>
              <a:t>.</a:t>
            </a:r>
          </a:p>
          <a:p>
            <a:pPr marL="400050"/>
            <a:r>
              <a:rPr lang="en-US" dirty="0" smtClean="0">
                <a:sym typeface="Symbol" charset="0"/>
              </a:rPr>
              <a:t>This completes the proof.</a:t>
            </a:r>
            <a:endParaRPr lang="en-US" dirty="0" smtClean="0">
              <a:sym typeface="Symbol" charset="0"/>
            </a:endParaRPr>
          </a:p>
          <a:p>
            <a:pPr marL="1200150" lvl="2" indent="-342900"/>
            <a:endParaRPr lang="en-US" dirty="0" smtClean="0"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949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pigeonhole principle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600199"/>
            <a:ext cx="8229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/>
              <a:t>A group of students is selected from a class. How many students must be selected in order to guarantee that at least 4 boys or at least 4 girls are selected</a:t>
            </a:r>
            <a:r>
              <a:rPr lang="en-US" sz="2800" dirty="0" smtClean="0"/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3429000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/>
              <a:t>A research firm is tracking the number of text messages sent by 1000 7th graders in a single day. How many texts must be sent by the group in order to guarantee that at least one of the 7th graders has sent at least 20 text messages?</a:t>
            </a:r>
          </a:p>
        </p:txBody>
      </p:sp>
    </p:spTree>
    <p:extLst>
      <p:ext uri="{BB962C8B-B14F-4D97-AF65-F5344CB8AC3E}">
        <p14:creationId xmlns:p14="http://schemas.microsoft.com/office/powerpoint/2010/main" val="3196425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2524"/>
          </a:xfrm>
        </p:spPr>
        <p:txBody>
          <a:bodyPr>
            <a:normAutofit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sz="2000" dirty="0"/>
              <a:t>Let S </a:t>
            </a:r>
            <a:r>
              <a:rPr lang="en-US" sz="2000" dirty="0">
                <a:sym typeface="Symbol"/>
              </a:rPr>
              <a:t> Z</a:t>
            </a:r>
            <a:r>
              <a:rPr lang="en-US" sz="2000" baseline="30000" dirty="0">
                <a:sym typeface="Symbol"/>
              </a:rPr>
              <a:t>+</a:t>
            </a:r>
            <a:r>
              <a:rPr lang="en-US" sz="2000" dirty="0">
                <a:sym typeface="Symbol"/>
              </a:rPr>
              <a:t>, where |S|=12. Then S contains two elements that have the same remainder upon </a:t>
            </a:r>
            <a:r>
              <a:rPr lang="en-US" sz="2000" dirty="0" smtClean="0">
                <a:sym typeface="Symbol"/>
              </a:rPr>
              <a:t>division </a:t>
            </a:r>
            <a:r>
              <a:rPr lang="en-US" sz="2000" dirty="0">
                <a:sym typeface="Symbol"/>
              </a:rPr>
              <a:t>by 11</a:t>
            </a:r>
            <a:r>
              <a:rPr lang="en-US" sz="2000" dirty="0" smtClean="0">
                <a:sym typeface="Symbol"/>
              </a:rPr>
              <a:t>.</a:t>
            </a:r>
          </a:p>
          <a:p>
            <a:pPr marL="57150" indent="0">
              <a:buNone/>
            </a:pPr>
            <a:endParaRPr lang="en-US" sz="2000" dirty="0"/>
          </a:p>
          <a:p>
            <a:pPr marL="514350" indent="-457200">
              <a:buFont typeface="+mj-lt"/>
              <a:buAutoNum type="arabicPeriod"/>
            </a:pPr>
            <a:r>
              <a:rPr lang="en-US" sz="2000" dirty="0" smtClean="0"/>
              <a:t>Example </a:t>
            </a:r>
            <a:r>
              <a:rPr lang="en-US" sz="2000" dirty="0"/>
              <a:t>5.45 of </a:t>
            </a:r>
            <a:r>
              <a:rPr lang="en-US" sz="2000" dirty="0" err="1" smtClean="0"/>
              <a:t>Grimaldi’s</a:t>
            </a:r>
            <a:r>
              <a:rPr lang="en-US" sz="2000" dirty="0" smtClean="0"/>
              <a:t> Text</a:t>
            </a:r>
          </a:p>
          <a:p>
            <a:pPr marL="514350" indent="-457200">
              <a:buFont typeface="+mj-lt"/>
              <a:buAutoNum type="arabicPeriod"/>
            </a:pPr>
            <a:endParaRPr lang="en-US" sz="2000" dirty="0" smtClean="0"/>
          </a:p>
          <a:p>
            <a:pPr marL="514350" indent="-45720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  <p:pic>
        <p:nvPicPr>
          <p:cNvPr id="4" name="Picture 3" descr="Screen Shot 2015-04-07 at 10.15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522" y="3367724"/>
            <a:ext cx="6941256" cy="327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819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2524"/>
          </a:xfrm>
        </p:spPr>
        <p:txBody>
          <a:bodyPr>
            <a:normAutofit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sz="2000" dirty="0"/>
              <a:t>Let S </a:t>
            </a:r>
            <a:r>
              <a:rPr lang="en-US" sz="2000" dirty="0">
                <a:sym typeface="Symbol"/>
              </a:rPr>
              <a:t> Z</a:t>
            </a:r>
            <a:r>
              <a:rPr lang="en-US" sz="2000" baseline="30000" dirty="0">
                <a:sym typeface="Symbol"/>
              </a:rPr>
              <a:t>+</a:t>
            </a:r>
            <a:r>
              <a:rPr lang="en-US" sz="2000" dirty="0">
                <a:sym typeface="Symbol"/>
              </a:rPr>
              <a:t>, where |S|=12. Then S contains two elements that have the same remainder upon </a:t>
            </a:r>
            <a:r>
              <a:rPr lang="en-US" sz="2000" dirty="0" smtClean="0">
                <a:sym typeface="Symbol"/>
              </a:rPr>
              <a:t>division </a:t>
            </a:r>
            <a:r>
              <a:rPr lang="en-US" sz="2000" dirty="0">
                <a:sym typeface="Symbol"/>
              </a:rPr>
              <a:t>by 11</a:t>
            </a:r>
            <a:r>
              <a:rPr lang="en-US" sz="2000" dirty="0" smtClean="0">
                <a:sym typeface="Symbol"/>
              </a:rPr>
              <a:t>.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  <a:sym typeface="Symbol"/>
              </a:rPr>
              <a:t>For any element a of S, (a mod 11}  </a:t>
            </a:r>
            <a:r>
              <a:rPr lang="en-US" sz="16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{0, 1, 2, 3, …, 10}.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  We define the function f: X </a:t>
            </a:r>
            <a:r>
              <a:rPr lang="en-US" sz="16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Y as follows: X = S; Y = {0,1,2,3,4,5,6,7,8,9,10}; f(a) = a mod 11. Now apply PHP.</a:t>
            </a:r>
            <a:endParaRPr lang="en-US" sz="1600" dirty="0" smtClean="0">
              <a:solidFill>
                <a:srgbClr val="FF0000"/>
              </a:solidFill>
              <a:sym typeface="Symbol"/>
            </a:endParaRPr>
          </a:p>
          <a:p>
            <a:pPr marL="514350" indent="-457200">
              <a:buFont typeface="+mj-lt"/>
              <a:buAutoNum type="arabicPeriod"/>
            </a:pPr>
            <a:r>
              <a:rPr lang="en-US" sz="2000" dirty="0" smtClean="0"/>
              <a:t>Example </a:t>
            </a:r>
            <a:r>
              <a:rPr lang="en-US" sz="2000" dirty="0"/>
              <a:t>5.45 of </a:t>
            </a:r>
            <a:r>
              <a:rPr lang="en-US" sz="2000" dirty="0" err="1" smtClean="0"/>
              <a:t>Grimaldi’s</a:t>
            </a:r>
            <a:r>
              <a:rPr lang="en-US" sz="2000" dirty="0" smtClean="0"/>
              <a:t> Text</a:t>
            </a:r>
          </a:p>
          <a:p>
            <a:pPr marL="514350" indent="-457200">
              <a:buFont typeface="+mj-lt"/>
              <a:buAutoNum type="arabicPeriod"/>
            </a:pPr>
            <a:endParaRPr lang="en-US" sz="2000" dirty="0" smtClean="0"/>
          </a:p>
          <a:p>
            <a:pPr marL="514350" indent="-45720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  <p:pic>
        <p:nvPicPr>
          <p:cNvPr id="4" name="Picture 3" descr="Screen Shot 2015-04-07 at 10.15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522" y="3367724"/>
            <a:ext cx="6941256" cy="327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483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2524"/>
          </a:xfrm>
        </p:spPr>
        <p:txBody>
          <a:bodyPr>
            <a:normAutofit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sz="2000" dirty="0"/>
              <a:t>Let S </a:t>
            </a:r>
            <a:r>
              <a:rPr lang="en-US" sz="2000" dirty="0">
                <a:sym typeface="Symbol"/>
              </a:rPr>
              <a:t> Z</a:t>
            </a:r>
            <a:r>
              <a:rPr lang="en-US" sz="2000" baseline="30000" dirty="0">
                <a:sym typeface="Symbol"/>
              </a:rPr>
              <a:t>+</a:t>
            </a:r>
            <a:r>
              <a:rPr lang="en-US" sz="2000" dirty="0">
                <a:sym typeface="Symbol"/>
              </a:rPr>
              <a:t>, where |S|=12. Then S contains two elements that have the same remainder upon </a:t>
            </a:r>
            <a:r>
              <a:rPr lang="en-US" sz="2000" dirty="0" smtClean="0">
                <a:sym typeface="Symbol"/>
              </a:rPr>
              <a:t>division </a:t>
            </a:r>
            <a:r>
              <a:rPr lang="en-US" sz="2000" dirty="0">
                <a:sym typeface="Symbol"/>
              </a:rPr>
              <a:t>by 11</a:t>
            </a:r>
            <a:r>
              <a:rPr lang="en-US" sz="2000" dirty="0" smtClean="0">
                <a:sym typeface="Symbol"/>
              </a:rPr>
              <a:t>.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  <a:sym typeface="Symbol"/>
              </a:rPr>
              <a:t>For any element a of S, (a mod 11}  </a:t>
            </a:r>
            <a:r>
              <a:rPr lang="en-US" sz="16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sym typeface="Symbol" charset="0"/>
              </a:rPr>
              <a:t> {0, 1, 2, 3, …, 10}.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  We define the function f: X </a:t>
            </a:r>
            <a:r>
              <a:rPr lang="en-US" sz="16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Y as follows: X = S; Y = {0,1,2,3,4,5,6,7,8,9,10}; f(a) = a mod 11. Now apply PHP.</a:t>
            </a:r>
            <a:endParaRPr lang="en-US" sz="1600" dirty="0" smtClean="0">
              <a:solidFill>
                <a:srgbClr val="FF0000"/>
              </a:solidFill>
              <a:sym typeface="Symbol"/>
            </a:endParaRPr>
          </a:p>
          <a:p>
            <a:pPr marL="514350" indent="-457200">
              <a:buFont typeface="+mj-lt"/>
              <a:buAutoNum type="arabicPeriod"/>
            </a:pPr>
            <a:r>
              <a:rPr lang="en-US" sz="2000" dirty="0" smtClean="0"/>
              <a:t>Example </a:t>
            </a:r>
            <a:r>
              <a:rPr lang="en-US" sz="2000" dirty="0"/>
              <a:t>5.45 of </a:t>
            </a:r>
            <a:r>
              <a:rPr lang="en-US" sz="2000" dirty="0" err="1" smtClean="0"/>
              <a:t>Grimaldi’s</a:t>
            </a:r>
            <a:r>
              <a:rPr lang="en-US" sz="2000" dirty="0" smtClean="0"/>
              <a:t> Text</a:t>
            </a:r>
          </a:p>
          <a:p>
            <a:pPr marL="514350" indent="-457200">
              <a:buFont typeface="+mj-lt"/>
              <a:buAutoNum type="arabicPeriod"/>
            </a:pPr>
            <a:endParaRPr lang="en-US" sz="2000" dirty="0" smtClean="0"/>
          </a:p>
          <a:p>
            <a:pPr marL="514350" indent="-45720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  <p:pic>
        <p:nvPicPr>
          <p:cNvPr id="4" name="Picture 3" descr="Screen Shot 2015-04-07 at 10.15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522" y="3367724"/>
            <a:ext cx="6941256" cy="32735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31333" y="4826000"/>
            <a:ext cx="2991556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Define a function f: X </a:t>
            </a: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</a:t>
            </a:r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</a:t>
            </a:r>
          </a:p>
          <a:p>
            <a:r>
              <a:rPr lang="en-US" sz="20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where X contains 5 points (pigeon) and Y contains 4 triangles (hole)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6710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 (contd.)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2524"/>
          </a:xfrm>
        </p:spPr>
        <p:txBody>
          <a:bodyPr>
            <a:normAutofit/>
          </a:bodyPr>
          <a:lstStyle/>
          <a:p>
            <a:pPr marL="571500" indent="-514350">
              <a:buFont typeface="+mj-lt"/>
              <a:buAutoNum type="arabicPeriod" startAt="3"/>
            </a:pPr>
            <a:r>
              <a:rPr lang="en-US" sz="2000" dirty="0" smtClean="0"/>
              <a:t>19 </a:t>
            </a:r>
            <a:r>
              <a:rPr lang="en-US" sz="2000" dirty="0"/>
              <a:t>darts are thrown onto a dartboard which is shaped as a regular hexagon with side length of 1 unit. Show that there are </a:t>
            </a:r>
            <a:r>
              <a:rPr lang="en-US" sz="2000" dirty="0" smtClean="0"/>
              <a:t>4 </a:t>
            </a:r>
            <a:r>
              <a:rPr lang="en-US" sz="2000" dirty="0"/>
              <a:t>darts within </a:t>
            </a:r>
            <a:r>
              <a:rPr lang="en-US" sz="2000" dirty="0" smtClean="0"/>
              <a:t>distance 1.</a:t>
            </a:r>
          </a:p>
          <a:p>
            <a:pPr marL="5715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  </a:t>
            </a:r>
            <a:r>
              <a:rPr lang="en-US" sz="2000" dirty="0" smtClean="0">
                <a:solidFill>
                  <a:srgbClr val="FF0000"/>
                </a:solidFill>
              </a:rPr>
              <a:t> Each triangle is an equilateral triangle. Each side is of length 1.</a:t>
            </a:r>
            <a:endParaRPr lang="en-US" sz="2000" dirty="0">
              <a:solidFill>
                <a:srgbClr val="FF0000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sz="2000" dirty="0">
              <a:solidFill>
                <a:srgbClr val="FF0000"/>
              </a:solidFill>
            </a:endParaRPr>
          </a:p>
          <a:p>
            <a:pPr marL="514350" indent="-457200">
              <a:buFont typeface="+mj-lt"/>
              <a:buAutoNum type="arabicPeriod"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514350" indent="-457200">
              <a:buFont typeface="+mj-lt"/>
              <a:buAutoNum type="arabicPeriod" startAt="4"/>
            </a:pPr>
            <a:r>
              <a:rPr lang="en-US" sz="2000" dirty="0" smtClean="0"/>
              <a:t>Show </a:t>
            </a:r>
            <a:r>
              <a:rPr lang="en-US" sz="2000" dirty="0"/>
              <a:t>that among 200 people, there are at least  </a:t>
            </a:r>
            <a:r>
              <a:rPr lang="en-US" sz="2000" dirty="0">
                <a:sym typeface="Symbol" charset="0"/>
              </a:rPr>
              <a:t>17 people who are born on the same </a:t>
            </a:r>
            <a:r>
              <a:rPr lang="en-US" sz="2000" dirty="0" smtClean="0">
                <a:sym typeface="Symbol" charset="0"/>
              </a:rPr>
              <a:t>month</a:t>
            </a:r>
            <a:r>
              <a:rPr lang="en-US" sz="2000" dirty="0" smtClean="0">
                <a:solidFill>
                  <a:srgbClr val="FF0000"/>
                </a:solidFill>
                <a:sym typeface="Symbol" charset="0"/>
              </a:rPr>
              <a:t>. How many pigeons? How many holes?</a:t>
            </a:r>
          </a:p>
          <a:p>
            <a:pPr marL="514350" indent="-457200">
              <a:buFont typeface="+mj-lt"/>
              <a:buAutoNum type="arabicPeriod" startAt="4"/>
            </a:pPr>
            <a:r>
              <a:rPr lang="en-US" sz="2000" dirty="0">
                <a:sym typeface="Symbol" charset="0"/>
              </a:rPr>
              <a:t>How many students in a class must there </a:t>
            </a:r>
            <a:r>
              <a:rPr lang="en-US" sz="2000" dirty="0" smtClean="0">
                <a:sym typeface="Symbol" charset="0"/>
              </a:rPr>
              <a:t>be (smallest size) </a:t>
            </a:r>
            <a:r>
              <a:rPr lang="en-US" sz="2000" dirty="0">
                <a:sym typeface="Symbol" charset="0"/>
              </a:rPr>
              <a:t>to ensure that </a:t>
            </a:r>
            <a:r>
              <a:rPr lang="en-US" sz="2000" dirty="0" smtClean="0">
                <a:sym typeface="Symbol" charset="0"/>
              </a:rPr>
              <a:t>at least 10 </a:t>
            </a:r>
            <a:r>
              <a:rPr lang="en-US" sz="2000" dirty="0">
                <a:sym typeface="Symbol" charset="0"/>
              </a:rPr>
              <a:t>students get the same grade (one of A, B, C, D,  F, or N)</a:t>
            </a:r>
            <a:r>
              <a:rPr lang="en-US" sz="2000" dirty="0" smtClean="0">
                <a:sym typeface="Symbol" charset="0"/>
              </a:rPr>
              <a:t>?</a:t>
            </a:r>
            <a:endParaRPr lang="en-US" sz="2000" dirty="0" smtClean="0"/>
          </a:p>
          <a:p>
            <a:pPr marL="514350" indent="-457200">
              <a:buFont typeface="+mj-lt"/>
              <a:buAutoNum type="arabicPeriod" startAt="4"/>
            </a:pPr>
            <a:endParaRPr lang="en-US" sz="2000" dirty="0"/>
          </a:p>
          <a:p>
            <a:pPr marL="514350" indent="-514350">
              <a:buFont typeface="+mj-lt"/>
              <a:buAutoNum type="arabicPeriod" startAt="4"/>
            </a:pPr>
            <a:endParaRPr lang="en-US" sz="2000" dirty="0"/>
          </a:p>
        </p:txBody>
      </p:sp>
      <p:pic>
        <p:nvPicPr>
          <p:cNvPr id="6" name="Picture 5" descr="Screen Shot 2014-03-25 at 5.05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534" y="3131378"/>
            <a:ext cx="979491" cy="85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601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0396"/>
          </a:xfrm>
        </p:spPr>
        <p:txBody>
          <a:bodyPr>
            <a:noAutofit/>
          </a:bodyPr>
          <a:lstStyle/>
          <a:p>
            <a:pPr marL="514350" indent="-457200">
              <a:buFont typeface="+mj-lt"/>
              <a:buAutoNum type="arabicPeriod" startAt="6"/>
            </a:pPr>
            <a:r>
              <a:rPr lang="en-US" sz="2000" dirty="0"/>
              <a:t>Suppose that there are 50 people in the room. Some of them are acquainted with each other, while some </a:t>
            </a:r>
            <a:r>
              <a:rPr lang="en-US" sz="2000" dirty="0" smtClean="0"/>
              <a:t>are not</a:t>
            </a:r>
            <a:r>
              <a:rPr lang="en-US" sz="2000" dirty="0"/>
              <a:t>. </a:t>
            </a:r>
            <a:r>
              <a:rPr lang="en-US" sz="2000" dirty="0" smtClean="0"/>
              <a:t>Assume that each person has at least one acquaintance. Show </a:t>
            </a:r>
            <a:r>
              <a:rPr lang="en-US" sz="2000" dirty="0"/>
              <a:t>that there are two persons in the room who have equal number of acquaintances</a:t>
            </a:r>
            <a:r>
              <a:rPr lang="en-US" sz="2000" dirty="0" smtClean="0"/>
              <a:t>.</a:t>
            </a:r>
          </a:p>
          <a:p>
            <a:pPr marL="5715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Hints: </a:t>
            </a:r>
            <a:r>
              <a:rPr lang="en-US" sz="2000" dirty="0">
                <a:solidFill>
                  <a:srgbClr val="FF0000"/>
                </a:solidFill>
              </a:rPr>
              <a:t>E</a:t>
            </a:r>
            <a:r>
              <a:rPr lang="en-US" sz="2000" dirty="0" smtClean="0">
                <a:solidFill>
                  <a:srgbClr val="FF0000"/>
                </a:solidFill>
              </a:rPr>
              <a:t>ach </a:t>
            </a:r>
            <a:r>
              <a:rPr lang="en-US" sz="2000" dirty="0">
                <a:solidFill>
                  <a:srgbClr val="FF0000"/>
                </a:solidFill>
              </a:rPr>
              <a:t>individual can have acquaintances  in the range [1 .. 49]</a:t>
            </a:r>
            <a:r>
              <a:rPr lang="en-US" sz="2000" dirty="0" smtClean="0">
                <a:solidFill>
                  <a:srgbClr val="FF0000"/>
                </a:solidFill>
              </a:rPr>
              <a:t>. 	Why?</a:t>
            </a:r>
            <a:r>
              <a:rPr lang="en-US" sz="2000" dirty="0" smtClean="0"/>
              <a:t>)</a:t>
            </a:r>
            <a:endParaRPr lang="en-US" sz="2000" dirty="0" smtClean="0">
              <a:sym typeface="Symbol" charset="0"/>
            </a:endParaRPr>
          </a:p>
          <a:p>
            <a:pPr marL="514350" indent="-457200">
              <a:buFont typeface="+mj-lt"/>
              <a:buAutoNum type="arabicPeriod"/>
            </a:pPr>
            <a:endParaRPr lang="en-US" sz="2000" dirty="0">
              <a:sym typeface="Symbol" charset="0"/>
            </a:endParaRPr>
          </a:p>
          <a:p>
            <a:pPr marL="57150" indent="0">
              <a:buNone/>
            </a:pPr>
            <a:endParaRPr lang="en-US" sz="2000" dirty="0" smtClean="0">
              <a:sym typeface="Symbol" charset="0"/>
            </a:endParaRPr>
          </a:p>
          <a:p>
            <a:pPr marL="514350" indent="-457200">
              <a:buFont typeface="+mj-lt"/>
              <a:buAutoNum type="arabicPeriod"/>
            </a:pPr>
            <a:endParaRPr lang="en-US" sz="2000" dirty="0">
              <a:sym typeface="Symbol" charset="0"/>
            </a:endParaRPr>
          </a:p>
          <a:p>
            <a:pPr marL="514350" indent="-457200">
              <a:buFont typeface="+mj-lt"/>
              <a:buAutoNum type="arabicPeriod"/>
            </a:pPr>
            <a:endParaRPr lang="en-US" sz="2000" dirty="0" smtClean="0"/>
          </a:p>
          <a:p>
            <a:pPr marL="514350" indent="-457200">
              <a:buFont typeface="+mj-lt"/>
              <a:buAutoNum type="arabicPeriod"/>
            </a:pPr>
            <a:endParaRPr 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 (contd.)</a:t>
            </a:r>
            <a:endParaRPr lang="en-US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70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691" y="1600200"/>
            <a:ext cx="8406886" cy="483807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sz="2000" dirty="0" smtClean="0">
                <a:solidFill>
                  <a:srgbClr val="000000"/>
                </a:solidFill>
              </a:rPr>
              <a:t>Consider n distinct numbers a</a:t>
            </a:r>
            <a:r>
              <a:rPr lang="en-US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, …, a</a:t>
            </a:r>
            <a:r>
              <a:rPr lang="en-US" sz="2000" baseline="-25000" dirty="0">
                <a:solidFill>
                  <a:srgbClr val="000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. Let </a:t>
            </a:r>
            <a:r>
              <a:rPr lang="en-US" sz="2000" dirty="0">
                <a:solidFill>
                  <a:srgbClr val="000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 = min {a</a:t>
            </a:r>
            <a:r>
              <a:rPr lang="en-US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, …,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n</a:t>
            </a:r>
            <a:r>
              <a:rPr lang="en-US" sz="2000" dirty="0">
                <a:solidFill>
                  <a:srgbClr val="000000"/>
                </a:solidFill>
              </a:rPr>
              <a:t>}</a:t>
            </a:r>
            <a:r>
              <a:rPr lang="en-US" sz="2000" dirty="0" smtClean="0">
                <a:solidFill>
                  <a:srgbClr val="000000"/>
                </a:solidFill>
              </a:rPr>
              <a:t> and     M = max {a</a:t>
            </a:r>
            <a:r>
              <a:rPr lang="en-US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, …,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n</a:t>
            </a:r>
            <a:r>
              <a:rPr lang="en-US" sz="2000" dirty="0" smtClean="0">
                <a:solidFill>
                  <a:srgbClr val="000000"/>
                </a:solidFill>
              </a:rPr>
              <a:t>}. We define the gap of of two elements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i</a:t>
            </a:r>
            <a:r>
              <a:rPr lang="en-US" sz="2000" dirty="0" smtClean="0">
                <a:solidFill>
                  <a:srgbClr val="000000"/>
                </a:solidFill>
              </a:rPr>
              <a:t> and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j</a:t>
            </a:r>
            <a:r>
              <a:rPr lang="en-US" sz="2000" dirty="0" smtClean="0">
                <a:solidFill>
                  <a:srgbClr val="000000"/>
                </a:solidFill>
              </a:rPr>
              <a:t> to be |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i</a:t>
            </a:r>
            <a:r>
              <a:rPr lang="en-US" sz="2000" dirty="0" smtClean="0">
                <a:solidFill>
                  <a:srgbClr val="000000"/>
                </a:solidFill>
              </a:rPr>
              <a:t> –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j</a:t>
            </a:r>
            <a:r>
              <a:rPr lang="en-US" sz="2000" dirty="0" smtClean="0">
                <a:solidFill>
                  <a:srgbClr val="000000"/>
                </a:solidFill>
              </a:rPr>
              <a:t>| if there does not exist any other element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k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with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i</a:t>
            </a:r>
            <a:r>
              <a:rPr lang="en-US" sz="2000" dirty="0" smtClean="0">
                <a:solidFill>
                  <a:srgbClr val="000000"/>
                </a:solidFill>
              </a:rPr>
              <a:t> &lt;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k</a:t>
            </a:r>
            <a:r>
              <a:rPr lang="en-US" sz="2000" dirty="0" smtClean="0">
                <a:solidFill>
                  <a:srgbClr val="000000"/>
                </a:solidFill>
              </a:rPr>
              <a:t> &lt;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j</a:t>
            </a:r>
            <a:r>
              <a:rPr lang="en-US" sz="2000" dirty="0" smtClean="0">
                <a:solidFill>
                  <a:srgbClr val="000000"/>
                </a:solidFill>
              </a:rPr>
              <a:t>, otherwise it is 0. Show that there exist two elements in {a</a:t>
            </a:r>
            <a:r>
              <a:rPr lang="en-US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, …,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n</a:t>
            </a:r>
            <a:r>
              <a:rPr lang="en-US" sz="2000" dirty="0" smtClean="0">
                <a:solidFill>
                  <a:srgbClr val="000000"/>
                </a:solidFill>
              </a:rPr>
              <a:t>} whose gap is at least (M-m)/(n+1).</a:t>
            </a:r>
          </a:p>
          <a:p>
            <a:pPr marL="0" indent="0">
              <a:buNone/>
            </a:pPr>
            <a:endParaRPr lang="en-US" sz="2000" baseline="-25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baseline="-25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baseline="-250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The gap between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 and a</a:t>
            </a:r>
            <a:r>
              <a:rPr lang="en-US" sz="2000" baseline="-25000" dirty="0" smtClean="0">
                <a:solidFill>
                  <a:srgbClr val="000000"/>
                </a:solidFill>
              </a:rPr>
              <a:t>6</a:t>
            </a:r>
            <a:r>
              <a:rPr lang="en-US" sz="2000" dirty="0" smtClean="0">
                <a:solidFill>
                  <a:srgbClr val="000000"/>
                </a:solidFill>
              </a:rPr>
              <a:t> is the largest; the gap between a</a:t>
            </a:r>
            <a:r>
              <a:rPr lang="en-US" sz="2000" baseline="-25000" dirty="0" smtClean="0">
                <a:solidFill>
                  <a:srgbClr val="000000"/>
                </a:solidFill>
              </a:rPr>
              <a:t>4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and a</a:t>
            </a:r>
            <a:r>
              <a:rPr lang="en-US" sz="2000" baseline="-25000" dirty="0" smtClean="0">
                <a:solidFill>
                  <a:srgbClr val="000000"/>
                </a:solidFill>
              </a:rPr>
              <a:t>6</a:t>
            </a:r>
            <a:r>
              <a:rPr lang="en-US" sz="2000" dirty="0" smtClean="0">
                <a:solidFill>
                  <a:srgbClr val="000000"/>
                </a:solidFill>
              </a:rPr>
              <a:t> is zero, since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 lies in between a</a:t>
            </a:r>
            <a:r>
              <a:rPr lang="en-US" sz="2000" baseline="-25000" dirty="0" smtClean="0">
                <a:solidFill>
                  <a:srgbClr val="000000"/>
                </a:solidFill>
              </a:rPr>
              <a:t>4 </a:t>
            </a:r>
            <a:r>
              <a:rPr lang="en-US" sz="2000" dirty="0" smtClean="0">
                <a:solidFill>
                  <a:srgbClr val="000000"/>
                </a:solidFill>
              </a:rPr>
              <a:t>and a</a:t>
            </a:r>
            <a:r>
              <a:rPr lang="en-US" sz="2000" baseline="-25000" dirty="0" smtClean="0">
                <a:solidFill>
                  <a:srgbClr val="000000"/>
                </a:solidFill>
              </a:rPr>
              <a:t>6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 (contd.)</a:t>
            </a:r>
            <a:endParaRPr lang="en-US" sz="3600" b="1" dirty="0">
              <a:solidFill>
                <a:srgbClr val="0000FF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289607" y="3254636"/>
            <a:ext cx="5929278" cy="991991"/>
            <a:chOff x="1530445" y="4352141"/>
            <a:chExt cx="5929278" cy="991991"/>
          </a:xfrm>
        </p:grpSpPr>
        <p:sp>
          <p:nvSpPr>
            <p:cNvPr id="6" name="Freeform 5"/>
            <p:cNvSpPr/>
            <p:nvPr/>
          </p:nvSpPr>
          <p:spPr>
            <a:xfrm flipV="1">
              <a:off x="1530445" y="4750671"/>
              <a:ext cx="5929278" cy="45719"/>
            </a:xfrm>
            <a:custGeom>
              <a:avLst/>
              <a:gdLst>
                <a:gd name="connsiteX0" fmla="*/ 0 w 6138060"/>
                <a:gd name="connsiteY0" fmla="*/ 65121 h 65121"/>
                <a:gd name="connsiteX1" fmla="*/ 6138060 w 6138060"/>
                <a:gd name="connsiteY1" fmla="*/ 0 h 65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138060" h="65121">
                  <a:moveTo>
                    <a:pt x="0" y="65121"/>
                  </a:moveTo>
                  <a:lnTo>
                    <a:pt x="6138060" y="0"/>
                  </a:lnTo>
                </a:path>
              </a:pathLst>
            </a:custGeom>
            <a:ln w="381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014564" y="4692275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108500" y="4721473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603149" y="4692274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084857" y="4692274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755478" y="4734424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718136" y="4692274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3179" y="4750671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/>
                <a:t>4</a:t>
              </a:r>
              <a:endParaRPr lang="en-US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90980" y="4882467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/>
                <a:t>6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012795" y="4880416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 smtClean="0"/>
                <a:t>3</a:t>
              </a:r>
              <a:endParaRPr lang="en-US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90456" y="4880416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 smtClean="0"/>
                <a:t>5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83416" y="4880416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31087" y="4794470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9696" y="4352141"/>
              <a:ext cx="2197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53292" y="4418506"/>
              <a:ext cx="6020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5118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691" y="1600200"/>
            <a:ext cx="8406886" cy="483807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sz="2000" dirty="0" smtClean="0">
                <a:solidFill>
                  <a:srgbClr val="000000"/>
                </a:solidFill>
              </a:rPr>
              <a:t>Consider n distinct numbers a</a:t>
            </a:r>
            <a:r>
              <a:rPr lang="en-US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, …, a</a:t>
            </a:r>
            <a:r>
              <a:rPr lang="en-US" sz="2000" baseline="-25000" dirty="0">
                <a:solidFill>
                  <a:srgbClr val="000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. Let </a:t>
            </a:r>
            <a:r>
              <a:rPr lang="en-US" sz="2000" dirty="0">
                <a:solidFill>
                  <a:srgbClr val="000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 = min {a</a:t>
            </a:r>
            <a:r>
              <a:rPr lang="en-US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, …,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n</a:t>
            </a:r>
            <a:r>
              <a:rPr lang="en-US" sz="2000" dirty="0">
                <a:solidFill>
                  <a:srgbClr val="000000"/>
                </a:solidFill>
              </a:rPr>
              <a:t>}</a:t>
            </a:r>
            <a:r>
              <a:rPr lang="en-US" sz="2000" dirty="0" smtClean="0">
                <a:solidFill>
                  <a:srgbClr val="000000"/>
                </a:solidFill>
              </a:rPr>
              <a:t> and     M = max {a</a:t>
            </a:r>
            <a:r>
              <a:rPr lang="en-US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, …,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n</a:t>
            </a:r>
            <a:r>
              <a:rPr lang="en-US" sz="2000" dirty="0" smtClean="0">
                <a:solidFill>
                  <a:srgbClr val="000000"/>
                </a:solidFill>
              </a:rPr>
              <a:t>}. We define the gap of of two elements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i</a:t>
            </a:r>
            <a:r>
              <a:rPr lang="en-US" sz="2000" dirty="0" smtClean="0">
                <a:solidFill>
                  <a:srgbClr val="000000"/>
                </a:solidFill>
              </a:rPr>
              <a:t> and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j</a:t>
            </a:r>
            <a:r>
              <a:rPr lang="en-US" sz="2000" dirty="0" smtClean="0">
                <a:solidFill>
                  <a:srgbClr val="000000"/>
                </a:solidFill>
              </a:rPr>
              <a:t> to be |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i</a:t>
            </a:r>
            <a:r>
              <a:rPr lang="en-US" sz="2000" dirty="0" smtClean="0">
                <a:solidFill>
                  <a:srgbClr val="000000"/>
                </a:solidFill>
              </a:rPr>
              <a:t> –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j</a:t>
            </a:r>
            <a:r>
              <a:rPr lang="en-US" sz="2000" dirty="0" smtClean="0">
                <a:solidFill>
                  <a:srgbClr val="000000"/>
                </a:solidFill>
              </a:rPr>
              <a:t>| if there does not exist any other element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k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with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i</a:t>
            </a:r>
            <a:r>
              <a:rPr lang="en-US" sz="2000" dirty="0" smtClean="0">
                <a:solidFill>
                  <a:srgbClr val="000000"/>
                </a:solidFill>
              </a:rPr>
              <a:t> &lt;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k</a:t>
            </a:r>
            <a:r>
              <a:rPr lang="en-US" sz="2000" dirty="0" smtClean="0">
                <a:solidFill>
                  <a:srgbClr val="000000"/>
                </a:solidFill>
              </a:rPr>
              <a:t> &lt; </a:t>
            </a:r>
            <a:r>
              <a:rPr lang="en-US" sz="2000" dirty="0" err="1" smtClean="0">
                <a:solidFill>
                  <a:srgbClr val="00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000000"/>
                </a:solidFill>
              </a:rPr>
              <a:t>j</a:t>
            </a:r>
            <a:r>
              <a:rPr lang="en-US" sz="2000" dirty="0" smtClean="0">
                <a:solidFill>
                  <a:srgbClr val="000000"/>
                </a:solidFill>
              </a:rPr>
              <a:t>, otherwise it is 0. Show that there exist two elements in {a</a:t>
            </a:r>
            <a:r>
              <a:rPr lang="en-US" sz="2000" baseline="-25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, …, a</a:t>
            </a:r>
            <a:r>
              <a:rPr lang="en-US" sz="2000" baseline="-25000" dirty="0" smtClean="0">
                <a:solidFill>
                  <a:srgbClr val="000000"/>
                </a:solidFill>
              </a:rPr>
              <a:t>n</a:t>
            </a:r>
            <a:r>
              <a:rPr lang="en-US" sz="2000" dirty="0" smtClean="0">
                <a:solidFill>
                  <a:srgbClr val="000000"/>
                </a:solidFill>
              </a:rPr>
              <a:t>} whose gap is at least (M-m)/(n+1).</a:t>
            </a:r>
          </a:p>
          <a:p>
            <a:pPr marL="0" indent="0">
              <a:buNone/>
            </a:pPr>
            <a:endParaRPr lang="en-US" sz="2000" baseline="-25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baseline="-25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baseline="-250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The gap between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 and a</a:t>
            </a:r>
            <a:r>
              <a:rPr lang="en-US" sz="2000" baseline="-25000" dirty="0" smtClean="0">
                <a:solidFill>
                  <a:srgbClr val="000000"/>
                </a:solidFill>
              </a:rPr>
              <a:t>6</a:t>
            </a:r>
            <a:r>
              <a:rPr lang="en-US" sz="2000" dirty="0" smtClean="0">
                <a:solidFill>
                  <a:srgbClr val="000000"/>
                </a:solidFill>
              </a:rPr>
              <a:t> is the largest; the gap between a</a:t>
            </a:r>
            <a:r>
              <a:rPr lang="en-US" sz="2000" baseline="-25000" dirty="0" smtClean="0">
                <a:solidFill>
                  <a:srgbClr val="000000"/>
                </a:solidFill>
              </a:rPr>
              <a:t>4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and a</a:t>
            </a:r>
            <a:r>
              <a:rPr lang="en-US" sz="2000" baseline="-25000" dirty="0" smtClean="0">
                <a:solidFill>
                  <a:srgbClr val="000000"/>
                </a:solidFill>
              </a:rPr>
              <a:t>6</a:t>
            </a:r>
            <a:r>
              <a:rPr lang="en-US" sz="2000" dirty="0" smtClean="0">
                <a:solidFill>
                  <a:srgbClr val="000000"/>
                </a:solidFill>
              </a:rPr>
              <a:t> is zero, since a</a:t>
            </a:r>
            <a:r>
              <a:rPr lang="en-US" sz="2000" baseline="-25000" dirty="0" smtClean="0">
                <a:solidFill>
                  <a:srgbClr val="000000"/>
                </a:solidFill>
              </a:rPr>
              <a:t>2</a:t>
            </a:r>
            <a:r>
              <a:rPr lang="en-US" sz="2000" dirty="0" smtClean="0">
                <a:solidFill>
                  <a:srgbClr val="000000"/>
                </a:solidFill>
              </a:rPr>
              <a:t> lies in between a</a:t>
            </a:r>
            <a:r>
              <a:rPr lang="en-US" sz="2000" baseline="-25000" dirty="0" smtClean="0">
                <a:solidFill>
                  <a:srgbClr val="000000"/>
                </a:solidFill>
              </a:rPr>
              <a:t>4 </a:t>
            </a:r>
            <a:r>
              <a:rPr lang="en-US" sz="2000" dirty="0" smtClean="0">
                <a:solidFill>
                  <a:srgbClr val="000000"/>
                </a:solidFill>
              </a:rPr>
              <a:t>and a</a:t>
            </a:r>
            <a:r>
              <a:rPr lang="en-US" sz="2000" baseline="-25000" dirty="0" smtClean="0">
                <a:solidFill>
                  <a:srgbClr val="000000"/>
                </a:solidFill>
              </a:rPr>
              <a:t>6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Hint: Partition the interval [m .. M] into n+1 small sub-intervals (holes), each of length (M-m)/(n+1). When n points (pigeons) are placed in the holes, there exists at least one empty hole. 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 (contd.)</a:t>
            </a:r>
            <a:endParaRPr lang="en-US" sz="3600" b="1" dirty="0">
              <a:solidFill>
                <a:srgbClr val="0000FF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289607" y="3254636"/>
            <a:ext cx="5929278" cy="991991"/>
            <a:chOff x="1530445" y="4352141"/>
            <a:chExt cx="5929278" cy="991991"/>
          </a:xfrm>
        </p:grpSpPr>
        <p:sp>
          <p:nvSpPr>
            <p:cNvPr id="6" name="Freeform 5"/>
            <p:cNvSpPr/>
            <p:nvPr/>
          </p:nvSpPr>
          <p:spPr>
            <a:xfrm flipV="1">
              <a:off x="1530445" y="4750671"/>
              <a:ext cx="5929278" cy="45719"/>
            </a:xfrm>
            <a:custGeom>
              <a:avLst/>
              <a:gdLst>
                <a:gd name="connsiteX0" fmla="*/ 0 w 6138060"/>
                <a:gd name="connsiteY0" fmla="*/ 65121 h 65121"/>
                <a:gd name="connsiteX1" fmla="*/ 6138060 w 6138060"/>
                <a:gd name="connsiteY1" fmla="*/ 0 h 65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138060" h="65121">
                  <a:moveTo>
                    <a:pt x="0" y="65121"/>
                  </a:moveTo>
                  <a:lnTo>
                    <a:pt x="6138060" y="0"/>
                  </a:lnTo>
                </a:path>
              </a:pathLst>
            </a:custGeom>
            <a:ln w="381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014564" y="4692275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108500" y="4721473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603149" y="4692274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084857" y="4692274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755478" y="4734424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718136" y="4692274"/>
              <a:ext cx="145982" cy="145992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883179" y="4750671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/>
                <a:t>4</a:t>
              </a:r>
              <a:endParaRPr lang="en-US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90980" y="4882467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/>
                <a:t>6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012795" y="4880416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 smtClean="0"/>
                <a:t>3</a:t>
              </a:r>
              <a:endParaRPr lang="en-US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890456" y="4880416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 smtClean="0"/>
                <a:t>5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83416" y="4880416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31087" y="4794470"/>
              <a:ext cx="4360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9696" y="4352141"/>
              <a:ext cx="2197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53292" y="4418506"/>
              <a:ext cx="6020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4656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691" y="1600200"/>
            <a:ext cx="8406886" cy="4838071"/>
          </a:xfrm>
        </p:spPr>
        <p:txBody>
          <a:bodyPr>
            <a:noAutofit/>
          </a:bodyPr>
          <a:lstStyle/>
          <a:p>
            <a:pPr marL="514350" indent="-457200">
              <a:buFont typeface="+mj-lt"/>
              <a:buAutoNum type="arabicPeriod" startAt="8"/>
            </a:pPr>
            <a:r>
              <a:rPr lang="en-US" sz="2000" dirty="0"/>
              <a:t>Seven darts are thrown onto a circular dartboard of radius 10 units. Show that there will be two darts which are at most 10 </a:t>
            </a:r>
            <a:r>
              <a:rPr lang="en-US" sz="2000" dirty="0" smtClean="0"/>
              <a:t>units apart.</a:t>
            </a: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514350" indent="-457200">
              <a:buFont typeface="+mj-lt"/>
              <a:buAutoNum type="arabicPeriod" startAt="8"/>
            </a:pPr>
            <a:r>
              <a:rPr lang="en-US" sz="2000" dirty="0" smtClean="0"/>
              <a:t>6 </a:t>
            </a:r>
            <a:r>
              <a:rPr lang="en-US" sz="2000" dirty="0"/>
              <a:t>computers on a network are connected to at least 1 other computer.  Show there are at least two computers </a:t>
            </a:r>
            <a:r>
              <a:rPr lang="en-US" sz="2000" dirty="0" smtClean="0"/>
              <a:t>that </a:t>
            </a:r>
            <a:r>
              <a:rPr lang="en-US" sz="2000" dirty="0"/>
              <a:t>have the same number of </a:t>
            </a:r>
            <a:r>
              <a:rPr lang="en-US" sz="2000" dirty="0" smtClean="0"/>
              <a:t>connections</a:t>
            </a:r>
          </a:p>
          <a:p>
            <a:pPr marL="514350" indent="-457200">
              <a:buFont typeface="+mj-lt"/>
              <a:buAutoNum type="arabicPeriod" startAt="8"/>
            </a:pPr>
            <a:r>
              <a:rPr lang="en-US" sz="2000" dirty="0">
                <a:solidFill>
                  <a:srgbClr val="000000"/>
                </a:solidFill>
              </a:rPr>
              <a:t>Given m positive integers a</a:t>
            </a:r>
            <a:r>
              <a:rPr lang="en-US" sz="2000" baseline="-25000" dirty="0">
                <a:solidFill>
                  <a:srgbClr val="000000"/>
                </a:solidFill>
              </a:rPr>
              <a:t>1</a:t>
            </a:r>
            <a:r>
              <a:rPr lang="en-US" sz="2000" dirty="0">
                <a:solidFill>
                  <a:srgbClr val="000000"/>
                </a:solidFill>
              </a:rPr>
              <a:t>, a</a:t>
            </a:r>
            <a:r>
              <a:rPr lang="en-US" sz="2000" baseline="-25000" dirty="0">
                <a:solidFill>
                  <a:srgbClr val="000000"/>
                </a:solidFill>
              </a:rPr>
              <a:t>2</a:t>
            </a:r>
            <a:r>
              <a:rPr lang="en-US" sz="2000" dirty="0">
                <a:solidFill>
                  <a:srgbClr val="000000"/>
                </a:solidFill>
              </a:rPr>
              <a:t>, …, a</a:t>
            </a:r>
            <a:r>
              <a:rPr lang="en-US" sz="2000" baseline="-25000" dirty="0">
                <a:solidFill>
                  <a:srgbClr val="000000"/>
                </a:solidFill>
              </a:rPr>
              <a:t>m</a:t>
            </a:r>
            <a:r>
              <a:rPr lang="en-US" sz="2000" dirty="0">
                <a:solidFill>
                  <a:srgbClr val="000000"/>
                </a:solidFill>
              </a:rPr>
              <a:t>, show that there exists k and l with 0 ≤ k &lt;l ≤ m such that  a</a:t>
            </a:r>
            <a:r>
              <a:rPr lang="en-US" sz="2000" baseline="-25000" dirty="0">
                <a:solidFill>
                  <a:srgbClr val="000000"/>
                </a:solidFill>
              </a:rPr>
              <a:t>k+1</a:t>
            </a:r>
            <a:r>
              <a:rPr lang="en-US" sz="2000" dirty="0">
                <a:solidFill>
                  <a:srgbClr val="000000"/>
                </a:solidFill>
              </a:rPr>
              <a:t> + a</a:t>
            </a:r>
            <a:r>
              <a:rPr lang="en-US" sz="2000" baseline="-25000" dirty="0">
                <a:solidFill>
                  <a:srgbClr val="000000"/>
                </a:solidFill>
              </a:rPr>
              <a:t>k+2 </a:t>
            </a:r>
            <a:r>
              <a:rPr lang="en-US" sz="2000" dirty="0">
                <a:solidFill>
                  <a:srgbClr val="000000"/>
                </a:solidFill>
              </a:rPr>
              <a:t>+  … + a</a:t>
            </a:r>
            <a:r>
              <a:rPr lang="en-US" sz="2000" baseline="-25000" dirty="0">
                <a:solidFill>
                  <a:srgbClr val="000000"/>
                </a:solidFill>
              </a:rPr>
              <a:t>l</a:t>
            </a:r>
            <a:r>
              <a:rPr lang="en-US" sz="2000" dirty="0">
                <a:solidFill>
                  <a:srgbClr val="000000"/>
                </a:solidFill>
              </a:rPr>
              <a:t> is divisible by m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en-US" sz="2000" dirty="0"/>
          </a:p>
          <a:p>
            <a:pPr marL="5715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 (contd.)</a:t>
            </a:r>
            <a:endParaRPr lang="en-US" sz="3600" b="1" dirty="0">
              <a:solidFill>
                <a:srgbClr val="0000FF"/>
              </a:solidFill>
            </a:endParaRPr>
          </a:p>
        </p:txBody>
      </p:sp>
      <p:pic>
        <p:nvPicPr>
          <p:cNvPr id="23" name="Picture 22" descr="Screen Shot 2014-03-25 at 4.51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825" y="2262185"/>
            <a:ext cx="1350076" cy="120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37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b="1" dirty="0">
                <a:solidFill>
                  <a:srgbClr val="0000FF"/>
                </a:solidFill>
                <a:latin typeface="+mj-lt"/>
                <a:ea typeface="ＭＳ Ｐゴシック" charset="0"/>
                <a:cs typeface="cmr10" charset="0"/>
              </a:rPr>
              <a:t>The Pigeonhole Principle</a:t>
            </a:r>
          </a:p>
        </p:txBody>
      </p:sp>
      <p:sp>
        <p:nvSpPr>
          <p:cNvPr id="28677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3962400" cy="4114800"/>
          </a:xfrm>
        </p:spPr>
        <p:txBody>
          <a:bodyPr/>
          <a:lstStyle/>
          <a:p>
            <a:pPr eaLnBrk="1" hangingPunct="1"/>
            <a:r>
              <a:rPr lang="en-US">
                <a:latin typeface="+mn-lt"/>
                <a:ea typeface="ＭＳ Ｐゴシック" charset="0"/>
                <a:cs typeface="cmr10" charset="0"/>
              </a:rPr>
              <a:t>In words:</a:t>
            </a:r>
          </a:p>
          <a:p>
            <a:pPr lvl="1" eaLnBrk="1" hangingPunct="1"/>
            <a:r>
              <a:rPr lang="en-US">
                <a:latin typeface="+mn-lt"/>
                <a:ea typeface="ＭＳ Ｐゴシック" charset="0"/>
                <a:cs typeface="cmr10" charset="0"/>
              </a:rPr>
              <a:t>If </a:t>
            </a:r>
            <a:r>
              <a:rPr lang="en-US" i="1">
                <a:latin typeface="+mn-lt"/>
                <a:ea typeface="ＭＳ Ｐゴシック" charset="0"/>
                <a:cs typeface="cmr10" charset="0"/>
              </a:rPr>
              <a:t>n</a:t>
            </a:r>
            <a:r>
              <a:rPr lang="en-US">
                <a:latin typeface="+mn-lt"/>
                <a:ea typeface="ＭＳ Ｐゴシック" charset="0"/>
                <a:cs typeface="cmr10" charset="0"/>
              </a:rPr>
              <a:t> pigeons are in fewer than </a:t>
            </a:r>
            <a:r>
              <a:rPr lang="en-US" i="1">
                <a:latin typeface="+mn-lt"/>
                <a:ea typeface="ＭＳ Ｐゴシック" charset="0"/>
                <a:cs typeface="cmr10" charset="0"/>
              </a:rPr>
              <a:t>n</a:t>
            </a:r>
            <a:r>
              <a:rPr lang="en-US">
                <a:latin typeface="+mn-lt"/>
                <a:ea typeface="ＭＳ Ｐゴシック" charset="0"/>
                <a:cs typeface="cmr10" charset="0"/>
              </a:rPr>
              <a:t> pigeonholes, some pigeonhole must contain at least two pigeons</a:t>
            </a:r>
          </a:p>
          <a:p>
            <a:pPr eaLnBrk="1" hangingPunct="1"/>
            <a:endParaRPr lang="en-US" sz="3600">
              <a:latin typeface="+mn-lt"/>
              <a:ea typeface="ＭＳ Ｐゴシック" charset="0"/>
              <a:cs typeface="cmr10" charset="0"/>
            </a:endParaRPr>
          </a:p>
        </p:txBody>
      </p:sp>
      <p:pic>
        <p:nvPicPr>
          <p:cNvPr id="28680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76400"/>
            <a:ext cx="3970338" cy="316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5" imgW="114300" imgH="165100" progId="Equation.DSMT4">
                  <p:embed/>
                </p:oleObj>
              </mc:Choice>
              <mc:Fallback>
                <p:oleObj name="Equation" r:id="rId5" imgW="1143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4508500" y="3365500"/>
          <a:ext cx="1270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7" imgW="127000" imgH="127000" progId="Equation.3">
                  <p:embed/>
                </p:oleObj>
              </mc:Choice>
              <mc:Fallback>
                <p:oleObj name="Equation" r:id="rId7" imgW="127000" imgH="127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3365500"/>
                        <a:ext cx="127000" cy="12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1519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691" y="1600200"/>
            <a:ext cx="8406886" cy="4838071"/>
          </a:xfrm>
        </p:spPr>
        <p:txBody>
          <a:bodyPr>
            <a:noAutofit/>
          </a:bodyPr>
          <a:lstStyle/>
          <a:p>
            <a:pPr marL="514350" indent="-457200">
              <a:buFont typeface="+mj-lt"/>
              <a:buAutoNum type="arabicPeriod" startAt="8"/>
            </a:pPr>
            <a:r>
              <a:rPr lang="en-US" sz="2000" dirty="0"/>
              <a:t>Seven darts are thrown onto a circular dartboard of radius 10 units. Show that there will be two darts which are at most 10 </a:t>
            </a:r>
            <a:r>
              <a:rPr lang="en-US" sz="2000" dirty="0" smtClean="0"/>
              <a:t>units apart.</a:t>
            </a: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514350" indent="-457200">
              <a:buFont typeface="+mj-lt"/>
              <a:buAutoNum type="arabicPeriod" startAt="8"/>
            </a:pPr>
            <a:r>
              <a:rPr lang="en-US" sz="2000" dirty="0" smtClean="0"/>
              <a:t>6 </a:t>
            </a:r>
            <a:r>
              <a:rPr lang="en-US" sz="2000" dirty="0"/>
              <a:t>computers on a network are connected to at least 1 other computer.  Show there are at least two computers </a:t>
            </a:r>
            <a:r>
              <a:rPr lang="en-US" sz="2000" dirty="0" smtClean="0"/>
              <a:t>that </a:t>
            </a:r>
            <a:r>
              <a:rPr lang="en-US" sz="2000" dirty="0"/>
              <a:t>have the same number of </a:t>
            </a:r>
            <a:r>
              <a:rPr lang="en-US" sz="2000" dirty="0" smtClean="0"/>
              <a:t>connections</a:t>
            </a:r>
          </a:p>
          <a:p>
            <a:pPr marL="514350" indent="-457200">
              <a:buFont typeface="+mj-lt"/>
              <a:buAutoNum type="arabicPeriod" startAt="8"/>
            </a:pPr>
            <a:r>
              <a:rPr lang="en-US" sz="2000" dirty="0">
                <a:solidFill>
                  <a:srgbClr val="000000"/>
                </a:solidFill>
              </a:rPr>
              <a:t>Given m positive integers a</a:t>
            </a:r>
            <a:r>
              <a:rPr lang="en-US" sz="2000" baseline="-25000" dirty="0">
                <a:solidFill>
                  <a:srgbClr val="000000"/>
                </a:solidFill>
              </a:rPr>
              <a:t>1</a:t>
            </a:r>
            <a:r>
              <a:rPr lang="en-US" sz="2000" dirty="0">
                <a:solidFill>
                  <a:srgbClr val="000000"/>
                </a:solidFill>
              </a:rPr>
              <a:t>, a</a:t>
            </a:r>
            <a:r>
              <a:rPr lang="en-US" sz="2000" baseline="-25000" dirty="0">
                <a:solidFill>
                  <a:srgbClr val="000000"/>
                </a:solidFill>
              </a:rPr>
              <a:t>2</a:t>
            </a:r>
            <a:r>
              <a:rPr lang="en-US" sz="2000" dirty="0">
                <a:solidFill>
                  <a:srgbClr val="000000"/>
                </a:solidFill>
              </a:rPr>
              <a:t>, …, a</a:t>
            </a:r>
            <a:r>
              <a:rPr lang="en-US" sz="2000" baseline="-25000" dirty="0">
                <a:solidFill>
                  <a:srgbClr val="000000"/>
                </a:solidFill>
              </a:rPr>
              <a:t>m</a:t>
            </a:r>
            <a:r>
              <a:rPr lang="en-US" sz="2000" dirty="0">
                <a:solidFill>
                  <a:srgbClr val="000000"/>
                </a:solidFill>
              </a:rPr>
              <a:t>, show that there exists k and l with 0 ≤ k &lt;l ≤ m such that  a</a:t>
            </a:r>
            <a:r>
              <a:rPr lang="en-US" sz="2000" baseline="-25000" dirty="0">
                <a:solidFill>
                  <a:srgbClr val="000000"/>
                </a:solidFill>
              </a:rPr>
              <a:t>k+1</a:t>
            </a:r>
            <a:r>
              <a:rPr lang="en-US" sz="2000" dirty="0">
                <a:solidFill>
                  <a:srgbClr val="000000"/>
                </a:solidFill>
              </a:rPr>
              <a:t> + a</a:t>
            </a:r>
            <a:r>
              <a:rPr lang="en-US" sz="2000" baseline="-25000" dirty="0">
                <a:solidFill>
                  <a:srgbClr val="000000"/>
                </a:solidFill>
              </a:rPr>
              <a:t>k+2 </a:t>
            </a:r>
            <a:r>
              <a:rPr lang="en-US" sz="2000" dirty="0">
                <a:solidFill>
                  <a:srgbClr val="000000"/>
                </a:solidFill>
              </a:rPr>
              <a:t>+  … + a</a:t>
            </a:r>
            <a:r>
              <a:rPr lang="en-US" sz="2000" baseline="-25000" dirty="0">
                <a:solidFill>
                  <a:srgbClr val="000000"/>
                </a:solidFill>
              </a:rPr>
              <a:t>l</a:t>
            </a:r>
            <a:r>
              <a:rPr lang="en-US" sz="2000" dirty="0">
                <a:solidFill>
                  <a:srgbClr val="000000"/>
                </a:solidFill>
              </a:rPr>
              <a:t> is divisible by m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</a:p>
          <a:p>
            <a:pPr marL="57150" indent="0">
              <a:buNone/>
            </a:pPr>
            <a:r>
              <a:rPr lang="en-US" sz="2000" dirty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FF0000"/>
                </a:solidFill>
              </a:rPr>
              <a:t>(Hints: Let A</a:t>
            </a:r>
            <a:r>
              <a:rPr lang="en-US" sz="2000" baseline="-25000" dirty="0" smtClean="0">
                <a:solidFill>
                  <a:srgbClr val="FF0000"/>
                </a:solidFill>
              </a:rPr>
              <a:t>i </a:t>
            </a:r>
            <a:r>
              <a:rPr lang="en-US" sz="2000" dirty="0" smtClean="0">
                <a:solidFill>
                  <a:srgbClr val="FF0000"/>
                </a:solidFill>
              </a:rPr>
              <a:t>= a</a:t>
            </a:r>
            <a:r>
              <a:rPr lang="en-US" sz="2000" baseline="-25000" dirty="0" smtClean="0">
                <a:solidFill>
                  <a:srgbClr val="FF0000"/>
                </a:solidFill>
              </a:rPr>
              <a:t>1</a:t>
            </a:r>
            <a:r>
              <a:rPr lang="en-US" sz="2000" dirty="0" smtClean="0">
                <a:solidFill>
                  <a:srgbClr val="FF0000"/>
                </a:solidFill>
              </a:rPr>
              <a:t> + a</a:t>
            </a:r>
            <a:r>
              <a:rPr lang="en-US" sz="2000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+ … + </a:t>
            </a:r>
            <a:r>
              <a:rPr lang="en-US" sz="2000" dirty="0" err="1" smtClean="0">
                <a:solidFill>
                  <a:srgbClr val="FF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. Let B</a:t>
            </a:r>
            <a:r>
              <a:rPr lang="en-US" sz="2000" baseline="-25000" dirty="0" smtClean="0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= A</a:t>
            </a:r>
            <a:r>
              <a:rPr lang="en-US" sz="2000" baseline="-25000" dirty="0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 mod m. Let A</a:t>
            </a:r>
            <a:r>
              <a:rPr lang="en-US" sz="2000" baseline="-25000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>
                <a:solidFill>
                  <a:srgbClr val="FF0000"/>
                </a:solidFill>
              </a:rPr>
              <a:t>=0</a:t>
            </a:r>
          </a:p>
          <a:p>
            <a:pPr marL="5715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	</a:t>
            </a:r>
            <a:r>
              <a:rPr lang="en-US" sz="2000" dirty="0" smtClean="0">
                <a:solidFill>
                  <a:srgbClr val="FF0000"/>
                </a:solidFill>
              </a:rPr>
              <a:t>Define f: X </a:t>
            </a:r>
            <a:r>
              <a:rPr lang="en-US" sz="20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 where X= {A</a:t>
            </a:r>
            <a:r>
              <a:rPr lang="en-US" sz="2000" baseline="-25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0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,A</a:t>
            </a:r>
            <a:r>
              <a:rPr lang="en-US" sz="2000" baseline="-25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A</a:t>
            </a:r>
            <a:r>
              <a:rPr lang="en-US" sz="2000" baseline="-25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…, A</a:t>
            </a:r>
            <a:r>
              <a:rPr lang="en-US" sz="2000" baseline="-25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m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} and Y = {B</a:t>
            </a:r>
            <a:r>
              <a:rPr lang="en-US" sz="2000" baseline="-25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B</a:t>
            </a:r>
            <a:r>
              <a:rPr lang="en-US" sz="2000" baseline="-25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…, </a:t>
            </a:r>
            <a:r>
              <a:rPr lang="en-US" sz="2000" dirty="0" err="1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B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m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}, and                  </a:t>
            </a:r>
          </a:p>
          <a:p>
            <a:pPr marL="57150" indent="0">
              <a:buNone/>
            </a:pPr>
            <a:r>
              <a:rPr lang="en-US" sz="20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               |X| &gt; |Y|. This implies that there exist indices j and j’ such that </a:t>
            </a:r>
          </a:p>
          <a:p>
            <a:pPr marL="57150" indent="0">
              <a:buNone/>
            </a:pPr>
            <a:r>
              <a:rPr lang="en-US" sz="2000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	</a:t>
            </a:r>
            <a:r>
              <a:rPr lang="en-US" sz="2000" dirty="0" err="1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A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j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mod m = </a:t>
            </a:r>
            <a:r>
              <a:rPr lang="en-US" sz="2000" dirty="0" err="1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A</a:t>
            </a:r>
            <a:r>
              <a:rPr lang="en-US" sz="2000" baseline="-25000" dirty="0" err="1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j</a:t>
            </a:r>
            <a:r>
              <a:rPr lang="en-US" sz="2000" baseline="-25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’ </a:t>
            </a:r>
            <a:r>
              <a:rPr lang="en-US" sz="20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mod m. i.e. 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baseline="-25000" dirty="0" smtClean="0">
                <a:solidFill>
                  <a:srgbClr val="FF0000"/>
                </a:solidFill>
              </a:rPr>
              <a:t>j+</a:t>
            </a:r>
            <a:r>
              <a:rPr lang="en-US" sz="2000" baseline="-25000" dirty="0">
                <a:solidFill>
                  <a:srgbClr val="FF0000"/>
                </a:solidFill>
              </a:rPr>
              <a:t>1</a:t>
            </a:r>
            <a:r>
              <a:rPr lang="en-US" sz="2000" dirty="0">
                <a:solidFill>
                  <a:srgbClr val="FF0000"/>
                </a:solidFill>
              </a:rPr>
              <a:t> + </a:t>
            </a:r>
            <a:r>
              <a:rPr lang="en-US" sz="2000" dirty="0" smtClean="0">
                <a:solidFill>
                  <a:srgbClr val="FF0000"/>
                </a:solidFill>
              </a:rPr>
              <a:t>a</a:t>
            </a:r>
            <a:r>
              <a:rPr lang="en-US" sz="2000" baseline="-25000" dirty="0" smtClean="0">
                <a:solidFill>
                  <a:srgbClr val="FF0000"/>
                </a:solidFill>
              </a:rPr>
              <a:t>j+</a:t>
            </a:r>
            <a:r>
              <a:rPr lang="en-US" sz="2000" baseline="-25000" dirty="0">
                <a:solidFill>
                  <a:srgbClr val="FF0000"/>
                </a:solidFill>
              </a:rPr>
              <a:t>2 </a:t>
            </a:r>
            <a:r>
              <a:rPr lang="en-US" sz="2000" dirty="0">
                <a:solidFill>
                  <a:srgbClr val="FF0000"/>
                </a:solidFill>
              </a:rPr>
              <a:t>+  … + </a:t>
            </a:r>
            <a:r>
              <a:rPr lang="en-US" sz="2000" dirty="0" err="1" smtClean="0">
                <a:solidFill>
                  <a:srgbClr val="FF0000"/>
                </a:solidFill>
              </a:rPr>
              <a:t>a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j</a:t>
            </a:r>
            <a:r>
              <a:rPr lang="en-US" sz="2000" baseline="-25000" dirty="0" smtClean="0">
                <a:solidFill>
                  <a:srgbClr val="FF0000"/>
                </a:solidFill>
              </a:rPr>
              <a:t>’</a:t>
            </a:r>
            <a:r>
              <a:rPr lang="en-US" sz="2000" dirty="0" smtClean="0">
                <a:solidFill>
                  <a:srgbClr val="FF0000"/>
                </a:solidFill>
              </a:rPr>
              <a:t> is divisible by m.) </a:t>
            </a:r>
            <a:endParaRPr lang="en-US" sz="2000" dirty="0">
              <a:solidFill>
                <a:srgbClr val="FF0000"/>
              </a:solidFill>
            </a:endParaRP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 (contd.)</a:t>
            </a:r>
            <a:endParaRPr lang="en-US" sz="3600" b="1" dirty="0">
              <a:solidFill>
                <a:srgbClr val="0000FF"/>
              </a:solidFill>
            </a:endParaRPr>
          </a:p>
        </p:txBody>
      </p:sp>
      <p:pic>
        <p:nvPicPr>
          <p:cNvPr id="23" name="Picture 22" descr="Screen Shot 2014-03-25 at 4.51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825" y="2262185"/>
            <a:ext cx="1350076" cy="120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05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Problems (contd.)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9560" y="1600201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(11)	The </a:t>
            </a:r>
            <a:r>
              <a:rPr lang="en-US" sz="2800" dirty="0"/>
              <a:t>largest 2-digit number is 99. How many 2</a:t>
            </a:r>
            <a:r>
              <a:rPr lang="en-US" sz="2800" dirty="0" smtClean="0"/>
              <a:t>-			digit </a:t>
            </a:r>
            <a:r>
              <a:rPr lang="en-US" sz="2800" dirty="0"/>
              <a:t>numbers must be in a set in order to apply </a:t>
            </a:r>
            <a:r>
              <a:rPr lang="en-US" sz="2800" dirty="0" smtClean="0"/>
              <a:t>		the </a:t>
            </a:r>
            <a:r>
              <a:rPr lang="en-US" sz="2800" dirty="0"/>
              <a:t>pigeonhole principle to conclude that there </a:t>
            </a:r>
            <a:r>
              <a:rPr lang="en-US" sz="2800" dirty="0" smtClean="0"/>
              <a:t>		are </a:t>
            </a:r>
            <a:r>
              <a:rPr lang="en-US" sz="2800" dirty="0"/>
              <a:t>two distinct subsets of the numbers whose </a:t>
            </a:r>
            <a:r>
              <a:rPr lang="en-US" sz="2800" dirty="0" smtClean="0"/>
              <a:t>			elements </a:t>
            </a:r>
            <a:r>
              <a:rPr lang="en-US" sz="2800" dirty="0"/>
              <a:t>sum to the same value? </a:t>
            </a:r>
          </a:p>
        </p:txBody>
      </p:sp>
    </p:spTree>
    <p:extLst>
      <p:ext uri="{BB962C8B-B14F-4D97-AF65-F5344CB8AC3E}">
        <p14:creationId xmlns:p14="http://schemas.microsoft.com/office/powerpoint/2010/main" val="3274161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Problems (contd.)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9560" y="1600201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(11)	The </a:t>
            </a:r>
            <a:r>
              <a:rPr lang="en-US" sz="2800" dirty="0"/>
              <a:t>largest 2-digit number is 99. How many 2</a:t>
            </a:r>
            <a:r>
              <a:rPr lang="en-US" sz="2800" dirty="0" smtClean="0"/>
              <a:t>-			digit </a:t>
            </a:r>
            <a:r>
              <a:rPr lang="en-US" sz="2800" dirty="0"/>
              <a:t>numbers must be in a set in order to apply </a:t>
            </a:r>
            <a:r>
              <a:rPr lang="en-US" sz="2800" dirty="0" smtClean="0"/>
              <a:t>		the </a:t>
            </a:r>
            <a:r>
              <a:rPr lang="en-US" sz="2800" dirty="0"/>
              <a:t>pigeonhole principle to conclude that there </a:t>
            </a:r>
            <a:r>
              <a:rPr lang="en-US" sz="2800" dirty="0" smtClean="0"/>
              <a:t>		are </a:t>
            </a:r>
            <a:r>
              <a:rPr lang="en-US" sz="2800" dirty="0"/>
              <a:t>two distinct subsets of the numbers whose </a:t>
            </a:r>
            <a:r>
              <a:rPr lang="en-US" sz="2800" dirty="0" smtClean="0"/>
              <a:t>			elements </a:t>
            </a:r>
            <a:r>
              <a:rPr lang="en-US" sz="2800" dirty="0"/>
              <a:t>sum to the same value?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8381" y="3830526"/>
            <a:ext cx="75850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00FF"/>
                </a:solidFill>
              </a:rPr>
              <a:t>Hints: Let n be the number of 2-digit numbers selected. There are 2</a:t>
            </a:r>
            <a:r>
              <a:rPr lang="en-US" sz="2400" baseline="30000" dirty="0" smtClean="0">
                <a:solidFill>
                  <a:srgbClr val="0000FF"/>
                </a:solidFill>
              </a:rPr>
              <a:t>n</a:t>
            </a:r>
            <a:r>
              <a:rPr lang="en-US" sz="2400" dirty="0" smtClean="0">
                <a:solidFill>
                  <a:srgbClr val="0000FF"/>
                </a:solidFill>
              </a:rPr>
              <a:t> subsets and each subset sum is between 0 and 99n. Therefore, there are 99n+1 different sum values. In order to guarantee that two subsets have the same sum, the number of subsets must be greater 99n+1. </a:t>
            </a:r>
            <a:r>
              <a:rPr lang="en-US" sz="2400" dirty="0" err="1" smtClean="0">
                <a:solidFill>
                  <a:srgbClr val="0000FF"/>
                </a:solidFill>
              </a:rPr>
              <a:t>Therere</a:t>
            </a:r>
            <a:r>
              <a:rPr lang="en-US" sz="2400" dirty="0" smtClean="0">
                <a:solidFill>
                  <a:srgbClr val="0000FF"/>
                </a:solidFill>
              </a:rPr>
              <a:t>, we need to find the smallest n such that 2</a:t>
            </a:r>
            <a:r>
              <a:rPr lang="en-US" sz="2400" baseline="30000" dirty="0" smtClean="0">
                <a:solidFill>
                  <a:srgbClr val="0000FF"/>
                </a:solidFill>
              </a:rPr>
              <a:t>n</a:t>
            </a:r>
            <a:r>
              <a:rPr lang="en-US" sz="2400" dirty="0" smtClean="0">
                <a:solidFill>
                  <a:srgbClr val="0000FF"/>
                </a:solidFill>
              </a:rPr>
              <a:t> &gt; 99n +1.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498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691" y="1600200"/>
            <a:ext cx="8406886" cy="48380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Section 5.5:  3, 4, 8, 10,  12, 14, 20, 24.</a:t>
            </a:r>
            <a:endParaRPr lang="en-US" dirty="0"/>
          </a:p>
          <a:p>
            <a:pPr marL="457200" indent="-457200">
              <a:buFont typeface="+mj-lt"/>
              <a:buAutoNum type="arabicPeriod" startAt="3"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Problems (contd.)</a:t>
            </a:r>
            <a:endParaRPr lang="en-US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723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nontrivial 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 chess master who has 11 weeks to prepare for a tournament decides to play at least one game every day, but he decides not to play more than 12 games during any calendar week. Show that there exists a succession of consecutive days during which the chess master will have played exactly 21 games.</a:t>
            </a:r>
          </a:p>
          <a:p>
            <a:r>
              <a:rPr lang="en-US" sz="2800" dirty="0" err="1" smtClean="0"/>
              <a:t>Ans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Let </a:t>
            </a:r>
            <a:r>
              <a:rPr lang="en-US" sz="2400" dirty="0" err="1" smtClean="0"/>
              <a:t>a</a:t>
            </a:r>
            <a:r>
              <a:rPr lang="en-US" sz="2400" baseline="-25000" dirty="0" err="1"/>
              <a:t>j</a:t>
            </a:r>
            <a:r>
              <a:rPr lang="en-US" sz="2400" dirty="0" smtClean="0"/>
              <a:t> = number of games played on the first j days.</a:t>
            </a:r>
          </a:p>
          <a:p>
            <a:pPr lvl="1"/>
            <a:r>
              <a:rPr lang="en-US" sz="2400" dirty="0" smtClean="0"/>
              <a:t>Therefore, 1 &lt; 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&lt;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&lt; … &lt; a</a:t>
            </a:r>
            <a:r>
              <a:rPr lang="en-US" sz="2400" baseline="-25000" dirty="0" smtClean="0"/>
              <a:t>77</a:t>
            </a:r>
            <a:r>
              <a:rPr lang="en-US" sz="2400" dirty="0" smtClean="0"/>
              <a:t> ≤ 12 x 11 (why?)</a:t>
            </a:r>
          </a:p>
        </p:txBody>
      </p:sp>
    </p:spTree>
    <p:extLst>
      <p:ext uri="{BB962C8B-B14F-4D97-AF65-F5344CB8AC3E}">
        <p14:creationId xmlns:p14="http://schemas.microsoft.com/office/powerpoint/2010/main" val="2268051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nontrivial 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97949" cy="4785899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 smtClean="0"/>
              <a:t>Let </a:t>
            </a:r>
            <a:r>
              <a:rPr lang="en-US" sz="2400" dirty="0" err="1" smtClean="0"/>
              <a:t>a</a:t>
            </a:r>
            <a:r>
              <a:rPr lang="en-US" sz="2400" baseline="-25000" dirty="0" err="1"/>
              <a:t>j</a:t>
            </a:r>
            <a:r>
              <a:rPr lang="en-US" sz="2400" dirty="0" smtClean="0"/>
              <a:t> = number of games played on the first j days.</a:t>
            </a:r>
          </a:p>
          <a:p>
            <a:pPr lvl="1"/>
            <a:r>
              <a:rPr lang="en-US" sz="2400" dirty="0" smtClean="0"/>
              <a:t>Therefore, 1 &lt; 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&lt;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&lt; … &lt; a</a:t>
            </a:r>
            <a:r>
              <a:rPr lang="en-US" sz="2400" baseline="-25000" dirty="0" smtClean="0"/>
              <a:t>77</a:t>
            </a:r>
            <a:r>
              <a:rPr lang="en-US" sz="2400" dirty="0" smtClean="0"/>
              <a:t> ≤ 12 x 11 (why?)</a:t>
            </a:r>
          </a:p>
          <a:p>
            <a:pPr lvl="1"/>
            <a:r>
              <a:rPr lang="en-US" sz="2400" dirty="0" smtClean="0"/>
              <a:t>Let </a:t>
            </a:r>
            <a:r>
              <a:rPr lang="en-US" sz="2400" dirty="0" err="1" smtClean="0"/>
              <a:t>b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=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 + 21, j= 1, 2, …, 77. </a:t>
            </a:r>
            <a:endParaRPr lang="en-US" sz="2400" dirty="0"/>
          </a:p>
          <a:p>
            <a:pPr lvl="1"/>
            <a:r>
              <a:rPr lang="en-US" sz="2400" dirty="0" smtClean="0"/>
              <a:t>Therefore, 21 </a:t>
            </a:r>
            <a:r>
              <a:rPr lang="en-US" sz="2400" dirty="0"/>
              <a:t>&lt; 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&lt; b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&lt; … &lt; 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77</a:t>
            </a:r>
            <a:r>
              <a:rPr lang="en-US" sz="2400" dirty="0" smtClean="0"/>
              <a:t> </a:t>
            </a:r>
            <a:r>
              <a:rPr lang="en-US" sz="2400" dirty="0"/>
              <a:t>≤ </a:t>
            </a:r>
            <a:r>
              <a:rPr lang="en-US" sz="2400" dirty="0" smtClean="0"/>
              <a:t>132+21 </a:t>
            </a:r>
            <a:r>
              <a:rPr lang="en-US" sz="2400" dirty="0"/>
              <a:t>(why?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Define a function f : </a:t>
            </a:r>
            <a:r>
              <a:rPr lang="en-US" sz="2400" dirty="0">
                <a:solidFill>
                  <a:srgbClr val="000000"/>
                </a:solidFill>
              </a:rPr>
              <a:t>X 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Y 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where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X =  {a</a:t>
            </a:r>
            <a:r>
              <a:rPr lang="en-US" sz="24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a</a:t>
            </a:r>
            <a:r>
              <a:rPr lang="en-US" sz="24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…, a</a:t>
            </a:r>
            <a:r>
              <a:rPr lang="en-US" sz="24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77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b</a:t>
            </a:r>
            <a:r>
              <a:rPr lang="en-US" sz="24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b</a:t>
            </a:r>
            <a:r>
              <a:rPr lang="en-US" sz="24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, …, b</a:t>
            </a:r>
            <a:r>
              <a:rPr lang="en-US" sz="24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77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}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Y = {1,2,3, …, 153} (the value each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a</a:t>
            </a:r>
            <a:r>
              <a:rPr lang="en-US" sz="2400" baseline="-250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j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or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b</a:t>
            </a:r>
            <a:r>
              <a:rPr lang="en-US" sz="2400" baseline="-250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j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is at most 153)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f(x) =  the </a:t>
            </a:r>
            <a:r>
              <a:rPr lang="en-US" sz="240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value of x</a:t>
            </a:r>
            <a:endParaRPr lang="en-US" sz="2400" dirty="0">
              <a:solidFill>
                <a:srgbClr val="000000"/>
              </a:solidFill>
              <a:sym typeface="Symbol" charset="0"/>
            </a:endParaRPr>
          </a:p>
          <a:p>
            <a:pPr marL="914400" lvl="1" indent="-457200"/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There are 154 pigeons and 153 holes. </a:t>
            </a:r>
            <a:endParaRPr lang="en-US" sz="2400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914400" lvl="1" indent="-457200"/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Hence there exists j and j’ such that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a</a:t>
            </a:r>
            <a:r>
              <a:rPr lang="en-US" sz="2400" baseline="-250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j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=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b</a:t>
            </a:r>
            <a:r>
              <a:rPr lang="en-US" sz="2400" baseline="-25000" dirty="0" err="1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j</a:t>
            </a:r>
            <a:r>
              <a:rPr lang="en-US" sz="2400" baseline="-250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’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</a:p>
          <a:p>
            <a:pPr marL="914400" lvl="1" indent="-457200"/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Thus during days j’+1, j’ +2, …, j  the chess player played exactly 21 games.</a:t>
            </a:r>
          </a:p>
        </p:txBody>
      </p:sp>
    </p:spTree>
    <p:extLst>
      <p:ext uri="{BB962C8B-B14F-4D97-AF65-F5344CB8AC3E}">
        <p14:creationId xmlns:p14="http://schemas.microsoft.com/office/powerpoint/2010/main" val="3443075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7641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>
                <a:solidFill>
                  <a:srgbClr val="0000FF"/>
                </a:solidFill>
                <a:latin typeface="+mn-lt"/>
                <a:ea typeface="ＭＳ Ｐゴシック" charset="0"/>
                <a:cs typeface="cmr10" charset="0"/>
              </a:rPr>
              <a:t>The Pigeonhole Principle</a:t>
            </a:r>
          </a:p>
        </p:txBody>
      </p:sp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3733800" cy="4114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charset="0"/>
                <a:cs typeface="cmr10" charset="0"/>
              </a:rPr>
              <a:t>In math:</a:t>
            </a:r>
          </a:p>
          <a:p>
            <a:pPr lvl="1" eaLnBrk="1" hangingPunct="1"/>
            <a:endParaRPr lang="en-US" dirty="0">
              <a:ea typeface="ＭＳ Ｐゴシック" charset="0"/>
              <a:cs typeface="cmr10" charset="0"/>
            </a:endParaRPr>
          </a:p>
        </p:txBody>
      </p:sp>
      <p:pic>
        <p:nvPicPr>
          <p:cNvPr id="30728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752600"/>
            <a:ext cx="3970338" cy="316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5" imgW="114300" imgH="165100" progId="Equation.DSMT4">
                  <p:embed/>
                </p:oleObj>
              </mc:Choice>
              <mc:Fallback>
                <p:oleObj name="Equation" r:id="rId5" imgW="114300" imgH="165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457200" y="2209800"/>
          <a:ext cx="4014788" cy="177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7" imgW="2070100" imgH="914400" progId="Equation.3">
                  <p:embed/>
                </p:oleObj>
              </mc:Choice>
              <mc:Fallback>
                <p:oleObj name="Equation" r:id="rId7" imgW="20701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09800"/>
                        <a:ext cx="4014788" cy="177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0148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Other principles related to the pigeonhole principle: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n objects are put into n boxes and no box is empty, each box has exactly one object.</a:t>
            </a:r>
          </a:p>
          <a:p>
            <a:r>
              <a:rPr lang="en-US" sz="2800" dirty="0" smtClean="0"/>
              <a:t>If n objects are put into n boxes and no box gets more than one object, each box has an object.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2229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Abstract formulation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Let X and Y be finite sets and let f: X </a:t>
            </a:r>
            <a:r>
              <a:rPr lang="en-US" sz="2800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 Y be a function.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If X has more elements than Y, then f is not one-to-one.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If X and Y have the same number of elements and f is onto, then f is one-to-one.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If X and Y have the same number of elements and f is one-to-one, then f is onto.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7180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00FF"/>
                </a:solidFill>
                <a:latin typeface="+mn-lt"/>
                <a:ea typeface="+mj-ea"/>
              </a:rPr>
              <a:t>Applications of The Pigeonhole Principle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402440"/>
            <a:ext cx="8077200" cy="4114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charset="0"/>
                <a:cs typeface="cmr10" charset="0"/>
              </a:rPr>
              <a:t>In any group of 8 people, two were born on the same day of the week</a:t>
            </a:r>
          </a:p>
          <a:p>
            <a:pPr eaLnBrk="1" hangingPunct="1"/>
            <a:r>
              <a:rPr lang="en-US" dirty="0">
                <a:ea typeface="ＭＳ Ｐゴシック" charset="0"/>
                <a:cs typeface="cmr10" charset="0"/>
              </a:rPr>
              <a:t>What are the </a:t>
            </a:r>
            <a:r>
              <a:rPr lang="ja-JP" altLang="en-US" dirty="0">
                <a:ea typeface="ＭＳ Ｐゴシック" charset="0"/>
                <a:cs typeface="cmr10" charset="0"/>
              </a:rPr>
              <a:t>“</a:t>
            </a:r>
            <a:r>
              <a:rPr lang="en-US" dirty="0">
                <a:ea typeface="ＭＳ Ｐゴシック" charset="0"/>
                <a:cs typeface="cmr10" charset="0"/>
              </a:rPr>
              <a:t>pigeons</a:t>
            </a:r>
            <a:r>
              <a:rPr lang="ja-JP" altLang="en-US" dirty="0">
                <a:ea typeface="ＭＳ Ｐゴシック" charset="0"/>
                <a:cs typeface="cmr10" charset="0"/>
              </a:rPr>
              <a:t>”</a:t>
            </a:r>
            <a:r>
              <a:rPr lang="en-US" dirty="0">
                <a:ea typeface="ＭＳ Ｐゴシック" charset="0"/>
                <a:cs typeface="cmr10" charset="0"/>
              </a:rPr>
              <a:t> and what are the </a:t>
            </a:r>
            <a:r>
              <a:rPr lang="ja-JP" altLang="en-US" dirty="0">
                <a:ea typeface="ＭＳ Ｐゴシック" charset="0"/>
                <a:cs typeface="cmr10" charset="0"/>
              </a:rPr>
              <a:t>“</a:t>
            </a:r>
            <a:r>
              <a:rPr lang="en-US" dirty="0">
                <a:ea typeface="ＭＳ Ｐゴシック" charset="0"/>
                <a:cs typeface="cmr10" charset="0"/>
              </a:rPr>
              <a:t>pigeonholes</a:t>
            </a:r>
            <a:r>
              <a:rPr lang="ja-JP" altLang="en-US" dirty="0">
                <a:ea typeface="ＭＳ Ｐゴシック" charset="0"/>
                <a:cs typeface="cmr10" charset="0"/>
              </a:rPr>
              <a:t>”</a:t>
            </a:r>
            <a:r>
              <a:rPr lang="en-US" dirty="0">
                <a:ea typeface="ＭＳ Ｐゴシック" charset="0"/>
                <a:cs typeface="cmr10" charset="0"/>
              </a:rPr>
              <a:t>?</a:t>
            </a:r>
          </a:p>
          <a:p>
            <a:pPr eaLnBrk="1" hangingPunct="1"/>
            <a:r>
              <a:rPr lang="en-US" i="1" dirty="0">
                <a:ea typeface="ＭＳ Ｐゴシック" charset="0"/>
                <a:cs typeface="cmr10" charset="0"/>
              </a:rPr>
              <a:t>A = </a:t>
            </a:r>
            <a:r>
              <a:rPr lang="en-US" dirty="0">
                <a:ea typeface="ＭＳ Ｐゴシック" charset="0"/>
                <a:cs typeface="cmr10" charset="0"/>
              </a:rPr>
              <a:t>the set of people, </a:t>
            </a:r>
            <a:r>
              <a:rPr lang="en-US" i="1" dirty="0">
                <a:ea typeface="ＭＳ Ｐゴシック" charset="0"/>
                <a:cs typeface="cmr10" charset="0"/>
              </a:rPr>
              <a:t>B </a:t>
            </a:r>
            <a:r>
              <a:rPr lang="en-US" dirty="0">
                <a:ea typeface="ＭＳ Ｐゴシック" charset="0"/>
                <a:cs typeface="cmr10" charset="0"/>
              </a:rPr>
              <a:t>= {Sun, … Sat},</a:t>
            </a:r>
            <a:r>
              <a:rPr lang="en-US" i="1" dirty="0">
                <a:ea typeface="ＭＳ Ｐゴシック" charset="0"/>
                <a:cs typeface="cmr10" charset="0"/>
              </a:rPr>
              <a:t> f(a) </a:t>
            </a:r>
            <a:r>
              <a:rPr lang="en-US" dirty="0">
                <a:ea typeface="ＭＳ Ｐゴシック" charset="0"/>
                <a:cs typeface="cmr10" charset="0"/>
              </a:rPr>
              <a:t>= the day of the week on which </a:t>
            </a:r>
            <a:r>
              <a:rPr lang="en-US" i="1" dirty="0">
                <a:ea typeface="ＭＳ Ｐゴシック" charset="0"/>
                <a:cs typeface="cmr10" charset="0"/>
              </a:rPr>
              <a:t>a</a:t>
            </a:r>
            <a:r>
              <a:rPr lang="en-US" dirty="0">
                <a:ea typeface="ＭＳ Ｐゴシック" charset="0"/>
                <a:cs typeface="cmr10" charset="0"/>
              </a:rPr>
              <a:t> was born</a:t>
            </a:r>
          </a:p>
        </p:txBody>
      </p:sp>
      <p:sp>
        <p:nvSpPr>
          <p:cNvPr id="21510" name="Date Placeholder 6"/>
          <p:cNvSpPr>
            <a:spLocks noGrp="1"/>
          </p:cNvSpPr>
          <p:nvPr>
            <p:ph type="dt" sz="quarter" idx="10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4DE370-EBCA-F044-B9BB-1BB839FF7D17}" type="datetime1">
              <a:rPr lang="en-US" sz="1200">
                <a:solidFill>
                  <a:srgbClr val="898989"/>
                </a:solidFill>
              </a:rPr>
              <a:pPr/>
              <a:t>2018-11-05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68451C7-8F20-124C-9F19-C4E005D4314E}" type="slidenum">
              <a:rPr lang="en-US" sz="1200">
                <a:solidFill>
                  <a:srgbClr val="898989"/>
                </a:solidFill>
              </a:rPr>
              <a:pPr/>
              <a:t>6</a:t>
            </a:fld>
            <a:endParaRPr lang="en-US" sz="1200">
              <a:solidFill>
                <a:srgbClr val="898989"/>
              </a:solidFill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4" imgW="114300" imgH="165100" progId="Equation.3">
                  <p:embed/>
                </p:oleObj>
              </mc:Choice>
              <mc:Fallback>
                <p:oleObj name="Equation" r:id="rId4" imgW="114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9073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92BC1-7C83-F346-B93C-FA2787DBA2DF}" type="slidenum">
              <a:rPr lang="en-US"/>
              <a:pPr/>
              <a:t>7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00FF"/>
                </a:solidFill>
              </a:rPr>
              <a:t>Generalized pigeonhole principle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 charset="0"/>
              </a:rPr>
              <a:t>If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objects are placed into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boxes, then there is at least one box containing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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/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</a:t>
            </a:r>
            <a:r>
              <a:rPr lang="en-US" dirty="0" smtClean="0">
                <a:sym typeface="Symbol" charset="0"/>
              </a:rPr>
              <a:t> objects</a:t>
            </a:r>
          </a:p>
          <a:p>
            <a:pPr marL="457200" lvl="1" indent="0">
              <a:buNone/>
            </a:pPr>
            <a:endParaRPr lang="en-US" dirty="0" smtClean="0"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039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92BC1-7C83-F346-B93C-FA2787DBA2DF}" type="slidenum">
              <a:rPr lang="en-US"/>
              <a:pPr/>
              <a:t>8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00FF"/>
                </a:solidFill>
              </a:rPr>
              <a:t>Generalized pigeonhole principle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 charset="0"/>
              </a:rPr>
              <a:t>If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objects are placed into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boxes, then there is at least one box containing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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/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</a:t>
            </a:r>
            <a:r>
              <a:rPr lang="en-US" dirty="0" smtClean="0">
                <a:sym typeface="Symbol" charset="0"/>
              </a:rPr>
              <a:t> objects</a:t>
            </a:r>
          </a:p>
          <a:p>
            <a:pPr lvl="1"/>
            <a:r>
              <a:rPr lang="en-US" dirty="0" smtClean="0">
                <a:sym typeface="Symbol" charset="0"/>
              </a:rPr>
              <a:t>Proof by contradiction. Suppose each box contains less than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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/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</a:t>
            </a:r>
            <a:r>
              <a:rPr lang="en-US" dirty="0" smtClean="0">
                <a:sym typeface="Symbol" charset="0"/>
              </a:rPr>
              <a:t>  objects, and there are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 objects in total in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ym typeface="Symbol" charset="0"/>
              </a:rPr>
              <a:t> boxes. We show that this is not possible. We will prove this by cases</a:t>
            </a:r>
            <a:r>
              <a:rPr lang="en-US" dirty="0" smtClean="0">
                <a:sym typeface="Symbo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18438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592BC1-7C83-F346-B93C-FA2787DBA2DF}" type="slidenum">
              <a:rPr lang="en-US"/>
              <a:pPr/>
              <a:t>9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00FF"/>
                </a:solidFill>
              </a:rPr>
              <a:t>Generalized pigeonhole principle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ym typeface="Symbol" charset="0"/>
              </a:rPr>
              <a:t>If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objects are placed into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ym typeface="Symbol" charset="0"/>
              </a:rPr>
              <a:t> </a:t>
            </a:r>
            <a:r>
              <a:rPr lang="en-US" dirty="0">
                <a:sym typeface="Symbol" charset="0"/>
              </a:rPr>
              <a:t>boxes, then there is at least one box containing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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/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</a:t>
            </a:r>
            <a:r>
              <a:rPr lang="en-US" dirty="0" smtClean="0">
                <a:sym typeface="Symbol" charset="0"/>
              </a:rPr>
              <a:t> objects</a:t>
            </a:r>
          </a:p>
          <a:p>
            <a:pPr lvl="1"/>
            <a:r>
              <a:rPr lang="en-US" dirty="0" smtClean="0">
                <a:sym typeface="Symbol" charset="0"/>
              </a:rPr>
              <a:t>Proof by contradiction. Suppose each box contains less than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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/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</a:t>
            </a:r>
            <a:r>
              <a:rPr lang="en-US" dirty="0" smtClean="0">
                <a:sym typeface="Symbol" charset="0"/>
              </a:rPr>
              <a:t>  objects, and there are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 objects in total in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ym typeface="Symbol" charset="0"/>
              </a:rPr>
              <a:t> boxes. We show that this is not possible. We will prove this by cases</a:t>
            </a:r>
            <a:r>
              <a:rPr lang="en-US" dirty="0" smtClean="0">
                <a:sym typeface="Symbol" charset="0"/>
              </a:rPr>
              <a:t>:</a:t>
            </a:r>
          </a:p>
          <a:p>
            <a:pPr lvl="1"/>
            <a:r>
              <a:rPr lang="en-US" dirty="0" smtClean="0">
                <a:sym typeface="Symbol" charset="0"/>
              </a:rPr>
              <a:t>Case 1: 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m = </a:t>
            </a:r>
            <a:r>
              <a:rPr lang="en-US" dirty="0" err="1" smtClean="0">
                <a:solidFill>
                  <a:srgbClr val="0000FF"/>
                </a:solidFill>
                <a:sym typeface="Symbol" charset="0"/>
              </a:rPr>
              <a:t>nt</a:t>
            </a:r>
            <a:r>
              <a:rPr lang="en-US" dirty="0" smtClean="0">
                <a:sym typeface="Symbol" charset="0"/>
              </a:rPr>
              <a:t>, i.e.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 is a multiple of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n</a:t>
            </a:r>
          </a:p>
          <a:p>
            <a:pPr marL="1200150" lvl="2" indent="-342900"/>
            <a:r>
              <a:rPr lang="en-US" dirty="0" smtClean="0">
                <a:sym typeface="Symbol" charset="0"/>
              </a:rPr>
              <a:t>In this case the total number of objects that </a:t>
            </a:r>
            <a:r>
              <a:rPr lang="en-US" i="1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ym typeface="Symbol" charset="0"/>
              </a:rPr>
              <a:t> boxes can hold is at most (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t-1)*n</a:t>
            </a:r>
            <a:r>
              <a:rPr lang="en-US" dirty="0" smtClean="0">
                <a:solidFill>
                  <a:srgbClr val="3366FF"/>
                </a:solidFill>
                <a:sym typeface="Symbol" charset="0"/>
              </a:rPr>
              <a:t> </a:t>
            </a:r>
            <a:r>
              <a:rPr lang="en-US" dirty="0" smtClean="0">
                <a:sym typeface="Symbol" charset="0"/>
              </a:rPr>
              <a:t>which is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(m-n) i.e. less than m</a:t>
            </a:r>
            <a:r>
              <a:rPr lang="en-US" dirty="0" smtClean="0">
                <a:sym typeface="Symbol" charset="0"/>
              </a:rPr>
              <a:t>. This is a contradiction since there are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m</a:t>
            </a:r>
            <a:r>
              <a:rPr lang="en-US" dirty="0" smtClean="0">
                <a:sym typeface="Symbol" charset="0"/>
              </a:rPr>
              <a:t> balls in </a:t>
            </a:r>
            <a:r>
              <a:rPr lang="en-US" dirty="0" smtClean="0">
                <a:solidFill>
                  <a:srgbClr val="0000FF"/>
                </a:solidFill>
                <a:sym typeface="Symbol" charset="0"/>
              </a:rPr>
              <a:t>n</a:t>
            </a:r>
            <a:r>
              <a:rPr lang="en-US" dirty="0" smtClean="0">
                <a:sym typeface="Symbol" charset="0"/>
              </a:rPr>
              <a:t> boxes.</a:t>
            </a:r>
            <a:endParaRPr lang="en-US" dirty="0" smtClean="0"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669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3154</TotalTime>
  <Words>1927</Words>
  <Application>Microsoft Macintosh PowerPoint</Application>
  <PresentationFormat>On-screen Show (4:3)</PresentationFormat>
  <Paragraphs>151</Paragraphs>
  <Slides>25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Equation</vt:lpstr>
      <vt:lpstr>Pigeonhole Principle Section 5.5</vt:lpstr>
      <vt:lpstr>The Pigeonhole Principle</vt:lpstr>
      <vt:lpstr>The Pigeonhole Principle</vt:lpstr>
      <vt:lpstr>Other principles related to the pigeonhole principle:</vt:lpstr>
      <vt:lpstr>Abstract formulation</vt:lpstr>
      <vt:lpstr>Applications of The Pigeonhole Principle</vt:lpstr>
      <vt:lpstr>Generalized pigeonhole principle</vt:lpstr>
      <vt:lpstr>Generalized pigeonhole principle</vt:lpstr>
      <vt:lpstr>Generalized pigeonhole principle</vt:lpstr>
      <vt:lpstr>Generalized pigeonhole principle</vt:lpstr>
      <vt:lpstr>Generalized pigeonhole principle</vt:lpstr>
      <vt:lpstr>Problems</vt:lpstr>
      <vt:lpstr>Problems</vt:lpstr>
      <vt:lpstr>Problems</vt:lpstr>
      <vt:lpstr>Problems (contd.)</vt:lpstr>
      <vt:lpstr>Problems (contd.)</vt:lpstr>
      <vt:lpstr>Problems (contd.)</vt:lpstr>
      <vt:lpstr>Problems (contd.)</vt:lpstr>
      <vt:lpstr>Problems (contd.)</vt:lpstr>
      <vt:lpstr>Problems (contd.)</vt:lpstr>
      <vt:lpstr>Problems (contd.)</vt:lpstr>
      <vt:lpstr>Problems (contd.)</vt:lpstr>
      <vt:lpstr>Problems (contd.)</vt:lpstr>
      <vt:lpstr>A nontrivial example:</vt:lpstr>
      <vt:lpstr>A nontrivial example:</vt:lpstr>
    </vt:vector>
  </TitlesOfParts>
  <Company>SFU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Pigeonhole Principle</dc:title>
  <dc:creator>Binay Bhattacharya</dc:creator>
  <cp:lastModifiedBy>Binay Bhattacharya</cp:lastModifiedBy>
  <cp:revision>46</cp:revision>
  <dcterms:created xsi:type="dcterms:W3CDTF">2014-03-25T23:27:57Z</dcterms:created>
  <dcterms:modified xsi:type="dcterms:W3CDTF">2018-11-05T16:48:12Z</dcterms:modified>
</cp:coreProperties>
</file>