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sldIdLst>
    <p:sldId id="256" r:id="rId2"/>
    <p:sldId id="297" r:id="rId3"/>
    <p:sldId id="257" r:id="rId4"/>
    <p:sldId id="258" r:id="rId5"/>
    <p:sldId id="259" r:id="rId6"/>
    <p:sldId id="298" r:id="rId7"/>
    <p:sldId id="260" r:id="rId8"/>
    <p:sldId id="261" r:id="rId9"/>
    <p:sldId id="262" r:id="rId10"/>
    <p:sldId id="299" r:id="rId11"/>
    <p:sldId id="300" r:id="rId12"/>
    <p:sldId id="264" r:id="rId13"/>
    <p:sldId id="306" r:id="rId14"/>
    <p:sldId id="307" r:id="rId15"/>
    <p:sldId id="305" r:id="rId16"/>
    <p:sldId id="265" r:id="rId17"/>
    <p:sldId id="322" r:id="rId18"/>
    <p:sldId id="328" r:id="rId19"/>
    <p:sldId id="268" r:id="rId20"/>
    <p:sldId id="308" r:id="rId21"/>
    <p:sldId id="270" r:id="rId22"/>
    <p:sldId id="323" r:id="rId23"/>
    <p:sldId id="303" r:id="rId24"/>
    <p:sldId id="271" r:id="rId25"/>
    <p:sldId id="272" r:id="rId26"/>
    <p:sldId id="266" r:id="rId27"/>
    <p:sldId id="273" r:id="rId28"/>
    <p:sldId id="274" r:id="rId29"/>
    <p:sldId id="310" r:id="rId30"/>
    <p:sldId id="311" r:id="rId31"/>
    <p:sldId id="304" r:id="rId32"/>
    <p:sldId id="275" r:id="rId33"/>
    <p:sldId id="276" r:id="rId34"/>
    <p:sldId id="314" r:id="rId35"/>
    <p:sldId id="315" r:id="rId36"/>
    <p:sldId id="316" r:id="rId37"/>
    <p:sldId id="317" r:id="rId38"/>
    <p:sldId id="330" r:id="rId39"/>
    <p:sldId id="331" r:id="rId40"/>
    <p:sldId id="332" r:id="rId41"/>
    <p:sldId id="333" r:id="rId42"/>
    <p:sldId id="334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166" autoAdjust="0"/>
  </p:normalViewPr>
  <p:slideViewPr>
    <p:cSldViewPr snapToGrid="0" snapToObjects="1">
      <p:cViewPr>
        <p:scale>
          <a:sx n="72" d="100"/>
          <a:sy n="72" d="100"/>
        </p:scale>
        <p:origin x="-688" y="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540CD-CBC6-D647-BDE6-F94FA79B9A98}" type="datetimeFigureOut">
              <a:rPr lang="en-US" smtClean="0"/>
              <a:t>19-11-05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E1940-4039-504D-86E1-D5E97D155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41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E1940-4039-504D-86E1-D5E97D1554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1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E1940-4039-504D-86E1-D5E97D1554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06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E1940-4039-504D-86E1-D5E97D1554A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69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E1940-4039-504D-86E1-D5E97D1554A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69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E1940-4039-504D-86E1-D5E97D1554A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69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E1940-4039-504D-86E1-D5E97D1554A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44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7E1940-4039-504D-86E1-D5E97D1554A8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10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F8B1-AF9A-AF42-9219-5EAAB7DBD6EE}" type="datetimeFigureOut">
              <a:rPr lang="en-US" smtClean="0"/>
              <a:t>19-11-05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D34C-055F-0D41-91FA-519286CE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40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F8B1-AF9A-AF42-9219-5EAAB7DBD6EE}" type="datetimeFigureOut">
              <a:rPr lang="en-US" smtClean="0"/>
              <a:t>19-11-05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D34C-055F-0D41-91FA-519286CE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5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F8B1-AF9A-AF42-9219-5EAAB7DBD6EE}" type="datetimeFigureOut">
              <a:rPr lang="en-US" smtClean="0"/>
              <a:t>19-11-05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D34C-055F-0D41-91FA-519286CE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6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F8B1-AF9A-AF42-9219-5EAAB7DBD6EE}" type="datetimeFigureOut">
              <a:rPr lang="en-US" smtClean="0"/>
              <a:t>19-11-05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D34C-055F-0D41-91FA-519286CE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21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F8B1-AF9A-AF42-9219-5EAAB7DBD6EE}" type="datetimeFigureOut">
              <a:rPr lang="en-US" smtClean="0"/>
              <a:t>19-11-05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D34C-055F-0D41-91FA-519286CE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8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F8B1-AF9A-AF42-9219-5EAAB7DBD6EE}" type="datetimeFigureOut">
              <a:rPr lang="en-US" smtClean="0"/>
              <a:t>19-11-05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D34C-055F-0D41-91FA-519286CE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96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F8B1-AF9A-AF42-9219-5EAAB7DBD6EE}" type="datetimeFigureOut">
              <a:rPr lang="en-US" smtClean="0"/>
              <a:t>19-11-05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D34C-055F-0D41-91FA-519286CE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5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F8B1-AF9A-AF42-9219-5EAAB7DBD6EE}" type="datetimeFigureOut">
              <a:rPr lang="en-US" smtClean="0"/>
              <a:t>19-11-05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D34C-055F-0D41-91FA-519286CE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1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F8B1-AF9A-AF42-9219-5EAAB7DBD6EE}" type="datetimeFigureOut">
              <a:rPr lang="en-US" smtClean="0"/>
              <a:t>19-11-05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D34C-055F-0D41-91FA-519286CE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97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F8B1-AF9A-AF42-9219-5EAAB7DBD6EE}" type="datetimeFigureOut">
              <a:rPr lang="en-US" smtClean="0"/>
              <a:t>19-11-05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D34C-055F-0D41-91FA-519286CE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67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F8B1-AF9A-AF42-9219-5EAAB7DBD6EE}" type="datetimeFigureOut">
              <a:rPr lang="en-US" smtClean="0"/>
              <a:t>19-11-05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D34C-055F-0D41-91FA-519286CE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14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7F8B1-AF9A-AF42-9219-5EAAB7DBD6EE}" type="datetimeFigureOut">
              <a:rPr lang="en-US" smtClean="0"/>
              <a:t>19-11-05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FD34C-055F-0D41-91FA-519286CE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Properties of Integers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4.3, 4.4</a:t>
            </a:r>
            <a:r>
              <a:rPr lang="en-US" smtClean="0"/>
              <a:t>, 4.5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001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divisors?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How many positive divisors does n have?</a:t>
            </a:r>
          </a:p>
          <a:p>
            <a:pPr lvl="1"/>
            <a:r>
              <a:rPr lang="en-US" dirty="0" smtClean="0"/>
              <a:t>Write n in its unique prime factorization </a:t>
            </a:r>
            <a:r>
              <a:rPr lang="en-US" dirty="0" err="1" smtClean="0"/>
              <a:t>p</a:t>
            </a:r>
            <a:r>
              <a:rPr lang="en-US" baseline="30000" dirty="0" err="1" smtClean="0"/>
              <a:t>a</a:t>
            </a:r>
            <a:r>
              <a:rPr lang="en-US" dirty="0" err="1" smtClean="0"/>
              <a:t>q</a:t>
            </a:r>
            <a:r>
              <a:rPr lang="en-US" baseline="30000" dirty="0" err="1" smtClean="0"/>
              <a:t>b</a:t>
            </a:r>
            <a:r>
              <a:rPr lang="en-US" dirty="0" smtClean="0"/>
              <a:t>…</a:t>
            </a:r>
            <a:r>
              <a:rPr lang="en-US" dirty="0" err="1" smtClean="0"/>
              <a:t>s</a:t>
            </a:r>
            <a:r>
              <a:rPr lang="en-US" baseline="30000" dirty="0" err="1" smtClean="0"/>
              <a:t>d</a:t>
            </a:r>
            <a:r>
              <a:rPr lang="en-US" baseline="30000" dirty="0" smtClean="0"/>
              <a:t> </a:t>
            </a:r>
            <a:r>
              <a:rPr lang="en-US" dirty="0" smtClean="0"/>
              <a:t>where </a:t>
            </a:r>
            <a:r>
              <a:rPr lang="en-US" dirty="0" err="1" smtClean="0"/>
              <a:t>p,q</a:t>
            </a:r>
            <a:r>
              <a:rPr lang="en-US" dirty="0" smtClean="0"/>
              <a:t>, …., s are prime.</a:t>
            </a:r>
          </a:p>
          <a:p>
            <a:pPr lvl="1"/>
            <a:r>
              <a:rPr lang="en-US" dirty="0" smtClean="0"/>
              <a:t>Any divisor of n  has the form </a:t>
            </a:r>
            <a:r>
              <a:rPr lang="en-US" dirty="0" err="1" smtClean="0"/>
              <a:t>p</a:t>
            </a:r>
            <a:r>
              <a:rPr lang="en-US" baseline="30000" dirty="0" err="1" smtClean="0"/>
              <a:t>x</a:t>
            </a:r>
            <a:r>
              <a:rPr lang="en-US" dirty="0" err="1" smtClean="0"/>
              <a:t>q</a:t>
            </a:r>
            <a:r>
              <a:rPr lang="en-US" baseline="30000" dirty="0" err="1" smtClean="0"/>
              <a:t>y</a:t>
            </a:r>
            <a:r>
              <a:rPr lang="en-US" dirty="0" smtClean="0"/>
              <a:t>… </a:t>
            </a:r>
            <a:r>
              <a:rPr lang="en-US" dirty="0" err="1" smtClean="0"/>
              <a:t>s</a:t>
            </a:r>
            <a:r>
              <a:rPr lang="en-US" baseline="30000" dirty="0" err="1" smtClean="0"/>
              <a:t>z</a:t>
            </a:r>
            <a:r>
              <a:rPr lang="en-US" dirty="0" smtClean="0"/>
              <a:t> where         0 ≤  x ≤ a, 0 ≤ y ≤ b, …., 0 ≤ z ≤ d. </a:t>
            </a:r>
          </a:p>
          <a:p>
            <a:pPr lvl="1"/>
            <a:r>
              <a:rPr lang="en-US" dirty="0" smtClean="0"/>
              <a:t> The total number of divisors of n is 						(a+1)(b+1)…(d+1).</a:t>
            </a:r>
          </a:p>
          <a:p>
            <a:pPr lvl="1"/>
            <a:r>
              <a:rPr lang="en-US" dirty="0" smtClean="0"/>
              <a:t>x can assume (a+1) different values, y can assume (b+1) different values, and so on. The product rule is then applied.</a:t>
            </a:r>
          </a:p>
        </p:txBody>
      </p:sp>
    </p:spTree>
    <p:extLst>
      <p:ext uri="{BB962C8B-B14F-4D97-AF65-F5344CB8AC3E}">
        <p14:creationId xmlns:p14="http://schemas.microsoft.com/office/powerpoint/2010/main" val="42591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divisors?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How many divisors of n are perfect squares?</a:t>
            </a:r>
          </a:p>
          <a:p>
            <a:pPr lvl="1"/>
            <a:r>
              <a:rPr lang="en-US" dirty="0" smtClean="0"/>
              <a:t>A number is a perfect square if and only if each of the exponents in its prime factorization is even.</a:t>
            </a:r>
          </a:p>
          <a:p>
            <a:pPr lvl="1"/>
            <a:r>
              <a:rPr lang="en-US" dirty="0" smtClean="0"/>
              <a:t>Any perfect square divisor of n  has the form       p</a:t>
            </a:r>
            <a:r>
              <a:rPr lang="en-US" baseline="30000" dirty="0" smtClean="0"/>
              <a:t>2x </a:t>
            </a:r>
            <a:r>
              <a:rPr lang="en-US" dirty="0" smtClean="0"/>
              <a:t>q</a:t>
            </a:r>
            <a:r>
              <a:rPr lang="en-US" baseline="30000" dirty="0" smtClean="0"/>
              <a:t>2y</a:t>
            </a:r>
            <a:r>
              <a:rPr lang="en-US" dirty="0" smtClean="0"/>
              <a:t>… s</a:t>
            </a:r>
            <a:r>
              <a:rPr lang="en-US" baseline="30000" dirty="0" smtClean="0"/>
              <a:t>2z</a:t>
            </a:r>
            <a:r>
              <a:rPr lang="en-US" dirty="0" smtClean="0"/>
              <a:t> where </a:t>
            </a:r>
            <a:r>
              <a:rPr lang="en-US" dirty="0"/>
              <a:t> </a:t>
            </a:r>
            <a:r>
              <a:rPr lang="en-US" dirty="0" smtClean="0"/>
              <a:t>                                                        0 ≤ 2x ≤ a, 0 ≤ 2y ≤ b, ….,0 ≤ 2z ≤ d. </a:t>
            </a:r>
          </a:p>
          <a:p>
            <a:pPr lvl="1"/>
            <a:r>
              <a:rPr lang="en-US" dirty="0" smtClean="0"/>
              <a:t> The total number of divisors of n is 						(</a:t>
            </a:r>
            <a:r>
              <a:rPr lang="en-US" dirty="0" smtClean="0">
                <a:solidFill>
                  <a:srgbClr val="0000FF"/>
                </a:solidFill>
              </a:rPr>
              <a:t>floor(a/2)</a:t>
            </a:r>
            <a:r>
              <a:rPr lang="en-US" dirty="0" smtClean="0"/>
              <a:t>+1)(</a:t>
            </a:r>
            <a:r>
              <a:rPr lang="en-US" dirty="0" smtClean="0">
                <a:solidFill>
                  <a:srgbClr val="0000FF"/>
                </a:solidFill>
              </a:rPr>
              <a:t>floor(b/2)</a:t>
            </a:r>
            <a:r>
              <a:rPr lang="en-US" dirty="0" smtClean="0"/>
              <a:t>+1)…(</a:t>
            </a:r>
            <a:r>
              <a:rPr lang="en-US" dirty="0" smtClean="0">
                <a:solidFill>
                  <a:srgbClr val="0000FF"/>
                </a:solidFill>
              </a:rPr>
              <a:t>floor(d/2)</a:t>
            </a:r>
            <a:r>
              <a:rPr lang="en-US" dirty="0" smtClean="0"/>
              <a:t>+1).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8861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Division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850" y="1731817"/>
            <a:ext cx="6060786" cy="346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157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div and mod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 mod 6</a:t>
            </a:r>
          </a:p>
          <a:p>
            <a:r>
              <a:rPr lang="en-US" dirty="0" smtClean="0"/>
              <a:t>23 div 5</a:t>
            </a:r>
          </a:p>
          <a:p>
            <a:r>
              <a:rPr lang="en-US" dirty="0" smtClean="0"/>
              <a:t>-10 mod 5</a:t>
            </a:r>
          </a:p>
          <a:p>
            <a:r>
              <a:rPr lang="en-US" dirty="0" smtClean="0"/>
              <a:t>-13 mod 6</a:t>
            </a:r>
          </a:p>
          <a:p>
            <a:r>
              <a:rPr lang="en-US" dirty="0" smtClean="0"/>
              <a:t>-13 div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212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div and mod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 mod 6 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ans</a:t>
            </a:r>
            <a:r>
              <a:rPr lang="en-US" dirty="0" smtClean="0">
                <a:solidFill>
                  <a:srgbClr val="FF0000"/>
                </a:solidFill>
              </a:rPr>
              <a:t>: 5)</a:t>
            </a:r>
            <a:endParaRPr lang="en-US" dirty="0" smtClean="0"/>
          </a:p>
          <a:p>
            <a:r>
              <a:rPr lang="en-US" dirty="0" smtClean="0"/>
              <a:t>23 div 5    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ans</a:t>
            </a:r>
            <a:r>
              <a:rPr lang="en-US" dirty="0" smtClean="0">
                <a:solidFill>
                  <a:srgbClr val="FF0000"/>
                </a:solidFill>
              </a:rPr>
              <a:t>: 4)</a:t>
            </a:r>
          </a:p>
          <a:p>
            <a:r>
              <a:rPr lang="en-US" dirty="0" smtClean="0"/>
              <a:t>-10 mod 5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ans</a:t>
            </a:r>
            <a:r>
              <a:rPr lang="en-US" dirty="0" smtClean="0">
                <a:solidFill>
                  <a:srgbClr val="FF0000"/>
                </a:solidFill>
              </a:rPr>
              <a:t>: 0)</a:t>
            </a:r>
          </a:p>
          <a:p>
            <a:r>
              <a:rPr lang="en-US" dirty="0" smtClean="0"/>
              <a:t>-13 mod 6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ans</a:t>
            </a:r>
            <a:r>
              <a:rPr lang="en-US" dirty="0" smtClean="0">
                <a:solidFill>
                  <a:srgbClr val="FF0000"/>
                </a:solidFill>
              </a:rPr>
              <a:t>: 5)</a:t>
            </a:r>
          </a:p>
          <a:p>
            <a:r>
              <a:rPr lang="en-US" dirty="0" smtClean="0"/>
              <a:t>-13 div 6   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ans</a:t>
            </a:r>
            <a:r>
              <a:rPr lang="en-US" dirty="0" smtClean="0">
                <a:solidFill>
                  <a:srgbClr val="FF0000"/>
                </a:solidFill>
              </a:rPr>
              <a:t>: -3)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50803" y="1887604"/>
            <a:ext cx="3316271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mod b gives the remainder when a is divided by b.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150803" y="3380732"/>
            <a:ext cx="3316271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div b gives </a:t>
            </a:r>
            <a:r>
              <a:rPr lang="en-US" sz="2000" smtClean="0"/>
              <a:t>the quotient </a:t>
            </a:r>
            <a:r>
              <a:rPr lang="en-US" sz="2000" dirty="0" smtClean="0"/>
              <a:t>when a is divided by b.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97694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Division</a:t>
            </a:r>
            <a:endParaRPr lang="en-US" dirty="0"/>
          </a:p>
        </p:txBody>
      </p:sp>
      <p:pic>
        <p:nvPicPr>
          <p:cNvPr id="3" name="Picture 2" descr="Screen Shot 2018-11-29 at 3.50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143" y="1639770"/>
            <a:ext cx="5245100" cy="448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79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Definition: </a:t>
            </a:r>
          </a:p>
          <a:p>
            <a:pPr lvl="1"/>
            <a:r>
              <a:rPr lang="en-US" dirty="0" smtClean="0"/>
              <a:t>Let a, b </a:t>
            </a:r>
            <a:r>
              <a:rPr lang="en-US" dirty="0" smtClean="0">
                <a:sym typeface="Symbol" charset="0"/>
              </a:rPr>
              <a:t> Z where a ≥ b, and b </a:t>
            </a:r>
            <a:r>
              <a:rPr lang="en-US" dirty="0" smtClean="0"/>
              <a:t> </a:t>
            </a:r>
            <a:r>
              <a:rPr lang="en-US" dirty="0" smtClean="0">
                <a:sym typeface="Symbol" charset="0"/>
              </a:rPr>
              <a:t>≠ 0. Then c  Z</a:t>
            </a:r>
            <a:r>
              <a:rPr lang="en-US" baseline="30000" dirty="0" smtClean="0">
                <a:sym typeface="Symbol" charset="0"/>
              </a:rPr>
              <a:t>+</a:t>
            </a:r>
            <a:r>
              <a:rPr lang="en-US" dirty="0" smtClean="0">
                <a:sym typeface="Symbol" charset="0"/>
              </a:rPr>
              <a:t> is called a greatest common divisor of </a:t>
            </a:r>
            <a:r>
              <a:rPr lang="en-US" dirty="0" err="1" smtClean="0">
                <a:sym typeface="Symbol" charset="0"/>
              </a:rPr>
              <a:t>a,b</a:t>
            </a:r>
            <a:r>
              <a:rPr lang="en-US" dirty="0" smtClean="0">
                <a:sym typeface="Symbol" charset="0"/>
              </a:rPr>
              <a:t> if</a:t>
            </a:r>
          </a:p>
          <a:p>
            <a:pPr lvl="1"/>
            <a:r>
              <a:rPr lang="en-US" dirty="0" smtClean="0">
                <a:sym typeface="Symbol" charset="0"/>
              </a:rPr>
              <a:t>(a) </a:t>
            </a:r>
            <a:r>
              <a:rPr lang="en-US" dirty="0" err="1" smtClean="0">
                <a:sym typeface="Symbol" charset="0"/>
              </a:rPr>
              <a:t>c|a</a:t>
            </a:r>
            <a:r>
              <a:rPr lang="en-US" dirty="0" smtClean="0">
                <a:sym typeface="Symbol" charset="0"/>
              </a:rPr>
              <a:t> and </a:t>
            </a:r>
            <a:r>
              <a:rPr lang="en-US" dirty="0" err="1" smtClean="0">
                <a:sym typeface="Symbol" charset="0"/>
              </a:rPr>
              <a:t>c|b</a:t>
            </a:r>
            <a:endParaRPr lang="en-US" dirty="0" smtClean="0">
              <a:sym typeface="Symbol" charset="0"/>
            </a:endParaRPr>
          </a:p>
          <a:p>
            <a:pPr lvl="1"/>
            <a:r>
              <a:rPr lang="en-US" dirty="0" smtClean="0">
                <a:sym typeface="Symbol" charset="0"/>
              </a:rPr>
              <a:t>(b) for any common divisor d of a and b, we have </a:t>
            </a:r>
            <a:r>
              <a:rPr lang="en-US" dirty="0" err="1" smtClean="0">
                <a:sym typeface="Symbol" charset="0"/>
              </a:rPr>
              <a:t>d|c</a:t>
            </a:r>
            <a:r>
              <a:rPr lang="en-US" dirty="0" smtClean="0">
                <a:sym typeface="Symbol" charset="0"/>
              </a:rPr>
              <a:t>.</a:t>
            </a:r>
          </a:p>
          <a:p>
            <a:r>
              <a:rPr lang="en-US" dirty="0" err="1" smtClean="0">
                <a:solidFill>
                  <a:srgbClr val="FF0000"/>
                </a:solidFill>
                <a:sym typeface="Symbol" charset="0"/>
              </a:rPr>
              <a:t>gcd</a:t>
            </a:r>
            <a:r>
              <a:rPr lang="en-US" dirty="0" smtClean="0">
                <a:solidFill>
                  <a:srgbClr val="FF0000"/>
                </a:solidFill>
                <a:sym typeface="Symbol" charset="0"/>
              </a:rPr>
              <a:t>(24,18) = 6</a:t>
            </a:r>
          </a:p>
        </p:txBody>
      </p:sp>
    </p:spTree>
    <p:extLst>
      <p:ext uri="{BB962C8B-B14F-4D97-AF65-F5344CB8AC3E}">
        <p14:creationId xmlns:p14="http://schemas.microsoft.com/office/powerpoint/2010/main" val="3282159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Definition: </a:t>
            </a:r>
          </a:p>
          <a:p>
            <a:pPr lvl="1"/>
            <a:r>
              <a:rPr lang="en-US" dirty="0" smtClean="0"/>
              <a:t>Let a, b </a:t>
            </a:r>
            <a:r>
              <a:rPr lang="en-US" dirty="0" smtClean="0">
                <a:sym typeface="Symbol" charset="0"/>
              </a:rPr>
              <a:t> Z where a ≥ b, and b </a:t>
            </a:r>
            <a:r>
              <a:rPr lang="en-US" dirty="0" smtClean="0"/>
              <a:t> </a:t>
            </a:r>
            <a:r>
              <a:rPr lang="en-US" dirty="0" smtClean="0">
                <a:sym typeface="Symbol" charset="0"/>
              </a:rPr>
              <a:t>≠ 0. Then c  Z</a:t>
            </a:r>
            <a:r>
              <a:rPr lang="en-US" baseline="30000" dirty="0" smtClean="0">
                <a:sym typeface="Symbol" charset="0"/>
              </a:rPr>
              <a:t>+</a:t>
            </a:r>
            <a:r>
              <a:rPr lang="en-US" dirty="0" smtClean="0">
                <a:sym typeface="Symbol" charset="0"/>
              </a:rPr>
              <a:t> is called a greatest common divisor of </a:t>
            </a:r>
            <a:r>
              <a:rPr lang="en-US" dirty="0" err="1" smtClean="0">
                <a:sym typeface="Symbol" charset="0"/>
              </a:rPr>
              <a:t>a,b</a:t>
            </a:r>
            <a:r>
              <a:rPr lang="en-US" dirty="0" smtClean="0">
                <a:sym typeface="Symbol" charset="0"/>
              </a:rPr>
              <a:t> if</a:t>
            </a:r>
          </a:p>
          <a:p>
            <a:pPr lvl="1"/>
            <a:r>
              <a:rPr lang="en-US" dirty="0" smtClean="0">
                <a:sym typeface="Symbol" charset="0"/>
              </a:rPr>
              <a:t>(a) </a:t>
            </a:r>
            <a:r>
              <a:rPr lang="en-US" dirty="0" err="1" smtClean="0">
                <a:sym typeface="Symbol" charset="0"/>
              </a:rPr>
              <a:t>c|a</a:t>
            </a:r>
            <a:r>
              <a:rPr lang="en-US" dirty="0" smtClean="0">
                <a:sym typeface="Symbol" charset="0"/>
              </a:rPr>
              <a:t> and </a:t>
            </a:r>
            <a:r>
              <a:rPr lang="en-US" dirty="0" err="1" smtClean="0">
                <a:sym typeface="Symbol" charset="0"/>
              </a:rPr>
              <a:t>c|b</a:t>
            </a:r>
            <a:endParaRPr lang="en-US" dirty="0" smtClean="0">
              <a:sym typeface="Symbol" charset="0"/>
            </a:endParaRPr>
          </a:p>
          <a:p>
            <a:pPr lvl="1"/>
            <a:r>
              <a:rPr lang="en-US" dirty="0" smtClean="0">
                <a:sym typeface="Symbol" charset="0"/>
              </a:rPr>
              <a:t>(b) for any common divisor d of a and b, we have </a:t>
            </a:r>
            <a:r>
              <a:rPr lang="en-US" dirty="0" err="1" smtClean="0">
                <a:sym typeface="Symbol" charset="0"/>
              </a:rPr>
              <a:t>d|c</a:t>
            </a:r>
            <a:r>
              <a:rPr lang="en-US" dirty="0" smtClean="0">
                <a:sym typeface="Symbol" charset="0"/>
              </a:rPr>
              <a:t>.</a:t>
            </a:r>
            <a:endParaRPr lang="en-US" dirty="0">
              <a:solidFill>
                <a:srgbClr val="FF0000"/>
              </a:solidFill>
              <a:sym typeface="Symbol" charset="0"/>
            </a:endParaRPr>
          </a:p>
          <a:p>
            <a:r>
              <a:rPr lang="en-US" dirty="0">
                <a:solidFill>
                  <a:srgbClr val="0000FF"/>
                </a:solidFill>
                <a:sym typeface="Symbol" charset="0"/>
              </a:rPr>
              <a:t>a</a:t>
            </a:r>
            <a:r>
              <a:rPr lang="en-US" dirty="0">
                <a:sym typeface="Symbol" charset="0"/>
              </a:rPr>
              <a:t> and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b</a:t>
            </a:r>
            <a:r>
              <a:rPr lang="en-US" dirty="0">
                <a:sym typeface="Symbol" charset="0"/>
              </a:rPr>
              <a:t> are said to be relatively prime if and only if </a:t>
            </a:r>
            <a:r>
              <a:rPr lang="en-US" dirty="0" err="1">
                <a:solidFill>
                  <a:srgbClr val="0000FF"/>
                </a:solidFill>
                <a:sym typeface="Symbol" charset="0"/>
              </a:rPr>
              <a:t>gcd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sym typeface="Symbol" charset="0"/>
              </a:rPr>
              <a:t>a,b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) = 1</a:t>
            </a:r>
            <a:r>
              <a:rPr lang="en-US" dirty="0">
                <a:sym typeface="Symbol" charset="0"/>
              </a:rPr>
              <a:t>.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a</a:t>
            </a:r>
            <a:r>
              <a:rPr lang="en-US" dirty="0">
                <a:sym typeface="Symbol" charset="0"/>
              </a:rPr>
              <a:t> and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b</a:t>
            </a:r>
            <a:r>
              <a:rPr lang="en-US" dirty="0">
                <a:sym typeface="Symbol" charset="0"/>
              </a:rPr>
              <a:t> do not have any common divisors.</a:t>
            </a:r>
          </a:p>
          <a:p>
            <a:pPr lvl="1"/>
            <a:r>
              <a:rPr lang="en-US" dirty="0">
                <a:sym typeface="Symbol" charset="0"/>
              </a:rPr>
              <a:t>4 and 9 are relatively prime since </a:t>
            </a:r>
            <a:r>
              <a:rPr lang="en-US" dirty="0" err="1">
                <a:sym typeface="Symbol" charset="0"/>
              </a:rPr>
              <a:t>gcd</a:t>
            </a:r>
            <a:r>
              <a:rPr lang="en-US" dirty="0">
                <a:sym typeface="Symbol" charset="0"/>
              </a:rPr>
              <a:t>(4,9)=1.</a:t>
            </a:r>
            <a:endParaRPr lang="en-US" dirty="0"/>
          </a:p>
          <a:p>
            <a:pPr marL="571500" indent="-514350"/>
            <a:endParaRPr lang="en-US" dirty="0" smtClean="0"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036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Finding the Greatest Common Divisor Using Prime Factorizations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Example</a:t>
            </a:r>
            <a:r>
              <a:rPr lang="en-US" dirty="0" smtClean="0"/>
              <a:t>:  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120</a:t>
            </a:r>
            <a:r>
              <a:rPr lang="en-US" dirty="0" smtClean="0"/>
              <a:t> =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∙3 ∙5    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500</a:t>
            </a:r>
            <a:r>
              <a:rPr lang="en-US" dirty="0" smtClean="0"/>
              <a:t> =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 ∙5</a:t>
            </a:r>
            <a:r>
              <a:rPr lang="en-US" baseline="30000" dirty="0" smtClean="0">
                <a:latin typeface="Cambria Math"/>
                <a:ea typeface="Cambria Math"/>
              </a:rPr>
              <a:t>3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120</a:t>
            </a:r>
            <a:r>
              <a:rPr lang="en-US" dirty="0" smtClean="0"/>
              <a:t>,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500</a:t>
            </a:r>
            <a:r>
              <a:rPr lang="en-US" dirty="0" smtClean="0"/>
              <a:t>)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min(3,2)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∙3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min(1,0)</a:t>
            </a:r>
            <a:r>
              <a:rPr lang="en-US" dirty="0" smtClean="0">
                <a:latin typeface="Cambria Math"/>
                <a:ea typeface="Cambria Math"/>
              </a:rPr>
              <a:t> ∙5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min(1,3)</a:t>
            </a:r>
            <a:r>
              <a:rPr lang="en-US" dirty="0" smtClean="0">
                <a:latin typeface="Cambria Math"/>
                <a:ea typeface="Cambria Math"/>
              </a:rPr>
              <a:t>  </a:t>
            </a:r>
          </a:p>
          <a:p>
            <a:pPr>
              <a:buNone/>
            </a:pPr>
            <a:r>
              <a:rPr lang="en-US" dirty="0">
                <a:latin typeface="Cambria Math"/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                                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=2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∙3</a:t>
            </a:r>
            <a:r>
              <a:rPr lang="en-US" baseline="30000" dirty="0" smtClean="0">
                <a:latin typeface="Cambria Math"/>
                <a:ea typeface="Cambria Math"/>
              </a:rPr>
              <a:t>0</a:t>
            </a:r>
            <a:r>
              <a:rPr lang="en-US" dirty="0" smtClean="0">
                <a:latin typeface="Cambria Math"/>
                <a:ea typeface="Cambria Math"/>
              </a:rPr>
              <a:t> ∙5</a:t>
            </a:r>
            <a:r>
              <a:rPr lang="en-US" baseline="30000" dirty="0" smtClean="0">
                <a:latin typeface="Cambria Math"/>
                <a:ea typeface="Cambria Math"/>
              </a:rPr>
              <a:t>1</a:t>
            </a:r>
            <a:r>
              <a:rPr lang="en-US" dirty="0" smtClean="0">
                <a:latin typeface="Cambria Math"/>
                <a:ea typeface="Cambria Math"/>
              </a:rPr>
              <a:t> = 20</a:t>
            </a:r>
          </a:p>
        </p:txBody>
      </p:sp>
    </p:spTree>
    <p:extLst>
      <p:ext uri="{BB962C8B-B14F-4D97-AF65-F5344CB8AC3E}">
        <p14:creationId xmlns:p14="http://schemas.microsoft.com/office/powerpoint/2010/main" val="1261554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Finding the Greatest Common Divisor Using Prime Factorizations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Suppose  the prime factorizations of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 are: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where each exponent is a nonnegative integer, and where all primes occurring in either prime factorization are included in both. Then: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905000" y="2362199"/>
            <a:ext cx="5292014" cy="583874"/>
            <a:chOff x="1905000" y="2362199"/>
            <a:chExt cx="5038725" cy="311965"/>
          </a:xfrm>
        </p:grpSpPr>
        <p:pic>
          <p:nvPicPr>
            <p:cNvPr id="6" name="Picture 5" descr="addin_tmp.png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5" cstate="print"/>
            <a:stretch>
              <a:fillRect/>
            </a:stretch>
          </p:blipFill>
          <p:spPr>
            <a:xfrm>
              <a:off x="1905000" y="2362200"/>
              <a:ext cx="2034540" cy="259080"/>
            </a:xfrm>
            <a:prstGeom prst="rect">
              <a:avLst/>
            </a:prstGeom>
          </p:spPr>
        </p:pic>
        <p:pic>
          <p:nvPicPr>
            <p:cNvPr id="7" name="Picture 6" descr="addin_tmp.png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6" cstate="print"/>
            <a:stretch>
              <a:fillRect/>
            </a:stretch>
          </p:blipFill>
          <p:spPr>
            <a:xfrm>
              <a:off x="4953000" y="2362199"/>
              <a:ext cx="1990725" cy="311965"/>
            </a:xfrm>
            <a:prstGeom prst="rect">
              <a:avLst/>
            </a:prstGeom>
          </p:spPr>
        </p:pic>
      </p:grpSp>
      <p:pic>
        <p:nvPicPr>
          <p:cNvPr id="10" name="Picture 9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790392" y="4926285"/>
            <a:ext cx="8353608" cy="577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626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slides are taken from the following:</a:t>
            </a:r>
          </a:p>
          <a:p>
            <a:pPr lvl="1"/>
            <a:r>
              <a:rPr lang="en-US" dirty="0" smtClean="0"/>
              <a:t>Lecture slides prepared by Prof. </a:t>
            </a:r>
            <a:r>
              <a:rPr lang="en-US" dirty="0" err="1" smtClean="0"/>
              <a:t>Bulatov</a:t>
            </a:r>
            <a:endParaRPr lang="en-US" dirty="0" smtClean="0"/>
          </a:p>
          <a:p>
            <a:pPr lvl="1"/>
            <a:r>
              <a:rPr lang="en-US" dirty="0" smtClean="0"/>
              <a:t>Lecture slides prepared by Prof. </a:t>
            </a:r>
            <a:r>
              <a:rPr lang="en-US" dirty="0" err="1" smtClean="0"/>
              <a:t>Sukumar</a:t>
            </a:r>
            <a:r>
              <a:rPr lang="en-US" dirty="0" smtClean="0"/>
              <a:t> </a:t>
            </a:r>
            <a:r>
              <a:rPr lang="en-US" dirty="0" err="1" smtClean="0"/>
              <a:t>Ghosh</a:t>
            </a:r>
            <a:endParaRPr lang="en-US" dirty="0" smtClean="0"/>
          </a:p>
          <a:p>
            <a:pPr lvl="1"/>
            <a:r>
              <a:rPr lang="en-US" dirty="0" smtClean="0"/>
              <a:t>Lecture slides prepared by Prof. </a:t>
            </a:r>
            <a:r>
              <a:rPr lang="en-US" dirty="0" err="1" smtClean="0"/>
              <a:t>Denenberg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021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Finding the Greatest Common Divisor Using Prime Factorizations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the </a:t>
            </a:r>
            <a:r>
              <a:rPr lang="en-US" dirty="0" err="1" smtClean="0"/>
              <a:t>gcd</a:t>
            </a:r>
            <a:r>
              <a:rPr lang="en-US" dirty="0" smtClean="0"/>
              <a:t> of two positive integers using their prime factorizations is not efficient because there is no efficient algorithm for finding the prime factorization of a positive integer.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850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Common Multiple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900" b="1" dirty="0" smtClean="0"/>
              <a:t>           </a:t>
            </a:r>
            <a:r>
              <a:rPr lang="en-US" sz="2400" b="1" dirty="0" smtClean="0"/>
              <a:t>Definition</a:t>
            </a:r>
            <a:r>
              <a:rPr lang="en-US" sz="2400" dirty="0" smtClean="0"/>
              <a:t>: The least common multiple of the positive integers </a:t>
            </a:r>
            <a:r>
              <a:rPr lang="en-US" sz="2400" i="1" dirty="0" smtClean="0"/>
              <a:t>a</a:t>
            </a:r>
            <a:r>
              <a:rPr lang="en-US" sz="2400" dirty="0" smtClean="0"/>
              <a:t> and </a:t>
            </a:r>
            <a:r>
              <a:rPr lang="en-US" sz="2400" i="1" dirty="0" smtClean="0"/>
              <a:t>b </a:t>
            </a:r>
            <a:r>
              <a:rPr lang="en-US" sz="2400" dirty="0" smtClean="0"/>
              <a:t>is the smallest  positive integer that is divisible by both </a:t>
            </a:r>
            <a:r>
              <a:rPr lang="en-US" sz="2400" i="1" dirty="0" smtClean="0"/>
              <a:t>a</a:t>
            </a:r>
            <a:r>
              <a:rPr lang="en-US" sz="2400" dirty="0" smtClean="0"/>
              <a:t> and </a:t>
            </a:r>
            <a:r>
              <a:rPr lang="en-US" sz="2400" i="1" dirty="0" smtClean="0"/>
              <a:t>b</a:t>
            </a:r>
            <a:r>
              <a:rPr lang="en-US" sz="2400" dirty="0" smtClean="0"/>
              <a:t>. It is denoted by lcm(</a:t>
            </a:r>
            <a:r>
              <a:rPr lang="en-US" sz="2400" i="1" dirty="0" err="1" smtClean="0"/>
              <a:t>a</a:t>
            </a:r>
            <a:r>
              <a:rPr lang="en-US" sz="2400" dirty="0" err="1" smtClean="0"/>
              <a:t>,</a:t>
            </a:r>
            <a:r>
              <a:rPr lang="en-US" sz="2400" i="1" dirty="0" err="1" smtClean="0"/>
              <a:t>b</a:t>
            </a:r>
            <a:r>
              <a:rPr lang="en-US" sz="2400" dirty="0" smtClean="0"/>
              <a:t>).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lcm(6,10) = 30.</a:t>
            </a:r>
          </a:p>
          <a:p>
            <a:pPr>
              <a:buNone/>
            </a:pPr>
            <a:endParaRPr lang="en-US" sz="2800" b="1" dirty="0" smtClean="0">
              <a:latin typeface="Cambria Math"/>
              <a:ea typeface="Cambria Math"/>
            </a:endParaRPr>
          </a:p>
          <a:p>
            <a:pPr>
              <a:buNone/>
            </a:pPr>
            <a:endParaRPr lang="en-US" sz="2800" b="1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</a:t>
            </a:r>
            <a:endParaRPr lang="en-US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sz="9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sz="900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635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Common Multiple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900" b="1" dirty="0" smtClean="0"/>
              <a:t>           </a:t>
            </a:r>
            <a:r>
              <a:rPr lang="en-US" sz="2400" b="1" dirty="0" smtClean="0"/>
              <a:t>Definition</a:t>
            </a:r>
            <a:r>
              <a:rPr lang="en-US" sz="2400" dirty="0" smtClean="0"/>
              <a:t>: The least common multiple of the positive integers </a:t>
            </a:r>
            <a:r>
              <a:rPr lang="en-US" sz="2400" i="1" dirty="0" smtClean="0"/>
              <a:t>a</a:t>
            </a:r>
            <a:r>
              <a:rPr lang="en-US" sz="2400" dirty="0" smtClean="0"/>
              <a:t> and </a:t>
            </a:r>
            <a:r>
              <a:rPr lang="en-US" sz="2400" i="1" dirty="0" smtClean="0"/>
              <a:t>b </a:t>
            </a:r>
            <a:r>
              <a:rPr lang="en-US" sz="2400" dirty="0" smtClean="0"/>
              <a:t>is the smallest  positive integer that is divisible by both </a:t>
            </a:r>
            <a:r>
              <a:rPr lang="en-US" sz="2400" i="1" dirty="0" smtClean="0"/>
              <a:t>a</a:t>
            </a:r>
            <a:r>
              <a:rPr lang="en-US" sz="2400" dirty="0" smtClean="0"/>
              <a:t> and </a:t>
            </a:r>
            <a:r>
              <a:rPr lang="en-US" sz="2400" i="1" dirty="0" smtClean="0"/>
              <a:t>b</a:t>
            </a:r>
            <a:r>
              <a:rPr lang="en-US" sz="2400" dirty="0" smtClean="0"/>
              <a:t>. It is denoted by lcm(</a:t>
            </a:r>
            <a:r>
              <a:rPr lang="en-US" sz="2400" i="1" dirty="0" err="1" smtClean="0"/>
              <a:t>a</a:t>
            </a:r>
            <a:r>
              <a:rPr lang="en-US" sz="2400" dirty="0" err="1" smtClean="0"/>
              <a:t>,</a:t>
            </a:r>
            <a:r>
              <a:rPr lang="en-US" sz="2400" i="1" dirty="0" err="1" smtClean="0"/>
              <a:t>b</a:t>
            </a:r>
            <a:r>
              <a:rPr lang="en-US" sz="2400" dirty="0" smtClean="0"/>
              <a:t>).</a:t>
            </a:r>
          </a:p>
          <a:p>
            <a:r>
              <a:rPr lang="en-US" sz="2400" dirty="0" smtClean="0"/>
              <a:t>The least common multiple can also be computed from the prime factorizations. </a:t>
            </a:r>
            <a:r>
              <a:rPr lang="en-US" sz="2400" b="1" dirty="0" smtClean="0"/>
              <a:t> </a:t>
            </a:r>
          </a:p>
          <a:p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    </a:t>
            </a:r>
            <a:r>
              <a:rPr lang="en-US" sz="2400" dirty="0" smtClean="0"/>
              <a:t>This number is divided by both </a:t>
            </a:r>
            <a:r>
              <a:rPr lang="en-US" sz="2400" i="1" dirty="0" smtClean="0"/>
              <a:t>a</a:t>
            </a:r>
            <a:r>
              <a:rPr lang="en-US" sz="2400" dirty="0" smtClean="0"/>
              <a:t> and </a:t>
            </a:r>
            <a:r>
              <a:rPr lang="en-US" sz="2400" i="1" dirty="0" smtClean="0"/>
              <a:t>b</a:t>
            </a:r>
            <a:r>
              <a:rPr lang="en-US" sz="2400" dirty="0" smtClean="0"/>
              <a:t> and no smaller number  is divided by </a:t>
            </a:r>
            <a:r>
              <a:rPr lang="en-US" sz="2400" i="1" dirty="0" smtClean="0"/>
              <a:t>a</a:t>
            </a:r>
            <a:r>
              <a:rPr lang="en-US" sz="2400" dirty="0" smtClean="0"/>
              <a:t> and </a:t>
            </a:r>
            <a:r>
              <a:rPr lang="en-US" sz="2400" i="1" dirty="0" smtClean="0"/>
              <a:t>b</a:t>
            </a:r>
            <a:r>
              <a:rPr lang="en-US" sz="2400" dirty="0" smtClean="0"/>
              <a:t>.</a:t>
            </a: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    Example:  </a:t>
            </a:r>
            <a:r>
              <a:rPr lang="en-US" sz="2400" dirty="0" smtClean="0"/>
              <a:t>lcm(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dirty="0" smtClean="0"/>
              <a:t>,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2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400" dirty="0" smtClean="0"/>
              <a:t>) =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2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max(3,4)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latin typeface="Cambria Math"/>
                <a:ea typeface="Cambria Math"/>
              </a:rPr>
              <a:t>3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max(5,3)</a:t>
            </a:r>
            <a:r>
              <a:rPr lang="en-US" sz="2400" dirty="0" smtClean="0">
                <a:latin typeface="Cambria Math"/>
                <a:ea typeface="Cambria Math"/>
              </a:rPr>
              <a:t> 7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max(2,0)</a:t>
            </a:r>
            <a:r>
              <a:rPr lang="en-US" sz="2400" dirty="0" smtClean="0">
                <a:latin typeface="Cambria Math"/>
                <a:ea typeface="Cambria Math"/>
              </a:rPr>
              <a:t> =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2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latin typeface="Cambria Math"/>
                <a:ea typeface="Cambria Math"/>
              </a:rPr>
              <a:t>3</a:t>
            </a:r>
            <a:r>
              <a:rPr lang="en-US" sz="2400" baseline="30000" dirty="0" smtClean="0">
                <a:latin typeface="Cambria Math"/>
                <a:ea typeface="Cambria Math"/>
              </a:rPr>
              <a:t>5</a:t>
            </a:r>
            <a:r>
              <a:rPr lang="en-US" sz="2400" dirty="0" smtClean="0">
                <a:latin typeface="Cambria Math"/>
                <a:ea typeface="Cambria Math"/>
              </a:rPr>
              <a:t> 7</a:t>
            </a:r>
            <a:r>
              <a:rPr lang="en-US" sz="2400" baseline="30000" dirty="0" smtClean="0">
                <a:latin typeface="Cambria Math"/>
                <a:ea typeface="Cambria Math"/>
              </a:rPr>
              <a:t>2</a:t>
            </a:r>
            <a:endParaRPr lang="en-US" sz="2400" b="1" dirty="0" smtClean="0"/>
          </a:p>
          <a:p>
            <a:pPr>
              <a:buNone/>
            </a:pPr>
            <a:endParaRPr lang="en-US" sz="2400" dirty="0" smtClean="0">
              <a:latin typeface="Cambria Math"/>
              <a:ea typeface="Cambria Math"/>
            </a:endParaRPr>
          </a:p>
          <a:p>
            <a:pPr>
              <a:buNone/>
            </a:pPr>
            <a:endParaRPr lang="en-US" sz="2800" b="1" dirty="0" smtClean="0">
              <a:latin typeface="Cambria Math"/>
              <a:ea typeface="Cambria Math"/>
            </a:endParaRPr>
          </a:p>
          <a:p>
            <a:pPr>
              <a:buNone/>
            </a:pPr>
            <a:endParaRPr lang="en-US" sz="2800" b="1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</a:t>
            </a:r>
            <a:endParaRPr lang="en-US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sz="9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sz="900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7" name="Picture 6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900251" y="3764279"/>
            <a:ext cx="7776445" cy="487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751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lcm and </a:t>
            </a:r>
            <a:r>
              <a:rPr lang="en-US" dirty="0" err="1" smtClean="0"/>
              <a:t>gcd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 </a:t>
            </a:r>
            <a:r>
              <a:rPr lang="en-US" b="1" dirty="0" smtClean="0"/>
              <a:t>lcm</a:t>
            </a:r>
            <a:r>
              <a:rPr lang="en-US" dirty="0"/>
              <a:t>(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/>
              <a:t>,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                         = 2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max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(3,4)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>
                <a:latin typeface="Cambria Math"/>
                <a:ea typeface="Cambria Math"/>
              </a:rPr>
              <a:t>3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max(5,3)</a:t>
            </a:r>
            <a:r>
              <a:rPr lang="en-US" dirty="0">
                <a:latin typeface="Cambria Math"/>
                <a:ea typeface="Cambria Math"/>
              </a:rPr>
              <a:t> 7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max(2,0)</a:t>
            </a:r>
            <a:r>
              <a:rPr lang="en-US" dirty="0">
                <a:latin typeface="Cambria Math"/>
                <a:ea typeface="Cambria Math"/>
              </a:rPr>
              <a:t> </a:t>
            </a:r>
            <a:endParaRPr lang="en-US" dirty="0" smtClean="0">
              <a:latin typeface="Cambria Math"/>
              <a:ea typeface="Cambria Math"/>
            </a:endParaRPr>
          </a:p>
          <a:p>
            <a:pPr marL="0" indent="0">
              <a:buNone/>
            </a:pPr>
            <a:r>
              <a:rPr lang="en-US" dirty="0">
                <a:latin typeface="Cambria Math"/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                           =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>
                <a:latin typeface="Cambria Math"/>
                <a:ea typeface="Cambria Math"/>
              </a:rPr>
              <a:t>3</a:t>
            </a:r>
            <a:r>
              <a:rPr lang="en-US" baseline="30000" dirty="0">
                <a:latin typeface="Cambria Math"/>
                <a:ea typeface="Cambria Math"/>
              </a:rPr>
              <a:t>5</a:t>
            </a:r>
            <a:r>
              <a:rPr lang="en-US" dirty="0">
                <a:latin typeface="Cambria Math"/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7</a:t>
            </a:r>
            <a:r>
              <a:rPr lang="en-US" baseline="30000" dirty="0" smtClean="0">
                <a:latin typeface="Cambria Math"/>
                <a:ea typeface="Cambria Math"/>
              </a:rPr>
              <a:t>2</a:t>
            </a:r>
          </a:p>
          <a:p>
            <a:r>
              <a:rPr lang="en-US" b="1" dirty="0" err="1" smtClean="0">
                <a:latin typeface="Cambria Math"/>
                <a:ea typeface="Cambria Math"/>
              </a:rPr>
              <a:t>gcd</a:t>
            </a:r>
            <a:r>
              <a:rPr lang="en-US" b="1" dirty="0" smtClean="0">
                <a:latin typeface="Cambria Math"/>
                <a:ea typeface="Cambria Math"/>
              </a:rPr>
              <a:t>(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/>
              <a:t>,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2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                         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min(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3,4)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3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min(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5,3)</a:t>
            </a:r>
            <a:r>
              <a:rPr lang="en-US" dirty="0">
                <a:latin typeface="Cambria Math"/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7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min(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2,0)</a:t>
            </a:r>
            <a:r>
              <a:rPr lang="en-US" dirty="0">
                <a:latin typeface="Cambria Math"/>
                <a:ea typeface="Cambria Math"/>
              </a:rPr>
              <a:t> </a:t>
            </a:r>
            <a:endParaRPr lang="en-US" dirty="0" smtClean="0">
              <a:latin typeface="Cambria Math"/>
              <a:ea typeface="Cambria Math"/>
            </a:endParaRPr>
          </a:p>
          <a:p>
            <a:pPr marL="0" indent="0">
              <a:buNone/>
            </a:pPr>
            <a:r>
              <a:rPr lang="en-US" dirty="0" smtClean="0">
                <a:latin typeface="Cambria Math"/>
                <a:ea typeface="Cambria Math"/>
              </a:rPr>
              <a:t>                             =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2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3</a:t>
            </a:r>
            <a:r>
              <a:rPr lang="en-US" baseline="30000" dirty="0" smtClean="0">
                <a:latin typeface="Cambria Math"/>
                <a:ea typeface="Cambria Math"/>
              </a:rPr>
              <a:t>3</a:t>
            </a: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 x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3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2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3</a:t>
            </a:r>
            <a:r>
              <a:rPr lang="en-US" baseline="30000" dirty="0" smtClean="0">
                <a:latin typeface="Cambria Math"/>
                <a:ea typeface="Cambria Math"/>
              </a:rPr>
              <a:t>8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dirty="0">
                <a:latin typeface="Cambria Math"/>
                <a:ea typeface="Cambria Math"/>
              </a:rPr>
              <a:t>7</a:t>
            </a:r>
            <a:r>
              <a:rPr lang="en-US" baseline="30000" dirty="0">
                <a:latin typeface="Cambria Math"/>
                <a:ea typeface="Cambria Math"/>
              </a:rPr>
              <a:t>2</a:t>
            </a:r>
          </a:p>
          <a:p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984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Common Multiple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8000" dirty="0" smtClean="0"/>
              <a:t>The greatest common divisor and the least common multiple of two integers are related by:</a:t>
            </a:r>
          </a:p>
          <a:p>
            <a:pPr>
              <a:buNone/>
            </a:pPr>
            <a:endParaRPr lang="en-US" sz="8000" dirty="0" smtClean="0"/>
          </a:p>
          <a:p>
            <a:pPr>
              <a:buNone/>
            </a:pPr>
            <a:r>
              <a:rPr lang="en-US" sz="8000" b="1" dirty="0" smtClean="0"/>
              <a:t>     Theorem: </a:t>
            </a:r>
            <a:r>
              <a:rPr lang="en-US" sz="8000" dirty="0" smtClean="0"/>
              <a:t>Let a and b be positive integers. Then</a:t>
            </a:r>
          </a:p>
          <a:p>
            <a:pPr>
              <a:buNone/>
            </a:pPr>
            <a:r>
              <a:rPr lang="en-US" sz="8000" b="1" dirty="0" smtClean="0"/>
              <a:t>                </a:t>
            </a:r>
            <a:r>
              <a:rPr lang="en-US" sz="8000" i="1" dirty="0" err="1" smtClean="0"/>
              <a:t>ab</a:t>
            </a:r>
            <a:r>
              <a:rPr lang="en-US" sz="8000" dirty="0" smtClean="0"/>
              <a:t> = </a:t>
            </a:r>
            <a:r>
              <a:rPr lang="en-US" sz="8000" dirty="0" err="1" smtClean="0"/>
              <a:t>gcd</a:t>
            </a:r>
            <a:r>
              <a:rPr lang="en-US" sz="8000" dirty="0" smtClean="0"/>
              <a:t>(</a:t>
            </a:r>
            <a:r>
              <a:rPr lang="en-US" sz="8000" i="1" dirty="0" err="1" smtClean="0"/>
              <a:t>a</a:t>
            </a:r>
            <a:r>
              <a:rPr lang="en-US" sz="8000" dirty="0" err="1" smtClean="0"/>
              <a:t>,</a:t>
            </a:r>
            <a:r>
              <a:rPr lang="en-US" sz="8000" i="1" dirty="0" err="1" smtClean="0"/>
              <a:t>b</a:t>
            </a:r>
            <a:r>
              <a:rPr lang="en-US" sz="8000" dirty="0" smtClean="0"/>
              <a:t>)</a:t>
            </a:r>
            <a:r>
              <a:rPr lang="en-US" sz="8000" dirty="0" smtClean="0">
                <a:latin typeface="Cambria Math"/>
                <a:ea typeface="Cambria Math"/>
              </a:rPr>
              <a:t> ∙lcm(</a:t>
            </a:r>
            <a:r>
              <a:rPr lang="en-US" sz="8000" i="1" dirty="0" err="1" smtClean="0">
                <a:ea typeface="Cambria Math"/>
              </a:rPr>
              <a:t>a,b</a:t>
            </a:r>
            <a:r>
              <a:rPr lang="en-US" sz="8000" dirty="0" smtClean="0">
                <a:latin typeface="Cambria Math"/>
                <a:ea typeface="Cambria Math"/>
              </a:rPr>
              <a:t>)</a:t>
            </a:r>
          </a:p>
          <a:p>
            <a:pPr>
              <a:buNone/>
            </a:pPr>
            <a:r>
              <a:rPr lang="en-US" sz="8000" dirty="0" smtClean="0">
                <a:latin typeface="Cambria Math"/>
                <a:ea typeface="Cambria Math"/>
              </a:rPr>
              <a:t>         </a:t>
            </a:r>
            <a:endParaRPr lang="en-US" sz="9800" b="1" dirty="0" smtClean="0">
              <a:latin typeface="Cambria Math"/>
              <a:ea typeface="Cambria Math"/>
            </a:endParaRPr>
          </a:p>
          <a:p>
            <a:pPr>
              <a:buNone/>
            </a:pPr>
            <a:endParaRPr lang="en-US" sz="9800" b="1" dirty="0" smtClean="0"/>
          </a:p>
          <a:p>
            <a:endParaRPr lang="en-US" sz="9800" dirty="0" smtClean="0"/>
          </a:p>
          <a:p>
            <a:pPr>
              <a:buNone/>
            </a:pPr>
            <a:r>
              <a:rPr lang="en-US" sz="9800" dirty="0" smtClean="0"/>
              <a:t>   </a:t>
            </a:r>
            <a:endParaRPr lang="en-US" sz="9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946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Euclidean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Example</a:t>
            </a:r>
            <a:r>
              <a:rPr lang="en-US" dirty="0" smtClean="0"/>
              <a:t>: Find 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287,91</a:t>
            </a:r>
            <a:r>
              <a:rPr lang="en-US" dirty="0" smtClean="0"/>
              <a:t>):</a:t>
            </a:r>
          </a:p>
          <a:p>
            <a:pPr lvl="2"/>
            <a:r>
              <a:rPr lang="en-US" dirty="0" smtClean="0">
                <a:latin typeface="Cambria Math" pitchFamily="18" charset="0"/>
                <a:ea typeface="Cambria Math" pitchFamily="18" charset="0"/>
              </a:rPr>
              <a:t>287 = 91 ∙ 3 + 14</a:t>
            </a:r>
          </a:p>
          <a:p>
            <a:pPr lvl="2"/>
            <a:r>
              <a:rPr lang="en-US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91 = 14 ∙ 6 + 7</a:t>
            </a:r>
          </a:p>
          <a:p>
            <a:pPr lvl="2"/>
            <a:r>
              <a:rPr lang="en-US" dirty="0" smtClean="0"/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14 =  7 ∙ 2 + 0</a:t>
            </a:r>
          </a:p>
          <a:p>
            <a:pPr lvl="1">
              <a:buNone/>
            </a:pP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 lvl="1">
              <a:buNone/>
            </a:pP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287</a:t>
            </a:r>
            <a:r>
              <a:rPr lang="en-US" dirty="0" smtClean="0"/>
              <a:t>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91</a:t>
            </a:r>
            <a:r>
              <a:rPr lang="en-US" dirty="0" smtClean="0"/>
              <a:t>) =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91</a:t>
            </a:r>
            <a:r>
              <a:rPr lang="en-US" dirty="0" smtClean="0"/>
              <a:t>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14</a:t>
            </a:r>
            <a:r>
              <a:rPr lang="en-US" dirty="0" smtClean="0"/>
              <a:t>) = 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14</a:t>
            </a:r>
            <a:r>
              <a:rPr lang="en-US" dirty="0" smtClean="0"/>
              <a:t>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dirty="0" smtClean="0"/>
              <a:t>)  =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7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096184" y="2516113"/>
            <a:ext cx="5752416" cy="1437620"/>
            <a:chOff x="2096184" y="4114800"/>
            <a:chExt cx="5752416" cy="1437620"/>
          </a:xfrm>
        </p:grpSpPr>
        <p:cxnSp>
          <p:nvCxnSpPr>
            <p:cNvPr id="7" name="Straight Arrow Connector 6"/>
            <p:cNvCxnSpPr/>
            <p:nvPr/>
          </p:nvCxnSpPr>
          <p:spPr>
            <a:xfrm rot="10800000" flipV="1">
              <a:off x="2163030" y="4133496"/>
              <a:ext cx="304800" cy="15240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 flipV="1">
              <a:off x="2807840" y="4155780"/>
              <a:ext cx="838200" cy="15240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0800000" flipV="1">
              <a:off x="2096184" y="4603632"/>
              <a:ext cx="304800" cy="15240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10800000" flipV="1">
              <a:off x="2740994" y="4460580"/>
              <a:ext cx="685800" cy="22860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276600" y="5029200"/>
              <a:ext cx="1524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Stopping condition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800600" y="4114800"/>
              <a:ext cx="2971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Divide </a:t>
              </a:r>
              <a:r>
                <a:rPr lang="en-US" sz="1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287</a:t>
              </a:r>
              <a:r>
                <a:rPr lang="en-US" sz="1400" dirty="0" smtClean="0">
                  <a:solidFill>
                    <a:srgbClr val="C00000"/>
                  </a:solidFill>
                </a:rPr>
                <a:t> by </a:t>
              </a:r>
              <a:r>
                <a:rPr lang="en-US" sz="1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91</a:t>
              </a:r>
              <a:endParaRPr lang="en-US" sz="14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800600" y="4495800"/>
              <a:ext cx="3048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Divide </a:t>
              </a:r>
              <a:r>
                <a:rPr lang="en-US" sz="1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91</a:t>
              </a:r>
              <a:r>
                <a:rPr lang="en-US" sz="1400" dirty="0" smtClean="0">
                  <a:solidFill>
                    <a:srgbClr val="C00000"/>
                  </a:solidFill>
                </a:rPr>
                <a:t> by </a:t>
              </a:r>
              <a:r>
                <a:rPr lang="en-US" sz="1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14</a:t>
              </a:r>
              <a:endParaRPr lang="en-US" sz="14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800600" y="4800600"/>
              <a:ext cx="3048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Divide </a:t>
              </a:r>
              <a:r>
                <a:rPr lang="en-US" sz="1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14</a:t>
              </a:r>
              <a:r>
                <a:rPr lang="en-US" sz="1400" dirty="0" smtClean="0">
                  <a:solidFill>
                    <a:srgbClr val="C00000"/>
                  </a:solidFill>
                </a:rPr>
                <a:t> by </a:t>
              </a:r>
              <a:r>
                <a:rPr lang="en-US" sz="1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7</a:t>
              </a:r>
              <a:endParaRPr lang="en-US" sz="14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rot="10800000">
              <a:off x="3601476" y="4876800"/>
              <a:ext cx="381000" cy="15240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8861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Euclidean Algorithm: </a:t>
            </a:r>
            <a:r>
              <a:rPr lang="en-US" dirty="0"/>
              <a:t>k</a:t>
            </a:r>
            <a:r>
              <a:rPr lang="en-US" dirty="0" smtClean="0"/>
              <a:t>ey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Lemma: Let a = </a:t>
            </a:r>
            <a:r>
              <a:rPr lang="en-US" dirty="0" err="1" smtClean="0"/>
              <a:t>bq</a:t>
            </a:r>
            <a:r>
              <a:rPr lang="en-US" dirty="0" smtClean="0"/>
              <a:t> + r, where a, b, q, r are positive integers, 0≤ r &lt; b, then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 =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err="1" smtClean="0"/>
              <a:t>b,r</a:t>
            </a:r>
            <a:r>
              <a:rPr lang="en-US" dirty="0" smtClean="0"/>
              <a:t>). (Assuming a ≥ b.)</a:t>
            </a:r>
          </a:p>
          <a:p>
            <a:r>
              <a:rPr lang="en-US" dirty="0" smtClean="0"/>
              <a:t>Why?</a:t>
            </a:r>
          </a:p>
          <a:p>
            <a:r>
              <a:rPr lang="en-US" dirty="0" smtClean="0"/>
              <a:t>Consider an arbitrary divisor k of a and b.</a:t>
            </a:r>
          </a:p>
          <a:p>
            <a:pPr lvl="1"/>
            <a:r>
              <a:rPr lang="en-US" dirty="0" err="1" smtClean="0"/>
              <a:t>k|a</a:t>
            </a:r>
            <a:r>
              <a:rPr lang="en-US" dirty="0" smtClean="0"/>
              <a:t> ; </a:t>
            </a:r>
            <a:r>
              <a:rPr lang="en-US" dirty="0" err="1" smtClean="0"/>
              <a:t>k|b</a:t>
            </a:r>
            <a:endParaRPr lang="en-US" dirty="0" smtClean="0"/>
          </a:p>
          <a:p>
            <a:pPr lvl="1"/>
            <a:r>
              <a:rPr lang="en-US" dirty="0" err="1" smtClean="0"/>
              <a:t>k|a-b</a:t>
            </a:r>
            <a:r>
              <a:rPr lang="en-US" dirty="0" smtClean="0"/>
              <a:t> ; </a:t>
            </a:r>
            <a:r>
              <a:rPr lang="en-US" dirty="0" err="1" smtClean="0"/>
              <a:t>k|</a:t>
            </a:r>
            <a:r>
              <a:rPr lang="en-US" dirty="0" err="1"/>
              <a:t>b</a:t>
            </a:r>
            <a:endParaRPr lang="en-US" dirty="0" smtClean="0"/>
          </a:p>
          <a:p>
            <a:pPr lvl="1"/>
            <a:r>
              <a:rPr lang="en-US" dirty="0" smtClean="0"/>
              <a:t>k|a-2b ; </a:t>
            </a:r>
            <a:r>
              <a:rPr lang="en-US" dirty="0" err="1" smtClean="0"/>
              <a:t>k|b</a:t>
            </a:r>
            <a:endParaRPr lang="en-US" dirty="0" smtClean="0"/>
          </a:p>
          <a:p>
            <a:pPr lvl="1"/>
            <a:r>
              <a:rPr lang="en-US" dirty="0" err="1" smtClean="0"/>
              <a:t>k|a-qb</a:t>
            </a:r>
            <a:r>
              <a:rPr lang="en-US" dirty="0" smtClean="0"/>
              <a:t> ; </a:t>
            </a:r>
            <a:r>
              <a:rPr lang="en-US" dirty="0" err="1" smtClean="0"/>
              <a:t>k|b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k|r</a:t>
            </a:r>
            <a:r>
              <a:rPr lang="en-US" dirty="0" smtClean="0"/>
              <a:t> ; </a:t>
            </a:r>
            <a:r>
              <a:rPr lang="en-US" dirty="0" err="1" smtClean="0"/>
              <a:t>k|b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 =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err="1" smtClean="0"/>
              <a:t>b,r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82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Euclidean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Euclidean algorithm expressed in </a:t>
            </a:r>
            <a:r>
              <a:rPr lang="en-US" dirty="0" err="1" smtClean="0"/>
              <a:t>pseudocode</a:t>
            </a:r>
            <a:r>
              <a:rPr lang="en-US" dirty="0" smtClean="0"/>
              <a:t> is: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2819150"/>
            <a:ext cx="7848600" cy="38977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2400" b="1" dirty="0" smtClean="0"/>
              <a:t>procedure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lang="en-US" sz="2400" i="1" dirty="0" err="1" smtClean="0"/>
              <a:t>gcd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(</a:t>
            </a:r>
            <a:r>
              <a:rPr lang="en-US" sz="2400" i="1" noProof="0" dirty="0" smtClean="0"/>
              <a:t>a</a:t>
            </a:r>
            <a:r>
              <a:rPr lang="en-US" sz="2400" i="1" dirty="0" smtClean="0"/>
              <a:t>, b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: </a:t>
            </a:r>
            <a:r>
              <a:rPr lang="en-US" sz="2400" dirty="0" smtClean="0"/>
              <a:t>positive integers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2400" i="1" dirty="0" smtClean="0">
                <a:solidFill>
                  <a:srgbClr val="0000FF"/>
                </a:solidFill>
                <a:ea typeface="Cambria Math" pitchFamily="18" charset="0"/>
              </a:rPr>
              <a:t>if  a &lt; b then </a:t>
            </a:r>
            <a:r>
              <a:rPr lang="en-US" sz="2400" b="1" i="1" dirty="0" smtClean="0">
                <a:solidFill>
                  <a:srgbClr val="0000FF"/>
                </a:solidFill>
                <a:ea typeface="Cambria Math" pitchFamily="18" charset="0"/>
              </a:rPr>
              <a:t>swap</a:t>
            </a:r>
            <a:r>
              <a:rPr lang="en-US" sz="2400" i="1" dirty="0" smtClean="0">
                <a:solidFill>
                  <a:srgbClr val="0000FF"/>
                </a:solidFill>
                <a:ea typeface="Cambria Math" pitchFamily="18" charset="0"/>
              </a:rPr>
              <a:t>(</a:t>
            </a:r>
            <a:r>
              <a:rPr lang="en-US" sz="2400" i="1" dirty="0" err="1" smtClean="0">
                <a:solidFill>
                  <a:srgbClr val="0000FF"/>
                </a:solidFill>
                <a:ea typeface="Cambria Math" pitchFamily="18" charset="0"/>
              </a:rPr>
              <a:t>a,b</a:t>
            </a:r>
            <a:r>
              <a:rPr lang="en-US" sz="2400" i="1" dirty="0" smtClean="0">
                <a:solidFill>
                  <a:srgbClr val="0000FF"/>
                </a:solidFill>
                <a:ea typeface="Cambria Math" pitchFamily="18" charset="0"/>
              </a:rPr>
              <a:t>) (i.e. c=a, a=b, b=c)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2400" i="1" dirty="0" smtClean="0">
                <a:ea typeface="Cambria Math" pitchFamily="18" charset="0"/>
              </a:rPr>
              <a:t>x </a:t>
            </a:r>
            <a:r>
              <a:rPr lang="en-US" sz="2400" dirty="0" smtClean="0">
                <a:ea typeface="Cambria Math" pitchFamily="18" charset="0"/>
              </a:rPr>
              <a:t>:= </a:t>
            </a:r>
            <a:r>
              <a:rPr lang="en-US" sz="2400" i="1" dirty="0" smtClean="0">
                <a:ea typeface="Cambria Math" pitchFamily="18" charset="0"/>
              </a:rPr>
              <a:t>a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2400" i="1" dirty="0" err="1" smtClean="0">
                <a:ea typeface="Cambria Math" pitchFamily="18" charset="0"/>
              </a:rPr>
              <a:t>y</a:t>
            </a:r>
            <a:r>
              <a:rPr lang="en-US" sz="2400" i="1" dirty="0" smtClean="0">
                <a:ea typeface="Cambria Math" pitchFamily="18" charset="0"/>
              </a:rPr>
              <a:t> </a:t>
            </a:r>
            <a:r>
              <a:rPr lang="en-US" sz="2400" dirty="0" smtClean="0">
                <a:ea typeface="Cambria Math" pitchFamily="18" charset="0"/>
              </a:rPr>
              <a:t>:= </a:t>
            </a:r>
            <a:r>
              <a:rPr lang="en-US" sz="2400" i="1" dirty="0" smtClean="0">
                <a:ea typeface="Cambria Math" pitchFamily="18" charset="0"/>
              </a:rPr>
              <a:t>b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2400" b="1" dirty="0" smtClean="0"/>
              <a:t>while   </a:t>
            </a:r>
            <a:r>
              <a:rPr lang="en-US" sz="2400" i="1" dirty="0" smtClean="0"/>
              <a:t>y </a:t>
            </a:r>
            <a:r>
              <a:rPr lang="en-US" sz="2400" i="1" dirty="0" smtClean="0">
                <a:latin typeface="Cambria Math"/>
                <a:ea typeface="Cambria Math"/>
              </a:rPr>
              <a:t>≠ </a:t>
            </a:r>
            <a:r>
              <a:rPr lang="en-US" sz="2400" dirty="0" smtClean="0">
                <a:latin typeface="Cambria Math"/>
                <a:ea typeface="Cambria Math"/>
              </a:rPr>
              <a:t>0</a:t>
            </a: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>
              <a:buNone/>
            </a:pPr>
            <a:r>
              <a:rPr lang="en-US" sz="2400" dirty="0" smtClean="0"/>
              <a:t>       </a:t>
            </a:r>
            <a:r>
              <a:rPr lang="en-US" sz="2400" i="1" dirty="0" smtClean="0"/>
              <a:t>r</a:t>
            </a:r>
            <a:r>
              <a:rPr lang="en-US" sz="2400" dirty="0" smtClean="0"/>
              <a:t> := 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b="1" dirty="0" smtClean="0"/>
              <a:t>mod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</a:p>
          <a:p>
            <a:pPr>
              <a:buNone/>
            </a:pPr>
            <a:r>
              <a:rPr lang="en-US" sz="2400" dirty="0" smtClean="0"/>
              <a:t>       </a:t>
            </a:r>
            <a:r>
              <a:rPr lang="en-US" sz="2400" i="1" dirty="0" smtClean="0"/>
              <a:t>x </a:t>
            </a:r>
            <a:r>
              <a:rPr lang="en-US" sz="2400" dirty="0" smtClean="0"/>
              <a:t>:= </a:t>
            </a:r>
            <a:r>
              <a:rPr lang="en-US" sz="2400" i="1" dirty="0" smtClean="0"/>
              <a:t>y</a:t>
            </a:r>
          </a:p>
          <a:p>
            <a:pPr>
              <a:buNone/>
            </a:pPr>
            <a:r>
              <a:rPr lang="en-US" sz="2400" dirty="0" smtClean="0"/>
              <a:t>       </a:t>
            </a:r>
            <a:r>
              <a:rPr lang="en-US" sz="2400" i="1" dirty="0" smtClean="0"/>
              <a:t>y</a:t>
            </a:r>
            <a:r>
              <a:rPr lang="en-US" sz="2400" dirty="0" smtClean="0"/>
              <a:t> := </a:t>
            </a:r>
            <a:r>
              <a:rPr lang="en-US" sz="2400" i="1" dirty="0" smtClean="0"/>
              <a:t>r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2400" b="1" noProof="0" dirty="0" smtClean="0"/>
              <a:t>r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eturn</a:t>
            </a:r>
            <a:r>
              <a:rPr lang="en-US" sz="2400" noProof="0" dirty="0" smtClean="0"/>
              <a:t> </a:t>
            </a:r>
            <a:r>
              <a:rPr lang="en-US" sz="2400" i="1" noProof="0" dirty="0" smtClean="0"/>
              <a:t>x</a:t>
            </a:r>
            <a:r>
              <a:rPr lang="en-US" sz="2400" noProof="0" dirty="0" smtClean="0"/>
              <a:t> </a:t>
            </a:r>
            <a:r>
              <a:rPr lang="en-US" sz="2400" dirty="0" smtClean="0"/>
              <a:t>{</a:t>
            </a:r>
            <a:r>
              <a:rPr lang="en-US" sz="2400" dirty="0" err="1" smtClean="0"/>
              <a:t>gcd</a:t>
            </a:r>
            <a:r>
              <a:rPr lang="en-US" sz="2400" dirty="0" smtClean="0"/>
              <a:t>(</a:t>
            </a:r>
            <a:r>
              <a:rPr lang="en-US" sz="2400" i="1" dirty="0" err="1" smtClean="0"/>
              <a:t>a</a:t>
            </a:r>
            <a:r>
              <a:rPr lang="en-US" sz="2400" dirty="0" err="1" smtClean="0"/>
              <a:t>,</a:t>
            </a:r>
            <a:r>
              <a:rPr lang="en-US" sz="2400" i="1" dirty="0" err="1" smtClean="0"/>
              <a:t>b</a:t>
            </a:r>
            <a:r>
              <a:rPr lang="en-US" sz="2400" dirty="0" smtClean="0"/>
              <a:t>) = </a:t>
            </a:r>
            <a:r>
              <a:rPr lang="en-US" sz="2400" i="1" dirty="0" smtClean="0"/>
              <a:t>x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}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1825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Find d = </a:t>
            </a:r>
            <a:r>
              <a:rPr lang="en-US" sz="3000" dirty="0" err="1" smtClean="0"/>
              <a:t>gcd</a:t>
            </a:r>
            <a:r>
              <a:rPr lang="en-US" sz="3000" dirty="0" smtClean="0"/>
              <a:t>(821,123)</a:t>
            </a:r>
          </a:p>
          <a:p>
            <a:pPr lvl="1"/>
            <a:r>
              <a:rPr lang="en-US" sz="2600" dirty="0" smtClean="0"/>
              <a:t>821 </a:t>
            </a:r>
            <a:r>
              <a:rPr lang="en-US" sz="2600" dirty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sz="2600" dirty="0" smtClean="0"/>
              <a:t>123 </a:t>
            </a:r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∙ 6 + 83         ………… (1)</a:t>
            </a:r>
          </a:p>
          <a:p>
            <a:pPr lvl="1"/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123 = 83 ∙ 1 + 40          …………. (2)</a:t>
            </a:r>
          </a:p>
          <a:p>
            <a:pPr lvl="1"/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   83 = 40 ∙ 2 + 3            …………. (3)</a:t>
            </a:r>
          </a:p>
          <a:p>
            <a:pPr lvl="1"/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   40 =   3 ∙ 13 + 1          …………. (4)</a:t>
            </a:r>
            <a:r>
              <a:rPr lang="en-US" sz="2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3410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317" y="1600200"/>
            <a:ext cx="8731671" cy="52578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d = </a:t>
            </a:r>
            <a:r>
              <a:rPr lang="en-US" sz="2600" dirty="0" err="1" smtClean="0"/>
              <a:t>gcd</a:t>
            </a:r>
            <a:r>
              <a:rPr lang="en-US" sz="2600" dirty="0" smtClean="0"/>
              <a:t>(821,123) = 1  (i.e. 821 and 123 are relatively prime)</a:t>
            </a:r>
          </a:p>
          <a:p>
            <a:r>
              <a:rPr lang="en-US" sz="2600" dirty="0" smtClean="0"/>
              <a:t>We  can find integers u and v such that 1 = 821u +123v.</a:t>
            </a:r>
          </a:p>
          <a:p>
            <a:pPr lvl="1"/>
            <a:r>
              <a:rPr lang="en-US" sz="2600" dirty="0" smtClean="0"/>
              <a:t> 821 </a:t>
            </a:r>
            <a:r>
              <a:rPr lang="en-US" sz="2600" dirty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sz="2600" dirty="0" smtClean="0"/>
              <a:t>123 </a:t>
            </a:r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∙ 6 + 83         ………… (1)</a:t>
            </a:r>
          </a:p>
          <a:p>
            <a:pPr lvl="1"/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123 = 83 ∙ 1 + 40          …………. (2)</a:t>
            </a:r>
          </a:p>
          <a:p>
            <a:pPr lvl="1"/>
            <a:r>
              <a:rPr lang="en-US" sz="2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  83 = 40 ∙ 2 + 3            …………. (3)</a:t>
            </a:r>
          </a:p>
          <a:p>
            <a:pPr lvl="1"/>
            <a:r>
              <a:rPr lang="en-US" sz="2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  40 =   3 ∙ 13 + 1          …………. (4)</a:t>
            </a:r>
            <a:r>
              <a:rPr lang="en-US" sz="2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1167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Preamble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0279" y="2002692"/>
            <a:ext cx="7551489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Historically,  </a:t>
            </a:r>
            <a:r>
              <a:rPr lang="en-US" sz="2400" i="1" dirty="0" smtClean="0">
                <a:solidFill>
                  <a:srgbClr val="0000FF"/>
                </a:solidFill>
              </a:rPr>
              <a:t>number theory </a:t>
            </a:r>
            <a:r>
              <a:rPr lang="en-US" sz="2400" dirty="0" smtClean="0"/>
              <a:t>has been a beautiful area of </a:t>
            </a:r>
          </a:p>
          <a:p>
            <a:r>
              <a:rPr lang="en-US" sz="2400" dirty="0" smtClean="0"/>
              <a:t>study in </a:t>
            </a:r>
            <a:r>
              <a:rPr lang="en-US" sz="2400" dirty="0" smtClean="0">
                <a:solidFill>
                  <a:srgbClr val="0000FF"/>
                </a:solidFill>
              </a:rPr>
              <a:t>pure mathematics</a:t>
            </a:r>
            <a:r>
              <a:rPr lang="en-US" sz="2400" dirty="0" smtClean="0"/>
              <a:t>. However, in modern times, </a:t>
            </a:r>
          </a:p>
          <a:p>
            <a:r>
              <a:rPr lang="en-US" sz="2400" dirty="0" smtClean="0"/>
              <a:t>number theory is very important in the </a:t>
            </a:r>
            <a:r>
              <a:rPr lang="en-US" sz="2400" dirty="0" smtClean="0">
                <a:solidFill>
                  <a:srgbClr val="FF0000"/>
                </a:solidFill>
              </a:rPr>
              <a:t>area of security</a:t>
            </a:r>
            <a:r>
              <a:rPr lang="en-US" sz="2400" dirty="0" smtClean="0"/>
              <a:t>.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Encryption algorithms </a:t>
            </a:r>
            <a:r>
              <a:rPr lang="en-US" sz="2400" dirty="0" smtClean="0"/>
              <a:t>heavily depend on modular </a:t>
            </a:r>
          </a:p>
          <a:p>
            <a:r>
              <a:rPr lang="en-US" sz="2400" dirty="0" smtClean="0"/>
              <a:t>arithmetic, and our ability to deal with large integers. </a:t>
            </a:r>
          </a:p>
          <a:p>
            <a:r>
              <a:rPr lang="en-US" sz="2400" dirty="0" smtClean="0"/>
              <a:t>We need appropriate techniques to deal with such</a:t>
            </a:r>
          </a:p>
          <a:p>
            <a:r>
              <a:rPr lang="en-US" sz="2400" dirty="0" smtClean="0"/>
              <a:t>algorithms.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00FF"/>
                </a:solidFill>
              </a:rPr>
              <a:t>Hashing</a:t>
            </a:r>
            <a:r>
              <a:rPr lang="en-US" sz="2400" dirty="0" smtClean="0"/>
              <a:t> technique has become quite popular whose underlying principle is modular arithmetic.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46798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 smtClean="0"/>
              <a:t>Find d = </a:t>
            </a:r>
            <a:r>
              <a:rPr lang="en-US" sz="3000" dirty="0" err="1" smtClean="0"/>
              <a:t>gcd</a:t>
            </a:r>
            <a:r>
              <a:rPr lang="en-US" sz="3000" dirty="0" smtClean="0"/>
              <a:t>(821,123) = 1</a:t>
            </a:r>
          </a:p>
          <a:p>
            <a:r>
              <a:rPr lang="en-US" sz="3000" dirty="0" smtClean="0"/>
              <a:t>We can find integers u and v such that d = 821u +123v.</a:t>
            </a:r>
          </a:p>
          <a:p>
            <a:pPr lvl="1"/>
            <a:r>
              <a:rPr lang="en-US" sz="2600" dirty="0" smtClean="0"/>
              <a:t> 821 </a:t>
            </a:r>
            <a:r>
              <a:rPr lang="en-US" sz="2600" dirty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sz="2600" dirty="0" smtClean="0"/>
              <a:t>123 </a:t>
            </a:r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∙ 6 + 83         ………… (1)</a:t>
            </a:r>
          </a:p>
          <a:p>
            <a:pPr lvl="1"/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123 = 83 ∙ 1 + 40          …………. (2)</a:t>
            </a:r>
          </a:p>
          <a:p>
            <a:pPr lvl="1"/>
            <a:r>
              <a:rPr lang="en-US" sz="2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  83 = 40 ∙ 2 + 3            …………. (3)</a:t>
            </a:r>
          </a:p>
          <a:p>
            <a:pPr lvl="1"/>
            <a:r>
              <a:rPr lang="en-US" sz="2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  40 =   3 ∙ 13 + 1          …………. (4)</a:t>
            </a:r>
            <a:r>
              <a:rPr lang="en-US" sz="2600" dirty="0" smtClean="0"/>
              <a:t> </a:t>
            </a:r>
          </a:p>
          <a:p>
            <a:r>
              <a:rPr lang="en-US" sz="2800" dirty="0" smtClean="0"/>
              <a:t>Now we can write</a:t>
            </a:r>
          </a:p>
          <a:p>
            <a:pPr lvl="1"/>
            <a:r>
              <a:rPr lang="en-US" sz="2400" dirty="0" smtClean="0"/>
              <a:t>1 =  40  −  3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∙ 13        (from (4))</a:t>
            </a:r>
          </a:p>
          <a:p>
            <a:pPr lvl="1"/>
            <a:r>
              <a:rPr lang="en-US" sz="24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1 = 40 − (83 - 40∙2)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∙ 13 (using (3))</a:t>
            </a:r>
          </a:p>
          <a:p>
            <a:pPr lvl="1"/>
            <a:r>
              <a:rPr lang="en-US" sz="2400" dirty="0">
                <a:latin typeface="Cambria Math" pitchFamily="18" charset="0"/>
                <a:ea typeface="Cambria Math" pitchFamily="18" charset="0"/>
              </a:rPr>
              <a:t> 1 = 40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∙ 27 − 83 ∙ 13</a:t>
            </a:r>
          </a:p>
          <a:p>
            <a:pPr lvl="1"/>
            <a:r>
              <a:rPr lang="en-US" sz="2400" dirty="0">
                <a:latin typeface="Cambria Math" pitchFamily="18" charset="0"/>
                <a:ea typeface="Cambria Math" pitchFamily="18" charset="0"/>
              </a:rPr>
              <a:t> 1 = (123 – 83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∙ 1) ∙ 27 − 83 ∙ 13 (from (2))</a:t>
            </a:r>
          </a:p>
          <a:p>
            <a:pPr lvl="1"/>
            <a:r>
              <a:rPr lang="en-US" sz="2400" dirty="0">
                <a:latin typeface="Cambria Math" pitchFamily="18" charset="0"/>
                <a:ea typeface="Cambria Math" pitchFamily="18" charset="0"/>
              </a:rPr>
              <a:t> 1 = 123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∙ 27 −  83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∙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40</a:t>
            </a:r>
          </a:p>
          <a:p>
            <a:pPr lvl="1"/>
            <a:r>
              <a:rPr lang="en-US" sz="24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1 = 123 .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27 − (821 – 123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∙ 6) ∙ 40 (from (1))</a:t>
            </a:r>
          </a:p>
          <a:p>
            <a:pPr lvl="1"/>
            <a:r>
              <a:rPr lang="en-US" sz="2400" dirty="0">
                <a:latin typeface="Cambria Math" pitchFamily="18" charset="0"/>
                <a:ea typeface="Cambria Math" pitchFamily="18" charset="0"/>
              </a:rPr>
              <a:t> 1 = 123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∙  267 − 821 ∙ 40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Thus we have u = -40 and v = 267.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795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 smtClean="0"/>
              <a:t>Find d = </a:t>
            </a:r>
            <a:r>
              <a:rPr lang="en-US" sz="3000" dirty="0" err="1" smtClean="0"/>
              <a:t>gcd</a:t>
            </a:r>
            <a:r>
              <a:rPr lang="en-US" sz="3000" dirty="0" smtClean="0"/>
              <a:t>(821,123) and integers u and v such that d = 821u +123v.</a:t>
            </a:r>
          </a:p>
          <a:p>
            <a:pPr lvl="1"/>
            <a:r>
              <a:rPr lang="en-US" sz="2600" dirty="0" smtClean="0"/>
              <a:t> 821 </a:t>
            </a:r>
            <a:r>
              <a:rPr lang="en-US" sz="2600" dirty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sz="2600" dirty="0" smtClean="0"/>
              <a:t>123 </a:t>
            </a:r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∙ 6 + 83         ………… (1)</a:t>
            </a:r>
          </a:p>
          <a:p>
            <a:pPr lvl="1"/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123 = 83 ∙ 1 + 40          …………. (2)</a:t>
            </a:r>
          </a:p>
          <a:p>
            <a:pPr lvl="1"/>
            <a:r>
              <a:rPr lang="en-US" sz="2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  83 = 40 ∙ 2 + 3            …………. (3)</a:t>
            </a:r>
          </a:p>
          <a:p>
            <a:pPr lvl="1"/>
            <a:r>
              <a:rPr lang="en-US" sz="26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600" dirty="0" smtClean="0">
                <a:latin typeface="Cambria Math" pitchFamily="18" charset="0"/>
                <a:ea typeface="Cambria Math" pitchFamily="18" charset="0"/>
              </a:rPr>
              <a:t>  40 =   3 ∙ 13 + 1          …………. (4)</a:t>
            </a:r>
            <a:r>
              <a:rPr lang="en-US" sz="2600" dirty="0" smtClean="0"/>
              <a:t> </a:t>
            </a:r>
          </a:p>
          <a:p>
            <a:r>
              <a:rPr lang="en-US" sz="2800" dirty="0" smtClean="0"/>
              <a:t>Now we can write</a:t>
            </a:r>
          </a:p>
          <a:p>
            <a:pPr lvl="1"/>
            <a:r>
              <a:rPr lang="en-US" sz="2400" dirty="0" smtClean="0"/>
              <a:t>1 =  40  −  3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∙ 13        (from (4))</a:t>
            </a:r>
          </a:p>
          <a:p>
            <a:pPr lvl="1"/>
            <a:r>
              <a:rPr lang="en-US" sz="24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1 = 40 − (83 - 40∙2)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∙ 13 (using (3))</a:t>
            </a:r>
          </a:p>
          <a:p>
            <a:pPr lvl="1"/>
            <a:r>
              <a:rPr lang="en-US" sz="2400" dirty="0">
                <a:latin typeface="Cambria Math" pitchFamily="18" charset="0"/>
                <a:ea typeface="Cambria Math" pitchFamily="18" charset="0"/>
              </a:rPr>
              <a:t> 1 = 40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∙ 27 − 83 ∙ 13</a:t>
            </a:r>
          </a:p>
          <a:p>
            <a:pPr lvl="1"/>
            <a:r>
              <a:rPr lang="en-US" sz="2400" dirty="0">
                <a:latin typeface="Cambria Math" pitchFamily="18" charset="0"/>
                <a:ea typeface="Cambria Math" pitchFamily="18" charset="0"/>
              </a:rPr>
              <a:t> 1 = (123 – 83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∙ 1) ∙ 27 − 83 ∙ 13 (from (2))</a:t>
            </a:r>
          </a:p>
          <a:p>
            <a:pPr lvl="1"/>
            <a:r>
              <a:rPr lang="en-US" sz="2400" dirty="0">
                <a:latin typeface="Cambria Math" pitchFamily="18" charset="0"/>
                <a:ea typeface="Cambria Math" pitchFamily="18" charset="0"/>
              </a:rPr>
              <a:t> 1 = 123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∙ 27 −  83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∙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40</a:t>
            </a:r>
          </a:p>
          <a:p>
            <a:pPr lvl="1"/>
            <a:r>
              <a:rPr lang="en-US" sz="24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1 = 123 .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27 − (821 – 123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∙ 6) ∙ 40 (from (1))</a:t>
            </a:r>
          </a:p>
          <a:p>
            <a:pPr lvl="1"/>
            <a:r>
              <a:rPr lang="en-US" sz="2400" dirty="0">
                <a:latin typeface="Cambria Math" pitchFamily="18" charset="0"/>
                <a:ea typeface="Cambria Math" pitchFamily="18" charset="0"/>
              </a:rPr>
              <a:t> 1 = 123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∙  267 − 821 ∙ 40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Thus we have u = -40 and v = 267.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39376" y="4604342"/>
            <a:ext cx="4735719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 err="1"/>
              <a:t>gcd</a:t>
            </a:r>
            <a:r>
              <a:rPr lang="en-US" sz="2400" dirty="0"/>
              <a:t> of </a:t>
            </a:r>
            <a:r>
              <a:rPr lang="en-US" sz="2400" dirty="0" smtClean="0"/>
              <a:t>821 and123 can </a:t>
            </a:r>
            <a:r>
              <a:rPr lang="en-US" sz="2400" dirty="0"/>
              <a:t>be expressed as a linear combination of </a:t>
            </a:r>
            <a:r>
              <a:rPr lang="en-US" sz="2400" dirty="0" smtClean="0"/>
              <a:t>821 and 123: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3733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8-03-28 at 12.17.0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1300"/>
            <a:ext cx="9144000" cy="637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826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8-03-28 at 12.18.1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382"/>
            <a:ext cx="9144000" cy="651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892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Griffin has two unmarked containers. One container holds 17 </a:t>
            </a:r>
            <a:r>
              <a:rPr lang="en-US" sz="2800" dirty="0" err="1" smtClean="0"/>
              <a:t>litres</a:t>
            </a:r>
            <a:r>
              <a:rPr lang="en-US" sz="2800" dirty="0" smtClean="0"/>
              <a:t> and the other holds 55 </a:t>
            </a:r>
            <a:r>
              <a:rPr lang="en-US" sz="2800" dirty="0" err="1" smtClean="0"/>
              <a:t>litres</a:t>
            </a:r>
            <a:r>
              <a:rPr lang="en-US" sz="2800" dirty="0" smtClean="0"/>
              <a:t>. Explain how Griffin can use his two containers to measure exactly one </a:t>
            </a:r>
            <a:r>
              <a:rPr lang="en-US" sz="2800" dirty="0" err="1" smtClean="0"/>
              <a:t>litre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5463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Griffin has two unmarked containers. One container holds 17 </a:t>
            </a:r>
            <a:r>
              <a:rPr lang="en-US" sz="2800" dirty="0" err="1" smtClean="0"/>
              <a:t>litres</a:t>
            </a:r>
            <a:r>
              <a:rPr lang="en-US" sz="2800" dirty="0" smtClean="0"/>
              <a:t> and the other holds 55 </a:t>
            </a:r>
            <a:r>
              <a:rPr lang="en-US" sz="2800" dirty="0" err="1" smtClean="0"/>
              <a:t>litres</a:t>
            </a:r>
            <a:r>
              <a:rPr lang="en-US" sz="2800" dirty="0" smtClean="0"/>
              <a:t>. Explain how Griffin can use his two containers to measure exactly one </a:t>
            </a:r>
            <a:r>
              <a:rPr lang="en-US" sz="2800" dirty="0" err="1" smtClean="0"/>
              <a:t>litre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err="1" smtClean="0"/>
              <a:t>gcd</a:t>
            </a:r>
            <a:r>
              <a:rPr lang="en-US" sz="2800" dirty="0" smtClean="0"/>
              <a:t>(55,17) = 1.</a:t>
            </a:r>
          </a:p>
          <a:p>
            <a:r>
              <a:rPr lang="en-US" sz="2800" dirty="0" smtClean="0"/>
              <a:t>1 = 13 (17) – 4 (55)</a:t>
            </a:r>
          </a:p>
          <a:p>
            <a:r>
              <a:rPr lang="en-US" sz="2800" dirty="0" smtClean="0"/>
              <a:t>Rest is easy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2598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Griffin has two unmarked containers. One container holds 17 </a:t>
            </a:r>
            <a:r>
              <a:rPr lang="en-US" sz="2800" dirty="0" err="1" smtClean="0"/>
              <a:t>litres</a:t>
            </a:r>
            <a:r>
              <a:rPr lang="en-US" sz="2800" dirty="0" smtClean="0"/>
              <a:t> and the other holds 55 </a:t>
            </a:r>
            <a:r>
              <a:rPr lang="en-US" sz="2800" dirty="0" err="1" smtClean="0"/>
              <a:t>litres</a:t>
            </a:r>
            <a:r>
              <a:rPr lang="en-US" sz="2800" dirty="0" smtClean="0"/>
              <a:t>. Explain how Griffin can use his two containers to measure exactly one </a:t>
            </a:r>
            <a:r>
              <a:rPr lang="en-US" sz="2800" dirty="0" err="1" smtClean="0"/>
              <a:t>litre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err="1" smtClean="0"/>
              <a:t>gcd</a:t>
            </a:r>
            <a:r>
              <a:rPr lang="en-US" sz="2800" dirty="0" smtClean="0"/>
              <a:t>(55,17) = 1.</a:t>
            </a:r>
          </a:p>
          <a:p>
            <a:r>
              <a:rPr lang="en-US" sz="2800" dirty="0" smtClean="0"/>
              <a:t>1 = 13 (17) – 4 (55)</a:t>
            </a:r>
          </a:p>
          <a:p>
            <a:r>
              <a:rPr lang="en-US" sz="2800" dirty="0" smtClean="0"/>
              <a:t>Rest is easy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How about measuring 3 </a:t>
            </a:r>
            <a:r>
              <a:rPr lang="en-US" sz="2800" dirty="0" err="1" smtClean="0">
                <a:solidFill>
                  <a:srgbClr val="0000FF"/>
                </a:solidFill>
              </a:rPr>
              <a:t>litres</a:t>
            </a:r>
            <a:r>
              <a:rPr lang="en-US" sz="2800" dirty="0" smtClean="0">
                <a:solidFill>
                  <a:srgbClr val="0000FF"/>
                </a:solidFill>
              </a:rPr>
              <a:t>?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Can it be done?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Yes, since </a:t>
            </a:r>
            <a:r>
              <a:rPr lang="en-US" sz="2800" dirty="0" err="1" smtClean="0">
                <a:solidFill>
                  <a:srgbClr val="0000FF"/>
                </a:solidFill>
              </a:rPr>
              <a:t>gcd</a:t>
            </a:r>
            <a:r>
              <a:rPr lang="en-US" sz="2800" dirty="0" smtClean="0">
                <a:solidFill>
                  <a:srgbClr val="0000FF"/>
                </a:solidFill>
              </a:rPr>
              <a:t>(17,55) divides 3.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141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081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Griffin has two unmarked containers. One container holds 17 </a:t>
            </a:r>
            <a:r>
              <a:rPr lang="en-US" sz="2800" dirty="0" err="1" smtClean="0"/>
              <a:t>litres</a:t>
            </a:r>
            <a:r>
              <a:rPr lang="en-US" sz="2800" dirty="0" smtClean="0"/>
              <a:t> and the other holds 55 </a:t>
            </a:r>
            <a:r>
              <a:rPr lang="en-US" sz="2800" dirty="0" err="1" smtClean="0"/>
              <a:t>litres</a:t>
            </a:r>
            <a:r>
              <a:rPr lang="en-US" sz="2800" dirty="0" smtClean="0"/>
              <a:t>. Explain how Griffin can use his two containers to measure exactly one </a:t>
            </a:r>
            <a:r>
              <a:rPr lang="en-US" sz="2800" dirty="0" err="1" smtClean="0"/>
              <a:t>litre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err="1" smtClean="0"/>
              <a:t>gcd</a:t>
            </a:r>
            <a:r>
              <a:rPr lang="en-US" sz="2800" dirty="0" smtClean="0"/>
              <a:t>(55,17) = 1.</a:t>
            </a:r>
          </a:p>
          <a:p>
            <a:r>
              <a:rPr lang="en-US" sz="2800" dirty="0" smtClean="0"/>
              <a:t>1 = 13 (17) – 4 (55)</a:t>
            </a:r>
          </a:p>
          <a:p>
            <a:r>
              <a:rPr lang="en-US" sz="2800" dirty="0" smtClean="0"/>
              <a:t>Rest is easy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How about measuring 3 </a:t>
            </a:r>
            <a:r>
              <a:rPr lang="en-US" sz="2800" dirty="0" err="1" smtClean="0">
                <a:solidFill>
                  <a:srgbClr val="0000FF"/>
                </a:solidFill>
              </a:rPr>
              <a:t>litres</a:t>
            </a:r>
            <a:r>
              <a:rPr lang="en-US" sz="2800" dirty="0" smtClean="0">
                <a:solidFill>
                  <a:srgbClr val="0000FF"/>
                </a:solidFill>
              </a:rPr>
              <a:t>?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Can it be done?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Yes, since </a:t>
            </a:r>
            <a:r>
              <a:rPr lang="en-US" sz="2800" dirty="0" err="1" smtClean="0">
                <a:solidFill>
                  <a:srgbClr val="0000FF"/>
                </a:solidFill>
              </a:rPr>
              <a:t>gcd</a:t>
            </a:r>
            <a:r>
              <a:rPr lang="en-US" sz="2800" dirty="0" smtClean="0">
                <a:solidFill>
                  <a:srgbClr val="0000FF"/>
                </a:solidFill>
              </a:rPr>
              <a:t>(17,55) divides 3.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3 = 39 (17) – 12(55)</a:t>
            </a:r>
          </a:p>
          <a:p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14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Brian 6 minutes on an average to help a student debug a Java code, and takes 10 minutes on an average to debug a C++ program. If he works continuously for 104 minutes, and doesn’t waste any time, how many programs can he debug in each language?</a:t>
            </a:r>
          </a:p>
          <a:p>
            <a:r>
              <a:rPr lang="en-US" sz="2800" dirty="0"/>
              <a:t>We seek integers </a:t>
            </a:r>
            <a:r>
              <a:rPr lang="en-US" sz="2800" dirty="0" err="1"/>
              <a:t>x,y</a:t>
            </a:r>
            <a:r>
              <a:rPr lang="en-US" sz="2800" dirty="0"/>
              <a:t> ≥ 0 where 6x + 10y =104.</a:t>
            </a:r>
          </a:p>
          <a:p>
            <a:r>
              <a:rPr lang="en-US" sz="2800" dirty="0">
                <a:solidFill>
                  <a:srgbClr val="0000FF"/>
                </a:solidFill>
              </a:rPr>
              <a:t>Can this be done?</a:t>
            </a:r>
          </a:p>
        </p:txBody>
      </p:sp>
    </p:spTree>
    <p:extLst>
      <p:ext uri="{BB962C8B-B14F-4D97-AF65-F5344CB8AC3E}">
        <p14:creationId xmlns:p14="http://schemas.microsoft.com/office/powerpoint/2010/main" val="20586904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400" dirty="0"/>
              <a:t>We seek integers </a:t>
            </a:r>
            <a:r>
              <a:rPr lang="en-US" sz="2400" dirty="0" err="1"/>
              <a:t>x,y</a:t>
            </a:r>
            <a:r>
              <a:rPr lang="en-US" sz="2400" dirty="0"/>
              <a:t> ≥ 0 where 6x + 10y =104.</a:t>
            </a:r>
          </a:p>
          <a:p>
            <a:r>
              <a:rPr lang="en-US" sz="2400" dirty="0" err="1">
                <a:solidFill>
                  <a:srgbClr val="0000FF"/>
                </a:solidFill>
              </a:rPr>
              <a:t>gcd</a:t>
            </a:r>
            <a:r>
              <a:rPr lang="en-US" sz="2400" dirty="0">
                <a:solidFill>
                  <a:srgbClr val="0000FF"/>
                </a:solidFill>
              </a:rPr>
              <a:t>(6,10) = 2</a:t>
            </a:r>
          </a:p>
          <a:p>
            <a:r>
              <a:rPr lang="en-US" sz="2400" dirty="0">
                <a:solidFill>
                  <a:srgbClr val="0000FF"/>
                </a:solidFill>
              </a:rPr>
              <a:t>We can write  2 = 2 (6) – 1(10) = 6 (2) + 10 (-1).  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Then 104 = 6(2 x 52) + 10 (-1 x 52)			------------ (A)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52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a, b, c are integers such that c = ab. </a:t>
            </a:r>
          </a:p>
          <a:p>
            <a:pPr lvl="1"/>
            <a:r>
              <a:rPr lang="en-US" dirty="0" smtClean="0"/>
              <a:t>a and b are called divisors of c</a:t>
            </a:r>
          </a:p>
          <a:p>
            <a:pPr lvl="1"/>
            <a:r>
              <a:rPr lang="en-US" dirty="0" err="1"/>
              <a:t>a</a:t>
            </a:r>
            <a:r>
              <a:rPr lang="en-US" dirty="0" err="1" smtClean="0"/>
              <a:t>|c</a:t>
            </a:r>
            <a:r>
              <a:rPr lang="en-US" dirty="0" smtClean="0"/>
              <a:t>  </a:t>
            </a:r>
            <a:r>
              <a:rPr lang="en-US" dirty="0" smtClean="0">
                <a:latin typeface="Calibri" charset="0"/>
                <a:sym typeface="Symbol" charset="0"/>
              </a:rPr>
              <a:t>  </a:t>
            </a:r>
            <a:r>
              <a:rPr lang="en-US" dirty="0" err="1" smtClean="0">
                <a:latin typeface="Calibri" charset="0"/>
                <a:sym typeface="Symbol" charset="0"/>
              </a:rPr>
              <a:t>b|c</a:t>
            </a:r>
            <a:endParaRPr lang="en-US" dirty="0" smtClean="0">
              <a:latin typeface="Calibri" charset="0"/>
              <a:sym typeface="Symbol" charset="0"/>
            </a:endParaRPr>
          </a:p>
          <a:p>
            <a:pPr lvl="1"/>
            <a:r>
              <a:rPr lang="en-US" dirty="0" smtClean="0">
                <a:latin typeface="Calibri" charset="0"/>
                <a:sym typeface="Symbol" charset="0"/>
              </a:rPr>
              <a:t>105 = 15</a:t>
            </a:r>
            <a:r>
              <a:rPr lang="en-US" dirty="0">
                <a:latin typeface="Cambria Math"/>
                <a:ea typeface="Cambria Math"/>
              </a:rPr>
              <a:t>∙</a:t>
            </a:r>
            <a:r>
              <a:rPr lang="en-US" dirty="0" smtClean="0">
                <a:latin typeface="Calibri" charset="0"/>
                <a:sym typeface="Symbol" charset="0"/>
              </a:rPr>
              <a:t>7 implies 15|105 and 7|105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516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400" dirty="0"/>
              <a:t>We seek integers </a:t>
            </a:r>
            <a:r>
              <a:rPr lang="en-US" sz="2400" dirty="0" err="1"/>
              <a:t>x,y</a:t>
            </a:r>
            <a:r>
              <a:rPr lang="en-US" sz="2400" dirty="0"/>
              <a:t> ≥ 0 where 6x + 10y =104.</a:t>
            </a:r>
          </a:p>
          <a:p>
            <a:r>
              <a:rPr lang="en-US" sz="2400" dirty="0" err="1">
                <a:solidFill>
                  <a:srgbClr val="0000FF"/>
                </a:solidFill>
              </a:rPr>
              <a:t>gcd</a:t>
            </a:r>
            <a:r>
              <a:rPr lang="en-US" sz="2400" dirty="0">
                <a:solidFill>
                  <a:srgbClr val="0000FF"/>
                </a:solidFill>
              </a:rPr>
              <a:t>(6,10) = 2</a:t>
            </a:r>
          </a:p>
          <a:p>
            <a:r>
              <a:rPr lang="en-US" sz="2400" dirty="0">
                <a:solidFill>
                  <a:srgbClr val="0000FF"/>
                </a:solidFill>
              </a:rPr>
              <a:t>We can write  2 = 2 (6) – 1(10) = 6 (2) + 10 (-1).  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Then 104 = 6(2 x 52) + 10 (-1 x 52)			------------ (A)</a:t>
            </a:r>
          </a:p>
          <a:p>
            <a:r>
              <a:rPr lang="en-US" sz="2400" dirty="0">
                <a:solidFill>
                  <a:srgbClr val="0000FF"/>
                </a:solidFill>
              </a:rPr>
              <a:t>Compute lcm(6,10) = 30.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We can write (A) as 104 = 6(104 – </a:t>
            </a:r>
            <a:r>
              <a:rPr lang="en-US" sz="2400" dirty="0">
                <a:solidFill>
                  <a:srgbClr val="0000FF"/>
                </a:solidFill>
              </a:rPr>
              <a:t>5</a:t>
            </a:r>
            <a:r>
              <a:rPr lang="en-US" sz="2400" dirty="0" smtClean="0">
                <a:solidFill>
                  <a:srgbClr val="0000FF"/>
                </a:solidFill>
              </a:rPr>
              <a:t>k</a:t>
            </a:r>
            <a:r>
              <a:rPr lang="en-US" sz="2400" dirty="0">
                <a:solidFill>
                  <a:srgbClr val="0000FF"/>
                </a:solidFill>
              </a:rPr>
              <a:t>) + 10 (-52+ </a:t>
            </a:r>
            <a:r>
              <a:rPr lang="en-US" sz="2400" dirty="0" smtClean="0">
                <a:solidFill>
                  <a:srgbClr val="0000FF"/>
                </a:solidFill>
              </a:rPr>
              <a:t>3k</a:t>
            </a:r>
            <a:r>
              <a:rPr lang="en-US" sz="2400" dirty="0">
                <a:solidFill>
                  <a:srgbClr val="0000FF"/>
                </a:solidFill>
              </a:rPr>
              <a:t>) for any 									integer k. ----------------------(B)</a:t>
            </a:r>
          </a:p>
        </p:txBody>
      </p:sp>
    </p:spTree>
    <p:extLst>
      <p:ext uri="{BB962C8B-B14F-4D97-AF65-F5344CB8AC3E}">
        <p14:creationId xmlns:p14="http://schemas.microsoft.com/office/powerpoint/2010/main" val="11003037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400" dirty="0"/>
              <a:t>We seek integers </a:t>
            </a:r>
            <a:r>
              <a:rPr lang="en-US" sz="2400" dirty="0" err="1"/>
              <a:t>x,y</a:t>
            </a:r>
            <a:r>
              <a:rPr lang="en-US" sz="2400" dirty="0"/>
              <a:t> ≥ 0 where 6x + 10y =104.</a:t>
            </a:r>
          </a:p>
          <a:p>
            <a:r>
              <a:rPr lang="en-US" sz="2400" dirty="0" err="1">
                <a:solidFill>
                  <a:srgbClr val="0000FF"/>
                </a:solidFill>
              </a:rPr>
              <a:t>gcd</a:t>
            </a:r>
            <a:r>
              <a:rPr lang="en-US" sz="2400" dirty="0">
                <a:solidFill>
                  <a:srgbClr val="0000FF"/>
                </a:solidFill>
              </a:rPr>
              <a:t>(6,10) = 2</a:t>
            </a:r>
          </a:p>
          <a:p>
            <a:r>
              <a:rPr lang="en-US" sz="2400" dirty="0">
                <a:solidFill>
                  <a:srgbClr val="0000FF"/>
                </a:solidFill>
              </a:rPr>
              <a:t>We can write  2 = 2 (6) – 1(10) = 6 (2) + 10 (-1).  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Then 104 = 6(2 x 52) + 10 (-1 x 52)			------------ (A)</a:t>
            </a:r>
          </a:p>
          <a:p>
            <a:r>
              <a:rPr lang="en-US" sz="2400" dirty="0">
                <a:solidFill>
                  <a:srgbClr val="0000FF"/>
                </a:solidFill>
              </a:rPr>
              <a:t>Compute lcm(6,10) = 30.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We can write (A) as 104 = 6(104 – </a:t>
            </a:r>
            <a:r>
              <a:rPr lang="en-US" sz="2400" dirty="0">
                <a:solidFill>
                  <a:srgbClr val="0000FF"/>
                </a:solidFill>
              </a:rPr>
              <a:t>5</a:t>
            </a:r>
            <a:r>
              <a:rPr lang="en-US" sz="2400" dirty="0" smtClean="0">
                <a:solidFill>
                  <a:srgbClr val="0000FF"/>
                </a:solidFill>
              </a:rPr>
              <a:t>k</a:t>
            </a:r>
            <a:r>
              <a:rPr lang="en-US" sz="2400" dirty="0">
                <a:solidFill>
                  <a:srgbClr val="0000FF"/>
                </a:solidFill>
              </a:rPr>
              <a:t>) + 10 (-52+ </a:t>
            </a:r>
            <a:r>
              <a:rPr lang="en-US" sz="2400" dirty="0" smtClean="0">
                <a:solidFill>
                  <a:srgbClr val="0000FF"/>
                </a:solidFill>
              </a:rPr>
              <a:t>3k</a:t>
            </a:r>
            <a:r>
              <a:rPr lang="en-US" sz="2400" dirty="0">
                <a:solidFill>
                  <a:srgbClr val="0000FF"/>
                </a:solidFill>
              </a:rPr>
              <a:t>) for any 									integer k. ----------------------(B)</a:t>
            </a:r>
          </a:p>
          <a:p>
            <a:r>
              <a:rPr lang="en-US" sz="2400" dirty="0">
                <a:solidFill>
                  <a:srgbClr val="0000FF"/>
                </a:solidFill>
              </a:rPr>
              <a:t>We note that 104 </a:t>
            </a:r>
            <a:r>
              <a:rPr lang="en-US" sz="2400" dirty="0" smtClean="0">
                <a:solidFill>
                  <a:srgbClr val="0000FF"/>
                </a:solidFill>
              </a:rPr>
              <a:t>-</a:t>
            </a:r>
            <a:r>
              <a:rPr lang="en-US" sz="2400" dirty="0">
                <a:solidFill>
                  <a:srgbClr val="0000FF"/>
                </a:solidFill>
              </a:rPr>
              <a:t>5</a:t>
            </a:r>
            <a:r>
              <a:rPr lang="en-US" sz="2400" dirty="0" smtClean="0">
                <a:solidFill>
                  <a:srgbClr val="0000FF"/>
                </a:solidFill>
              </a:rPr>
              <a:t>k </a:t>
            </a:r>
            <a:r>
              <a:rPr lang="en-US" sz="2400" dirty="0">
                <a:solidFill>
                  <a:srgbClr val="0000FF"/>
                </a:solidFill>
              </a:rPr>
              <a:t>≥ 0  when k ≤ 104</a:t>
            </a:r>
            <a:r>
              <a:rPr lang="en-US" sz="2400" dirty="0" smtClean="0">
                <a:solidFill>
                  <a:srgbClr val="0000FF"/>
                </a:solidFill>
              </a:rPr>
              <a:t>/</a:t>
            </a:r>
            <a:r>
              <a:rPr lang="en-US" sz="2400" dirty="0">
                <a:solidFill>
                  <a:srgbClr val="0000FF"/>
                </a:solidFill>
              </a:rPr>
              <a:t>5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= </a:t>
            </a:r>
            <a:r>
              <a:rPr lang="en-US" sz="2400" dirty="0" smtClean="0">
                <a:solidFill>
                  <a:srgbClr val="0000FF"/>
                </a:solidFill>
              </a:rPr>
              <a:t>20</a:t>
            </a:r>
            <a:r>
              <a:rPr lang="en-US" sz="2400" dirty="0" smtClean="0">
                <a:solidFill>
                  <a:srgbClr val="0000FF"/>
                </a:solidFill>
              </a:rPr>
              <a:t>.</a:t>
            </a:r>
            <a:r>
              <a:rPr lang="en-US" sz="2400" dirty="0">
                <a:solidFill>
                  <a:srgbClr val="0000FF"/>
                </a:solidFill>
              </a:rPr>
              <a:t>xxxx</a:t>
            </a:r>
          </a:p>
          <a:p>
            <a:r>
              <a:rPr lang="en-US" sz="2400" dirty="0">
                <a:solidFill>
                  <a:srgbClr val="0000FF"/>
                </a:solidFill>
              </a:rPr>
              <a:t>Similarly -52+ </a:t>
            </a:r>
            <a:r>
              <a:rPr lang="en-US" sz="2400" dirty="0" smtClean="0">
                <a:solidFill>
                  <a:srgbClr val="0000FF"/>
                </a:solidFill>
              </a:rPr>
              <a:t>3k </a:t>
            </a:r>
            <a:r>
              <a:rPr lang="en-US" sz="2400" dirty="0">
                <a:solidFill>
                  <a:srgbClr val="0000FF"/>
                </a:solidFill>
              </a:rPr>
              <a:t>≥ 0 when k ≥ 52</a:t>
            </a:r>
            <a:r>
              <a:rPr lang="en-US" sz="2400" dirty="0" smtClean="0">
                <a:solidFill>
                  <a:srgbClr val="0000FF"/>
                </a:solidFill>
              </a:rPr>
              <a:t>/3 </a:t>
            </a:r>
            <a:r>
              <a:rPr lang="en-US" sz="2400" dirty="0">
                <a:solidFill>
                  <a:srgbClr val="0000FF"/>
                </a:solidFill>
              </a:rPr>
              <a:t>= </a:t>
            </a:r>
            <a:r>
              <a:rPr lang="en-US" sz="2400" dirty="0" smtClean="0">
                <a:solidFill>
                  <a:srgbClr val="0000FF"/>
                </a:solidFill>
              </a:rPr>
              <a:t>17.</a:t>
            </a:r>
            <a:r>
              <a:rPr lang="en-US" sz="2400" dirty="0">
                <a:solidFill>
                  <a:srgbClr val="0000FF"/>
                </a:solidFill>
              </a:rPr>
              <a:t>xxxx</a:t>
            </a:r>
          </a:p>
          <a:p>
            <a:r>
              <a:rPr lang="en-US" sz="2400" dirty="0">
                <a:solidFill>
                  <a:srgbClr val="0000FF"/>
                </a:solidFill>
              </a:rPr>
              <a:t>k = </a:t>
            </a:r>
            <a:r>
              <a:rPr lang="en-US" sz="2400" dirty="0" smtClean="0">
                <a:solidFill>
                  <a:srgbClr val="0000FF"/>
                </a:solidFill>
              </a:rPr>
              <a:t>18, 19 and 20 integer </a:t>
            </a:r>
            <a:r>
              <a:rPr lang="en-US" sz="2400" dirty="0">
                <a:solidFill>
                  <a:srgbClr val="0000FF"/>
                </a:solidFill>
              </a:rPr>
              <a:t>values of k will </a:t>
            </a:r>
            <a:r>
              <a:rPr lang="en-US" sz="2400" dirty="0" smtClean="0">
                <a:solidFill>
                  <a:srgbClr val="0000FF"/>
                </a:solidFill>
              </a:rPr>
              <a:t>realize 104 -</a:t>
            </a:r>
            <a:r>
              <a:rPr lang="en-US" sz="2400" dirty="0" smtClean="0">
                <a:solidFill>
                  <a:srgbClr val="0000FF"/>
                </a:solidFill>
              </a:rPr>
              <a:t>5k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≥ 0  and 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-52 + </a:t>
            </a:r>
            <a:r>
              <a:rPr lang="en-US" sz="2400" dirty="0" smtClean="0">
                <a:solidFill>
                  <a:srgbClr val="0000FF"/>
                </a:solidFill>
              </a:rPr>
              <a:t>3k </a:t>
            </a:r>
            <a:r>
              <a:rPr lang="en-US" sz="2400" dirty="0">
                <a:solidFill>
                  <a:srgbClr val="0000FF"/>
                </a:solidFill>
              </a:rPr>
              <a:t>≥ 0 .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58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We seek integers </a:t>
            </a:r>
            <a:r>
              <a:rPr lang="en-US" sz="2400" dirty="0" err="1"/>
              <a:t>x,y</a:t>
            </a:r>
            <a:r>
              <a:rPr lang="en-US" sz="2400" dirty="0"/>
              <a:t> ≥ 0 where 6x + 10y =104.</a:t>
            </a:r>
          </a:p>
          <a:p>
            <a:r>
              <a:rPr lang="en-US" sz="2400" dirty="0" err="1">
                <a:solidFill>
                  <a:srgbClr val="0000FF"/>
                </a:solidFill>
              </a:rPr>
              <a:t>gcd</a:t>
            </a:r>
            <a:r>
              <a:rPr lang="en-US" sz="2400" dirty="0">
                <a:solidFill>
                  <a:srgbClr val="0000FF"/>
                </a:solidFill>
              </a:rPr>
              <a:t>(6,10) = 2</a:t>
            </a:r>
          </a:p>
          <a:p>
            <a:r>
              <a:rPr lang="en-US" sz="2400" dirty="0">
                <a:solidFill>
                  <a:srgbClr val="0000FF"/>
                </a:solidFill>
              </a:rPr>
              <a:t>We can write  2 = 2 (6) – 1(10) = 6 (2) + 10 (-1).  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Then 104 = 6(2 x 52) + 10 (-1 x 52)			------------ (A)</a:t>
            </a:r>
          </a:p>
          <a:p>
            <a:r>
              <a:rPr lang="en-US" sz="2400" dirty="0">
                <a:solidFill>
                  <a:srgbClr val="0000FF"/>
                </a:solidFill>
              </a:rPr>
              <a:t>Compute lcm(6,10) = 30.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We can write (A) as 104 = 6(104 – 5k) + 10 (-52+ 3k) for any 									integer k. ----------------------(B)</a:t>
            </a:r>
          </a:p>
          <a:p>
            <a:r>
              <a:rPr lang="en-US" sz="2400" dirty="0">
                <a:solidFill>
                  <a:srgbClr val="0000FF"/>
                </a:solidFill>
              </a:rPr>
              <a:t>We note that 104 -5k ≥ 0  when k ≤ 104/5 = 20.xxxx</a:t>
            </a:r>
          </a:p>
          <a:p>
            <a:r>
              <a:rPr lang="en-US" sz="2400" dirty="0">
                <a:solidFill>
                  <a:srgbClr val="0000FF"/>
                </a:solidFill>
              </a:rPr>
              <a:t>Similarly -52+ 3k ≥ 0 when k ≥ 52/3 = 17.xxxx</a:t>
            </a:r>
          </a:p>
          <a:p>
            <a:r>
              <a:rPr lang="en-US" sz="2400" dirty="0">
                <a:solidFill>
                  <a:srgbClr val="0000FF"/>
                </a:solidFill>
              </a:rPr>
              <a:t>k = 18, 19 and 20 integer values of k will realize 104 -5k ≥ 0  and  -52 + 3k ≥ 0 .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Plugging </a:t>
            </a:r>
            <a:r>
              <a:rPr lang="en-US" sz="2400" dirty="0">
                <a:solidFill>
                  <a:srgbClr val="0000FF"/>
                </a:solidFill>
              </a:rPr>
              <a:t>in k </a:t>
            </a:r>
            <a:r>
              <a:rPr lang="en-US" sz="2400" dirty="0" smtClean="0">
                <a:solidFill>
                  <a:srgbClr val="0000FF"/>
                </a:solidFill>
              </a:rPr>
              <a:t>= 18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19 </a:t>
            </a:r>
            <a:r>
              <a:rPr lang="en-US" sz="2400" dirty="0">
                <a:solidFill>
                  <a:srgbClr val="0000FF"/>
                </a:solidFill>
              </a:rPr>
              <a:t>and 20 in (B) we get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104 =  6 x  14 + </a:t>
            </a:r>
            <a:r>
              <a:rPr lang="en-US" sz="2000" dirty="0" smtClean="0">
                <a:solidFill>
                  <a:srgbClr val="0000FF"/>
                </a:solidFill>
              </a:rPr>
              <a:t>10 x 2          </a:t>
            </a:r>
            <a:r>
              <a:rPr lang="en-US" sz="2000" dirty="0">
                <a:solidFill>
                  <a:srgbClr val="0000FF"/>
                </a:solidFill>
              </a:rPr>
              <a:t>(k</a:t>
            </a:r>
            <a:r>
              <a:rPr lang="en-US" sz="2000" dirty="0" smtClean="0">
                <a:solidFill>
                  <a:srgbClr val="0000FF"/>
                </a:solidFill>
              </a:rPr>
              <a:t>=18)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104 =  6 x 9 + 10 x 5            (k = 19)</a:t>
            </a:r>
            <a:endParaRPr lang="en-US" sz="2000" dirty="0">
              <a:solidFill>
                <a:srgbClr val="0000FF"/>
              </a:solidFill>
            </a:endParaRP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104 =  6 x 4 + 10 x 8           (k</a:t>
            </a:r>
            <a:r>
              <a:rPr lang="en-US" sz="2000" dirty="0" smtClean="0">
                <a:solidFill>
                  <a:srgbClr val="0000FF"/>
                </a:solidFill>
              </a:rPr>
              <a:t>=20</a:t>
            </a:r>
            <a:r>
              <a:rPr lang="en-US" sz="2000" dirty="0">
                <a:solidFill>
                  <a:srgbClr val="0000FF"/>
                </a:solidFill>
              </a:rPr>
              <a:t>)</a:t>
            </a:r>
          </a:p>
          <a:p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411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Divisor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Theorem: Let a, b, and c be integers. Then</a:t>
            </a:r>
          </a:p>
          <a:p>
            <a:pPr lvl="1"/>
            <a:r>
              <a:rPr lang="en-US" dirty="0" err="1" smtClean="0"/>
              <a:t>a|b</a:t>
            </a:r>
            <a:r>
              <a:rPr lang="en-US" dirty="0" smtClean="0"/>
              <a:t> </a:t>
            </a:r>
            <a:r>
              <a:rPr lang="en-US" dirty="0" smtClean="0">
                <a:latin typeface="Calibri" charset="0"/>
                <a:sym typeface="Symbol" charset="0"/>
              </a:rPr>
              <a:t> </a:t>
            </a:r>
            <a:r>
              <a:rPr lang="en-US" dirty="0" err="1" smtClean="0">
                <a:latin typeface="Calibri" charset="0"/>
                <a:sym typeface="Symbol" charset="0"/>
              </a:rPr>
              <a:t>a|c</a:t>
            </a:r>
            <a:r>
              <a:rPr lang="en-US" dirty="0" smtClean="0">
                <a:latin typeface="Calibri" charset="0"/>
                <a:sym typeface="Symbol" charset="0"/>
              </a:rPr>
              <a:t> implies a|(</a:t>
            </a:r>
            <a:r>
              <a:rPr lang="en-US" dirty="0" err="1" smtClean="0">
                <a:latin typeface="Calibri" charset="0"/>
                <a:sym typeface="Symbol" charset="0"/>
              </a:rPr>
              <a:t>b+c</a:t>
            </a:r>
            <a:r>
              <a:rPr lang="en-US" dirty="0" smtClean="0">
                <a:latin typeface="Calibri" charset="0"/>
                <a:sym typeface="Symbol" charset="0"/>
              </a:rPr>
              <a:t>)</a:t>
            </a:r>
          </a:p>
          <a:p>
            <a:pPr lvl="1"/>
            <a:r>
              <a:rPr lang="en-US" dirty="0" err="1" smtClean="0">
                <a:latin typeface="Calibri" charset="0"/>
                <a:sym typeface="Symbol" charset="0"/>
              </a:rPr>
              <a:t>a|b</a:t>
            </a:r>
            <a:r>
              <a:rPr lang="en-US" dirty="0" smtClean="0">
                <a:latin typeface="Calibri" charset="0"/>
                <a:sym typeface="Symbol" charset="0"/>
              </a:rPr>
              <a:t> implies </a:t>
            </a:r>
            <a:r>
              <a:rPr lang="en-US" dirty="0" err="1" smtClean="0">
                <a:latin typeface="Calibri" charset="0"/>
                <a:sym typeface="Symbol" charset="0"/>
              </a:rPr>
              <a:t>a|bc</a:t>
            </a:r>
            <a:endParaRPr lang="en-US" dirty="0" smtClean="0">
              <a:latin typeface="Calibri" charset="0"/>
              <a:sym typeface="Symbol" charset="0"/>
            </a:endParaRPr>
          </a:p>
          <a:p>
            <a:pPr lvl="1"/>
            <a:r>
              <a:rPr lang="en-US" dirty="0" err="1" smtClean="0">
                <a:latin typeface="Calibri" charset="0"/>
                <a:sym typeface="Symbol" charset="0"/>
              </a:rPr>
              <a:t>a|b</a:t>
            </a:r>
            <a:r>
              <a:rPr lang="en-US" dirty="0" smtClean="0">
                <a:latin typeface="Calibri" charset="0"/>
                <a:sym typeface="Symbol" charset="0"/>
              </a:rPr>
              <a:t>  </a:t>
            </a:r>
            <a:r>
              <a:rPr lang="en-US" dirty="0" err="1" smtClean="0">
                <a:latin typeface="Calibri" charset="0"/>
                <a:sym typeface="Symbol" charset="0"/>
              </a:rPr>
              <a:t>b|c</a:t>
            </a:r>
            <a:r>
              <a:rPr lang="en-US" dirty="0" smtClean="0">
                <a:latin typeface="Calibri" charset="0"/>
                <a:sym typeface="Symbol" charset="0"/>
              </a:rPr>
              <a:t> implies </a:t>
            </a:r>
            <a:r>
              <a:rPr lang="en-US" dirty="0" err="1" smtClean="0">
                <a:latin typeface="Calibri" charset="0"/>
                <a:sym typeface="Symbol" charset="0"/>
              </a:rPr>
              <a:t>a|c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58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Divisor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Theorem: Let a, b, and c be integers. Then</a:t>
            </a:r>
          </a:p>
          <a:p>
            <a:pPr lvl="1"/>
            <a:r>
              <a:rPr lang="en-US" dirty="0" err="1" smtClean="0"/>
              <a:t>a|b</a:t>
            </a:r>
            <a:r>
              <a:rPr lang="en-US" dirty="0" smtClean="0"/>
              <a:t> </a:t>
            </a:r>
            <a:r>
              <a:rPr lang="en-US" dirty="0" smtClean="0">
                <a:latin typeface="Calibri" charset="0"/>
                <a:sym typeface="Symbol" charset="0"/>
              </a:rPr>
              <a:t> </a:t>
            </a:r>
            <a:r>
              <a:rPr lang="en-US" dirty="0" err="1" smtClean="0">
                <a:latin typeface="Calibri" charset="0"/>
                <a:sym typeface="Symbol" charset="0"/>
              </a:rPr>
              <a:t>a|c</a:t>
            </a:r>
            <a:r>
              <a:rPr lang="en-US" dirty="0" smtClean="0">
                <a:latin typeface="Calibri" charset="0"/>
                <a:sym typeface="Symbol" charset="0"/>
              </a:rPr>
              <a:t> implies a|(</a:t>
            </a:r>
            <a:r>
              <a:rPr lang="en-US" dirty="0" err="1" smtClean="0">
                <a:latin typeface="Calibri" charset="0"/>
                <a:sym typeface="Symbol" charset="0"/>
              </a:rPr>
              <a:t>b+c</a:t>
            </a:r>
            <a:r>
              <a:rPr lang="en-US" dirty="0" smtClean="0">
                <a:latin typeface="Calibri" charset="0"/>
                <a:sym typeface="Symbol" charset="0"/>
              </a:rPr>
              <a:t>)</a:t>
            </a:r>
          </a:p>
          <a:p>
            <a:pPr lvl="1"/>
            <a:r>
              <a:rPr lang="en-US" dirty="0" err="1" smtClean="0">
                <a:latin typeface="Calibri" charset="0"/>
                <a:sym typeface="Symbol" charset="0"/>
              </a:rPr>
              <a:t>a|b</a:t>
            </a:r>
            <a:r>
              <a:rPr lang="en-US" dirty="0" smtClean="0">
                <a:latin typeface="Calibri" charset="0"/>
                <a:sym typeface="Symbol" charset="0"/>
              </a:rPr>
              <a:t> implies </a:t>
            </a:r>
            <a:r>
              <a:rPr lang="en-US" dirty="0" err="1" smtClean="0">
                <a:latin typeface="Calibri" charset="0"/>
                <a:sym typeface="Symbol" charset="0"/>
              </a:rPr>
              <a:t>a|bc</a:t>
            </a:r>
            <a:endParaRPr lang="en-US" dirty="0" smtClean="0">
              <a:latin typeface="Calibri" charset="0"/>
              <a:sym typeface="Symbol" charset="0"/>
            </a:endParaRPr>
          </a:p>
          <a:p>
            <a:pPr lvl="1"/>
            <a:r>
              <a:rPr lang="en-US" dirty="0" err="1" smtClean="0">
                <a:latin typeface="Calibri" charset="0"/>
                <a:sym typeface="Symbol" charset="0"/>
              </a:rPr>
              <a:t>a|b</a:t>
            </a:r>
            <a:r>
              <a:rPr lang="en-US" dirty="0" smtClean="0">
                <a:latin typeface="Calibri" charset="0"/>
                <a:sym typeface="Symbol" charset="0"/>
              </a:rPr>
              <a:t>  </a:t>
            </a:r>
            <a:r>
              <a:rPr lang="en-US" dirty="0" err="1" smtClean="0">
                <a:latin typeface="Calibri" charset="0"/>
                <a:sym typeface="Symbol" charset="0"/>
              </a:rPr>
              <a:t>b|c</a:t>
            </a:r>
            <a:r>
              <a:rPr lang="en-US" dirty="0" smtClean="0">
                <a:latin typeface="Calibri" charset="0"/>
                <a:sym typeface="Symbol" charset="0"/>
              </a:rPr>
              <a:t> implies </a:t>
            </a:r>
            <a:r>
              <a:rPr lang="en-US" dirty="0" err="1" smtClean="0">
                <a:latin typeface="Calibri" charset="0"/>
                <a:sym typeface="Symbol" charset="0"/>
              </a:rPr>
              <a:t>a|c</a:t>
            </a:r>
            <a:endParaRPr lang="en-US" dirty="0" smtClean="0">
              <a:latin typeface="Calibri" charset="0"/>
              <a:sym typeface="Symbol" charset="0"/>
            </a:endParaRPr>
          </a:p>
          <a:p>
            <a:pPr lvl="1"/>
            <a:endParaRPr lang="en-US" dirty="0">
              <a:latin typeface="Calibri" charset="0"/>
              <a:sym typeface="Symbol" charset="0"/>
            </a:endParaRPr>
          </a:p>
          <a:p>
            <a:r>
              <a:rPr lang="en-US" dirty="0" err="1" smtClean="0">
                <a:solidFill>
                  <a:srgbClr val="FF0000"/>
                </a:solidFill>
                <a:latin typeface="Calibri" charset="0"/>
                <a:sym typeface="Symbol" charset="0"/>
              </a:rPr>
              <a:t>a|b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 implies b = a . t</a:t>
            </a:r>
            <a:r>
              <a:rPr lang="en-US" baseline="-25000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, t</a:t>
            </a:r>
            <a:r>
              <a:rPr lang="en-US" baseline="-25000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 is an integer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alibri" charset="0"/>
                <a:sym typeface="Symbol" charset="0"/>
              </a:rPr>
              <a:t>a|c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 implies  c = a . t</a:t>
            </a:r>
            <a:r>
              <a:rPr lang="en-US" baseline="-25000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, t</a:t>
            </a:r>
            <a:r>
              <a:rPr lang="en-US" baseline="-25000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 is an integer</a:t>
            </a:r>
          </a:p>
          <a:p>
            <a:r>
              <a:rPr lang="en-US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b + c = a (t</a:t>
            </a:r>
            <a:r>
              <a:rPr lang="en-US" baseline="-25000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 + t</a:t>
            </a:r>
            <a:r>
              <a:rPr lang="en-US" baseline="-25000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). Therefore, a|(</a:t>
            </a:r>
            <a:r>
              <a:rPr lang="en-US" dirty="0" err="1" smtClean="0">
                <a:solidFill>
                  <a:srgbClr val="FF0000"/>
                </a:solidFill>
                <a:latin typeface="Calibri" charset="0"/>
                <a:sym typeface="Symbol" charset="0"/>
              </a:rPr>
              <a:t>b+c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).</a:t>
            </a:r>
          </a:p>
          <a:p>
            <a:r>
              <a:rPr lang="en-US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b – c = a (t</a:t>
            </a:r>
            <a:r>
              <a:rPr lang="en-US" baseline="-25000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 – t</a:t>
            </a:r>
            <a:r>
              <a:rPr lang="en-US" baseline="-25000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sym typeface="Symbol" charset="0"/>
              </a:rPr>
              <a:t>). Therefore, a|(b-c)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25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number n ≥ 2 is prime if and only if it is divisible by only 1 and itself.</a:t>
            </a:r>
          </a:p>
          <a:p>
            <a:r>
              <a:rPr lang="en-US" dirty="0" smtClean="0"/>
              <a:t>A number which is not a prime is called composite.</a:t>
            </a:r>
          </a:p>
          <a:p>
            <a:pPr lvl="1"/>
            <a:r>
              <a:rPr lang="en-US" dirty="0" smtClean="0"/>
              <a:t>15 is composite</a:t>
            </a:r>
          </a:p>
          <a:p>
            <a:pPr lvl="1"/>
            <a:r>
              <a:rPr lang="en-US" dirty="0" smtClean="0"/>
              <a:t>23 is prime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789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Fundamental Theorem of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Theorem: Any number n ≥ 2 is expressible as a unique product one or more primes.</a:t>
            </a:r>
          </a:p>
          <a:p>
            <a:pPr lvl="1"/>
            <a:r>
              <a:rPr lang="en-US" dirty="0" smtClean="0"/>
              <a:t>100 = 2</a:t>
            </a:r>
            <a:r>
              <a:rPr lang="en-US" dirty="0">
                <a:latin typeface="Cambria Math"/>
                <a:ea typeface="Cambria Math"/>
              </a:rPr>
              <a:t>∙</a:t>
            </a:r>
            <a:r>
              <a:rPr lang="en-US" dirty="0" smtClean="0"/>
              <a:t>2</a:t>
            </a:r>
            <a:r>
              <a:rPr lang="en-US" dirty="0">
                <a:latin typeface="Cambria Math"/>
                <a:ea typeface="Cambria Math"/>
              </a:rPr>
              <a:t>∙</a:t>
            </a:r>
            <a:r>
              <a:rPr lang="en-US" dirty="0" smtClean="0"/>
              <a:t>5</a:t>
            </a:r>
            <a:r>
              <a:rPr lang="en-US" dirty="0">
                <a:latin typeface="Cambria Math"/>
                <a:ea typeface="Cambria Math"/>
              </a:rPr>
              <a:t>∙</a:t>
            </a:r>
            <a:r>
              <a:rPr lang="en-US" dirty="0" smtClean="0"/>
              <a:t>5 = 2</a:t>
            </a:r>
            <a:r>
              <a:rPr lang="en-US" baseline="30000" dirty="0" smtClean="0"/>
              <a:t>2</a:t>
            </a:r>
            <a:r>
              <a:rPr lang="en-US" dirty="0" smtClean="0"/>
              <a:t>.5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29338848000 = 2</a:t>
            </a:r>
            <a:r>
              <a:rPr lang="en-US" baseline="30000" dirty="0" smtClean="0"/>
              <a:t>8</a:t>
            </a:r>
            <a:r>
              <a:rPr lang="en-US" dirty="0" smtClean="0"/>
              <a:t>3</a:t>
            </a:r>
            <a:r>
              <a:rPr lang="en-US" baseline="30000" dirty="0" smtClean="0"/>
              <a:t>5</a:t>
            </a:r>
            <a:r>
              <a:rPr lang="en-US" dirty="0" smtClean="0"/>
              <a:t>5</a:t>
            </a:r>
            <a:r>
              <a:rPr lang="en-US" baseline="30000" dirty="0" smtClean="0"/>
              <a:t>3</a:t>
            </a:r>
            <a:r>
              <a:rPr lang="en-US" dirty="0" smtClean="0"/>
              <a:t>7</a:t>
            </a:r>
            <a:r>
              <a:rPr lang="en-US" baseline="30000" dirty="0" smtClean="0"/>
              <a:t>3</a:t>
            </a:r>
            <a:r>
              <a:rPr lang="en-US" dirty="0" smtClean="0"/>
              <a:t>11</a:t>
            </a:r>
            <a:r>
              <a:rPr lang="en-US" baseline="30000" dirty="0" smtClean="0"/>
              <a:t>1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1195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divisors?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How many positive divisors does n have?</a:t>
            </a:r>
          </a:p>
          <a:p>
            <a:pPr lvl="1"/>
            <a:r>
              <a:rPr lang="en-US" dirty="0" smtClean="0"/>
              <a:t>when n= 100, the divisors are</a:t>
            </a:r>
          </a:p>
          <a:p>
            <a:pPr marL="914400" lvl="2" indent="0">
              <a:buNone/>
            </a:pPr>
            <a:r>
              <a:rPr lang="en-US" dirty="0" smtClean="0"/>
              <a:t>1, 2, 4, 5, 10, 20, 25, 50, 100</a:t>
            </a:r>
          </a:p>
          <a:p>
            <a:pPr marL="971550" lvl="1" indent="-457200"/>
            <a:r>
              <a:rPr lang="en-US" dirty="0" smtClean="0"/>
              <a:t>n = 2</a:t>
            </a:r>
            <a:r>
              <a:rPr lang="en-US" baseline="30000" dirty="0" smtClean="0"/>
              <a:t>2</a:t>
            </a:r>
            <a:r>
              <a:rPr lang="en-US" dirty="0" smtClean="0"/>
              <a:t>5</a:t>
            </a:r>
            <a:r>
              <a:rPr lang="en-US" baseline="30000" dirty="0" smtClean="0"/>
              <a:t>2</a:t>
            </a:r>
          </a:p>
          <a:p>
            <a:pPr marL="971550" lvl="1" indent="-457200"/>
            <a:r>
              <a:rPr lang="en-US" dirty="0" smtClean="0"/>
              <a:t>Divisors are :</a:t>
            </a:r>
          </a:p>
          <a:p>
            <a:pPr marL="514350" lvl="1" indent="0">
              <a:buNone/>
            </a:pPr>
            <a:r>
              <a:rPr lang="en-US" dirty="0" smtClean="0"/>
              <a:t>     2</a:t>
            </a:r>
            <a:r>
              <a:rPr lang="en-US" baseline="30000" dirty="0" smtClean="0"/>
              <a:t>0</a:t>
            </a:r>
            <a:r>
              <a:rPr lang="en-US" dirty="0" smtClean="0"/>
              <a:t>5</a:t>
            </a:r>
            <a:r>
              <a:rPr lang="en-US" baseline="30000" dirty="0" smtClean="0"/>
              <a:t>0</a:t>
            </a:r>
            <a:r>
              <a:rPr lang="en-US" dirty="0" smtClean="0"/>
              <a:t>, 2</a:t>
            </a:r>
            <a:r>
              <a:rPr lang="en-US" baseline="30000" dirty="0" smtClean="0"/>
              <a:t>0</a:t>
            </a:r>
            <a:r>
              <a:rPr lang="en-US" dirty="0" smtClean="0"/>
              <a:t>5</a:t>
            </a:r>
            <a:r>
              <a:rPr lang="en-US" baseline="30000" dirty="0" smtClean="0"/>
              <a:t>1</a:t>
            </a:r>
            <a:r>
              <a:rPr lang="en-US" dirty="0" smtClean="0"/>
              <a:t>,2</a:t>
            </a:r>
            <a:r>
              <a:rPr lang="en-US" baseline="30000" dirty="0" smtClean="0"/>
              <a:t>0</a:t>
            </a:r>
            <a:r>
              <a:rPr lang="en-US" dirty="0" smtClean="0"/>
              <a:t>5</a:t>
            </a:r>
            <a:r>
              <a:rPr lang="en-US" baseline="30000" dirty="0" smtClean="0"/>
              <a:t>2</a:t>
            </a:r>
            <a:r>
              <a:rPr lang="en-US" dirty="0" smtClean="0"/>
              <a:t>; 2</a:t>
            </a:r>
            <a:r>
              <a:rPr lang="en-US" baseline="30000" dirty="0" smtClean="0"/>
              <a:t>1</a:t>
            </a:r>
            <a:r>
              <a:rPr lang="en-US" dirty="0" smtClean="0"/>
              <a:t>5</a:t>
            </a:r>
            <a:r>
              <a:rPr lang="en-US" baseline="30000" dirty="0" smtClean="0"/>
              <a:t>0</a:t>
            </a:r>
            <a:r>
              <a:rPr lang="en-US" dirty="0"/>
              <a:t>, </a:t>
            </a:r>
            <a:r>
              <a:rPr lang="en-US" dirty="0" smtClean="0"/>
              <a:t>2</a:t>
            </a:r>
            <a:r>
              <a:rPr lang="en-US" baseline="30000" dirty="0" smtClean="0"/>
              <a:t>1</a:t>
            </a:r>
            <a:r>
              <a:rPr lang="en-US" dirty="0" smtClean="0"/>
              <a:t>5</a:t>
            </a:r>
            <a:r>
              <a:rPr lang="en-US" baseline="30000" dirty="0" smtClean="0"/>
              <a:t>1</a:t>
            </a:r>
            <a:r>
              <a:rPr lang="en-US" dirty="0" smtClean="0"/>
              <a:t>,2</a:t>
            </a:r>
            <a:r>
              <a:rPr lang="en-US" baseline="30000" dirty="0" smtClean="0"/>
              <a:t>1</a:t>
            </a:r>
            <a:r>
              <a:rPr lang="en-US" dirty="0" smtClean="0"/>
              <a:t>5</a:t>
            </a:r>
            <a:r>
              <a:rPr lang="en-US" baseline="30000" dirty="0" smtClean="0"/>
              <a:t>2</a:t>
            </a:r>
            <a:r>
              <a:rPr lang="en-US" dirty="0" smtClean="0"/>
              <a:t>; 2</a:t>
            </a:r>
            <a:r>
              <a:rPr lang="en-US" baseline="30000" dirty="0" smtClean="0"/>
              <a:t>2</a:t>
            </a:r>
            <a:r>
              <a:rPr lang="en-US" dirty="0" smtClean="0"/>
              <a:t>5</a:t>
            </a:r>
            <a:r>
              <a:rPr lang="en-US" baseline="30000" dirty="0" smtClean="0"/>
              <a:t>0</a:t>
            </a:r>
            <a:r>
              <a:rPr lang="en-US" dirty="0"/>
              <a:t>, </a:t>
            </a:r>
            <a:r>
              <a:rPr lang="en-US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5</a:t>
            </a:r>
            <a:r>
              <a:rPr lang="en-US" baseline="30000" dirty="0" smtClean="0"/>
              <a:t>1</a:t>
            </a:r>
            <a:r>
              <a:rPr lang="en-US" dirty="0" smtClean="0"/>
              <a:t>,2</a:t>
            </a:r>
            <a:r>
              <a:rPr lang="en-US" baseline="30000" dirty="0"/>
              <a:t>2</a:t>
            </a:r>
            <a:r>
              <a:rPr lang="en-US" dirty="0" smtClean="0"/>
              <a:t>5</a:t>
            </a:r>
            <a:r>
              <a:rPr lang="en-US" baseline="30000" dirty="0" smtClean="0"/>
              <a:t>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5074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mbox{gcd}(a,b) = p_1^{\mbox{min}(a_1,b_1)}p_2^{\mbox{min}(a_2,b_2)}\ldots p_n^{\mbox{min}(a_n,b_n)}\;.$&#10;&#10;\end{document}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a = p_1^{a_1}p_2^{a_2}\ldots p_n^{a_n}\;,$&#10;&#10;\end{document}"/>
  <p:tag name="IGUANATEXSIZE" val="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b = p_1^{b_1}p_2^{b_2}\ldots p_n^{b_n}\; ,$&#10;&#10;\end{document}"/>
  <p:tag name="IGUANATEXSIZE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mbox{lcm}(a,b) = p_1^{\mbox{max}(a_1,b_1)}p_2^{\mbox{max}(a_2,b_2)}\cdots p_n^{\mbox{max}(a_n,b_n)}$&#10;&#10;\end{document}"/>
  <p:tag name="IGUANATEXSIZE" val="2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5686</TotalTime>
  <Words>2750</Words>
  <Application>Microsoft Macintosh PowerPoint</Application>
  <PresentationFormat>On-screen Show (4:3)</PresentationFormat>
  <Paragraphs>298</Paragraphs>
  <Slides>42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Properties of Integers</vt:lpstr>
      <vt:lpstr>Acknowledgements</vt:lpstr>
      <vt:lpstr>Preamble </vt:lpstr>
      <vt:lpstr>Divisors</vt:lpstr>
      <vt:lpstr>Divisor Theorem</vt:lpstr>
      <vt:lpstr>Divisor Theorem</vt:lpstr>
      <vt:lpstr>Prime numbers</vt:lpstr>
      <vt:lpstr>Fundamental Theorem of Arithmetic</vt:lpstr>
      <vt:lpstr>How many divisors?</vt:lpstr>
      <vt:lpstr>How many divisors?</vt:lpstr>
      <vt:lpstr>How many divisors?</vt:lpstr>
      <vt:lpstr>Division</vt:lpstr>
      <vt:lpstr>Computing div and mod</vt:lpstr>
      <vt:lpstr>Computing div and mod</vt:lpstr>
      <vt:lpstr>Division</vt:lpstr>
      <vt:lpstr>GCD</vt:lpstr>
      <vt:lpstr>GCD</vt:lpstr>
      <vt:lpstr>Finding the Greatest Common Divisor Using Prime Factorizations</vt:lpstr>
      <vt:lpstr>Finding the Greatest Common Divisor Using Prime Factorizations</vt:lpstr>
      <vt:lpstr>Finding the Greatest Common Divisor Using Prime Factorizations</vt:lpstr>
      <vt:lpstr>Least Common Multiple</vt:lpstr>
      <vt:lpstr>Least Common Multiple</vt:lpstr>
      <vt:lpstr>lcm and gcd</vt:lpstr>
      <vt:lpstr>Least Common Multiple</vt:lpstr>
      <vt:lpstr>Euclidean Algorithm</vt:lpstr>
      <vt:lpstr>Euclidean Algorithm: key property</vt:lpstr>
      <vt:lpstr>Euclidean Algorithm</vt:lpstr>
      <vt:lpstr>Example</vt:lpstr>
      <vt:lpstr>Example</vt:lpstr>
      <vt:lpstr>Example</vt:lpstr>
      <vt:lpstr>Example</vt:lpstr>
      <vt:lpstr>PowerPoint Presentation</vt:lpstr>
      <vt:lpstr>PowerPoint Presentation</vt:lpstr>
      <vt:lpstr>Example 1</vt:lpstr>
      <vt:lpstr>Example 1</vt:lpstr>
      <vt:lpstr>Example 1</vt:lpstr>
      <vt:lpstr>Example 1</vt:lpstr>
      <vt:lpstr>Example 3</vt:lpstr>
      <vt:lpstr>Example 3</vt:lpstr>
      <vt:lpstr>Example 3</vt:lpstr>
      <vt:lpstr>Example 3</vt:lpstr>
      <vt:lpstr>Example 3</vt:lpstr>
    </vt:vector>
  </TitlesOfParts>
  <Company>SFU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Integer and Modular Arithmetic</dc:title>
  <dc:creator>Binay Bhattacharya</dc:creator>
  <cp:lastModifiedBy>Binay Bhattacharya</cp:lastModifiedBy>
  <cp:revision>59</cp:revision>
  <dcterms:created xsi:type="dcterms:W3CDTF">2018-04-06T03:32:35Z</dcterms:created>
  <dcterms:modified xsi:type="dcterms:W3CDTF">2019-11-05T21:41:18Z</dcterms:modified>
</cp:coreProperties>
</file>