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94" r:id="rId6"/>
    <p:sldId id="260" r:id="rId7"/>
    <p:sldId id="285" r:id="rId8"/>
    <p:sldId id="287" r:id="rId9"/>
    <p:sldId id="293" r:id="rId10"/>
    <p:sldId id="262" r:id="rId11"/>
    <p:sldId id="263" r:id="rId12"/>
    <p:sldId id="264" r:id="rId13"/>
    <p:sldId id="265" r:id="rId14"/>
    <p:sldId id="267" r:id="rId15"/>
    <p:sldId id="268" r:id="rId16"/>
    <p:sldId id="269" r:id="rId17"/>
    <p:sldId id="270" r:id="rId18"/>
    <p:sldId id="275" r:id="rId19"/>
    <p:sldId id="277" r:id="rId20"/>
    <p:sldId id="278" r:id="rId21"/>
    <p:sldId id="279" r:id="rId22"/>
    <p:sldId id="282" r:id="rId23"/>
    <p:sldId id="288" r:id="rId24"/>
    <p:sldId id="289" r:id="rId25"/>
    <p:sldId id="286" r:id="rId26"/>
    <p:sldId id="29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9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609D5-2B2D-534D-9252-F58240DECE74}" type="datetimeFigureOut">
              <a:rPr lang="en-US" smtClean="0"/>
              <a:t>19-09-03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22324-B05F-2240-A67F-D83A0F7BC611}" type="slidenum">
              <a:rPr lang="en-US" smtClean="0"/>
              <a:t>‹#›</a:t>
            </a:fld>
            <a:endParaRPr lang="en-US"/>
          </a:p>
        </p:txBody>
      </p:sp>
    </p:spTree>
    <p:extLst>
      <p:ext uri="{BB962C8B-B14F-4D97-AF65-F5344CB8AC3E}">
        <p14:creationId xmlns:p14="http://schemas.microsoft.com/office/powerpoint/2010/main" val="523022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EDBC87-192C-D746-8B05-C8CB3CEB39C3}" type="slidenum">
              <a:rPr lang="en-US" sz="1200"/>
              <a:pPr/>
              <a:t>14</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BBA6AFA-4300-C74F-BD28-33E41FEA8957}" type="slidenum">
              <a:rPr lang="en-US" sz="1200"/>
              <a:pPr/>
              <a:t>15</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04BCFC-5F8A-6D48-9D9B-3D94840D06C5}" type="slidenum">
              <a:rPr lang="en-US" sz="1200"/>
              <a:pPr/>
              <a:t>16</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C8180F4-5EA4-094C-9BC8-BFB3FA13BA21}" type="slidenum">
              <a:rPr lang="en-US" sz="1200"/>
              <a:pPr/>
              <a:t>17</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19-09-03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35651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19-09-03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2326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19-09-03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68972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676291C-6D36-C94E-824E-11BD93309772}" type="datetimeFigureOut">
              <a:rPr lang="en-US" smtClean="0"/>
              <a:t>19-09-03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142872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676291C-6D36-C94E-824E-11BD93309772}" type="datetimeFigureOut">
              <a:rPr lang="en-US" smtClean="0"/>
              <a:t>19-09-03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9701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676291C-6D36-C94E-824E-11BD93309772}" type="datetimeFigureOut">
              <a:rPr lang="en-US" smtClean="0"/>
              <a:t>19-09-03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05627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676291C-6D36-C94E-824E-11BD93309772}" type="datetimeFigureOut">
              <a:rPr lang="en-US" smtClean="0"/>
              <a:t>19-09-03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93858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676291C-6D36-C94E-824E-11BD93309772}" type="datetimeFigureOut">
              <a:rPr lang="en-US" smtClean="0"/>
              <a:t>19-09-03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89073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6291C-6D36-C94E-824E-11BD93309772}" type="datetimeFigureOut">
              <a:rPr lang="en-US" smtClean="0"/>
              <a:t>19-09-03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396436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676291C-6D36-C94E-824E-11BD93309772}" type="datetimeFigureOut">
              <a:rPr lang="en-US" smtClean="0"/>
              <a:t>19-09-03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315373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676291C-6D36-C94E-824E-11BD93309772}" type="datetimeFigureOut">
              <a:rPr lang="en-US" smtClean="0"/>
              <a:t>19-09-03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2E3DF-5C0B-874F-AC7E-8BEECA9AEBAC}" type="slidenum">
              <a:rPr lang="en-US" smtClean="0"/>
              <a:t>‹#›</a:t>
            </a:fld>
            <a:endParaRPr lang="en-US"/>
          </a:p>
        </p:txBody>
      </p:sp>
    </p:spTree>
    <p:extLst>
      <p:ext uri="{BB962C8B-B14F-4D97-AF65-F5344CB8AC3E}">
        <p14:creationId xmlns:p14="http://schemas.microsoft.com/office/powerpoint/2010/main" val="22092045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6291C-6D36-C94E-824E-11BD93309772}" type="datetimeFigureOut">
              <a:rPr lang="en-US" smtClean="0"/>
              <a:t>19-09-03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2E3DF-5C0B-874F-AC7E-8BEECA9AEBAC}" type="slidenum">
              <a:rPr lang="en-US" smtClean="0"/>
              <a:t>‹#›</a:t>
            </a:fld>
            <a:endParaRPr lang="en-US"/>
          </a:p>
        </p:txBody>
      </p:sp>
    </p:spTree>
    <p:extLst>
      <p:ext uri="{BB962C8B-B14F-4D97-AF65-F5344CB8AC3E}">
        <p14:creationId xmlns:p14="http://schemas.microsoft.com/office/powerpoint/2010/main" val="105022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binay@cs.sfu.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inay@cs.sfu.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Discrete Mathematics</a:t>
            </a:r>
            <a:br>
              <a:rPr lang="en-US" b="1" dirty="0" smtClean="0"/>
            </a:br>
            <a:r>
              <a:rPr lang="en-US" b="1" dirty="0" smtClean="0"/>
              <a:t>MACM 101</a:t>
            </a:r>
            <a:endParaRPr lang="en-US" b="1" dirty="0"/>
          </a:p>
        </p:txBody>
      </p:sp>
      <p:sp>
        <p:nvSpPr>
          <p:cNvPr id="3" name="Subtitle 2"/>
          <p:cNvSpPr>
            <a:spLocks noGrp="1"/>
          </p:cNvSpPr>
          <p:nvPr>
            <p:ph type="subTitle" idx="1"/>
          </p:nvPr>
        </p:nvSpPr>
        <p:spPr/>
        <p:txBody>
          <a:bodyPr/>
          <a:lstStyle/>
          <a:p>
            <a:r>
              <a:rPr lang="en-US" dirty="0" smtClean="0"/>
              <a:t>Binay Bhattacharya</a:t>
            </a:r>
          </a:p>
          <a:p>
            <a:r>
              <a:rPr lang="en-US" dirty="0" smtClean="0">
                <a:hlinkClick r:id="rId2"/>
              </a:rPr>
              <a:t>binay@cs.sfu.ca</a:t>
            </a:r>
            <a:endParaRPr lang="en-US" dirty="0" smtClean="0"/>
          </a:p>
          <a:p>
            <a:r>
              <a:rPr lang="en-US" dirty="0" smtClean="0"/>
              <a:t>Introduction</a:t>
            </a:r>
            <a:endParaRPr lang="en-US" dirty="0"/>
          </a:p>
        </p:txBody>
      </p:sp>
    </p:spTree>
    <p:extLst>
      <p:ext uri="{BB962C8B-B14F-4D97-AF65-F5344CB8AC3E}">
        <p14:creationId xmlns:p14="http://schemas.microsoft.com/office/powerpoint/2010/main" val="8529431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MACM 101 about?</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dirty="0" smtClean="0"/>
              <a:t>Continuous Math </a:t>
            </a:r>
            <a:r>
              <a:rPr lang="en-US" sz="2800" dirty="0" err="1" smtClean="0"/>
              <a:t>vs</a:t>
            </a:r>
            <a:r>
              <a:rPr lang="en-US" sz="2800" dirty="0" smtClean="0"/>
              <a:t> Discrete Math</a:t>
            </a:r>
          </a:p>
          <a:p>
            <a:r>
              <a:rPr lang="en-US" sz="2800" dirty="0"/>
              <a:t>Discrete mathematics is the mathematics of computing</a:t>
            </a:r>
          </a:p>
          <a:p>
            <a:r>
              <a:rPr lang="en-US" sz="2800" dirty="0" smtClean="0"/>
              <a:t>Why </a:t>
            </a:r>
            <a:r>
              <a:rPr lang="en-US" sz="2800" dirty="0" smtClean="0"/>
              <a:t>is it computer science?</a:t>
            </a:r>
          </a:p>
          <a:p>
            <a:r>
              <a:rPr lang="en-US" sz="2800" dirty="0" smtClean="0"/>
              <a:t>Mathematical techniques for Discrete Math</a:t>
            </a:r>
          </a:p>
        </p:txBody>
      </p:sp>
    </p:spTree>
    <p:extLst>
      <p:ext uri="{BB962C8B-B14F-4D97-AF65-F5344CB8AC3E}">
        <p14:creationId xmlns:p14="http://schemas.microsoft.com/office/powerpoint/2010/main" val="6185915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Continuous </a:t>
            </a:r>
            <a:r>
              <a:rPr lang="en-US" b="1" dirty="0" err="1" smtClean="0"/>
              <a:t>vs</a:t>
            </a:r>
            <a:r>
              <a:rPr lang="en-US" b="1" dirty="0" smtClean="0"/>
              <a:t> Discrete</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b="1" dirty="0" smtClean="0"/>
              <a:t>Continuous Mathematics</a:t>
            </a:r>
          </a:p>
          <a:p>
            <a:pPr lvl="1"/>
            <a:r>
              <a:rPr lang="en-US" dirty="0" smtClean="0"/>
              <a:t>Objects vary continuously</a:t>
            </a:r>
          </a:p>
          <a:p>
            <a:pPr lvl="1"/>
            <a:r>
              <a:rPr lang="en-US" dirty="0" smtClean="0"/>
              <a:t>Example: analog wristwatch: from analog perspective,  between 10:30 am to 10:31 am there are infinitely many possible times</a:t>
            </a:r>
          </a:p>
          <a:p>
            <a:pPr lvl="1"/>
            <a:r>
              <a:rPr lang="en-US" dirty="0" smtClean="0"/>
              <a:t>Differential </a:t>
            </a:r>
            <a:r>
              <a:rPr lang="en-US" dirty="0" smtClean="0"/>
              <a:t>equations</a:t>
            </a:r>
          </a:p>
          <a:p>
            <a:pPr lvl="1"/>
            <a:r>
              <a:rPr lang="en-US" dirty="0" smtClean="0"/>
              <a:t>Sine, cosine functions</a:t>
            </a:r>
            <a:endParaRPr lang="en-US" dirty="0" smtClean="0"/>
          </a:p>
          <a:p>
            <a:pPr lvl="1"/>
            <a:endParaRPr lang="en-US" b="1" dirty="0" smtClean="0"/>
          </a:p>
        </p:txBody>
      </p:sp>
    </p:spTree>
    <p:extLst>
      <p:ext uri="{BB962C8B-B14F-4D97-AF65-F5344CB8AC3E}">
        <p14:creationId xmlns:p14="http://schemas.microsoft.com/office/powerpoint/2010/main" val="31642258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Continuous </a:t>
            </a:r>
            <a:r>
              <a:rPr lang="en-US" b="1" dirty="0" err="1" smtClean="0"/>
              <a:t>vs</a:t>
            </a:r>
            <a:r>
              <a:rPr lang="en-US" b="1" dirty="0" smtClean="0"/>
              <a:t> Discrete</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b="1" dirty="0" smtClean="0"/>
              <a:t>Discrete Mathematics</a:t>
            </a:r>
          </a:p>
          <a:p>
            <a:pPr lvl="1"/>
            <a:r>
              <a:rPr lang="en-US" dirty="0" smtClean="0"/>
              <a:t>Objects vary in a discrete way</a:t>
            </a:r>
          </a:p>
          <a:p>
            <a:pPr lvl="1"/>
            <a:r>
              <a:rPr lang="en-US" dirty="0" smtClean="0"/>
              <a:t>Example: digital wristwatch: from analog perspective,  between 10:30 am to 10:31 am there are </a:t>
            </a:r>
            <a:r>
              <a:rPr lang="en-US" strike="sngStrike" dirty="0" smtClean="0">
                <a:solidFill>
                  <a:srgbClr val="FF0000"/>
                </a:solidFill>
              </a:rPr>
              <a:t>infinitely </a:t>
            </a:r>
            <a:r>
              <a:rPr lang="en-US" dirty="0" smtClean="0">
                <a:solidFill>
                  <a:srgbClr val="FF0000"/>
                </a:solidFill>
              </a:rPr>
              <a:t>finitely </a:t>
            </a:r>
            <a:r>
              <a:rPr lang="en-US" dirty="0" smtClean="0"/>
              <a:t>many possible times. A digital watch does not show split seconds.</a:t>
            </a:r>
          </a:p>
          <a:p>
            <a:pPr lvl="1"/>
            <a:r>
              <a:rPr lang="en-US" b="1" dirty="0" smtClean="0"/>
              <a:t>Integers</a:t>
            </a:r>
            <a:r>
              <a:rPr lang="en-US" dirty="0" smtClean="0"/>
              <a:t> --- core of discrete mathematics</a:t>
            </a:r>
          </a:p>
          <a:p>
            <a:pPr lvl="1"/>
            <a:r>
              <a:rPr lang="en-US" b="1" dirty="0" smtClean="0"/>
              <a:t>Computer science </a:t>
            </a:r>
            <a:r>
              <a:rPr lang="en-US" dirty="0" smtClean="0"/>
              <a:t>– computers are discrete.</a:t>
            </a:r>
            <a:endParaRPr lang="en-US" b="1" dirty="0" smtClean="0"/>
          </a:p>
          <a:p>
            <a:pPr lvl="1"/>
            <a:endParaRPr lang="en-US" b="1" dirty="0" smtClean="0"/>
          </a:p>
        </p:txBody>
      </p:sp>
    </p:spTree>
    <p:extLst>
      <p:ext uri="{BB962C8B-B14F-4D97-AF65-F5344CB8AC3E}">
        <p14:creationId xmlns:p14="http://schemas.microsoft.com/office/powerpoint/2010/main" val="37029565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MACM 101 about?</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b="1" dirty="0" smtClean="0"/>
              <a:t>Why is it computer science?</a:t>
            </a:r>
          </a:p>
        </p:txBody>
      </p:sp>
    </p:spTree>
    <p:extLst>
      <p:ext uri="{BB962C8B-B14F-4D97-AF65-F5344CB8AC3E}">
        <p14:creationId xmlns:p14="http://schemas.microsoft.com/office/powerpoint/2010/main" val="26881356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fontScale="90000"/>
          </a:bodyPr>
          <a:lstStyle/>
          <a:p>
            <a:pPr eaLnBrk="1" hangingPunct="1"/>
            <a:r>
              <a:rPr lang="en-US" sz="2800" b="1" dirty="0">
                <a:solidFill>
                  <a:srgbClr val="FF0000"/>
                </a:solidFill>
                <a:latin typeface="Times New Roman" charset="0"/>
              </a:rPr>
              <a:t>Number Theory:</a:t>
            </a:r>
            <a:r>
              <a:rPr lang="en-US" sz="2800" b="1" dirty="0">
                <a:latin typeface="Times New Roman" charset="0"/>
              </a:rPr>
              <a:t/>
            </a:r>
            <a:br>
              <a:rPr lang="en-US" sz="2800" b="1" dirty="0">
                <a:latin typeface="Times New Roman" charset="0"/>
              </a:rPr>
            </a:br>
            <a:r>
              <a:rPr lang="en-US" sz="2800" b="1" dirty="0">
                <a:latin typeface="Times New Roman" charset="0"/>
              </a:rPr>
              <a:t>RSA and Public-key Cryptography </a:t>
            </a:r>
            <a:br>
              <a:rPr lang="en-US" sz="2800" b="1" dirty="0">
                <a:latin typeface="Times New Roman" charset="0"/>
              </a:rPr>
            </a:br>
            <a:r>
              <a:rPr lang="en-US" sz="2800" b="1" dirty="0">
                <a:latin typeface="Times New Roman" charset="0"/>
              </a:rPr>
              <a:t>  </a:t>
            </a: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429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6"/>
          <p:cNvSpPr txBox="1">
            <a:spLocks noChangeArrowheads="1"/>
          </p:cNvSpPr>
          <p:nvPr/>
        </p:nvSpPr>
        <p:spPr bwMode="auto">
          <a:xfrm>
            <a:off x="3527425" y="1981200"/>
            <a:ext cx="5616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Alice and Bob have never met but they would like to </a:t>
            </a:r>
          </a:p>
          <a:p>
            <a:pPr eaLnBrk="1" hangingPunct="1"/>
            <a:r>
              <a:rPr lang="en-US" sz="2000"/>
              <a:t>exchange a message. Eve would like to eavesdrop.</a:t>
            </a:r>
          </a:p>
        </p:txBody>
      </p:sp>
      <p:pic>
        <p:nvPicPr>
          <p:cNvPr id="553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497046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8"/>
          <p:cNvSpPr txBox="1">
            <a:spLocks noChangeArrowheads="1"/>
          </p:cNvSpPr>
          <p:nvPr/>
        </p:nvSpPr>
        <p:spPr bwMode="auto">
          <a:xfrm>
            <a:off x="4725988" y="3352800"/>
            <a:ext cx="41894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They could come up with a good encryption algorithm and exchange the </a:t>
            </a:r>
            <a:r>
              <a:rPr lang="en-US" sz="1800">
                <a:solidFill>
                  <a:srgbClr val="FF0000"/>
                </a:solidFill>
              </a:rPr>
              <a:t>encryption key</a:t>
            </a:r>
            <a:r>
              <a:rPr lang="en-US" sz="1800"/>
              <a:t> – but how to do it without</a:t>
            </a:r>
          </a:p>
          <a:p>
            <a:pPr eaLnBrk="1" hangingPunct="1"/>
            <a:r>
              <a:rPr lang="en-US" sz="1800"/>
              <a:t>Eve getting it? (If Eve gets it, all security</a:t>
            </a:r>
          </a:p>
          <a:p>
            <a:pPr eaLnBrk="1" hangingPunct="1"/>
            <a:r>
              <a:rPr lang="en-US" sz="1800"/>
              <a:t>is lost.)</a:t>
            </a:r>
          </a:p>
        </p:txBody>
      </p:sp>
      <p:sp>
        <p:nvSpPr>
          <p:cNvPr id="692235" name="Text Box 11"/>
          <p:cNvSpPr txBox="1">
            <a:spLocks noChangeArrowheads="1"/>
          </p:cNvSpPr>
          <p:nvPr/>
        </p:nvSpPr>
        <p:spPr bwMode="auto">
          <a:xfrm>
            <a:off x="3352800" y="5611813"/>
            <a:ext cx="43524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t>CS folks found the solution:</a:t>
            </a:r>
          </a:p>
          <a:p>
            <a:pPr eaLnBrk="1" hangingPunct="1"/>
            <a:r>
              <a:rPr lang="en-US" sz="2000" i="1" dirty="0">
                <a:solidFill>
                  <a:schemeClr val="accent2"/>
                </a:solidFill>
              </a:rPr>
              <a:t>public key encryption</a:t>
            </a:r>
            <a:r>
              <a:rPr lang="en-US" sz="2000" dirty="0"/>
              <a:t>. Quite remarkable</a:t>
            </a:r>
          </a:p>
          <a:p>
            <a:pPr eaLnBrk="1" hangingPunct="1"/>
            <a:r>
              <a:rPr lang="en-US" sz="2000" dirty="0" smtClean="0"/>
              <a:t>that </a:t>
            </a:r>
            <a:r>
              <a:rPr lang="en-US" sz="2000" dirty="0"/>
              <a:t>is feasible.</a:t>
            </a:r>
          </a:p>
        </p:txBody>
      </p:sp>
      <p:sp>
        <p:nvSpPr>
          <p:cNvPr id="55305" name="TextBox 8"/>
          <p:cNvSpPr txBox="1">
            <a:spLocks noChangeArrowheads="1"/>
          </p:cNvSpPr>
          <p:nvPr/>
        </p:nvSpPr>
        <p:spPr bwMode="auto">
          <a:xfrm flipH="1">
            <a:off x="3581400" y="26670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rPr>
              <a:t>E.g. between you and the </a:t>
            </a:r>
            <a:r>
              <a:rPr lang="en-US" sz="2000" dirty="0" smtClean="0">
                <a:solidFill>
                  <a:schemeClr val="accent2"/>
                </a:solidFill>
              </a:rPr>
              <a:t>Bank of Montreal.</a:t>
            </a:r>
            <a:endParaRPr lang="en-US" sz="2000" dirty="0">
              <a:solidFill>
                <a:schemeClr val="accent2"/>
              </a:solidFill>
            </a:endParaRPr>
          </a:p>
        </p:txBody>
      </p:sp>
    </p:spTree>
    <p:extLst>
      <p:ext uri="{BB962C8B-B14F-4D97-AF65-F5344CB8AC3E}">
        <p14:creationId xmlns:p14="http://schemas.microsoft.com/office/powerpoint/2010/main" val="203844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2235"/>
                                        </p:tgtEl>
                                        <p:attrNameLst>
                                          <p:attrName>style.visibility</p:attrName>
                                        </p:attrNameLst>
                                      </p:cBhvr>
                                      <p:to>
                                        <p:strVal val="visible"/>
                                      </p:to>
                                    </p:set>
                                    <p:anim calcmode="lin" valueType="num">
                                      <p:cBhvr additive="base">
                                        <p:cTn id="7" dur="500" fill="hold"/>
                                        <p:tgtEl>
                                          <p:spTgt spid="692235"/>
                                        </p:tgtEl>
                                        <p:attrNameLst>
                                          <p:attrName>ppt_x</p:attrName>
                                        </p:attrNameLst>
                                      </p:cBhvr>
                                      <p:tavLst>
                                        <p:tav tm="0">
                                          <p:val>
                                            <p:strVal val="1+#ppt_w/2"/>
                                          </p:val>
                                        </p:tav>
                                        <p:tav tm="100000">
                                          <p:val>
                                            <p:strVal val="#ppt_x"/>
                                          </p:val>
                                        </p:tav>
                                      </p:tavLst>
                                    </p:anim>
                                    <p:anim calcmode="lin" valueType="num">
                                      <p:cBhvr additive="base">
                                        <p:cTn id="8" dur="500" fill="hold"/>
                                        <p:tgtEl>
                                          <p:spTgt spid="692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27146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72" name="Text Box 3"/>
          <p:cNvSpPr txBox="1">
            <a:spLocks noChangeArrowheads="1"/>
          </p:cNvSpPr>
          <p:nvPr/>
        </p:nvSpPr>
        <p:spPr bwMode="auto">
          <a:xfrm>
            <a:off x="381000" y="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3200" b="1" dirty="0">
                <a:solidFill>
                  <a:schemeClr val="accent1"/>
                </a:solidFill>
              </a:rPr>
              <a:t> </a:t>
            </a:r>
          </a:p>
          <a:p>
            <a:pPr algn="ctr"/>
            <a:r>
              <a:rPr lang="en-US" sz="3200" b="1" dirty="0">
                <a:solidFill>
                  <a:srgbClr val="000000"/>
                </a:solidFill>
              </a:rPr>
              <a:t>Automated Proofs:   </a:t>
            </a:r>
          </a:p>
          <a:p>
            <a:pPr algn="ctr"/>
            <a:r>
              <a:rPr lang="en-US" sz="3200" b="1" dirty="0">
                <a:solidFill>
                  <a:srgbClr val="000000"/>
                </a:solidFill>
              </a:rPr>
              <a:t>EQP - </a:t>
            </a:r>
            <a:r>
              <a:rPr lang="en-US" sz="3200" b="1" dirty="0" err="1">
                <a:solidFill>
                  <a:srgbClr val="000000"/>
                </a:solidFill>
              </a:rPr>
              <a:t>Robbin</a:t>
            </a:r>
            <a:r>
              <a:rPr lang="ja-JP" altLang="en-US" sz="3200" b="1" dirty="0">
                <a:solidFill>
                  <a:srgbClr val="000000"/>
                </a:solidFill>
              </a:rPr>
              <a:t>’</a:t>
            </a:r>
            <a:r>
              <a:rPr lang="en-US" sz="3200" b="1" dirty="0">
                <a:solidFill>
                  <a:srgbClr val="000000"/>
                </a:solidFill>
              </a:rPr>
              <a:t>s Algebras are all Boolean</a:t>
            </a:r>
          </a:p>
        </p:txBody>
      </p:sp>
      <p:sp>
        <p:nvSpPr>
          <p:cNvPr id="58373" name="Text Box 4"/>
          <p:cNvSpPr txBox="1">
            <a:spLocks noChangeArrowheads="1"/>
          </p:cNvSpPr>
          <p:nvPr/>
        </p:nvSpPr>
        <p:spPr bwMode="auto">
          <a:xfrm>
            <a:off x="152400" y="5130800"/>
            <a:ext cx="80597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i="1">
                <a:solidFill>
                  <a:srgbClr val="000000"/>
                </a:solidFill>
                <a:latin typeface="Arial" charset="0"/>
              </a:rPr>
              <a:t>[An Argonne lab program] has come up with a major mathematical </a:t>
            </a:r>
          </a:p>
          <a:p>
            <a:r>
              <a:rPr lang="en-US" sz="1800" b="1" i="1">
                <a:solidFill>
                  <a:srgbClr val="000000"/>
                </a:solidFill>
                <a:latin typeface="Arial" charset="0"/>
              </a:rPr>
              <a:t>proof that would have been called creative if a human had thought of it.</a:t>
            </a:r>
          </a:p>
          <a:p>
            <a:r>
              <a:rPr lang="en-US" sz="2000" b="1" i="1">
                <a:solidFill>
                  <a:schemeClr val="accent2"/>
                </a:solidFill>
                <a:latin typeface="Arial" charset="0"/>
              </a:rPr>
              <a:t>                                                       </a:t>
            </a:r>
            <a:r>
              <a:rPr lang="en-US" sz="2000" b="1" i="1">
                <a:solidFill>
                  <a:srgbClr val="FF0000"/>
                </a:solidFill>
                <a:latin typeface="Arial" charset="0"/>
              </a:rPr>
              <a:t>New York Times, December, 1996</a:t>
            </a:r>
          </a:p>
        </p:txBody>
      </p:sp>
      <p:sp>
        <p:nvSpPr>
          <p:cNvPr id="58375" name="Rectangle 6"/>
          <p:cNvSpPr>
            <a:spLocks noChangeArrowheads="1"/>
          </p:cNvSpPr>
          <p:nvPr/>
        </p:nvSpPr>
        <p:spPr bwMode="auto">
          <a:xfrm>
            <a:off x="762000" y="1981200"/>
            <a:ext cx="7380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0000"/>
                </a:solidFill>
              </a:rPr>
              <a:t>A mathematical conjecture (Robbins conjecture) unsolved for decades.</a:t>
            </a:r>
          </a:p>
          <a:p>
            <a:r>
              <a:rPr lang="en-US" sz="2000">
                <a:solidFill>
                  <a:srgbClr val="000000"/>
                </a:solidFill>
              </a:rPr>
              <a:t>First non-trivial mathematical theorem proved automatically.</a:t>
            </a:r>
          </a:p>
        </p:txBody>
      </p:sp>
      <p:sp>
        <p:nvSpPr>
          <p:cNvPr id="58376" name="Rectangle 7"/>
          <p:cNvSpPr>
            <a:spLocks noChangeArrowheads="1"/>
          </p:cNvSpPr>
          <p:nvPr/>
        </p:nvSpPr>
        <p:spPr bwMode="auto">
          <a:xfrm>
            <a:off x="4191000" y="2946400"/>
            <a:ext cx="4572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0000"/>
                </a:solidFill>
              </a:rPr>
              <a:t>The Robbins problem was to determine whether one particular set of rules is  powerful enough to capture all of the laws of Boolean algebra.  One way to state the Robbins problem in mathematical terms is:</a:t>
            </a:r>
          </a:p>
          <a:p>
            <a:r>
              <a:rPr lang="en-US" sz="1400">
                <a:solidFill>
                  <a:srgbClr val="000000"/>
                </a:solidFill>
              </a:rPr>
              <a:t>Can the equation not(not(P))=P be derived from the following three equations? </a:t>
            </a:r>
          </a:p>
          <a:p>
            <a:r>
              <a:rPr lang="en-US" sz="1400">
                <a:solidFill>
                  <a:srgbClr val="000000"/>
                </a:solidFill>
              </a:rPr>
              <a:t>[1] P or Q = Q or P,</a:t>
            </a:r>
          </a:p>
          <a:p>
            <a:r>
              <a:rPr lang="en-US" sz="1400">
                <a:solidFill>
                  <a:srgbClr val="000000"/>
                </a:solidFill>
              </a:rPr>
              <a:t>[2] (P or Q) or R = P or (Q or R), </a:t>
            </a:r>
          </a:p>
          <a:p>
            <a:r>
              <a:rPr lang="en-US" sz="1400">
                <a:solidFill>
                  <a:srgbClr val="000000"/>
                </a:solidFill>
              </a:rPr>
              <a:t>[3] not(not(P or Q) or not(P or not(Q))) = P. </a:t>
            </a:r>
          </a:p>
        </p:txBody>
      </p:sp>
    </p:spTree>
    <p:extLst>
      <p:ext uri="{BB962C8B-B14F-4D97-AF65-F5344CB8AC3E}">
        <p14:creationId xmlns:p14="http://schemas.microsoft.com/office/powerpoint/2010/main" val="122001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smtClean="0">
                <a:latin typeface="Times New Roman" charset="0"/>
              </a:rPr>
              <a:t> </a:t>
            </a:r>
            <a:r>
              <a:rPr lang="en-US" b="1" dirty="0">
                <a:latin typeface="Times New Roman" charset="0"/>
              </a:rPr>
              <a:t>Coloring a Map</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54263"/>
            <a:ext cx="42672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826000"/>
            <a:ext cx="106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6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0"/>
            <a:ext cx="39528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7"/>
          <p:cNvSpPr txBox="1">
            <a:spLocks noChangeArrowheads="1"/>
          </p:cNvSpPr>
          <p:nvPr/>
        </p:nvSpPr>
        <p:spPr bwMode="auto">
          <a:xfrm>
            <a:off x="288925" y="5603875"/>
            <a:ext cx="4806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How to color this map so that no two </a:t>
            </a:r>
          </a:p>
          <a:p>
            <a:pPr eaLnBrk="1" hangingPunct="1"/>
            <a:r>
              <a:rPr lang="en-US" dirty="0"/>
              <a:t>adjacent regions have the same color?</a:t>
            </a:r>
          </a:p>
        </p:txBody>
      </p:sp>
    </p:spTree>
    <p:extLst>
      <p:ext uri="{BB962C8B-B14F-4D97-AF65-F5344CB8AC3E}">
        <p14:creationId xmlns:p14="http://schemas.microsoft.com/office/powerpoint/2010/main" val="290622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b="1" dirty="0">
                <a:latin typeface="Times New Roman" charset="0"/>
              </a:rPr>
              <a:t>Graph representation</a:t>
            </a: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62200"/>
            <a:ext cx="46577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5"/>
          <p:cNvSpPr>
            <a:spLocks noChangeArrowheads="1"/>
          </p:cNvSpPr>
          <p:nvPr/>
        </p:nvSpPr>
        <p:spPr bwMode="auto">
          <a:xfrm>
            <a:off x="304800" y="5029200"/>
            <a:ext cx="838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Coloring the nodes of the graph:</a:t>
            </a:r>
          </a:p>
          <a:p>
            <a:r>
              <a:rPr lang="en-US"/>
              <a:t>What</a:t>
            </a:r>
            <a:r>
              <a:rPr lang="ja-JP" altLang="en-US"/>
              <a:t>’</a:t>
            </a:r>
            <a:r>
              <a:rPr lang="en-US"/>
              <a:t>s the minimum number of colors such that  any two nodes</a:t>
            </a:r>
          </a:p>
          <a:p>
            <a:r>
              <a:rPr lang="en-US"/>
              <a:t> connected by an edge have different colors?</a:t>
            </a:r>
          </a:p>
        </p:txBody>
      </p:sp>
    </p:spTree>
    <p:extLst>
      <p:ext uri="{BB962C8B-B14F-4D97-AF65-F5344CB8AC3E}">
        <p14:creationId xmlns:p14="http://schemas.microsoft.com/office/powerpoint/2010/main" val="122559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Scheduling Final Exams</a:t>
            </a:r>
            <a:endParaRPr lang="en-US" b="1" dirty="0"/>
          </a:p>
        </p:txBody>
      </p:sp>
      <p:pic>
        <p:nvPicPr>
          <p:cNvPr id="5" name="Picture 4" descr="Screen Shot 2015-01-06 at 11.00.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14" y="2191915"/>
            <a:ext cx="7859285" cy="4174849"/>
          </a:xfrm>
          <a:prstGeom prst="rect">
            <a:avLst/>
          </a:prstGeom>
        </p:spPr>
      </p:pic>
    </p:spTree>
    <p:extLst>
      <p:ext uri="{BB962C8B-B14F-4D97-AF65-F5344CB8AC3E}">
        <p14:creationId xmlns:p14="http://schemas.microsoft.com/office/powerpoint/2010/main" val="18436492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Traveling Salesman Problem</a:t>
            </a:r>
            <a:endParaRPr lang="en-US" b="1" dirty="0"/>
          </a:p>
        </p:txBody>
      </p:sp>
      <p:pic>
        <p:nvPicPr>
          <p:cNvPr id="4" name="Picture 3" descr="Screen Shot 2015-01-06 at 11.0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23" y="1727199"/>
            <a:ext cx="8230933" cy="4848110"/>
          </a:xfrm>
          <a:prstGeom prst="rect">
            <a:avLst/>
          </a:prstGeom>
        </p:spPr>
      </p:pic>
    </p:spTree>
    <p:extLst>
      <p:ext uri="{BB962C8B-B14F-4D97-AF65-F5344CB8AC3E}">
        <p14:creationId xmlns:p14="http://schemas.microsoft.com/office/powerpoint/2010/main" val="40609465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r>
              <a:rPr lang="en-US" dirty="0" smtClean="0"/>
              <a:t>Course Information</a:t>
            </a:r>
          </a:p>
          <a:p>
            <a:r>
              <a:rPr lang="en-US" dirty="0" smtClean="0"/>
              <a:t>Course themes, goals</a:t>
            </a:r>
          </a:p>
          <a:p>
            <a:r>
              <a:rPr lang="en-US" dirty="0" smtClean="0"/>
              <a:t>Syllabus</a:t>
            </a:r>
            <a:endParaRPr lang="en-US" dirty="0"/>
          </a:p>
        </p:txBody>
      </p:sp>
    </p:spTree>
    <p:extLst>
      <p:ext uri="{BB962C8B-B14F-4D97-AF65-F5344CB8AC3E}">
        <p14:creationId xmlns:p14="http://schemas.microsoft.com/office/powerpoint/2010/main" val="20035570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Traveling Salesman Problem</a:t>
            </a:r>
            <a:endParaRPr lang="en-US" b="1" dirty="0"/>
          </a:p>
        </p:txBody>
      </p:sp>
      <p:pic>
        <p:nvPicPr>
          <p:cNvPr id="3" name="Picture 2" descr="Screen Shot 2015-01-06 at 11.03.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81" y="1511299"/>
            <a:ext cx="7240819" cy="5394769"/>
          </a:xfrm>
          <a:prstGeom prst="rect">
            <a:avLst/>
          </a:prstGeom>
        </p:spPr>
      </p:pic>
    </p:spTree>
    <p:extLst>
      <p:ext uri="{BB962C8B-B14F-4D97-AF65-F5344CB8AC3E}">
        <p14:creationId xmlns:p14="http://schemas.microsoft.com/office/powerpoint/2010/main" val="38126580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Probability and Chances</a:t>
            </a:r>
            <a:endParaRPr lang="en-US" b="1" dirty="0"/>
          </a:p>
        </p:txBody>
      </p:sp>
      <p:sp>
        <p:nvSpPr>
          <p:cNvPr id="5" name="Rectangle 3"/>
          <p:cNvSpPr txBox="1">
            <a:spLocks noChangeArrowheads="1"/>
          </p:cNvSpPr>
          <p:nvPr/>
        </p:nvSpPr>
        <p:spPr>
          <a:xfrm>
            <a:off x="167489" y="1469240"/>
            <a:ext cx="8809163" cy="5086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pPr>
            <a:r>
              <a:rPr lang="en-US" sz="2800" dirty="0" smtClean="0">
                <a:latin typeface="Times New Roman" charset="0"/>
                <a:cs typeface="Arial" charset="0"/>
              </a:rPr>
              <a:t>Importance of concepts from probability is rapidly increasing in CS:</a:t>
            </a:r>
          </a:p>
          <a:p>
            <a:pPr>
              <a:lnSpc>
                <a:spcPct val="80000"/>
              </a:lnSpc>
              <a:buFontTx/>
              <a:buNone/>
            </a:pPr>
            <a:endParaRPr lang="en-US" sz="2800" dirty="0" smtClean="0">
              <a:latin typeface="Times New Roman" charset="0"/>
              <a:cs typeface="Arial" charset="0"/>
            </a:endParaRPr>
          </a:p>
          <a:p>
            <a:pPr>
              <a:lnSpc>
                <a:spcPct val="80000"/>
              </a:lnSpc>
            </a:pPr>
            <a:r>
              <a:rPr lang="en-US" sz="2800" dirty="0" smtClean="0">
                <a:latin typeface="Times New Roman" charset="0"/>
                <a:cs typeface="Arial" charset="0"/>
              </a:rPr>
              <a:t>Randomized algorithms</a:t>
            </a:r>
          </a:p>
          <a:p>
            <a:pPr lvl="1">
              <a:lnSpc>
                <a:spcPct val="80000"/>
              </a:lnSpc>
            </a:pPr>
            <a:r>
              <a:rPr lang="en-US" sz="2400" dirty="0" smtClean="0">
                <a:latin typeface="Times New Roman" charset="0"/>
                <a:cs typeface="Arial" charset="0"/>
              </a:rPr>
              <a:t> </a:t>
            </a:r>
            <a:r>
              <a:rPr lang="en-US" sz="2400" dirty="0" err="1" smtClean="0">
                <a:latin typeface="Times New Roman" charset="0"/>
                <a:cs typeface="Arial" charset="0"/>
              </a:rPr>
              <a:t>primality</a:t>
            </a:r>
            <a:r>
              <a:rPr lang="en-US" sz="2400" dirty="0" smtClean="0">
                <a:latin typeface="Times New Roman" charset="0"/>
                <a:cs typeface="Arial" charset="0"/>
              </a:rPr>
              <a:t> testing; Google</a:t>
            </a:r>
            <a:r>
              <a:rPr lang="ja-JP" altLang="en-US" sz="2400" dirty="0" smtClean="0">
                <a:latin typeface="Times New Roman" charset="0"/>
                <a:cs typeface="Arial" charset="0"/>
              </a:rPr>
              <a:t>’</a:t>
            </a:r>
            <a:r>
              <a:rPr lang="en-US" sz="2400" dirty="0" smtClean="0">
                <a:latin typeface="Times New Roman" charset="0"/>
                <a:cs typeface="Arial" charset="0"/>
              </a:rPr>
              <a:t>s PageRank, </a:t>
            </a:r>
            <a:r>
              <a:rPr lang="ja-JP" altLang="en-US" sz="2400" dirty="0" smtClean="0">
                <a:latin typeface="Times New Roman" charset="0"/>
                <a:cs typeface="Arial" charset="0"/>
              </a:rPr>
              <a:t>“</a:t>
            </a:r>
            <a:r>
              <a:rPr lang="en-US" sz="2400" dirty="0" smtClean="0">
                <a:latin typeface="Times New Roman" charset="0"/>
                <a:cs typeface="Arial" charset="0"/>
              </a:rPr>
              <a:t>just</a:t>
            </a:r>
            <a:r>
              <a:rPr lang="ja-JP" altLang="en-US" sz="2400" dirty="0" smtClean="0">
                <a:latin typeface="Times New Roman" charset="0"/>
                <a:cs typeface="Arial" charset="0"/>
              </a:rPr>
              <a:t>”</a:t>
            </a:r>
            <a:r>
              <a:rPr lang="en-US" sz="2400" dirty="0" smtClean="0">
                <a:latin typeface="Times New Roman" charset="0"/>
                <a:cs typeface="Arial" charset="0"/>
              </a:rPr>
              <a:t> a random walk on the web!) </a:t>
            </a:r>
          </a:p>
          <a:p>
            <a:pPr lvl="1">
              <a:lnSpc>
                <a:spcPct val="80000"/>
              </a:lnSpc>
            </a:pPr>
            <a:r>
              <a:rPr lang="en-US" sz="2400" dirty="0" smtClean="0">
                <a:latin typeface="Times New Roman" charset="0"/>
                <a:cs typeface="Arial" charset="0"/>
              </a:rPr>
              <a:t>in computation, having a few random bits really helps!</a:t>
            </a:r>
          </a:p>
          <a:p>
            <a:pPr lvl="1">
              <a:lnSpc>
                <a:spcPct val="80000"/>
              </a:lnSpc>
            </a:pPr>
            <a:endParaRPr lang="en-US" sz="2800" dirty="0" smtClean="0">
              <a:latin typeface="Times New Roman" charset="0"/>
              <a:cs typeface="Arial" charset="0"/>
            </a:endParaRPr>
          </a:p>
          <a:p>
            <a:pPr>
              <a:lnSpc>
                <a:spcPct val="80000"/>
              </a:lnSpc>
            </a:pPr>
            <a:r>
              <a:rPr lang="en-US" sz="2800" dirty="0" smtClean="0">
                <a:latin typeface="Times New Roman" charset="0"/>
                <a:cs typeface="Arial" charset="0"/>
              </a:rPr>
              <a:t>Machine Learning / Data Mining: </a:t>
            </a:r>
          </a:p>
          <a:p>
            <a:pPr lvl="1">
              <a:lnSpc>
                <a:spcPct val="80000"/>
              </a:lnSpc>
            </a:pPr>
            <a:r>
              <a:rPr lang="en-US" sz="2400" dirty="0">
                <a:latin typeface="Times New Roman" charset="0"/>
                <a:cs typeface="Arial" charset="0"/>
              </a:rPr>
              <a:t>f</a:t>
            </a:r>
            <a:r>
              <a:rPr lang="en-US" sz="2400" dirty="0" smtClean="0">
                <a:latin typeface="Times New Roman" charset="0"/>
                <a:cs typeface="Arial" charset="0"/>
              </a:rPr>
              <a:t>ind statistical regularities in large amounts of data. </a:t>
            </a:r>
          </a:p>
          <a:p>
            <a:pPr lvl="1">
              <a:lnSpc>
                <a:spcPct val="80000"/>
              </a:lnSpc>
            </a:pPr>
            <a:endParaRPr lang="en-US" sz="2400" dirty="0" smtClean="0">
              <a:latin typeface="Times New Roman" charset="0"/>
              <a:cs typeface="Arial" charset="0"/>
            </a:endParaRPr>
          </a:p>
          <a:p>
            <a:pPr>
              <a:lnSpc>
                <a:spcPct val="80000"/>
              </a:lnSpc>
            </a:pPr>
            <a:r>
              <a:rPr lang="en-US" sz="2800" dirty="0" smtClean="0">
                <a:latin typeface="Times New Roman" charset="0"/>
                <a:cs typeface="Arial" charset="0"/>
              </a:rPr>
              <a:t>Natural language understanding</a:t>
            </a:r>
          </a:p>
          <a:p>
            <a:pPr lvl="1">
              <a:lnSpc>
                <a:spcPct val="80000"/>
              </a:lnSpc>
            </a:pPr>
            <a:r>
              <a:rPr lang="en-US" sz="2400" dirty="0" smtClean="0">
                <a:latin typeface="Times New Roman" charset="0"/>
                <a:cs typeface="Arial" charset="0"/>
              </a:rPr>
              <a:t>dealing with the ambiguity of language</a:t>
            </a:r>
            <a:endParaRPr lang="en-US" sz="2400" dirty="0">
              <a:latin typeface="Times New Roman" charset="0"/>
              <a:cs typeface="Arial" charset="0"/>
            </a:endParaRPr>
          </a:p>
        </p:txBody>
      </p:sp>
    </p:spTree>
    <p:extLst>
      <p:ext uri="{BB962C8B-B14F-4D97-AF65-F5344CB8AC3E}">
        <p14:creationId xmlns:p14="http://schemas.microsoft.com/office/powerpoint/2010/main" val="20332923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of MACM 101</a:t>
            </a:r>
            <a:endParaRPr lang="en-US" b="1"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Introduce students to a range of mathematical tools from discrete mathematics that are key in computer science.</a:t>
            </a:r>
          </a:p>
          <a:p>
            <a:r>
              <a:rPr lang="en-US" dirty="0" smtClean="0"/>
              <a:t>How to write statements correctly.</a:t>
            </a:r>
          </a:p>
          <a:p>
            <a:r>
              <a:rPr lang="en-US" dirty="0" smtClean="0"/>
              <a:t>How to read and write theorems.</a:t>
            </a:r>
          </a:p>
          <a:p>
            <a:r>
              <a:rPr lang="en-US" dirty="0" smtClean="0"/>
              <a:t>Areas:</a:t>
            </a:r>
          </a:p>
          <a:p>
            <a:pPr lvl="1"/>
            <a:r>
              <a:rPr lang="en-US" dirty="0" smtClean="0"/>
              <a:t>Counting</a:t>
            </a:r>
          </a:p>
          <a:p>
            <a:pPr lvl="1"/>
            <a:r>
              <a:rPr lang="en-US" dirty="0" smtClean="0"/>
              <a:t>Logic</a:t>
            </a:r>
          </a:p>
          <a:p>
            <a:pPr lvl="1"/>
            <a:r>
              <a:rPr lang="en-US" dirty="0" smtClean="0"/>
              <a:t>Set Theory</a:t>
            </a:r>
          </a:p>
          <a:p>
            <a:pPr lvl="1"/>
            <a:r>
              <a:rPr lang="en-US" dirty="0" smtClean="0"/>
              <a:t>Mathematical Induction</a:t>
            </a:r>
          </a:p>
          <a:p>
            <a:pPr lvl="1"/>
            <a:r>
              <a:rPr lang="en-US" dirty="0" smtClean="0"/>
              <a:t>Relations </a:t>
            </a:r>
          </a:p>
          <a:p>
            <a:pPr lvl="1"/>
            <a:r>
              <a:rPr lang="en-US" dirty="0" smtClean="0"/>
              <a:t>Functions</a:t>
            </a:r>
          </a:p>
          <a:p>
            <a:pPr lvl="1"/>
            <a:r>
              <a:rPr lang="en-US" dirty="0" smtClean="0"/>
              <a:t>Introduction to Graphs</a:t>
            </a:r>
            <a:endParaRPr lang="en-US" dirty="0"/>
          </a:p>
        </p:txBody>
      </p:sp>
    </p:spTree>
    <p:extLst>
      <p:ext uri="{BB962C8B-B14F-4D97-AF65-F5344CB8AC3E}">
        <p14:creationId xmlns:p14="http://schemas.microsoft.com/office/powerpoint/2010/main" val="399494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of MACM 101</a:t>
            </a:r>
            <a:endParaRPr lang="en-US" b="1"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Introduce students to a range of mathematical tools from discrete mathematics that are key in computer science.</a:t>
            </a:r>
          </a:p>
          <a:p>
            <a:r>
              <a:rPr lang="en-US" dirty="0" smtClean="0"/>
              <a:t>How to write statements correctly.</a:t>
            </a:r>
          </a:p>
          <a:p>
            <a:r>
              <a:rPr lang="en-US" dirty="0" smtClean="0"/>
              <a:t>How to read and write theorems.</a:t>
            </a:r>
          </a:p>
          <a:p>
            <a:r>
              <a:rPr lang="en-US" dirty="0" smtClean="0"/>
              <a:t>Areas:</a:t>
            </a:r>
          </a:p>
          <a:p>
            <a:pPr lvl="1"/>
            <a:r>
              <a:rPr lang="en-US" dirty="0" smtClean="0"/>
              <a:t>Counting</a:t>
            </a:r>
          </a:p>
          <a:p>
            <a:pPr lvl="1"/>
            <a:r>
              <a:rPr lang="en-US" dirty="0" smtClean="0"/>
              <a:t>Logic</a:t>
            </a:r>
          </a:p>
          <a:p>
            <a:pPr lvl="1"/>
            <a:r>
              <a:rPr lang="en-US" dirty="0" smtClean="0"/>
              <a:t>Set Theory</a:t>
            </a:r>
          </a:p>
          <a:p>
            <a:pPr lvl="1"/>
            <a:r>
              <a:rPr lang="en-US" dirty="0" smtClean="0"/>
              <a:t>Mathematical Induction</a:t>
            </a:r>
          </a:p>
          <a:p>
            <a:pPr lvl="1"/>
            <a:r>
              <a:rPr lang="en-US" dirty="0" smtClean="0"/>
              <a:t>Relations </a:t>
            </a:r>
          </a:p>
          <a:p>
            <a:pPr lvl="1"/>
            <a:r>
              <a:rPr lang="en-US" dirty="0" smtClean="0"/>
              <a:t>Functions</a:t>
            </a:r>
          </a:p>
          <a:p>
            <a:pPr lvl="1"/>
            <a:r>
              <a:rPr lang="en-US" dirty="0" smtClean="0"/>
              <a:t>Introduction to Graphs</a:t>
            </a:r>
            <a:endParaRPr lang="en-US" dirty="0"/>
          </a:p>
        </p:txBody>
      </p:sp>
      <p:sp>
        <p:nvSpPr>
          <p:cNvPr id="4" name="TextBox 3"/>
          <p:cNvSpPr txBox="1">
            <a:spLocks noChangeArrowheads="1"/>
          </p:cNvSpPr>
          <p:nvPr/>
        </p:nvSpPr>
        <p:spPr bwMode="auto">
          <a:xfrm>
            <a:off x="4606925" y="4637566"/>
            <a:ext cx="4537075" cy="1570038"/>
          </a:xfrm>
          <a:prstGeom prst="rect">
            <a:avLst/>
          </a:prstGeom>
          <a:solidFill>
            <a:srgbClr val="FFFF00"/>
          </a:solidFill>
          <a:ln>
            <a:noFill/>
          </a:ln>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rPr>
              <a:t>Note: Learning to do proofs from</a:t>
            </a:r>
          </a:p>
          <a:p>
            <a:pPr eaLnBrk="1" hangingPunct="1"/>
            <a:r>
              <a:rPr lang="en-US" dirty="0">
                <a:solidFill>
                  <a:schemeClr val="accent2"/>
                </a:solidFill>
              </a:rPr>
              <a:t>watching the slides is like trying to</a:t>
            </a:r>
          </a:p>
          <a:p>
            <a:pPr eaLnBrk="1" hangingPunct="1"/>
            <a:r>
              <a:rPr lang="en-US" dirty="0">
                <a:solidFill>
                  <a:schemeClr val="accent2"/>
                </a:solidFill>
              </a:rPr>
              <a:t>learn to play tennis from watching</a:t>
            </a:r>
          </a:p>
          <a:p>
            <a:pPr eaLnBrk="1" hangingPunct="1"/>
            <a:r>
              <a:rPr lang="en-US" dirty="0">
                <a:solidFill>
                  <a:schemeClr val="accent2"/>
                </a:solidFill>
              </a:rPr>
              <a:t>it on TV! So, do exercises!</a:t>
            </a:r>
          </a:p>
        </p:txBody>
      </p:sp>
    </p:spTree>
    <p:extLst>
      <p:ext uri="{BB962C8B-B14F-4D97-AF65-F5344CB8AC3E}">
        <p14:creationId xmlns:p14="http://schemas.microsoft.com/office/powerpoint/2010/main" val="7731747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9-04 at 10.23.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77" y="629022"/>
            <a:ext cx="8946692" cy="6013592"/>
          </a:xfrm>
          <a:prstGeom prst="rect">
            <a:avLst/>
          </a:prstGeom>
        </p:spPr>
      </p:pic>
    </p:spTree>
    <p:extLst>
      <p:ext uri="{BB962C8B-B14F-4D97-AF65-F5344CB8AC3E}">
        <p14:creationId xmlns:p14="http://schemas.microsoft.com/office/powerpoint/2010/main" val="22370808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Screen Shot 2015-01-07 at 10.02.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841"/>
            <a:ext cx="9144000" cy="5629745"/>
          </a:xfrm>
          <a:prstGeom prst="rect">
            <a:avLst/>
          </a:prstGeom>
        </p:spPr>
      </p:pic>
    </p:spTree>
    <p:extLst>
      <p:ext uri="{BB962C8B-B14F-4D97-AF65-F5344CB8AC3E}">
        <p14:creationId xmlns:p14="http://schemas.microsoft.com/office/powerpoint/2010/main" val="23914978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Taken some slides from Prof. Bart Selman slides:</a:t>
            </a:r>
          </a:p>
          <a:p>
            <a:pPr marL="0" indent="0">
              <a:buNone/>
            </a:pPr>
            <a:r>
              <a:rPr lang="en-US" dirty="0"/>
              <a:t>	</a:t>
            </a:r>
            <a:r>
              <a:rPr lang="en-US" i="1" dirty="0" err="1" smtClean="0"/>
              <a:t>www.cs.cornell.edu</a:t>
            </a:r>
            <a:r>
              <a:rPr lang="en-US" i="1" dirty="0" smtClean="0"/>
              <a:t>/courses/cs2800/</a:t>
            </a:r>
            <a:endParaRPr lang="en-US" dirty="0"/>
          </a:p>
        </p:txBody>
      </p:sp>
    </p:spTree>
    <p:extLst>
      <p:ext uri="{BB962C8B-B14F-4D97-AF65-F5344CB8AC3E}">
        <p14:creationId xmlns:p14="http://schemas.microsoft.com/office/powerpoint/2010/main" val="33675931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Information</a:t>
            </a:r>
            <a:endParaRPr lang="en-US" b="1" dirty="0"/>
          </a:p>
        </p:txBody>
      </p:sp>
      <p:sp>
        <p:nvSpPr>
          <p:cNvPr id="3" name="Content Placeholder 2"/>
          <p:cNvSpPr>
            <a:spLocks noGrp="1"/>
          </p:cNvSpPr>
          <p:nvPr>
            <p:ph idx="1"/>
          </p:nvPr>
        </p:nvSpPr>
        <p:spPr>
          <a:xfrm>
            <a:off x="131954" y="1600200"/>
            <a:ext cx="8840918" cy="4525963"/>
          </a:xfrm>
        </p:spPr>
        <p:txBody>
          <a:bodyPr>
            <a:normAutofit/>
          </a:bodyPr>
          <a:lstStyle/>
          <a:p>
            <a:r>
              <a:rPr lang="en-US" sz="2800" dirty="0" smtClean="0"/>
              <a:t>Lectures: Mon, Wed, and Fri </a:t>
            </a:r>
            <a:r>
              <a:rPr lang="en-US" sz="2800" smtClean="0"/>
              <a:t>– </a:t>
            </a:r>
            <a:r>
              <a:rPr lang="en-US" sz="2800" smtClean="0"/>
              <a:t>12:30 pm </a:t>
            </a:r>
            <a:r>
              <a:rPr lang="en-US" sz="2800" smtClean="0"/>
              <a:t>– </a:t>
            </a:r>
            <a:r>
              <a:rPr lang="en-US" sz="2800" smtClean="0"/>
              <a:t>1:20 pm</a:t>
            </a:r>
            <a:endParaRPr lang="en-US" sz="2800" dirty="0" smtClean="0"/>
          </a:p>
          <a:p>
            <a:r>
              <a:rPr lang="en-US" sz="2800" dirty="0" smtClean="0"/>
              <a:t>Lecturer: Binay Bhattacharya</a:t>
            </a:r>
            <a:endParaRPr lang="en-US" sz="2400" dirty="0" smtClean="0"/>
          </a:p>
          <a:p>
            <a:pPr marL="0" indent="0">
              <a:buNone/>
            </a:pPr>
            <a:r>
              <a:rPr lang="en-US" sz="2400" dirty="0"/>
              <a:t>	</a:t>
            </a:r>
            <a:r>
              <a:rPr lang="en-US" sz="2400" dirty="0" smtClean="0"/>
              <a:t>Office: TASC I 8017</a:t>
            </a:r>
          </a:p>
          <a:p>
            <a:pPr marL="0" indent="0">
              <a:buNone/>
            </a:pPr>
            <a:r>
              <a:rPr lang="en-US" sz="2400" dirty="0"/>
              <a:t>	</a:t>
            </a:r>
            <a:r>
              <a:rPr lang="en-US" sz="2400" dirty="0" smtClean="0"/>
              <a:t>Phone: 778-782-3133</a:t>
            </a:r>
          </a:p>
          <a:p>
            <a:pPr marL="0" indent="0">
              <a:buNone/>
            </a:pPr>
            <a:r>
              <a:rPr lang="en-US" sz="2400" dirty="0"/>
              <a:t>	</a:t>
            </a:r>
            <a:r>
              <a:rPr lang="en-US" sz="2400" dirty="0" smtClean="0"/>
              <a:t>Email: </a:t>
            </a:r>
            <a:r>
              <a:rPr lang="en-US" sz="2400" dirty="0" smtClean="0">
                <a:hlinkClick r:id="rId2"/>
              </a:rPr>
              <a:t>binay@cs.sfu.ca</a:t>
            </a:r>
            <a:endParaRPr lang="en-US" sz="2400" dirty="0" smtClean="0"/>
          </a:p>
          <a:p>
            <a:r>
              <a:rPr lang="en-US" sz="2800" dirty="0" smtClean="0"/>
              <a:t>Course Website: </a:t>
            </a:r>
            <a:r>
              <a:rPr lang="en-US" sz="2800" u="sng" dirty="0" smtClean="0">
                <a:solidFill>
                  <a:srgbClr val="0000FF"/>
                </a:solidFill>
              </a:rPr>
              <a:t>www.cs.sfu.ca/~binay/</a:t>
            </a:r>
            <a:r>
              <a:rPr lang="en-US" sz="2800" u="sng" dirty="0" smtClean="0">
                <a:solidFill>
                  <a:srgbClr val="0000FF"/>
                </a:solidFill>
              </a:rPr>
              <a:t>2019/</a:t>
            </a:r>
            <a:r>
              <a:rPr lang="en-US" sz="2800" u="sng" dirty="0" smtClean="0">
                <a:solidFill>
                  <a:srgbClr val="0000FF"/>
                </a:solidFill>
              </a:rPr>
              <a:t>macm101</a:t>
            </a:r>
          </a:p>
          <a:p>
            <a:pPr lvl="1"/>
            <a:r>
              <a:rPr lang="en-US" sz="2400" dirty="0" smtClean="0"/>
              <a:t>All the hand-outs/announcements can be found in the website.</a:t>
            </a:r>
          </a:p>
          <a:p>
            <a:pPr marL="0" indent="0">
              <a:buNone/>
            </a:pPr>
            <a:endParaRPr lang="en-US" sz="2800" dirty="0" smtClean="0"/>
          </a:p>
        </p:txBody>
      </p:sp>
    </p:spTree>
    <p:extLst>
      <p:ext uri="{BB962C8B-B14F-4D97-AF65-F5344CB8AC3E}">
        <p14:creationId xmlns:p14="http://schemas.microsoft.com/office/powerpoint/2010/main" val="33151093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Information</a:t>
            </a:r>
            <a:endParaRPr lang="en-US" b="1" dirty="0"/>
          </a:p>
        </p:txBody>
      </p:sp>
    </p:spTree>
    <p:extLst>
      <p:ext uri="{BB962C8B-B14F-4D97-AF65-F5344CB8AC3E}">
        <p14:creationId xmlns:p14="http://schemas.microsoft.com/office/powerpoint/2010/main" val="14648436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Information</a:t>
            </a:r>
            <a:endParaRPr lang="en-US" b="1" dirty="0"/>
          </a:p>
        </p:txBody>
      </p:sp>
      <p:pic>
        <p:nvPicPr>
          <p:cNvPr id="3" name="Picture 2" descr="Screen Shot 2019-09-03 at 3.17.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0746"/>
            <a:ext cx="9144000" cy="5496448"/>
          </a:xfrm>
          <a:prstGeom prst="rect">
            <a:avLst/>
          </a:prstGeom>
        </p:spPr>
      </p:pic>
    </p:spTree>
    <p:extLst>
      <p:ext uri="{BB962C8B-B14F-4D97-AF65-F5344CB8AC3E}">
        <p14:creationId xmlns:p14="http://schemas.microsoft.com/office/powerpoint/2010/main" val="14176048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Activities</a:t>
            </a:r>
            <a:endParaRPr lang="en-US" b="1" dirty="0">
              <a:solidFill>
                <a:srgbClr val="FF0000"/>
              </a:solidFill>
            </a:endParaRPr>
          </a:p>
        </p:txBody>
      </p:sp>
      <p:pic>
        <p:nvPicPr>
          <p:cNvPr id="4" name="Picture 3" descr="Screen Shot 2018-09-04 at 10.12.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2226"/>
            <a:ext cx="9144000" cy="5209609"/>
          </a:xfrm>
          <a:prstGeom prst="rect">
            <a:avLst/>
          </a:prstGeom>
        </p:spPr>
      </p:pic>
    </p:spTree>
    <p:extLst>
      <p:ext uri="{BB962C8B-B14F-4D97-AF65-F5344CB8AC3E}">
        <p14:creationId xmlns:p14="http://schemas.microsoft.com/office/powerpoint/2010/main" val="1568432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Grading</a:t>
            </a:r>
            <a:endParaRPr lang="en-US" b="1" dirty="0"/>
          </a:p>
        </p:txBody>
      </p:sp>
      <p:pic>
        <p:nvPicPr>
          <p:cNvPr id="3" name="Picture 2" descr="Screen Shot 2019-09-03 at 2.50.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761" y="2002656"/>
            <a:ext cx="5848583" cy="3630155"/>
          </a:xfrm>
          <a:prstGeom prst="rect">
            <a:avLst/>
          </a:prstGeom>
        </p:spPr>
      </p:pic>
    </p:spTree>
    <p:extLst>
      <p:ext uri="{BB962C8B-B14F-4D97-AF65-F5344CB8AC3E}">
        <p14:creationId xmlns:p14="http://schemas.microsoft.com/office/powerpoint/2010/main" val="22993424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a:t>
            </a:r>
            <a:endParaRPr lang="en-US" b="1" dirty="0"/>
          </a:p>
        </p:txBody>
      </p:sp>
      <p:sp>
        <p:nvSpPr>
          <p:cNvPr id="3" name="Content Placeholder 2"/>
          <p:cNvSpPr>
            <a:spLocks noGrp="1"/>
          </p:cNvSpPr>
          <p:nvPr>
            <p:ph idx="1"/>
          </p:nvPr>
        </p:nvSpPr>
        <p:spPr>
          <a:xfrm>
            <a:off x="131954" y="1600200"/>
            <a:ext cx="8840918" cy="4525963"/>
          </a:xfrm>
        </p:spPr>
        <p:txBody>
          <a:bodyPr>
            <a:normAutofit fontScale="92500" lnSpcReduction="20000"/>
          </a:bodyPr>
          <a:lstStyle/>
          <a:p>
            <a:r>
              <a:rPr lang="en-US" sz="2800" b="1" dirty="0" smtClean="0"/>
              <a:t>Office hours (TBA)</a:t>
            </a:r>
          </a:p>
          <a:p>
            <a:pPr lvl="1"/>
            <a:r>
              <a:rPr lang="en-US" sz="2400" dirty="0" smtClean="0"/>
              <a:t>feel free to stop by whenever you have a question, particularly if you are having trouble</a:t>
            </a:r>
          </a:p>
          <a:p>
            <a:pPr lvl="1"/>
            <a:r>
              <a:rPr lang="en-US" sz="2400" dirty="0" smtClean="0"/>
              <a:t>Catching up is very difficult once you get behind</a:t>
            </a:r>
          </a:p>
          <a:p>
            <a:pPr marL="457200" lvl="1" indent="0">
              <a:buNone/>
            </a:pPr>
            <a:endParaRPr lang="en-US" sz="2400" dirty="0" smtClean="0"/>
          </a:p>
          <a:p>
            <a:r>
              <a:rPr lang="en-US" b="1" dirty="0" smtClean="0"/>
              <a:t>Exercises</a:t>
            </a:r>
          </a:p>
          <a:p>
            <a:pPr lvl="1"/>
            <a:r>
              <a:rPr lang="en-US" dirty="0" smtClean="0"/>
              <a:t>solve as many problems as possible</a:t>
            </a:r>
          </a:p>
          <a:p>
            <a:pPr lvl="1"/>
            <a:r>
              <a:rPr lang="en-US" dirty="0" smtClean="0"/>
              <a:t>lots of solved problems can be found in the lecture slides</a:t>
            </a:r>
          </a:p>
          <a:p>
            <a:pPr lvl="1"/>
            <a:r>
              <a:rPr lang="en-US" dirty="0" smtClean="0"/>
              <a:t>odd numbered questions in the text are solved in the text</a:t>
            </a:r>
          </a:p>
          <a:p>
            <a:pPr lvl="1"/>
            <a:r>
              <a:rPr lang="en-US" dirty="0" smtClean="0"/>
              <a:t>hints to the even-numbered questions will be provided</a:t>
            </a:r>
          </a:p>
          <a:p>
            <a:pPr lvl="1"/>
            <a:r>
              <a:rPr lang="en-US" dirty="0" smtClean="0"/>
              <a:t>ask TA or the instructor for help</a:t>
            </a:r>
          </a:p>
          <a:p>
            <a:pPr lvl="1"/>
            <a:endParaRPr lang="en-US" b="1" dirty="0" smtClean="0"/>
          </a:p>
        </p:txBody>
      </p:sp>
    </p:spTree>
    <p:extLst>
      <p:ext uri="{BB962C8B-B14F-4D97-AF65-F5344CB8AC3E}">
        <p14:creationId xmlns:p14="http://schemas.microsoft.com/office/powerpoint/2010/main" val="28198651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discrete mathematics?</a:t>
            </a:r>
            <a:endParaRPr lang="en-US" dirty="0"/>
          </a:p>
        </p:txBody>
      </p:sp>
      <p:sp>
        <p:nvSpPr>
          <p:cNvPr id="3" name="Content Placeholder 2"/>
          <p:cNvSpPr>
            <a:spLocks noGrp="1"/>
          </p:cNvSpPr>
          <p:nvPr>
            <p:ph idx="1"/>
          </p:nvPr>
        </p:nvSpPr>
        <p:spPr/>
        <p:txBody>
          <a:bodyPr/>
          <a:lstStyle/>
          <a:p>
            <a:r>
              <a:rPr lang="en-US" dirty="0" smtClean="0"/>
              <a:t>Discrete mathematics is the mathematics of computing</a:t>
            </a:r>
            <a:endParaRPr lang="en-US" dirty="0"/>
          </a:p>
        </p:txBody>
      </p:sp>
    </p:spTree>
    <p:extLst>
      <p:ext uri="{BB962C8B-B14F-4D97-AF65-F5344CB8AC3E}">
        <p14:creationId xmlns:p14="http://schemas.microsoft.com/office/powerpoint/2010/main" val="20054778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3677</TotalTime>
  <Words>811</Words>
  <Application>Microsoft Macintosh PowerPoint</Application>
  <PresentationFormat>On-screen Show (4:3)</PresentationFormat>
  <Paragraphs>132</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Discrete Mathematics MACM 101</vt:lpstr>
      <vt:lpstr>Overview</vt:lpstr>
      <vt:lpstr>Course Information</vt:lpstr>
      <vt:lpstr>Course Information</vt:lpstr>
      <vt:lpstr>Course Information</vt:lpstr>
      <vt:lpstr>Activities</vt:lpstr>
      <vt:lpstr>Grading</vt:lpstr>
      <vt:lpstr>Other</vt:lpstr>
      <vt:lpstr>What is discrete mathematics?</vt:lpstr>
      <vt:lpstr>What is MACM 101 about?</vt:lpstr>
      <vt:lpstr>Continuous vs Discrete</vt:lpstr>
      <vt:lpstr>Continuous vs Discrete</vt:lpstr>
      <vt:lpstr>What is MACM 101 about?</vt:lpstr>
      <vt:lpstr>Number Theory: RSA and Public-key Cryptography    </vt:lpstr>
      <vt:lpstr>PowerPoint Presentation</vt:lpstr>
      <vt:lpstr> Coloring a Map</vt:lpstr>
      <vt:lpstr>Graph representation</vt:lpstr>
      <vt:lpstr>Scheduling Final Exams</vt:lpstr>
      <vt:lpstr>Traveling Salesman Problem</vt:lpstr>
      <vt:lpstr>Traveling Salesman Problem</vt:lpstr>
      <vt:lpstr>Probability and Chances</vt:lpstr>
      <vt:lpstr>Goals of MACM 101</vt:lpstr>
      <vt:lpstr>Goals of MACM 101</vt:lpstr>
      <vt:lpstr>PowerPoint Presentation</vt:lpstr>
      <vt:lpstr>PowerPoint Presentation</vt:lpstr>
      <vt:lpstr>Acknowledgement</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Mathematics MACM 101</dc:title>
  <dc:creator>Binay Bhattacharya</dc:creator>
  <cp:lastModifiedBy>Binay Bhattacharya</cp:lastModifiedBy>
  <cp:revision>38</cp:revision>
  <dcterms:created xsi:type="dcterms:W3CDTF">2015-01-07T06:04:07Z</dcterms:created>
  <dcterms:modified xsi:type="dcterms:W3CDTF">2019-09-03T22:37:59Z</dcterms:modified>
</cp:coreProperties>
</file>