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315" r:id="rId3"/>
    <p:sldId id="348" r:id="rId4"/>
    <p:sldId id="257" r:id="rId5"/>
    <p:sldId id="342" r:id="rId6"/>
    <p:sldId id="343" r:id="rId7"/>
    <p:sldId id="347" r:id="rId8"/>
    <p:sldId id="335" r:id="rId9"/>
    <p:sldId id="346" r:id="rId10"/>
    <p:sldId id="345" r:id="rId11"/>
    <p:sldId id="258" r:id="rId12"/>
    <p:sldId id="259" r:id="rId13"/>
    <p:sldId id="260" r:id="rId14"/>
    <p:sldId id="263" r:id="rId15"/>
    <p:sldId id="267" r:id="rId16"/>
    <p:sldId id="268" r:id="rId17"/>
    <p:sldId id="269" r:id="rId18"/>
    <p:sldId id="271" r:id="rId19"/>
    <p:sldId id="272" r:id="rId20"/>
    <p:sldId id="270" r:id="rId21"/>
    <p:sldId id="273" r:id="rId22"/>
    <p:sldId id="296" r:id="rId23"/>
    <p:sldId id="297" r:id="rId24"/>
    <p:sldId id="306" r:id="rId25"/>
    <p:sldId id="274" r:id="rId26"/>
    <p:sldId id="275" r:id="rId27"/>
    <p:sldId id="276" r:id="rId28"/>
    <p:sldId id="350" r:id="rId29"/>
    <p:sldId id="279" r:id="rId30"/>
    <p:sldId id="280" r:id="rId31"/>
    <p:sldId id="356" r:id="rId32"/>
    <p:sldId id="281" r:id="rId33"/>
    <p:sldId id="282" r:id="rId34"/>
    <p:sldId id="349" r:id="rId35"/>
    <p:sldId id="351" r:id="rId36"/>
    <p:sldId id="284" r:id="rId37"/>
    <p:sldId id="304" r:id="rId38"/>
    <p:sldId id="305" r:id="rId39"/>
    <p:sldId id="303" r:id="rId40"/>
    <p:sldId id="285" r:id="rId41"/>
    <p:sldId id="286" r:id="rId42"/>
    <p:sldId id="288" r:id="rId43"/>
    <p:sldId id="289" r:id="rId44"/>
    <p:sldId id="357" r:id="rId45"/>
    <p:sldId id="290" r:id="rId46"/>
    <p:sldId id="360" r:id="rId47"/>
    <p:sldId id="291" r:id="rId48"/>
    <p:sldId id="363" r:id="rId49"/>
    <p:sldId id="352" r:id="rId50"/>
    <p:sldId id="313" r:id="rId51"/>
    <p:sldId id="308" r:id="rId52"/>
    <p:sldId id="309" r:id="rId53"/>
    <p:sldId id="355" r:id="rId54"/>
    <p:sldId id="311" r:id="rId55"/>
    <p:sldId id="312" r:id="rId56"/>
    <p:sldId id="334" r:id="rId57"/>
    <p:sldId id="354" r:id="rId58"/>
    <p:sldId id="316" r:id="rId59"/>
    <p:sldId id="321" r:id="rId60"/>
    <p:sldId id="320" r:id="rId61"/>
    <p:sldId id="319" r:id="rId62"/>
    <p:sldId id="322" r:id="rId63"/>
    <p:sldId id="323" r:id="rId64"/>
    <p:sldId id="327" r:id="rId65"/>
    <p:sldId id="328" r:id="rId66"/>
    <p:sldId id="329" r:id="rId67"/>
    <p:sldId id="330" r:id="rId68"/>
    <p:sldId id="331" r:id="rId69"/>
    <p:sldId id="333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F272-BBAB-2F49-97AC-5A7125350510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DFF0-6FA1-B54C-82C6-C88EF0AA9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015A-975E-E448-83DE-6C6FDFB4ADB5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e.unl.edu/~choueiry/S13-235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5.1– 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4102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Function: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5410200"/>
            <a:ext cx="3657600" cy="76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function,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124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00208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A</a:t>
            </a:r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9624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B</a:t>
            </a:r>
            <a:endParaRPr lang="en-US" sz="1800"/>
          </a:p>
        </p:txBody>
      </p:sp>
      <p:cxnSp>
        <p:nvCxnSpPr>
          <p:cNvPr id="11" name="Shape 10"/>
          <p:cNvCxnSpPr>
            <a:stCxn id="6" idx="5"/>
          </p:cNvCxnSpPr>
          <p:nvPr/>
        </p:nvCxnSpPr>
        <p:spPr>
          <a:xfrm rot="5400000" flipH="1" flipV="1">
            <a:off x="4229100" y="1703388"/>
            <a:ext cx="141288" cy="2982912"/>
          </a:xfrm>
          <a:prstGeom prst="curvedConnector4">
            <a:avLst>
              <a:gd name="adj1" fmla="val 176345"/>
              <a:gd name="adj2" fmla="val 813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2200" y="30480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  <a:endParaRPr lang="en-US" sz="1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9800" y="31242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  <a:endParaRPr lang="en-US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25241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f</a:t>
            </a:r>
            <a:endParaRPr lang="en-US" sz="1800" i="1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981200" y="4724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Domain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257800" y="47244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Co-Domain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175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latin typeface="+mn-lt"/>
                <a:ea typeface="+mn-ea"/>
                <a:cs typeface="+mn-cs"/>
              </a:rPr>
              <a:t>Preimage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endCxn id="6" idx="3"/>
          </p:cNvCxnSpPr>
          <p:nvPr/>
        </p:nvCxnSpPr>
        <p:spPr>
          <a:xfrm rot="16200000" flipH="1">
            <a:off x="1916113" y="2427287"/>
            <a:ext cx="979488" cy="6969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096000" y="1752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Image, </a:t>
            </a:r>
            <a:r>
              <a:rPr lang="en-US" sz="3200" i="1" dirty="0">
                <a:latin typeface="+mn-lt"/>
                <a:ea typeface="+mn-ea"/>
                <a:cs typeface="+mn-cs"/>
              </a:rPr>
              <a:t>f</a:t>
            </a:r>
            <a:r>
              <a:rPr lang="en-US" sz="3200" dirty="0">
                <a:latin typeface="+mn-lt"/>
                <a:ea typeface="+mn-ea"/>
                <a:cs typeface="+mn-cs"/>
              </a:rPr>
              <a:t>(a)=b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867400" y="2286000"/>
            <a:ext cx="914400" cy="838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62600" y="2743200"/>
            <a:ext cx="838200" cy="990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/>
          <p:cNvCxnSpPr>
            <a:stCxn id="4" idx="0"/>
            <a:endCxn id="31" idx="0"/>
          </p:cNvCxnSpPr>
          <p:nvPr/>
        </p:nvCxnSpPr>
        <p:spPr>
          <a:xfrm rot="16200000" flipH="1">
            <a:off x="4229100" y="990600"/>
            <a:ext cx="304800" cy="32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4"/>
          </p:cNvCxnSpPr>
          <p:nvPr/>
        </p:nvCxnSpPr>
        <p:spPr>
          <a:xfrm flipV="1">
            <a:off x="2895600" y="3733800"/>
            <a:ext cx="3086100" cy="914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1"/>
          </p:cNvCxnSpPr>
          <p:nvPr/>
        </p:nvCxnSpPr>
        <p:spPr>
          <a:xfrm>
            <a:off x="4648200" y="2133600"/>
            <a:ext cx="1036638" cy="754063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657600" y="15240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54959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concept of relations between the sets plays a big role here.</a:t>
            </a:r>
          </a:p>
          <a:p>
            <a:r>
              <a:rPr lang="en-US" sz="2800" dirty="0" smtClean="0"/>
              <a:t>Consider the function f(x) = 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where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R.</a:t>
            </a:r>
            <a:endParaRPr lang="en-US" sz="2800" dirty="0"/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3088633"/>
            <a:ext cx="5057937" cy="36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concept of relations between the sets plays a big role here.</a:t>
            </a:r>
          </a:p>
          <a:p>
            <a:r>
              <a:rPr lang="en-US" sz="2800" dirty="0" smtClean="0"/>
              <a:t>Consider the function f(x) = 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where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points on the curve</a:t>
            </a:r>
            <a:r>
              <a:rPr lang="en-US" sz="2800" dirty="0" smtClean="0">
                <a:sym typeface="Symbol" charset="0"/>
              </a:rPr>
              <a:t> are related.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={(x,x</a:t>
            </a:r>
            <a:r>
              <a:rPr lang="en-US" sz="2400" baseline="30000" dirty="0" smtClean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): x  R}  R x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 is a function</a:t>
            </a:r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2" y="3506114"/>
            <a:ext cx="3857078" cy="27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155"/>
          </a:xfrm>
        </p:spPr>
        <p:txBody>
          <a:bodyPr>
            <a:normAutofit/>
          </a:bodyPr>
          <a:lstStyle/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Here R= {(</a:t>
            </a:r>
            <a:r>
              <a:rPr lang="en-US" dirty="0" err="1" smtClean="0">
                <a:latin typeface="Calibri" charset="0"/>
                <a:ea typeface="ＭＳ Ｐゴシック" charset="0"/>
                <a:sym typeface="Symbol" charset="0"/>
              </a:rPr>
              <a:t>n,|n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|+2): n  N}   Z x N.</a:t>
            </a:r>
          </a:p>
        </p:txBody>
      </p:sp>
      <p:pic>
        <p:nvPicPr>
          <p:cNvPr id="5" name="Picture 4" descr="Screen Shot 2015-03-29 at 11.3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" y="1200114"/>
            <a:ext cx="8118947" cy="44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87"/>
            <a:ext cx="9144000" cy="38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822" y="4919008"/>
            <a:ext cx="80605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diagram on the left is a function. The codomain is a subset of B.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one on the right is not a function. The domain is not A. Moreover b is assigned (mapped) to two different elements of B.</a:t>
            </a:r>
            <a:endParaRPr lang="en-US" sz="2400" dirty="0"/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6" y="1269641"/>
            <a:ext cx="8883054" cy="37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Screen Shot 2015-03-30 at 12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6" y="1425497"/>
            <a:ext cx="8357714" cy="40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8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5-03-30 at 12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More Definitions (2)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and 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A. 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image of the set 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the subset of B that consists of all the images of the elements of S.  We denote the image of S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(S), so that</a:t>
            </a:r>
          </a:p>
          <a:p>
            <a:pPr algn="ctr">
              <a:buFont typeface="Arial" charset="0"/>
              <a:buNone/>
            </a:pP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(S)={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 |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Note there that the image of S is a set and not an element.</a:t>
            </a:r>
          </a:p>
        </p:txBody>
      </p:sp>
    </p:spTree>
    <p:extLst>
      <p:ext uri="{BB962C8B-B14F-4D97-AF65-F5344CB8AC3E}">
        <p14:creationId xmlns:p14="http://schemas.microsoft.com/office/powerpoint/2010/main" val="313160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Image of a set: Example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 = 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B = {b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f={(a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)}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S={a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f(S) = {b</a:t>
            </a:r>
            <a:r>
              <a:rPr lang="en-US" sz="2400" baseline="-25000" dirty="0" smtClean="0">
                <a:latin typeface="Calibri" charset="0"/>
                <a:ea typeface="ＭＳ Ｐゴシック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b</a:t>
            </a:r>
            <a:r>
              <a:rPr lang="en-US" sz="2400" baseline="-25000" dirty="0" smtClean="0">
                <a:latin typeface="Calibri" charset="0"/>
                <a:ea typeface="ＭＳ Ｐゴシック" charset="0"/>
              </a:rPr>
              <a:t>3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}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Draw a diagram for f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Domain, co-domain, range of f?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Image of S, f(S)?</a:t>
            </a:r>
          </a:p>
        </p:txBody>
      </p:sp>
    </p:spTree>
    <p:extLst>
      <p:ext uri="{BB962C8B-B14F-4D97-AF65-F5344CB8AC3E}">
        <p14:creationId xmlns:p14="http://schemas.microsoft.com/office/powerpoint/2010/main" val="14199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60979"/>
          </a:xfrm>
        </p:spPr>
        <p:txBody>
          <a:bodyPr>
            <a:normAutofit/>
          </a:bodyPr>
          <a:lstStyle/>
          <a:p>
            <a:r>
              <a:rPr lang="en-US" dirty="0" smtClean="0"/>
              <a:t>I have used materials from the following sources: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Lecture notes slides prepared by Prof. </a:t>
            </a:r>
            <a:r>
              <a:rPr lang="en-US" dirty="0" err="1" smtClean="0">
                <a:solidFill>
                  <a:srgbClr val="0000FF"/>
                </a:solidFill>
              </a:rPr>
              <a:t>Bulatov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http://cse.unl.edu/~choueiry/S13-235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www.math-cs.gordon.edu</a:t>
            </a:r>
            <a:r>
              <a:rPr lang="en-US" dirty="0">
                <a:solidFill>
                  <a:srgbClr val="0000FF"/>
                </a:solidFill>
              </a:rPr>
              <a:t>/courses/mat231/</a:t>
            </a:r>
            <a:r>
              <a:rPr lang="en-US" dirty="0" err="1">
                <a:solidFill>
                  <a:srgbClr val="0000FF"/>
                </a:solidFill>
              </a:rPr>
              <a:t>notes.html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1800" dirty="0" smtClean="0">
              <a:solidFill>
                <a:srgbClr val="0000FF"/>
              </a:solidFill>
            </a:endParaRPr>
          </a:p>
          <a:p>
            <a:pPr lvl="1" algn="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7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(one-to-one) and      </a:t>
            </a:r>
            <a:r>
              <a:rPr lang="en-US" dirty="0" err="1" smtClean="0"/>
              <a:t>Surjective</a:t>
            </a:r>
            <a:r>
              <a:rPr lang="en-US" dirty="0" smtClean="0"/>
              <a:t> (onto)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6943"/>
          </a:xfrm>
        </p:spPr>
        <p:txBody>
          <a:bodyPr>
            <a:normAutofit/>
          </a:bodyPr>
          <a:lstStyle/>
          <a:p>
            <a:r>
              <a:rPr lang="en-US" dirty="0" smtClean="0"/>
              <a:t>In the literature </a:t>
            </a:r>
          </a:p>
          <a:p>
            <a:pPr lvl="1"/>
            <a:r>
              <a:rPr lang="en-US" dirty="0" smtClean="0"/>
              <a:t>injective and one-to-one mean the same</a:t>
            </a:r>
          </a:p>
          <a:p>
            <a:pPr lvl="1"/>
            <a:r>
              <a:rPr lang="en-US" dirty="0" err="1" smtClean="0"/>
              <a:t>surjective</a:t>
            </a:r>
            <a:r>
              <a:rPr lang="en-US" dirty="0" smtClean="0"/>
              <a:t> and onto mean the same</a:t>
            </a:r>
          </a:p>
          <a:p>
            <a:pPr lvl="1"/>
            <a:r>
              <a:rPr lang="en-US" dirty="0" err="1" smtClean="0"/>
              <a:t>bijective</a:t>
            </a:r>
            <a:r>
              <a:rPr lang="en-US" dirty="0" smtClean="0"/>
              <a:t> and one-to-one correspondence mean the same.</a:t>
            </a:r>
          </a:p>
        </p:txBody>
      </p:sp>
    </p:spTree>
    <p:extLst>
      <p:ext uri="{BB962C8B-B14F-4D97-AF65-F5344CB8AC3E}">
        <p14:creationId xmlns:p14="http://schemas.microsoft.com/office/powerpoint/2010/main" val="141052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12.2 </a:t>
            </a:r>
            <a:br>
              <a:rPr lang="en-US" dirty="0" smtClean="0"/>
            </a:br>
            <a:r>
              <a:rPr lang="en-US" dirty="0" smtClean="0"/>
              <a:t>(Injective and </a:t>
            </a:r>
            <a:r>
              <a:rPr lang="en-US" dirty="0" err="1" smtClean="0"/>
              <a:t>Surjective</a:t>
            </a:r>
            <a:r>
              <a:rPr lang="en-US" dirty="0" smtClean="0"/>
              <a:t> functions)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177143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6" y="3879892"/>
            <a:ext cx="7077529" cy="29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following functions on the students in </a:t>
            </a:r>
            <a:r>
              <a:rPr lang="en-US" sz="2800" dirty="0" err="1" smtClean="0"/>
              <a:t>macm</a:t>
            </a:r>
            <a:r>
              <a:rPr lang="en-US" sz="2800" dirty="0" smtClean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cell phone number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 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final grade in the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home town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3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following functions on the students in </a:t>
            </a:r>
            <a:r>
              <a:rPr lang="en-US" sz="2800" dirty="0" err="1" smtClean="0"/>
              <a:t>macm</a:t>
            </a:r>
            <a:r>
              <a:rPr lang="en-US" sz="2800" dirty="0" smtClean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cell phone number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one-to-one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 id </a:t>
            </a:r>
            <a:r>
              <a:rPr lang="en-US" sz="2400" b="1" dirty="0" smtClean="0">
                <a:solidFill>
                  <a:srgbClr val="FF0000"/>
                </a:solidFill>
              </a:rPr>
              <a:t>one-to-one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final grade in the class </a:t>
            </a:r>
            <a:r>
              <a:rPr lang="en-US" sz="2400" b="1" dirty="0" smtClean="0">
                <a:solidFill>
                  <a:srgbClr val="FF0000"/>
                </a:solidFill>
              </a:rPr>
              <a:t>generally not one-to-one unless each student gets a unique grade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home town </a:t>
            </a:r>
            <a:r>
              <a:rPr lang="en-US" sz="2400" b="1" dirty="0" smtClean="0">
                <a:solidFill>
                  <a:srgbClr val="FF0000"/>
                </a:solidFill>
              </a:rPr>
              <a:t>one-to-one if each student comes from a different town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4" name="Picture 3" descr="Screen Shot 2015-03-30 at 12.3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123"/>
            <a:ext cx="9144000" cy="5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3" name="Picture 2" descr="Screen Shot 2015-03-30 at 12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965"/>
            <a:ext cx="9144000" cy="50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4" name="Picture 3" descr="Screen Shot 2015-03-30 at 12.3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447"/>
            <a:ext cx="9144000" cy="5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show a function f: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 is injective?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3-30 at 12.4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2539999"/>
            <a:ext cx="8864412" cy="2177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859" y="5050118"/>
            <a:ext cx="8396941" cy="523220"/>
            <a:chOff x="747058" y="5050118"/>
            <a:chExt cx="8396941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747058" y="5050118"/>
              <a:ext cx="8396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 </a:t>
              </a:r>
              <a:r>
                <a:rPr lang="en-US" sz="2800" dirty="0" err="1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x,y</a:t>
              </a:r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  A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[{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sym typeface="Symbol" charset="0"/>
                </a:rPr>
                <a:t>(x ≠ y)       (f(x) ≠ f(y))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} 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 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(f(x) = f(y))       (x=y)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}]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   </a:t>
              </a:r>
              <a:endParaRPr lang="en-US" sz="28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253912"/>
                </p:ext>
              </p:extLst>
            </p:nvPr>
          </p:nvGraphicFramePr>
          <p:xfrm>
            <a:off x="7607109" y="5229970"/>
            <a:ext cx="431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4" imgW="431800" imgH="254000" progId="Equation.3">
                    <p:embed/>
                  </p:oleObj>
                </mc:Choice>
                <mc:Fallback>
                  <p:oleObj name="Equation" r:id="rId4" imgW="4318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109" y="5229970"/>
                          <a:ext cx="4318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77043"/>
              </p:ext>
            </p:extLst>
          </p:nvPr>
        </p:nvGraphicFramePr>
        <p:xfrm>
          <a:off x="2969369" y="522997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369" y="522997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7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306286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9595"/>
            <a:ext cx="8396514" cy="35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5.1– 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5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4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br>
              <a:rPr lang="en-US" dirty="0" smtClean="0"/>
            </a:br>
            <a:r>
              <a:rPr lang="en-US" dirty="0" smtClean="0"/>
              <a:t>range(f) = codomain(f)</a:t>
            </a:r>
            <a:endParaRPr lang="en-US" dirty="0"/>
          </a:p>
        </p:txBody>
      </p:sp>
      <p:pic>
        <p:nvPicPr>
          <p:cNvPr id="3" name="Picture 2" descr="Screen Shot 2015-03-30 at 12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490"/>
            <a:ext cx="9144000" cy="36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6702" y="6149753"/>
            <a:ext cx="3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range(f) ≠ codomain(f)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2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Examples of different types </a:t>
            </a:r>
            <a:r>
              <a:rPr lang="en-US" sz="3200" b="1" smtClean="0"/>
              <a:t>of functions</a:t>
            </a:r>
            <a:endParaRPr lang="en-US" sz="3200" b="1" dirty="0"/>
          </a:p>
        </p:txBody>
      </p:sp>
      <p:pic>
        <p:nvPicPr>
          <p:cNvPr id="4" name="Picture 3" descr="Screen Shot 2015-03-31 at 11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" y="1142999"/>
            <a:ext cx="7237184" cy="2711825"/>
          </a:xfrm>
          <a:prstGeom prst="rect">
            <a:avLst/>
          </a:prstGeom>
        </p:spPr>
      </p:pic>
      <p:pic>
        <p:nvPicPr>
          <p:cNvPr id="5" name="Picture 4" descr="Screen Shot 2015-03-31 at 11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8" y="4144682"/>
            <a:ext cx="4782671" cy="2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5" name="Picture 4" descr="Screen Shot 2015-03-30 at 1.0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43"/>
            <a:ext cx="9144000" cy="45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3" name="Picture 2" descr="Screen Shot 2015-03-30 at 1.0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714"/>
            <a:ext cx="9144000" cy="46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4" name="Picture 3" descr="Screen Shot 2015-03-30 at 1.0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29"/>
            <a:ext cx="9144000" cy="473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759" y="6149354"/>
            <a:ext cx="3926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 err="1" smtClean="0"/>
              <a:t>surjective</a:t>
            </a:r>
            <a:r>
              <a:rPr lang="en-US" sz="2400" dirty="0" smtClean="0"/>
              <a:t> (but injective)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29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show a function f: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 is injective?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3-30 at 12.4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2539999"/>
            <a:ext cx="8864412" cy="2177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859" y="5050118"/>
            <a:ext cx="8396941" cy="523220"/>
            <a:chOff x="747058" y="5050118"/>
            <a:chExt cx="8396941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747058" y="5050118"/>
              <a:ext cx="8396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 </a:t>
              </a:r>
              <a:r>
                <a:rPr lang="en-US" sz="2800" dirty="0" err="1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x,y</a:t>
              </a:r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  A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[{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sym typeface="Symbol" charset="0"/>
                </a:rPr>
                <a:t>(x ≠ y)       (f(x) ≠ f(y))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} 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 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(f(x) = f(y))       (x=y)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}]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   </a:t>
              </a:r>
              <a:endParaRPr lang="en-US" sz="28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002676"/>
                </p:ext>
              </p:extLst>
            </p:nvPr>
          </p:nvGraphicFramePr>
          <p:xfrm>
            <a:off x="7607109" y="5229970"/>
            <a:ext cx="431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4" imgW="431800" imgH="254000" progId="Equation.3">
                    <p:embed/>
                  </p:oleObj>
                </mc:Choice>
                <mc:Fallback>
                  <p:oleObj name="Equation" r:id="rId4" imgW="4318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109" y="5229970"/>
                          <a:ext cx="4318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66497"/>
              </p:ext>
            </p:extLst>
          </p:nvPr>
        </p:nvGraphicFramePr>
        <p:xfrm>
          <a:off x="2969369" y="522997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369" y="522997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09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show a function f: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 is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3-30 at 1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40000"/>
            <a:ext cx="8191500" cy="143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87" y="412376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b  B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a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A (f(a) = b)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9876" y="5191725"/>
            <a:ext cx="26291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assuming that f is a function.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51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01 at 12.0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Examples of different types of correspondences</a:t>
            </a:r>
            <a:endParaRPr lang="en-US" sz="3200" b="1" dirty="0"/>
          </a:p>
        </p:txBody>
      </p:sp>
      <p:pic>
        <p:nvPicPr>
          <p:cNvPr id="4" name="Picture 3" descr="Screen Shot 2015-03-31 at 11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" y="1142999"/>
            <a:ext cx="7237184" cy="2711825"/>
          </a:xfrm>
          <a:prstGeom prst="rect">
            <a:avLst/>
          </a:prstGeom>
        </p:spPr>
      </p:pic>
      <p:pic>
        <p:nvPicPr>
          <p:cNvPr id="5" name="Picture 4" descr="Screen Shot 2015-03-31 at 11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8" y="4144682"/>
            <a:ext cx="4782671" cy="2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r>
              <a:rPr lang="en-US" dirty="0" smtClean="0"/>
              <a:t>Injective (one-to-one) and </a:t>
            </a:r>
            <a:r>
              <a:rPr lang="en-US" dirty="0" err="1"/>
              <a:t>S</a:t>
            </a:r>
            <a:r>
              <a:rPr lang="en-US" dirty="0" err="1" smtClean="0"/>
              <a:t>urjective</a:t>
            </a:r>
            <a:r>
              <a:rPr lang="en-US" dirty="0" smtClean="0"/>
              <a:t> (onto) Functions</a:t>
            </a:r>
          </a:p>
          <a:p>
            <a:r>
              <a:rPr lang="en-US" dirty="0" smtClean="0"/>
              <a:t>Composition of Functions</a:t>
            </a:r>
          </a:p>
          <a:p>
            <a:r>
              <a:rPr lang="en-US" dirty="0" smtClean="0"/>
              <a:t>Inverse Functions</a:t>
            </a:r>
          </a:p>
          <a:p>
            <a:r>
              <a:rPr lang="en-US" dirty="0" smtClean="0"/>
              <a:t>Special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f(x)=2x-3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 domain, codomain, range of f?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one-to-one (injective)?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Clearly,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domain(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f)=</a:t>
            </a:r>
            <a:r>
              <a:rPr lang="en-US" sz="2800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see what the range is, note that: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range(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b=2a-3,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for some a  </a:t>
            </a:r>
            <a:r>
              <a:rPr lang="en-US" sz="2800" dirty="0" smtClean="0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	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b=2(a-2)+1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b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odd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5466"/>
              </p:ext>
            </p:extLst>
          </p:nvPr>
        </p:nvGraphicFramePr>
        <p:xfrm>
          <a:off x="2769157" y="527451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27451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66038"/>
              </p:ext>
            </p:extLst>
          </p:nvPr>
        </p:nvGraphicFramePr>
        <p:xfrm>
          <a:off x="2769157" y="5767852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767852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29326"/>
              </p:ext>
            </p:extLst>
          </p:nvPr>
        </p:nvGraphicFramePr>
        <p:xfrm>
          <a:off x="2787645" y="6305455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45" y="6305455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85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Exercise 1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Thus,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range is the set of all odd integers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Since the range and the codomain are different (i.e.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range(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f)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 Z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 we can conclude that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not onto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However, f is one-to-one injective.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Contrapositive approach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For x, 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can write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 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- 3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2y - 3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y.  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QED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 + 5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Is this function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One-to-one?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Onto?</a:t>
            </a:r>
          </a:p>
        </p:txBody>
      </p:sp>
      <p:pic>
        <p:nvPicPr>
          <p:cNvPr id="2" name="Picture 1" descr="Screen Shot 2018-11-01 at 11.41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1" y="3380840"/>
            <a:ext cx="6005589" cy="33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525588"/>
            <a:ext cx="8835571" cy="5382305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is not one-to-one (injective)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+5=x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=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 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= 5(x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	 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dirty="0">
                <a:latin typeface="Calibri" charset="0"/>
                <a:ea typeface="ＭＳ Ｐゴシック" charset="0"/>
              </a:rPr>
              <a:t>(x</a:t>
            </a:r>
            <a:r>
              <a:rPr lang="en-US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+ x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) = </a:t>
            </a:r>
            <a:r>
              <a:rPr lang="en-US" dirty="0" smtClean="0">
                <a:latin typeface="Calibri" charset="0"/>
                <a:ea typeface="ＭＳ Ｐゴシック" charset="0"/>
              </a:rPr>
              <a:t>5 if x</a:t>
            </a:r>
            <a:r>
              <a:rPr lang="en-US" baseline="-25000" dirty="0" smtClean="0">
                <a:latin typeface="Calibri" charset="0"/>
                <a:ea typeface="ＭＳ Ｐゴシック" charset="0"/>
              </a:rPr>
              <a:t>1</a:t>
            </a:r>
            <a:r>
              <a:rPr lang="en-US" dirty="0" smtClean="0">
                <a:latin typeface="Calibri" charset="0"/>
                <a:ea typeface="ＭＳ Ｐゴシック" charset="0"/>
              </a:rPr>
              <a:t> ≠ x</a:t>
            </a:r>
            <a:r>
              <a:rPr lang="en-US" baseline="-25000" dirty="0" smtClean="0">
                <a:latin typeface="Calibri" charset="0"/>
                <a:ea typeface="ＭＳ Ｐゴシック" charset="0"/>
              </a:rPr>
              <a:t>2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Many 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,x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sz="2400" dirty="0">
                <a:solidFill>
                  <a:srgbClr val="0000FF"/>
                </a:solidFill>
                <a:latin typeface="Algerian" charset="0"/>
                <a:ea typeface="ＭＳ Ｐゴシック" charset="0"/>
                <a:sym typeface="Symbol" charset="0"/>
              </a:rPr>
              <a:t>Z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satisfy this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equality. In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particular, f(2)=f(3)=-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1. Therefore, f is not one-to-one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pPr lvl="1">
              <a:buFont typeface="Arial" charset="0"/>
              <a:buNone/>
            </a:pP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This proof belongs to the class of “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Proof by counterexample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”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219867"/>
            <a:ext cx="8835571" cy="538230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It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also not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function is a parabola with a global minimum at (5/2,-5/4).  Therefore, the function fails to map to any integer less than -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  <a:p>
            <a:pPr>
              <a:buFont typeface="Arial" charset="0"/>
              <a:buNone/>
            </a:pP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We can show that there does not exists any x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Z such that f(x) = -2. (Why?)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equation x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– 5x + 5 = -2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has imaginary roots.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600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7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this function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One-to-one (injective)?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Onto (</a:t>
            </a:r>
            <a:r>
              <a:rPr lang="en-US" dirty="0" err="1">
                <a:latin typeface="Calibri" charset="0"/>
                <a:ea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</a:rPr>
              <a:t>)?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Again, this is a parabola, it cannot be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onto.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1-02 at 12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44600"/>
            <a:ext cx="7848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4: Answer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3287" y="1417638"/>
            <a:ext cx="8835570" cy="5257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f(x) is one-to-one!  Indeed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buNone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Proof by contradiction: Suppose 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f(x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x</a:t>
            </a:r>
            <a:r>
              <a:rPr lang="en-US" sz="3000" b="1" baseline="-25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≠ x</a:t>
            </a:r>
            <a:r>
              <a:rPr lang="en-US" sz="3000" b="1" baseline="-25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2(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7(x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-7</a:t>
            </a:r>
          </a:p>
          <a:p>
            <a:pPr lvl="1"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</a:rPr>
              <a:t>		   </a:t>
            </a:r>
            <a:r>
              <a:rPr lang="en-US" sz="30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sz="3000" dirty="0">
                <a:latin typeface="Calibri" charset="0"/>
                <a:ea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</a:rPr>
              <a:t>) = -7/2 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But -7/2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 Z. 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 </a:t>
            </a:r>
            <a:r>
              <a:rPr lang="en-US" sz="26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arrive at a contradiction</a:t>
            </a:r>
            <a:r>
              <a:rPr lang="en-US" sz="2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Therefore it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must be the case that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6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= 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It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follows that f is a one-to-one </a:t>
            </a:r>
            <a:r>
              <a:rPr lang="en-US" sz="2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function.     </a:t>
            </a:r>
            <a:r>
              <a:rPr lang="en-US" sz="2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QED</a:t>
            </a:r>
            <a:endParaRPr lang="en-US" sz="2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4: Answer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3287" y="1417638"/>
            <a:ext cx="8835570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(x) is not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because f(x)=1 does not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exist for  any integer x</a:t>
            </a:r>
            <a:r>
              <a:rPr lang="en-US" sz="3500" dirty="0" smtClean="0">
                <a:latin typeface="Calibri" charset="0"/>
                <a:ea typeface="ＭＳ Ｐゴシック" charset="0"/>
                <a:cs typeface="ＭＳ Ｐゴシック" charset="0"/>
              </a:rPr>
              <a:t> .</a:t>
            </a:r>
            <a:endParaRPr lang="en-US" sz="3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2x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+7x=1 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x(2x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+7)=1 the product of two integers is 1 if both integers are  1 or -1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(2x+7)=1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9 =1, impossible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x=-1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-1(-2+7)=1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-5=1, </a:t>
            </a:r>
            <a:r>
              <a:rPr lang="en-US" sz="3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impossible</a:t>
            </a:r>
            <a:endParaRPr lang="en-US" sz="3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3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(Section 5.6)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71173" cy="3044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</a:t>
            </a:r>
          </a:p>
          <a:p>
            <a:pPr lvl="1"/>
            <a:r>
              <a:rPr lang="en-US" sz="2400" dirty="0" smtClean="0"/>
              <a:t> Suppose </a:t>
            </a:r>
            <a:r>
              <a:rPr lang="en-US" sz="2400" dirty="0" smtClean="0">
                <a:solidFill>
                  <a:srgbClr val="0000FF"/>
                </a:solidFill>
              </a:rPr>
              <a:t>f : A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: B  C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are functions with the property that the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codomain(f 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equals the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domain(g)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composition of f and g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another function, denoted as 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defined as follows: If 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A, then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(x) = g(f(x))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. This function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g(f(x)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sends (maps) elements of A to elements of C, so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: A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400" dirty="0"/>
          </a:p>
        </p:txBody>
      </p:sp>
      <p:pic>
        <p:nvPicPr>
          <p:cNvPr id="4" name="Picture 3" descr="Screen Shot 2015-04-01 at 2.2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1" y="4644672"/>
            <a:ext cx="4113497" cy="21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maps (associates) elements from one set A to another set B.</a:t>
            </a:r>
          </a:p>
          <a:p>
            <a:r>
              <a:rPr lang="en-US" dirty="0" smtClean="0"/>
              <a:t>Many functions are mathematical functions such as absolute function, sine function, cosine function, floor function, ceiling 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2.5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" y="682497"/>
            <a:ext cx="8226993" cy="55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Composition: Example 1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f, g be two functions on 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 = 2x – 3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g(x) = x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are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0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 and g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lvl="1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Composition: Example 1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cont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CA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2x – 3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 = 2(x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+1)-3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                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(2x-3) = (2x-3)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              = 4x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- 12x +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Thus the composition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functions is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 commutative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22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composition from arrow diagrams</a:t>
            </a:r>
            <a:endParaRPr lang="en-US" dirty="0"/>
          </a:p>
        </p:txBody>
      </p:sp>
      <p:pic>
        <p:nvPicPr>
          <p:cNvPr id="4" name="Picture 3" descr="Screen Shot 2018-10-30 at 11.1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73" y="1601599"/>
            <a:ext cx="4304443" cy="252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1599"/>
            <a:ext cx="227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76211" y="4822752"/>
            <a:ext cx="7715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is the domain and codomain of g o f?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Give the arrow diagram of g o f.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is the range of g o f?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8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Composition: Injection and Surjection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4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Theorem: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f: A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is injective. If both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are 	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is also 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30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6978"/>
          </a:xfrm>
        </p:spPr>
        <p:txBody>
          <a:bodyPr>
            <a:normAutofit/>
          </a:bodyPr>
          <a:lstStyle/>
          <a:p>
            <a:r>
              <a:rPr lang="en-US" b="1" baseline="-25000" dirty="0" smtClean="0"/>
              <a:t>Proof of: </a:t>
            </a:r>
            <a:br>
              <a:rPr lang="en-US" b="1" baseline="-25000" dirty="0" smtClean="0"/>
            </a:br>
            <a:r>
              <a:rPr lang="en-US" baseline="-25000" dirty="0" smtClean="0"/>
              <a:t>Suppose </a:t>
            </a:r>
            <a:r>
              <a:rPr lang="en-US" baseline="-25000" dirty="0">
                <a:solidFill>
                  <a:srgbClr val="0000FF"/>
                </a:solidFill>
              </a:rPr>
              <a:t>f: A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baseline="-25000" dirty="0"/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3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32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 </a:t>
            </a:r>
            <a:r>
              <a:rPr lang="en-US" baseline="-25000" dirty="0">
                <a:latin typeface="Calibri" charset="0"/>
                <a:ea typeface="ＭＳ Ｐゴシック" charset="0"/>
              </a:rPr>
              <a:t>is injective.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140"/>
            <a:ext cx="8229600" cy="39460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Here both f and g are injective. </a:t>
            </a:r>
          </a:p>
          <a:p>
            <a:r>
              <a:rPr lang="en-US" sz="2800" dirty="0" smtClean="0"/>
              <a:t>To see that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injective, we must show that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g(f(x)) = g(f(y)) implies x = 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g(f(x)) = g(f(y)).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is 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f(y), and f is 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= 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(f(x)) = g(f(y)) implies x = 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2800" dirty="0" smtClean="0"/>
              <a:t>Therefore,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is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Suppose f : X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 and g: Y  Z.  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 If </a:t>
            </a:r>
            <a:r>
              <a:rPr lang="en-US" sz="2800" dirty="0">
                <a:latin typeface="Calibri" charset="0"/>
                <a:ea typeface="ＭＳ Ｐゴシック" charset="0"/>
              </a:rPr>
              <a:t>the composition g </a:t>
            </a:r>
            <a:r>
              <a:rPr lang="en-US" sz="2000" baseline="30000" dirty="0"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f  of two functions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800" dirty="0">
                <a:latin typeface="Calibri" charset="0"/>
                <a:ea typeface="ＭＳ Ｐゴシック" charset="0"/>
              </a:rPr>
              <a:t>, we can only say that f is injective and g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endParaRPr lang="en-US" sz="2800" dirty="0"/>
          </a:p>
        </p:txBody>
      </p:sp>
      <p:pic>
        <p:nvPicPr>
          <p:cNvPr id="4" name="Picture 3" descr="Screen Shot 2015-04-08 at 12.1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0" y="3590347"/>
            <a:ext cx="3091745" cy="2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a function and its inverse</a:t>
            </a:r>
            <a:endParaRPr lang="en-US" dirty="0"/>
          </a:p>
        </p:txBody>
      </p:sp>
      <p:pic>
        <p:nvPicPr>
          <p:cNvPr id="4" name="Picture 3" descr="Screen Shot 2018-10-30 at 11.0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2" y="1610215"/>
            <a:ext cx="7581287" cy="52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pic>
        <p:nvPicPr>
          <p:cNvPr id="4" name="Picture 3" descr="Screen Shot 2015-04-06 at 9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25599"/>
            <a:ext cx="7783526" cy="3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06 at 9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" y="1755615"/>
            <a:ext cx="6329156" cy="2446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34" y="4084966"/>
            <a:ext cx="7038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-1</a:t>
            </a:r>
            <a:r>
              <a:rPr lang="en-US" sz="2800" dirty="0"/>
              <a:t> </a:t>
            </a:r>
            <a:r>
              <a:rPr lang="en-US" sz="2800" dirty="0" smtClean="0"/>
              <a:t>o f = {(</a:t>
            </a:r>
            <a:r>
              <a:rPr lang="en-US" sz="2800" dirty="0" err="1" smtClean="0"/>
              <a:t>a,a</a:t>
            </a:r>
            <a:r>
              <a:rPr lang="en-US" sz="2800" dirty="0" smtClean="0"/>
              <a:t>), (</a:t>
            </a:r>
            <a:r>
              <a:rPr lang="en-US" sz="2800" dirty="0" err="1" smtClean="0"/>
              <a:t>b,b</a:t>
            </a:r>
            <a:r>
              <a:rPr lang="en-US" sz="2800" dirty="0" smtClean="0"/>
              <a:t>), (</a:t>
            </a:r>
            <a:r>
              <a:rPr lang="en-US" sz="2800" dirty="0" err="1" smtClean="0"/>
              <a:t>c,c</a:t>
            </a:r>
            <a:r>
              <a:rPr lang="en-US" sz="2800" dirty="0" smtClean="0"/>
              <a:t>)}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 o f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= {(1,1), (2,2), (3,3)}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96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Visually …</a:t>
            </a:r>
            <a:endParaRPr lang="en-US" dirty="0"/>
          </a:p>
        </p:txBody>
      </p:sp>
      <p:pic>
        <p:nvPicPr>
          <p:cNvPr id="4" name="Picture 3" descr="Screen Shot 2018-10-25 at 10.3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17700"/>
            <a:ext cx="8724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1827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 smtClean="0"/>
              <a:t>: Suppose f :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is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bijective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The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inverse function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of f is the function that assigns to each element b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B, an element (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preimage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) a  A such that f(a) = b. We denote the inverse function 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: 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A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 and can write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(b) =  a when f(a) = b.</a:t>
            </a: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o f = 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sym typeface="Symbol" charset="0"/>
              </a:rPr>
              <a:t>A</a:t>
            </a:r>
            <a:endParaRPr lang="en-US" sz="2800" baseline="-250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 o 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= 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sym typeface="Symbol" charset="0"/>
              </a:rPr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1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first show that f is </a:t>
            </a:r>
            <a:r>
              <a:rPr lang="en-US" sz="2800" dirty="0" err="1" smtClean="0"/>
              <a:t>bijective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f is one-to-one: </a:t>
            </a:r>
          </a:p>
          <a:p>
            <a:pPr lvl="1"/>
            <a:r>
              <a:rPr lang="en-US" sz="2400" dirty="0" smtClean="0"/>
              <a:t>f(x) = f(y) implies (x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+ 1) = (y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+1)</a:t>
            </a:r>
          </a:p>
          <a:p>
            <a:pPr lvl="1"/>
            <a:r>
              <a:rPr lang="en-US" sz="2400" dirty="0" err="1" smtClean="0"/>
              <a:t>i.e</a:t>
            </a:r>
            <a:r>
              <a:rPr lang="en-US" sz="2400" dirty="0" smtClean="0"/>
              <a:t> (x-y)(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xy</a:t>
            </a:r>
            <a:r>
              <a:rPr lang="en-US" sz="2400" dirty="0" smtClean="0"/>
              <a:t> + 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) = 0. </a:t>
            </a:r>
          </a:p>
          <a:p>
            <a:pPr lvl="1"/>
            <a:r>
              <a:rPr lang="en-US" sz="2400" dirty="0" smtClean="0"/>
              <a:t>Since </a:t>
            </a:r>
            <a:r>
              <a:rPr lang="en-US" sz="2400" dirty="0"/>
              <a:t>( 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dirty="0" err="1"/>
              <a:t>xy</a:t>
            </a:r>
            <a:r>
              <a:rPr lang="en-US" sz="2400" dirty="0"/>
              <a:t> + y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) is not zero for any x ≠ y,    therefore f(x) = f(y) implies x = y.</a:t>
            </a:r>
          </a:p>
          <a:p>
            <a:pPr lvl="1"/>
            <a:r>
              <a:rPr lang="en-US" sz="2400" dirty="0" smtClean="0"/>
              <a:t>Therefore, f is one-to-one.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89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first show that f is </a:t>
            </a:r>
            <a:r>
              <a:rPr lang="en-US" sz="2800" dirty="0" err="1" smtClean="0"/>
              <a:t>bijective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f is one-to-one: </a:t>
            </a:r>
          </a:p>
          <a:p>
            <a:pPr lvl="1"/>
            <a:r>
              <a:rPr lang="en-US" sz="2400" dirty="0" smtClean="0"/>
              <a:t>We now show that f is onto.</a:t>
            </a:r>
          </a:p>
          <a:p>
            <a:pPr lvl="1"/>
            <a:r>
              <a:rPr lang="en-US" sz="2400" dirty="0" smtClean="0"/>
              <a:t>For any y of R, we need to find x such that f(x) = y.</a:t>
            </a:r>
          </a:p>
          <a:p>
            <a:pPr lvl="1"/>
            <a:r>
              <a:rPr lang="en-US" sz="2400" dirty="0" smtClean="0"/>
              <a:t>i.e. find x such that 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+ 1 = y, </a:t>
            </a:r>
            <a:r>
              <a:rPr lang="en-US" sz="2400" dirty="0" err="1" smtClean="0"/>
              <a:t>i.e</a:t>
            </a:r>
            <a:r>
              <a:rPr lang="en-US" sz="2400" dirty="0" smtClean="0"/>
              <a:t> x = (y-1)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. Thus we see that f(</a:t>
            </a:r>
            <a:r>
              <a:rPr lang="en-US" sz="2400" dirty="0"/>
              <a:t>(y-1)</a:t>
            </a:r>
            <a:r>
              <a:rPr lang="en-US" sz="2400" baseline="30000" dirty="0"/>
              <a:t>1/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)= y for any y.</a:t>
            </a:r>
          </a:p>
          <a:p>
            <a:pPr lvl="1"/>
            <a:r>
              <a:rPr lang="en-US" sz="2400" dirty="0" smtClean="0"/>
              <a:t>Therefore, f is onto.</a:t>
            </a:r>
          </a:p>
          <a:p>
            <a:pPr lvl="1"/>
            <a:r>
              <a:rPr lang="en-US" sz="2400" dirty="0" smtClean="0"/>
              <a:t>Thus f is </a:t>
            </a:r>
            <a:r>
              <a:rPr lang="en-US" sz="2400" dirty="0" err="1" smtClean="0"/>
              <a:t>bijective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3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now find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(x). </a:t>
            </a:r>
          </a:p>
          <a:p>
            <a:pPr lvl="1"/>
            <a:r>
              <a:rPr lang="en-US" sz="2400" dirty="0" smtClean="0"/>
              <a:t>We are interested in computing  y such that  </a:t>
            </a:r>
            <a:r>
              <a:rPr lang="en-US" sz="2400" dirty="0"/>
              <a:t>f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(x) =y.</a:t>
            </a:r>
          </a:p>
          <a:p>
            <a:pPr lvl="1"/>
            <a:r>
              <a:rPr lang="en-US" sz="2400" dirty="0" smtClean="0"/>
              <a:t>i.e. computing y such that f(y) = x.</a:t>
            </a:r>
          </a:p>
          <a:p>
            <a:pPr lvl="1"/>
            <a:r>
              <a:rPr lang="en-US" sz="2400" dirty="0" smtClean="0"/>
              <a:t>i.e. computing y such that 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+ 1 = x.</a:t>
            </a:r>
          </a:p>
          <a:p>
            <a:pPr lvl="1"/>
            <a:r>
              <a:rPr lang="en-US" sz="2400" dirty="0" smtClean="0"/>
              <a:t>i.e. y = (x – 1)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Thus f 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(x) = </a:t>
            </a:r>
            <a:r>
              <a:rPr lang="en-US" sz="2400" dirty="0"/>
              <a:t>(x – 1)</a:t>
            </a:r>
            <a:r>
              <a:rPr lang="en-US" sz="2400" baseline="30000" dirty="0"/>
              <a:t>1/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Note that f</a:t>
            </a:r>
            <a:r>
              <a:rPr lang="en-US" sz="2400" baseline="30000" dirty="0" smtClean="0"/>
              <a:t> -1</a:t>
            </a:r>
            <a:r>
              <a:rPr lang="en-US" sz="2400" dirty="0" smtClean="0"/>
              <a:t>(f(x)) = f(f</a:t>
            </a:r>
            <a:r>
              <a:rPr lang="en-US" sz="2400" baseline="30000" dirty="0" smtClean="0"/>
              <a:t> -1</a:t>
            </a:r>
            <a:r>
              <a:rPr lang="en-US" sz="2400" dirty="0" smtClean="0"/>
              <a:t> (x))= x.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4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Absolute Value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absolute value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function, denoted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x,  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{y 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| y  0}.  Its value is defined by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                           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 if x   0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x =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-x  if x   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124200" y="3352800"/>
            <a:ext cx="304800" cy="144780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Floor &amp; Ceiling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a typeface="+mn-ea"/>
              </a:rPr>
              <a:t>Definitions</a:t>
            </a:r>
            <a:r>
              <a:rPr lang="en-US" dirty="0" smtClean="0">
                <a:ea typeface="+mn-ea"/>
              </a:rPr>
              <a:t>: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u="sng" dirty="0" smtClean="0">
                <a:ea typeface="+mn-ea"/>
              </a:rPr>
              <a:t>floor function</a:t>
            </a:r>
            <a:r>
              <a:rPr lang="en-US" dirty="0" smtClean="0">
                <a:ea typeface="+mn-ea"/>
              </a:rPr>
              <a:t>, denoted </a:t>
            </a:r>
            <a:r>
              <a:rPr lang="en-US" dirty="0" smtClean="0">
                <a:ea typeface="+mn-ea"/>
                <a:sym typeface="Symbol" pitchFamily="18" charset="2"/>
              </a:rPr>
              <a:t>x</a:t>
            </a:r>
            <a:r>
              <a:rPr lang="en-US" dirty="0" smtClean="0">
                <a:ea typeface="+mn-ea"/>
              </a:rPr>
              <a:t>, is a function </a:t>
            </a:r>
            <a:r>
              <a:rPr lang="en-US" dirty="0" smtClean="0">
                <a:latin typeface="Algerian" pitchFamily="82" charset="0"/>
                <a:ea typeface="+mn-ea"/>
              </a:rPr>
              <a:t>R</a:t>
            </a:r>
            <a:r>
              <a:rPr lang="en-US" dirty="0" smtClean="0">
                <a:ea typeface="+mn-ea"/>
                <a:sym typeface="Symbol" pitchFamily="18" charset="2"/>
              </a:rPr>
              <a:t></a:t>
            </a:r>
            <a:r>
              <a:rPr lang="en-US" dirty="0" smtClean="0">
                <a:latin typeface="Algerian" pitchFamily="82" charset="0"/>
                <a:ea typeface="+mn-ea"/>
              </a:rPr>
              <a:t>Z</a:t>
            </a:r>
            <a:r>
              <a:rPr lang="en-US" dirty="0" smtClean="0">
                <a:ea typeface="+mn-ea"/>
              </a:rPr>
              <a:t>.  Its values is the </a:t>
            </a:r>
            <a:r>
              <a:rPr lang="en-US" u="sng" dirty="0" smtClean="0">
                <a:ea typeface="+mn-ea"/>
              </a:rPr>
              <a:t>largest integer</a:t>
            </a:r>
            <a:r>
              <a:rPr lang="en-US" dirty="0" smtClean="0">
                <a:ea typeface="+mn-ea"/>
              </a:rPr>
              <a:t> that is less than or equal to x </a:t>
            </a:r>
          </a:p>
          <a:p>
            <a:pPr lvl="1">
              <a:defRPr/>
            </a:pPr>
            <a:r>
              <a:rPr lang="en-US" dirty="0" smtClean="0">
                <a:ea typeface="+mn-ea"/>
                <a:sym typeface="Symbol" pitchFamily="18" charset="2"/>
              </a:rPr>
              <a:t>The ceiling function, denoted x, is a function </a:t>
            </a:r>
            <a:r>
              <a:rPr lang="en-US" dirty="0" smtClean="0">
                <a:latin typeface="Algerian" pitchFamily="82" charset="0"/>
                <a:ea typeface="+mn-ea"/>
              </a:rPr>
              <a:t>R</a:t>
            </a:r>
            <a:r>
              <a:rPr lang="en-US" dirty="0" smtClean="0">
                <a:ea typeface="+mn-ea"/>
                <a:sym typeface="Symbol" pitchFamily="18" charset="2"/>
              </a:rPr>
              <a:t></a:t>
            </a:r>
            <a:r>
              <a:rPr lang="en-US" dirty="0" smtClean="0">
                <a:latin typeface="Algerian" pitchFamily="82" charset="0"/>
                <a:ea typeface="+mn-ea"/>
              </a:rPr>
              <a:t>Z</a:t>
            </a:r>
            <a:r>
              <a:rPr lang="en-US" dirty="0" smtClean="0">
                <a:ea typeface="+mn-ea"/>
              </a:rPr>
              <a:t>.  Its values is the </a:t>
            </a:r>
            <a:r>
              <a:rPr lang="en-US" u="sng" dirty="0" smtClean="0">
                <a:ea typeface="+mn-ea"/>
              </a:rPr>
              <a:t>smallest integer</a:t>
            </a:r>
            <a:r>
              <a:rPr lang="en-US" dirty="0" smtClean="0">
                <a:ea typeface="+mn-ea"/>
              </a:rPr>
              <a:t> that is greater than or equal to x .</a:t>
            </a:r>
          </a:p>
        </p:txBody>
      </p:sp>
    </p:spTree>
    <p:extLst>
      <p:ext uri="{BB962C8B-B14F-4D97-AF65-F5344CB8AC3E}">
        <p14:creationId xmlns:p14="http://schemas.microsoft.com/office/powerpoint/2010/main" val="32810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Floor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7600" y="4495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5103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4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35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36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37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8638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8639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40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41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42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8643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55" name="TextBox 68"/>
          <p:cNvSpPr txBox="1">
            <a:spLocks noChangeArrowheads="1"/>
          </p:cNvSpPr>
          <p:nvPr/>
        </p:nvSpPr>
        <p:spPr bwMode="auto">
          <a:xfrm>
            <a:off x="3962400" y="3048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56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57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58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59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60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61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sp>
        <p:nvSpPr>
          <p:cNvPr id="68662" name="TextBox 75"/>
          <p:cNvSpPr txBox="1">
            <a:spLocks noChangeArrowheads="1"/>
          </p:cNvSpPr>
          <p:nvPr/>
        </p:nvSpPr>
        <p:spPr bwMode="auto">
          <a:xfrm>
            <a:off x="3962400" y="1447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</a:p>
        </p:txBody>
      </p:sp>
      <p:sp>
        <p:nvSpPr>
          <p:cNvPr id="69" name="Oval 68"/>
          <p:cNvSpPr/>
          <p:nvPr/>
        </p:nvSpPr>
        <p:spPr>
          <a:xfrm>
            <a:off x="48006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60960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7056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Ceiling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292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388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00400" y="44942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90800" y="5105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8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59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60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61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9662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9663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64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65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66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9667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68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80" name="TextBox 68"/>
          <p:cNvSpPr txBox="1">
            <a:spLocks noChangeArrowheads="1"/>
          </p:cNvSpPr>
          <p:nvPr/>
        </p:nvSpPr>
        <p:spPr bwMode="auto">
          <a:xfrm>
            <a:off x="3962400" y="3124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81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82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83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84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85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86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812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288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Function: Factorial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factorial function gives us the number of permutations (that is, uniquely ordered arrangements) of a collection of n objects</a:t>
            </a:r>
          </a:p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 The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factorial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function, denoted 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, is a function 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 i="1" baseline="30000">
                <a:latin typeface="Algerian" charset="0"/>
                <a:ea typeface="ＭＳ Ｐゴシック" charset="0"/>
                <a:cs typeface="ＭＳ Ｐゴシック" charset="0"/>
              </a:rPr>
              <a:t>+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Its value is the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product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of the n positive integers</a:t>
            </a:r>
          </a:p>
          <a:p>
            <a:pPr algn="ctr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</a:t>
            </a:r>
            <a:r>
              <a:rPr lang="en-US" baseline="-250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i=1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i=n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 = 1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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(n-1)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Definitions &amp; terminology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function, domain, co-domain, image, </a:t>
            </a:r>
            <a:r>
              <a:rPr lang="en-US" sz="2400" dirty="0" err="1">
                <a:latin typeface="Calibri" charset="0"/>
                <a:ea typeface="ＭＳ Ｐゴシック" charset="0"/>
              </a:rPr>
              <a:t>preimage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400" dirty="0">
                <a:latin typeface="Calibri" charset="0"/>
                <a:ea typeface="ＭＳ Ｐゴシック" charset="0"/>
              </a:rPr>
              <a:t>range, image of a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set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Properties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One-to-one (injective), onto (</a:t>
            </a:r>
            <a:r>
              <a:rPr lang="en-US" sz="24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400" dirty="0">
                <a:latin typeface="Calibri" charset="0"/>
                <a:ea typeface="ＭＳ Ｐゴシック" charset="0"/>
              </a:rPr>
              <a:t>), one-to-one correspondence (</a:t>
            </a:r>
            <a:r>
              <a:rPr lang="en-US" sz="24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Operators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600" dirty="0" smtClean="0">
                <a:latin typeface="Calibri" charset="0"/>
                <a:ea typeface="ＭＳ Ｐゴシック" charset="0"/>
              </a:rPr>
              <a:t>Composition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Inverse functions </a:t>
            </a:r>
            <a:endParaRPr lang="en-US" sz="2800" dirty="0" smtClean="0">
              <a:latin typeface="Calibri" charset="0"/>
              <a:ea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Important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functions</a:t>
            </a:r>
          </a:p>
          <a:p>
            <a:pPr lvl="1" eaLnBrk="1" hangingPunct="1"/>
            <a:r>
              <a:rPr lang="en-US" sz="2600" dirty="0">
                <a:latin typeface="Calibri" charset="0"/>
                <a:ea typeface="ＭＳ Ｐゴシック" charset="0"/>
              </a:rPr>
              <a:t>identity, absolute value, floor, ceiling, factorial</a:t>
            </a:r>
          </a:p>
        </p:txBody>
      </p:sp>
    </p:spTree>
    <p:extLst>
      <p:ext uri="{BB962C8B-B14F-4D97-AF65-F5344CB8AC3E}">
        <p14:creationId xmlns:p14="http://schemas.microsoft.com/office/powerpoint/2010/main" val="2774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Visually …</a:t>
            </a:r>
            <a:endParaRPr lang="en-US" dirty="0"/>
          </a:p>
        </p:txBody>
      </p:sp>
      <p:pic>
        <p:nvPicPr>
          <p:cNvPr id="4" name="Picture 3" descr="Screen Shot 2018-10-25 at 10.3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17700"/>
            <a:ext cx="87249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4495800"/>
            <a:ext cx="51562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 f is a function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 maps each element of X to an element of A.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 = f(w), c = f(z) …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 is a subset of X x A.</a:t>
            </a:r>
          </a:p>
        </p:txBody>
      </p:sp>
    </p:spTree>
    <p:extLst>
      <p:ext uri="{BB962C8B-B14F-4D97-AF65-F5344CB8AC3E}">
        <p14:creationId xmlns:p14="http://schemas.microsoft.com/office/powerpoint/2010/main" val="170726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/>
              <a:t>(Exercise 5.1) 2, 4, 5, 7(a),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Problems (Exercise 5.2) 1, 2, 5, 8, 12, 15, </a:t>
            </a:r>
            <a:r>
              <a:rPr lang="en-US" dirty="0" smtClean="0"/>
              <a:t>16</a:t>
            </a:r>
          </a:p>
          <a:p>
            <a:r>
              <a:rPr lang="en-US" dirty="0"/>
              <a:t>Problems (Exercise 5.3) 2, 3, </a:t>
            </a:r>
            <a:r>
              <a:rPr lang="en-US" dirty="0" smtClean="0"/>
              <a:t>9</a:t>
            </a:r>
          </a:p>
          <a:p>
            <a:r>
              <a:rPr lang="en-US" dirty="0" smtClean="0"/>
              <a:t>Problems </a:t>
            </a:r>
            <a:r>
              <a:rPr lang="en-US" dirty="0"/>
              <a:t>(Exercise 5.6) 2, 4, 8, 10, 12, 13, 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6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Function; Domain; Codomain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Definition: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 function 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 from the non-empty set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into a nonempty set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is a subset f of the Cartesian product </a:t>
            </a:r>
            <a:r>
              <a:rPr lang="en-US" sz="2400" dirty="0" smtClean="0">
                <a:solidFill>
                  <a:srgbClr val="0000FF"/>
                </a:solidFill>
              </a:rPr>
              <a:t>X x A </a:t>
            </a:r>
            <a:r>
              <a:rPr lang="en-US" sz="2400" dirty="0" smtClean="0"/>
              <a:t>such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that every element of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 appears in one and only one ordered pair in </a:t>
            </a:r>
            <a:r>
              <a:rPr lang="en-US" sz="2400" dirty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set X is called the domain and the set A is called the codomain of 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We write f : X </a:t>
            </a:r>
            <a:r>
              <a:rPr lang="en-US" sz="2400" dirty="0" smtClean="0">
                <a:latin typeface="Cambria Math"/>
                <a:ea typeface="Cambria Math"/>
                <a:sym typeface="Wingdings" pitchFamily="2" charset="2"/>
              </a:rPr>
              <a:t>→ A.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3995" y="4666461"/>
            <a:ext cx="865326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assertion “every element of X appears in one and only one ordered pair in f” means that no two ordered pairs in f have the same first element. It also implies that every element of X appears in some ordered pair in 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1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Terminology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(a)=b.  Then we use the following terminology: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is the </a:t>
            </a:r>
            <a:r>
              <a:rPr lang="en-US" u="sng" dirty="0">
                <a:latin typeface="Calibri" charset="0"/>
                <a:ea typeface="ＭＳ Ｐゴシック" charset="0"/>
              </a:rPr>
              <a:t>domain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 smtClean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 </a:t>
            </a:r>
            <a:r>
              <a:rPr lang="en-US" dirty="0">
                <a:latin typeface="Calibri" charset="0"/>
                <a:ea typeface="ＭＳ Ｐゴシック" charset="0"/>
              </a:rPr>
              <a:t>is the </a:t>
            </a:r>
            <a:r>
              <a:rPr lang="en-US" u="sng" dirty="0">
                <a:latin typeface="Calibri" charset="0"/>
                <a:ea typeface="ＭＳ Ｐゴシック" charset="0"/>
              </a:rPr>
              <a:t>co-domain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 is the </a:t>
            </a:r>
            <a:r>
              <a:rPr lang="en-US" u="sng" dirty="0">
                <a:latin typeface="Calibri" charset="0"/>
                <a:ea typeface="ＭＳ Ｐゴシック" charset="0"/>
              </a:rPr>
              <a:t>image</a:t>
            </a:r>
            <a:r>
              <a:rPr lang="en-US" dirty="0">
                <a:latin typeface="Calibri" charset="0"/>
                <a:ea typeface="ＭＳ Ｐゴシック" charset="0"/>
              </a:rPr>
              <a:t> of a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is the </a:t>
            </a:r>
            <a:r>
              <a:rPr lang="en-US" u="sng" dirty="0" err="1">
                <a:latin typeface="Calibri" charset="0"/>
                <a:ea typeface="ＭＳ Ｐゴシック" charset="0"/>
              </a:rPr>
              <a:t>preimage</a:t>
            </a:r>
            <a:r>
              <a:rPr lang="en-US" dirty="0">
                <a:latin typeface="Calibri" charset="0"/>
                <a:ea typeface="ＭＳ Ｐゴシック" charset="0"/>
              </a:rPr>
              <a:t> (</a:t>
            </a:r>
            <a:r>
              <a:rPr lang="en-US" u="sng" dirty="0">
                <a:latin typeface="Calibri" charset="0"/>
                <a:ea typeface="ＭＳ Ｐゴシック" charset="0"/>
              </a:rPr>
              <a:t>antecedent</a:t>
            </a:r>
            <a:r>
              <a:rPr lang="en-US" dirty="0">
                <a:latin typeface="Calibri" charset="0"/>
                <a:ea typeface="ＭＳ Ｐゴシック" charset="0"/>
              </a:rPr>
              <a:t>) of b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The </a:t>
            </a:r>
            <a:r>
              <a:rPr lang="en-US" u="sng" dirty="0">
                <a:latin typeface="Calibri" charset="0"/>
                <a:ea typeface="ＭＳ Ｐゴシック" charset="0"/>
              </a:rPr>
              <a:t>range</a:t>
            </a:r>
            <a:r>
              <a:rPr lang="en-US" dirty="0">
                <a:latin typeface="Calibri" charset="0"/>
                <a:ea typeface="ＭＳ Ｐゴシック" charset="0"/>
              </a:rPr>
              <a:t> of f is the set of all images of elements of </a:t>
            </a:r>
            <a:r>
              <a:rPr lang="en-US" dirty="0" smtClean="0">
                <a:latin typeface="Calibri" charset="0"/>
                <a:ea typeface="ＭＳ Ｐゴシック" charset="0"/>
              </a:rPr>
              <a:t>A</a:t>
            </a:r>
            <a:endParaRPr lang="en-US" dirty="0">
              <a:solidFill>
                <a:srgbClr val="C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11975</TotalTime>
  <Words>2779</Words>
  <Application>Microsoft Macintosh PowerPoint</Application>
  <PresentationFormat>On-screen Show (4:3)</PresentationFormat>
  <Paragraphs>325</Paragraphs>
  <Slides>70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Equation</vt:lpstr>
      <vt:lpstr>Functions</vt:lpstr>
      <vt:lpstr>Acknowledgement</vt:lpstr>
      <vt:lpstr>Functions</vt:lpstr>
      <vt:lpstr>Outline</vt:lpstr>
      <vt:lpstr>Definitions of Functions</vt:lpstr>
      <vt:lpstr>Visually …</vt:lpstr>
      <vt:lpstr>Visually …</vt:lpstr>
      <vt:lpstr>Function; Domain; Codomain</vt:lpstr>
      <vt:lpstr>Terminology</vt:lpstr>
      <vt:lpstr>Function: Visualization</vt:lpstr>
      <vt:lpstr>Functions</vt:lpstr>
      <vt:lpstr>Functions</vt:lpstr>
      <vt:lpstr>Another example of a function</vt:lpstr>
      <vt:lpstr>Example</vt:lpstr>
      <vt:lpstr>Example</vt:lpstr>
      <vt:lpstr>Example</vt:lpstr>
      <vt:lpstr>Example</vt:lpstr>
      <vt:lpstr>More Definitions (2)</vt:lpstr>
      <vt:lpstr>Image of a set: Example</vt:lpstr>
      <vt:lpstr>Injective (one-to-one) and      Surjective (onto) functions</vt:lpstr>
      <vt:lpstr>Section 12.2  (Injective and Surjective functions)</vt:lpstr>
      <vt:lpstr>Example</vt:lpstr>
      <vt:lpstr>Example</vt:lpstr>
      <vt:lpstr>PowerPoint Presentation</vt:lpstr>
      <vt:lpstr>Injective functions One-to-one functions</vt:lpstr>
      <vt:lpstr>Injective functions One-to-one functions</vt:lpstr>
      <vt:lpstr>Injective functions One-to-one functions</vt:lpstr>
      <vt:lpstr>How to show a function f: A B is injective? </vt:lpstr>
      <vt:lpstr>PowerPoint Presentation</vt:lpstr>
      <vt:lpstr>Surjective functions Onto functions range(f) = codomain(f)</vt:lpstr>
      <vt:lpstr>Examples of different types of functions</vt:lpstr>
      <vt:lpstr>Surjective  functions Onto functions</vt:lpstr>
      <vt:lpstr>Surjective  functions Onto functions</vt:lpstr>
      <vt:lpstr>Surjective  functions Onto functions</vt:lpstr>
      <vt:lpstr>How to show a function f: A B is injective? </vt:lpstr>
      <vt:lpstr>How to show a function f: A B is surjective? </vt:lpstr>
      <vt:lpstr>PowerPoint Presentation</vt:lpstr>
      <vt:lpstr>PowerPoint Presentation</vt:lpstr>
      <vt:lpstr>Examples of different types of correspondences</vt:lpstr>
      <vt:lpstr>Exercise 1</vt:lpstr>
      <vt:lpstr>Exercise 1 (cont’d)</vt:lpstr>
      <vt:lpstr>Exercise 3</vt:lpstr>
      <vt:lpstr>Exercise 3: Answer</vt:lpstr>
      <vt:lpstr>Exercise 3: Answer</vt:lpstr>
      <vt:lpstr>Exercise 4</vt:lpstr>
      <vt:lpstr>PowerPoint Presentation</vt:lpstr>
      <vt:lpstr>Exercise 4: Answer</vt:lpstr>
      <vt:lpstr>Exercise 4: Answer</vt:lpstr>
      <vt:lpstr>Composition (Section 5.6)</vt:lpstr>
      <vt:lpstr>PowerPoint Presentation</vt:lpstr>
      <vt:lpstr>Composition: Example 1</vt:lpstr>
      <vt:lpstr>Composition: Example 1 (cont’d)</vt:lpstr>
      <vt:lpstr>Function composition from arrow diagrams</vt:lpstr>
      <vt:lpstr>Composition: Injection and Surjection</vt:lpstr>
      <vt:lpstr>Proof of:  Suppose f: A  B and g: B  C. If both f and g are  injective then  g  f  is injective.</vt:lpstr>
      <vt:lpstr>Conversely,</vt:lpstr>
      <vt:lpstr>Composition of a function and its inverse</vt:lpstr>
      <vt:lpstr>Inverse Functions</vt:lpstr>
      <vt:lpstr>PowerPoint Presentation</vt:lpstr>
      <vt:lpstr>PowerPoint Presentation</vt:lpstr>
      <vt:lpstr>Example</vt:lpstr>
      <vt:lpstr>Example</vt:lpstr>
      <vt:lpstr>Example</vt:lpstr>
      <vt:lpstr>Important Functions: Absolute Value</vt:lpstr>
      <vt:lpstr>Important Functions: Floor &amp; Ceiling</vt:lpstr>
      <vt:lpstr>Important Functions: Floor</vt:lpstr>
      <vt:lpstr>Important Functions: Ceiling</vt:lpstr>
      <vt:lpstr>Important Function: Factorial</vt:lpstr>
      <vt:lpstr>Summary</vt:lpstr>
      <vt:lpstr>Practice Problems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Binay Bhattacharya</dc:creator>
  <cp:lastModifiedBy>Binay Bhattacharya</cp:lastModifiedBy>
  <cp:revision>91</cp:revision>
  <cp:lastPrinted>2015-04-06T18:19:06Z</cp:lastPrinted>
  <dcterms:created xsi:type="dcterms:W3CDTF">2015-03-30T06:07:30Z</dcterms:created>
  <dcterms:modified xsi:type="dcterms:W3CDTF">2018-11-03T00:35:37Z</dcterms:modified>
</cp:coreProperties>
</file>