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2"/>
  </p:notesMasterIdLst>
  <p:sldIdLst>
    <p:sldId id="256" r:id="rId2"/>
    <p:sldId id="382" r:id="rId3"/>
    <p:sldId id="383" r:id="rId4"/>
    <p:sldId id="373" r:id="rId5"/>
    <p:sldId id="269" r:id="rId6"/>
    <p:sldId id="274" r:id="rId7"/>
    <p:sldId id="328" r:id="rId8"/>
    <p:sldId id="380" r:id="rId9"/>
    <p:sldId id="329" r:id="rId10"/>
    <p:sldId id="374" r:id="rId11"/>
    <p:sldId id="375" r:id="rId12"/>
    <p:sldId id="330" r:id="rId13"/>
    <p:sldId id="362" r:id="rId14"/>
    <p:sldId id="331" r:id="rId15"/>
    <p:sldId id="363" r:id="rId16"/>
    <p:sldId id="364" r:id="rId17"/>
    <p:sldId id="365" r:id="rId18"/>
    <p:sldId id="332" r:id="rId19"/>
    <p:sldId id="333" r:id="rId20"/>
    <p:sldId id="335" r:id="rId21"/>
    <p:sldId id="366" r:id="rId22"/>
    <p:sldId id="336" r:id="rId23"/>
    <p:sldId id="381" r:id="rId24"/>
    <p:sldId id="337" r:id="rId25"/>
    <p:sldId id="338" r:id="rId26"/>
    <p:sldId id="339" r:id="rId27"/>
    <p:sldId id="385" r:id="rId28"/>
    <p:sldId id="341" r:id="rId29"/>
    <p:sldId id="340" r:id="rId30"/>
    <p:sldId id="342" r:id="rId31"/>
    <p:sldId id="353" r:id="rId32"/>
    <p:sldId id="354" r:id="rId33"/>
    <p:sldId id="343" r:id="rId34"/>
    <p:sldId id="344" r:id="rId35"/>
    <p:sldId id="345" r:id="rId36"/>
    <p:sldId id="355" r:id="rId37"/>
    <p:sldId id="347" r:id="rId38"/>
    <p:sldId id="367" r:id="rId39"/>
    <p:sldId id="387" r:id="rId40"/>
    <p:sldId id="346" r:id="rId41"/>
    <p:sldId id="356" r:id="rId42"/>
    <p:sldId id="357" r:id="rId43"/>
    <p:sldId id="358" r:id="rId44"/>
    <p:sldId id="360" r:id="rId45"/>
    <p:sldId id="359" r:id="rId46"/>
    <p:sldId id="348" r:id="rId47"/>
    <p:sldId id="386" r:id="rId48"/>
    <p:sldId id="349" r:id="rId49"/>
    <p:sldId id="350" r:id="rId50"/>
    <p:sldId id="351" r:id="rId51"/>
    <p:sldId id="361" r:id="rId52"/>
    <p:sldId id="376" r:id="rId53"/>
    <p:sldId id="369" r:id="rId54"/>
    <p:sldId id="352" r:id="rId55"/>
    <p:sldId id="377" r:id="rId56"/>
    <p:sldId id="378" r:id="rId57"/>
    <p:sldId id="379" r:id="rId58"/>
    <p:sldId id="370" r:id="rId59"/>
    <p:sldId id="371" r:id="rId60"/>
    <p:sldId id="372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1944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5D11B-0AF6-8F48-B032-425DD8410853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8420F-DDDB-434E-A853-F2020D70E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9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8420F-DDDB-434E-A853-F2020D70E5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52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8420F-DDDB-434E-A853-F2020D70E5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6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7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7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9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1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3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2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8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3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7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34F77-632A-EF40-B45C-0DBB089E2E17}" type="datetimeFigureOut">
              <a:rPr lang="en-US" smtClean="0"/>
              <a:t>19-09-29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561E4-BEBA-F44D-9029-696BED630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4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0.emf"/><Relationship Id="rId5" Type="http://schemas.openxmlformats.org/officeDocument/2006/relationships/image" Target="../media/image3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0.emf"/><Relationship Id="rId5" Type="http://schemas.openxmlformats.org/officeDocument/2006/relationships/image" Target="../media/image3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se.unl.edu/~choueiry/S13-235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3.pn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3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2.4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9" y="3886199"/>
            <a:ext cx="8544328" cy="2824801"/>
          </a:xfrm>
        </p:spPr>
        <p:txBody>
          <a:bodyPr/>
          <a:lstStyle/>
          <a:p>
            <a:r>
              <a:rPr lang="en-US" dirty="0" smtClean="0"/>
              <a:t>The use of Quantifiers</a:t>
            </a:r>
          </a:p>
          <a:p>
            <a:r>
              <a:rPr lang="en-US" dirty="0" smtClean="0"/>
              <a:t>(First order Logic)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3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Quantifiers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We can use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, , ,      ,         to deconstruct many English sentence to an equivalent symbolic form.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>
              <a:latin typeface="Calibri" charset="0"/>
              <a:ea typeface="ＭＳ Ｐゴシック" charset="0"/>
              <a:sym typeface="Symbol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These symbols are not enough.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 </a:t>
            </a:r>
            <a:r>
              <a:rPr lang="en-US" b="1" dirty="0">
                <a:solidFill>
                  <a:srgbClr val="FF0000"/>
                </a:solidFill>
              </a:rPr>
              <a:t>For every n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.</a:t>
            </a:r>
            <a:endParaRPr lang="en-US" dirty="0" smtClean="0">
              <a:sym typeface="Symbol" charset="0"/>
            </a:endParaRPr>
          </a:p>
        </p:txBody>
      </p:sp>
      <p:pic>
        <p:nvPicPr>
          <p:cNvPr id="6" name="Picture 5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272" y="1402113"/>
            <a:ext cx="495300" cy="304800"/>
          </a:xfrm>
          <a:prstGeom prst="rect">
            <a:avLst/>
          </a:prstGeom>
        </p:spPr>
      </p:pic>
      <p:pic>
        <p:nvPicPr>
          <p:cNvPr id="7" name="Picture 6" descr="Screen Shot 2018-01-30 at 11.25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368" y="1328125"/>
            <a:ext cx="5334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5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Quantifiers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These symbols are not enough.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 </a:t>
            </a:r>
            <a:r>
              <a:rPr lang="en-US" b="1" dirty="0">
                <a:solidFill>
                  <a:srgbClr val="FF0000"/>
                </a:solidFill>
              </a:rPr>
              <a:t>For every n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even.</a:t>
            </a:r>
            <a:endParaRPr lang="en-US" dirty="0" smtClean="0">
              <a:sym typeface="Symbo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b="1" dirty="0">
              <a:solidFill>
                <a:srgbClr val="FF0000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b="1" dirty="0" smtClean="0">
              <a:solidFill>
                <a:srgbClr val="FF0000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Consider the open statement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an even integer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.    Since the universe is Z, the above proposition can be written as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[... p(2.(-2))  p(2.(-1))  p(2(0))  p(2(1))  …]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This is not much of help.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latin typeface="Calibri" charset="0"/>
                <a:ea typeface="ＭＳ Ｐゴシック" charset="0"/>
                <a:sym typeface="Symbol" charset="0"/>
              </a:rPr>
              <a:t>      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0783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Universal Quantifier: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(for all)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p(x)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: a proposition which is true if p(x) is true for all values of x of the universe of discourse.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Consider :   </a:t>
            </a:r>
            <a:r>
              <a:rPr lang="en-US" sz="3100" b="1" dirty="0">
                <a:solidFill>
                  <a:srgbClr val="FF0000"/>
                </a:solidFill>
              </a:rPr>
              <a:t>For every n </a:t>
            </a:r>
            <a:r>
              <a:rPr lang="en-US" sz="3100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Let </a:t>
            </a:r>
            <a:r>
              <a:rPr lang="en-US" sz="27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even</a:t>
            </a: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 be an open statement.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3100" b="1" dirty="0" smtClean="0">
                <a:solidFill>
                  <a:srgbClr val="FF0000"/>
                </a:solidFill>
              </a:rPr>
              <a:t>For every n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even 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can be written as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     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 Z, p(2x).</a:t>
            </a:r>
          </a:p>
        </p:txBody>
      </p:sp>
    </p:spTree>
    <p:extLst>
      <p:ext uri="{BB962C8B-B14F-4D97-AF65-F5344CB8AC3E}">
        <p14:creationId xmlns:p14="http://schemas.microsoft.com/office/powerpoint/2010/main" val="1512947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Universal Quantifier: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(for all)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p(x)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: a proposition which is true if p(x) is true for all values of x of the universe of discourse.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Consider :   </a:t>
            </a:r>
            <a:r>
              <a:rPr lang="en-US" sz="3100" b="1" dirty="0">
                <a:solidFill>
                  <a:srgbClr val="FF0000"/>
                </a:solidFill>
              </a:rPr>
              <a:t>For every n </a:t>
            </a:r>
            <a:r>
              <a:rPr lang="en-US" sz="3100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even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Let </a:t>
            </a:r>
            <a:r>
              <a:rPr lang="en-US" sz="27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even</a:t>
            </a: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 be an open statement.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3100" b="1" dirty="0" smtClean="0">
                <a:solidFill>
                  <a:srgbClr val="FF0000"/>
                </a:solidFill>
              </a:rPr>
              <a:t>For every n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even 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can be written as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     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 x  Z, p(2x).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If the Universe is finite, say {a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…,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}, then</a:t>
            </a:r>
          </a:p>
          <a:p>
            <a:pPr marL="0" lvl="1" indent="0" algn="ctr">
              <a:lnSpc>
                <a:spcPct val="90000"/>
              </a:lnSpc>
              <a:buNone/>
            </a:pPr>
            <a:r>
              <a:rPr lang="en-US" sz="3200" b="1" dirty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x p(x)        p(a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)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 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  … p(a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.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3200" dirty="0" smtClean="0">
              <a:solidFill>
                <a:srgbClr val="0000FF"/>
              </a:solidFill>
              <a:sym typeface="Symbo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545583"/>
              </p:ext>
            </p:extLst>
          </p:nvPr>
        </p:nvGraphicFramePr>
        <p:xfrm>
          <a:off x="2958388" y="4843831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7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8388" y="4843831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87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: 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6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: 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(q(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x)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p(x))</a:t>
            </a:r>
            <a:endParaRPr lang="en-US" dirty="0">
              <a:sym typeface="Symbo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738" y="2873480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26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: 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(q(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x)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p(x))</a:t>
            </a:r>
            <a:endParaRPr lang="en-US" dirty="0"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sym typeface="Symbol" charset="0"/>
              </a:rPr>
              <a:t>Everybody must take macm101 or be a non CS student.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				 </a:t>
            </a:r>
            <a:r>
              <a:rPr lang="en-US" dirty="0">
                <a:solidFill>
                  <a:srgbClr val="000000"/>
                </a:solidFill>
                <a:sym typeface="Symbol" charset="0"/>
              </a:rPr>
              <a:t>	</a:t>
            </a:r>
            <a:endParaRPr lang="en-US" dirty="0" smtClean="0">
              <a:solidFill>
                <a:srgbClr val="000000"/>
              </a:solidFill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2" name="Picture 1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738" y="2873480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03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: 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681" y="1219200"/>
            <a:ext cx="8801319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Let p(x): x takes </a:t>
            </a:r>
            <a:r>
              <a:rPr lang="en-US" dirty="0" err="1" smtClean="0"/>
              <a:t>macm</a:t>
            </a:r>
            <a:r>
              <a:rPr lang="en-US" dirty="0" smtClean="0"/>
              <a:t> 101; q(x): x is a CS student.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Express the statements: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Every CS student must take macm101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                    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(q(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x)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    p(x))</a:t>
            </a:r>
            <a:endParaRPr lang="en-US" dirty="0"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sym typeface="Symbol" charset="0"/>
              </a:rPr>
              <a:t>Everybody must take macm101 or be a non CS student.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				 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(p(x)  q(x))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>
                <a:solidFill>
                  <a:srgbClr val="000000"/>
                </a:solidFill>
                <a:sym typeface="Symbol" charset="0"/>
              </a:rPr>
              <a:t>	</a:t>
            </a:r>
            <a:endParaRPr lang="en-US" dirty="0" smtClean="0">
              <a:solidFill>
                <a:srgbClr val="000000"/>
              </a:solidFill>
              <a:sym typeface="Symbol" charset="0"/>
            </a:endParaRPr>
          </a:p>
          <a:p>
            <a:pPr lvl="1">
              <a:lnSpc>
                <a:spcPct val="90000"/>
              </a:lnSpc>
              <a:buFontTx/>
              <a:buChar char="•"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2" name="Picture 1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826" y="2893642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360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Examples : universal quantifiers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type="body" idx="1"/>
          </p:nvPr>
        </p:nvSpPr>
        <p:spPr>
          <a:xfrm>
            <a:off x="342900" y="1219200"/>
            <a:ext cx="8801100" cy="5110163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Express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statement</a:t>
            </a:r>
          </a:p>
          <a:p>
            <a:pPr algn="ctr">
              <a:buFont typeface="Arial" charset="0"/>
              <a:buNone/>
            </a:pPr>
            <a:r>
              <a:rPr lang="ja-JP" altLang="en-US" dirty="0">
                <a:latin typeface="Calibri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for every </a:t>
            </a:r>
            <a:r>
              <a:rPr lang="en-US" altLang="ja-JP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 and every </a:t>
            </a:r>
            <a:r>
              <a:rPr lang="en-US" altLang="ja-JP" i="1" dirty="0">
                <a:latin typeface="Calibri" charset="0"/>
                <a:ea typeface="ＭＳ Ｐゴシック" charset="0"/>
                <a:cs typeface="ＭＳ Ｐゴシック" charset="0"/>
              </a:rPr>
              <a:t>y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altLang="ja-JP" i="1" dirty="0" err="1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altLang="ja-JP" dirty="0" err="1">
                <a:latin typeface="Calibri" charset="0"/>
                <a:ea typeface="ＭＳ Ｐゴシック" charset="0"/>
                <a:cs typeface="ＭＳ Ｐゴシック" charset="0"/>
              </a:rPr>
              <a:t>+</a:t>
            </a:r>
            <a:r>
              <a:rPr lang="en-US" altLang="ja-JP" i="1" dirty="0" err="1">
                <a:latin typeface="Calibri" charset="0"/>
                <a:ea typeface="ＭＳ Ｐゴシック" charset="0"/>
                <a:cs typeface="ＭＳ Ｐゴシック" charset="0"/>
              </a:rPr>
              <a:t>y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&gt;10</a:t>
            </a:r>
            <a:r>
              <a:rPr lang="ja-JP" altLang="en-US" dirty="0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endParaRPr lang="en-US" altLang="ja-JP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Answer:</a:t>
            </a:r>
          </a:p>
          <a:p>
            <a:pPr marL="971550" lvl="1" indent="-514350">
              <a:buFont typeface="Calibri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</a:rPr>
              <a:t>Let </a:t>
            </a:r>
            <a:r>
              <a:rPr lang="en-US" i="1" dirty="0">
                <a:latin typeface="Calibri" charset="0"/>
                <a:ea typeface="ＭＳ Ｐゴシック" charset="0"/>
              </a:rPr>
              <a:t>P</a:t>
            </a:r>
            <a:r>
              <a:rPr lang="en-US" dirty="0">
                <a:latin typeface="Calibri" charset="0"/>
                <a:ea typeface="ＭＳ Ｐゴシック" charset="0"/>
              </a:rPr>
              <a:t>(</a:t>
            </a:r>
            <a:r>
              <a:rPr lang="en-US" i="1" dirty="0" err="1">
                <a:latin typeface="Calibri" charset="0"/>
                <a:ea typeface="ＭＳ Ｐゴシック" charset="0"/>
              </a:rPr>
              <a:t>x</a:t>
            </a:r>
            <a:r>
              <a:rPr lang="en-US" dirty="0" err="1">
                <a:latin typeface="Calibri" charset="0"/>
                <a:ea typeface="ＭＳ Ｐゴシック" charset="0"/>
              </a:rPr>
              <a:t>,</a:t>
            </a:r>
            <a:r>
              <a:rPr lang="en-US" i="1" dirty="0" err="1">
                <a:latin typeface="Calibri" charset="0"/>
                <a:ea typeface="ＭＳ Ｐゴシック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</a:rPr>
              <a:t>) be the statement </a:t>
            </a:r>
            <a:r>
              <a:rPr lang="en-US" i="1" dirty="0" err="1">
                <a:latin typeface="Calibri" charset="0"/>
                <a:ea typeface="ＭＳ Ｐゴシック" charset="0"/>
              </a:rPr>
              <a:t>x</a:t>
            </a:r>
            <a:r>
              <a:rPr lang="en-US" dirty="0" err="1">
                <a:latin typeface="Calibri" charset="0"/>
                <a:ea typeface="ＭＳ Ｐゴシック" charset="0"/>
              </a:rPr>
              <a:t>+</a:t>
            </a:r>
            <a:r>
              <a:rPr lang="en-US" i="1" dirty="0" err="1">
                <a:latin typeface="Calibri" charset="0"/>
                <a:ea typeface="ＭＳ Ｐゴシック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</a:rPr>
              <a:t>&gt;10</a:t>
            </a:r>
          </a:p>
          <a:p>
            <a:pPr marL="971550" lvl="1" indent="-514350">
              <a:buFont typeface="Calibri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</a:rPr>
              <a:t>Where the universe of discourse for </a:t>
            </a:r>
            <a:r>
              <a:rPr lang="en-US" i="1" dirty="0">
                <a:latin typeface="Calibri" charset="0"/>
                <a:ea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i="1" dirty="0">
                <a:latin typeface="Calibri" charset="0"/>
                <a:ea typeface="ＭＳ Ｐゴシック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</a:rPr>
              <a:t> is the set of integers</a:t>
            </a:r>
          </a:p>
          <a:p>
            <a:pPr marL="971550" lvl="1" indent="-514350">
              <a:buFont typeface="Calibri" charset="0"/>
              <a:buAutoNum type="arabicPeriod"/>
            </a:pP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The statement is: </a:t>
            </a:r>
            <a:r>
              <a:rPr lang="en-US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sym typeface="Symbol" charset="0"/>
              </a:rPr>
              <a:t>y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sym typeface="Symbol" charset="0"/>
              </a:rPr>
              <a:t>P</a:t>
            </a:r>
            <a:r>
              <a:rPr lang="en-US" dirty="0">
                <a:latin typeface="Calibri" charset="0"/>
                <a:ea typeface="ＭＳ Ｐゴシック" charset="0"/>
              </a:rPr>
              <a:t>(</a:t>
            </a:r>
            <a:r>
              <a:rPr lang="en-US" i="1" dirty="0" err="1">
                <a:latin typeface="Calibri" charset="0"/>
                <a:ea typeface="ＭＳ Ｐゴシック" charset="0"/>
              </a:rPr>
              <a:t>x,y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Shorthand: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x,y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971550" lvl="1" indent="-514350"/>
            <a:endParaRPr lang="en-US" dirty="0">
              <a:latin typeface="Calibri" charset="0"/>
              <a:ea typeface="ＭＳ Ｐゴシック" charset="0"/>
            </a:endParaRPr>
          </a:p>
          <a:p>
            <a:pPr marL="971550" lvl="1" indent="-514350"/>
            <a:endParaRPr lang="en-US" dirty="0">
              <a:latin typeface="Calibri" charset="0"/>
              <a:ea typeface="ＭＳ Ｐゴシック" charset="0"/>
            </a:endParaRP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18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(there exists)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48" y="1501380"/>
            <a:ext cx="8566988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>
                <a:latin typeface="Calibri" charset="0"/>
                <a:ea typeface="ＭＳ Ｐゴシック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3100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x p(x)</a:t>
            </a: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: a proposition which is true if p(x) is true for at least one values of x of the universe of discourse.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Consider :   </a:t>
            </a:r>
            <a:r>
              <a:rPr lang="en-US" sz="3100" b="1" dirty="0" smtClean="0">
                <a:solidFill>
                  <a:srgbClr val="FF0000"/>
                </a:solidFill>
              </a:rPr>
              <a:t>There is an integer that is not even</a:t>
            </a:r>
            <a:endParaRPr lang="en-US" sz="3100" b="1" dirty="0" smtClean="0">
              <a:solidFill>
                <a:srgbClr val="FF0000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Let </a:t>
            </a:r>
            <a:r>
              <a:rPr lang="en-US" sz="27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p(x): x is not even</a:t>
            </a:r>
            <a:r>
              <a:rPr lang="en-US" sz="2700" dirty="0" smtClean="0">
                <a:latin typeface="Calibri" charset="0"/>
                <a:ea typeface="ＭＳ Ｐゴシック" charset="0"/>
                <a:sym typeface="Symbol" charset="0"/>
              </a:rPr>
              <a:t> be an open statement.</a:t>
            </a:r>
          </a:p>
          <a:p>
            <a:pPr marL="742950" lvl="2" indent="-342900">
              <a:lnSpc>
                <a:spcPct val="90000"/>
              </a:lnSpc>
              <a:buFontTx/>
              <a:buChar char="•"/>
            </a:pPr>
            <a:r>
              <a:rPr lang="en-US" sz="3100" dirty="0" smtClean="0">
                <a:latin typeface="Calibri" charset="0"/>
                <a:ea typeface="ＭＳ Ｐゴシック" charset="0"/>
                <a:sym typeface="Symbol" charset="0"/>
              </a:rPr>
              <a:t>The above proposition can be written as </a:t>
            </a:r>
            <a:r>
              <a:rPr lang="en-US" sz="31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             			</a:t>
            </a:r>
            <a:r>
              <a:rPr lang="en-US" sz="3200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31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x  Z, p(x).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If the Universe is finite, say {a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, …, 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}, then</a:t>
            </a:r>
          </a:p>
          <a:p>
            <a:pPr marL="0" lvl="1" indent="0" algn="ctr">
              <a:lnSpc>
                <a:spcPct val="90000"/>
              </a:lnSpc>
              <a:buNone/>
            </a:pP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x p(x)        p(a</a:t>
            </a:r>
            <a:r>
              <a:rPr lang="en-US" sz="32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1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)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 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 …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p(a</a:t>
            </a:r>
            <a:r>
              <a:rPr lang="en-US" sz="3200" baseline="-25000" dirty="0" smtClean="0">
                <a:latin typeface="Calibri" charset="0"/>
                <a:ea typeface="ＭＳ Ｐゴシック" charset="0"/>
                <a:sym typeface="Symbol" charset="0"/>
              </a:rPr>
              <a:t>n</a:t>
            </a:r>
            <a:r>
              <a:rPr lang="en-US" sz="3200" dirty="0" smtClean="0">
                <a:latin typeface="Calibri" charset="0"/>
                <a:ea typeface="ＭＳ Ｐゴシック" charset="0"/>
                <a:sym typeface="Symbol" charset="0"/>
              </a:rPr>
              <a:t>)</a:t>
            </a:r>
            <a:r>
              <a:rPr lang="en-US" sz="3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 .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3200" dirty="0" smtClean="0">
              <a:solidFill>
                <a:srgbClr val="0000FF"/>
              </a:solidFill>
              <a:sym typeface="Symbo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380365"/>
              </p:ext>
            </p:extLst>
          </p:nvPr>
        </p:nvGraphicFramePr>
        <p:xfrm>
          <a:off x="2897914" y="5508972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7914" y="5508972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41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proposition whose Truth Table column is give.</a:t>
            </a:r>
            <a:endParaRPr lang="en-US" dirty="0"/>
          </a:p>
        </p:txBody>
      </p:sp>
      <p:pic>
        <p:nvPicPr>
          <p:cNvPr id="4" name="Picture 3" descr="Screen Shot 2018-10-05 at 9.21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117" y="1856086"/>
            <a:ext cx="3003484" cy="435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494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(there exists)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48" y="1501380"/>
            <a:ext cx="8881952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Example: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What is the truth value of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p(x) where p(x) is the statement ``x</a:t>
            </a:r>
            <a:r>
              <a:rPr lang="en-US" baseline="30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&gt; 10”? Suppose the universe of discourse is set of positive number not exceeding 4, i.e. the set {1,2,3,4}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Ans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: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1207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049" y="304800"/>
            <a:ext cx="8566988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Existential Quantifier: 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(there exists)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048" y="1501380"/>
            <a:ext cx="8881952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Example: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What is the truth value of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p(x) where p(x) is the statement ``x</a:t>
            </a:r>
            <a:r>
              <a:rPr lang="en-US" baseline="300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&gt; 10”? Suppose the universe of discourse is set of positive number not exceeding 4, i.e. the set {1,2,3,4}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sym typeface="Symbol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Ans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: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  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In our case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 p(x)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    p(1)</a:t>
            </a:r>
            <a:r>
              <a:rPr lang="en-US" dirty="0" smtClean="0">
                <a:sym typeface="Symbol"/>
              </a:rPr>
              <a:t> p(2)  p(3)  p(4).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</a:t>
            </a:r>
            <a:r>
              <a:rPr lang="en-US" dirty="0" smtClean="0">
                <a:sym typeface="Symbol" charset="0"/>
              </a:rPr>
              <a:t>Since p(4) is true,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  p(x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) is true.</a:t>
            </a:r>
            <a:endParaRPr lang="en-US" dirty="0" smtClean="0">
              <a:sym typeface="Symbol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640646"/>
              </p:ext>
            </p:extLst>
          </p:nvPr>
        </p:nvGraphicFramePr>
        <p:xfrm>
          <a:off x="4349263" y="460196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0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9263" y="460196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140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Quantifiers: Truth values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truth table for the quantified statements.</a:t>
            </a:r>
            <a:endParaRPr lang="en-US" dirty="0"/>
          </a:p>
        </p:txBody>
      </p:sp>
      <p:pic>
        <p:nvPicPr>
          <p:cNvPr id="4" name="Picture 3" descr="Screen Shot 2015-01-25 at 5.13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96" y="2811440"/>
            <a:ext cx="9181696" cy="352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2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P, Q, and R are quantified statements.</a:t>
            </a:r>
          </a:p>
          <a:p>
            <a:r>
              <a:rPr lang="en-US" sz="2800" dirty="0" smtClean="0"/>
              <a:t>The domain for this problem is {a, b, c, d}. </a:t>
            </a:r>
          </a:p>
          <a:p>
            <a:r>
              <a:rPr lang="en-US" sz="2800" dirty="0" smtClean="0"/>
              <a:t>Consider the truth table: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33062"/>
            <a:ext cx="8041755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dirty="0"/>
              <a:t>Truth values for quantified statements for a given set of predicates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5" name="Picture 4" descr="Screen Shot 2018-10-05 at 12.42.5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66" y="2767276"/>
            <a:ext cx="1815599" cy="30901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5044" y="3466792"/>
            <a:ext cx="392932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statements are true?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2400" i="1" dirty="0" smtClean="0">
                <a:latin typeface="Calibri" charset="0"/>
                <a:ea typeface="ＭＳ Ｐゴシック" charset="0"/>
                <a:sym typeface="Symbol" charset="0"/>
              </a:rPr>
              <a:t>x P(x)?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 x P(x)?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2400" i="1" dirty="0" smtClean="0">
                <a:latin typeface="Calibri" charset="0"/>
                <a:ea typeface="ＭＳ Ｐゴシック" charset="0"/>
                <a:sym typeface="Symbol" charset="0"/>
              </a:rPr>
              <a:t>x Q(x)?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 x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Q(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x)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?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sz="2400" i="1" dirty="0" smtClean="0">
                <a:latin typeface="Calibri" charset="0"/>
                <a:ea typeface="ＭＳ Ｐゴシック" charset="0"/>
                <a:sym typeface="Symbol" charset="0"/>
              </a:rPr>
              <a:t>R(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</a:t>
            </a:r>
            <a:r>
              <a:rPr lang="en-US" sz="2400" i="1" dirty="0" smtClean="0">
                <a:latin typeface="Calibri" charset="0"/>
                <a:ea typeface="ＭＳ Ｐゴシック" charset="0"/>
                <a:sym typeface="Symbol" charset="0"/>
              </a:rPr>
              <a:t>)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?</a:t>
            </a: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R(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x)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?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5446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Example: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10143" cy="1423165"/>
          </a:xfrm>
        </p:spPr>
        <p:txBody>
          <a:bodyPr/>
          <a:lstStyle/>
          <a:p>
            <a:r>
              <a:rPr lang="en-US" dirty="0" smtClean="0"/>
              <a:t>p(x): x &gt;  0;  q(x):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≥ 0; </a:t>
            </a:r>
            <a:r>
              <a:rPr lang="en-US" dirty="0" smtClean="0"/>
              <a:t>r(x): (x-4)(x+1) = 0     s(x): x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– 3 &gt;0.</a:t>
            </a:r>
            <a:endParaRPr lang="en-US" sz="3600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68764" y="3023364"/>
            <a:ext cx="8798579" cy="2539627"/>
            <a:chOff x="268764" y="3023364"/>
            <a:chExt cx="8798579" cy="2539627"/>
          </a:xfrm>
        </p:grpSpPr>
        <p:pic>
          <p:nvPicPr>
            <p:cNvPr id="6" name="Picture 5" descr="Screen Shot 2015-01-25 at 5.46.52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764" y="3023364"/>
              <a:ext cx="8798579" cy="2539627"/>
            </a:xfrm>
            <a:prstGeom prst="rect">
              <a:avLst/>
            </a:prstGeom>
          </p:spPr>
        </p:pic>
        <p:pic>
          <p:nvPicPr>
            <p:cNvPr id="5" name="Picture 4" descr="Screen Shot 2018-01-30 at 11.25.20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7509" y="4203765"/>
              <a:ext cx="495300" cy="304800"/>
            </a:xfrm>
            <a:prstGeom prst="rect">
              <a:avLst/>
            </a:prstGeom>
          </p:spPr>
        </p:pic>
        <p:pic>
          <p:nvPicPr>
            <p:cNvPr id="7" name="Picture 6" descr="Screen Shot 2018-01-30 at 11.25.20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7509" y="5090619"/>
              <a:ext cx="4953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9950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57" y="259113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Example: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23165"/>
          </a:xfrm>
        </p:spPr>
        <p:txBody>
          <a:bodyPr/>
          <a:lstStyle/>
          <a:p>
            <a:r>
              <a:rPr lang="en-US" dirty="0" smtClean="0"/>
              <a:t>p(x): x &gt;  0;  q(x):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≥ 0; r(x): </a:t>
            </a:r>
            <a:r>
              <a:rPr lang="en-US" dirty="0" smtClean="0"/>
              <a:t>(x-4)(x+1) = 0  s(x): x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– 3 &gt;0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3050521"/>
            <a:ext cx="8609586" cy="3016359"/>
            <a:chOff x="457200" y="3050521"/>
            <a:chExt cx="8609586" cy="3016359"/>
          </a:xfrm>
        </p:grpSpPr>
        <p:pic>
          <p:nvPicPr>
            <p:cNvPr id="5" name="Picture 4" descr="Screen Shot 2015-01-25 at 5.43.07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3050521"/>
              <a:ext cx="8609586" cy="3016359"/>
            </a:xfrm>
            <a:prstGeom prst="rect">
              <a:avLst/>
            </a:prstGeom>
          </p:spPr>
        </p:pic>
        <p:pic>
          <p:nvPicPr>
            <p:cNvPr id="6" name="Picture 5" descr="Screen Shot 2018-01-30 at 11.25.20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9086" y="4445634"/>
              <a:ext cx="495300" cy="304800"/>
            </a:xfrm>
            <a:prstGeom prst="rect">
              <a:avLst/>
            </a:prstGeom>
          </p:spPr>
        </p:pic>
        <p:pic>
          <p:nvPicPr>
            <p:cNvPr id="7" name="Picture 6" descr="Screen Shot 2018-01-30 at 11.25.20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3332" y="5496206"/>
              <a:ext cx="4953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557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Precedence of Quantifiers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quantifiers </a:t>
            </a:r>
            <a:r>
              <a:rPr lang="en-US" dirty="0" smtClean="0">
                <a:sym typeface="Symbol" charset="0"/>
              </a:rPr>
              <a:t> and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 have higher precedence than all logical connectives.</a:t>
            </a:r>
          </a:p>
          <a:p>
            <a:pPr lvl="1"/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x </a:t>
            </a:r>
            <a:r>
              <a:rPr lang="en-US" dirty="0" smtClean="0">
                <a:sym typeface="Symbol" charset="0"/>
              </a:rPr>
              <a:t>(p</a:t>
            </a:r>
            <a:r>
              <a:rPr lang="en-US" dirty="0">
                <a:sym typeface="Symbol" charset="0"/>
              </a:rPr>
              <a:t>(x)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 q(x)) is the conjunction of  </a:t>
            </a:r>
            <a:r>
              <a:rPr lang="en-US" dirty="0" smtClean="0">
                <a:sym typeface="Symbol" charset="0"/>
              </a:rPr>
              <a:t>p</a:t>
            </a:r>
            <a:r>
              <a:rPr lang="en-US" dirty="0">
                <a:sym typeface="Symbol" charset="0"/>
              </a:rPr>
              <a:t>(x) </a:t>
            </a:r>
            <a:r>
              <a:rPr lang="en-US" dirty="0" smtClean="0">
                <a:sym typeface="Symbol" charset="0"/>
              </a:rPr>
              <a:t> and q(x).</a:t>
            </a:r>
            <a:endParaRPr lang="en-US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477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of Quantifiers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For example,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  </a:t>
            </a:r>
            <a:r>
              <a:rPr lang="en-US" dirty="0" smtClean="0">
                <a:sym typeface="Symbol"/>
              </a:rPr>
              <a:t>means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(x P(x))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</a:t>
            </a:r>
            <a:r>
              <a:rPr lang="en-US" dirty="0" smtClean="0">
                <a:sym typeface="Symbol"/>
              </a:rPr>
              <a:t>  </a:t>
            </a:r>
          </a:p>
          <a:p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(P(x)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means something different.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Unfortunately, often people write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when they mean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 x (P(x)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6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>
                <a:sym typeface="Symbol" charset="0"/>
              </a:rPr>
              <a:t>Let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xy</a:t>
            </a:r>
            <a:r>
              <a:rPr lang="en-US" dirty="0" smtClean="0">
                <a:sym typeface="Symbol" charset="0"/>
              </a:rPr>
              <a:t> =0; Universe is R.</a:t>
            </a:r>
          </a:p>
          <a:p>
            <a:pPr lvl="1"/>
            <a:r>
              <a:rPr lang="en-US" dirty="0">
                <a:sym typeface="Symbol" charset="0"/>
              </a:rPr>
              <a:t>x </a:t>
            </a:r>
            <a:r>
              <a:rPr lang="en-US" dirty="0" smtClean="0">
                <a:sym typeface="Symbol" charset="0"/>
              </a:rPr>
              <a:t>y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y x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(?)</a:t>
            </a: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x 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(?</a:t>
            </a:r>
            <a:r>
              <a:rPr lang="en-US" dirty="0" smtClean="0">
                <a:sym typeface="Symbol" charset="0"/>
              </a:rPr>
              <a:t>)</a:t>
            </a:r>
          </a:p>
          <a:p>
            <a:r>
              <a:rPr lang="en-US" dirty="0" smtClean="0">
                <a:sym typeface="Symbol" charset="0"/>
              </a:rPr>
              <a:t>Let q(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x+y</a:t>
            </a:r>
            <a:r>
              <a:rPr lang="en-US" dirty="0" smtClean="0">
                <a:sym typeface="Symbol" charset="0"/>
              </a:rPr>
              <a:t> = 0; Universe is 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 x </a:t>
            </a:r>
            <a:r>
              <a:rPr lang="en-US" dirty="0" smtClean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</a:p>
          <a:p>
            <a:pPr lvl="1"/>
            <a:endParaRPr lang="en-US" dirty="0" smtClean="0">
              <a:sym typeface="Symbol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827838"/>
              </p:ext>
            </p:extLst>
          </p:nvPr>
        </p:nvGraphicFramePr>
        <p:xfrm>
          <a:off x="3194446" y="2364672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446" y="2364672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632282"/>
              </p:ext>
            </p:extLst>
          </p:nvPr>
        </p:nvGraphicFramePr>
        <p:xfrm>
          <a:off x="3194446" y="2871852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0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446" y="2871852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277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>
                <a:sym typeface="Symbol" charset="0"/>
              </a:rPr>
              <a:t>Let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xy</a:t>
            </a:r>
            <a:r>
              <a:rPr lang="en-US" dirty="0" smtClean="0">
                <a:sym typeface="Symbol" charset="0"/>
              </a:rPr>
              <a:t> =0; Universe is R.</a:t>
            </a:r>
          </a:p>
          <a:p>
            <a:pPr lvl="1"/>
            <a:r>
              <a:rPr lang="en-US" dirty="0">
                <a:sym typeface="Symbol" charset="0"/>
              </a:rPr>
              <a:t>x </a:t>
            </a:r>
            <a:r>
              <a:rPr lang="en-US" dirty="0" smtClean="0">
                <a:sym typeface="Symbol" charset="0"/>
              </a:rPr>
              <a:t>y p(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y x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(?) 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(T)</a:t>
            </a:r>
            <a:endParaRPr lang="en-US" dirty="0" smtClean="0"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        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 smtClean="0">
                <a:sym typeface="Symbol" charset="0"/>
              </a:rPr>
              <a:t>y </a:t>
            </a:r>
            <a:r>
              <a:rPr lang="en-US" dirty="0">
                <a:sym typeface="Symbol" charset="0"/>
              </a:rPr>
              <a:t>x p(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(?</a:t>
            </a:r>
            <a:r>
              <a:rPr lang="en-US" dirty="0" smtClean="0">
                <a:sym typeface="Symbol" charset="0"/>
              </a:rPr>
              <a:t>)  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(T)</a:t>
            </a:r>
            <a:endParaRPr lang="en-US" dirty="0" smtClean="0">
              <a:sym typeface="Symbol" charset="0"/>
            </a:endParaRPr>
          </a:p>
          <a:p>
            <a:r>
              <a:rPr lang="en-US" dirty="0" smtClean="0">
                <a:sym typeface="Symbol" charset="0"/>
              </a:rPr>
              <a:t>Let q(</a:t>
            </a:r>
            <a:r>
              <a:rPr lang="en-US" dirty="0" err="1" smtClean="0">
                <a:sym typeface="Symbol" charset="0"/>
              </a:rPr>
              <a:t>x,y</a:t>
            </a:r>
            <a:r>
              <a:rPr lang="en-US" dirty="0" smtClean="0">
                <a:sym typeface="Symbol" charset="0"/>
              </a:rPr>
              <a:t>): </a:t>
            </a:r>
            <a:r>
              <a:rPr lang="en-US" dirty="0" err="1" smtClean="0">
                <a:sym typeface="Symbol" charset="0"/>
              </a:rPr>
              <a:t>x+y</a:t>
            </a:r>
            <a:r>
              <a:rPr lang="en-US" dirty="0" smtClean="0">
                <a:sym typeface="Symbol" charset="0"/>
              </a:rPr>
              <a:t> = 0; Universe is 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 x </a:t>
            </a:r>
            <a:r>
              <a:rPr lang="en-US" dirty="0" smtClean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  <a:r>
              <a:rPr lang="en-US" b="1" dirty="0" smtClean="0">
                <a:sym typeface="Symbol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(F)</a:t>
            </a:r>
            <a:endParaRPr lang="en-US" dirty="0" smtClean="0">
              <a:solidFill>
                <a:srgbClr val="FF0000"/>
              </a:solidFill>
              <a:sym typeface="Symbol" charset="0"/>
            </a:endParaRPr>
          </a:p>
          <a:p>
            <a:pPr lvl="1"/>
            <a:r>
              <a:rPr lang="en-US" dirty="0">
                <a:sym typeface="Symbol" charset="0"/>
              </a:rPr>
              <a:t></a:t>
            </a:r>
            <a:r>
              <a:rPr lang="en-US" dirty="0" smtClean="0">
                <a:sym typeface="Symbol" charset="0"/>
              </a:rPr>
              <a:t>x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sym typeface="Symbol" charset="0"/>
              </a:rPr>
              <a:t>y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q(</a:t>
            </a:r>
            <a:r>
              <a:rPr lang="en-US" dirty="0" err="1">
                <a:sym typeface="Symbol" charset="0"/>
              </a:rPr>
              <a:t>x,y</a:t>
            </a:r>
            <a:r>
              <a:rPr lang="en-US" dirty="0">
                <a:sym typeface="Symbol" charset="0"/>
              </a:rPr>
              <a:t>) </a:t>
            </a:r>
            <a:r>
              <a:rPr lang="en-US" dirty="0" smtClean="0">
                <a:sym typeface="Symbol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Symbol" charset="0"/>
              </a:rPr>
              <a:t>(T)</a:t>
            </a:r>
            <a:endParaRPr lang="en-US" b="1" dirty="0">
              <a:solidFill>
                <a:srgbClr val="FF0000"/>
              </a:solidFill>
              <a:sym typeface="Symbol" charset="0"/>
            </a:endParaRPr>
          </a:p>
          <a:p>
            <a:pPr lvl="1"/>
            <a:endParaRPr lang="en-US" dirty="0" smtClean="0">
              <a:sym typeface="Symbol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31224"/>
              </p:ext>
            </p:extLst>
          </p:nvPr>
        </p:nvGraphicFramePr>
        <p:xfrm>
          <a:off x="3194446" y="2344516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9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446" y="2344516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938484"/>
              </p:ext>
            </p:extLst>
          </p:nvPr>
        </p:nvGraphicFramePr>
        <p:xfrm>
          <a:off x="3214604" y="2892008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0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4604" y="2892008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442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form</a:t>
            </a:r>
            <a:endParaRPr lang="en-US" dirty="0"/>
          </a:p>
        </p:txBody>
      </p:sp>
      <p:pic>
        <p:nvPicPr>
          <p:cNvPr id="4" name="Picture 3" descr="Screen Shot 2018-10-05 at 9.21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72" y="1612885"/>
            <a:ext cx="6712488" cy="366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81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Goldbach’s</a:t>
            </a:r>
            <a:r>
              <a:rPr lang="en-US" b="1" dirty="0" smtClean="0">
                <a:solidFill>
                  <a:srgbClr val="FF0000"/>
                </a:solidFill>
              </a:rPr>
              <a:t> conjecture: </a:t>
            </a:r>
            <a:r>
              <a:rPr lang="en-US" dirty="0" smtClean="0">
                <a:solidFill>
                  <a:srgbClr val="0000FF"/>
                </a:solidFill>
              </a:rPr>
              <a:t>Every even integer greater than 2 is the sum of two prime numbers.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P = { 2, 3, 5, 7, …} be the set of primes;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S= {4,6,8,10, …} be the set of even integers &gt; 2.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p, q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x = p + q.</a:t>
            </a:r>
          </a:p>
        </p:txBody>
      </p:sp>
    </p:spTree>
    <p:extLst>
      <p:ext uri="{BB962C8B-B14F-4D97-AF65-F5344CB8AC3E}">
        <p14:creationId xmlns:p14="http://schemas.microsoft.com/office/powerpoint/2010/main" val="14566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Goldbach’s</a:t>
            </a:r>
            <a:r>
              <a:rPr lang="en-US" b="1" dirty="0" smtClean="0">
                <a:solidFill>
                  <a:srgbClr val="FF0000"/>
                </a:solidFill>
              </a:rPr>
              <a:t> conjecture: </a:t>
            </a:r>
            <a:r>
              <a:rPr lang="en-US" dirty="0" smtClean="0">
                <a:solidFill>
                  <a:srgbClr val="0000FF"/>
                </a:solidFill>
              </a:rPr>
              <a:t>Every even integer greater than 2 is the sum of two prime numbers.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P = { 2, 3, 5, 7, …} be the set of primes;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S= {4,6,8,10, …} be the set of even integers &gt; 2.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p, q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We can also write the conjecture as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S)  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q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663362"/>
              </p:ext>
            </p:extLst>
          </p:nvPr>
        </p:nvGraphicFramePr>
        <p:xfrm>
          <a:off x="2448707" y="541539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0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8707" y="541539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Screen Shot 2018-01-30 at 11.25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207" y="5423291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48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Goldbach’s</a:t>
            </a:r>
            <a:r>
              <a:rPr lang="en-US" b="1" dirty="0" smtClean="0">
                <a:solidFill>
                  <a:srgbClr val="FF0000"/>
                </a:solidFill>
              </a:rPr>
              <a:t> conjecture: </a:t>
            </a:r>
            <a:r>
              <a:rPr lang="en-US" dirty="0" smtClean="0">
                <a:solidFill>
                  <a:srgbClr val="0000FF"/>
                </a:solidFill>
              </a:rPr>
              <a:t>Every even integer greater than 2 is the sum of two prime numbers.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P = { 2, 3, 5, 7, …} be the set of primes;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Let S= {4,6,8,10, …} be the set of even integers &gt; 2.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p, q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We can also write the conjecture as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S)  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q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= p +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Every universally quantified statement can be expressed as a conditional statement.</a:t>
            </a:r>
            <a:endParaRPr lang="en-US" dirty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lvl="1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87771"/>
              </p:ext>
            </p:extLst>
          </p:nvPr>
        </p:nvGraphicFramePr>
        <p:xfrm>
          <a:off x="2408392" y="5105036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4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392" y="5105036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392" y="5112930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2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Every universally quantified statement can be expressed as a conditional statement.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 following statements mean the same thing.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S, Q(x)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(x 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)         Q(x)</a:t>
            </a:r>
          </a:p>
          <a:p>
            <a:pPr marL="514350" indent="-457200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Sometimes a theorem will be expressed as a universally quantified statement, but it will be more convenient to think of it as a conditional statement.</a:t>
            </a: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pic>
        <p:nvPicPr>
          <p:cNvPr id="4" name="Picture 3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657" y="3840961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9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Translating English to Symbolic Logic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Every universally quantified statement can be expressed as a conditional statement.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 following statements mean the same thing.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x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S, Q(x)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(x 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S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)         Q(x)</a:t>
            </a:r>
          </a:p>
          <a:p>
            <a:pPr marL="514350" indent="-457200"/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Sometimes a theorem will be expressed as a universally quantified statement, but it will be more convenient to think of it as a conditional statement.</a:t>
            </a:r>
            <a:endParaRPr lang="en-US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7339" y="5883736"/>
            <a:ext cx="432957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should be able to switch between the two forms</a:t>
            </a:r>
            <a:endParaRPr lang="en-US" sz="2800" dirty="0"/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656" y="3840961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4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 somebody is female and is a parent, this person is someone’s mother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is female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p(x): x is a parent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is the mother of y</a:t>
            </a:r>
          </a:p>
        </p:txBody>
      </p:sp>
    </p:spTree>
    <p:extLst>
      <p:ext uri="{BB962C8B-B14F-4D97-AF65-F5344CB8AC3E}">
        <p14:creationId xmlns:p14="http://schemas.microsoft.com/office/powerpoint/2010/main" val="364720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 somebody is female and is a parent, this person is someone’s mother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is female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p(x): x is a parent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is the mother of y</a:t>
            </a: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3366FF"/>
                </a:solidFill>
                <a:sym typeface="Symbol" charset="0"/>
              </a:rPr>
              <a:t>x (f(x) </a:t>
            </a:r>
            <a:r>
              <a:rPr lang="en-US" dirty="0" smtClean="0">
                <a:solidFill>
                  <a:srgbClr val="3366FF"/>
                </a:solidFill>
                <a:sym typeface="Symbol"/>
              </a:rPr>
              <a:t> p(x)         </a:t>
            </a:r>
            <a:r>
              <a:rPr lang="en-US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 smtClean="0">
                <a:solidFill>
                  <a:srgbClr val="3366FF"/>
                </a:solidFill>
                <a:sym typeface="Symbol"/>
              </a:rPr>
              <a:t> y, m(</a:t>
            </a:r>
            <a:r>
              <a:rPr lang="en-US" dirty="0" err="1" smtClean="0">
                <a:solidFill>
                  <a:srgbClr val="3366FF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3366FF"/>
                </a:solidFill>
                <a:sym typeface="Symbol"/>
              </a:rPr>
              <a:t>))   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300" y="4324699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98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 every prime number p there is another prime number q with q &gt; p.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universe is the set of positive integers (N)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is a prime.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&gt; y, x, y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N.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51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 every prime number p there is another prime number q with q &gt; p.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is a prime.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&gt; y, x, y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N.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  <a:sym typeface="Symbol" charset="0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N,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f(p)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 N, (f(q) 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g(q, p)) 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N,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f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(p)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 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sym typeface="Symbol"/>
              </a:rPr>
              <a:t> q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  N,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f(q)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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 g(</a:t>
            </a:r>
            <a:r>
              <a:rPr lang="en-US" dirty="0">
                <a:solidFill>
                  <a:srgbClr val="0000FF"/>
                </a:solidFill>
                <a:sym typeface="Symbol"/>
              </a:rPr>
              <a:t>q, p)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)))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228" y="4344856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31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 every prime number p there is another prime number q with q &gt; p.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f(x): 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is a prime.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g(</a:t>
            </a:r>
            <a:r>
              <a:rPr lang="en-US" dirty="0" err="1" smtClean="0">
                <a:solidFill>
                  <a:srgbClr val="000000"/>
                </a:solidFill>
              </a:rPr>
              <a:t>x,y</a:t>
            </a:r>
            <a:r>
              <a:rPr lang="en-US" dirty="0" smtClean="0">
                <a:solidFill>
                  <a:srgbClr val="000000"/>
                </a:solidFill>
              </a:rPr>
              <a:t>): x &gt; y, x, y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N.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  <a:sym typeface="Symbol" charset="0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,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f(p)       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q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, (f(q) 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g(q, p)) </a:t>
            </a:r>
          </a:p>
          <a:p>
            <a:pPr lvl="1"/>
            <a:r>
              <a:rPr lang="en-US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p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, (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f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(p)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 (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q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f(q) </a:t>
            </a:r>
            <a:r>
              <a:rPr lang="en-US" dirty="0">
                <a:solidFill>
                  <a:srgbClr val="0000FF"/>
                </a:solidFill>
                <a:latin typeface="Calibri" charset="0"/>
                <a:ea typeface="ＭＳ Ｐゴシック" charset="0"/>
                <a:sym typeface="Symbol" charset="0"/>
              </a:rPr>
              <a:t>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  g(</a:t>
            </a:r>
            <a:r>
              <a:rPr lang="en-US" dirty="0">
                <a:solidFill>
                  <a:srgbClr val="0000FF"/>
                </a:solidFill>
                <a:sym typeface="Symbol"/>
              </a:rPr>
              <a:t>q, p)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)))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594" y="4365012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9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9" y="2052024"/>
            <a:ext cx="8544328" cy="2824801"/>
          </a:xfrm>
        </p:spPr>
        <p:txBody>
          <a:bodyPr/>
          <a:lstStyle/>
          <a:p>
            <a:r>
              <a:rPr lang="en-US" dirty="0" smtClean="0"/>
              <a:t>Some slides have been taken from the sites</a:t>
            </a:r>
          </a:p>
          <a:p>
            <a:r>
              <a:rPr lang="en-US" dirty="0" smtClean="0">
                <a:hlinkClick r:id="rId2"/>
              </a:rPr>
              <a:t>http://cse.unl.edu/~choueiry/S13-235/</a:t>
            </a:r>
            <a:endParaRPr lang="en-US" dirty="0" smtClean="0"/>
          </a:p>
          <a:p>
            <a:r>
              <a:rPr lang="en-US" dirty="0" smtClean="0"/>
              <a:t>and </a:t>
            </a:r>
          </a:p>
          <a:p>
            <a:r>
              <a:rPr lang="en-US" dirty="0"/>
              <a:t>http://</a:t>
            </a:r>
            <a:r>
              <a:rPr lang="en-US" dirty="0" err="1"/>
              <a:t>www.whitman.edu</a:t>
            </a:r>
            <a:r>
              <a:rPr lang="en-US" dirty="0"/>
              <a:t>/mathematics/</a:t>
            </a:r>
            <a:r>
              <a:rPr lang="en-US" dirty="0" err="1"/>
              <a:t>higher_math_online</a:t>
            </a:r>
            <a:r>
              <a:rPr lang="en-US" dirty="0"/>
              <a:t>/section01.02.html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9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1631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700" y="3187187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79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endParaRPr lang="en-US" sz="2800" dirty="0">
              <a:solidFill>
                <a:srgbClr val="3366FF"/>
              </a:solidFill>
            </a:endParaRPr>
          </a:p>
        </p:txBody>
      </p:sp>
      <p:pic>
        <p:nvPicPr>
          <p:cNvPr id="5" name="Picture 4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050" y="3216132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24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t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p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  <a:endParaRPr lang="en-US" sz="2800" dirty="0" smtClean="0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pic>
        <p:nvPicPr>
          <p:cNvPr id="6" name="Picture 5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840" y="3204824"/>
            <a:ext cx="495300" cy="304800"/>
          </a:xfrm>
          <a:prstGeom prst="rect">
            <a:avLst/>
          </a:prstGeom>
        </p:spPr>
      </p:pic>
      <p:pic>
        <p:nvPicPr>
          <p:cNvPr id="7" name="Picture 6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068" y="4235231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69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t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p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  <a:endParaRPr lang="en-US" sz="2800" dirty="0" smtClean="0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all of the time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</p:txBody>
      </p:sp>
      <p:pic>
        <p:nvPicPr>
          <p:cNvPr id="6" name="Picture 5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726" y="3146875"/>
            <a:ext cx="495300" cy="304800"/>
          </a:xfrm>
          <a:prstGeom prst="rect">
            <a:avLst/>
          </a:prstGeom>
        </p:spPr>
      </p:pic>
      <p:pic>
        <p:nvPicPr>
          <p:cNvPr id="7" name="Picture 6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200" y="4244077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4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Translating English to Symbolic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P(x): x is a person; T(y): time is y; F(</a:t>
            </a:r>
            <a:r>
              <a:rPr lang="en-US" sz="2800" dirty="0" err="1" smtClean="0">
                <a:solidFill>
                  <a:srgbClr val="FF0000"/>
                </a:solidFill>
              </a:rPr>
              <a:t>x,y</a:t>
            </a:r>
            <a:r>
              <a:rPr lang="en-US" sz="2800" dirty="0" smtClean="0">
                <a:solidFill>
                  <a:srgbClr val="FF0000"/>
                </a:solidFill>
              </a:rPr>
              <a:t>): you can fool x in time y.</a:t>
            </a:r>
          </a:p>
          <a:p>
            <a:r>
              <a:rPr lang="en-US" sz="2800" dirty="0" smtClean="0"/>
              <a:t>You can fool some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p 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(P(p)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 </a:t>
            </a:r>
          </a:p>
          <a:p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some of the time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t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p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  <a:endParaRPr lang="en-US" sz="2800" dirty="0" smtClean="0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You can fool all of the people all of the time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</a:t>
            </a:r>
            <a:r>
              <a:rPr lang="en-US" sz="2800" dirty="0" smtClean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sym typeface="Symbol" charset="0"/>
              </a:rPr>
              <a:t>t </a:t>
            </a:r>
            <a:r>
              <a:rPr lang="en-US" sz="2800" dirty="0">
                <a:solidFill>
                  <a:srgbClr val="3366FF"/>
                </a:solidFill>
                <a:sym typeface="Symbol" charset="0"/>
              </a:rPr>
              <a:t>(P(p) 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(T(t)         F(</a:t>
            </a:r>
            <a:r>
              <a:rPr lang="en-US" sz="2800" dirty="0" err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p,t</a:t>
            </a:r>
            <a:r>
              <a:rPr lang="en-US" sz="2800" dirty="0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)))) </a:t>
            </a:r>
          </a:p>
          <a:p>
            <a:pPr marL="0" indent="0">
              <a:buNone/>
            </a:pPr>
            <a:endParaRPr lang="en-US" sz="2800" dirty="0">
              <a:solidFill>
                <a:srgbClr val="3366FF"/>
              </a:solidFill>
            </a:endParaRPr>
          </a:p>
        </p:txBody>
      </p:sp>
      <p:pic>
        <p:nvPicPr>
          <p:cNvPr id="7" name="Picture 6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568" y="3187187"/>
            <a:ext cx="495300" cy="304800"/>
          </a:xfrm>
          <a:prstGeom prst="rect">
            <a:avLst/>
          </a:prstGeom>
        </p:spPr>
      </p:pic>
      <p:pic>
        <p:nvPicPr>
          <p:cNvPr id="8" name="Picture 7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493" y="4284389"/>
            <a:ext cx="495300" cy="304800"/>
          </a:xfrm>
          <a:prstGeom prst="rect">
            <a:avLst/>
          </a:prstGeom>
        </p:spPr>
      </p:pic>
      <p:pic>
        <p:nvPicPr>
          <p:cNvPr id="9" name="Picture 8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493" y="5292177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9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Negation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We can use negation with quantified expressions as we used them with propositions</a:t>
            </a: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Let </a:t>
            </a:r>
            <a:r>
              <a:rPr lang="en-US" sz="2800" i="1" dirty="0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) be a predicate.  Then the followings hold:</a:t>
            </a:r>
          </a:p>
          <a:p>
            <a:pPr lvl="1" algn="ctr">
              <a:buFont typeface="Arial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(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))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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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)</a:t>
            </a:r>
          </a:p>
          <a:p>
            <a:pPr lvl="1" algn="ctr">
              <a:buFont typeface="Symbol" charset="0"/>
              <a:buChar char="Ø"/>
            </a:pP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(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))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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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x 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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P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(</a:t>
            </a:r>
            <a:r>
              <a:rPr lang="en-US" sz="2400" i="1" dirty="0">
                <a:latin typeface="Calibri" charset="0"/>
                <a:ea typeface="ＭＳ Ｐゴシック" charset="0"/>
              </a:rPr>
              <a:t>x</a:t>
            </a:r>
            <a:r>
              <a:rPr lang="en-US" sz="2400" i="1" dirty="0">
                <a:latin typeface="Calibri" charset="0"/>
                <a:ea typeface="ＭＳ Ｐゴシック" charset="0"/>
                <a:sym typeface="Symbol" charset="0"/>
              </a:rPr>
              <a:t>)</a:t>
            </a:r>
          </a:p>
          <a:p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This is essentially the quantified version of De Morgan</a:t>
            </a:r>
            <a:r>
              <a:rPr lang="ja-JP" alt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altLang="ja-JP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 </a:t>
            </a:r>
            <a: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Law.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8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Negating Quantified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J(x)</a:t>
            </a:r>
            <a:endParaRPr lang="en-US" dirty="0" smtClean="0"/>
          </a:p>
          <a:p>
            <a:pPr marL="850392" lvl="1" indent="-457200">
              <a:buNone/>
            </a:pPr>
            <a:r>
              <a:rPr lang="en-US" dirty="0" smtClean="0"/>
              <a:t>“Every student in cs1820 has taken a course in Java.”</a:t>
            </a:r>
          </a:p>
          <a:p>
            <a:pPr marL="850392" lvl="1" indent="-457200">
              <a:buNone/>
            </a:pPr>
            <a:r>
              <a:rPr lang="en-US" dirty="0" smtClean="0"/>
              <a:t> Here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J(x)</a:t>
            </a:r>
            <a:r>
              <a:rPr lang="en-US" dirty="0" smtClean="0"/>
              <a:t>  is “x has taken a course in Java” and </a:t>
            </a:r>
          </a:p>
          <a:p>
            <a:pPr marL="850392" lvl="1" indent="-457200">
              <a:buNone/>
            </a:pPr>
            <a:r>
              <a:rPr lang="en-US" dirty="0" smtClean="0"/>
              <a:t> the domain is students in cs1820. </a:t>
            </a:r>
          </a:p>
          <a:p>
            <a:r>
              <a:rPr lang="en-US" dirty="0" smtClean="0"/>
              <a:t>Negating the original statement gives “It is not the case that every student in cs1820 has taken Java.” This implies that “There is a student in cs1820 who has not taken Java.”</a:t>
            </a:r>
          </a:p>
          <a:p>
            <a:pPr>
              <a:buNone/>
            </a:pPr>
            <a:r>
              <a:rPr lang="en-US" i="1" dirty="0" smtClean="0">
                <a:latin typeface="Cambria Math"/>
                <a:ea typeface="Cambria Math"/>
                <a:sym typeface="Symbol"/>
              </a:rPr>
              <a:t>     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Symbolically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  ¬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J(x)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x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¬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J(x)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are equivalent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7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Negation: Truth 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7620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Truth Values of Negated Quantifiers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590800"/>
          <a:ext cx="8077200" cy="2103437"/>
        </p:xfrm>
        <a:graphic>
          <a:graphicData uri="http://schemas.openxmlformats.org/drawingml/2006/table">
            <a:tbl>
              <a:tblPr/>
              <a:tblGrid>
                <a:gridCol w="1631950"/>
                <a:gridCol w="3181350"/>
                <a:gridCol w="3263900"/>
              </a:tblGrid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Statement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True when…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False when...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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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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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false for every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There is an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x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for which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true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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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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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There is an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x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for which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false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is true for every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08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Negation: Example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Rewrite the following expression, pushing negation inward:</a:t>
            </a:r>
          </a:p>
          <a:p>
            <a:pPr algn="ctr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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(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z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x,y,z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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 z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y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x,y,z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))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Answer:</a:t>
            </a:r>
          </a:p>
          <a:p>
            <a:pPr>
              <a:buFont typeface="Arial" charset="0"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3886200"/>
            <a:ext cx="8229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3200" dirty="0">
                <a:ea typeface="+mn-ea"/>
                <a:cs typeface="Arial" charset="0"/>
                <a:sym typeface="Symbol"/>
              </a:rPr>
              <a:t></a:t>
            </a:r>
            <a:r>
              <a:rPr lang="en-US" sz="3200" i="1" dirty="0">
                <a:latin typeface="+mn-lt"/>
                <a:ea typeface="+mn-ea"/>
                <a:cs typeface="+mn-cs"/>
              </a:rPr>
              <a:t>x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(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</a:t>
            </a:r>
            <a:r>
              <a:rPr lang="en-US" sz="3200" i="1" dirty="0">
                <a:latin typeface="+mn-lt"/>
                <a:ea typeface="+mn-ea"/>
                <a:cs typeface="+mn-cs"/>
                <a:sym typeface="Symbol"/>
              </a:rPr>
              <a:t>y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</a:t>
            </a:r>
            <a:r>
              <a:rPr lang="en-US" sz="3200" i="1" dirty="0">
                <a:latin typeface="+mn-lt"/>
                <a:ea typeface="+mn-ea"/>
                <a:cs typeface="+mn-cs"/>
              </a:rPr>
              <a:t>z</a:t>
            </a:r>
            <a:r>
              <a:rPr lang="en-US" sz="3200" i="1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</a:t>
            </a:r>
            <a:r>
              <a:rPr lang="en-US" sz="3200" i="1" dirty="0">
                <a:latin typeface="+mn-lt"/>
                <a:ea typeface="+mn-ea"/>
                <a:cs typeface="+mn-cs"/>
              </a:rPr>
              <a:t>P</a:t>
            </a:r>
            <a:r>
              <a:rPr lang="en-US" sz="3200" dirty="0">
                <a:latin typeface="+mn-lt"/>
                <a:ea typeface="+mn-ea"/>
                <a:cs typeface="+mn-cs"/>
              </a:rPr>
              <a:t>(</a:t>
            </a:r>
            <a:r>
              <a:rPr lang="en-US" sz="3200" i="1" dirty="0" err="1">
                <a:latin typeface="+mn-lt"/>
                <a:ea typeface="+mn-ea"/>
                <a:cs typeface="+mn-cs"/>
              </a:rPr>
              <a:t>x,y,z</a:t>
            </a:r>
            <a:r>
              <a:rPr lang="en-US" sz="3200">
                <a:latin typeface="+mn-lt"/>
                <a:ea typeface="+mn-ea"/>
                <a:cs typeface="+mn-cs"/>
              </a:rPr>
              <a:t>) </a:t>
            </a:r>
            <a:r>
              <a:rPr lang="en-US" sz="3200">
                <a:latin typeface="+mn-lt"/>
                <a:ea typeface="+mn-ea"/>
                <a:cs typeface="+mn-cs"/>
                <a:sym typeface="Symbol"/>
              </a:rPr>
              <a:t>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</a:t>
            </a:r>
            <a:r>
              <a:rPr lang="en-US" sz="3200" i="1" dirty="0">
                <a:latin typeface="+mn-lt"/>
                <a:ea typeface="+mn-ea"/>
                <a:cs typeface="+mn-cs"/>
              </a:rPr>
              <a:t>z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</a:t>
            </a:r>
            <a:r>
              <a:rPr lang="en-US" sz="3200" i="1" dirty="0">
                <a:latin typeface="+mn-lt"/>
                <a:ea typeface="+mn-ea"/>
                <a:cs typeface="+mn-cs"/>
              </a:rPr>
              <a:t>y</a:t>
            </a:r>
            <a:r>
              <a:rPr lang="en-US" sz="3200" dirty="0"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lang="en-US" sz="3200" dirty="0">
                <a:ea typeface="+mn-ea"/>
                <a:cs typeface="Arial" charset="0"/>
                <a:sym typeface="Symbol"/>
              </a:rPr>
              <a:t></a:t>
            </a:r>
            <a:r>
              <a:rPr lang="en-US" sz="3200" i="1" dirty="0">
                <a:latin typeface="+mn-lt"/>
                <a:ea typeface="+mn-ea"/>
                <a:cs typeface="+mn-cs"/>
              </a:rPr>
              <a:t>P</a:t>
            </a:r>
            <a:r>
              <a:rPr lang="en-US" sz="3200" dirty="0">
                <a:latin typeface="+mn-lt"/>
                <a:ea typeface="+mn-ea"/>
                <a:cs typeface="+mn-cs"/>
              </a:rPr>
              <a:t>(</a:t>
            </a:r>
            <a:r>
              <a:rPr lang="en-US" sz="3200" i="1" dirty="0" err="1">
                <a:latin typeface="+mn-lt"/>
                <a:ea typeface="+mn-ea"/>
                <a:cs typeface="+mn-cs"/>
              </a:rPr>
              <a:t>x,y,z</a:t>
            </a:r>
            <a:r>
              <a:rPr lang="en-US" sz="3200" dirty="0">
                <a:latin typeface="+mn-lt"/>
                <a:ea typeface="+mn-ea"/>
                <a:cs typeface="+mn-cs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021303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681" y="304800"/>
            <a:ext cx="8486356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Predicate Logic (Propositional Function)</a:t>
            </a:r>
            <a:endParaRPr lang="en-CA" sz="3600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5109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Propositional statements are not powerful enough to capture wide range of statements.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Consider the statement:</a:t>
            </a:r>
            <a:endParaRPr lang="en-US" sz="28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For every n </a:t>
            </a:r>
            <a:r>
              <a:rPr lang="en-US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Z, 2n is even</a:t>
            </a:r>
          </a:p>
          <a:p>
            <a:pPr marL="514350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Consider the sentences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y has four sides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x has black hair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x+2 is an even integer</a:t>
            </a:r>
          </a:p>
          <a:p>
            <a:pPr marL="514350" indent="-457200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The above sentences involve variables.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p(x): x is odd; q(x): x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– 1 is odd.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(p(x)       q(x)) 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[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(p(x)       q(x)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x [ (p(x)       q(x))]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 ( p(x) </a:t>
            </a:r>
            <a:r>
              <a:rPr lang="en-US" dirty="0" smtClean="0">
                <a:sym typeface="Symbol"/>
              </a:rPr>
              <a:t> q(x))]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(x)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</a:t>
            </a:r>
            <a:r>
              <a:rPr lang="en-US" dirty="0" smtClean="0">
                <a:sym typeface="Symbol"/>
              </a:rPr>
              <a:t>q</a:t>
            </a:r>
            <a:r>
              <a:rPr lang="en-US" dirty="0">
                <a:sym typeface="Symbol"/>
              </a:rPr>
              <a:t>(x</a:t>
            </a:r>
            <a:r>
              <a:rPr lang="en-US" dirty="0" smtClean="0">
                <a:sym typeface="Symbol"/>
              </a:rPr>
              <a:t>) ]</a:t>
            </a:r>
            <a:endParaRPr lang="en-US" dirty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76035"/>
              </p:ext>
            </p:extLst>
          </p:nvPr>
        </p:nvGraphicFramePr>
        <p:xfrm>
          <a:off x="1077894" y="359555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2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7894" y="359555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33707"/>
              </p:ext>
            </p:extLst>
          </p:nvPr>
        </p:nvGraphicFramePr>
        <p:xfrm>
          <a:off x="1109346" y="415107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3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9346" y="415107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 descr="Screen Shot 2018-01-30 at 11.25.2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39" y="2450214"/>
            <a:ext cx="495300" cy="304800"/>
          </a:xfrm>
          <a:prstGeom prst="rect">
            <a:avLst/>
          </a:prstGeom>
        </p:spPr>
      </p:pic>
      <p:pic>
        <p:nvPicPr>
          <p:cNvPr id="14" name="Picture 13" descr="Screen Shot 2018-01-30 at 11.25.2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039" y="2991956"/>
            <a:ext cx="495300" cy="304800"/>
          </a:xfrm>
          <a:prstGeom prst="rect">
            <a:avLst/>
          </a:prstGeom>
        </p:spPr>
      </p:pic>
      <p:pic>
        <p:nvPicPr>
          <p:cNvPr id="15" name="Picture 14" descr="Screen Shot 2018-01-30 at 11.25.2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011" y="3595557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7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Example</a:t>
            </a:r>
            <a:endParaRPr lang="en-US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p(x): x is odd; q(x): x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– 1 is odd.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(p(x)       q(x))   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True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[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x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(p(x)       q(x)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x [ (p(x)       q(x))]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 ( p(x) </a:t>
            </a:r>
            <a:r>
              <a:rPr lang="en-US" dirty="0" smtClean="0">
                <a:sym typeface="Symbol"/>
              </a:rPr>
              <a:t> q(x))]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x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[ 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(x)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 </a:t>
            </a:r>
            <a:r>
              <a:rPr lang="en-US" dirty="0" smtClean="0">
                <a:sym typeface="Symbol"/>
              </a:rPr>
              <a:t>q</a:t>
            </a:r>
            <a:r>
              <a:rPr lang="en-US" dirty="0">
                <a:sym typeface="Symbol"/>
              </a:rPr>
              <a:t>(x</a:t>
            </a:r>
            <a:r>
              <a:rPr lang="en-US" dirty="0" smtClean="0">
                <a:sym typeface="Symbol"/>
              </a:rPr>
              <a:t>) ]  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False</a:t>
            </a:r>
            <a:endParaRPr lang="en-US" dirty="0">
              <a:solidFill>
                <a:srgbClr val="FF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314209"/>
              </p:ext>
            </p:extLst>
          </p:nvPr>
        </p:nvGraphicFramePr>
        <p:xfrm>
          <a:off x="1077894" y="3595557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8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7894" y="3595557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84033"/>
              </p:ext>
            </p:extLst>
          </p:nvPr>
        </p:nvGraphicFramePr>
        <p:xfrm>
          <a:off x="1109346" y="415107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9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9346" y="415107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 descr="Screen Shot 2018-01-30 at 11.25.2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39" y="2450214"/>
            <a:ext cx="495300" cy="304800"/>
          </a:xfrm>
          <a:prstGeom prst="rect">
            <a:avLst/>
          </a:prstGeom>
        </p:spPr>
      </p:pic>
      <p:pic>
        <p:nvPicPr>
          <p:cNvPr id="14" name="Picture 13" descr="Screen Shot 2018-01-30 at 11.25.2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115" y="2941399"/>
            <a:ext cx="495300" cy="304800"/>
          </a:xfrm>
          <a:prstGeom prst="rect">
            <a:avLst/>
          </a:prstGeom>
        </p:spPr>
      </p:pic>
      <p:pic>
        <p:nvPicPr>
          <p:cNvPr id="15" name="Picture 14" descr="Screen Shot 2018-01-30 at 11.25.2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966" y="3595557"/>
            <a:ext cx="4953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17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2-02 at 8.18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4954"/>
            <a:ext cx="9144000" cy="26000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1422" y="1248828"/>
            <a:ext cx="4777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Definition: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23582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Comments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07" y="1600200"/>
            <a:ext cx="8708091" cy="5257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Whenever you see a quantifier, ask what is the universe of discourse.</a:t>
            </a:r>
          </a:p>
          <a:p>
            <a:r>
              <a:rPr lang="en-US" sz="2800" dirty="0" smtClean="0"/>
              <a:t>Should know the precedence rules. It is better to eliminate confusion by using the parentheses.</a:t>
            </a:r>
          </a:p>
          <a:p>
            <a:r>
              <a:rPr lang="en-US" sz="2800" dirty="0" smtClean="0"/>
              <a:t>The order of quantifiers matters a lot. Most often </a:t>
            </a:r>
            <a:r>
              <a:rPr lang="en-US" sz="2800" dirty="0">
                <a:sym typeface="Symbol" charset="0"/>
              </a:rPr>
              <a:t>x </a:t>
            </a:r>
            <a:r>
              <a:rPr lang="en-US" sz="2800" dirty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ym typeface="Symbol" charset="0"/>
              </a:rPr>
              <a:t>y q(</a:t>
            </a:r>
            <a:r>
              <a:rPr lang="en-US" sz="2800" dirty="0" err="1">
                <a:sym typeface="Symbol" charset="0"/>
              </a:rPr>
              <a:t>x,y</a:t>
            </a:r>
            <a:r>
              <a:rPr lang="en-US" sz="2800" dirty="0">
                <a:sym typeface="Symbol" charset="0"/>
              </a:rPr>
              <a:t>) </a:t>
            </a:r>
            <a:r>
              <a:rPr lang="en-US" sz="2800" dirty="0" smtClean="0">
                <a:sym typeface="Symbol" charset="0"/>
              </a:rPr>
              <a:t> is not equal to </a:t>
            </a:r>
            <a:r>
              <a:rPr lang="en-US" sz="2800" dirty="0" smtClean="0">
                <a:latin typeface="Calibri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 smtClean="0">
                <a:sym typeface="Symbol" charset="0"/>
              </a:rPr>
              <a:t>x y </a:t>
            </a:r>
            <a:r>
              <a:rPr lang="en-US" sz="2800" dirty="0">
                <a:sym typeface="Symbol" charset="0"/>
              </a:rPr>
              <a:t>q(</a:t>
            </a:r>
            <a:r>
              <a:rPr lang="en-US" sz="2800" dirty="0" err="1">
                <a:sym typeface="Symbol" charset="0"/>
              </a:rPr>
              <a:t>x,y</a:t>
            </a:r>
            <a:r>
              <a:rPr lang="en-US" sz="2800" dirty="0" smtClean="0">
                <a:sym typeface="Symbol" charset="0"/>
              </a:rPr>
              <a:t>).</a:t>
            </a:r>
          </a:p>
          <a:p>
            <a:r>
              <a:rPr lang="en-US" sz="2800" dirty="0" smtClean="0">
                <a:sym typeface="Symbol" charset="0"/>
              </a:rPr>
              <a:t>De Morgan’s laws for quantifiers are very useful. It is important to be comfortable with De Morgan’s laws.</a:t>
            </a:r>
          </a:p>
          <a:p>
            <a:r>
              <a:rPr lang="en-US" sz="2800" dirty="0" smtClean="0">
                <a:sym typeface="Symbol" charset="0"/>
              </a:rPr>
              <a:t>You don’t need to memorize the laws of logic. Just convince yourself that they are true.</a:t>
            </a:r>
          </a:p>
          <a:p>
            <a:r>
              <a:rPr lang="en-US" sz="2800" dirty="0" smtClean="0">
                <a:sym typeface="Symbol" charset="0"/>
              </a:rPr>
              <a:t>One way to show logical equivalence is through truth tables, at least when they do not have quantifiers over variables.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849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Practice </a:t>
            </a:r>
            <a:r>
              <a:rPr lang="en-US" sz="3600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6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roblems from the text:</a:t>
            </a:r>
            <a:endParaRPr lang="en-US" sz="4000" b="1" dirty="0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042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Section 2.4: 1, 2, 4, 9, 10, 12</a:t>
            </a: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854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2(a) (</a:t>
            </a:r>
            <a:r>
              <a:rPr lang="en-US" dirty="0" err="1" smtClean="0"/>
              <a:t>i</a:t>
            </a:r>
            <a:r>
              <a:rPr lang="en-US" dirty="0" smtClean="0"/>
              <a:t>) True, since p(3) is true. The rest of the statement can be ignored.</a:t>
            </a:r>
          </a:p>
          <a:p>
            <a:pPr lvl="1"/>
            <a:r>
              <a:rPr lang="en-US" dirty="0" smtClean="0"/>
              <a:t>(ii) It is true since p(2), q(2) and r(2) are all true.</a:t>
            </a:r>
          </a:p>
          <a:p>
            <a:pPr lvl="1"/>
            <a:r>
              <a:rPr lang="en-US" dirty="0" smtClean="0"/>
              <a:t>(iii) Easy</a:t>
            </a:r>
          </a:p>
          <a:p>
            <a:pPr lvl="1"/>
            <a:r>
              <a:rPr lang="en-US" dirty="0" smtClean="0"/>
              <a:t>(iv) True</a:t>
            </a:r>
          </a:p>
          <a:p>
            <a:r>
              <a:rPr lang="en-US" dirty="0" smtClean="0"/>
              <a:t>2(b) x is integer; x cannot be 0 since r(0) is false. x cannot be 1 or 3 since q(x) is false. The statement is true only when x=2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7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19" y="1600200"/>
            <a:ext cx="8962581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4(a) All polygon is a quadrilateral or a triangle (but not both); (True)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(b) Every isosceles triangle is equilateral (false)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(c) There exists a triangle with interior angle greater than 180. (F)</a:t>
            </a:r>
          </a:p>
          <a:p>
            <a:pPr marL="0" indent="0">
              <a:buNone/>
            </a:pPr>
            <a:r>
              <a:rPr lang="en-US" sz="2400" dirty="0" smtClean="0"/>
              <a:t>  (d) A triangle has all its interior angle equal if and only if it is an   equilateral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triangle. (T)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(e)  True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(f) There exists a quadrilateral that is not a rectangle. (T)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(g) If all the sides of a polygon are equal, the polygon is an equilateral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triangle. (False)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(h) No triangle has an interior angle that exceeds 180 degrees. (T)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A polygon (of three or four sides) is a square if and only if all its interior angles are equal and all of its sides are equal. (F) A parallelogram also satisfies these properties.</a:t>
            </a:r>
          </a:p>
          <a:p>
            <a:pPr marL="457200" indent="-457200">
              <a:buAutoNum type="alphaLcParenBoth" startAt="10"/>
            </a:pPr>
            <a:r>
              <a:rPr lang="en-US" sz="2400" dirty="0" smtClean="0"/>
              <a:t>A triangle has all interior angles equal if and only if all of its sides are equal. (T)</a:t>
            </a:r>
          </a:p>
        </p:txBody>
      </p:sp>
    </p:spTree>
    <p:extLst>
      <p:ext uri="{BB962C8B-B14F-4D97-AF65-F5344CB8AC3E}">
        <p14:creationId xmlns:p14="http://schemas.microsoft.com/office/powerpoint/2010/main" val="248313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19" y="1600200"/>
            <a:ext cx="8962581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10.  Solved in the class.</a:t>
            </a:r>
          </a:p>
          <a:p>
            <a:pPr marL="0" indent="0">
              <a:buNone/>
            </a:pPr>
            <a:r>
              <a:rPr lang="en-US" sz="2400" dirty="0" smtClean="0"/>
              <a:t>12.(a) Some of the questions are solved in the class.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(iv) False, if x=0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(v) False if x = 0.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(vii) False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(viii) False</a:t>
            </a:r>
          </a:p>
          <a:p>
            <a:pPr marL="0" indent="0">
              <a:buNone/>
            </a:pPr>
            <a:r>
              <a:rPr lang="en-US" sz="2400" dirty="0" smtClean="0"/>
              <a:t>(b) (iv), (v) and (viii) are now true.</a:t>
            </a:r>
          </a:p>
          <a:p>
            <a:pPr marL="0" indent="0">
              <a:buNone/>
            </a:pPr>
            <a:r>
              <a:rPr lang="en-US" sz="2400" dirty="0" smtClean="0"/>
              <a:t>(c) (1), (ii) and (ii) are true; (iv) is false.  Easy.</a:t>
            </a:r>
          </a:p>
        </p:txBody>
      </p:sp>
    </p:spTree>
    <p:extLst>
      <p:ext uri="{BB962C8B-B14F-4D97-AF65-F5344CB8AC3E}">
        <p14:creationId xmlns:p14="http://schemas.microsoft.com/office/powerpoint/2010/main" val="3178481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1-26 at 1.50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1744"/>
            <a:ext cx="8229600" cy="58293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00FF"/>
                </a:solidFill>
              </a:rPr>
              <a:t>Some more practice problems (the universe is real)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4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Some more practice problems (the universe is real)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3" name="Picture 2" descr="Screen Shot 2015-01-26 at 1.58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63" y="1518601"/>
            <a:ext cx="7216428" cy="534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6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Open sentences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365" y="1219200"/>
            <a:ext cx="8647618" cy="5638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A sentence whose truth value depends on the value of one or more variables is called an </a:t>
            </a:r>
            <a:r>
              <a:rPr lang="en-US" dirty="0" smtClean="0">
                <a:solidFill>
                  <a:srgbClr val="FF0000"/>
                </a:solidFill>
              </a:rPr>
              <a:t>open sentence (predicate).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Examples of open statements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p(y) (read as “p of y”)</a:t>
            </a:r>
            <a:r>
              <a:rPr lang="en-US" dirty="0" smtClean="0"/>
              <a:t>:  y has four sides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p(x)</a:t>
            </a:r>
            <a:r>
              <a:rPr lang="en-US" dirty="0" smtClean="0"/>
              <a:t>: x has black hair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p(x)</a:t>
            </a:r>
            <a:r>
              <a:rPr lang="en-US" dirty="0" smtClean="0"/>
              <a:t>: x+2 is an even integer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Mother(x)</a:t>
            </a:r>
            <a:r>
              <a:rPr lang="en-US" dirty="0" smtClean="0"/>
              <a:t>: propositional function with one variable.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Friend(</a:t>
            </a:r>
            <a:r>
              <a:rPr lang="en-US" dirty="0" err="1" smtClean="0">
                <a:solidFill>
                  <a:srgbClr val="0000FF"/>
                </a:solidFill>
              </a:rPr>
              <a:t>x,y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: function with two variables. (2-tuple)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P(x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, x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, …, </a:t>
            </a:r>
            <a:r>
              <a:rPr lang="en-US" dirty="0" err="1" smtClean="0">
                <a:solidFill>
                  <a:srgbClr val="0000FF"/>
                </a:solidFill>
              </a:rPr>
              <a:t>x</a:t>
            </a:r>
            <a:r>
              <a:rPr lang="en-US" baseline="-25000" dirty="0" err="1" smtClean="0">
                <a:solidFill>
                  <a:srgbClr val="0000FF"/>
                </a:solidFill>
              </a:rPr>
              <a:t>n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: function with n variables. (n-tuple)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smtClean="0"/>
              <a:t>An open statement p(x) is a proposition when x is assigned a value.</a:t>
            </a:r>
          </a:p>
        </p:txBody>
      </p:sp>
    </p:spTree>
    <p:extLst>
      <p:ext uri="{BB962C8B-B14F-4D97-AF65-F5344CB8AC3E}">
        <p14:creationId xmlns:p14="http://schemas.microsoft.com/office/powerpoint/2010/main" val="344473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0000FF"/>
                </a:solidFill>
              </a:rPr>
              <a:t>Some more practice problems (the universe is real)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6" name="Picture 5" descr="Screen Shot 2015-01-26 at 2.00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32" y="1417638"/>
            <a:ext cx="7599422" cy="515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50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Universe of Discourse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365" y="1219200"/>
            <a:ext cx="8647618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Intuitively, </a:t>
            </a:r>
            <a:r>
              <a:rPr lang="en-US" sz="2800" dirty="0" smtClean="0">
                <a:solidFill>
                  <a:srgbClr val="FF0000"/>
                </a:solidFill>
              </a:rPr>
              <a:t>universe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rgbClr val="FF0000"/>
                </a:solidFill>
              </a:rPr>
              <a:t>domain</a:t>
            </a:r>
            <a:r>
              <a:rPr lang="en-US" sz="2800" dirty="0" smtClean="0"/>
              <a:t>) of a variable </a:t>
            </a: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dirty="0" smtClean="0"/>
              <a:t> in a propositional function is the set of values </a:t>
            </a: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dirty="0" smtClean="0"/>
              <a:t> can take.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The </a:t>
            </a:r>
            <a:r>
              <a:rPr lang="en-US" sz="2800" dirty="0" err="1" smtClean="0"/>
              <a:t>domail</a:t>
            </a:r>
            <a:r>
              <a:rPr lang="en-US" sz="2800" dirty="0" smtClean="0"/>
              <a:t> of all variables in the following predicates is the set of positive integers.</a:t>
            </a:r>
            <a:endParaRPr lang="en-US" sz="240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P(x): x is a prime number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L(</a:t>
            </a:r>
            <a:r>
              <a:rPr lang="en-US" sz="2400" dirty="0" err="1" smtClean="0"/>
              <a:t>x,y</a:t>
            </a:r>
            <a:r>
              <a:rPr lang="en-US" sz="2400" dirty="0" smtClean="0"/>
              <a:t>): x &lt; y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S(</a:t>
            </a:r>
            <a:r>
              <a:rPr lang="en-US" sz="2400" dirty="0" err="1" smtClean="0"/>
              <a:t>x,y,z</a:t>
            </a:r>
            <a:r>
              <a:rPr lang="en-US" sz="2400" dirty="0" smtClean="0"/>
              <a:t>) :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≥ z</a:t>
            </a:r>
            <a:r>
              <a:rPr lang="en-US" sz="2400" baseline="30000" dirty="0" smtClean="0"/>
              <a:t>2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Is P(11) true?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 Is L(4,4) true?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Is S(3,4,5) true?</a:t>
            </a:r>
          </a:p>
        </p:txBody>
      </p:sp>
    </p:spTree>
    <p:extLst>
      <p:ext uri="{BB962C8B-B14F-4D97-AF65-F5344CB8AC3E}">
        <p14:creationId xmlns:p14="http://schemas.microsoft.com/office/powerpoint/2010/main" val="188673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Universe of Discourse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365" y="1219200"/>
            <a:ext cx="8647618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Intuitively, </a:t>
            </a:r>
            <a:r>
              <a:rPr lang="en-US" sz="2800" dirty="0" smtClean="0">
                <a:solidFill>
                  <a:srgbClr val="FF0000"/>
                </a:solidFill>
              </a:rPr>
              <a:t>universe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rgbClr val="FF0000"/>
                </a:solidFill>
              </a:rPr>
              <a:t>domain</a:t>
            </a:r>
            <a:r>
              <a:rPr lang="en-US" sz="2800" dirty="0" smtClean="0"/>
              <a:t>) of a variable </a:t>
            </a: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dirty="0" smtClean="0"/>
              <a:t> in a propositional function is the set of values </a:t>
            </a:r>
            <a:r>
              <a:rPr lang="en-US" sz="2800" dirty="0" smtClean="0">
                <a:solidFill>
                  <a:srgbClr val="0000FF"/>
                </a:solidFill>
              </a:rPr>
              <a:t>x</a:t>
            </a:r>
            <a:r>
              <a:rPr lang="en-US" sz="2800" dirty="0" smtClean="0"/>
              <a:t> can take.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p(y): y has four sides.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Universe: set of polygons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p(x): x has black hair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Universe: humans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p(x): x + 2 is an even integer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Universe: set of integers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77489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Quantifiers</a:t>
            </a:r>
            <a:endParaRPr lang="en-CA" b="1" dirty="0">
              <a:solidFill>
                <a:srgbClr val="0000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3999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smtClean="0"/>
              <a:t>We can use </a:t>
            </a:r>
            <a:r>
              <a:rPr lang="en-US" sz="2800" dirty="0" smtClean="0">
                <a:latin typeface="Calibri" charset="0"/>
                <a:ea typeface="ＭＳ Ｐゴシック" charset="0"/>
                <a:sym typeface="Symbol" charset="0"/>
              </a:rPr>
              <a:t>, , ,      , ,        to deconstruct many English sentence to an equivalent symbolic form.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 smtClean="0"/>
          </a:p>
        </p:txBody>
      </p:sp>
      <p:pic>
        <p:nvPicPr>
          <p:cNvPr id="6" name="Picture 5" descr="Screen Shot 2018-01-30 at 11.25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060" y="1341645"/>
            <a:ext cx="495300" cy="304800"/>
          </a:xfrm>
          <a:prstGeom prst="rect">
            <a:avLst/>
          </a:prstGeom>
        </p:spPr>
      </p:pic>
      <p:pic>
        <p:nvPicPr>
          <p:cNvPr id="7" name="Picture 6" descr="Screen Shot 2018-01-30 at 11.25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18" y="1267657"/>
            <a:ext cx="5334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87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15893</TotalTime>
  <Words>3897</Words>
  <Application>Microsoft Macintosh PowerPoint</Application>
  <PresentationFormat>On-screen Show (4:3)</PresentationFormat>
  <Paragraphs>356</Paragraphs>
  <Slides>60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Office Theme</vt:lpstr>
      <vt:lpstr>Equation</vt:lpstr>
      <vt:lpstr>Chapter 2.4</vt:lpstr>
      <vt:lpstr>Find the proposition whose Truth Table column is give.</vt:lpstr>
      <vt:lpstr>Another form</vt:lpstr>
      <vt:lpstr>PowerPoint Presentation</vt:lpstr>
      <vt:lpstr>Predicate Logic (Propositional Function)</vt:lpstr>
      <vt:lpstr>Open sentences</vt:lpstr>
      <vt:lpstr>Universe of Discourse</vt:lpstr>
      <vt:lpstr>Universe of Discourse</vt:lpstr>
      <vt:lpstr>Quantifiers</vt:lpstr>
      <vt:lpstr>Quantifiers</vt:lpstr>
      <vt:lpstr>Quantifiers</vt:lpstr>
      <vt:lpstr>Universal Quantifier:  (for all)</vt:lpstr>
      <vt:lpstr>Universal Quantifier:  (for all)</vt:lpstr>
      <vt:lpstr>Examples : universal quantifiers</vt:lpstr>
      <vt:lpstr>Examples : universal quantifiers</vt:lpstr>
      <vt:lpstr>Examples : universal quantifiers</vt:lpstr>
      <vt:lpstr>Examples : universal quantifiers</vt:lpstr>
      <vt:lpstr>Examples : universal quantifiers</vt:lpstr>
      <vt:lpstr>Existential Quantifier:    (there exists)</vt:lpstr>
      <vt:lpstr>Existential Quantifier:    (there exists)</vt:lpstr>
      <vt:lpstr>Existential Quantifier:    (there exists)</vt:lpstr>
      <vt:lpstr>Quantifiers: Truth values</vt:lpstr>
      <vt:lpstr>PowerPoint Presentation</vt:lpstr>
      <vt:lpstr>Example:</vt:lpstr>
      <vt:lpstr>Example:</vt:lpstr>
      <vt:lpstr>Precedence of Quantifiers</vt:lpstr>
      <vt:lpstr>Precedence of Quantifiers</vt:lpstr>
      <vt:lpstr>Problems</vt:lpstr>
      <vt:lpstr>Problems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Translating English to Symbolic Logic</vt:lpstr>
      <vt:lpstr>Negation</vt:lpstr>
      <vt:lpstr>Negating Quantified Expressions</vt:lpstr>
      <vt:lpstr>Negation: Truth </vt:lpstr>
      <vt:lpstr>Negation: Example</vt:lpstr>
      <vt:lpstr>Example</vt:lpstr>
      <vt:lpstr>Example</vt:lpstr>
      <vt:lpstr>PowerPoint Presentation</vt:lpstr>
      <vt:lpstr>Comments</vt:lpstr>
      <vt:lpstr>Practice problems from the text:</vt:lpstr>
      <vt:lpstr>Solution Hints</vt:lpstr>
      <vt:lpstr>Solution Hints</vt:lpstr>
      <vt:lpstr>Solution Hints</vt:lpstr>
      <vt:lpstr>PowerPoint Presentation</vt:lpstr>
      <vt:lpstr>Some more practice problems (the universe is real)</vt:lpstr>
      <vt:lpstr>PowerPoint Presentation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Binay Bhattacharya</dc:creator>
  <cp:lastModifiedBy>Binay Bhattacharya</cp:lastModifiedBy>
  <cp:revision>134</cp:revision>
  <cp:lastPrinted>2015-01-26T22:11:06Z</cp:lastPrinted>
  <dcterms:created xsi:type="dcterms:W3CDTF">2015-01-16T06:32:34Z</dcterms:created>
  <dcterms:modified xsi:type="dcterms:W3CDTF">2019-09-30T05:46:16Z</dcterms:modified>
</cp:coreProperties>
</file>