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85" r:id="rId6"/>
    <p:sldId id="260" r:id="rId7"/>
    <p:sldId id="261" r:id="rId8"/>
    <p:sldId id="262" r:id="rId9"/>
    <p:sldId id="284" r:id="rId10"/>
    <p:sldId id="282" r:id="rId11"/>
    <p:sldId id="263" r:id="rId12"/>
    <p:sldId id="266" r:id="rId13"/>
    <p:sldId id="274" r:id="rId14"/>
    <p:sldId id="267" r:id="rId15"/>
    <p:sldId id="275" r:id="rId16"/>
    <p:sldId id="276" r:id="rId17"/>
    <p:sldId id="268" r:id="rId18"/>
    <p:sldId id="269" r:id="rId19"/>
    <p:sldId id="270" r:id="rId20"/>
    <p:sldId id="271" r:id="rId21"/>
    <p:sldId id="264" r:id="rId22"/>
    <p:sldId id="265" r:id="rId23"/>
    <p:sldId id="279" r:id="rId24"/>
    <p:sldId id="280" r:id="rId25"/>
    <p:sldId id="272" r:id="rId26"/>
    <p:sldId id="273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2018-10-02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3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2018-10-02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2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2018-10-02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2018-10-02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9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2018-10-02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2018-10-02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2018-10-02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2018-10-02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2018-10-02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2018-10-02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3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2018-10-02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270B-5823-4F41-9064-1A29A496BC6C}" type="datetimeFigureOut">
              <a:rPr lang="en-US" smtClean="0"/>
              <a:t>2018-10-02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6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Rules of Inference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222357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Section 2.3</a:t>
            </a:r>
          </a:p>
          <a:p>
            <a:r>
              <a:rPr lang="en-US" dirty="0" smtClean="0"/>
              <a:t>Most of lecture slides are taken from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www.cs.sfu.ca</a:t>
            </a:r>
            <a:r>
              <a:rPr lang="en-US" dirty="0" smtClean="0"/>
              <a:t>/</a:t>
            </a:r>
            <a:r>
              <a:rPr lang="en-US" dirty="0" err="1" smtClean="0"/>
              <a:t>CourseCentral</a:t>
            </a:r>
            <a:r>
              <a:rPr lang="en-US" dirty="0" smtClean="0"/>
              <a:t>/101.MACM/</a:t>
            </a:r>
            <a:r>
              <a:rPr lang="en-US" dirty="0" err="1" smtClean="0"/>
              <a:t>abulatov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5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definition of inference</a:t>
            </a:r>
            <a:endParaRPr lang="en-US" dirty="0"/>
          </a:p>
        </p:txBody>
      </p:sp>
      <p:pic>
        <p:nvPicPr>
          <p:cNvPr id="4" name="Picture 3" descr="Screen Shot 2018-10-02 at 5.1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892300"/>
            <a:ext cx="2235200" cy="307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94000"/>
            <a:ext cx="34543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Premises/ hypotheses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54400" y="4849687"/>
            <a:ext cx="20362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Conclusion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652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3 at 10.3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2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3 at 10.4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0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3 at 10.4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2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9929" y="2963503"/>
            <a:ext cx="48443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p: the number is divisible by 8</a:t>
            </a:r>
          </a:p>
          <a:p>
            <a:r>
              <a:rPr lang="en-US" sz="2400" dirty="0" smtClean="0"/>
              <a:t>q: the number is divisible by 4</a:t>
            </a:r>
          </a:p>
        </p:txBody>
      </p:sp>
    </p:spTree>
    <p:extLst>
      <p:ext uri="{BB962C8B-B14F-4D97-AF65-F5344CB8AC3E}">
        <p14:creationId xmlns:p14="http://schemas.microsoft.com/office/powerpoint/2010/main" val="353418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3 at 10.4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5680"/>
            <a:ext cx="903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3 at 10.4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5680"/>
            <a:ext cx="903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9929" y="783996"/>
            <a:ext cx="4844399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p: the number is divisible by 8</a:t>
            </a:r>
          </a:p>
          <a:p>
            <a:r>
              <a:rPr lang="en-US" sz="2400" dirty="0" smtClean="0"/>
              <a:t>q: the number is divisible by 4</a:t>
            </a:r>
          </a:p>
          <a:p>
            <a:r>
              <a:rPr lang="en-US" sz="2400" dirty="0" smtClean="0"/>
              <a:t>r: the number is divisible by 2</a:t>
            </a:r>
          </a:p>
        </p:txBody>
      </p:sp>
    </p:spTree>
    <p:extLst>
      <p:ext uri="{BB962C8B-B14F-4D97-AF65-F5344CB8AC3E}">
        <p14:creationId xmlns:p14="http://schemas.microsoft.com/office/powerpoint/2010/main" val="209309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3 at 10.4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1360"/>
            <a:ext cx="8122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3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3 at 10.4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1360"/>
            <a:ext cx="81225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6116" y="1160314"/>
            <a:ext cx="48443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p: the number is divisible by 8</a:t>
            </a:r>
          </a:p>
          <a:p>
            <a:r>
              <a:rPr lang="en-US" sz="2400" dirty="0" smtClean="0"/>
              <a:t>q: the number is divisible by 4</a:t>
            </a:r>
          </a:p>
        </p:txBody>
      </p:sp>
    </p:spTree>
    <p:extLst>
      <p:ext uri="{BB962C8B-B14F-4D97-AF65-F5344CB8AC3E}">
        <p14:creationId xmlns:p14="http://schemas.microsoft.com/office/powerpoint/2010/main" val="125546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3 at 10.4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7778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3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3 at 10.5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3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are used to distinguish between valid and invalid arguments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1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3 at 10.5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3 at 10.4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74"/>
            <a:ext cx="9144000" cy="53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9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3 at 10.4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559098"/>
            <a:ext cx="85471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1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19" y="1600200"/>
            <a:ext cx="850538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Here is an argument expressed in English: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If it is raining or windy or both, the game will be cancelled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The game will not be cancelled.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_________________________________________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Therefore, it is not windy</a:t>
            </a:r>
          </a:p>
          <a:p>
            <a:pPr marL="514350" indent="-457200"/>
            <a:r>
              <a:rPr lang="en-US" sz="2800" dirty="0" smtClean="0"/>
              <a:t>w: it is windy; r: It is raining;</a:t>
            </a:r>
          </a:p>
          <a:p>
            <a:pPr marL="5715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c: The game will be cancelled</a:t>
            </a:r>
          </a:p>
          <a:p>
            <a:pPr marL="514350" indent="-457200"/>
            <a:r>
              <a:rPr lang="en-US" sz="2800" dirty="0" smtClean="0"/>
              <a:t>Formulation in logic:</a:t>
            </a:r>
            <a:endParaRPr lang="en-US" sz="2800" dirty="0"/>
          </a:p>
        </p:txBody>
      </p:sp>
      <p:pic>
        <p:nvPicPr>
          <p:cNvPr id="4" name="Picture 3" descr="Screen Shot 2018-10-02 at 9.0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32" y="5359400"/>
            <a:ext cx="16637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0-02 at 9.0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8" y="1270000"/>
            <a:ext cx="7747000" cy="5588000"/>
          </a:xfrm>
          <a:prstGeom prst="rect">
            <a:avLst/>
          </a:prstGeom>
        </p:spPr>
      </p:pic>
      <p:pic>
        <p:nvPicPr>
          <p:cNvPr id="4" name="Picture 3" descr="Screen Shot 2018-10-02 at 9.05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2" y="188136"/>
            <a:ext cx="16637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Following problems will be solved in the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049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Show the validity of the following arguments:</a:t>
            </a:r>
          </a:p>
          <a:p>
            <a:endParaRPr lang="en-US" sz="2400" dirty="0"/>
          </a:p>
          <a:p>
            <a:r>
              <a:rPr lang="en-US" sz="2400" dirty="0" smtClean="0"/>
              <a:t>  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pic>
        <p:nvPicPr>
          <p:cNvPr id="4" name="Picture 3" descr="Screen Shot 2018-01-23 at 11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98" y="2218330"/>
            <a:ext cx="1181100" cy="1079500"/>
          </a:xfrm>
          <a:prstGeom prst="rect">
            <a:avLst/>
          </a:prstGeom>
        </p:spPr>
      </p:pic>
      <p:pic>
        <p:nvPicPr>
          <p:cNvPr id="5" name="Picture 4" descr="Screen Shot 2018-01-23 at 11.0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64" y="3429000"/>
            <a:ext cx="1714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questions  from the text 2.31 … 2.34</a:t>
            </a:r>
          </a:p>
          <a:p>
            <a:endParaRPr lang="en-US" sz="2400" dirty="0"/>
          </a:p>
          <a:p>
            <a:r>
              <a:rPr lang="fr-FR" sz="2400" dirty="0" err="1" smtClean="0"/>
              <a:t>Problems</a:t>
            </a:r>
            <a:r>
              <a:rPr lang="fr-FR" sz="2400" dirty="0" smtClean="0"/>
              <a:t> </a:t>
            </a:r>
            <a:r>
              <a:rPr lang="fr-FR" sz="2400" dirty="0"/>
              <a:t>(</a:t>
            </a:r>
            <a:r>
              <a:rPr lang="fr-FR" sz="2400" dirty="0" err="1"/>
              <a:t>Exercises</a:t>
            </a:r>
            <a:r>
              <a:rPr lang="fr-FR" sz="2400" dirty="0"/>
              <a:t> 2.3) 2, 4, 8, 10, 12</a:t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1719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example (incomplete)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the following directed graph.</a:t>
            </a:r>
          </a:p>
          <a:p>
            <a:r>
              <a:rPr lang="en-US" sz="2800" dirty="0" smtClean="0"/>
              <a:t>The graph has five cycles: (</a:t>
            </a:r>
            <a:r>
              <a:rPr lang="en-US" sz="2800" dirty="0" err="1" smtClean="0"/>
              <a:t>a,d,g,f,b</a:t>
            </a:r>
            <a:r>
              <a:rPr lang="en-US" sz="2800" dirty="0" smtClean="0"/>
              <a:t>), (</a:t>
            </a:r>
            <a:r>
              <a:rPr lang="en-US" sz="2800" dirty="0" err="1" smtClean="0"/>
              <a:t>a,e,f,b</a:t>
            </a:r>
            <a:r>
              <a:rPr lang="en-US" sz="2800" dirty="0" smtClean="0"/>
              <a:t>),(</a:t>
            </a:r>
            <a:r>
              <a:rPr lang="en-US" sz="2800" dirty="0" err="1" smtClean="0"/>
              <a:t>c,d,g,f</a:t>
            </a:r>
            <a:r>
              <a:rPr lang="en-US" sz="2800" dirty="0" smtClean="0"/>
              <a:t>), (</a:t>
            </a:r>
            <a:r>
              <a:rPr lang="en-US" sz="2800" dirty="0" err="1" smtClean="0"/>
              <a:t>c,e,f</a:t>
            </a:r>
            <a:r>
              <a:rPr lang="en-US" sz="2800" dirty="0" smtClean="0"/>
              <a:t>) and (</a:t>
            </a:r>
            <a:r>
              <a:rPr lang="en-US" sz="2800" dirty="0" err="1" smtClean="0"/>
              <a:t>g,I,h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Remove minimum number of edges in order to destroy all the circuits.</a:t>
            </a:r>
            <a:endParaRPr lang="en-US" sz="2800" dirty="0"/>
          </a:p>
        </p:txBody>
      </p:sp>
      <p:sp>
        <p:nvSpPr>
          <p:cNvPr id="5" name="Freeform 4"/>
          <p:cNvSpPr/>
          <p:nvPr/>
        </p:nvSpPr>
        <p:spPr>
          <a:xfrm>
            <a:off x="1693240" y="4454425"/>
            <a:ext cx="987723" cy="1148878"/>
          </a:xfrm>
          <a:custGeom>
            <a:avLst/>
            <a:gdLst>
              <a:gd name="connsiteX0" fmla="*/ 0 w 987723"/>
              <a:gd name="connsiteY0" fmla="*/ 1148878 h 1148878"/>
              <a:gd name="connsiteX1" fmla="*/ 987723 w 987723"/>
              <a:gd name="connsiteY1" fmla="*/ 0 h 114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7723" h="1148878">
                <a:moveTo>
                  <a:pt x="0" y="1148878"/>
                </a:moveTo>
                <a:lnTo>
                  <a:pt x="987723" y="0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680963" y="4434269"/>
            <a:ext cx="2398757" cy="20156"/>
          </a:xfrm>
          <a:custGeom>
            <a:avLst/>
            <a:gdLst>
              <a:gd name="connsiteX0" fmla="*/ 0 w 2398757"/>
              <a:gd name="connsiteY0" fmla="*/ 20156 h 20156"/>
              <a:gd name="connsiteX1" fmla="*/ 2398757 w 2398757"/>
              <a:gd name="connsiteY1" fmla="*/ 0 h 2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98757" h="20156">
                <a:moveTo>
                  <a:pt x="0" y="20156"/>
                </a:moveTo>
                <a:lnTo>
                  <a:pt x="2398757" y="0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59562" y="4474580"/>
            <a:ext cx="1390876" cy="1108568"/>
          </a:xfrm>
          <a:custGeom>
            <a:avLst/>
            <a:gdLst>
              <a:gd name="connsiteX0" fmla="*/ 0 w 1390876"/>
              <a:gd name="connsiteY0" fmla="*/ 0 h 1108568"/>
              <a:gd name="connsiteX1" fmla="*/ 1390876 w 1390876"/>
              <a:gd name="connsiteY1" fmla="*/ 1108568 h 110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0876" h="1108568">
                <a:moveTo>
                  <a:pt x="0" y="0"/>
                </a:moveTo>
                <a:lnTo>
                  <a:pt x="1390876" y="1108568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140193" y="5562992"/>
            <a:ext cx="1290088" cy="987633"/>
          </a:xfrm>
          <a:custGeom>
            <a:avLst/>
            <a:gdLst>
              <a:gd name="connsiteX0" fmla="*/ 1290088 w 1290088"/>
              <a:gd name="connsiteY0" fmla="*/ 0 h 987633"/>
              <a:gd name="connsiteX1" fmla="*/ 0 w 1290088"/>
              <a:gd name="connsiteY1" fmla="*/ 987633 h 98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0088" h="987633">
                <a:moveTo>
                  <a:pt x="1290088" y="0"/>
                </a:moveTo>
                <a:lnTo>
                  <a:pt x="0" y="98763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82540" y="6530469"/>
            <a:ext cx="2277811" cy="20156"/>
          </a:xfrm>
          <a:custGeom>
            <a:avLst/>
            <a:gdLst>
              <a:gd name="connsiteX0" fmla="*/ 2277811 w 2277811"/>
              <a:gd name="connsiteY0" fmla="*/ 20156 h 20156"/>
              <a:gd name="connsiteX1" fmla="*/ 0 w 2277811"/>
              <a:gd name="connsiteY1" fmla="*/ 0 h 2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77811" h="20156">
                <a:moveTo>
                  <a:pt x="2277811" y="20156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13398" y="5583148"/>
            <a:ext cx="1148984" cy="927165"/>
          </a:xfrm>
          <a:custGeom>
            <a:avLst/>
            <a:gdLst>
              <a:gd name="connsiteX0" fmla="*/ 1148984 w 1148984"/>
              <a:gd name="connsiteY0" fmla="*/ 927165 h 927165"/>
              <a:gd name="connsiteX1" fmla="*/ 0 w 1148984"/>
              <a:gd name="connsiteY1" fmla="*/ 0 h 92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8984" h="927165">
                <a:moveTo>
                  <a:pt x="1148984" y="927165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701121" y="4514892"/>
            <a:ext cx="241891" cy="1955109"/>
          </a:xfrm>
          <a:custGeom>
            <a:avLst/>
            <a:gdLst>
              <a:gd name="connsiteX0" fmla="*/ 241891 w 241891"/>
              <a:gd name="connsiteY0" fmla="*/ 1955109 h 1955109"/>
              <a:gd name="connsiteX1" fmla="*/ 0 w 241891"/>
              <a:gd name="connsiteY1" fmla="*/ 0 h 195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891" h="1955109">
                <a:moveTo>
                  <a:pt x="241891" y="1955109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21279" y="4454425"/>
            <a:ext cx="2398756" cy="2055888"/>
          </a:xfrm>
          <a:custGeom>
            <a:avLst/>
            <a:gdLst>
              <a:gd name="connsiteX0" fmla="*/ 0 w 2398756"/>
              <a:gd name="connsiteY0" fmla="*/ 0 h 2055888"/>
              <a:gd name="connsiteX1" fmla="*/ 2398756 w 2398756"/>
              <a:gd name="connsiteY1" fmla="*/ 2055888 h 205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98756" h="2055888">
                <a:moveTo>
                  <a:pt x="0" y="0"/>
                </a:moveTo>
                <a:lnTo>
                  <a:pt x="2398756" y="2055888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019247" y="4474580"/>
            <a:ext cx="141104" cy="1934954"/>
          </a:xfrm>
          <a:custGeom>
            <a:avLst/>
            <a:gdLst>
              <a:gd name="connsiteX0" fmla="*/ 141104 w 141104"/>
              <a:gd name="connsiteY0" fmla="*/ 1934954 h 1934954"/>
              <a:gd name="connsiteX1" fmla="*/ 0 w 141104"/>
              <a:gd name="connsiteY1" fmla="*/ 0 h 193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104" h="1934954">
                <a:moveTo>
                  <a:pt x="141104" y="1934954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8-01-23 at 9.1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6" y="1218522"/>
            <a:ext cx="7239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1-23 at 10.0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35590"/>
            <a:ext cx="69977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5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10-03 at 1.0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93" y="507999"/>
            <a:ext cx="4137241" cy="5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9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Inference</a:t>
            </a:r>
            <a:endParaRPr lang="en-US" dirty="0"/>
          </a:p>
        </p:txBody>
      </p:sp>
      <p:pic>
        <p:nvPicPr>
          <p:cNvPr id="4" name="Picture 3" descr="Screen Shot 2018-01-23 at 10.1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16" y="1246411"/>
            <a:ext cx="6175034" cy="4822914"/>
          </a:xfrm>
          <a:prstGeom prst="rect">
            <a:avLst/>
          </a:prstGeom>
        </p:spPr>
      </p:pic>
      <p:pic>
        <p:nvPicPr>
          <p:cNvPr id="6" name="Picture 5" descr="Screen Shot 2018-01-23 at 10.20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5" y="5138645"/>
            <a:ext cx="3192442" cy="829732"/>
          </a:xfrm>
          <a:prstGeom prst="rect">
            <a:avLst/>
          </a:prstGeom>
        </p:spPr>
      </p:pic>
      <p:pic>
        <p:nvPicPr>
          <p:cNvPr id="7" name="Picture 6" descr="Screen Shot 2018-01-23 at 10.24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75" y="5130177"/>
            <a:ext cx="332662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0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1-23 at 10.2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7" y="930072"/>
            <a:ext cx="6464300" cy="431800"/>
          </a:xfrm>
          <a:prstGeom prst="rect">
            <a:avLst/>
          </a:prstGeom>
        </p:spPr>
      </p:pic>
      <p:pic>
        <p:nvPicPr>
          <p:cNvPr id="8" name="Picture 7" descr="Screen Shot 2018-01-23 at 10.27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7" y="1588920"/>
            <a:ext cx="7200900" cy="3937000"/>
          </a:xfrm>
          <a:prstGeom prst="rect">
            <a:avLst/>
          </a:prstGeom>
        </p:spPr>
      </p:pic>
      <p:pic>
        <p:nvPicPr>
          <p:cNvPr id="9" name="Picture 8" descr="Screen Shot 2018-01-23 at 10.29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7" y="5640071"/>
            <a:ext cx="5232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23 at 10.3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435100"/>
            <a:ext cx="7289800" cy="3975100"/>
          </a:xfrm>
          <a:prstGeom prst="rect">
            <a:avLst/>
          </a:prstGeom>
        </p:spPr>
      </p:pic>
      <p:pic>
        <p:nvPicPr>
          <p:cNvPr id="6" name="Picture 5" descr="Screen Shot 2018-01-23 at 10.34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7" y="753991"/>
            <a:ext cx="6515100" cy="571500"/>
          </a:xfrm>
          <a:prstGeom prst="rect">
            <a:avLst/>
          </a:prstGeom>
        </p:spPr>
      </p:pic>
      <p:pic>
        <p:nvPicPr>
          <p:cNvPr id="10" name="Picture 9" descr="Screen Shot 2018-01-23 at 10.35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82" y="5410200"/>
            <a:ext cx="5981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 descr="Screen Shot 2018-10-02 at 4.2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54331"/>
            <a:ext cx="8953500" cy="25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4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273</Words>
  <Application>Microsoft Macintosh PowerPoint</Application>
  <PresentationFormat>On-screen Show (4:3)</PresentationFormat>
  <Paragraphs>41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Rules of Inference</vt:lpstr>
      <vt:lpstr>PowerPoint Presentation</vt:lpstr>
      <vt:lpstr>PowerPoint Presentation</vt:lpstr>
      <vt:lpstr>PowerPoint Presentation</vt:lpstr>
      <vt:lpstr>PowerPoint Presentation</vt:lpstr>
      <vt:lpstr>Logic Inference</vt:lpstr>
      <vt:lpstr>PowerPoint Presentation</vt:lpstr>
      <vt:lpstr>PowerPoint Presentation</vt:lpstr>
      <vt:lpstr>Example</vt:lpstr>
      <vt:lpstr>General definition of 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example</vt:lpstr>
      <vt:lpstr>PowerPoint Presentation</vt:lpstr>
      <vt:lpstr>Following problems will be solved in the class</vt:lpstr>
      <vt:lpstr>Practice Problems</vt:lpstr>
      <vt:lpstr>An example (incomplete)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Inference</dc:title>
  <dc:creator>Binay Bhattacharya</dc:creator>
  <cp:lastModifiedBy>Binay Bhattacharya</cp:lastModifiedBy>
  <cp:revision>28</cp:revision>
  <dcterms:created xsi:type="dcterms:W3CDTF">2018-01-23T21:17:01Z</dcterms:created>
  <dcterms:modified xsi:type="dcterms:W3CDTF">2018-10-03T08:02:41Z</dcterms:modified>
</cp:coreProperties>
</file>