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5"/>
  </p:notesMasterIdLst>
  <p:sldIdLst>
    <p:sldId id="256" r:id="rId2"/>
    <p:sldId id="257" r:id="rId3"/>
    <p:sldId id="321" r:id="rId4"/>
    <p:sldId id="322" r:id="rId5"/>
    <p:sldId id="312" r:id="rId6"/>
    <p:sldId id="313" r:id="rId7"/>
    <p:sldId id="314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323" r:id="rId26"/>
    <p:sldId id="278" r:id="rId27"/>
    <p:sldId id="279" r:id="rId28"/>
    <p:sldId id="280" r:id="rId29"/>
    <p:sldId id="281" r:id="rId30"/>
    <p:sldId id="282" r:id="rId31"/>
    <p:sldId id="324" r:id="rId32"/>
    <p:sldId id="325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315" r:id="rId45"/>
    <p:sldId id="295" r:id="rId46"/>
    <p:sldId id="296" r:id="rId47"/>
    <p:sldId id="298" r:id="rId48"/>
    <p:sldId id="299" r:id="rId49"/>
    <p:sldId id="300" r:id="rId50"/>
    <p:sldId id="316" r:id="rId51"/>
    <p:sldId id="301" r:id="rId52"/>
    <p:sldId id="318" r:id="rId53"/>
    <p:sldId id="317" r:id="rId54"/>
    <p:sldId id="319" r:id="rId55"/>
    <p:sldId id="327" r:id="rId56"/>
    <p:sldId id="320" r:id="rId57"/>
    <p:sldId id="328" r:id="rId58"/>
    <p:sldId id="329" r:id="rId59"/>
    <p:sldId id="330" r:id="rId60"/>
    <p:sldId id="331" r:id="rId61"/>
    <p:sldId id="302" r:id="rId62"/>
    <p:sldId id="303" r:id="rId63"/>
    <p:sldId id="305" r:id="rId64"/>
    <p:sldId id="306" r:id="rId65"/>
    <p:sldId id="348" r:id="rId66"/>
    <p:sldId id="360" r:id="rId67"/>
    <p:sldId id="350" r:id="rId68"/>
    <p:sldId id="352" r:id="rId69"/>
    <p:sldId id="351" r:id="rId70"/>
    <p:sldId id="353" r:id="rId71"/>
    <p:sldId id="344" r:id="rId72"/>
    <p:sldId id="354" r:id="rId73"/>
    <p:sldId id="358" r:id="rId74"/>
    <p:sldId id="359" r:id="rId75"/>
    <p:sldId id="357" r:id="rId76"/>
    <p:sldId id="332" r:id="rId77"/>
    <p:sldId id="333" r:id="rId78"/>
    <p:sldId id="334" r:id="rId79"/>
    <p:sldId id="342" r:id="rId80"/>
    <p:sldId id="341" r:id="rId81"/>
    <p:sldId id="345" r:id="rId82"/>
    <p:sldId id="309" r:id="rId83"/>
    <p:sldId id="310" r:id="rId8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04" autoAdjust="0"/>
    <p:restoredTop sz="94660"/>
  </p:normalViewPr>
  <p:slideViewPr>
    <p:cSldViewPr snapToGrid="0" snapToObjects="1">
      <p:cViewPr>
        <p:scale>
          <a:sx n="76" d="100"/>
          <a:sy n="76" d="100"/>
        </p:scale>
        <p:origin x="-103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notesMaster" Target="notesMasters/notesMaster1.xml"/><Relationship Id="rId86" Type="http://schemas.openxmlformats.org/officeDocument/2006/relationships/printerSettings" Target="printerSettings/printerSettings1.bin"/><Relationship Id="rId87" Type="http://schemas.openxmlformats.org/officeDocument/2006/relationships/presProps" Target="presProps.xml"/><Relationship Id="rId88" Type="http://schemas.openxmlformats.org/officeDocument/2006/relationships/viewProps" Target="viewProps.xml"/><Relationship Id="rId8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1056B-6755-9E42-8901-1F05D3345666}" type="datetimeFigureOut">
              <a:rPr lang="en-US" smtClean="0"/>
              <a:t>2018-09-30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31D2A-4BBE-574B-852C-79AEB8B01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77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31D2A-4BBE-574B-852C-79AEB8B0135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36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31D2A-4BBE-574B-852C-79AEB8B01354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46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31D2A-4BBE-574B-852C-79AEB8B01354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46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31D2A-4BBE-574B-852C-79AEB8B01354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6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31D2A-4BBE-574B-852C-79AEB8B01354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6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31D2A-4BBE-574B-852C-79AEB8B01354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6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F418-96BF-2E49-B837-A2C5B376368B}" type="datetimeFigureOut">
              <a:rPr lang="en-US" smtClean="0"/>
              <a:t>2018-09-30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92D-8CBA-374D-8626-62C596B64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80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F418-96BF-2E49-B837-A2C5B376368B}" type="datetimeFigureOut">
              <a:rPr lang="en-US" smtClean="0"/>
              <a:t>2018-09-30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92D-8CBA-374D-8626-62C596B64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77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F418-96BF-2E49-B837-A2C5B376368B}" type="datetimeFigureOut">
              <a:rPr lang="en-US" smtClean="0"/>
              <a:t>2018-09-30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92D-8CBA-374D-8626-62C596B64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74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Review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Zeph Grunschlag, 2001-2002.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0BF2ACE2-3630-4C96-803B-CEA5C725A6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7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F418-96BF-2E49-B837-A2C5B376368B}" type="datetimeFigureOut">
              <a:rPr lang="en-US" smtClean="0"/>
              <a:t>2018-09-30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92D-8CBA-374D-8626-62C596B64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9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F418-96BF-2E49-B837-A2C5B376368B}" type="datetimeFigureOut">
              <a:rPr lang="en-US" smtClean="0"/>
              <a:t>2018-09-30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92D-8CBA-374D-8626-62C596B64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47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F418-96BF-2E49-B837-A2C5B376368B}" type="datetimeFigureOut">
              <a:rPr lang="en-US" smtClean="0"/>
              <a:t>2018-09-30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92D-8CBA-374D-8626-62C596B64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57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F418-96BF-2E49-B837-A2C5B376368B}" type="datetimeFigureOut">
              <a:rPr lang="en-US" smtClean="0"/>
              <a:t>2018-09-30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92D-8CBA-374D-8626-62C596B64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06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F418-96BF-2E49-B837-A2C5B376368B}" type="datetimeFigureOut">
              <a:rPr lang="en-US" smtClean="0"/>
              <a:t>2018-09-30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92D-8CBA-374D-8626-62C596B64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1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F418-96BF-2E49-B837-A2C5B376368B}" type="datetimeFigureOut">
              <a:rPr lang="en-US" smtClean="0"/>
              <a:t>2018-09-30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92D-8CBA-374D-8626-62C596B64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73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F418-96BF-2E49-B837-A2C5B376368B}" type="datetimeFigureOut">
              <a:rPr lang="en-US" smtClean="0"/>
              <a:t>2018-09-30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92D-8CBA-374D-8626-62C596B64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67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F418-96BF-2E49-B837-A2C5B376368B}" type="datetimeFigureOut">
              <a:rPr lang="en-US" smtClean="0"/>
              <a:t>2018-09-30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C92D-8CBA-374D-8626-62C596B64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2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5F418-96BF-2E49-B837-A2C5B376368B}" type="datetimeFigureOut">
              <a:rPr lang="en-US" smtClean="0"/>
              <a:t>2018-09-30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AC92D-8CBA-374D-8626-62C596B64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4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6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Covers sections 2.1 and 2.2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183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1534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Consider a sentence: </a:t>
            </a:r>
            <a:r>
              <a:rPr lang="en-US" dirty="0" smtClean="0">
                <a:solidFill>
                  <a:srgbClr val="0000FF"/>
                </a:solidFill>
              </a:rPr>
              <a:t>The sun rises in the east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Is it a statement? 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What is the truth value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of the proposition?           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82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79DA-2DF8-4A48-8900-0DF11BA91F3D}" type="slidenum">
              <a:rPr lang="en-CA"/>
              <a:pPr/>
              <a:t>11</a:t>
            </a:fld>
            <a:endParaRPr lang="en-CA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1534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Consider a sentence: </a:t>
            </a:r>
            <a:r>
              <a:rPr lang="en-US" dirty="0" smtClean="0">
                <a:solidFill>
                  <a:srgbClr val="0000FF"/>
                </a:solidFill>
              </a:rPr>
              <a:t>The sun rises in the east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Is it a statement?                  </a:t>
            </a:r>
            <a:r>
              <a:rPr lang="en-US" dirty="0" smtClean="0">
                <a:solidFill>
                  <a:srgbClr val="FF0000"/>
                </a:solidFill>
              </a:rPr>
              <a:t>YES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What is the truth value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of the proposition?              </a:t>
            </a:r>
            <a:r>
              <a:rPr lang="en-US" dirty="0" smtClean="0">
                <a:solidFill>
                  <a:srgbClr val="FF0000"/>
                </a:solidFill>
              </a:rPr>
              <a:t>TRUE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27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1534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Consider a sentence: </a:t>
            </a:r>
            <a:r>
              <a:rPr lang="en-US" dirty="0" smtClean="0">
                <a:solidFill>
                  <a:srgbClr val="0000FF"/>
                </a:solidFill>
              </a:rPr>
              <a:t>{0,2,3} </a:t>
            </a:r>
            <a:r>
              <a:rPr lang="en-US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 N = </a:t>
            </a:r>
            <a:r>
              <a:rPr lang="en-US" dirty="0" err="1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Φ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Is it a statement?                  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What is the truth value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of the proposition?           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064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1534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Consider a sentence: </a:t>
            </a:r>
            <a:r>
              <a:rPr lang="en-US" dirty="0" smtClean="0">
                <a:solidFill>
                  <a:srgbClr val="0000FF"/>
                </a:solidFill>
              </a:rPr>
              <a:t>{0,2,3} </a:t>
            </a:r>
            <a:r>
              <a:rPr lang="en-US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 N = </a:t>
            </a:r>
            <a:r>
              <a:rPr lang="en-US" dirty="0" err="1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Φ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Is it a statement?                  </a:t>
            </a:r>
            <a:r>
              <a:rPr lang="en-US" dirty="0" smtClean="0">
                <a:solidFill>
                  <a:srgbClr val="FF0000"/>
                </a:solidFill>
              </a:rPr>
              <a:t>YES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What is the truth value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of the proposition?              </a:t>
            </a:r>
            <a:r>
              <a:rPr lang="en-US" dirty="0" smtClean="0">
                <a:solidFill>
                  <a:srgbClr val="FF0000"/>
                </a:solidFill>
              </a:rPr>
              <a:t>False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564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Consider a sentence: </a:t>
            </a:r>
            <a:r>
              <a:rPr lang="en-US" dirty="0" smtClean="0">
                <a:solidFill>
                  <a:srgbClr val="0000FF"/>
                </a:solidFill>
              </a:rPr>
              <a:t>y &gt; 21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Is it a statement?                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What is the truth value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of the proposition?          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750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4648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Consider a sentence: </a:t>
            </a:r>
            <a:r>
              <a:rPr lang="en-US" dirty="0" smtClean="0">
                <a:solidFill>
                  <a:srgbClr val="0000FF"/>
                </a:solidFill>
              </a:rPr>
              <a:t>y &gt; 21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Is it a statement?                  </a:t>
            </a:r>
            <a:r>
              <a:rPr lang="en-US" dirty="0" smtClean="0">
                <a:solidFill>
                  <a:srgbClr val="FF0000"/>
                </a:solidFill>
              </a:rPr>
              <a:t>No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What is the truth value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of the proposition</a:t>
            </a:r>
            <a:r>
              <a:rPr lang="en-US" smtClean="0"/>
              <a:t>?             </a:t>
            </a:r>
            <a:r>
              <a:rPr lang="en-US" smtClean="0">
                <a:solidFill>
                  <a:srgbClr val="FF0000"/>
                </a:solidFill>
              </a:rPr>
              <a:t>Its </a:t>
            </a:r>
            <a:r>
              <a:rPr lang="en-US" dirty="0" smtClean="0">
                <a:solidFill>
                  <a:srgbClr val="FF0000"/>
                </a:solidFill>
              </a:rPr>
              <a:t>truth value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							 depends on unspecified y.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                     This statement is called  an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                     open statement.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59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Consider a sentence: </a:t>
            </a:r>
            <a:r>
              <a:rPr lang="en-US" dirty="0" smtClean="0">
                <a:solidFill>
                  <a:srgbClr val="0000FF"/>
                </a:solidFill>
              </a:rPr>
              <a:t>Please do not fall asleep.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Is it a statement?  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           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What is the truth value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of the proposition?            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									 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99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2800" dirty="0" smtClean="0"/>
              <a:t>Consider a sentence: </a:t>
            </a:r>
            <a:r>
              <a:rPr lang="en-US" sz="2800" dirty="0" smtClean="0">
                <a:solidFill>
                  <a:srgbClr val="0000FF"/>
                </a:solidFill>
              </a:rPr>
              <a:t>Please do not fall asleep.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800" dirty="0" smtClean="0"/>
              <a:t>Is it a statement?                  </a:t>
            </a:r>
            <a:r>
              <a:rPr lang="en-US" sz="2800" dirty="0" smtClean="0">
                <a:solidFill>
                  <a:srgbClr val="FF0000"/>
                </a:solidFill>
              </a:rPr>
              <a:t>No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smtClean="0"/>
              <a:t>What is the truth value	</a:t>
            </a:r>
            <a:r>
              <a:rPr lang="en-US" sz="2800" dirty="0">
                <a:solidFill>
                  <a:srgbClr val="FF0000"/>
                </a:solidFill>
              </a:rPr>
              <a:t>It is neither true </a:t>
            </a:r>
            <a:r>
              <a:rPr lang="en-US" sz="2800" dirty="0" smtClean="0">
                <a:solidFill>
                  <a:srgbClr val="FF0000"/>
                </a:solidFill>
              </a:rPr>
              <a:t>nor false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 </a:t>
            </a:r>
            <a:r>
              <a:rPr lang="en-US" sz="2800" dirty="0" smtClean="0"/>
              <a:t>of the proposition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English statements are not in general propositions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6612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421" y="304800"/>
            <a:ext cx="8873561" cy="685800"/>
          </a:xfrm>
        </p:spPr>
        <p:txBody>
          <a:bodyPr>
            <a:noAutofit/>
          </a:bodyPr>
          <a:lstStyle/>
          <a:p>
            <a:r>
              <a:rPr lang="en-CA" sz="3200" dirty="0" smtClean="0">
                <a:solidFill>
                  <a:srgbClr val="0000FF"/>
                </a:solidFill>
              </a:rPr>
              <a:t>Sentences that are not statements with similar expressions that are statements</a:t>
            </a:r>
            <a:endParaRPr lang="en-CA" sz="3200" dirty="0">
              <a:solidFill>
                <a:srgbClr val="0000FF"/>
              </a:solidFill>
            </a:endParaRPr>
          </a:p>
        </p:txBody>
      </p:sp>
      <p:pic>
        <p:nvPicPr>
          <p:cNvPr id="3" name="Picture 2" descr="Screen Shot 2015-01-15 at 11.06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2425700"/>
            <a:ext cx="9093200" cy="234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16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48489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Consider a sentence: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Every even integer greater than 2 is a sum of two prime numbers.</a:t>
            </a:r>
          </a:p>
          <a:p>
            <a:pPr lvl="1">
              <a:lnSpc>
                <a:spcPct val="90000"/>
              </a:lnSpc>
            </a:pPr>
            <a:r>
              <a:rPr lang="en-US" dirty="0" err="1" smtClean="0">
                <a:solidFill>
                  <a:srgbClr val="0000FF"/>
                </a:solidFill>
              </a:rPr>
              <a:t>Goldbach</a:t>
            </a:r>
            <a:r>
              <a:rPr lang="en-US" dirty="0" smtClean="0">
                <a:solidFill>
                  <a:srgbClr val="0000FF"/>
                </a:solidFill>
              </a:rPr>
              <a:t> conjecture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Is it a statement?                  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What is the truth value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of the proposition?          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161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Chapter 2 (Fundamental of Logic)</a:t>
            </a:r>
          </a:p>
          <a:p>
            <a:pPr lvl="1"/>
            <a:r>
              <a:rPr lang="en-US" dirty="0" smtClean="0"/>
              <a:t> </a:t>
            </a:r>
            <a:r>
              <a:rPr lang="en-US" sz="2400" dirty="0" smtClean="0"/>
              <a:t>Basic connectives and truth table (2.1)</a:t>
            </a:r>
          </a:p>
          <a:p>
            <a:pPr lvl="1"/>
            <a:r>
              <a:rPr lang="en-US" sz="2400" dirty="0" smtClean="0"/>
              <a:t> Logical equivalence (2.2)</a:t>
            </a:r>
          </a:p>
          <a:p>
            <a:pPr lvl="1"/>
            <a:r>
              <a:rPr lang="en-US" sz="2400" dirty="0" smtClean="0"/>
              <a:t> Logical implication: rules of inference (2.3)</a:t>
            </a:r>
          </a:p>
          <a:p>
            <a:pPr lvl="1"/>
            <a:r>
              <a:rPr lang="en-US" sz="2400" dirty="0" smtClean="0"/>
              <a:t> The use of quantifiers (2.4)</a:t>
            </a:r>
          </a:p>
          <a:p>
            <a:pPr lvl="1"/>
            <a:r>
              <a:rPr lang="en-US" sz="2400" dirty="0" smtClean="0"/>
              <a:t> The proofs of theorems (2.5)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851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48489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Consider a sentence: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Every even integer greater than 2 is a sum of two prime numbers.</a:t>
            </a:r>
          </a:p>
          <a:p>
            <a:pPr lvl="1">
              <a:lnSpc>
                <a:spcPct val="90000"/>
              </a:lnSpc>
            </a:pPr>
            <a:r>
              <a:rPr lang="en-US" dirty="0" err="1" smtClean="0">
                <a:solidFill>
                  <a:srgbClr val="0000FF"/>
                </a:solidFill>
              </a:rPr>
              <a:t>Goldbach</a:t>
            </a:r>
            <a:r>
              <a:rPr lang="en-US" dirty="0" smtClean="0">
                <a:solidFill>
                  <a:srgbClr val="0000FF"/>
                </a:solidFill>
              </a:rPr>
              <a:t> conjecture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Is it a statement?                  </a:t>
            </a:r>
            <a:r>
              <a:rPr lang="en-US" dirty="0" smtClean="0">
                <a:solidFill>
                  <a:srgbClr val="FF0000"/>
                </a:solidFill>
              </a:rPr>
              <a:t>Yes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What is the truth value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of the proposition?             </a:t>
            </a:r>
            <a:r>
              <a:rPr lang="en-US" dirty="0" smtClean="0">
                <a:solidFill>
                  <a:srgbClr val="FF0000"/>
                </a:solidFill>
              </a:rPr>
              <a:t>Probably true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449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48489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Consider a sentence: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Either x is a multiple of 7 or it is not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Is it a statement?                  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What is the truth value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of the proposition?          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07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48489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Consider a sentence: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Either x is a multiple of 7 or it is not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Is it a statement?                  </a:t>
            </a:r>
            <a:r>
              <a:rPr lang="en-US" dirty="0" smtClean="0">
                <a:solidFill>
                  <a:srgbClr val="FF0000"/>
                </a:solidFill>
              </a:rPr>
              <a:t>Yes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What is the truth value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of the proposition?             </a:t>
            </a:r>
            <a:r>
              <a:rPr lang="en-US" dirty="0" smtClean="0">
                <a:solidFill>
                  <a:srgbClr val="FF0000"/>
                </a:solidFill>
              </a:rPr>
              <a:t>True since it is true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>
                <a:solidFill>
                  <a:srgbClr val="FF0000"/>
                </a:solidFill>
              </a:rPr>
              <a:t>	</a:t>
            </a:r>
            <a:r>
              <a:rPr lang="en-US" smtClean="0">
                <a:solidFill>
                  <a:srgbClr val="FF0000"/>
                </a:solidFill>
              </a:rPr>
              <a:t>									   for all x.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62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Logical Connectives (Operators)</a:t>
            </a:r>
            <a:endParaRPr lang="en-CA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21206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Combining statements to make compound statements.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i="1" dirty="0" smtClean="0">
                <a:ea typeface="ＭＳ Ｐゴシック" charset="0"/>
                <a:cs typeface="ＭＳ Ｐゴシック" charset="0"/>
              </a:rPr>
              <a:t>p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, </a:t>
            </a:r>
            <a:r>
              <a:rPr lang="en-US" i="1" dirty="0" smtClean="0">
                <a:ea typeface="ＭＳ Ｐゴシック" charset="0"/>
                <a:cs typeface="ＭＳ Ｐゴシック" charset="0"/>
              </a:rPr>
              <a:t>q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, </a:t>
            </a:r>
            <a:r>
              <a:rPr lang="en-US" i="1" dirty="0" smtClean="0">
                <a:ea typeface="ＭＳ Ｐゴシック" charset="0"/>
                <a:cs typeface="ＭＳ Ｐゴシック" charset="0"/>
              </a:rPr>
              <a:t>r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, </a:t>
            </a:r>
            <a:r>
              <a:rPr lang="en-US" i="1" dirty="0" smtClean="0">
                <a:ea typeface="ＭＳ Ｐゴシック" charset="0"/>
                <a:cs typeface="ＭＳ Ｐゴシック" charset="0"/>
              </a:rPr>
              <a:t>s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, … represent statements/propositions.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Following connectives are considered now.</a:t>
            </a:r>
            <a:r>
              <a:rPr lang="en-US" dirty="0" smtClean="0"/>
              <a:t>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 descr="Screen Shot 2018-09-26 at 12.36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329" y="3581400"/>
            <a:ext cx="69977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14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52329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Logical Connective: Logical </a:t>
            </a:r>
            <a:r>
              <a:rPr lang="en-US" sz="4000" dirty="0" smtClean="0">
                <a:latin typeface="Calibri" charset="0"/>
                <a:ea typeface="ＭＳ Ｐゴシック" charset="0"/>
                <a:cs typeface="ＭＳ Ｐゴシック" charset="0"/>
              </a:rPr>
              <a:t>And (    )</a:t>
            </a:r>
            <a:endParaRPr lang="en-US" sz="4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The logical connective 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AND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is true only when both of the propositions are true.  It is also called a </a:t>
            </a:r>
            <a:r>
              <a:rPr lang="en-US" sz="2800" u="sng" dirty="0">
                <a:latin typeface="Calibri" charset="0"/>
                <a:ea typeface="ＭＳ Ｐゴシック" charset="0"/>
                <a:cs typeface="ＭＳ Ｐゴシック" charset="0"/>
              </a:rPr>
              <a:t>conjunction</a:t>
            </a:r>
          </a:p>
          <a:p>
            <a:pPr eaLnBrk="1" hangingPunct="1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Examples</a:t>
            </a:r>
          </a:p>
          <a:p>
            <a:pPr lvl="1" eaLnBrk="1" hangingPunct="1"/>
            <a:r>
              <a:rPr lang="en-US" sz="2400" dirty="0">
                <a:latin typeface="Calibri" charset="0"/>
                <a:ea typeface="ＭＳ Ｐゴシック" charset="0"/>
              </a:rPr>
              <a:t>It is raining and it is warm</a:t>
            </a:r>
          </a:p>
          <a:p>
            <a:pPr lvl="1" eaLnBrk="1" hangingPunct="1"/>
            <a:r>
              <a:rPr lang="en-US" sz="2400" dirty="0">
                <a:latin typeface="Calibri" charset="0"/>
                <a:ea typeface="ＭＳ Ｐゴシック" charset="0"/>
              </a:rPr>
              <a:t>(2+3=5) and (1&lt;2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)</a:t>
            </a:r>
            <a:r>
              <a:rPr lang="en-US" altLang="ja-JP" sz="2400" dirty="0" smtClean="0">
                <a:latin typeface="Calibri" charset="0"/>
                <a:ea typeface="ＭＳ Ｐゴシック" charset="0"/>
              </a:rPr>
              <a:t>.</a:t>
            </a:r>
            <a:endParaRPr lang="en-US" altLang="ja-JP" sz="2400" dirty="0">
              <a:latin typeface="Calibri" charset="0"/>
              <a:ea typeface="ＭＳ Ｐゴシック" charset="0"/>
            </a:endParaRPr>
          </a:p>
        </p:txBody>
      </p:sp>
      <p:pic>
        <p:nvPicPr>
          <p:cNvPr id="3" name="Picture 2" descr="Screen Shot 2018-09-26 at 12.38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54" y="698500"/>
            <a:ext cx="3937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92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52329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Logical Connective: Logical </a:t>
            </a:r>
            <a:r>
              <a:rPr lang="en-US" sz="4000" dirty="0" smtClean="0">
                <a:latin typeface="Calibri" charset="0"/>
                <a:ea typeface="ＭＳ Ｐゴシック" charset="0"/>
                <a:cs typeface="ＭＳ Ｐゴシック" charset="0"/>
              </a:rPr>
              <a:t>And (    )</a:t>
            </a:r>
            <a:endParaRPr lang="en-US" sz="4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7744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Truth table 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</a:pPr>
            <a:endParaRPr lang="en-US" sz="36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Screen Shot 2015-01-19 at 11.38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873" y="1600200"/>
            <a:ext cx="2954321" cy="2309469"/>
          </a:xfrm>
          <a:prstGeom prst="rect">
            <a:avLst/>
          </a:prstGeom>
        </p:spPr>
      </p:pic>
      <p:pic>
        <p:nvPicPr>
          <p:cNvPr id="3" name="Picture 2" descr="Screen Shot 2018-09-26 at 12.38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54" y="698500"/>
            <a:ext cx="393700" cy="38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7764" y="3962331"/>
            <a:ext cx="8119036" cy="1200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A </a:t>
            </a:r>
            <a:r>
              <a:rPr lang="en-US" sz="2400" b="1" dirty="0"/>
              <a:t>truth table </a:t>
            </a:r>
            <a:r>
              <a:rPr lang="en-US" sz="2400" dirty="0"/>
              <a:t>shows the truth value of a compound proposition for every possible combination of truth values for the variables contained in the compound proposition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67765" y="5207764"/>
            <a:ext cx="8119036" cy="1200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Every row in the truth table shows a particular truth value for each variable, along with the compound proposition's corresponding truth value.</a:t>
            </a:r>
          </a:p>
        </p:txBody>
      </p:sp>
    </p:spTree>
    <p:extLst>
      <p:ext uri="{BB962C8B-B14F-4D97-AF65-F5344CB8AC3E}">
        <p14:creationId xmlns:p14="http://schemas.microsoft.com/office/powerpoint/2010/main" val="1041616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Logical Connective: Logical </a:t>
            </a:r>
            <a:r>
              <a:rPr lang="en-US" sz="4000" dirty="0" smtClean="0">
                <a:latin typeface="Calibri" charset="0"/>
                <a:ea typeface="ＭＳ Ｐゴシック" charset="0"/>
                <a:cs typeface="ＭＳ Ｐゴシック" charset="0"/>
              </a:rPr>
              <a:t>OR(    )</a:t>
            </a:r>
            <a:endParaRPr lang="en-US" sz="4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4697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The logical </a:t>
            </a:r>
            <a:r>
              <a:rPr lang="en-US" sz="2800" u="sng" dirty="0">
                <a:latin typeface="Calibri" charset="0"/>
                <a:ea typeface="ＭＳ Ｐゴシック" charset="0"/>
                <a:cs typeface="ＭＳ Ｐゴシック" charset="0"/>
              </a:rPr>
              <a:t>disjunction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, or logical OR, is true if one or both of the propositions are true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. This is also known as ‘inclusive OR’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Examples</a:t>
            </a:r>
          </a:p>
          <a:p>
            <a:pPr lvl="1" eaLnBrk="1" hangingPunct="1"/>
            <a:r>
              <a:rPr lang="en-US" sz="2400" dirty="0">
                <a:latin typeface="Calibri" charset="0"/>
                <a:ea typeface="ＭＳ Ｐゴシック" charset="0"/>
              </a:rPr>
              <a:t>It is raining or it is the second lecture</a:t>
            </a:r>
          </a:p>
          <a:p>
            <a:pPr lvl="1" eaLnBrk="1" hangingPunct="1"/>
            <a:r>
              <a:rPr lang="en-US" sz="2400" dirty="0">
                <a:latin typeface="Calibri" charset="0"/>
                <a:ea typeface="ＭＳ Ｐゴシック" charset="0"/>
              </a:rPr>
              <a:t>(2+2=5)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 (1&lt;2)</a:t>
            </a:r>
          </a:p>
          <a:p>
            <a:pPr eaLnBrk="1" hangingPunct="1"/>
            <a:r>
              <a:rPr lang="en-US" sz="2800" b="1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Truth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table</a:t>
            </a:r>
            <a:endParaRPr lang="en-US" sz="2800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 descr="Screen Shot 2015-01-19 at 11.38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471" y="4010549"/>
            <a:ext cx="3354445" cy="2765633"/>
          </a:xfrm>
          <a:prstGeom prst="rect">
            <a:avLst/>
          </a:prstGeom>
        </p:spPr>
      </p:pic>
      <p:pic>
        <p:nvPicPr>
          <p:cNvPr id="2" name="Picture 1" descr="Screen Shot 2018-09-26 at 12.46.2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683" y="673100"/>
            <a:ext cx="4064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42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Logical Connective: </a:t>
            </a:r>
            <a:r>
              <a:rPr lang="en-US" sz="4000" dirty="0" smtClean="0">
                <a:latin typeface="Calibri" charset="0"/>
                <a:ea typeface="ＭＳ Ｐゴシック" charset="0"/>
                <a:cs typeface="ＭＳ Ｐゴシック" charset="0"/>
              </a:rPr>
              <a:t>Negation (   )</a:t>
            </a:r>
            <a:endParaRPr lang="en-US" sz="4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215589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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p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, t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he negation  of a proposition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, is also a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proposition</a:t>
            </a:r>
          </a:p>
          <a:p>
            <a:pPr eaLnBrk="1" hangingPunct="1"/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p: Today is Monday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Examples:</a:t>
            </a:r>
          </a:p>
          <a:p>
            <a:pPr lvl="1" eaLnBrk="1" hangingPunct="1"/>
            <a:r>
              <a:rPr lang="en-US" sz="2400" dirty="0">
                <a:latin typeface="Calibri" charset="0"/>
                <a:ea typeface="ＭＳ Ｐゴシック" charset="0"/>
              </a:rPr>
              <a:t>Today is not Monday</a:t>
            </a:r>
          </a:p>
          <a:p>
            <a:pPr lvl="1" eaLnBrk="1" hangingPunct="1"/>
            <a:r>
              <a:rPr lang="en-US" sz="2400" dirty="0">
                <a:latin typeface="Calibri" charset="0"/>
                <a:ea typeface="ＭＳ Ｐゴシック" charset="0"/>
              </a:rPr>
              <a:t>It is not the case that today is Monday, etc.</a:t>
            </a:r>
          </a:p>
          <a:p>
            <a:pPr eaLnBrk="1" hangingPunct="1"/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Truth table</a:t>
            </a:r>
          </a:p>
        </p:txBody>
      </p:sp>
      <p:pic>
        <p:nvPicPr>
          <p:cNvPr id="2" name="Picture 1" descr="Screen Shot 2015-01-15 at 11.41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218" y="4153766"/>
            <a:ext cx="2708322" cy="2215900"/>
          </a:xfrm>
          <a:prstGeom prst="rect">
            <a:avLst/>
          </a:prstGeom>
        </p:spPr>
      </p:pic>
      <p:pic>
        <p:nvPicPr>
          <p:cNvPr id="3" name="Picture 2" descr="Screen Shot 2018-09-26 at 12.48.0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259" y="774078"/>
            <a:ext cx="3429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9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Logical Connective: Exclusive </a:t>
            </a:r>
            <a:r>
              <a:rPr lang="en-US" sz="4000" dirty="0" smtClean="0">
                <a:latin typeface="Calibri" charset="0"/>
                <a:ea typeface="ＭＳ Ｐゴシック" charset="0"/>
                <a:cs typeface="ＭＳ Ｐゴシック" charset="0"/>
              </a:rPr>
              <a:t>Or (   )</a:t>
            </a:r>
            <a:endParaRPr lang="en-US" sz="4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The exclusive OR, or XOR, of two propositions is true when exactly one of the propositions is true and the other one is false</a:t>
            </a:r>
          </a:p>
          <a:p>
            <a:pPr eaLnBrk="1" hangingPunct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Example</a:t>
            </a:r>
          </a:p>
          <a:p>
            <a:pPr lvl="1" eaLnBrk="1" hangingPunct="1"/>
            <a:r>
              <a:rPr lang="en-US" sz="2000" dirty="0">
                <a:latin typeface="Calibri" charset="0"/>
                <a:ea typeface="ＭＳ Ｐゴシック" charset="0"/>
              </a:rPr>
              <a:t>The circuit is either ON or OFF but not both</a:t>
            </a:r>
          </a:p>
          <a:p>
            <a:pPr lvl="1" eaLnBrk="1" hangingPunct="1"/>
            <a:r>
              <a:rPr lang="en-US" sz="2000" dirty="0">
                <a:latin typeface="Calibri" charset="0"/>
                <a:ea typeface="ＭＳ Ｐゴシック" charset="0"/>
              </a:rPr>
              <a:t>Let </a:t>
            </a:r>
            <a:r>
              <a:rPr lang="en-US" sz="2000" i="1" dirty="0" err="1">
                <a:latin typeface="Calibri" charset="0"/>
                <a:ea typeface="ＭＳ Ｐゴシック" charset="0"/>
              </a:rPr>
              <a:t>ab</a:t>
            </a:r>
            <a:r>
              <a:rPr lang="en-US" sz="2000" dirty="0">
                <a:latin typeface="Calibri" charset="0"/>
                <a:ea typeface="ＭＳ Ｐゴシック" charset="0"/>
              </a:rPr>
              <a:t>&lt;0, then either </a:t>
            </a:r>
            <a:r>
              <a:rPr lang="en-US" sz="2000" i="1" dirty="0">
                <a:latin typeface="Calibri" charset="0"/>
                <a:ea typeface="ＭＳ Ｐゴシック" charset="0"/>
              </a:rPr>
              <a:t>a</a:t>
            </a:r>
            <a:r>
              <a:rPr lang="en-US" sz="2000" dirty="0">
                <a:latin typeface="Calibri" charset="0"/>
                <a:ea typeface="ＭＳ Ｐゴシック" charset="0"/>
              </a:rPr>
              <a:t>&lt;0 or </a:t>
            </a:r>
            <a:r>
              <a:rPr lang="en-US" sz="2000" i="1" dirty="0">
                <a:latin typeface="Calibri" charset="0"/>
                <a:ea typeface="ＭＳ Ｐゴシック" charset="0"/>
              </a:rPr>
              <a:t>b</a:t>
            </a:r>
            <a:r>
              <a:rPr lang="en-US" sz="2000" dirty="0">
                <a:latin typeface="Calibri" charset="0"/>
                <a:ea typeface="ＭＳ Ｐゴシック" charset="0"/>
              </a:rPr>
              <a:t>&lt;0 but not both</a:t>
            </a:r>
          </a:p>
          <a:p>
            <a:pPr eaLnBrk="1" hangingPunct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Truth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table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Screen Shot 2015-01-15 at 11.47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594" y="4258443"/>
            <a:ext cx="2438400" cy="1968500"/>
          </a:xfrm>
          <a:prstGeom prst="rect">
            <a:avLst/>
          </a:prstGeom>
        </p:spPr>
      </p:pic>
      <p:pic>
        <p:nvPicPr>
          <p:cNvPr id="3" name="Picture 2" descr="Screen Shot 2018-09-26 at 12.49.1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624" y="728382"/>
            <a:ext cx="3937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38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Logical Connective: Implication </a:t>
            </a:r>
            <a:r>
              <a:rPr lang="en-US" sz="4000" dirty="0" smtClean="0">
                <a:latin typeface="Calibri" charset="0"/>
                <a:ea typeface="ＭＳ Ｐゴシック" charset="0"/>
                <a:cs typeface="ＭＳ Ｐゴシック" charset="0"/>
              </a:rPr>
              <a:t>(   )</a:t>
            </a:r>
            <a:endParaRPr lang="en-US" sz="4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Definition: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Let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q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be two propositions.  The implication </a:t>
            </a:r>
            <a:r>
              <a:rPr lang="en-US" sz="2800" i="1" dirty="0" err="1">
                <a:latin typeface="Calibri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</a:t>
            </a:r>
            <a:r>
              <a:rPr lang="en-US" sz="2800" i="1" dirty="0" err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q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is the proposition that is false when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p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is true and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q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is false and true otherwise</a:t>
            </a:r>
          </a:p>
          <a:p>
            <a:pPr lvl="1" eaLnBrk="1" hangingPunct="1"/>
            <a:r>
              <a:rPr lang="en-US" sz="2400" i="1" dirty="0">
                <a:latin typeface="Calibri" charset="0"/>
                <a:ea typeface="ＭＳ Ｐゴシック" charset="0"/>
                <a:sym typeface="Symbol" charset="0"/>
              </a:rPr>
              <a:t>p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 is called the hypothesis, 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premise</a:t>
            </a:r>
            <a:endParaRPr lang="en-US" sz="2400" dirty="0">
              <a:latin typeface="Calibri" charset="0"/>
              <a:ea typeface="ＭＳ Ｐゴシック" charset="0"/>
              <a:sym typeface="Symbol" charset="0"/>
            </a:endParaRPr>
          </a:p>
          <a:p>
            <a:pPr lvl="1" eaLnBrk="1" hangingPunct="1"/>
            <a:r>
              <a:rPr lang="en-US" sz="2400" i="1" dirty="0">
                <a:latin typeface="Calibri" charset="0"/>
                <a:ea typeface="ＭＳ Ｐゴシック" charset="0"/>
                <a:sym typeface="Symbol" charset="0"/>
              </a:rPr>
              <a:t>q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 is called the conclusion, consequence</a:t>
            </a:r>
          </a:p>
          <a:p>
            <a:pPr eaLnBrk="1" hangingPunct="1"/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Truth </a:t>
            </a:r>
            <a:r>
              <a:rPr lang="en-US" sz="2800" b="1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table </a:t>
            </a:r>
            <a:endParaRPr lang="en-US" sz="2800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 descr="Screen Shot 2018-09-26 at 12.58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188" y="4096123"/>
            <a:ext cx="2324100" cy="2298700"/>
          </a:xfrm>
          <a:prstGeom prst="rect">
            <a:avLst/>
          </a:prstGeom>
        </p:spPr>
      </p:pic>
      <p:pic>
        <p:nvPicPr>
          <p:cNvPr id="4" name="Picture 3" descr="Screen Shot 2018-09-26 at 1.03.4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159" y="768724"/>
            <a:ext cx="4191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97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and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Logic is the study of formal reasoning (arguments). </a:t>
            </a:r>
          </a:p>
          <a:p>
            <a:r>
              <a:rPr lang="en-US" sz="2800" dirty="0" smtClean="0"/>
              <a:t>A statement in logic always has a well defined meaning (no room for confusion).</a:t>
            </a:r>
          </a:p>
          <a:p>
            <a:r>
              <a:rPr lang="en-US" sz="2800" dirty="0" smtClean="0"/>
              <a:t>Logic is important in mathematics for proving theorems.</a:t>
            </a:r>
          </a:p>
          <a:p>
            <a:pPr>
              <a:lnSpc>
                <a:spcPct val="90000"/>
              </a:lnSpc>
              <a:spcAft>
                <a:spcPct val="80000"/>
              </a:spcAft>
              <a:buFontTx/>
              <a:buChar char="•"/>
            </a:pPr>
            <a:r>
              <a:rPr lang="en-US" sz="2800" dirty="0" smtClean="0"/>
              <a:t>Used </a:t>
            </a:r>
            <a:r>
              <a:rPr lang="en-US" sz="2800" dirty="0"/>
              <a:t>for designing electronic circuitry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96941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1-21 at 12.16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8886"/>
            <a:ext cx="9144000" cy="486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67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conditional statement illustrated</a:t>
            </a:r>
            <a:endParaRPr lang="en-US" dirty="0"/>
          </a:p>
        </p:txBody>
      </p:sp>
      <p:pic>
        <p:nvPicPr>
          <p:cNvPr id="4" name="Picture 3" descr="Screen Shot 2018-09-26 at 1.18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1301382"/>
            <a:ext cx="81915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67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40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English expressions of the conditional operation</a:t>
            </a:r>
            <a:endParaRPr lang="en-US" dirty="0"/>
          </a:p>
        </p:txBody>
      </p:sp>
      <p:pic>
        <p:nvPicPr>
          <p:cNvPr id="4" name="Picture 3" descr="Screen Shot 2018-09-26 at 1.21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35" y="1342933"/>
            <a:ext cx="8217647" cy="517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5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Logical Connective: Implication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(  )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57200" y="156884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Consider the statements: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y</a:t>
            </a:r>
            <a:r>
              <a:rPr lang="en-US" sz="2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ou pass the exam </a:t>
            </a:r>
            <a:r>
              <a:rPr lang="en-US" sz="2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 you pass the course</a:t>
            </a:r>
          </a:p>
          <a:p>
            <a:pPr lvl="1">
              <a:lnSpc>
                <a:spcPct val="80000"/>
              </a:lnSpc>
            </a:pPr>
            <a:endParaRPr lang="en-US" sz="2400" dirty="0"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Equivalent statements: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Passing the exam is sufficient for passing the course.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For you to pass this course, it is sufficient that you pass the exam.</a:t>
            </a:r>
            <a:endParaRPr lang="en-US" sz="2400" dirty="0">
              <a:solidFill>
                <a:srgbClr val="0000FF"/>
              </a:solidFill>
              <a:latin typeface="Calibri" charset="0"/>
              <a:ea typeface="ＭＳ Ｐゴシック" charset="0"/>
            </a:endParaRP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 charset="0"/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i="1" dirty="0">
              <a:latin typeface="Calibri" charset="0"/>
              <a:ea typeface="ＭＳ Ｐゴシック" charset="0"/>
            </a:endParaRPr>
          </a:p>
        </p:txBody>
      </p:sp>
      <p:pic>
        <p:nvPicPr>
          <p:cNvPr id="2" name="Picture 1" descr="Screen Shot 2018-09-26 at 1.03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65" y="783665"/>
            <a:ext cx="4191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53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Exercise: </a:t>
            </a:r>
            <a:r>
              <a:rPr lang="en-US" sz="2800">
                <a:latin typeface="Calibri" charset="0"/>
                <a:ea typeface="ＭＳ Ｐゴシック" charset="0"/>
                <a:cs typeface="ＭＳ Ｐゴシック" charset="0"/>
              </a:rPr>
              <a:t>Which of the following implications is true?</a:t>
            </a:r>
            <a:endParaRPr lang="en-US" sz="40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If -1 is a positive number, then 2+2=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5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711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Exercise: </a:t>
            </a:r>
            <a:r>
              <a:rPr lang="en-US" sz="2800">
                <a:latin typeface="Calibri" charset="0"/>
                <a:ea typeface="ＭＳ Ｐゴシック" charset="0"/>
                <a:cs typeface="ＭＳ Ｐゴシック" charset="0"/>
              </a:rPr>
              <a:t>Which of the following implications is true?</a:t>
            </a:r>
            <a:endParaRPr lang="en-US" sz="40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If -1 is a positive number, then 2+2=5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2133600"/>
            <a:ext cx="655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alibri" charset="0"/>
              </a:rPr>
              <a:t>True.  The premise is obviously false, thus no matter what the conclusion is, the implication holds.</a:t>
            </a:r>
          </a:p>
        </p:txBody>
      </p:sp>
    </p:spTree>
    <p:extLst>
      <p:ext uri="{BB962C8B-B14F-4D97-AF65-F5344CB8AC3E}">
        <p14:creationId xmlns:p14="http://schemas.microsoft.com/office/powerpoint/2010/main" val="3172680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Exercise: </a:t>
            </a:r>
            <a:r>
              <a:rPr lang="en-US" sz="2800">
                <a:latin typeface="Calibri" charset="0"/>
                <a:ea typeface="ＭＳ Ｐゴシック" charset="0"/>
                <a:cs typeface="ＭＳ Ｐゴシック" charset="0"/>
              </a:rPr>
              <a:t>Which of the following implications is true?</a:t>
            </a:r>
            <a:endParaRPr lang="en-US" sz="40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If -1 is a positive number, then 2+2=5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If -1 is a positive number, then 2+2=4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2133600"/>
            <a:ext cx="655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alibri" charset="0"/>
              </a:rPr>
              <a:t>True.  The premise is obviously false, thus no matter what the conclusion is, the implication holds.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3429000"/>
            <a:ext cx="655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alibri" charset="0"/>
              </a:rPr>
              <a:t>True.  Same as above.</a:t>
            </a:r>
          </a:p>
        </p:txBody>
      </p:sp>
    </p:spTree>
    <p:extLst>
      <p:ext uri="{BB962C8B-B14F-4D97-AF65-F5344CB8AC3E}">
        <p14:creationId xmlns:p14="http://schemas.microsoft.com/office/powerpoint/2010/main" val="2348754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Exercise: </a:t>
            </a:r>
            <a:r>
              <a:rPr lang="en-US" sz="2800">
                <a:latin typeface="Calibri" charset="0"/>
                <a:ea typeface="ＭＳ Ｐゴシック" charset="0"/>
                <a:cs typeface="ＭＳ Ｐゴシック" charset="0"/>
              </a:rPr>
              <a:t>Which of the following implications is true?</a:t>
            </a:r>
            <a:endParaRPr lang="en-US" sz="40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If -1 is a positive number, then 2+2=5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If -1 is a positive number, then 2+2=4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If you get an 100% on your Midterm 1, then you will have an A</a:t>
            </a:r>
            <a:r>
              <a:rPr lang="en-US" baseline="30000" dirty="0" smtClean="0">
                <a:latin typeface="Calibri" charset="0"/>
                <a:ea typeface="ＭＳ Ｐゴシック" charset="0"/>
                <a:cs typeface="ＭＳ Ｐゴシック" charset="0"/>
              </a:rPr>
              <a:t>+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2133600"/>
            <a:ext cx="655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alibri" charset="0"/>
              </a:rPr>
              <a:t>True.  The premise is obviously false, thus no matter what the conclusion is, the implication holds.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3429000"/>
            <a:ext cx="655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alibri" charset="0"/>
              </a:rPr>
              <a:t>True.  Same as above.</a:t>
            </a:r>
          </a:p>
        </p:txBody>
      </p:sp>
    </p:spTree>
    <p:extLst>
      <p:ext uri="{BB962C8B-B14F-4D97-AF65-F5344CB8AC3E}">
        <p14:creationId xmlns:p14="http://schemas.microsoft.com/office/powerpoint/2010/main" val="3157982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Exercise: </a:t>
            </a:r>
            <a:r>
              <a:rPr lang="en-US" sz="2800">
                <a:latin typeface="Calibri" charset="0"/>
                <a:ea typeface="ＭＳ Ｐゴシック" charset="0"/>
                <a:cs typeface="ＭＳ Ｐゴシック" charset="0"/>
              </a:rPr>
              <a:t>Which of the following implications is true?</a:t>
            </a:r>
            <a:endParaRPr lang="en-US" sz="40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If -1 is a positive number, then 2+2=5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If -1 is a positive number, then 2+2=4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If you get an 100% on your Midterm 1, then you will have an A</a:t>
            </a:r>
            <a:r>
              <a:rPr lang="en-US" baseline="30000" dirty="0" smtClean="0">
                <a:latin typeface="Calibri" charset="0"/>
                <a:ea typeface="ＭＳ Ｐゴシック" charset="0"/>
                <a:cs typeface="ＭＳ Ｐゴシック" charset="0"/>
              </a:rPr>
              <a:t>+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2133600"/>
            <a:ext cx="655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alibri" charset="0"/>
              </a:rPr>
              <a:t>True.  The premise is obviously false, thus no matter what the conclusion is, the implication holds.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3429000"/>
            <a:ext cx="655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alibri" charset="0"/>
              </a:rPr>
              <a:t>True.  Same as above.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4400" y="5006975"/>
            <a:ext cx="716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alibri" charset="0"/>
              </a:rPr>
              <a:t>False.  Your grades homework, quizzes, Midterm 2, and Final, if they are bad, would prevent you from having an A</a:t>
            </a:r>
            <a:r>
              <a:rPr lang="en-US" sz="2000" baseline="30000">
                <a:latin typeface="Calibri" charset="0"/>
              </a:rPr>
              <a:t>+</a:t>
            </a:r>
            <a:r>
              <a:rPr lang="en-US" sz="2000">
                <a:latin typeface="Calibri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9468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Note that logical (material) implication does not assume any casual connection.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`If black is white, then we live in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Antartic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`If pigs fly, then Paris is in France.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664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and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Here are some  examples of the arguments:</a:t>
            </a:r>
          </a:p>
          <a:p>
            <a:pPr lvl="1"/>
            <a:r>
              <a:rPr lang="en-US" sz="2400" dirty="0" smtClean="0"/>
              <a:t>If it is snowing, then it is cold outside.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It is snowing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/>
              <a:t> </a:t>
            </a:r>
            <a:r>
              <a:rPr lang="en-US" sz="2400" dirty="0" smtClean="0"/>
              <a:t>--------------------------------------------------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Therefore, it is cold outside</a:t>
            </a:r>
          </a:p>
          <a:p>
            <a:pPr marL="800100" lvl="1"/>
            <a:r>
              <a:rPr lang="en-US" sz="2400" dirty="0" smtClean="0"/>
              <a:t>If it is snowing, then it is cold outside.</a:t>
            </a:r>
          </a:p>
          <a:p>
            <a:pPr marL="51435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It is cold outside</a:t>
            </a:r>
          </a:p>
          <a:p>
            <a:pPr marL="51435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--------------------------------------------------</a:t>
            </a:r>
          </a:p>
          <a:p>
            <a:pPr marL="51435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Therefore, it is snowing.</a:t>
            </a:r>
          </a:p>
        </p:txBody>
      </p:sp>
    </p:spTree>
    <p:extLst>
      <p:ext uri="{BB962C8B-B14F-4D97-AF65-F5344CB8AC3E}">
        <p14:creationId xmlns:p14="http://schemas.microsoft.com/office/powerpoint/2010/main" val="3663628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Autofit/>
          </a:bodyPr>
          <a:lstStyle/>
          <a:p>
            <a:r>
              <a:rPr lang="en-US" sz="4000" dirty="0"/>
              <a:t>Exercises</a:t>
            </a:r>
            <a:endParaRPr lang="en-CA" sz="4000" dirty="0"/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153400" cy="4724400"/>
          </a:xfrm>
        </p:spPr>
        <p:txBody>
          <a:bodyPr>
            <a:normAutofit/>
          </a:bodyPr>
          <a:lstStyle/>
          <a:p>
            <a:pPr marL="230188" indent="-230188">
              <a:spcAft>
                <a:spcPct val="25000"/>
              </a:spcAft>
              <a:buFontTx/>
              <a:buChar char="•"/>
            </a:pPr>
            <a:r>
              <a:rPr lang="en-US" dirty="0"/>
              <a:t>To take discrete mathematics, you must have taken calculus or a course in computer science.</a:t>
            </a:r>
          </a:p>
          <a:p>
            <a:pPr marL="230188" indent="-230188">
              <a:spcAft>
                <a:spcPct val="25000"/>
              </a:spcAft>
              <a:buFontTx/>
              <a:buChar char="•"/>
            </a:pPr>
            <a:r>
              <a:rPr lang="en-US" dirty="0"/>
              <a:t>When you buy a new car from Acme Motor Company, you get $2000 back in cash or a 2% car loan.</a:t>
            </a:r>
          </a:p>
          <a:p>
            <a:pPr marL="230188" indent="-230188">
              <a:spcAft>
                <a:spcPct val="25000"/>
              </a:spcAft>
              <a:buFontTx/>
              <a:buChar char="•"/>
            </a:pPr>
            <a:r>
              <a:rPr lang="en-US" dirty="0"/>
              <a:t>School is closed if more than 2 feet of snow falls </a:t>
            </a:r>
            <a:r>
              <a:rPr lang="en-US" dirty="0" smtClean="0"/>
              <a:t>and </a:t>
            </a:r>
            <a:r>
              <a:rPr lang="en-US" dirty="0"/>
              <a:t>if the wind chill is below </a:t>
            </a:r>
            <a:r>
              <a:rPr lang="en-US" dirty="0" smtClean="0"/>
              <a:t>-80</a:t>
            </a:r>
            <a:r>
              <a:rPr lang="en-US" dirty="0"/>
              <a:t>.</a:t>
            </a:r>
            <a:endParaRPr lang="en-US" sz="3600" dirty="0">
              <a:sym typeface="Symbol" charset="0"/>
            </a:endParaRPr>
          </a:p>
          <a:p>
            <a:pPr lvl="1"/>
            <a:endParaRPr lang="en-US" dirty="0"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545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/>
              <a:t>Exercises</a:t>
            </a:r>
            <a:endParaRPr lang="en-CA" sz="4000"/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153400" cy="4724400"/>
          </a:xfrm>
        </p:spPr>
        <p:txBody>
          <a:bodyPr>
            <a:noAutofit/>
          </a:bodyPr>
          <a:lstStyle/>
          <a:p>
            <a:pPr marL="230188" indent="-230188">
              <a:spcAft>
                <a:spcPct val="25000"/>
              </a:spcAft>
              <a:buFontTx/>
              <a:buChar char="•"/>
            </a:pPr>
            <a:r>
              <a:rPr lang="en-US" sz="2800" dirty="0"/>
              <a:t>To take discrete mathematics, you must have taken calculus or a course in computer science.</a:t>
            </a:r>
          </a:p>
          <a:p>
            <a:pPr marL="230188" indent="-230188">
              <a:spcAft>
                <a:spcPct val="25000"/>
              </a:spcAft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</a:rPr>
              <a:t>Propositions</a:t>
            </a:r>
          </a:p>
          <a:p>
            <a:pPr marL="0" indent="0">
              <a:spcAft>
                <a:spcPct val="25000"/>
              </a:spcAft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	- p: take discrete math</a:t>
            </a:r>
          </a:p>
          <a:p>
            <a:pPr marL="0" indent="0">
              <a:spcAft>
                <a:spcPct val="25000"/>
              </a:spcAft>
              <a:buNone/>
            </a:pPr>
            <a:r>
              <a:rPr lang="en-US" sz="2800" dirty="0">
                <a:solidFill>
                  <a:srgbClr val="0000FF"/>
                </a:solidFill>
              </a:rPr>
              <a:t>	</a:t>
            </a:r>
            <a:r>
              <a:rPr lang="en-US" sz="2800" dirty="0" smtClean="0">
                <a:solidFill>
                  <a:srgbClr val="0000FF"/>
                </a:solidFill>
              </a:rPr>
              <a:t>- q: you have taken calculus</a:t>
            </a:r>
          </a:p>
          <a:p>
            <a:pPr marL="0" indent="0">
              <a:spcAft>
                <a:spcPct val="25000"/>
              </a:spcAft>
              <a:buNone/>
            </a:pPr>
            <a:r>
              <a:rPr lang="en-US" sz="2800" dirty="0">
                <a:solidFill>
                  <a:srgbClr val="0000FF"/>
                </a:solidFill>
              </a:rPr>
              <a:t>	</a:t>
            </a:r>
            <a:r>
              <a:rPr lang="en-US" sz="2800" dirty="0" smtClean="0">
                <a:solidFill>
                  <a:srgbClr val="0000FF"/>
                </a:solidFill>
              </a:rPr>
              <a:t>- r : you have taken a course in CS</a:t>
            </a:r>
          </a:p>
          <a:p>
            <a:pPr>
              <a:spcAft>
                <a:spcPct val="25000"/>
              </a:spcAft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  <a:endParaRPr lang="en-US" sz="2800" dirty="0" smtClean="0">
              <a:solidFill>
                <a:srgbClr val="0000FF"/>
              </a:solidFill>
            </a:endParaRPr>
          </a:p>
          <a:p>
            <a:pPr>
              <a:spcAft>
                <a:spcPct val="25000"/>
              </a:spcAft>
            </a:pPr>
            <a:endParaRPr lang="en-US" sz="2800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 descr="Screen Shot 2018-09-26 at 1.15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12" y="4669117"/>
            <a:ext cx="16256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/>
              <a:t>Exercises</a:t>
            </a:r>
            <a:endParaRPr lang="en-CA" sz="4000"/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153400" cy="4724400"/>
          </a:xfrm>
        </p:spPr>
        <p:txBody>
          <a:bodyPr>
            <a:noAutofit/>
          </a:bodyPr>
          <a:lstStyle/>
          <a:p>
            <a:pPr marL="230188" indent="-230188">
              <a:spcAft>
                <a:spcPct val="25000"/>
              </a:spcAft>
              <a:buFontTx/>
              <a:buChar char="•"/>
            </a:pPr>
            <a:r>
              <a:rPr lang="en-US" sz="2800" dirty="0" smtClean="0"/>
              <a:t>When you buy a new car from Acme Motor Company, you get $2000 back in cash or a 2% car loan.</a:t>
            </a:r>
          </a:p>
          <a:p>
            <a:pPr marL="230188" indent="-230188">
              <a:spcAft>
                <a:spcPct val="25000"/>
              </a:spcAft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</a:rPr>
              <a:t>Propositions</a:t>
            </a:r>
          </a:p>
          <a:p>
            <a:pPr marL="0" indent="0">
              <a:spcAft>
                <a:spcPct val="25000"/>
              </a:spcAft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	- p: you buy a car</a:t>
            </a:r>
          </a:p>
          <a:p>
            <a:pPr marL="0" indent="0">
              <a:spcAft>
                <a:spcPct val="25000"/>
              </a:spcAft>
              <a:buNone/>
            </a:pPr>
            <a:r>
              <a:rPr lang="en-US" sz="2800" dirty="0">
                <a:solidFill>
                  <a:srgbClr val="0000FF"/>
                </a:solidFill>
              </a:rPr>
              <a:t>	</a:t>
            </a:r>
            <a:r>
              <a:rPr lang="en-US" sz="2800" dirty="0" smtClean="0">
                <a:solidFill>
                  <a:srgbClr val="0000FF"/>
                </a:solidFill>
              </a:rPr>
              <a:t>- q: you you get $2000 back</a:t>
            </a:r>
          </a:p>
          <a:p>
            <a:pPr marL="0" indent="0">
              <a:spcAft>
                <a:spcPct val="25000"/>
              </a:spcAft>
              <a:buNone/>
            </a:pPr>
            <a:r>
              <a:rPr lang="en-US" sz="2800" dirty="0">
                <a:solidFill>
                  <a:srgbClr val="0000FF"/>
                </a:solidFill>
              </a:rPr>
              <a:t>	</a:t>
            </a:r>
            <a:r>
              <a:rPr lang="en-US" sz="2800" dirty="0" smtClean="0">
                <a:solidFill>
                  <a:srgbClr val="0000FF"/>
                </a:solidFill>
              </a:rPr>
              <a:t>- r : you get 2% car loan</a:t>
            </a:r>
          </a:p>
          <a:p>
            <a:pPr>
              <a:spcAft>
                <a:spcPct val="25000"/>
              </a:spcAft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  <a:endParaRPr lang="en-US" sz="2800" dirty="0" smtClean="0">
              <a:solidFill>
                <a:srgbClr val="0000FF"/>
              </a:solidFill>
            </a:endParaRPr>
          </a:p>
          <a:p>
            <a:pPr>
              <a:spcAft>
                <a:spcPct val="25000"/>
              </a:spcAft>
            </a:pPr>
            <a:endParaRPr lang="en-US" sz="2800" dirty="0" smtClean="0">
              <a:solidFill>
                <a:srgbClr val="0000FF"/>
              </a:solidFill>
            </a:endParaRPr>
          </a:p>
          <a:p>
            <a:pPr>
              <a:spcAft>
                <a:spcPct val="25000"/>
              </a:spcAft>
            </a:pPr>
            <a:endParaRPr lang="en-US" sz="2800" dirty="0" smtClean="0">
              <a:solidFill>
                <a:srgbClr val="FF0000"/>
              </a:solidFill>
            </a:endParaRPr>
          </a:p>
        </p:txBody>
      </p:sp>
      <p:pic>
        <p:nvPicPr>
          <p:cNvPr id="3" name="Picture 2" descr="Screen Shot 2018-09-26 at 1.15.0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5112870"/>
            <a:ext cx="16891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71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/>
              <a:t>Exercises</a:t>
            </a:r>
            <a:endParaRPr lang="en-CA" sz="4000"/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153400" cy="4724400"/>
          </a:xfrm>
        </p:spPr>
        <p:txBody>
          <a:bodyPr>
            <a:noAutofit/>
          </a:bodyPr>
          <a:lstStyle/>
          <a:p>
            <a:pPr marL="230188" indent="-230188">
              <a:spcAft>
                <a:spcPct val="25000"/>
              </a:spcAft>
              <a:buFontTx/>
              <a:buChar char="•"/>
            </a:pPr>
            <a:r>
              <a:rPr lang="en-US" sz="2800" dirty="0" smtClean="0"/>
              <a:t>School is closed if more than 2 feet of snow falls </a:t>
            </a:r>
            <a:r>
              <a:rPr lang="en-US" sz="2800" dirty="0"/>
              <a:t> </a:t>
            </a:r>
            <a:r>
              <a:rPr lang="en-US" sz="2800" dirty="0" smtClean="0"/>
              <a:t>and if the wind chill is below -80.</a:t>
            </a:r>
            <a:endParaRPr lang="en-US" sz="2800" dirty="0" smtClean="0">
              <a:sym typeface="Symbol" charset="0"/>
            </a:endParaRPr>
          </a:p>
          <a:p>
            <a:pPr marL="230188" indent="-230188">
              <a:spcAft>
                <a:spcPct val="25000"/>
              </a:spcAft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</a:rPr>
              <a:t>Propositions</a:t>
            </a:r>
          </a:p>
          <a:p>
            <a:pPr marL="0" indent="0">
              <a:spcAft>
                <a:spcPct val="25000"/>
              </a:spcAft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	- p: School is closed</a:t>
            </a:r>
          </a:p>
          <a:p>
            <a:pPr marL="0" indent="0">
              <a:spcAft>
                <a:spcPct val="25000"/>
              </a:spcAft>
              <a:buNone/>
            </a:pPr>
            <a:r>
              <a:rPr lang="en-US" sz="2800" dirty="0">
                <a:solidFill>
                  <a:srgbClr val="0000FF"/>
                </a:solidFill>
              </a:rPr>
              <a:t>	</a:t>
            </a:r>
            <a:r>
              <a:rPr lang="en-US" sz="2800" dirty="0" smtClean="0">
                <a:solidFill>
                  <a:srgbClr val="0000FF"/>
                </a:solidFill>
              </a:rPr>
              <a:t>- q: 2 feet of snow falls</a:t>
            </a:r>
          </a:p>
          <a:p>
            <a:pPr marL="0" indent="0">
              <a:spcAft>
                <a:spcPct val="25000"/>
              </a:spcAft>
              <a:buNone/>
            </a:pPr>
            <a:r>
              <a:rPr lang="en-US" sz="2800" dirty="0">
                <a:solidFill>
                  <a:srgbClr val="0000FF"/>
                </a:solidFill>
              </a:rPr>
              <a:t>	</a:t>
            </a:r>
            <a:r>
              <a:rPr lang="en-US" sz="2800" dirty="0" smtClean="0">
                <a:solidFill>
                  <a:srgbClr val="0000FF"/>
                </a:solidFill>
              </a:rPr>
              <a:t>- r : wind chill is below -80</a:t>
            </a:r>
          </a:p>
          <a:p>
            <a:pPr>
              <a:spcAft>
                <a:spcPct val="25000"/>
              </a:spcAft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  <a:endParaRPr lang="en-US" sz="2800" dirty="0" smtClean="0">
              <a:solidFill>
                <a:srgbClr val="0000FF"/>
              </a:solidFill>
            </a:endParaRPr>
          </a:p>
          <a:p>
            <a:pPr>
              <a:spcAft>
                <a:spcPct val="25000"/>
              </a:spcAft>
            </a:pPr>
            <a:endParaRPr lang="en-US" sz="2800" dirty="0" smtClean="0">
              <a:solidFill>
                <a:srgbClr val="0000FF"/>
              </a:solidFill>
            </a:endParaRPr>
          </a:p>
          <a:p>
            <a:pPr marL="0" indent="0">
              <a:spcAft>
                <a:spcPct val="25000"/>
              </a:spcAft>
              <a:buNone/>
            </a:pPr>
            <a:endParaRPr lang="en-US" sz="2800" dirty="0" smtClean="0">
              <a:solidFill>
                <a:srgbClr val="0000FF"/>
              </a:solidFill>
            </a:endParaRPr>
          </a:p>
          <a:p>
            <a:pPr>
              <a:spcAft>
                <a:spcPct val="25000"/>
              </a:spcAft>
            </a:pPr>
            <a:endParaRPr lang="en-US" sz="2800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 descr="Screen Shot 2018-09-26 at 1.14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41" y="4704976"/>
            <a:ext cx="16383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83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Truth Tables</a:t>
            </a:r>
          </a:p>
        </p:txBody>
      </p:sp>
      <p:sp>
        <p:nvSpPr>
          <p:cNvPr id="152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47800"/>
            <a:ext cx="7924800" cy="48768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sz="2800" dirty="0"/>
              <a:t>Logical operators/connectives are defined by truth tables: </a:t>
            </a:r>
          </a:p>
          <a:p>
            <a:r>
              <a:rPr lang="en-US" sz="2800" dirty="0"/>
              <a:t>Negation truth table (unary):</a:t>
            </a:r>
          </a:p>
          <a:p>
            <a:endParaRPr lang="en-US" sz="2800" dirty="0"/>
          </a:p>
          <a:p>
            <a:r>
              <a:rPr lang="en-US" sz="2800" dirty="0"/>
              <a:t>Binary truth tables:</a:t>
            </a:r>
            <a:endParaRPr lang="en-US" sz="2800" dirty="0">
              <a:sym typeface="Symbol" charset="2"/>
            </a:endParaRPr>
          </a:p>
          <a:p>
            <a:pPr>
              <a:buFont typeface="Wingdings" charset="2"/>
              <a:buNone/>
            </a:pPr>
            <a:endParaRPr lang="en-US" sz="2800" dirty="0"/>
          </a:p>
        </p:txBody>
      </p:sp>
      <p:graphicFrame>
        <p:nvGraphicFramePr>
          <p:cNvPr id="152682" name="Group 106"/>
          <p:cNvGraphicFramePr>
            <a:graphicFrameLocks noGrp="1"/>
          </p:cNvGraphicFramePr>
          <p:nvPr/>
        </p:nvGraphicFramePr>
        <p:xfrm>
          <a:off x="6019800" y="2133600"/>
          <a:ext cx="1905000" cy="1548383"/>
        </p:xfrm>
        <a:graphic>
          <a:graphicData uri="http://schemas.openxmlformats.org/drawingml/2006/table">
            <a:tbl>
              <a:tblPr/>
              <a:tblGrid>
                <a:gridCol w="952500"/>
                <a:gridCol w="952500"/>
              </a:tblGrid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sym typeface="Symbol" charset="2"/>
                        </a:rPr>
                        <a:t></a:t>
                      </a: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sym typeface="Symbol" charset="2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2761" name="Group 185"/>
          <p:cNvGraphicFramePr>
            <a:graphicFrameLocks noGrp="1"/>
          </p:cNvGraphicFramePr>
          <p:nvPr>
            <p:ph sz="half" idx="2"/>
          </p:nvPr>
        </p:nvGraphicFramePr>
        <p:xfrm>
          <a:off x="762000" y="3886200"/>
          <a:ext cx="7696200" cy="2694431"/>
        </p:xfrm>
        <a:graphic>
          <a:graphicData uri="http://schemas.openxmlformats.org/drawingml/2006/table">
            <a:tbl>
              <a:tblPr/>
              <a:tblGrid>
                <a:gridCol w="1068388"/>
                <a:gridCol w="1069975"/>
                <a:gridCol w="1068387"/>
                <a:gridCol w="1068388"/>
                <a:gridCol w="1069975"/>
                <a:gridCol w="1068387"/>
                <a:gridCol w="1282700"/>
              </a:tblGrid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q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sym typeface="Symbol" charset="2"/>
                        </a:rPr>
                        <a:t></a:t>
                      </a: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sym typeface="Symbol" charset="2"/>
                        </a:rPr>
                        <a:t></a:t>
                      </a: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 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sym typeface="Symbol" charset="2"/>
                        </a:rPr>
                        <a:t></a:t>
                      </a: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sym typeface="Symbol" charset="2"/>
                        </a:rPr>
                        <a:t></a:t>
                      </a: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q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 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sym typeface="Symbol" charset="2"/>
                        </a:rPr>
                        <a:t>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sym typeface="Symbol" charset="2"/>
                        </a:rPr>
                        <a:t> </a:t>
                      </a: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162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2361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Logical Connective: </a:t>
            </a:r>
            <a:r>
              <a:rPr lang="en-US" sz="4000" dirty="0" err="1">
                <a:latin typeface="Calibri" charset="0"/>
                <a:ea typeface="ＭＳ Ｐゴシック" charset="0"/>
                <a:cs typeface="ＭＳ Ｐゴシック" charset="0"/>
              </a:rPr>
              <a:t>Biconditional</a:t>
            </a:r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dirty="0" smtClean="0">
                <a:latin typeface="Calibri" charset="0"/>
                <a:ea typeface="ＭＳ Ｐゴシック" charset="0"/>
                <a:cs typeface="ＭＳ Ｐゴシック" charset="0"/>
              </a:rPr>
              <a:t>(   )</a:t>
            </a:r>
            <a:endParaRPr lang="en-US" sz="4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Definition: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The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biconditional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smtClean="0">
                <a:latin typeface="Calibri" charset="0"/>
                <a:ea typeface="ＭＳ Ｐゴシック" charset="0"/>
                <a:cs typeface="ＭＳ Ｐゴシック" charset="0"/>
              </a:rPr>
              <a:t>           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is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the proposition that is true when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p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and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q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have the same truth values.  It is false otherwise.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Note that it is equivalent to </a:t>
            </a:r>
          </a:p>
          <a:p>
            <a:pPr eaLnBrk="1" hangingPunct="1"/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Truth table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 descr="Screen Shot 2015-01-19 at 10.13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704" y="3296740"/>
            <a:ext cx="2578100" cy="495300"/>
          </a:xfrm>
          <a:prstGeom prst="rect">
            <a:avLst/>
          </a:prstGeom>
        </p:spPr>
      </p:pic>
      <p:pic>
        <p:nvPicPr>
          <p:cNvPr id="5" name="Picture 4" descr="Screen Shot 2015-01-19 at 10.13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667" y="1729028"/>
            <a:ext cx="1082395" cy="549041"/>
          </a:xfrm>
          <a:prstGeom prst="rect">
            <a:avLst/>
          </a:prstGeom>
        </p:spPr>
      </p:pic>
      <p:pic>
        <p:nvPicPr>
          <p:cNvPr id="2" name="Picture 1" descr="Screen Shot 2018-09-26 at 1.0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964" y="4058769"/>
            <a:ext cx="5092700" cy="2565400"/>
          </a:xfrm>
          <a:prstGeom prst="rect">
            <a:avLst/>
          </a:prstGeom>
        </p:spPr>
      </p:pic>
      <p:pic>
        <p:nvPicPr>
          <p:cNvPr id="6" name="Picture 5" descr="Screen Shot 2018-09-26 at 1.05.26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790" y="765695"/>
            <a:ext cx="4445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38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Logical Connective: </a:t>
            </a:r>
            <a:r>
              <a:rPr lang="en-US" sz="4000" dirty="0" err="1">
                <a:latin typeface="Calibri" charset="0"/>
                <a:ea typeface="ＭＳ Ｐゴシック" charset="0"/>
                <a:cs typeface="ＭＳ Ｐゴシック" charset="0"/>
              </a:rPr>
              <a:t>Biconditional</a:t>
            </a:r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dirty="0" smtClean="0">
                <a:latin typeface="Calibri" charset="0"/>
                <a:ea typeface="ＭＳ Ｐゴシック" charset="0"/>
                <a:cs typeface="ＭＳ Ｐゴシック" charset="0"/>
              </a:rPr>
              <a:t>(   )</a:t>
            </a:r>
            <a:endParaRPr lang="en-US" sz="4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3000" dirty="0" err="1">
                <a:latin typeface="Calibri" charset="0"/>
                <a:ea typeface="ＭＳ Ｐゴシック" charset="0"/>
                <a:cs typeface="ＭＳ Ｐゴシック" charset="0"/>
              </a:rPr>
              <a:t>biconditional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i="1" dirty="0" err="1">
                <a:latin typeface="Calibri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3000" dirty="0" err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</a:t>
            </a:r>
            <a:r>
              <a:rPr lang="en-US" sz="3000" i="1" dirty="0" err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q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can be equivalently read 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i="1" dirty="0">
                <a:latin typeface="Calibri" charset="0"/>
                <a:ea typeface="ＭＳ Ｐゴシック" charset="0"/>
                <a:sym typeface="Symbol" charset="0"/>
              </a:rPr>
              <a:t>p</a:t>
            </a:r>
            <a:r>
              <a:rPr lang="en-US" sz="2600" dirty="0">
                <a:latin typeface="Calibri" charset="0"/>
                <a:ea typeface="ＭＳ Ｐゴシック" charset="0"/>
                <a:sym typeface="Symbol" charset="0"/>
              </a:rPr>
              <a:t> if </a:t>
            </a:r>
            <a:r>
              <a:rPr lang="en-US" sz="2600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and only</a:t>
            </a:r>
            <a:r>
              <a:rPr lang="en-US" sz="2600" dirty="0">
                <a:latin typeface="Calibri" charset="0"/>
                <a:ea typeface="ＭＳ Ｐゴシック" charset="0"/>
                <a:sym typeface="Symbol" charset="0"/>
              </a:rPr>
              <a:t> if </a:t>
            </a:r>
            <a:r>
              <a:rPr lang="en-US" sz="2600" i="1" dirty="0">
                <a:latin typeface="Calibri" charset="0"/>
                <a:ea typeface="ＭＳ Ｐゴシック" charset="0"/>
                <a:sym typeface="Symbol" charset="0"/>
              </a:rPr>
              <a:t>q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i="1" dirty="0">
                <a:latin typeface="Calibri" charset="0"/>
                <a:ea typeface="ＭＳ Ｐゴシック" charset="0"/>
                <a:sym typeface="Symbol" charset="0"/>
              </a:rPr>
              <a:t>p</a:t>
            </a:r>
            <a:r>
              <a:rPr lang="en-US" sz="2600" dirty="0">
                <a:latin typeface="Calibri" charset="0"/>
                <a:ea typeface="ＭＳ Ｐゴシック" charset="0"/>
                <a:sym typeface="Symbol" charset="0"/>
              </a:rPr>
              <a:t> is a </a:t>
            </a:r>
            <a:r>
              <a:rPr lang="en-US" sz="2600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necessary and sufficient</a:t>
            </a:r>
            <a:r>
              <a:rPr lang="en-US" sz="2600" dirty="0">
                <a:latin typeface="Calibri" charset="0"/>
                <a:ea typeface="ＭＳ Ｐゴシック" charset="0"/>
                <a:sym typeface="Symbol" charset="0"/>
              </a:rPr>
              <a:t> condition for </a:t>
            </a:r>
            <a:r>
              <a:rPr lang="en-US" sz="2600" i="1" dirty="0">
                <a:latin typeface="Calibri" charset="0"/>
                <a:ea typeface="ＭＳ Ｐゴシック" charset="0"/>
                <a:sym typeface="Symbol" charset="0"/>
              </a:rPr>
              <a:t>q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latin typeface="Calibri" charset="0"/>
                <a:ea typeface="ＭＳ Ｐゴシック" charset="0"/>
                <a:sym typeface="Symbol" charset="0"/>
              </a:rPr>
              <a:t>if </a:t>
            </a:r>
            <a:r>
              <a:rPr lang="en-US" sz="2600" i="1" dirty="0">
                <a:latin typeface="Calibri" charset="0"/>
                <a:ea typeface="ＭＳ Ｐゴシック" charset="0"/>
                <a:sym typeface="Symbol" charset="0"/>
              </a:rPr>
              <a:t>p</a:t>
            </a:r>
            <a:r>
              <a:rPr lang="en-US" sz="2600" dirty="0">
                <a:latin typeface="Calibri" charset="0"/>
                <a:ea typeface="ＭＳ Ｐゴシック" charset="0"/>
                <a:sym typeface="Symbol" charset="0"/>
              </a:rPr>
              <a:t> then </a:t>
            </a:r>
            <a:r>
              <a:rPr lang="en-US" sz="2600" i="1" dirty="0">
                <a:latin typeface="Calibri" charset="0"/>
                <a:ea typeface="ＭＳ Ｐゴシック" charset="0"/>
                <a:sym typeface="Symbol" charset="0"/>
              </a:rPr>
              <a:t>q</a:t>
            </a:r>
            <a:r>
              <a:rPr lang="en-US" sz="2600" dirty="0">
                <a:latin typeface="Calibri" charset="0"/>
                <a:ea typeface="ＭＳ Ｐゴシック" charset="0"/>
                <a:sym typeface="Symbol" charset="0"/>
              </a:rPr>
              <a:t>, and </a:t>
            </a:r>
            <a:r>
              <a:rPr lang="en-US" sz="2600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conversely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i="1" dirty="0">
                <a:latin typeface="Calibri" charset="0"/>
                <a:ea typeface="ＭＳ Ｐゴシック" charset="0"/>
                <a:sym typeface="Symbol" charset="0"/>
              </a:rPr>
              <a:t>p</a:t>
            </a:r>
            <a:r>
              <a:rPr lang="en-US" sz="2600" dirty="0">
                <a:latin typeface="Calibri" charset="0"/>
                <a:ea typeface="ＭＳ Ｐゴシック" charset="0"/>
                <a:sym typeface="Symbol" charset="0"/>
              </a:rPr>
              <a:t> </a:t>
            </a:r>
            <a:r>
              <a:rPr lang="en-US" sz="2600" dirty="0" err="1">
                <a:latin typeface="Calibri" charset="0"/>
                <a:ea typeface="ＭＳ Ｐゴシック" charset="0"/>
                <a:sym typeface="Symbol" charset="0"/>
              </a:rPr>
              <a:t>iff</a:t>
            </a:r>
            <a:r>
              <a:rPr lang="en-US" sz="2600" dirty="0">
                <a:latin typeface="Calibri" charset="0"/>
                <a:ea typeface="ＭＳ Ｐゴシック" charset="0"/>
                <a:sym typeface="Symbol" charset="0"/>
              </a:rPr>
              <a:t> </a:t>
            </a:r>
            <a:r>
              <a:rPr lang="en-US" sz="2600" i="1" dirty="0">
                <a:latin typeface="Calibri" charset="0"/>
                <a:ea typeface="ＭＳ Ｐゴシック" charset="0"/>
                <a:sym typeface="Symbol" charset="0"/>
              </a:rPr>
              <a:t>q</a:t>
            </a:r>
            <a:endParaRPr lang="en-US" sz="2600" dirty="0">
              <a:latin typeface="Calibri" charset="0"/>
              <a:ea typeface="ＭＳ Ｐゴシック" charset="0"/>
              <a:sym typeface="Symbo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Examples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i="1" dirty="0">
                <a:latin typeface="Calibri" charset="0"/>
                <a:ea typeface="ＭＳ Ｐゴシック" charset="0"/>
                <a:sym typeface="Symbol" charset="0"/>
              </a:rPr>
              <a:t>x</a:t>
            </a:r>
            <a:r>
              <a:rPr lang="en-US" sz="2600" dirty="0">
                <a:latin typeface="Calibri" charset="0"/>
                <a:ea typeface="ＭＳ Ｐゴシック" charset="0"/>
                <a:sym typeface="Symbol" charset="0"/>
              </a:rPr>
              <a:t>&gt;0 if and only if </a:t>
            </a:r>
            <a:r>
              <a:rPr lang="en-US" sz="2600" i="1" dirty="0">
                <a:latin typeface="Calibri" charset="0"/>
                <a:ea typeface="ＭＳ Ｐゴシック" charset="0"/>
                <a:sym typeface="Symbol" charset="0"/>
              </a:rPr>
              <a:t>x</a:t>
            </a:r>
            <a:r>
              <a:rPr lang="en-US" sz="2600" baseline="30000" dirty="0">
                <a:latin typeface="Calibri" charset="0"/>
                <a:ea typeface="ＭＳ Ｐゴシック" charset="0"/>
                <a:sym typeface="Symbol" charset="0"/>
              </a:rPr>
              <a:t>2</a:t>
            </a:r>
            <a:r>
              <a:rPr lang="en-US" sz="2600" dirty="0">
                <a:latin typeface="Calibri" charset="0"/>
                <a:ea typeface="ＭＳ Ｐゴシック" charset="0"/>
                <a:sym typeface="Symbol" charset="0"/>
              </a:rPr>
              <a:t> is positive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latin typeface="Calibri" charset="0"/>
                <a:ea typeface="ＭＳ Ｐゴシック" charset="0"/>
                <a:sym typeface="Symbol" charset="0"/>
              </a:rPr>
              <a:t>The alarm goes off </a:t>
            </a:r>
            <a:r>
              <a:rPr lang="en-US" sz="2600" dirty="0" err="1">
                <a:latin typeface="Calibri" charset="0"/>
                <a:ea typeface="ＭＳ Ｐゴシック" charset="0"/>
                <a:sym typeface="Symbol" charset="0"/>
              </a:rPr>
              <a:t>iff</a:t>
            </a:r>
            <a:r>
              <a:rPr lang="en-US" sz="2600" dirty="0">
                <a:latin typeface="Calibri" charset="0"/>
                <a:ea typeface="ＭＳ Ｐゴシック" charset="0"/>
                <a:sym typeface="Symbol" charset="0"/>
              </a:rPr>
              <a:t> a burglar breaks </a:t>
            </a:r>
            <a:r>
              <a:rPr lang="en-US" sz="2600" dirty="0" smtClean="0">
                <a:latin typeface="Calibri" charset="0"/>
                <a:ea typeface="ＭＳ Ｐゴシック" charset="0"/>
                <a:sym typeface="Symbol" charset="0"/>
              </a:rPr>
              <a:t>in</a:t>
            </a:r>
            <a:endParaRPr lang="en-US" sz="2600" dirty="0">
              <a:latin typeface="Calibri" charset="0"/>
              <a:ea typeface="ＭＳ Ｐゴシック" charset="0"/>
              <a:sym typeface="Symbol" charset="0"/>
            </a:endParaRPr>
          </a:p>
        </p:txBody>
      </p:sp>
      <p:pic>
        <p:nvPicPr>
          <p:cNvPr id="2" name="Picture 1" descr="Screen Shot 2018-09-26 at 1.05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635" y="741082"/>
            <a:ext cx="4445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93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icture 5.png"/>
          <p:cNvPicPr>
            <a:picLocks noGrp="1" noChangeAspect="1"/>
          </p:cNvPicPr>
          <p:nvPr>
            <p:ph idx="1"/>
          </p:nvPr>
        </p:nvPicPr>
        <p:blipFill>
          <a:blip r:embed="rId2"/>
          <a:srcRect l="-7894" r="-78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35915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Precedence of Logical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As in arithmetic, an ordering is imposed on the use of logical operators in compound propositions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However, it is preferable to use parentheses to disambiguate operators and facilitate readability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ea typeface="+mn-ea"/>
                <a:cs typeface="+mn-cs"/>
                <a:sym typeface="Symbol"/>
              </a:rPr>
              <a:t> </a:t>
            </a:r>
            <a:r>
              <a:rPr lang="en-US" sz="2400" i="1" dirty="0" smtClean="0">
                <a:ea typeface="+mn-ea"/>
                <a:cs typeface="+mn-cs"/>
              </a:rPr>
              <a:t>p</a:t>
            </a:r>
            <a:r>
              <a:rPr lang="en-US" sz="2400" dirty="0" smtClean="0">
                <a:ea typeface="+mn-ea"/>
                <a:cs typeface="+mn-cs"/>
              </a:rPr>
              <a:t> </a:t>
            </a:r>
            <a:r>
              <a:rPr lang="en-US" sz="2400" dirty="0" smtClean="0">
                <a:ea typeface="+mn-ea"/>
                <a:cs typeface="+mn-cs"/>
                <a:sym typeface="Symbol"/>
              </a:rPr>
              <a:t> </a:t>
            </a:r>
            <a:r>
              <a:rPr lang="en-US" sz="2400" i="1" dirty="0" smtClean="0">
                <a:ea typeface="+mn-ea"/>
                <a:cs typeface="+mn-cs"/>
              </a:rPr>
              <a:t>q</a:t>
            </a:r>
            <a:r>
              <a:rPr lang="en-US" sz="2400" dirty="0" smtClean="0">
                <a:ea typeface="+mn-ea"/>
                <a:cs typeface="+mn-cs"/>
              </a:rPr>
              <a:t> </a:t>
            </a:r>
            <a:r>
              <a:rPr lang="en-US" sz="2400" dirty="0" smtClean="0">
                <a:ea typeface="+mn-ea"/>
                <a:cs typeface="+mn-cs"/>
                <a:sym typeface="Symbol"/>
              </a:rPr>
              <a:t>  </a:t>
            </a:r>
            <a:r>
              <a:rPr lang="en-US" sz="2400" i="1" dirty="0" smtClean="0">
                <a:ea typeface="+mn-ea"/>
                <a:cs typeface="+mn-cs"/>
              </a:rPr>
              <a:t>r</a:t>
            </a:r>
            <a:r>
              <a:rPr lang="en-US" sz="2400" dirty="0" smtClean="0">
                <a:ea typeface="+mn-ea"/>
                <a:cs typeface="+mn-cs"/>
              </a:rPr>
              <a:t>   </a:t>
            </a:r>
            <a:r>
              <a:rPr lang="en-US" sz="2400" dirty="0" smtClean="0">
                <a:ea typeface="+mn-ea"/>
                <a:cs typeface="+mn-cs"/>
                <a:sym typeface="Symbol"/>
              </a:rPr>
              <a:t>   (</a:t>
            </a:r>
            <a:r>
              <a:rPr lang="en-US" sz="2400" i="1" dirty="0" smtClean="0">
                <a:ea typeface="+mn-ea"/>
                <a:cs typeface="+mn-cs"/>
              </a:rPr>
              <a:t>p</a:t>
            </a:r>
            <a:r>
              <a:rPr lang="en-US" sz="2400" dirty="0" smtClean="0">
                <a:ea typeface="+mn-ea"/>
                <a:cs typeface="+mn-cs"/>
              </a:rPr>
              <a:t>) </a:t>
            </a:r>
            <a:r>
              <a:rPr lang="en-US" sz="2400" dirty="0" smtClean="0">
                <a:ea typeface="+mn-ea"/>
                <a:cs typeface="+mn-cs"/>
                <a:sym typeface="Symbol"/>
              </a:rPr>
              <a:t> </a:t>
            </a:r>
            <a:r>
              <a:rPr lang="en-US" sz="2400" dirty="0" smtClean="0">
                <a:ea typeface="+mn-ea"/>
                <a:cs typeface="+mn-cs"/>
              </a:rPr>
              <a:t>(</a:t>
            </a:r>
            <a:r>
              <a:rPr lang="en-US" sz="2400" i="1" dirty="0" smtClean="0">
                <a:ea typeface="+mn-ea"/>
                <a:cs typeface="+mn-cs"/>
              </a:rPr>
              <a:t>q</a:t>
            </a:r>
            <a:r>
              <a:rPr lang="en-US" sz="2400" dirty="0" smtClean="0">
                <a:ea typeface="+mn-ea"/>
                <a:cs typeface="+mn-cs"/>
              </a:rPr>
              <a:t> </a:t>
            </a:r>
            <a:r>
              <a:rPr lang="en-US" sz="2400" dirty="0" smtClean="0">
                <a:ea typeface="+mn-ea"/>
                <a:cs typeface="+mn-cs"/>
                <a:sym typeface="Symbol"/>
              </a:rPr>
              <a:t> </a:t>
            </a:r>
            <a:r>
              <a:rPr lang="en-US" sz="2400" dirty="0" smtClean="0">
                <a:ea typeface="+mn-ea"/>
                <a:cs typeface="+mn-cs"/>
              </a:rPr>
              <a:t>(</a:t>
            </a:r>
            <a:r>
              <a:rPr lang="en-US" sz="2400" dirty="0" smtClean="0">
                <a:ea typeface="+mn-ea"/>
                <a:cs typeface="+mn-cs"/>
                <a:sym typeface="Symbol"/>
              </a:rPr>
              <a:t></a:t>
            </a:r>
            <a:r>
              <a:rPr lang="en-US" sz="2400" i="1" dirty="0" smtClean="0">
                <a:ea typeface="+mn-ea"/>
                <a:cs typeface="+mn-cs"/>
              </a:rPr>
              <a:t>r</a:t>
            </a:r>
            <a:r>
              <a:rPr lang="en-US" sz="2400" dirty="0" smtClean="0">
                <a:ea typeface="+mn-ea"/>
                <a:cs typeface="+mn-cs"/>
              </a:rPr>
              <a:t>))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To avoid unnecessary parenthesis, the following precedence hold:</a:t>
            </a:r>
          </a:p>
        </p:txBody>
      </p:sp>
      <p:pic>
        <p:nvPicPr>
          <p:cNvPr id="2" name="Picture 1" descr="Screen Shot 2018-09-26 at 1.32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429" y="4205828"/>
            <a:ext cx="3586630" cy="254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2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Examples</a:t>
            </a:r>
            <a:endParaRPr lang="en-US" sz="4000" b="1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316097" y="1297864"/>
            <a:ext cx="8613728" cy="5600447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Express each statement or open statement in one of the forms: p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 q, p  q, or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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p.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Today is cold but it is not cloudy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x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 </a:t>
            </a:r>
            <a:r>
              <a:rPr lang="en-US" sz="2400" dirty="0" smtClean="0">
                <a:latin typeface="Calibri" charset="0"/>
                <a:ea typeface="ＭＳ Ｐゴシック" charset="0"/>
                <a:sym typeface="Symbol" charset="0"/>
              </a:rPr>
              <a:t> A – B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At least one of the numbers x and y equals 0.</a:t>
            </a:r>
          </a:p>
          <a:p>
            <a:pPr marL="457200" lvl="1" indent="0">
              <a:buNone/>
            </a:pPr>
            <a:endParaRPr lang="en-US" sz="2400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124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and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Here are some  examples of the arguments:</a:t>
            </a:r>
          </a:p>
          <a:p>
            <a:pPr lvl="1"/>
            <a:r>
              <a:rPr lang="en-US" sz="2000" dirty="0" smtClean="0"/>
              <a:t>Either you are a Canucks fan or a Maple Leafs fan.</a:t>
            </a:r>
          </a:p>
          <a:p>
            <a:pPr marL="45720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You are not a Maple Leafs fan</a:t>
            </a:r>
          </a:p>
          <a:p>
            <a:pPr marL="45720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/>
              <a:t> </a:t>
            </a:r>
            <a:r>
              <a:rPr lang="en-US" sz="2000" dirty="0" smtClean="0"/>
              <a:t>-----------------------------------------------------------------</a:t>
            </a:r>
          </a:p>
          <a:p>
            <a:pPr marL="45720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Therefore, you are a Canucks fan.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Either </a:t>
            </a:r>
            <a:r>
              <a:rPr lang="en-US" sz="2000" dirty="0"/>
              <a:t>you are </a:t>
            </a:r>
            <a:r>
              <a:rPr lang="en-US" sz="2000" dirty="0" smtClean="0"/>
              <a:t>neither a </a:t>
            </a:r>
            <a:r>
              <a:rPr lang="en-US" sz="2000" dirty="0"/>
              <a:t>Canucks fan </a:t>
            </a:r>
            <a:r>
              <a:rPr lang="en-US" sz="2000" dirty="0" smtClean="0"/>
              <a:t>nor </a:t>
            </a:r>
            <a:r>
              <a:rPr lang="en-US" sz="2000" dirty="0"/>
              <a:t>a Maple Leafs </a:t>
            </a:r>
            <a:r>
              <a:rPr lang="en-US" sz="2000" dirty="0" smtClean="0"/>
              <a:t>fan.</a:t>
            </a: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You are </a:t>
            </a:r>
            <a:r>
              <a:rPr lang="en-US" sz="2000" dirty="0"/>
              <a:t>a Maple Leafs fan</a:t>
            </a:r>
          </a:p>
          <a:p>
            <a:pPr marL="457200" lvl="1" indent="0">
              <a:buNone/>
            </a:pPr>
            <a:r>
              <a:rPr lang="en-US" sz="2000" dirty="0"/>
              <a:t>     -----------------------------------------------------------------</a:t>
            </a:r>
          </a:p>
          <a:p>
            <a:pPr marL="457200" lvl="1" indent="0">
              <a:buNone/>
            </a:pPr>
            <a:r>
              <a:rPr lang="en-US" sz="2000" dirty="0"/>
              <a:t>     Therefore, you </a:t>
            </a:r>
            <a:r>
              <a:rPr lang="en-US" sz="2000" dirty="0" smtClean="0"/>
              <a:t>are not </a:t>
            </a:r>
            <a:r>
              <a:rPr lang="en-US" sz="2000" dirty="0"/>
              <a:t>a Canucks fan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33014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Examples</a:t>
            </a:r>
            <a:endParaRPr lang="en-US" sz="4000" b="1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221734" y="1600201"/>
            <a:ext cx="8647618" cy="509151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Express the following sentence in the form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If P, then Q.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We will order pizza today if there are 100 students in the class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We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will order pizza today only if there are 100 students in the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class.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You can use the lab  if you are a 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</a:rPr>
              <a:t>cs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 major or not a freshman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An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integer </a:t>
            </a:r>
            <a:r>
              <a:rPr lang="en-US" sz="240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is </a:t>
            </a:r>
            <a:r>
              <a:rPr lang="en-US" sz="240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by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8 only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if it is divisible by 4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</a:t>
            </a:r>
          </a:p>
          <a:p>
            <a:pPr marL="0" indent="0" eaLnBrk="1" hangingPunct="1">
              <a:buNone/>
            </a:pPr>
            <a:endParaRPr lang="en-US" sz="2400" dirty="0" smtClean="0"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0" indent="0" eaLnBrk="1" hangingPunct="1">
              <a:buNone/>
            </a:pPr>
            <a:endParaRPr lang="en-US" sz="24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739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Examples</a:t>
            </a:r>
            <a:endParaRPr lang="en-US" sz="4000" b="1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221734" y="1600201"/>
            <a:ext cx="8647618" cy="509151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Express the following sentence in the form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If P, then Q.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We will order pizza today if there are 100 students in the class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(If there are 100 students, then we will order pizza today)</a:t>
            </a:r>
            <a:endParaRPr lang="en-US" sz="2400" dirty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We will order pizza today only if there are 100 students in the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class.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You can use the lab  if you are a 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</a:rPr>
              <a:t>cs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 major or not a freshman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An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integer is divisible by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8 only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if it is divisible by 4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</a:t>
            </a:r>
          </a:p>
          <a:p>
            <a:pPr marL="0" indent="0" eaLnBrk="1" hangingPunct="1">
              <a:buNone/>
            </a:pPr>
            <a:endParaRPr lang="en-US" sz="24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524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Examples</a:t>
            </a:r>
            <a:endParaRPr lang="en-US" sz="4000" b="1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221734" y="1600201"/>
            <a:ext cx="8647618" cy="509151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Express the following sentence in the form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If P, then Q.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We will order pizza today if there are 100 students in the class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(If there are 100 students, then we will order pizza today)</a:t>
            </a:r>
            <a:endParaRPr lang="en-US" sz="2400" dirty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We will order pizza today only if there are 100 students in the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class.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(If we order pizza today, there are 100 students in the class)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You can use the lab  if you are a 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</a:rPr>
              <a:t>cs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 major or not a freshman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An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integer is divisible by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8 only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if it is divisible by 4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</a:t>
            </a:r>
          </a:p>
          <a:p>
            <a:pPr marL="0" indent="0" eaLnBrk="1" hangingPunct="1">
              <a:buNone/>
            </a:pPr>
            <a:endParaRPr lang="en-US" sz="2400" dirty="0" smtClean="0"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0" indent="0" eaLnBrk="1" hangingPunct="1">
              <a:buNone/>
            </a:pPr>
            <a:endParaRPr lang="en-US" sz="24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369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Examples</a:t>
            </a:r>
            <a:endParaRPr lang="en-US" sz="4000" b="1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221734" y="1600201"/>
            <a:ext cx="8647618" cy="509151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Express the following sentence in the form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If P, then Q.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We will order pizza today if there are 100 students in the class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(If there are 100 students, then we will order pizza today)</a:t>
            </a:r>
            <a:endParaRPr lang="en-US" sz="2400" dirty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We will order pizza today only if there are 100 students in the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class.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(If we order pizza today, there are 100 students in the class)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You can use the lab  if you are a 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</a:rPr>
              <a:t>cs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 major or not a freshman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(if you are a </a:t>
            </a:r>
            <a:r>
              <a:rPr lang="en-US" sz="24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cs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major or not a freshman, then you can use the lab.)</a:t>
            </a:r>
            <a:endParaRPr lang="en-US" sz="2400" dirty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An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integer is divisible by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8 only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if it is divisible by 4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2715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Examples</a:t>
            </a:r>
            <a:endParaRPr lang="en-US" sz="4000" b="1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221734" y="1600201"/>
            <a:ext cx="8647618" cy="5091514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Express the following sentence in the form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If P, then Q.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We will order pizza today if there are 100 students in the class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(If there are 100 students, then we will order pizza today)</a:t>
            </a:r>
            <a:endParaRPr lang="en-US" sz="2400" dirty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We will order pizza today only if there are 100 students in the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class.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(If we order pizza today, there are 100 students in the class)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You can use the lab  if you are a 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</a:rPr>
              <a:t>cs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 major or not a freshman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(if you are a </a:t>
            </a:r>
            <a:r>
              <a:rPr lang="en-US" sz="24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cs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major or not a freshman, then you can use the lab.)</a:t>
            </a:r>
            <a:endParaRPr lang="en-US" sz="2400" dirty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An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integer is divisible by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8 only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if it is divisible by 4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(If an integer is divisible by 8, then it is divisible by 4.)</a:t>
            </a:r>
            <a:endParaRPr lang="en-US" sz="2800" dirty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400" dirty="0" smtClean="0"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0" indent="0" eaLnBrk="1" hangingPunct="1">
              <a:buNone/>
            </a:pPr>
            <a:endParaRPr lang="en-US" sz="24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934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Truth Tables</a:t>
            </a:r>
          </a:p>
        </p:txBody>
      </p:sp>
      <p:sp>
        <p:nvSpPr>
          <p:cNvPr id="152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47800"/>
            <a:ext cx="7924800" cy="48768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sz="2800" dirty="0"/>
              <a:t>Logical operators/connectives are defined by truth tables: </a:t>
            </a:r>
          </a:p>
          <a:p>
            <a:r>
              <a:rPr lang="en-US" sz="2800" dirty="0"/>
              <a:t>Negation truth table (unary):</a:t>
            </a:r>
          </a:p>
          <a:p>
            <a:endParaRPr lang="en-US" sz="2800" dirty="0"/>
          </a:p>
          <a:p>
            <a:r>
              <a:rPr lang="en-US" sz="2800" dirty="0"/>
              <a:t>Binary truth tables:</a:t>
            </a:r>
            <a:endParaRPr lang="en-US" sz="2800" dirty="0">
              <a:sym typeface="Symbol" charset="2"/>
            </a:endParaRPr>
          </a:p>
          <a:p>
            <a:pPr>
              <a:buFont typeface="Wingdings" charset="2"/>
              <a:buNone/>
            </a:pPr>
            <a:endParaRPr lang="en-US" sz="2800" dirty="0"/>
          </a:p>
        </p:txBody>
      </p:sp>
      <p:graphicFrame>
        <p:nvGraphicFramePr>
          <p:cNvPr id="152682" name="Group 106"/>
          <p:cNvGraphicFramePr>
            <a:graphicFrameLocks noGrp="1"/>
          </p:cNvGraphicFramePr>
          <p:nvPr/>
        </p:nvGraphicFramePr>
        <p:xfrm>
          <a:off x="6019800" y="2133600"/>
          <a:ext cx="1905000" cy="1548383"/>
        </p:xfrm>
        <a:graphic>
          <a:graphicData uri="http://schemas.openxmlformats.org/drawingml/2006/table">
            <a:tbl>
              <a:tblPr/>
              <a:tblGrid>
                <a:gridCol w="952500"/>
                <a:gridCol w="952500"/>
              </a:tblGrid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sym typeface="Symbol" charset="2"/>
                        </a:rPr>
                        <a:t></a:t>
                      </a: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sym typeface="Symbol" charset="2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2761" name="Group 185"/>
          <p:cNvGraphicFramePr>
            <a:graphicFrameLocks noGrp="1"/>
          </p:cNvGraphicFramePr>
          <p:nvPr>
            <p:ph sz="half" idx="2"/>
          </p:nvPr>
        </p:nvGraphicFramePr>
        <p:xfrm>
          <a:off x="762000" y="3886200"/>
          <a:ext cx="7696200" cy="2694431"/>
        </p:xfrm>
        <a:graphic>
          <a:graphicData uri="http://schemas.openxmlformats.org/drawingml/2006/table">
            <a:tbl>
              <a:tblPr/>
              <a:tblGrid>
                <a:gridCol w="1068388"/>
                <a:gridCol w="1069975"/>
                <a:gridCol w="1068387"/>
                <a:gridCol w="1068388"/>
                <a:gridCol w="1069975"/>
                <a:gridCol w="1068387"/>
                <a:gridCol w="1282700"/>
              </a:tblGrid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q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sym typeface="Symbol" charset="2"/>
                        </a:rPr>
                        <a:t></a:t>
                      </a: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sym typeface="Symbol" charset="2"/>
                        </a:rPr>
                        <a:t></a:t>
                      </a: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 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sym typeface="Symbol" charset="2"/>
                        </a:rPr>
                        <a:t></a:t>
                      </a: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sym typeface="Symbol" charset="2"/>
                        </a:rPr>
                        <a:t></a:t>
                      </a: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q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 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sym typeface="Symbol" charset="2"/>
                        </a:rPr>
                        <a:t>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sym typeface="Symbol" charset="2"/>
                        </a:rPr>
                        <a:t> </a:t>
                      </a: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162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480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Equivalence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Definition: Two statements s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and s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are logically equivalent,                   , if their truth tables are the same</a:t>
            </a:r>
          </a:p>
          <a:p>
            <a:pPr lvl="1"/>
            <a:r>
              <a:rPr lang="en-US" sz="2400" dirty="0" smtClean="0"/>
              <a:t>i.e.  s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is true (respectively, false)  if and only if the statement s</a:t>
            </a:r>
            <a:r>
              <a:rPr lang="en-US" sz="2400" baseline="-25000" dirty="0" smtClean="0"/>
              <a:t>2 </a:t>
            </a:r>
            <a:r>
              <a:rPr lang="en-US" sz="2400" dirty="0" smtClean="0"/>
              <a:t>is true (respectively, false).</a:t>
            </a:r>
            <a:endParaRPr lang="en-US" sz="2400" dirty="0"/>
          </a:p>
        </p:txBody>
      </p:sp>
      <p:pic>
        <p:nvPicPr>
          <p:cNvPr id="4" name="Picture 3" descr="Screen Shot 2018-01-24 at 9.51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00" y="2099732"/>
            <a:ext cx="12573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51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20700" y="457200"/>
            <a:ext cx="8102600" cy="5930900"/>
            <a:chOff x="520700" y="457200"/>
            <a:chExt cx="8102600" cy="5930900"/>
          </a:xfrm>
        </p:grpSpPr>
        <p:pic>
          <p:nvPicPr>
            <p:cNvPr id="8" name="Picture 7" descr="Screen Shot 2018-09-28 at 1.03.12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700" y="457200"/>
              <a:ext cx="8102600" cy="5930900"/>
            </a:xfrm>
            <a:prstGeom prst="rect">
              <a:avLst/>
            </a:prstGeom>
          </p:spPr>
        </p:pic>
        <p:pic>
          <p:nvPicPr>
            <p:cNvPr id="9" name="Picture 8" descr="Screen Shot 2018-09-28 at 1.09.14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7871" y="2459327"/>
              <a:ext cx="406400" cy="342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7782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9-28 at 1.11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442262"/>
            <a:ext cx="81915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85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True or False:</a:t>
            </a:r>
            <a:endParaRPr lang="en-US" dirty="0"/>
          </a:p>
        </p:txBody>
      </p:sp>
      <p:pic>
        <p:nvPicPr>
          <p:cNvPr id="4" name="Picture 3" descr="Screen Shot 2018-09-28 at 1.15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28" y="1683123"/>
            <a:ext cx="4035611" cy="58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70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and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Here are some  examples of the arguments:</a:t>
            </a:r>
          </a:p>
          <a:p>
            <a:pPr lvl="1"/>
            <a:r>
              <a:rPr lang="en-US" sz="2000" dirty="0" smtClean="0"/>
              <a:t>All humans are green</a:t>
            </a:r>
          </a:p>
          <a:p>
            <a:pPr marL="45720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Some green things are edible</a:t>
            </a:r>
          </a:p>
          <a:p>
            <a:pPr marL="45720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/>
              <a:t> </a:t>
            </a:r>
            <a:r>
              <a:rPr lang="en-US" sz="2000" dirty="0" smtClean="0"/>
              <a:t>-----------------------------------------------------------------</a:t>
            </a:r>
          </a:p>
          <a:p>
            <a:pPr marL="45720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Therefore, some humans are edible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All </a:t>
            </a:r>
            <a:r>
              <a:rPr lang="en-US" sz="2000" dirty="0"/>
              <a:t>humans are </a:t>
            </a:r>
            <a:r>
              <a:rPr lang="en-US" sz="2000" dirty="0" smtClean="0"/>
              <a:t>green.</a:t>
            </a:r>
          </a:p>
          <a:p>
            <a:pPr marL="45720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Some </a:t>
            </a:r>
            <a:r>
              <a:rPr lang="en-US" sz="2000" dirty="0"/>
              <a:t>green things are </a:t>
            </a:r>
            <a:r>
              <a:rPr lang="en-US" sz="2000" dirty="0" smtClean="0"/>
              <a:t>not edible</a:t>
            </a:r>
            <a:endParaRPr lang="en-US" sz="2000" dirty="0"/>
          </a:p>
          <a:p>
            <a:pPr marL="514350" lvl="1" indent="0">
              <a:buNone/>
            </a:pPr>
            <a:r>
              <a:rPr lang="en-US" sz="2000" dirty="0" smtClean="0"/>
              <a:t>     -----------------------------------------------------------------</a:t>
            </a:r>
          </a:p>
          <a:p>
            <a:pPr marL="51435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Therefore, some humans are not green</a:t>
            </a:r>
          </a:p>
        </p:txBody>
      </p:sp>
    </p:spTree>
    <p:extLst>
      <p:ext uri="{BB962C8B-B14F-4D97-AF65-F5344CB8AC3E}">
        <p14:creationId xmlns:p14="http://schemas.microsoft.com/office/powerpoint/2010/main" val="987065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that</a:t>
            </a:r>
            <a:endParaRPr lang="en-US" dirty="0"/>
          </a:p>
        </p:txBody>
      </p:sp>
      <p:pic>
        <p:nvPicPr>
          <p:cNvPr id="5" name="Picture 4" descr="Screen Shot 2018-09-28 at 1.23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59" y="2284506"/>
            <a:ext cx="5559988" cy="473190"/>
          </a:xfrm>
          <a:prstGeom prst="rect">
            <a:avLst/>
          </a:prstGeom>
        </p:spPr>
      </p:pic>
      <p:pic>
        <p:nvPicPr>
          <p:cNvPr id="6" name="Picture 5" descr="Screen Shot 2018-09-28 at 1.24.0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297" y="2893829"/>
            <a:ext cx="2510116" cy="3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15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Laws of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Double negation</a:t>
            </a:r>
            <a:endParaRPr lang="en-US" sz="2800" dirty="0"/>
          </a:p>
        </p:txBody>
      </p:sp>
      <p:pic>
        <p:nvPicPr>
          <p:cNvPr id="4" name="Picture 3" descr="Screen Shot 2018-01-21 at 1.15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22" y="2722563"/>
            <a:ext cx="56134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88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Laws of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DeMorgan’s</a:t>
            </a:r>
            <a:r>
              <a:rPr lang="en-US" sz="2800" dirty="0" smtClean="0"/>
              <a:t> laws</a:t>
            </a:r>
            <a:endParaRPr lang="en-US" sz="2800" dirty="0"/>
          </a:p>
        </p:txBody>
      </p:sp>
      <p:pic>
        <p:nvPicPr>
          <p:cNvPr id="5" name="Picture 4" descr="Screen Shot 2018-01-21 at 1.16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04" y="2408857"/>
            <a:ext cx="7630896" cy="392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83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Algebraic Laws of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   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     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        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4" name="Picture 3" descr="Screen Shot 2018-01-21 at 1.21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89" y="1728083"/>
            <a:ext cx="5943600" cy="889000"/>
          </a:xfrm>
          <a:prstGeom prst="rect">
            <a:avLst/>
          </a:prstGeom>
        </p:spPr>
      </p:pic>
      <p:pic>
        <p:nvPicPr>
          <p:cNvPr id="5" name="Picture 4" descr="Screen Shot 2018-01-21 at 1.22.2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42" y="2927527"/>
            <a:ext cx="7289800" cy="990600"/>
          </a:xfrm>
          <a:prstGeom prst="rect">
            <a:avLst/>
          </a:prstGeom>
        </p:spPr>
      </p:pic>
      <p:pic>
        <p:nvPicPr>
          <p:cNvPr id="6" name="Picture 5" descr="Screen Shot 2018-01-21 at 1.23.5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89" y="4338459"/>
            <a:ext cx="7975600" cy="876300"/>
          </a:xfrm>
          <a:prstGeom prst="rect">
            <a:avLst/>
          </a:prstGeom>
        </p:spPr>
      </p:pic>
      <p:pic>
        <p:nvPicPr>
          <p:cNvPr id="7" name="Picture 6" descr="Screen Shot 2018-01-21 at 1.25.5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89" y="5565423"/>
            <a:ext cx="56134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36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`Logic’ Laws of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   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     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        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8" name="Picture 7" descr="Screen Shot 2018-01-21 at 1.28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55" y="1797754"/>
            <a:ext cx="807727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49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p implies q (</a:t>
            </a:r>
            <a:r>
              <a:rPr lang="en-US" b="1" dirty="0" err="1">
                <a:solidFill>
                  <a:srgbClr val="0000FF"/>
                </a:solidFill>
              </a:rPr>
              <a:t>p→</a:t>
            </a:r>
            <a:r>
              <a:rPr lang="en-US" b="1" dirty="0" err="1" smtClean="0">
                <a:solidFill>
                  <a:srgbClr val="0000FF"/>
                </a:solidFill>
              </a:rPr>
              <a:t>q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6" name="Picture 5" descr="Screen Shot 2018-09-30 at 2.56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4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97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p implies q (</a:t>
            </a:r>
            <a:r>
              <a:rPr lang="en-US" b="1" dirty="0" err="1">
                <a:solidFill>
                  <a:srgbClr val="0000FF"/>
                </a:solidFill>
              </a:rPr>
              <a:t>p→</a:t>
            </a:r>
            <a:r>
              <a:rPr lang="en-US" b="1" dirty="0" err="1" smtClean="0">
                <a:solidFill>
                  <a:srgbClr val="0000FF"/>
                </a:solidFill>
              </a:rPr>
              <a:t>q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6" name="Picture 5" descr="Screen Shot 2018-09-30 at 2.56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4689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73947" y="2891098"/>
            <a:ext cx="3592435" cy="1200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p then q is logically equivalent to if not q then not p (contrapositive)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0326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Examples</a:t>
            </a:r>
            <a:endParaRPr lang="en-US" sz="4000" b="1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1" y="1382945"/>
            <a:ext cx="9006150" cy="3998166"/>
          </a:xfrm>
        </p:spPr>
        <p:txBody>
          <a:bodyPr>
            <a:noAutofit/>
          </a:bodyPr>
          <a:lstStyle/>
          <a:p>
            <a:r>
              <a:rPr lang="en-US" sz="23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Express the following sentence in the form</a:t>
            </a:r>
            <a:r>
              <a:rPr lang="en-US" sz="23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3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If </a:t>
            </a:r>
            <a:r>
              <a:rPr lang="en-US" sz="23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p, </a:t>
            </a:r>
            <a:r>
              <a:rPr lang="en-US" sz="23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then </a:t>
            </a:r>
            <a:r>
              <a:rPr lang="en-US" sz="23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q</a:t>
            </a:r>
            <a:r>
              <a:rPr lang="en-US" sz="23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300" b="1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and </a:t>
            </a:r>
            <a:r>
              <a:rPr lang="en-US" sz="23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if not q, not p</a:t>
            </a:r>
            <a:r>
              <a:rPr lang="en-US" sz="23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3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</a:t>
            </a:r>
            <a:endParaRPr lang="en-US" sz="2300" b="1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lvl="1"/>
            <a:r>
              <a:rPr lang="en-US" sz="23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We will order pizza today if there are </a:t>
            </a:r>
            <a:r>
              <a:rPr lang="en-US" sz="23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at least 100 </a:t>
            </a:r>
            <a:r>
              <a:rPr lang="en-US" sz="23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students in the class</a:t>
            </a:r>
            <a:r>
              <a:rPr lang="en-US" sz="23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</a:t>
            </a:r>
          </a:p>
          <a:p>
            <a:pPr lvl="1"/>
            <a:r>
              <a:rPr lang="en-US" sz="2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(If there are </a:t>
            </a:r>
            <a:r>
              <a:rPr lang="en-US" sz="2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at least 100 </a:t>
            </a:r>
            <a:r>
              <a:rPr lang="en-US" sz="2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students, then we will order pizza today</a:t>
            </a:r>
            <a:r>
              <a:rPr lang="en-US" sz="2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</a:t>
            </a:r>
          </a:p>
          <a:p>
            <a:pPr lvl="1"/>
            <a:r>
              <a:rPr lang="en-US" sz="23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(if we don’t order any pizza today, there are less than 100 students</a:t>
            </a:r>
            <a:endParaRPr lang="en-US" sz="2300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447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Examples</a:t>
            </a:r>
            <a:endParaRPr lang="en-US" sz="4000" b="1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1" y="1382945"/>
            <a:ext cx="9006150" cy="3998166"/>
          </a:xfrm>
        </p:spPr>
        <p:txBody>
          <a:bodyPr>
            <a:noAutofit/>
          </a:bodyPr>
          <a:lstStyle/>
          <a:p>
            <a:r>
              <a:rPr lang="en-US" sz="23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Express the following sentence in the form</a:t>
            </a:r>
            <a:r>
              <a:rPr lang="en-US" sz="23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3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If </a:t>
            </a:r>
            <a:r>
              <a:rPr lang="en-US" sz="23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p, </a:t>
            </a:r>
            <a:r>
              <a:rPr lang="en-US" sz="23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then </a:t>
            </a:r>
            <a:r>
              <a:rPr lang="en-US" sz="23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q</a:t>
            </a:r>
            <a:r>
              <a:rPr lang="en-US" sz="23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300" b="1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and </a:t>
            </a:r>
            <a:r>
              <a:rPr lang="en-US" sz="23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if not q, not p</a:t>
            </a:r>
            <a:r>
              <a:rPr lang="en-US" sz="23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3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</a:t>
            </a:r>
            <a:endParaRPr lang="en-US" sz="2300" b="1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lvl="1"/>
            <a:r>
              <a:rPr lang="en-US" sz="23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We will order pizza today if there are </a:t>
            </a:r>
            <a:r>
              <a:rPr lang="en-US" sz="23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at least 100 </a:t>
            </a:r>
            <a:r>
              <a:rPr lang="en-US" sz="23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students in the class</a:t>
            </a:r>
            <a:r>
              <a:rPr lang="en-US" sz="23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</a:t>
            </a:r>
          </a:p>
          <a:p>
            <a:pPr lvl="1"/>
            <a:r>
              <a:rPr lang="en-US" sz="2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(If there are </a:t>
            </a:r>
            <a:r>
              <a:rPr lang="en-US" sz="2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at least 100 </a:t>
            </a:r>
            <a:r>
              <a:rPr lang="en-US" sz="2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students, then we will order pizza today</a:t>
            </a:r>
            <a:r>
              <a:rPr lang="en-US" sz="2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</a:t>
            </a:r>
          </a:p>
          <a:p>
            <a:pPr lvl="1"/>
            <a:r>
              <a:rPr lang="en-US" sz="23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(if we don’t order any pizza today, there are less than 100 students</a:t>
            </a:r>
            <a:endParaRPr lang="en-US" sz="2300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lvl="1"/>
            <a:r>
              <a:rPr lang="en-US" sz="23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We will order pizza today only if there are </a:t>
            </a:r>
            <a:r>
              <a:rPr lang="en-US" sz="23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at least </a:t>
            </a:r>
            <a:r>
              <a:rPr lang="en-US" sz="23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100 </a:t>
            </a:r>
            <a:r>
              <a:rPr lang="en-US" sz="23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students in the </a:t>
            </a:r>
            <a:r>
              <a:rPr lang="en-US" sz="23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class.</a:t>
            </a:r>
          </a:p>
          <a:p>
            <a:pPr lvl="1"/>
            <a:r>
              <a:rPr lang="en-US" sz="2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(If we order pizza today, there are </a:t>
            </a:r>
            <a:r>
              <a:rPr lang="en-US" sz="2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at least 100 </a:t>
            </a:r>
            <a:r>
              <a:rPr lang="en-US" sz="2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students in the </a:t>
            </a:r>
            <a:r>
              <a:rPr lang="en-US" sz="23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class.)</a:t>
            </a:r>
          </a:p>
          <a:p>
            <a:pPr lvl="1"/>
            <a:r>
              <a:rPr lang="en-US" sz="23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(if there are less than 100 students in the class, we don’t order pizza today.)</a:t>
            </a:r>
            <a:endParaRPr lang="en-US" sz="2300" dirty="0" smtClean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249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Examples</a:t>
            </a:r>
            <a:endParaRPr lang="en-US" sz="4000" b="1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221734" y="1600201"/>
            <a:ext cx="8647618" cy="509151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Express the following sentence in the form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If </a:t>
            </a:r>
            <a:r>
              <a:rPr lang="en-US" sz="28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p, </a:t>
            </a:r>
            <a:r>
              <a:rPr lang="en-US" sz="28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then </a:t>
            </a:r>
            <a:r>
              <a:rPr lang="en-US" sz="28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q</a:t>
            </a:r>
            <a:r>
              <a:rPr lang="en-US" sz="28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800" b="1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and 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if not q, not p</a:t>
            </a:r>
            <a:r>
              <a:rPr lang="en-US" sz="28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You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can use the lab  if you are a 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</a:rPr>
              <a:t>cs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 major or not a freshman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(if you are a </a:t>
            </a:r>
            <a:r>
              <a:rPr lang="en-US" sz="24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cs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major or not a freshman, then you can use the lab.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(If you cannot use the lab, you are not a </a:t>
            </a:r>
            <a:r>
              <a:rPr lang="en-US" sz="2400" dirty="0" err="1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cs</a:t>
            </a:r>
            <a:r>
              <a:rPr lang="en-US" sz="2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major and a freshman)</a:t>
            </a:r>
            <a:endParaRPr lang="en-US" sz="2400" dirty="0" smtClean="0"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0" indent="0" eaLnBrk="1" hangingPunct="1">
              <a:buNone/>
            </a:pPr>
            <a:endParaRPr lang="en-US" sz="24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856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and Arguments</a:t>
            </a:r>
            <a:endParaRPr lang="en-US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57199" y="1600200"/>
            <a:ext cx="822960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Some of these arguments are </a:t>
            </a:r>
            <a:r>
              <a:rPr lang="en-US" sz="2800" b="1" dirty="0">
                <a:solidFill>
                  <a:srgbClr val="FF0000"/>
                </a:solidFill>
              </a:rPr>
              <a:t>valid</a:t>
            </a:r>
            <a:r>
              <a:rPr lang="en-US" sz="2800" dirty="0"/>
              <a:t>, and some are </a:t>
            </a:r>
            <a:r>
              <a:rPr lang="en-US" sz="2800" b="1" dirty="0">
                <a:solidFill>
                  <a:srgbClr val="FF0000"/>
                </a:solidFill>
              </a:rPr>
              <a:t>not valid</a:t>
            </a:r>
            <a:r>
              <a:rPr lang="en-US" sz="2800" dirty="0"/>
              <a:t>. You may at the </a:t>
            </a:r>
            <a:r>
              <a:rPr lang="en-US" sz="2800" dirty="0" smtClean="0"/>
              <a:t>moment only </a:t>
            </a:r>
            <a:r>
              <a:rPr lang="en-US" sz="2800" dirty="0"/>
              <a:t>have an intuitive understanding of which is which. </a:t>
            </a:r>
            <a:r>
              <a:rPr lang="en-US" sz="2800" dirty="0" smtClean="0"/>
              <a:t>After we are done with chapter 2, one  should </a:t>
            </a:r>
            <a:r>
              <a:rPr lang="en-US" sz="2800" dirty="0"/>
              <a:t>be able to </a:t>
            </a:r>
            <a:r>
              <a:rPr lang="en-US" sz="2800" b="1" dirty="0">
                <a:solidFill>
                  <a:srgbClr val="FF0000"/>
                </a:solidFill>
              </a:rPr>
              <a:t>correctly classify </a:t>
            </a:r>
            <a:r>
              <a:rPr lang="en-US" sz="2800" dirty="0"/>
              <a:t>these arguments as either valid or invalid</a:t>
            </a:r>
            <a:r>
              <a:rPr lang="en-US" sz="2800" dirty="0" smtClean="0"/>
              <a:t>, and should be able to </a:t>
            </a:r>
            <a:r>
              <a:rPr lang="en-US" sz="2800" b="1" dirty="0" smtClean="0">
                <a:solidFill>
                  <a:srgbClr val="FF0000"/>
                </a:solidFill>
              </a:rPr>
              <a:t>explain why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one of the tasks of logic is provide a </a:t>
            </a:r>
            <a:r>
              <a:rPr lang="en-US" sz="2800" b="1" dirty="0">
                <a:solidFill>
                  <a:srgbClr val="FF0000"/>
                </a:solidFill>
              </a:rPr>
              <a:t>precise mathematical theory of validity </a:t>
            </a:r>
            <a:r>
              <a:rPr lang="en-US" sz="2800" b="1" dirty="0" smtClean="0">
                <a:solidFill>
                  <a:srgbClr val="FF0000"/>
                </a:solidFill>
              </a:rPr>
              <a:t>of arguments</a:t>
            </a:r>
            <a:r>
              <a:rPr lang="en-US" sz="2800" dirty="0"/>
              <a:t>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9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Examples</a:t>
            </a:r>
            <a:endParaRPr lang="en-US" sz="4000" b="1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221734" y="1600201"/>
            <a:ext cx="8647618" cy="509151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Express the following sentence in the form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If </a:t>
            </a:r>
            <a:r>
              <a:rPr lang="en-US" sz="28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p, </a:t>
            </a:r>
            <a:r>
              <a:rPr lang="en-US" sz="28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then </a:t>
            </a:r>
            <a:r>
              <a:rPr lang="en-US" sz="28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q</a:t>
            </a:r>
            <a:r>
              <a:rPr lang="en-US" sz="28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800" b="1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and 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if not q, not p</a:t>
            </a:r>
            <a:r>
              <a:rPr lang="en-US" sz="28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You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can use the lab  if you are a 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</a:rPr>
              <a:t>cs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 major or not a freshman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.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(if you are a </a:t>
            </a:r>
            <a:r>
              <a:rPr lang="en-US" sz="2400" dirty="0" err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cs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major or not a freshman, then you can use the lab.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(If you cannot use the lab, you are not a </a:t>
            </a:r>
            <a:r>
              <a:rPr lang="en-US" sz="2400" dirty="0" err="1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cs</a:t>
            </a:r>
            <a:r>
              <a:rPr lang="en-US" sz="2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 major and a freshman)</a:t>
            </a:r>
            <a:endParaRPr lang="en-US" sz="2400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An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integer is divisible by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8 only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if it is divisible by 4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.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(If an integer is divisible by 8, then it is divisible by 4.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(if an integer is not divisible by 4, it is not divisible by 8.)</a:t>
            </a:r>
            <a:endParaRPr lang="en-US" sz="2800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400" dirty="0" smtClean="0"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0" indent="0" eaLnBrk="1" hangingPunct="1">
              <a:buNone/>
            </a:pPr>
            <a:endParaRPr lang="en-US" sz="24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119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Screen Shot 2018-09-30 at 12.59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4200"/>
            <a:ext cx="9144000" cy="313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9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Laws of Logic</a:t>
            </a:r>
            <a:endParaRPr lang="en-US" dirty="0"/>
          </a:p>
        </p:txBody>
      </p:sp>
      <p:pic>
        <p:nvPicPr>
          <p:cNvPr id="4" name="Picture 3" descr="Screen Shot 2018-09-30 at 10.50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1300"/>
            <a:ext cx="9144000" cy="457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41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9-30 at 1.02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0677"/>
            <a:ext cx="9144000" cy="316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44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9-30 at 1.04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2" y="382494"/>
            <a:ext cx="77597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61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9-30 at 1.06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696"/>
            <a:ext cx="9144000" cy="268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31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429558"/>
            <a:ext cx="9144000" cy="4437053"/>
            <a:chOff x="0" y="429558"/>
            <a:chExt cx="9144000" cy="4437053"/>
          </a:xfrm>
        </p:grpSpPr>
        <p:pic>
          <p:nvPicPr>
            <p:cNvPr id="4" name="Picture 3" descr="Screen Shot 2018-09-28 at 1.32.05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29558"/>
              <a:ext cx="9144000" cy="4437053"/>
            </a:xfrm>
            <a:prstGeom prst="rect">
              <a:avLst/>
            </a:prstGeom>
          </p:spPr>
        </p:pic>
        <p:pic>
          <p:nvPicPr>
            <p:cNvPr id="5" name="Picture 4" descr="Screen Shot 2018-09-28 at 1.33.19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2692" y="1966262"/>
              <a:ext cx="335426" cy="276233"/>
            </a:xfrm>
            <a:prstGeom prst="rect">
              <a:avLst/>
            </a:prstGeom>
          </p:spPr>
        </p:pic>
        <p:pic>
          <p:nvPicPr>
            <p:cNvPr id="6" name="Picture 5" descr="Screen Shot 2018-09-28 at 1.33.19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379" y="2761133"/>
              <a:ext cx="335426" cy="276233"/>
            </a:xfrm>
            <a:prstGeom prst="rect">
              <a:avLst/>
            </a:prstGeom>
          </p:spPr>
        </p:pic>
        <p:pic>
          <p:nvPicPr>
            <p:cNvPr id="7" name="Picture 6" descr="Screen Shot 2018-09-28 at 1.33.19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721" y="3149604"/>
              <a:ext cx="335426" cy="276233"/>
            </a:xfrm>
            <a:prstGeom prst="rect">
              <a:avLst/>
            </a:prstGeom>
          </p:spPr>
        </p:pic>
        <p:pic>
          <p:nvPicPr>
            <p:cNvPr id="8" name="Picture 7" descr="Screen Shot 2018-09-28 at 1.33.19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3092" y="3567957"/>
              <a:ext cx="335426" cy="276233"/>
            </a:xfrm>
            <a:prstGeom prst="rect">
              <a:avLst/>
            </a:prstGeom>
          </p:spPr>
        </p:pic>
        <p:pic>
          <p:nvPicPr>
            <p:cNvPr id="9" name="Picture 8" descr="Screen Shot 2018-09-28 at 1.33.19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6150" y="3986310"/>
              <a:ext cx="335426" cy="2762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4976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9-28 at 1.43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410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06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1853" y="656580"/>
            <a:ext cx="7974853" cy="6066945"/>
            <a:chOff x="481853" y="656580"/>
            <a:chExt cx="7974853" cy="6066945"/>
          </a:xfrm>
        </p:grpSpPr>
        <p:grpSp>
          <p:nvGrpSpPr>
            <p:cNvPr id="12" name="Group 11"/>
            <p:cNvGrpSpPr/>
            <p:nvPr/>
          </p:nvGrpSpPr>
          <p:grpSpPr>
            <a:xfrm>
              <a:off x="481853" y="656580"/>
              <a:ext cx="7974853" cy="6066945"/>
              <a:chOff x="481853" y="701403"/>
              <a:chExt cx="7974853" cy="6066945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481853" y="701403"/>
                <a:ext cx="7974853" cy="6066945"/>
                <a:chOff x="481853" y="312937"/>
                <a:chExt cx="7974853" cy="6066945"/>
              </a:xfrm>
            </p:grpSpPr>
            <p:pic>
              <p:nvPicPr>
                <p:cNvPr id="3" name="Picture 2" descr="Screen Shot 2018-09-28 at 1.44.13 AM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1853" y="312937"/>
                  <a:ext cx="7974853" cy="6066945"/>
                </a:xfrm>
                <a:prstGeom prst="rect">
                  <a:avLst/>
                </a:prstGeom>
              </p:spPr>
            </p:pic>
            <p:pic>
              <p:nvPicPr>
                <p:cNvPr id="4" name="Picture 3" descr="Screen Shot 2018-09-28 at 1.33.19 AM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06806" y="1996144"/>
                  <a:ext cx="497111" cy="409385"/>
                </a:xfrm>
                <a:prstGeom prst="rect">
                  <a:avLst/>
                </a:prstGeom>
              </p:spPr>
            </p:pic>
            <p:pic>
              <p:nvPicPr>
                <p:cNvPr id="5" name="Picture 4" descr="Screen Shot 2018-09-28 at 1.33.19 AM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3555" y="3074899"/>
                  <a:ext cx="497111" cy="409385"/>
                </a:xfrm>
                <a:prstGeom prst="rect">
                  <a:avLst/>
                </a:prstGeom>
              </p:spPr>
            </p:pic>
            <p:pic>
              <p:nvPicPr>
                <p:cNvPr id="6" name="Picture 5" descr="Screen Shot 2018-09-28 at 1.33.19 AM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8614" y="3762195"/>
                  <a:ext cx="497111" cy="409385"/>
                </a:xfrm>
                <a:prstGeom prst="rect">
                  <a:avLst/>
                </a:prstGeom>
              </p:spPr>
            </p:pic>
            <p:pic>
              <p:nvPicPr>
                <p:cNvPr id="7" name="Picture 6" descr="Screen Shot 2018-09-28 at 1.33.19 AM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1347" y="4468912"/>
                  <a:ext cx="497111" cy="409385"/>
                </a:xfrm>
                <a:prstGeom prst="rect">
                  <a:avLst/>
                </a:prstGeom>
              </p:spPr>
            </p:pic>
            <p:pic>
              <p:nvPicPr>
                <p:cNvPr id="8" name="Picture 7" descr="Screen Shot 2018-09-28 at 1.33.19 AM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8614" y="5192058"/>
                  <a:ext cx="497111" cy="409385"/>
                </a:xfrm>
                <a:prstGeom prst="rect">
                  <a:avLst/>
                </a:prstGeom>
              </p:spPr>
            </p:pic>
            <p:pic>
              <p:nvPicPr>
                <p:cNvPr id="9" name="Picture 8" descr="Screen Shot 2018-09-28 at 1.33.19 AM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3555" y="5883844"/>
                  <a:ext cx="497111" cy="409385"/>
                </a:xfrm>
                <a:prstGeom prst="rect">
                  <a:avLst/>
                </a:prstGeom>
              </p:spPr>
            </p:pic>
          </p:grpSp>
          <p:pic>
            <p:nvPicPr>
              <p:cNvPr id="11" name="Picture 10" descr="Screen Shot 2018-09-28 at 1.33.19 AM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0454" y="3561983"/>
                <a:ext cx="315681" cy="259972"/>
              </a:xfrm>
              <a:prstGeom prst="rect">
                <a:avLst/>
              </a:prstGeom>
            </p:spPr>
          </p:pic>
        </p:grpSp>
        <p:pic>
          <p:nvPicPr>
            <p:cNvPr id="2" name="Picture 1" descr="Screen Shot 2018-09-28 at 9.03.08 A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6688" y="2336799"/>
              <a:ext cx="393700" cy="368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9684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1" y="755565"/>
            <a:ext cx="9144001" cy="4732619"/>
            <a:chOff x="-1" y="1333499"/>
            <a:chExt cx="9144001" cy="4732619"/>
          </a:xfrm>
        </p:grpSpPr>
        <p:pic>
          <p:nvPicPr>
            <p:cNvPr id="14" name="Picture 13" descr="Screen Shot 2018-09-30 at 12.46.28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333499"/>
              <a:ext cx="9144001" cy="4732619"/>
            </a:xfrm>
            <a:prstGeom prst="rect">
              <a:avLst/>
            </a:prstGeom>
          </p:spPr>
        </p:pic>
        <p:pic>
          <p:nvPicPr>
            <p:cNvPr id="15" name="Picture 14" descr="Screen Shot 2018-09-30 at 12.07.48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0989" y="5475194"/>
              <a:ext cx="294341" cy="228932"/>
            </a:xfrm>
            <a:prstGeom prst="rect">
              <a:avLst/>
            </a:prstGeom>
          </p:spPr>
        </p:pic>
        <p:pic>
          <p:nvPicPr>
            <p:cNvPr id="16" name="Picture 15" descr="Screen Shot 2018-09-30 at 12.07.48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471" y="4551829"/>
              <a:ext cx="294341" cy="228932"/>
            </a:xfrm>
            <a:prstGeom prst="rect">
              <a:avLst/>
            </a:prstGeom>
          </p:spPr>
        </p:pic>
        <p:pic>
          <p:nvPicPr>
            <p:cNvPr id="17" name="Picture 16" descr="Screen Shot 2018-09-30 at 12.07.48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9518" y="4166346"/>
              <a:ext cx="294341" cy="228932"/>
            </a:xfrm>
            <a:prstGeom prst="rect">
              <a:avLst/>
            </a:prstGeom>
          </p:spPr>
        </p:pic>
        <p:pic>
          <p:nvPicPr>
            <p:cNvPr id="18" name="Picture 17" descr="Screen Shot 2018-09-30 at 12.07.48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2624" y="3721100"/>
              <a:ext cx="294341" cy="228932"/>
            </a:xfrm>
            <a:prstGeom prst="rect">
              <a:avLst/>
            </a:prstGeom>
          </p:spPr>
        </p:pic>
        <p:pic>
          <p:nvPicPr>
            <p:cNvPr id="19" name="Picture 18" descr="Screen Shot 2018-09-30 at 12.07.48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3659" y="3295608"/>
              <a:ext cx="294341" cy="228932"/>
            </a:xfrm>
            <a:prstGeom prst="rect">
              <a:avLst/>
            </a:prstGeom>
          </p:spPr>
        </p:pic>
        <p:pic>
          <p:nvPicPr>
            <p:cNvPr id="20" name="Picture 19" descr="Screen Shot 2018-09-30 at 12.07.48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3659" y="2892943"/>
              <a:ext cx="294341" cy="228932"/>
            </a:xfrm>
            <a:prstGeom prst="rect">
              <a:avLst/>
            </a:prstGeom>
          </p:spPr>
        </p:pic>
        <p:pic>
          <p:nvPicPr>
            <p:cNvPr id="21" name="Picture 20" descr="Screen Shot 2018-09-30 at 12.07.48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6648" y="2514599"/>
              <a:ext cx="294341" cy="22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2194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/>
              <a:t>Logic</a:t>
            </a:r>
            <a:endParaRPr lang="en-CA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153400" cy="5638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2800" dirty="0" smtClean="0"/>
              <a:t>(</a:t>
            </a:r>
            <a:r>
              <a:rPr lang="en-US" sz="2800" dirty="0"/>
              <a:t>Propositional </a:t>
            </a:r>
            <a:r>
              <a:rPr lang="en-US" sz="2800" dirty="0" smtClean="0"/>
              <a:t>) Logic </a:t>
            </a:r>
            <a:r>
              <a:rPr lang="en-US" sz="2800" dirty="0"/>
              <a:t>is a system based on </a:t>
            </a:r>
            <a:r>
              <a:rPr lang="en-US" sz="2800" dirty="0" smtClean="0">
                <a:solidFill>
                  <a:srgbClr val="0000FF"/>
                </a:solidFill>
              </a:rPr>
              <a:t>statements</a:t>
            </a:r>
            <a:r>
              <a:rPr lang="en-US" sz="2800" dirty="0" smtClean="0"/>
              <a:t> (also called </a:t>
            </a:r>
            <a:r>
              <a:rPr lang="en-US" sz="2800" dirty="0" smtClean="0">
                <a:solidFill>
                  <a:srgbClr val="0000FF"/>
                </a:solidFill>
              </a:rPr>
              <a:t>propositions).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800" dirty="0" smtClean="0"/>
              <a:t>The most basic element in logic is a </a:t>
            </a:r>
            <a:r>
              <a:rPr lang="en-US" sz="2800" dirty="0" smtClean="0">
                <a:solidFill>
                  <a:srgbClr val="0000FF"/>
                </a:solidFill>
              </a:rPr>
              <a:t>proposition.</a:t>
            </a:r>
            <a:endParaRPr lang="en-US" sz="2800" dirty="0">
              <a:solidFill>
                <a:srgbClr val="0000FF"/>
              </a:solidFill>
            </a:endParaRPr>
          </a:p>
          <a:p>
            <a:pPr marL="0" indent="0">
              <a:lnSpc>
                <a:spcPct val="90000"/>
              </a:lnSpc>
              <a:spcAft>
                <a:spcPct val="20000"/>
              </a:spcAft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0086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371" y="939799"/>
            <a:ext cx="9143629" cy="4453966"/>
            <a:chOff x="371" y="939799"/>
            <a:chExt cx="9143629" cy="4453966"/>
          </a:xfrm>
        </p:grpSpPr>
        <p:grpSp>
          <p:nvGrpSpPr>
            <p:cNvPr id="30" name="Group 29"/>
            <p:cNvGrpSpPr/>
            <p:nvPr/>
          </p:nvGrpSpPr>
          <p:grpSpPr>
            <a:xfrm>
              <a:off x="371" y="939799"/>
              <a:ext cx="9143629" cy="4453966"/>
              <a:chOff x="371" y="939799"/>
              <a:chExt cx="9143629" cy="4453966"/>
            </a:xfrm>
          </p:grpSpPr>
          <p:pic>
            <p:nvPicPr>
              <p:cNvPr id="15" name="Picture 14" descr="Screen Shot 2018-09-30 at 12.05.01 PM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1" y="1803399"/>
                <a:ext cx="9143629" cy="3590366"/>
              </a:xfrm>
              <a:prstGeom prst="rect">
                <a:avLst/>
              </a:prstGeom>
            </p:spPr>
          </p:pic>
          <p:pic>
            <p:nvPicPr>
              <p:cNvPr id="16" name="Picture 15" descr="Screen Shot 2018-09-30 at 12.04.39 PM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70" y="939799"/>
                <a:ext cx="4928956" cy="733612"/>
              </a:xfrm>
              <a:prstGeom prst="rect">
                <a:avLst/>
              </a:prstGeom>
            </p:spPr>
          </p:pic>
          <p:pic>
            <p:nvPicPr>
              <p:cNvPr id="17" name="Picture 16" descr="Screen Shot 2018-09-30 at 12.07.48 PM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2206" y="1167653"/>
                <a:ext cx="431800" cy="335844"/>
              </a:xfrm>
              <a:prstGeom prst="rect">
                <a:avLst/>
              </a:prstGeom>
            </p:spPr>
          </p:pic>
          <p:pic>
            <p:nvPicPr>
              <p:cNvPr id="22" name="Picture 21" descr="Screen Shot 2018-09-30 at 12.07.48 PM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6483" y="2045862"/>
                <a:ext cx="294341" cy="228932"/>
              </a:xfrm>
              <a:prstGeom prst="rect">
                <a:avLst/>
              </a:prstGeom>
            </p:spPr>
          </p:pic>
          <p:pic>
            <p:nvPicPr>
              <p:cNvPr id="23" name="Picture 22" descr="Screen Shot 2018-09-30 at 12.07.48 PM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1424" y="2457076"/>
                <a:ext cx="294341" cy="228932"/>
              </a:xfrm>
              <a:prstGeom prst="rect">
                <a:avLst/>
              </a:prstGeom>
            </p:spPr>
          </p:pic>
          <p:pic>
            <p:nvPicPr>
              <p:cNvPr id="24" name="Picture 23" descr="Screen Shot 2018-09-30 at 12.07.48 PM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6941" y="2945321"/>
                <a:ext cx="294341" cy="228932"/>
              </a:xfrm>
              <a:prstGeom prst="rect">
                <a:avLst/>
              </a:prstGeom>
            </p:spPr>
          </p:pic>
          <p:pic>
            <p:nvPicPr>
              <p:cNvPr id="25" name="Picture 24" descr="Screen Shot 2018-09-30 at 12.07.48 PM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6365" y="2045862"/>
                <a:ext cx="294341" cy="228932"/>
              </a:xfrm>
              <a:prstGeom prst="rect">
                <a:avLst/>
              </a:prstGeom>
            </p:spPr>
          </p:pic>
          <p:pic>
            <p:nvPicPr>
              <p:cNvPr id="26" name="Picture 25" descr="Screen Shot 2018-09-30 at 12.07.48 PM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1424" y="4334850"/>
                <a:ext cx="294341" cy="228932"/>
              </a:xfrm>
              <a:prstGeom prst="rect">
                <a:avLst/>
              </a:prstGeom>
            </p:spPr>
          </p:pic>
          <p:pic>
            <p:nvPicPr>
              <p:cNvPr id="27" name="Picture 26" descr="Screen Shot 2018-09-30 at 12.07.48 PM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4411" y="4786074"/>
                <a:ext cx="294341" cy="228932"/>
              </a:xfrm>
              <a:prstGeom prst="rect">
                <a:avLst/>
              </a:prstGeom>
            </p:spPr>
          </p:pic>
          <p:pic>
            <p:nvPicPr>
              <p:cNvPr id="28" name="Picture 27" descr="Screen Shot 2018-09-30 at 12.07.48 PM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047" y="3408498"/>
                <a:ext cx="294341" cy="228932"/>
              </a:xfrm>
              <a:prstGeom prst="rect">
                <a:avLst/>
              </a:prstGeom>
            </p:spPr>
          </p:pic>
          <p:pic>
            <p:nvPicPr>
              <p:cNvPr id="29" name="Picture 28" descr="Screen Shot 2018-09-30 at 12.07.48 PM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9929" y="3919485"/>
                <a:ext cx="294341" cy="228932"/>
              </a:xfrm>
              <a:prstGeom prst="rect">
                <a:avLst/>
              </a:prstGeom>
            </p:spPr>
          </p:pic>
        </p:grpSp>
        <p:sp>
          <p:nvSpPr>
            <p:cNvPr id="31" name="TextBox 30"/>
            <p:cNvSpPr txBox="1"/>
            <p:nvPr/>
          </p:nvSpPr>
          <p:spPr>
            <a:xfrm>
              <a:off x="6051176" y="1920403"/>
              <a:ext cx="252505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32" name="Picture 31" descr="Screen Shot 2018-09-30 at 12.07.48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8177" y="4830897"/>
              <a:ext cx="294341" cy="22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6746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Expressing connectives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5157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 have seen that  connectives can be expressed through others: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  <p:pic>
        <p:nvPicPr>
          <p:cNvPr id="5" name="Picture 4" descr="Screen Shot 2018-01-21 at 1.38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389" y="2501070"/>
            <a:ext cx="49530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29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Every compound statement is logically equivalent to a statement that uses only conjunction, disjunction, and </a:t>
            </a:r>
            <a:r>
              <a:rPr lang="en-US" sz="2800" dirty="0" smtClean="0"/>
              <a:t>negation.</a:t>
            </a:r>
          </a:p>
        </p:txBody>
      </p:sp>
    </p:spTree>
    <p:extLst>
      <p:ext uri="{BB962C8B-B14F-4D97-AF65-F5344CB8AC3E}">
        <p14:creationId xmlns:p14="http://schemas.microsoft.com/office/powerpoint/2010/main" val="3297693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Exercise Problems of sections 2.1 and </a:t>
            </a:r>
            <a:r>
              <a:rPr lang="en-US" sz="2800" dirty="0" smtClean="0"/>
              <a:t>2.2</a:t>
            </a:r>
          </a:p>
          <a:p>
            <a:r>
              <a:rPr lang="fr-FR" sz="2800" dirty="0" err="1"/>
              <a:t>Problems</a:t>
            </a:r>
            <a:r>
              <a:rPr lang="fr-FR" sz="2800" dirty="0"/>
              <a:t> (</a:t>
            </a:r>
            <a:r>
              <a:rPr lang="fr-FR" sz="2800" dirty="0" err="1"/>
              <a:t>Exercises</a:t>
            </a:r>
            <a:r>
              <a:rPr lang="fr-FR" sz="2800" dirty="0"/>
              <a:t> 2.1) 2, 4, 11, </a:t>
            </a:r>
            <a:r>
              <a:rPr lang="fr-FR" sz="2800" dirty="0" smtClean="0"/>
              <a:t>12</a:t>
            </a:r>
          </a:p>
          <a:p>
            <a:r>
              <a:rPr lang="fr-FR" sz="2800" dirty="0" err="1"/>
              <a:t>Problems</a:t>
            </a:r>
            <a:r>
              <a:rPr lang="fr-FR" sz="2800" dirty="0"/>
              <a:t> (</a:t>
            </a:r>
            <a:r>
              <a:rPr lang="fr-FR" sz="2800" dirty="0" err="1"/>
              <a:t>Exercises</a:t>
            </a:r>
            <a:r>
              <a:rPr lang="fr-FR" sz="2800" dirty="0"/>
              <a:t> 2.2) 4, 6, 8, 12, 15, 16, 18 </a:t>
            </a:r>
            <a:endParaRPr lang="fr-FR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524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Logic</a:t>
            </a:r>
            <a:endParaRPr lang="en-CA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153400" cy="5638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A statement is </a:t>
            </a:r>
            <a:r>
              <a:rPr lang="en-US" dirty="0"/>
              <a:t>a (declarative) </a:t>
            </a:r>
            <a:r>
              <a:rPr lang="en-US" dirty="0" smtClean="0"/>
              <a:t>sentence </a:t>
            </a:r>
            <a:r>
              <a:rPr lang="en-US" dirty="0"/>
              <a:t>that is either </a:t>
            </a:r>
            <a:r>
              <a:rPr lang="en-US" dirty="0">
                <a:solidFill>
                  <a:srgbClr val="FF0000"/>
                </a:solidFill>
              </a:rPr>
              <a:t>true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false</a:t>
            </a:r>
            <a:r>
              <a:rPr lang="en-US" dirty="0"/>
              <a:t> (not both).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Char char="•"/>
            </a:pPr>
            <a:r>
              <a:rPr lang="en-US" dirty="0"/>
              <a:t>We say that the </a:t>
            </a:r>
            <a:r>
              <a:rPr lang="en-US" dirty="0">
                <a:solidFill>
                  <a:srgbClr val="0000FF"/>
                </a:solidFill>
              </a:rPr>
              <a:t>truth value </a:t>
            </a:r>
            <a:r>
              <a:rPr lang="en-US" dirty="0"/>
              <a:t>of a proposition is either true (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) or false (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/>
              <a:t>).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Char char="•"/>
            </a:pPr>
            <a:r>
              <a:rPr lang="en-US" dirty="0"/>
              <a:t>Corresponds to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 in digital </a:t>
            </a:r>
            <a:r>
              <a:rPr lang="en-US" dirty="0" smtClean="0"/>
              <a:t>circuits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Char char="•"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We usually denote a proposition by a letter: </a:t>
            </a:r>
            <a:r>
              <a:rPr lang="en-US" i="1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p</a:t>
            </a:r>
            <a:r>
              <a:rPr lang="en-US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, </a:t>
            </a:r>
            <a:r>
              <a:rPr lang="en-US" i="1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q</a:t>
            </a:r>
            <a:r>
              <a:rPr lang="en-US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, </a:t>
            </a:r>
            <a:r>
              <a:rPr lang="en-US" i="1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r</a:t>
            </a:r>
            <a:r>
              <a:rPr lang="en-US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, </a:t>
            </a:r>
            <a:r>
              <a:rPr lang="en-US" i="1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s</a:t>
            </a:r>
            <a:r>
              <a:rPr lang="en-US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, …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369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7854</TotalTime>
  <Words>3490</Words>
  <Application>Microsoft Macintosh PowerPoint</Application>
  <PresentationFormat>On-screen Show (4:3)</PresentationFormat>
  <Paragraphs>494</Paragraphs>
  <Slides>83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4" baseType="lpstr">
      <vt:lpstr>Office Theme</vt:lpstr>
      <vt:lpstr>Chapter 2</vt:lpstr>
      <vt:lpstr>PowerPoint Presentation</vt:lpstr>
      <vt:lpstr>Logic and Arguments</vt:lpstr>
      <vt:lpstr>Logic and Arguments</vt:lpstr>
      <vt:lpstr>Logic and Arguments</vt:lpstr>
      <vt:lpstr>Logic and Arguments</vt:lpstr>
      <vt:lpstr>Logic and Arguments</vt:lpstr>
      <vt:lpstr>Logic</vt:lpstr>
      <vt:lpstr>Logic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Sentences that are not statements with similar expressions that are statements</vt:lpstr>
      <vt:lpstr>PowerPoint Presentation</vt:lpstr>
      <vt:lpstr>PowerPoint Presentation</vt:lpstr>
      <vt:lpstr>PowerPoint Presentation</vt:lpstr>
      <vt:lpstr>PowerPoint Presentation</vt:lpstr>
      <vt:lpstr>Logical Connectives (Operators)</vt:lpstr>
      <vt:lpstr>Logical Connective: Logical And (    )</vt:lpstr>
      <vt:lpstr>Logical Connective: Logical And (    )</vt:lpstr>
      <vt:lpstr>Logical Connective: Logical OR(    )</vt:lpstr>
      <vt:lpstr>Logical Connective: Negation (   )</vt:lpstr>
      <vt:lpstr>Logical Connective: Exclusive Or (   )</vt:lpstr>
      <vt:lpstr>Logical Connective: Implication (   )</vt:lpstr>
      <vt:lpstr>PowerPoint Presentation</vt:lpstr>
      <vt:lpstr>A conditional statement illustrated</vt:lpstr>
      <vt:lpstr>English expressions of the conditional operation</vt:lpstr>
      <vt:lpstr>Logical Connective: Implication (  )</vt:lpstr>
      <vt:lpstr>Exercise: Which of the following implications is true?</vt:lpstr>
      <vt:lpstr>Exercise: Which of the following implications is true?</vt:lpstr>
      <vt:lpstr>Exercise: Which of the following implications is true?</vt:lpstr>
      <vt:lpstr>Exercise: Which of the following implications is true?</vt:lpstr>
      <vt:lpstr>Exercise: Which of the following implications is true?</vt:lpstr>
      <vt:lpstr>PowerPoint Presentation</vt:lpstr>
      <vt:lpstr>Exercises</vt:lpstr>
      <vt:lpstr>Exercises</vt:lpstr>
      <vt:lpstr>Exercises</vt:lpstr>
      <vt:lpstr>Exercises</vt:lpstr>
      <vt:lpstr>Truth Tables</vt:lpstr>
      <vt:lpstr>Logical Connective: Biconditional (   )</vt:lpstr>
      <vt:lpstr>Logical Connective: Biconditional (   )</vt:lpstr>
      <vt:lpstr>PowerPoint Presentation</vt:lpstr>
      <vt:lpstr>Precedence of Logical Operators</vt:lpstr>
      <vt:lpstr>Examples</vt:lpstr>
      <vt:lpstr>Examples</vt:lpstr>
      <vt:lpstr>Examples</vt:lpstr>
      <vt:lpstr>Examples</vt:lpstr>
      <vt:lpstr>Examples</vt:lpstr>
      <vt:lpstr>Examples</vt:lpstr>
      <vt:lpstr>Truth Tables</vt:lpstr>
      <vt:lpstr>Logical Equivalence</vt:lpstr>
      <vt:lpstr>PowerPoint Presentation</vt:lpstr>
      <vt:lpstr>PowerPoint Presentation</vt:lpstr>
      <vt:lpstr>Example</vt:lpstr>
      <vt:lpstr>Example</vt:lpstr>
      <vt:lpstr>Laws of Logic</vt:lpstr>
      <vt:lpstr>Laws of Logic</vt:lpstr>
      <vt:lpstr>Algebraic Laws of logic</vt:lpstr>
      <vt:lpstr>`Logic’ Laws of logic</vt:lpstr>
      <vt:lpstr>p implies q (p→q)</vt:lpstr>
      <vt:lpstr>p implies q (p→q)</vt:lpstr>
      <vt:lpstr>Examples</vt:lpstr>
      <vt:lpstr>Examples</vt:lpstr>
      <vt:lpstr>Examples</vt:lpstr>
      <vt:lpstr>Examples</vt:lpstr>
      <vt:lpstr>PowerPoint Presentation</vt:lpstr>
      <vt:lpstr>Laws of Logic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Expressing connectives</vt:lpstr>
      <vt:lpstr>Theorem</vt:lpstr>
      <vt:lpstr>Practice Problems</vt:lpstr>
    </vt:vector>
  </TitlesOfParts>
  <Company>SFU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(Grimaldi)</dc:title>
  <dc:creator>Binay Bhattacharya</dc:creator>
  <cp:lastModifiedBy>Binay Bhattacharya</cp:lastModifiedBy>
  <cp:revision>60</cp:revision>
  <cp:lastPrinted>2018-10-01T15:13:45Z</cp:lastPrinted>
  <dcterms:created xsi:type="dcterms:W3CDTF">2018-01-21T00:49:31Z</dcterms:created>
  <dcterms:modified xsi:type="dcterms:W3CDTF">2018-10-02T15:58:16Z</dcterms:modified>
</cp:coreProperties>
</file>