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334" r:id="rId3"/>
    <p:sldId id="315" r:id="rId4"/>
    <p:sldId id="262" r:id="rId5"/>
    <p:sldId id="263" r:id="rId6"/>
    <p:sldId id="264" r:id="rId7"/>
    <p:sldId id="265" r:id="rId8"/>
    <p:sldId id="266" r:id="rId9"/>
    <p:sldId id="278" r:id="rId10"/>
    <p:sldId id="316" r:id="rId11"/>
    <p:sldId id="317" r:id="rId12"/>
    <p:sldId id="323" r:id="rId13"/>
    <p:sldId id="324" r:id="rId14"/>
    <p:sldId id="325" r:id="rId15"/>
    <p:sldId id="326" r:id="rId16"/>
    <p:sldId id="318" r:id="rId17"/>
    <p:sldId id="319" r:id="rId18"/>
    <p:sldId id="320" r:id="rId19"/>
    <p:sldId id="321" r:id="rId20"/>
    <p:sldId id="322" r:id="rId21"/>
    <p:sldId id="335" r:id="rId22"/>
    <p:sldId id="285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4" r:id="rId36"/>
    <p:sldId id="305" r:id="rId37"/>
    <p:sldId id="344" r:id="rId38"/>
    <p:sldId id="361" r:id="rId39"/>
    <p:sldId id="345" r:id="rId40"/>
    <p:sldId id="362" r:id="rId41"/>
    <p:sldId id="346" r:id="rId42"/>
    <p:sldId id="363" r:id="rId43"/>
    <p:sldId id="347" r:id="rId44"/>
    <p:sldId id="350" r:id="rId45"/>
    <p:sldId id="359" r:id="rId46"/>
    <p:sldId id="348" r:id="rId47"/>
    <p:sldId id="349" r:id="rId48"/>
    <p:sldId id="351" r:id="rId49"/>
    <p:sldId id="352" r:id="rId50"/>
    <p:sldId id="353" r:id="rId51"/>
    <p:sldId id="306" r:id="rId52"/>
    <p:sldId id="307" r:id="rId53"/>
    <p:sldId id="354" r:id="rId54"/>
    <p:sldId id="356" r:id="rId55"/>
    <p:sldId id="357" r:id="rId56"/>
    <p:sldId id="358" r:id="rId57"/>
    <p:sldId id="360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4" autoAdjust="0"/>
    <p:restoredTop sz="94660"/>
  </p:normalViewPr>
  <p:slideViewPr>
    <p:cSldViewPr snapToGrid="0" snapToObjects="1">
      <p:cViewPr>
        <p:scale>
          <a:sx n="85" d="100"/>
          <a:sy n="85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DBC1-3A29-C54D-BC83-9168CFE2AE6D}" type="datetimeFigureOut">
              <a:rPr lang="en-US" smtClean="0"/>
              <a:t>2018-09-23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4982A-6AD8-1043-BC84-E9469804C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0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62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82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84674" name="Rectangle 2050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467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86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88770" name="Rectangle 2050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877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90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64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66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60098" name="Rectangle 2050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0099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68290" name="Rectangle 2050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70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70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74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  <p:sp>
        <p:nvSpPr>
          <p:cNvPr id="274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2018-09-23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4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2018-09-23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1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2018-09-23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3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2018-09-23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9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2018-09-23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3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2018-09-23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3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2018-09-23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2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2018-09-23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2018-09-23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9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2018-09-23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1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69CC-73D3-024B-BA32-64D100E1FCF3}" type="datetimeFigureOut">
              <a:rPr lang="en-US" smtClean="0"/>
              <a:t>2018-09-23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1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569CC-73D3-024B-BA32-64D100E1FCF3}" type="datetimeFigureOut">
              <a:rPr lang="en-US" smtClean="0"/>
              <a:t>2018-09-23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3DEF-6ECF-2F41-A90E-465538035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6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Counting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765" y="3886200"/>
            <a:ext cx="7694705" cy="1881094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Covered in section 1.4 of </a:t>
            </a:r>
            <a:r>
              <a:rPr lang="en-US" dirty="0" err="1" smtClean="0"/>
              <a:t>Grimaldi’s</a:t>
            </a:r>
            <a:r>
              <a:rPr lang="en-US" dirty="0" smtClean="0"/>
              <a:t> 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0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Combinations with repetitions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consider the case when an object is selected repeatedly.</a:t>
            </a:r>
          </a:p>
          <a:p>
            <a:r>
              <a:rPr lang="en-US" sz="2800" dirty="0" smtClean="0"/>
              <a:t>Example: Consider a set A = {</a:t>
            </a:r>
            <a:r>
              <a:rPr lang="en-US" sz="2800" dirty="0" err="1" smtClean="0"/>
              <a:t>a,b,c,d</a:t>
            </a:r>
            <a:r>
              <a:rPr lang="en-US" sz="2800" dirty="0" smtClean="0"/>
              <a:t>}. We select </a:t>
            </a:r>
            <a:r>
              <a:rPr lang="en-US" sz="2800" strike="sngStrike" dirty="0" smtClean="0"/>
              <a:t>two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10 </a:t>
            </a:r>
            <a:r>
              <a:rPr lang="en-US" sz="2800" dirty="0" smtClean="0"/>
              <a:t>objects from A with repetitions.</a:t>
            </a:r>
          </a:p>
          <a:p>
            <a:pPr lvl="1"/>
            <a:r>
              <a:rPr lang="en-US" sz="2400" dirty="0" err="1" smtClean="0"/>
              <a:t>aaaabbbbbd</a:t>
            </a:r>
            <a:r>
              <a:rPr lang="en-US" sz="2400" dirty="0" smtClean="0"/>
              <a:t>  (order is not important)</a:t>
            </a:r>
          </a:p>
          <a:p>
            <a:pPr lvl="2"/>
            <a:r>
              <a:rPr lang="en-US" dirty="0" smtClean="0"/>
              <a:t>selected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four times; </a:t>
            </a:r>
          </a:p>
          <a:p>
            <a:pPr lvl="2"/>
            <a:r>
              <a:rPr lang="en-US" dirty="0" smtClean="0"/>
              <a:t>selected 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dirty="0" smtClean="0"/>
              <a:t> five times and </a:t>
            </a:r>
          </a:p>
          <a:p>
            <a:pPr lvl="2"/>
            <a:r>
              <a:rPr lang="en-US" dirty="0" smtClean="0"/>
              <a:t>selected 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 one time</a:t>
            </a:r>
            <a:endParaRPr lang="en-US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6340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Combinations with repetitions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consider the case when an object is selected repeatedly.</a:t>
            </a:r>
          </a:p>
          <a:p>
            <a:r>
              <a:rPr lang="en-US" sz="2800" dirty="0" smtClean="0"/>
              <a:t>Example: Consider a set A = {</a:t>
            </a:r>
            <a:r>
              <a:rPr lang="en-US" sz="2800" dirty="0" err="1" smtClean="0"/>
              <a:t>a,b,c,d</a:t>
            </a:r>
            <a:r>
              <a:rPr lang="en-US" sz="2800" dirty="0" smtClean="0"/>
              <a:t>}. We select </a:t>
            </a:r>
            <a:r>
              <a:rPr lang="en-US" sz="2800" strike="sngStrike" dirty="0" smtClean="0"/>
              <a:t>two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10 </a:t>
            </a:r>
            <a:r>
              <a:rPr lang="en-US" sz="2800" dirty="0" smtClean="0"/>
              <a:t>objects from A with repetitions.</a:t>
            </a:r>
          </a:p>
          <a:p>
            <a:pPr lvl="1"/>
            <a:r>
              <a:rPr lang="en-US" sz="2400" dirty="0" err="1" smtClean="0"/>
              <a:t>aaaabbbbbd</a:t>
            </a:r>
            <a:r>
              <a:rPr lang="en-US" sz="2400" dirty="0" smtClean="0"/>
              <a:t>  (order is not important)</a:t>
            </a:r>
          </a:p>
          <a:p>
            <a:pPr lvl="2"/>
            <a:r>
              <a:rPr lang="en-US" dirty="0" smtClean="0"/>
              <a:t>selected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four times; </a:t>
            </a:r>
          </a:p>
          <a:p>
            <a:pPr lvl="2"/>
            <a:r>
              <a:rPr lang="en-US" dirty="0" smtClean="0"/>
              <a:t>selected 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dirty="0" smtClean="0"/>
              <a:t> five times and </a:t>
            </a:r>
          </a:p>
          <a:p>
            <a:pPr lvl="2"/>
            <a:r>
              <a:rPr lang="en-US" dirty="0" smtClean="0"/>
              <a:t>selected 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 one time</a:t>
            </a:r>
          </a:p>
          <a:p>
            <a:pPr lvl="1"/>
            <a:r>
              <a:rPr lang="en-US" dirty="0" err="1" smtClean="0"/>
              <a:t>bbbaaacccd</a:t>
            </a:r>
            <a:r>
              <a:rPr lang="en-US" dirty="0" smtClean="0"/>
              <a:t> (another combination)</a:t>
            </a:r>
            <a:endParaRPr lang="en-US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09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Combinations with repetitions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consider the case when an object is selected repeatedly.</a:t>
            </a:r>
          </a:p>
          <a:p>
            <a:r>
              <a:rPr lang="en-US" sz="2800" dirty="0" smtClean="0"/>
              <a:t>Example: Consider a set A = {</a:t>
            </a:r>
            <a:r>
              <a:rPr lang="en-US" sz="2800" dirty="0" err="1" smtClean="0"/>
              <a:t>a,b,c,d</a:t>
            </a:r>
            <a:r>
              <a:rPr lang="en-US" sz="2800" dirty="0" smtClean="0"/>
              <a:t>}. We select </a:t>
            </a:r>
            <a:r>
              <a:rPr lang="en-US" sz="2800" strike="sngStrike" dirty="0" smtClean="0"/>
              <a:t>two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10 </a:t>
            </a:r>
            <a:r>
              <a:rPr lang="en-US" sz="2800" dirty="0" smtClean="0"/>
              <a:t>objects from A with repetitions.</a:t>
            </a:r>
          </a:p>
          <a:p>
            <a:pPr lvl="1"/>
            <a:r>
              <a:rPr lang="en-US" sz="2400" dirty="0" err="1" smtClean="0"/>
              <a:t>aaaabbbbbd</a:t>
            </a:r>
            <a:r>
              <a:rPr lang="en-US" sz="2400" dirty="0" smtClean="0"/>
              <a:t>  (order is not important)</a:t>
            </a:r>
          </a:p>
          <a:p>
            <a:pPr lvl="2"/>
            <a:r>
              <a:rPr lang="en-US" dirty="0" smtClean="0"/>
              <a:t>selected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four times; </a:t>
            </a:r>
          </a:p>
          <a:p>
            <a:pPr lvl="2"/>
            <a:r>
              <a:rPr lang="en-US" dirty="0" smtClean="0"/>
              <a:t>selected 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dirty="0" smtClean="0"/>
              <a:t> five times and </a:t>
            </a:r>
          </a:p>
          <a:p>
            <a:pPr lvl="2"/>
            <a:r>
              <a:rPr lang="en-US" dirty="0" smtClean="0"/>
              <a:t>selected 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 one time</a:t>
            </a:r>
          </a:p>
          <a:p>
            <a:pPr lvl="1"/>
            <a:r>
              <a:rPr lang="en-US" dirty="0" err="1" smtClean="0"/>
              <a:t>bbbaaacccd</a:t>
            </a:r>
            <a:r>
              <a:rPr lang="en-US" dirty="0" smtClean="0"/>
              <a:t> (another combination)</a:t>
            </a:r>
            <a:endParaRPr lang="en-US" dirty="0"/>
          </a:p>
          <a:p>
            <a:pPr lvl="1"/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91529" y="3959412"/>
            <a:ext cx="32571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a                    b                c    d</a:t>
            </a:r>
          </a:p>
          <a:p>
            <a:r>
              <a:rPr lang="en-US" dirty="0" smtClean="0"/>
              <a:t>x   x   x   x |  x   x   x   x   x |  x 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3458" y="5247341"/>
            <a:ext cx="32571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a              b              c           d</a:t>
            </a:r>
          </a:p>
          <a:p>
            <a:r>
              <a:rPr lang="en-US" dirty="0" smtClean="0"/>
              <a:t>x   x   x |  x   x   x  | x   x   x |  x </a:t>
            </a:r>
          </a:p>
        </p:txBody>
      </p:sp>
    </p:spTree>
    <p:extLst>
      <p:ext uri="{BB962C8B-B14F-4D97-AF65-F5344CB8AC3E}">
        <p14:creationId xmlns:p14="http://schemas.microsoft.com/office/powerpoint/2010/main" val="157604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Combinations with repetitions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consider the case when an object is selected repeatedly.</a:t>
            </a:r>
          </a:p>
          <a:p>
            <a:r>
              <a:rPr lang="en-US" sz="2800" dirty="0" smtClean="0"/>
              <a:t>Example: Consider a set A = {</a:t>
            </a:r>
            <a:r>
              <a:rPr lang="en-US" sz="2800" dirty="0" err="1" smtClean="0"/>
              <a:t>a,b,c,d</a:t>
            </a:r>
            <a:r>
              <a:rPr lang="en-US" sz="2800" dirty="0" smtClean="0"/>
              <a:t>}. We select </a:t>
            </a:r>
            <a:r>
              <a:rPr lang="en-US" sz="2800" strike="sngStrike" dirty="0" smtClean="0"/>
              <a:t>two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10 </a:t>
            </a:r>
            <a:r>
              <a:rPr lang="en-US" sz="2800" dirty="0" smtClean="0"/>
              <a:t>objects from A with repetitions.</a:t>
            </a:r>
          </a:p>
          <a:p>
            <a:pPr lvl="1"/>
            <a:r>
              <a:rPr lang="en-US" sz="2400" dirty="0" err="1" smtClean="0"/>
              <a:t>aaaabbbbbd</a:t>
            </a:r>
            <a:r>
              <a:rPr lang="en-US" sz="2400" dirty="0" smtClean="0"/>
              <a:t>  (order is not important)</a:t>
            </a:r>
          </a:p>
          <a:p>
            <a:pPr lvl="2"/>
            <a:r>
              <a:rPr lang="en-US" dirty="0" smtClean="0"/>
              <a:t>selected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 four times; </a:t>
            </a:r>
          </a:p>
          <a:p>
            <a:pPr lvl="2"/>
            <a:r>
              <a:rPr lang="en-US" dirty="0" smtClean="0"/>
              <a:t>selected 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dirty="0" smtClean="0"/>
              <a:t> five times and </a:t>
            </a:r>
          </a:p>
          <a:p>
            <a:pPr lvl="2"/>
            <a:r>
              <a:rPr lang="en-US" dirty="0" smtClean="0"/>
              <a:t>selected 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 one time</a:t>
            </a:r>
          </a:p>
          <a:p>
            <a:pPr lvl="1"/>
            <a:r>
              <a:rPr lang="en-US" dirty="0" err="1" smtClean="0"/>
              <a:t>bbbaaacccd</a:t>
            </a:r>
            <a:r>
              <a:rPr lang="en-US" dirty="0" smtClean="0"/>
              <a:t> (another combination)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another combination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91529" y="3959412"/>
            <a:ext cx="32571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a                    b                c    d</a:t>
            </a:r>
          </a:p>
          <a:p>
            <a:r>
              <a:rPr lang="en-US" dirty="0" smtClean="0"/>
              <a:t>x   x   x   x |  x   x   x   x   x |  x 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3458" y="5247341"/>
            <a:ext cx="32571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a              b              c           d</a:t>
            </a:r>
          </a:p>
          <a:p>
            <a:r>
              <a:rPr lang="en-US" dirty="0" smtClean="0"/>
              <a:t>x   x   x |  x   x   x  | x   x   x |  x 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2663" y="6085791"/>
            <a:ext cx="353508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    b              c                      d </a:t>
            </a:r>
          </a:p>
          <a:p>
            <a:r>
              <a:rPr lang="en-US" dirty="0" smtClean="0"/>
              <a:t>    | x |  x   x   x   x   x  | x   x   x   x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2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06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244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Seven students where each of them has one item from: cheeseburger, hot dog, taco and fish sandwich. How many different purchases are possible?</a:t>
            </a:r>
          </a:p>
          <a:p>
            <a:r>
              <a:rPr lang="en-US" sz="2400" dirty="0" smtClean="0"/>
              <a:t>Some possible purchases:</a:t>
            </a:r>
            <a:endParaRPr lang="en-US" sz="2400" dirty="0"/>
          </a:p>
        </p:txBody>
      </p:sp>
      <p:pic>
        <p:nvPicPr>
          <p:cNvPr id="4" name="Picture 3" descr="Screen Shot 2018-01-13 at 9.0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58" y="2924735"/>
            <a:ext cx="3528359" cy="30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1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06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244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Equivalent bar notation</a:t>
            </a:r>
            <a:endParaRPr lang="en-US" sz="2400" dirty="0"/>
          </a:p>
        </p:txBody>
      </p:sp>
      <p:pic>
        <p:nvPicPr>
          <p:cNvPr id="5" name="Picture 4" descr="Screen Shot 2018-01-13 at 9.01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29279"/>
            <a:ext cx="6185647" cy="3176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765" y="4772231"/>
            <a:ext cx="8710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Thus we have to arrange 7 x’s and (n-1) bars( | ).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This is an arrangement of 10 objects using seven x and three |.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This is       </a:t>
            </a:r>
            <a:endParaRPr lang="en-US" sz="2400" dirty="0"/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This is the same as 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</p:txBody>
      </p:sp>
      <p:pic>
        <p:nvPicPr>
          <p:cNvPr id="7" name="Picture 6" descr="Screen Shot 2018-01-14 at 8.53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74" y="5483700"/>
            <a:ext cx="444500" cy="596900"/>
          </a:xfrm>
          <a:prstGeom prst="rect">
            <a:avLst/>
          </a:prstGeom>
        </p:spPr>
      </p:pic>
      <p:pic>
        <p:nvPicPr>
          <p:cNvPr id="8" name="Picture 7" descr="Screen Shot 2018-01-14 at 8.53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08" y="5904754"/>
            <a:ext cx="4876800" cy="8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6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00FF"/>
                </a:solidFill>
              </a:rPr>
              <a:t>Theorem: 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4" y="1752599"/>
            <a:ext cx="8004175" cy="131034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en-GB" dirty="0" smtClean="0"/>
              <a:t>    The </a:t>
            </a:r>
            <a:r>
              <a:rPr lang="en-GB" dirty="0"/>
              <a:t>number of r-combinations with repetition allowed, that can be selected from a set of size n is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" name="Picture 1" descr="Screen Shot 2018-01-14 at 10.08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2758141"/>
            <a:ext cx="1612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985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Proof: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876181"/>
            <a:ext cx="7848600" cy="366805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r X</a:t>
            </a:r>
            <a:r>
              <a:rPr lang="en-GB" altLang="en-US" sz="2400" dirty="0">
                <a:latin typeface="Arial" charset="0"/>
              </a:rPr>
              <a:t>’</a:t>
            </a:r>
            <a:r>
              <a:rPr lang="en-GB" sz="2400" dirty="0">
                <a:latin typeface="Arial" charset="0"/>
              </a:rPr>
              <a:t>s and n-1 boundaries.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These can be arranged in any order.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The number of ways this can be done is </a:t>
            </a:r>
            <a:endParaRPr lang="en-GB" sz="2400" dirty="0" smtClean="0"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GB" sz="2400" dirty="0" smtClean="0">
                <a:latin typeface="Arial" charset="0"/>
              </a:rPr>
              <a:t>C(r+n-1,r) = C(r+n-1,n-1) = </a:t>
            </a:r>
            <a:endParaRPr lang="en-GB" sz="2400" dirty="0">
              <a:latin typeface="Arial" charset="0"/>
            </a:endParaRPr>
          </a:p>
          <a:p>
            <a:pPr>
              <a:buClr>
                <a:schemeClr val="tx1"/>
              </a:buClr>
            </a:pPr>
            <a:endParaRPr lang="en-GB" sz="2400" dirty="0" smtClean="0"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GB" sz="2400" dirty="0" smtClean="0">
                <a:latin typeface="Arial" charset="0"/>
              </a:rPr>
              <a:t>Thus </a:t>
            </a:r>
            <a:r>
              <a:rPr lang="en-GB" sz="2400" dirty="0">
                <a:latin typeface="Arial" charset="0"/>
              </a:rPr>
              <a:t>the number of r-combinations with repetitions allowed is </a:t>
            </a:r>
          </a:p>
        </p:txBody>
      </p:sp>
      <p:grpSp>
        <p:nvGrpSpPr>
          <p:cNvPr id="265236" name="Group 20"/>
          <p:cNvGrpSpPr>
            <a:grpSpLocks/>
          </p:cNvGrpSpPr>
          <p:nvPr/>
        </p:nvGrpSpPr>
        <p:grpSpPr bwMode="auto">
          <a:xfrm>
            <a:off x="1265238" y="1343026"/>
            <a:ext cx="7048500" cy="1584325"/>
            <a:chOff x="797" y="1006"/>
            <a:chExt cx="4440" cy="998"/>
          </a:xfrm>
        </p:grpSpPr>
        <p:sp>
          <p:nvSpPr>
            <p:cNvPr id="265221" name="Text Box 5"/>
            <p:cNvSpPr txBox="1">
              <a:spLocks noChangeArrowheads="1"/>
            </p:cNvSpPr>
            <p:nvPr/>
          </p:nvSpPr>
          <p:spPr bwMode="auto">
            <a:xfrm>
              <a:off x="797" y="1040"/>
              <a:ext cx="52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>
                  <a:latin typeface="Arial" charset="0"/>
                </a:rPr>
                <a:t>1st</a:t>
              </a:r>
            </a:p>
          </p:txBody>
        </p:sp>
        <p:sp>
          <p:nvSpPr>
            <p:cNvPr id="265222" name="Text Box 6"/>
            <p:cNvSpPr txBox="1">
              <a:spLocks noChangeArrowheads="1"/>
            </p:cNvSpPr>
            <p:nvPr/>
          </p:nvSpPr>
          <p:spPr bwMode="auto">
            <a:xfrm>
              <a:off x="1680" y="1024"/>
              <a:ext cx="60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 dirty="0">
                  <a:latin typeface="Arial" charset="0"/>
                </a:rPr>
                <a:t>2nd</a:t>
              </a:r>
            </a:p>
          </p:txBody>
        </p:sp>
        <p:sp>
          <p:nvSpPr>
            <p:cNvPr id="265223" name="Text Box 7"/>
            <p:cNvSpPr txBox="1">
              <a:spLocks noChangeArrowheads="1"/>
            </p:cNvSpPr>
            <p:nvPr/>
          </p:nvSpPr>
          <p:spPr bwMode="auto">
            <a:xfrm>
              <a:off x="2544" y="1039"/>
              <a:ext cx="55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 dirty="0">
                  <a:latin typeface="Arial" charset="0"/>
                </a:rPr>
                <a:t>3rd</a:t>
              </a:r>
            </a:p>
          </p:txBody>
        </p:sp>
        <p:sp>
          <p:nvSpPr>
            <p:cNvPr id="265224" name="Text Box 8"/>
            <p:cNvSpPr txBox="1">
              <a:spLocks noChangeArrowheads="1"/>
            </p:cNvSpPr>
            <p:nvPr/>
          </p:nvSpPr>
          <p:spPr bwMode="auto">
            <a:xfrm>
              <a:off x="4524" y="1021"/>
              <a:ext cx="54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 dirty="0">
                  <a:latin typeface="Arial" charset="0"/>
                </a:rPr>
                <a:t>nth</a:t>
              </a:r>
            </a:p>
          </p:txBody>
        </p:sp>
        <p:sp>
          <p:nvSpPr>
            <p:cNvPr id="265225" name="Line 9"/>
            <p:cNvSpPr>
              <a:spLocks noChangeShapeType="1"/>
            </p:cNvSpPr>
            <p:nvPr/>
          </p:nvSpPr>
          <p:spPr bwMode="auto">
            <a:xfrm>
              <a:off x="1440" y="109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65226" name="Line 10"/>
            <p:cNvSpPr>
              <a:spLocks noChangeShapeType="1"/>
            </p:cNvSpPr>
            <p:nvPr/>
          </p:nvSpPr>
          <p:spPr bwMode="auto">
            <a:xfrm>
              <a:off x="2400" y="108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65227" name="Line 11"/>
            <p:cNvSpPr>
              <a:spLocks noChangeShapeType="1"/>
            </p:cNvSpPr>
            <p:nvPr/>
          </p:nvSpPr>
          <p:spPr bwMode="auto">
            <a:xfrm>
              <a:off x="3360" y="106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65228" name="Line 12"/>
            <p:cNvSpPr>
              <a:spLocks noChangeShapeType="1"/>
            </p:cNvSpPr>
            <p:nvPr/>
          </p:nvSpPr>
          <p:spPr bwMode="auto">
            <a:xfrm>
              <a:off x="4320" y="1083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65230" name="Text Box 14"/>
            <p:cNvSpPr txBox="1">
              <a:spLocks noChangeArrowheads="1"/>
            </p:cNvSpPr>
            <p:nvPr/>
          </p:nvSpPr>
          <p:spPr bwMode="auto">
            <a:xfrm>
              <a:off x="3552" y="1006"/>
              <a:ext cx="51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 dirty="0">
                  <a:latin typeface="Arial" charset="0"/>
                </a:rPr>
                <a:t>….</a:t>
              </a:r>
            </a:p>
          </p:txBody>
        </p:sp>
        <p:sp>
          <p:nvSpPr>
            <p:cNvPr id="265232" name="Text Box 16"/>
            <p:cNvSpPr txBox="1">
              <a:spLocks noChangeArrowheads="1"/>
            </p:cNvSpPr>
            <p:nvPr/>
          </p:nvSpPr>
          <p:spPr bwMode="auto">
            <a:xfrm>
              <a:off x="864" y="1534"/>
              <a:ext cx="528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>
                  <a:latin typeface="Arial" charset="0"/>
                </a:rPr>
                <a:t>XX</a:t>
              </a:r>
            </a:p>
          </p:txBody>
        </p:sp>
        <p:sp>
          <p:nvSpPr>
            <p:cNvPr id="265233" name="Text Box 17"/>
            <p:cNvSpPr txBox="1">
              <a:spLocks noChangeArrowheads="1"/>
            </p:cNvSpPr>
            <p:nvPr/>
          </p:nvSpPr>
          <p:spPr bwMode="auto">
            <a:xfrm>
              <a:off x="1632" y="1534"/>
              <a:ext cx="37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>
                  <a:latin typeface="Arial" charset="0"/>
                </a:rPr>
                <a:t>X</a:t>
              </a:r>
            </a:p>
          </p:txBody>
        </p:sp>
        <p:sp>
          <p:nvSpPr>
            <p:cNvPr id="265234" name="Text Box 18"/>
            <p:cNvSpPr txBox="1">
              <a:spLocks noChangeArrowheads="1"/>
            </p:cNvSpPr>
            <p:nvPr/>
          </p:nvSpPr>
          <p:spPr bwMode="auto">
            <a:xfrm>
              <a:off x="4560" y="1486"/>
              <a:ext cx="67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b="0" baseline="0">
                  <a:latin typeface="Arial" charset="0"/>
                </a:rPr>
                <a:t>XXX</a:t>
              </a:r>
            </a:p>
          </p:txBody>
        </p:sp>
      </p:grpSp>
      <p:pic>
        <p:nvPicPr>
          <p:cNvPr id="2" name="Picture 1" descr="Screen Shot 2018-01-13 at 10.24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96" y="3612033"/>
            <a:ext cx="1638300" cy="889000"/>
          </a:xfrm>
          <a:prstGeom prst="rect">
            <a:avLst/>
          </a:prstGeom>
        </p:spPr>
      </p:pic>
      <p:pic>
        <p:nvPicPr>
          <p:cNvPr id="19" name="Picture 18" descr="Screen Shot 2018-01-13 at 10.24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28" y="4101522"/>
            <a:ext cx="1265983" cy="686968"/>
          </a:xfrm>
          <a:prstGeom prst="rect">
            <a:avLst/>
          </a:prstGeom>
        </p:spPr>
      </p:pic>
      <p:pic>
        <p:nvPicPr>
          <p:cNvPr id="3" name="Picture 2" descr="Screen Shot 2018-01-14 at 10.08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28" y="5462494"/>
            <a:ext cx="1612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4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Example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8839200" cy="1905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I want to buy 5 cans of soft drink. 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The possible drinks that are available are coke, sprite and </a:t>
            </a:r>
            <a:r>
              <a:rPr lang="en-GB" sz="2400" dirty="0" err="1">
                <a:latin typeface="Arial" charset="0"/>
                <a:sym typeface="Symbol" charset="0"/>
              </a:rPr>
              <a:t>pepsi</a:t>
            </a:r>
            <a:r>
              <a:rPr lang="en-GB" sz="2400" dirty="0">
                <a:latin typeface="Arial" charset="0"/>
                <a:sym typeface="Symbol" charset="0"/>
              </a:rPr>
              <a:t>, where there are unlimited number of each.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In how many ways can I choose the 5 cans?</a:t>
            </a:r>
          </a:p>
        </p:txBody>
      </p:sp>
      <p:graphicFrame>
        <p:nvGraphicFramePr>
          <p:cNvPr id="259077" name="Object 5"/>
          <p:cNvGraphicFramePr>
            <a:graphicFrameLocks noChangeAspect="1"/>
          </p:cNvGraphicFramePr>
          <p:nvPr/>
        </p:nvGraphicFramePr>
        <p:xfrm>
          <a:off x="1981200" y="5334000"/>
          <a:ext cx="11287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4" imgW="647640" imgH="457200" progId="Equation.3">
                  <p:embed/>
                </p:oleObj>
              </mc:Choice>
              <mc:Fallback>
                <p:oleObj name="Equation" r:id="rId4" imgW="647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334000"/>
                        <a:ext cx="112871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533400" y="4875213"/>
            <a:ext cx="55864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562" tIns="46038" rIns="182562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>
                <a:latin typeface="Arial" charset="0"/>
                <a:sym typeface="Symbol" charset="0"/>
              </a:rPr>
              <a:t>Using the theorem, this can be done in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sz="2400" b="0" baseline="0">
              <a:latin typeface="Arial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sz="2400" b="0" baseline="0">
              <a:latin typeface="Arial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>
                <a:latin typeface="Arial" charset="0"/>
              </a:rPr>
              <a:t>ways.</a:t>
            </a:r>
            <a:endParaRPr lang="en-US" sz="2400">
              <a:latin typeface="Arial" charset="0"/>
            </a:endParaRPr>
          </a:p>
        </p:txBody>
      </p:sp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228600" y="2819400"/>
            <a:ext cx="8458200" cy="193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2562" tIns="46038" rIns="182562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 dirty="0" smtClean="0">
                <a:latin typeface="Arial" charset="0"/>
                <a:sym typeface="Symbol" charset="0"/>
              </a:rPr>
              <a:t>Answer: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 smtClean="0">
                <a:latin typeface="Arial" charset="0"/>
                <a:sym typeface="Symbol" charset="0"/>
              </a:rPr>
              <a:t>This  </a:t>
            </a:r>
            <a:r>
              <a:rPr lang="en-GB" sz="2400" b="0" baseline="0" dirty="0">
                <a:latin typeface="Arial" charset="0"/>
                <a:sym typeface="Symbol" charset="0"/>
              </a:rPr>
              <a:t>is same as the number of 5-combinations, with repetition allowed, from a set of size 3.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>
                <a:latin typeface="Arial" charset="0"/>
                <a:sym typeface="Symbol" charset="0"/>
              </a:rPr>
              <a:t>(since I need to select 5 cans from a set of size 3 with repetition allowed)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6644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947270" y="5320366"/>
            <a:ext cx="5586413" cy="15525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182562" tIns="46038" rIns="182562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 dirty="0">
                <a:latin typeface="Arial" charset="0"/>
                <a:sym typeface="Symbol" charset="0"/>
              </a:rPr>
              <a:t>Using the theorem, this can be done in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sz="2400" b="0" baseline="0" dirty="0">
              <a:latin typeface="Arial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sz="2400" b="0" baseline="0" dirty="0">
              <a:latin typeface="Arial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 dirty="0">
                <a:latin typeface="Arial" charset="0"/>
              </a:rPr>
              <a:t>ways.</a:t>
            </a:r>
            <a:endParaRPr lang="en-US" sz="2400" dirty="0">
              <a:latin typeface="Arial" charset="0"/>
            </a:endParaRPr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4235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Example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61034"/>
            <a:ext cx="8077200" cy="235472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Library has budget to buy </a:t>
            </a:r>
            <a:r>
              <a:rPr lang="en-GB" sz="2400" dirty="0" smtClean="0">
                <a:latin typeface="Arial" charset="0"/>
                <a:sym typeface="Symbol" charset="0"/>
              </a:rPr>
              <a:t>20 </a:t>
            </a:r>
            <a:r>
              <a:rPr lang="en-GB" sz="2400" dirty="0">
                <a:latin typeface="Arial" charset="0"/>
                <a:sym typeface="Symbol" charset="0"/>
              </a:rPr>
              <a:t>copies of books on discrete math. 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Five different text books on discrete math are available (unlimited number of copies) in the market.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How many ways can the library buy the books?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763404"/>
              </p:ext>
            </p:extLst>
          </p:nvPr>
        </p:nvGraphicFramePr>
        <p:xfrm>
          <a:off x="1916113" y="5825002"/>
          <a:ext cx="12588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4" imgW="723600" imgH="457200" progId="Equation.3">
                  <p:embed/>
                </p:oleObj>
              </mc:Choice>
              <mc:Fallback>
                <p:oleObj name="Equation" r:id="rId4" imgW="723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5825002"/>
                        <a:ext cx="1258887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304800" y="3464855"/>
            <a:ext cx="8031163" cy="193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2562" tIns="46038" rIns="182562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 dirty="0" smtClean="0">
                <a:latin typeface="Arial" charset="0"/>
                <a:sym typeface="Symbol" charset="0"/>
              </a:rPr>
              <a:t>Answer: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 smtClean="0">
                <a:latin typeface="Arial" charset="0"/>
                <a:sym typeface="Symbol" charset="0"/>
              </a:rPr>
              <a:t>This  </a:t>
            </a:r>
            <a:r>
              <a:rPr lang="en-GB" sz="2400" b="0" baseline="0" dirty="0">
                <a:latin typeface="Arial" charset="0"/>
                <a:sym typeface="Symbol" charset="0"/>
              </a:rPr>
              <a:t>is same as the number of 20-combinations, with repetition allowed, from a set of size 5.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>
                <a:latin typeface="Arial" charset="0"/>
                <a:sym typeface="Symbol" charset="0"/>
              </a:rPr>
              <a:t>(since I need to select 20 books from a set of size 5 with repetition allowed)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00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57912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Permutations and combinations with and without repetitions.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n = Number of objects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r = number of objects to be selected</a:t>
            </a:r>
          </a:p>
        </p:txBody>
      </p:sp>
      <p:pic>
        <p:nvPicPr>
          <p:cNvPr id="3" name="Picture 2" descr="Screen Shot 2018-01-14 at 10.3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727"/>
            <a:ext cx="9144000" cy="235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5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Example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7086600" cy="1600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How many integral solutions of equation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  <a:sym typeface="Symbol" charset="0"/>
              </a:rPr>
              <a:t>  x</a:t>
            </a:r>
            <a:r>
              <a:rPr lang="en-GB" sz="2400" baseline="-25000" dirty="0">
                <a:latin typeface="Arial" charset="0"/>
                <a:sym typeface="Symbol" charset="0"/>
              </a:rPr>
              <a:t>1</a:t>
            </a:r>
            <a:r>
              <a:rPr lang="en-GB" sz="2400" dirty="0">
                <a:latin typeface="Arial" charset="0"/>
                <a:sym typeface="Symbol" charset="0"/>
              </a:rPr>
              <a:t>+x</a:t>
            </a:r>
            <a:r>
              <a:rPr lang="en-GB" sz="2400" baseline="-25000" dirty="0">
                <a:latin typeface="Arial" charset="0"/>
                <a:sym typeface="Symbol" charset="0"/>
              </a:rPr>
              <a:t>2</a:t>
            </a:r>
            <a:r>
              <a:rPr lang="en-GB" sz="2400" dirty="0">
                <a:latin typeface="Arial" charset="0"/>
                <a:sym typeface="Symbol" charset="0"/>
              </a:rPr>
              <a:t>+x</a:t>
            </a:r>
            <a:r>
              <a:rPr lang="en-GB" sz="2400" baseline="-25000" dirty="0">
                <a:latin typeface="Arial" charset="0"/>
                <a:sym typeface="Symbol" charset="0"/>
              </a:rPr>
              <a:t>3</a:t>
            </a:r>
            <a:r>
              <a:rPr lang="en-GB" sz="2400" dirty="0">
                <a:latin typeface="Arial" charset="0"/>
                <a:sym typeface="Symbol" charset="0"/>
              </a:rPr>
              <a:t>=20,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  <a:sym typeface="Symbol" charset="0"/>
              </a:rPr>
              <a:t>where x</a:t>
            </a:r>
            <a:r>
              <a:rPr lang="en-GB" sz="2400" baseline="-25000" dirty="0">
                <a:latin typeface="Arial" charset="0"/>
                <a:sym typeface="Symbol" charset="0"/>
              </a:rPr>
              <a:t>1</a:t>
            </a:r>
            <a:r>
              <a:rPr lang="en-GB" sz="2400" dirty="0">
                <a:latin typeface="Arial" charset="0"/>
                <a:sym typeface="Symbol" charset="0"/>
              </a:rPr>
              <a:t>,x</a:t>
            </a:r>
            <a:r>
              <a:rPr lang="en-GB" sz="2400" baseline="-25000" dirty="0">
                <a:latin typeface="Arial" charset="0"/>
                <a:sym typeface="Symbol" charset="0"/>
              </a:rPr>
              <a:t>2</a:t>
            </a:r>
            <a:r>
              <a:rPr lang="en-GB" sz="2400" dirty="0">
                <a:latin typeface="Arial" charset="0"/>
                <a:sym typeface="Symbol" charset="0"/>
              </a:rPr>
              <a:t>,x</a:t>
            </a:r>
            <a:r>
              <a:rPr lang="en-GB" sz="2400" baseline="-25000" dirty="0">
                <a:latin typeface="Arial" charset="0"/>
                <a:sym typeface="Symbol" charset="0"/>
              </a:rPr>
              <a:t>3 </a:t>
            </a:r>
            <a:r>
              <a:rPr lang="en-GB" sz="2400" dirty="0">
                <a:latin typeface="Arial" charset="0"/>
                <a:sym typeface="Symbol" charset="0"/>
              </a:rPr>
              <a:t> 0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sz="2400" dirty="0" smtClean="0">
                <a:latin typeface="Arial" charset="0"/>
                <a:sym typeface="Symbol" charset="0"/>
              </a:rPr>
              <a:t>     are </a:t>
            </a:r>
            <a:r>
              <a:rPr lang="en-GB" sz="2400" dirty="0">
                <a:latin typeface="Arial" charset="0"/>
                <a:sym typeface="Symbol" charset="0"/>
              </a:rPr>
              <a:t>there?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1765" y="3023321"/>
            <a:ext cx="5068047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(3,4,13) is a solution;</a:t>
            </a:r>
          </a:p>
          <a:p>
            <a:r>
              <a:rPr lang="en-US" sz="2800" dirty="0" smtClean="0"/>
              <a:t>(4,3,13) is also a solution;</a:t>
            </a:r>
          </a:p>
          <a:p>
            <a:r>
              <a:rPr lang="en-US" sz="2800" dirty="0" smtClean="0"/>
              <a:t>(0,0,20) is a solution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36914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Example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7086600" cy="1600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  <a:sym typeface="Symbol" charset="0"/>
              </a:rPr>
              <a:t>How many integral solutions of equation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  <a:sym typeface="Symbol" charset="0"/>
              </a:rPr>
              <a:t>  x</a:t>
            </a:r>
            <a:r>
              <a:rPr lang="en-GB" sz="2400" baseline="-25000" dirty="0">
                <a:latin typeface="Arial" charset="0"/>
                <a:sym typeface="Symbol" charset="0"/>
              </a:rPr>
              <a:t>1</a:t>
            </a:r>
            <a:r>
              <a:rPr lang="en-GB" sz="2400" dirty="0">
                <a:latin typeface="Arial" charset="0"/>
                <a:sym typeface="Symbol" charset="0"/>
              </a:rPr>
              <a:t>+x</a:t>
            </a:r>
            <a:r>
              <a:rPr lang="en-GB" sz="2400" baseline="-25000" dirty="0">
                <a:latin typeface="Arial" charset="0"/>
                <a:sym typeface="Symbol" charset="0"/>
              </a:rPr>
              <a:t>2</a:t>
            </a:r>
            <a:r>
              <a:rPr lang="en-GB" sz="2400" dirty="0">
                <a:latin typeface="Arial" charset="0"/>
                <a:sym typeface="Symbol" charset="0"/>
              </a:rPr>
              <a:t>+x</a:t>
            </a:r>
            <a:r>
              <a:rPr lang="en-GB" sz="2400" baseline="-25000" dirty="0">
                <a:latin typeface="Arial" charset="0"/>
                <a:sym typeface="Symbol" charset="0"/>
              </a:rPr>
              <a:t>3</a:t>
            </a:r>
            <a:r>
              <a:rPr lang="en-GB" sz="2400" dirty="0">
                <a:latin typeface="Arial" charset="0"/>
                <a:sym typeface="Symbol" charset="0"/>
              </a:rPr>
              <a:t>=20,</a:t>
            </a:r>
          </a:p>
          <a:p>
            <a:pPr algn="ctr"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  <a:sym typeface="Symbol" charset="0"/>
              </a:rPr>
              <a:t>where x</a:t>
            </a:r>
            <a:r>
              <a:rPr lang="en-GB" sz="2400" baseline="-25000" dirty="0">
                <a:latin typeface="Arial" charset="0"/>
                <a:sym typeface="Symbol" charset="0"/>
              </a:rPr>
              <a:t>1</a:t>
            </a:r>
            <a:r>
              <a:rPr lang="en-GB" sz="2400" dirty="0">
                <a:latin typeface="Arial" charset="0"/>
                <a:sym typeface="Symbol" charset="0"/>
              </a:rPr>
              <a:t>,x</a:t>
            </a:r>
            <a:r>
              <a:rPr lang="en-GB" sz="2400" baseline="-25000" dirty="0">
                <a:latin typeface="Arial" charset="0"/>
                <a:sym typeface="Symbol" charset="0"/>
              </a:rPr>
              <a:t>2</a:t>
            </a:r>
            <a:r>
              <a:rPr lang="en-GB" sz="2400" dirty="0">
                <a:latin typeface="Arial" charset="0"/>
                <a:sym typeface="Symbol" charset="0"/>
              </a:rPr>
              <a:t>,x</a:t>
            </a:r>
            <a:r>
              <a:rPr lang="en-GB" sz="2400" baseline="-25000" dirty="0">
                <a:latin typeface="Arial" charset="0"/>
                <a:sym typeface="Symbol" charset="0"/>
              </a:rPr>
              <a:t>3 </a:t>
            </a:r>
            <a:r>
              <a:rPr lang="en-GB" sz="2400" dirty="0">
                <a:latin typeface="Arial" charset="0"/>
                <a:sym typeface="Symbol" charset="0"/>
              </a:rPr>
              <a:t> 0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sz="2400" dirty="0" smtClean="0">
                <a:latin typeface="Arial" charset="0"/>
                <a:sym typeface="Symbol" charset="0"/>
              </a:rPr>
              <a:t>     are </a:t>
            </a:r>
            <a:r>
              <a:rPr lang="en-GB" sz="2400" dirty="0">
                <a:latin typeface="Arial" charset="0"/>
                <a:sym typeface="Symbol" charset="0"/>
              </a:rPr>
              <a:t>there?</a:t>
            </a:r>
          </a:p>
        </p:txBody>
      </p:sp>
      <p:graphicFrame>
        <p:nvGraphicFramePr>
          <p:cNvPr id="269316" name="Object 4"/>
          <p:cNvGraphicFramePr>
            <a:graphicFrameLocks noChangeAspect="1"/>
          </p:cNvGraphicFramePr>
          <p:nvPr/>
        </p:nvGraphicFramePr>
        <p:xfrm>
          <a:off x="1916113" y="5451475"/>
          <a:ext cx="12588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723600" imgH="457200" progId="Equation.3">
                  <p:embed/>
                </p:oleObj>
              </mc:Choice>
              <mc:Fallback>
                <p:oleObj name="Equation" r:id="rId4" imgW="723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5451475"/>
                        <a:ext cx="1258887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304800" y="4951413"/>
            <a:ext cx="55864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562" tIns="46038" rIns="182562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>
                <a:latin typeface="Arial" charset="0"/>
                <a:sym typeface="Symbol" charset="0"/>
              </a:rPr>
              <a:t>Using the theorem, this can be done in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sz="2400" b="0" baseline="0">
              <a:latin typeface="Arial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sz="2400" b="0" baseline="0">
              <a:latin typeface="Arial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>
                <a:latin typeface="Arial" charset="0"/>
              </a:rPr>
              <a:t>ways.</a:t>
            </a:r>
            <a:endParaRPr lang="en-US" sz="2400">
              <a:latin typeface="Arial" charset="0"/>
            </a:endParaRPr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304800" y="2743200"/>
            <a:ext cx="8734612" cy="193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82562" tIns="46038" rIns="182562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2400" b="0" baseline="0" dirty="0">
                <a:latin typeface="Arial" charset="0"/>
                <a:sym typeface="Symbol" charset="0"/>
              </a:rPr>
              <a:t>Answer: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>
                <a:latin typeface="Arial" charset="0"/>
                <a:sym typeface="Symbol" charset="0"/>
              </a:rPr>
              <a:t>Note that we can consider </a:t>
            </a:r>
            <a:r>
              <a:rPr lang="en-GB" sz="2400" b="0" baseline="0" dirty="0" smtClean="0">
                <a:latin typeface="Arial" charset="0"/>
                <a:sym typeface="Symbol" charset="0"/>
              </a:rPr>
              <a:t>x</a:t>
            </a:r>
            <a:r>
              <a:rPr lang="en-GB" sz="2400" b="0" baseline="-25000" dirty="0" smtClean="0">
                <a:latin typeface="Arial" charset="0"/>
                <a:sym typeface="Symbol" charset="0"/>
              </a:rPr>
              <a:t>1</a:t>
            </a:r>
            <a:r>
              <a:rPr lang="en-GB" sz="2400" b="0" dirty="0" smtClean="0">
                <a:latin typeface="Arial" charset="0"/>
                <a:sym typeface="Symbol" charset="0"/>
              </a:rPr>
              <a:t>, x</a:t>
            </a:r>
            <a:r>
              <a:rPr lang="en-GB" sz="2400" b="0" baseline="-25000" dirty="0" smtClean="0">
                <a:latin typeface="Arial" charset="0"/>
                <a:sym typeface="Symbol" charset="0"/>
              </a:rPr>
              <a:t>2</a:t>
            </a:r>
            <a:r>
              <a:rPr lang="en-GB" sz="2400" b="0" dirty="0" smtClean="0">
                <a:latin typeface="Arial" charset="0"/>
                <a:sym typeface="Symbol" charset="0"/>
              </a:rPr>
              <a:t>, x</a:t>
            </a:r>
            <a:r>
              <a:rPr lang="en-GB" sz="2400" b="0" baseline="-25000" dirty="0" smtClean="0">
                <a:latin typeface="Arial" charset="0"/>
                <a:sym typeface="Symbol" charset="0"/>
              </a:rPr>
              <a:t>3</a:t>
            </a:r>
            <a:r>
              <a:rPr lang="en-GB" sz="2400" b="0" baseline="0" dirty="0" smtClean="0">
                <a:latin typeface="Arial" charset="0"/>
                <a:sym typeface="Symbol" charset="0"/>
              </a:rPr>
              <a:t> </a:t>
            </a:r>
            <a:r>
              <a:rPr lang="en-GB" sz="2400" b="0" baseline="0" dirty="0">
                <a:latin typeface="Arial" charset="0"/>
                <a:sym typeface="Symbol" charset="0"/>
              </a:rPr>
              <a:t>as </a:t>
            </a:r>
            <a:r>
              <a:rPr lang="en-GB" sz="2400" b="0" baseline="0" dirty="0" smtClean="0">
                <a:latin typeface="Arial" charset="0"/>
                <a:sym typeface="Symbol" charset="0"/>
              </a:rPr>
              <a:t>different types.</a:t>
            </a:r>
            <a:endParaRPr lang="en-GB" sz="2400" b="0" baseline="0" dirty="0">
              <a:latin typeface="Arial" charset="0"/>
              <a:sym typeface="Symbol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>
                <a:latin typeface="Arial" charset="0"/>
                <a:sym typeface="Symbol" charset="0"/>
              </a:rPr>
              <a:t>Choosing x</a:t>
            </a:r>
            <a:r>
              <a:rPr lang="en-GB" sz="2400" b="0" baseline="-25000" dirty="0">
                <a:latin typeface="Arial" charset="0"/>
                <a:sym typeface="Symbol" charset="0"/>
              </a:rPr>
              <a:t>i</a:t>
            </a:r>
            <a:r>
              <a:rPr lang="en-GB" sz="2400" b="0" baseline="0" dirty="0" smtClean="0">
                <a:latin typeface="Arial" charset="0"/>
                <a:sym typeface="Symbol" charset="0"/>
              </a:rPr>
              <a:t>=t, </a:t>
            </a:r>
            <a:r>
              <a:rPr lang="en-GB" sz="2400" b="0" baseline="0" dirty="0">
                <a:latin typeface="Arial" charset="0"/>
                <a:sym typeface="Symbol" charset="0"/>
              </a:rPr>
              <a:t>would mean that we are taking </a:t>
            </a:r>
            <a:r>
              <a:rPr lang="en-GB" sz="2400" b="0" baseline="0" dirty="0" smtClean="0">
                <a:latin typeface="Arial" charset="0"/>
                <a:sym typeface="Symbol" charset="0"/>
              </a:rPr>
              <a:t>t </a:t>
            </a:r>
            <a:r>
              <a:rPr lang="en-GB" sz="2400" b="0" baseline="0" dirty="0">
                <a:latin typeface="Arial" charset="0"/>
                <a:sym typeface="Symbol" charset="0"/>
              </a:rPr>
              <a:t>copies of x</a:t>
            </a:r>
            <a:r>
              <a:rPr lang="en-GB" sz="2400" b="0" baseline="-25000" dirty="0">
                <a:latin typeface="Arial" charset="0"/>
                <a:sym typeface="Symbol" charset="0"/>
              </a:rPr>
              <a:t>i</a:t>
            </a:r>
            <a:r>
              <a:rPr lang="en-GB" sz="2400" b="0" baseline="0" dirty="0">
                <a:latin typeface="Arial" charset="0"/>
                <a:sym typeface="Symbol" charset="0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SzTx/>
              <a:buFont typeface="Arial"/>
              <a:buChar char="•"/>
            </a:pPr>
            <a:r>
              <a:rPr lang="en-GB" sz="2400" b="0" baseline="0" dirty="0">
                <a:latin typeface="Arial" charset="0"/>
                <a:sym typeface="Symbol" charset="0"/>
              </a:rPr>
              <a:t>This  is same as the number of 20-combinations, with repetition allowed, from a set of </a:t>
            </a:r>
            <a:r>
              <a:rPr lang="en-GB" sz="2400" b="0" baseline="0" dirty="0" smtClean="0">
                <a:latin typeface="Arial" charset="0"/>
                <a:sym typeface="Symbol" charset="0"/>
              </a:rPr>
              <a:t>objects of size </a:t>
            </a:r>
            <a:r>
              <a:rPr lang="en-GB" sz="2400" b="0" baseline="0" dirty="0">
                <a:latin typeface="Arial" charset="0"/>
                <a:sym typeface="Symbol" charset="0"/>
              </a:rPr>
              <a:t>3.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497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57912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Permutations and combinations with and without repetitions.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n = Number of objects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r = number of objects to be selected</a:t>
            </a:r>
          </a:p>
        </p:txBody>
      </p:sp>
      <p:pic>
        <p:nvPicPr>
          <p:cNvPr id="3" name="Picture 2" descr="Screen Shot 2018-01-14 at 10.3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727"/>
            <a:ext cx="9144000" cy="235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3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doughnut shop has plain doughnuts, cherry doughnuts, chocolate doughnuts, almond doughnuts, apple doughnuts, broccoli doughnuts. How many ways are there to choose:</a:t>
            </a:r>
          </a:p>
          <a:p>
            <a:pPr marL="914400" lvl="1" indent="-457200">
              <a:buAutoNum type="alphaLcParenBoth"/>
            </a:pPr>
            <a:r>
              <a:rPr lang="en-US" sz="2400" dirty="0" smtClean="0"/>
              <a:t>a dozen doughnuts?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856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doughnut shop has plain doughnuts, cherry doughnuts, chocolate doughnuts, almond doughnuts, apple </a:t>
            </a:r>
            <a:r>
              <a:rPr lang="en-US" sz="2800" dirty="0"/>
              <a:t>doughnuts, broccoli doughnuts. </a:t>
            </a:r>
            <a:r>
              <a:rPr lang="en-US" sz="2800" dirty="0" smtClean="0"/>
              <a:t>How many ways are there to choose:</a:t>
            </a:r>
          </a:p>
          <a:p>
            <a:pPr marL="914400" lvl="1" indent="-457200">
              <a:buAutoNum type="alphaLcParenBoth"/>
            </a:pPr>
            <a:r>
              <a:rPr lang="en-US" sz="2400" dirty="0" smtClean="0"/>
              <a:t>a dozen doughnuts? 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12 indistinguishable balls and 6 bins</a:t>
            </a:r>
            <a:r>
              <a:rPr lang="en-US" sz="2400" dirty="0">
                <a:solidFill>
                  <a:srgbClr val="FF0000"/>
                </a:solidFill>
              </a:rPr>
              <a:t>	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</a:rPr>
              <a:t>Ans</a:t>
            </a:r>
            <a:r>
              <a:rPr lang="en-US" sz="2400" dirty="0" smtClean="0">
                <a:solidFill>
                  <a:srgbClr val="FF0000"/>
                </a:solidFill>
              </a:rPr>
              <a:t>: C(12+6-1,6-1) = C(17,5) = C(17, 12)</a:t>
            </a:r>
          </a:p>
          <a:p>
            <a:pPr marL="457200" lvl="1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doughnut shop has plain doughnuts, cherry doughnuts, chocolate doughnuts, almond doughnuts, apple </a:t>
            </a:r>
            <a:r>
              <a:rPr lang="en-US" sz="2800" dirty="0"/>
              <a:t>doughnuts, broccoli doughnuts. </a:t>
            </a:r>
            <a:r>
              <a:rPr lang="en-US" sz="2800" dirty="0" smtClean="0"/>
              <a:t>How many ways are there to choose: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(b) th</a:t>
            </a:r>
            <a:r>
              <a:rPr lang="en-US" sz="2400" dirty="0" smtClean="0"/>
              <a:t>ree dozen doughnuts?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2313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doughnut shop has plain doughnuts, cherry doughnuts, chocolate doughnuts, almond doughnuts, apple </a:t>
            </a:r>
            <a:r>
              <a:rPr lang="en-US" sz="2800" dirty="0"/>
              <a:t>doughnuts, broccoli doughnuts. </a:t>
            </a:r>
            <a:r>
              <a:rPr lang="en-US" sz="2800" dirty="0" smtClean="0"/>
              <a:t>How many ways are there to choose: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(b) three dozen doughnuts?    </a:t>
            </a:r>
            <a:r>
              <a:rPr lang="en-US" sz="2400" dirty="0" smtClean="0">
                <a:solidFill>
                  <a:srgbClr val="FF0000"/>
                </a:solidFill>
              </a:rPr>
              <a:t>36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doughnut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36 indistinguishable balls and 6 bins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err="1" smtClean="0">
                <a:solidFill>
                  <a:srgbClr val="FF0000"/>
                </a:solidFill>
              </a:rPr>
              <a:t>Ans</a:t>
            </a:r>
            <a:r>
              <a:rPr lang="en-US" sz="2400" dirty="0" smtClean="0">
                <a:solidFill>
                  <a:srgbClr val="FF0000"/>
                </a:solidFill>
              </a:rPr>
              <a:t>: C(36+6-1,6-1) = C(41,5) = C(41,36)</a:t>
            </a:r>
          </a:p>
          <a:p>
            <a:pPr marL="457200" lvl="1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0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doughnut shop has plain doughnuts, cherry doughnuts, chocolate doughnuts, almond doughnuts, apple </a:t>
            </a:r>
            <a:r>
              <a:rPr lang="en-US" sz="2800" dirty="0"/>
              <a:t>doughnuts, broccoli doughnuts. </a:t>
            </a:r>
            <a:r>
              <a:rPr lang="en-US" sz="2800" dirty="0" smtClean="0"/>
              <a:t>How many ways are there to choose: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(c) two dozen doughnuts with at least two of each kind?</a:t>
            </a:r>
          </a:p>
        </p:txBody>
      </p:sp>
    </p:spTree>
    <p:extLst>
      <p:ext uri="{BB962C8B-B14F-4D97-AF65-F5344CB8AC3E}">
        <p14:creationId xmlns:p14="http://schemas.microsoft.com/office/powerpoint/2010/main" val="175747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doughnut shop has plain doughnuts, cherry doughnuts, chocolate doughnuts, almond doughnuts, apple </a:t>
            </a:r>
            <a:r>
              <a:rPr lang="en-US" sz="2800" dirty="0"/>
              <a:t>doughnuts, broccoli doughnuts. </a:t>
            </a:r>
            <a:r>
              <a:rPr lang="en-US" sz="2800" dirty="0" smtClean="0"/>
              <a:t>How many ways are there to choose: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(c) two dozen doughnuts with at least two of each kind?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Pick first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two of each kind . Thus the answer is the number of ways of choosing the remaining dozen. </a:t>
            </a:r>
            <a:endParaRPr lang="en-US" sz="2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Same as question (a).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doughnut shop has plain doughnuts, cherry doughnuts, chocolate doughnuts, almond doughnuts, apple </a:t>
            </a:r>
            <a:r>
              <a:rPr lang="en-US" sz="2800" dirty="0"/>
              <a:t>doughnuts, broccoli doughnuts. </a:t>
            </a:r>
            <a:r>
              <a:rPr lang="en-US" sz="2800" dirty="0" smtClean="0"/>
              <a:t>How many ways are there to choose: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(d) two dozen doughnuts with no more than two broccoli doughnuts?</a:t>
            </a:r>
          </a:p>
        </p:txBody>
      </p:sp>
    </p:spTree>
    <p:extLst>
      <p:ext uri="{BB962C8B-B14F-4D97-AF65-F5344CB8AC3E}">
        <p14:creationId xmlns:p14="http://schemas.microsoft.com/office/powerpoint/2010/main" val="270852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520"/>
            <a:ext cx="8229600" cy="1143000"/>
          </a:xfrm>
          <a:noFill/>
          <a:ln/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r</a:t>
            </a:r>
            <a:r>
              <a:rPr lang="en-GB" b="1" dirty="0" smtClean="0">
                <a:solidFill>
                  <a:srgbClr val="0000FF"/>
                </a:solidFill>
              </a:rPr>
              <a:t>-combinations </a:t>
            </a:r>
            <a:r>
              <a:rPr lang="en-GB" b="1" dirty="0">
                <a:solidFill>
                  <a:srgbClr val="0000FF"/>
                </a:solidFill>
              </a:rPr>
              <a:t>with </a:t>
            </a:r>
            <a:r>
              <a:rPr lang="en-GB" b="1" dirty="0" smtClean="0">
                <a:solidFill>
                  <a:srgbClr val="0000FF"/>
                </a:solidFill>
              </a:rPr>
              <a:t>repetitions </a:t>
            </a:r>
            <a:r>
              <a:rPr lang="en-GB" b="1" dirty="0">
                <a:solidFill>
                  <a:srgbClr val="0000FF"/>
                </a:solidFill>
              </a:rPr>
              <a:t>allowed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0036" y="1752610"/>
            <a:ext cx="7467600" cy="25908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dirty="0"/>
              <a:t>A r-combination, with repetition allowed, chosen from a set X of n </a:t>
            </a:r>
            <a:r>
              <a:rPr lang="en-GB" dirty="0" smtClean="0"/>
              <a:t>elements (distinct) </a:t>
            </a:r>
            <a:r>
              <a:rPr lang="en-GB" dirty="0"/>
              <a:t>is an unordered selection of elements taken from X, where repetitions are allowed.</a:t>
            </a:r>
          </a:p>
          <a:p>
            <a:pPr lvl="1">
              <a:buClr>
                <a:schemeClr val="tx1"/>
              </a:buClr>
            </a:pPr>
            <a:r>
              <a:rPr lang="en-GB" dirty="0" smtClean="0"/>
              <a:t>That </a:t>
            </a:r>
            <a:r>
              <a:rPr lang="en-GB" dirty="0"/>
              <a:t>is we can take several copies of any element of X in the selection.</a:t>
            </a:r>
            <a:endParaRPr lang="en-GB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14474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82212" cy="49739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doughnut shop has plain doughnuts, cherry doughnuts, chocolate doughnuts, almond doughnuts, apple </a:t>
            </a:r>
            <a:r>
              <a:rPr lang="en-US" sz="2800" dirty="0"/>
              <a:t>doughnuts, broccoli doughnuts. </a:t>
            </a:r>
            <a:r>
              <a:rPr lang="en-US" sz="2800" dirty="0" smtClean="0"/>
              <a:t>How many ways are there to choose: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(d) two dozen doughnuts with no more than two broccoli doughnuts?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We will add up three cases: no broccoli doughnut, exactly one broccoli doughnut, exactly two broccoli doughnuts.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These numbers are: C(24 +5 -1, 5-1) (0 broccoli doughnut);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C(23 +5-1, 5-1) (1 broccoli doughnut); C(22+5-1,5-1) (2 broccoli doughnuts)</a:t>
            </a:r>
          </a:p>
        </p:txBody>
      </p:sp>
    </p:spTree>
    <p:extLst>
      <p:ext uri="{BB962C8B-B14F-4D97-AF65-F5344CB8AC3E}">
        <p14:creationId xmlns:p14="http://schemas.microsoft.com/office/powerpoint/2010/main" val="365453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9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doughnut shop has plain doughnuts, cherry doughnuts, chocolate doughnuts, almond doughnuts, apple </a:t>
            </a:r>
            <a:r>
              <a:rPr lang="en-US" sz="2800" dirty="0"/>
              <a:t>doughnuts, broccoli doughnuts. </a:t>
            </a:r>
            <a:r>
              <a:rPr lang="en-US" sz="2800" dirty="0" smtClean="0"/>
              <a:t>How many ways are there to choose: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(e) two dozen doughnuts at least five chocolate doughnuts  and at least three almond doughnuts?</a:t>
            </a:r>
          </a:p>
        </p:txBody>
      </p:sp>
    </p:spTree>
    <p:extLst>
      <p:ext uri="{BB962C8B-B14F-4D97-AF65-F5344CB8AC3E}">
        <p14:creationId xmlns:p14="http://schemas.microsoft.com/office/powerpoint/2010/main" val="240935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9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doughnut shop has plain doughnuts, cherry doughnuts, chocolate doughnuts, almond doughnuts, apple </a:t>
            </a:r>
            <a:r>
              <a:rPr lang="en-US" sz="2800" dirty="0"/>
              <a:t>doughnuts, broccoli doughnuts. </a:t>
            </a:r>
            <a:r>
              <a:rPr lang="en-US" sz="2800" dirty="0" smtClean="0"/>
              <a:t>How many ways are there to choose: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(e) two dozen doughnuts at least five chocolate doughnuts  and at least three almond doughnuts?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We have already chosen the first 8, so need to select the remaining 16. There are C(16+6-1,6-1) ways to do this.</a:t>
            </a:r>
          </a:p>
        </p:txBody>
      </p:sp>
    </p:spTree>
    <p:extLst>
      <p:ext uri="{BB962C8B-B14F-4D97-AF65-F5344CB8AC3E}">
        <p14:creationId xmlns:p14="http://schemas.microsoft.com/office/powerpoint/2010/main" val="167208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7388" cy="49739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doughnut shop has plain doughnuts, cherry doughnuts, chocolate doughnuts, almond doughnuts, apple </a:t>
            </a:r>
            <a:r>
              <a:rPr lang="en-US" sz="2800" dirty="0"/>
              <a:t>doughnuts, broccoli doughnuts. </a:t>
            </a:r>
            <a:r>
              <a:rPr lang="en-US" sz="2800" dirty="0" smtClean="0"/>
              <a:t>How many ways are there to choose: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(e) two dozen doughnuts with at least one plain, at least two cherry, at least three chocolate, at least one almond, at least two apple, no more than three broccoli doughnuts?</a:t>
            </a:r>
          </a:p>
        </p:txBody>
      </p:sp>
    </p:spTree>
    <p:extLst>
      <p:ext uri="{BB962C8B-B14F-4D97-AF65-F5344CB8AC3E}">
        <p14:creationId xmlns:p14="http://schemas.microsoft.com/office/powerpoint/2010/main" val="136711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7388" cy="497391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 doughnut shop has plain doughnuts, cherry doughnuts, chocolate doughnuts, almond doughnuts, apple </a:t>
            </a:r>
            <a:r>
              <a:rPr lang="en-US" sz="2800" dirty="0"/>
              <a:t>doughnuts, broccoli doughnuts. </a:t>
            </a:r>
            <a:r>
              <a:rPr lang="en-US" sz="2800" dirty="0" smtClean="0"/>
              <a:t>How many ways are there to choose: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(e) two dozen doughnuts with at least one plain, at least two cherry, at least three chocolate, at least one almond, at least two apple, no more than three broccoli doughnuts?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We have already chosen the first nine doughnuts. We need determine the ways to distribute 15 doughnuts without choosing more than 3 broccoli doughnuts. The answer is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15+5-1,5-1) + C(14+5-1,5-1) + C(13+5-1,5-1) + C(12+5-1, 5-1).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7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7388" cy="49739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many terms are there in the expansion of (w + x + y +  z)</a:t>
            </a:r>
            <a:r>
              <a:rPr lang="en-US" sz="2800" baseline="30000" dirty="0" smtClean="0"/>
              <a:t>100</a:t>
            </a:r>
            <a:r>
              <a:rPr lang="en-US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959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7388" cy="49739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many terms are there in the expansion of (w + x + y +  z)</a:t>
            </a:r>
            <a:r>
              <a:rPr lang="en-US" sz="2800" baseline="30000" dirty="0" smtClean="0"/>
              <a:t>100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each term of  in the expansion of (w + x + y + z)</a:t>
            </a:r>
            <a:r>
              <a:rPr lang="en-US" sz="2400" baseline="30000" dirty="0" smtClean="0">
                <a:solidFill>
                  <a:srgbClr val="FF0000"/>
                </a:solidFill>
              </a:rPr>
              <a:t>100</a:t>
            </a:r>
            <a:r>
              <a:rPr lang="en-US" sz="2400" dirty="0" smtClean="0">
                <a:solidFill>
                  <a:srgbClr val="FF0000"/>
                </a:solidFill>
              </a:rPr>
              <a:t> is of the form </a:t>
            </a:r>
            <a:r>
              <a:rPr lang="en-US" sz="2400" dirty="0" err="1" smtClean="0">
                <a:solidFill>
                  <a:srgbClr val="FF0000"/>
                </a:solidFill>
              </a:rPr>
              <a:t>w</a:t>
            </a:r>
            <a:r>
              <a:rPr lang="en-US" sz="2400" baseline="30000" dirty="0" err="1" smtClean="0">
                <a:solidFill>
                  <a:srgbClr val="FF0000"/>
                </a:solidFill>
              </a:rPr>
              <a:t>a</a:t>
            </a:r>
            <a:r>
              <a:rPr lang="en-US" sz="2400" baseline="300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</a:t>
            </a:r>
            <a:r>
              <a:rPr lang="en-US" sz="2400" baseline="30000" dirty="0" err="1" smtClean="0">
                <a:solidFill>
                  <a:srgbClr val="FF0000"/>
                </a:solidFill>
              </a:rPr>
              <a:t>b</a:t>
            </a:r>
            <a:r>
              <a:rPr lang="en-US" sz="2400" baseline="300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y</a:t>
            </a:r>
            <a:r>
              <a:rPr lang="en-US" sz="2400" baseline="30000" dirty="0" err="1" smtClean="0">
                <a:solidFill>
                  <a:srgbClr val="FF0000"/>
                </a:solidFill>
              </a:rPr>
              <a:t>c</a:t>
            </a:r>
            <a:r>
              <a:rPr lang="en-US" sz="2400" baseline="300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z</a:t>
            </a:r>
            <a:r>
              <a:rPr lang="en-US" sz="2400" baseline="30000" dirty="0" err="1" smtClean="0">
                <a:solidFill>
                  <a:srgbClr val="FF0000"/>
                </a:solidFill>
              </a:rPr>
              <a:t>d</a:t>
            </a:r>
            <a:r>
              <a:rPr lang="en-US" sz="2400" baseline="300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where a +b + c + d =100 where a, b, c, d are nonnegative integers.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Therefore, the answer is C(100+4 -1, 4 – 1).</a:t>
            </a:r>
          </a:p>
        </p:txBody>
      </p:sp>
    </p:spTree>
    <p:extLst>
      <p:ext uri="{BB962C8B-B14F-4D97-AF65-F5344CB8AC3E}">
        <p14:creationId xmlns:p14="http://schemas.microsoft.com/office/powerpoint/2010/main" val="1518072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Given n distinct objects, select r objects where repetitions are allowed. How many ways can you select r objects.</a:t>
            </a:r>
          </a:p>
          <a:p>
            <a:r>
              <a:rPr lang="en-US" sz="2800" dirty="0" smtClean="0"/>
              <a:t>Equivalent: Given n distinct objects in a bag, select r objects with replacement. How many ways can you select r objects.</a:t>
            </a:r>
          </a:p>
          <a:p>
            <a:r>
              <a:rPr lang="en-US" sz="2800" dirty="0" smtClean="0"/>
              <a:t>Equivalent: Given r </a:t>
            </a:r>
            <a:r>
              <a:rPr lang="en-US" sz="2800" dirty="0" err="1" smtClean="0"/>
              <a:t>Xs</a:t>
            </a:r>
            <a:r>
              <a:rPr lang="en-US" sz="2800" dirty="0" smtClean="0"/>
              <a:t> and n-1 bars (|), how many ways can you select a list of size (r+n-1) involving </a:t>
            </a:r>
            <a:r>
              <a:rPr lang="en-US" sz="2800" dirty="0" err="1" smtClean="0"/>
              <a:t>Xs</a:t>
            </a:r>
            <a:r>
              <a:rPr lang="en-US" sz="2800" dirty="0" smtClean="0"/>
              <a:t> and |s?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759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Given n distinct objects, select r objects where repetitions are allowed. How many ways can you select r objects.</a:t>
            </a:r>
          </a:p>
          <a:p>
            <a:r>
              <a:rPr lang="en-US" sz="2800" dirty="0" smtClean="0"/>
              <a:t>Equivalent: Given n distinct objects in a bag, select r objects with replacement. How many ways can you select r objects.</a:t>
            </a:r>
          </a:p>
          <a:p>
            <a:r>
              <a:rPr lang="en-US" sz="2800" dirty="0" smtClean="0"/>
              <a:t>Equivalent: Given </a:t>
            </a:r>
            <a:r>
              <a:rPr lang="en-US" sz="2800" smtClean="0"/>
              <a:t>r Xs</a:t>
            </a:r>
            <a:r>
              <a:rPr lang="en-US" sz="2800" dirty="0" smtClean="0"/>
              <a:t> and n-1 bars (|), how many ways can you select a list of size (r+n-1) involving </a:t>
            </a:r>
            <a:r>
              <a:rPr lang="en-US" sz="2800" dirty="0" err="1" smtClean="0"/>
              <a:t>Xs</a:t>
            </a:r>
            <a:r>
              <a:rPr lang="en-US" sz="2800" dirty="0" smtClean="0"/>
              <a:t> and |s? 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52706" y="5864553"/>
            <a:ext cx="563282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Ans</a:t>
            </a:r>
            <a:r>
              <a:rPr lang="en-US" sz="2800" dirty="0" smtClean="0"/>
              <a:t>: (r+n-1)!/r!.(n-1)! = C(r+n-1,n-1)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5047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Equivalent: How many ways can you place r indistinguishable balls in n distinguishable boxes?</a:t>
            </a:r>
          </a:p>
        </p:txBody>
      </p:sp>
      <p:pic>
        <p:nvPicPr>
          <p:cNvPr id="5" name="Picture 4" descr="Screen Shot 2018-09-23 at 11.4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59" y="2944906"/>
            <a:ext cx="5747870" cy="29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Combinations with repetitions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consider the case when an object is selected repeatedly.</a:t>
            </a:r>
          </a:p>
          <a:p>
            <a:r>
              <a:rPr lang="en-US" sz="2800" dirty="0" smtClean="0"/>
              <a:t>Example: Consider a set A = {</a:t>
            </a:r>
            <a:r>
              <a:rPr lang="en-US" sz="2800" dirty="0" err="1" smtClean="0"/>
              <a:t>a,b,c,d</a:t>
            </a:r>
            <a:r>
              <a:rPr lang="en-US" sz="2800" dirty="0" smtClean="0"/>
              <a:t>}. We select two objects from A.</a:t>
            </a:r>
          </a:p>
          <a:p>
            <a:pPr lvl="1"/>
            <a:r>
              <a:rPr lang="en-US" sz="2400" dirty="0" smtClean="0"/>
              <a:t>We now consider the following four cases. </a:t>
            </a:r>
          </a:p>
        </p:txBody>
      </p:sp>
    </p:spTree>
    <p:extLst>
      <p:ext uri="{BB962C8B-B14F-4D97-AF65-F5344CB8AC3E}">
        <p14:creationId xmlns:p14="http://schemas.microsoft.com/office/powerpoint/2010/main" val="425615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Equivalent: How many ways can you place r indistinguishable balls in n distinguishable boxes?</a:t>
            </a:r>
          </a:p>
        </p:txBody>
      </p:sp>
      <p:pic>
        <p:nvPicPr>
          <p:cNvPr id="5" name="Picture 4" descr="Screen Shot 2018-09-23 at 11.4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59" y="2944906"/>
            <a:ext cx="5747870" cy="2989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2706" y="6111222"/>
            <a:ext cx="563282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Ans</a:t>
            </a:r>
            <a:r>
              <a:rPr lang="en-US" sz="2800" dirty="0" smtClean="0"/>
              <a:t>: (r+n-1)!/r!.(n-1)! = C(r+n-1,n-1)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129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Determine the number of integral solutions to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+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+ ….. +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= r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where x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≥ 0,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≥ 0, ……,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≥ 0.</a:t>
            </a:r>
          </a:p>
        </p:txBody>
      </p:sp>
    </p:spTree>
    <p:extLst>
      <p:ext uri="{BB962C8B-B14F-4D97-AF65-F5344CB8AC3E}">
        <p14:creationId xmlns:p14="http://schemas.microsoft.com/office/powerpoint/2010/main" val="349228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Determine the number of integral solutions to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+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+ ….. +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= r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where x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≥ 0,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≥ 0, ……,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≥ 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0353" y="3488906"/>
            <a:ext cx="563282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Ans</a:t>
            </a:r>
            <a:r>
              <a:rPr lang="en-US" sz="2800" dirty="0" smtClean="0"/>
              <a:t>: (r+n-1)!/r!.(n-1)! = C(r+n-1,n-1)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810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600200"/>
            <a:ext cx="9039412" cy="49739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doughnut shop has plain doughnuts, cherry doughnuts, chocolate doughnuts, almond doughnuts, apple </a:t>
            </a:r>
            <a:r>
              <a:rPr lang="en-US" sz="2800" dirty="0"/>
              <a:t>doughnuts, broccoli doughnuts. </a:t>
            </a:r>
            <a:r>
              <a:rPr lang="en-US" sz="2800" dirty="0" smtClean="0"/>
              <a:t>How many ways are there to choose: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(e) two dozen doughnuts with at least one plain, at least two cherry, at least three chocolate, at least one almond, at least two apple, no more than three broccoli doughnuts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x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 = # of plain; x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= # of cherry; x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 = # of chocolate; x</a:t>
            </a:r>
            <a:r>
              <a:rPr lang="en-US" sz="2400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 = # of almond; x</a:t>
            </a:r>
            <a:r>
              <a:rPr lang="en-US" sz="2400" baseline="-25000" dirty="0" smtClean="0">
                <a:solidFill>
                  <a:srgbClr val="000000"/>
                </a:solidFill>
              </a:rPr>
              <a:t>5</a:t>
            </a:r>
            <a:r>
              <a:rPr lang="en-US" sz="2400" dirty="0" smtClean="0">
                <a:solidFill>
                  <a:srgbClr val="000000"/>
                </a:solidFill>
              </a:rPr>
              <a:t> = # apple;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 </a:t>
            </a:r>
            <a:r>
              <a:rPr lang="en-US" sz="2400" dirty="0" smtClean="0">
                <a:solidFill>
                  <a:srgbClr val="000000"/>
                </a:solidFill>
              </a:rPr>
              <a:t>= # of broccoli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Problem: Number of integral solutions to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x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+ x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+ x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 + x</a:t>
            </a:r>
            <a:r>
              <a:rPr lang="en-US" sz="2400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 + x</a:t>
            </a:r>
            <a:r>
              <a:rPr lang="en-US" sz="2400" baseline="-25000" dirty="0" smtClean="0">
                <a:solidFill>
                  <a:srgbClr val="000000"/>
                </a:solidFill>
              </a:rPr>
              <a:t>5</a:t>
            </a:r>
            <a:r>
              <a:rPr lang="en-US" sz="2400" dirty="0" smtClean="0">
                <a:solidFill>
                  <a:srgbClr val="000000"/>
                </a:solidFill>
              </a:rPr>
              <a:t> +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 </a:t>
            </a:r>
            <a:r>
              <a:rPr lang="en-US" sz="2400" dirty="0" smtClean="0">
                <a:solidFill>
                  <a:srgbClr val="000000"/>
                </a:solidFill>
              </a:rPr>
              <a:t>= 24; x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 ≥ 1, x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≥ 2, x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 ≥ 3, x</a:t>
            </a:r>
            <a:r>
              <a:rPr lang="en-US" sz="2400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 ≥ 1, x</a:t>
            </a:r>
            <a:r>
              <a:rPr lang="en-US" sz="2400" baseline="-25000" dirty="0" smtClean="0">
                <a:solidFill>
                  <a:srgbClr val="000000"/>
                </a:solidFill>
              </a:rPr>
              <a:t>5</a:t>
            </a:r>
            <a:r>
              <a:rPr lang="en-US" sz="2400" dirty="0" smtClean="0">
                <a:solidFill>
                  <a:srgbClr val="000000"/>
                </a:solidFill>
              </a:rPr>
              <a:t> ≥ 2,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 </a:t>
            </a:r>
            <a:r>
              <a:rPr lang="en-US" sz="2400" dirty="0" smtClean="0">
                <a:solidFill>
                  <a:srgbClr val="000000"/>
                </a:solidFill>
              </a:rPr>
              <a:t>≤ 3.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0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600200"/>
            <a:ext cx="9039412" cy="49739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Problem: Number of integral solutions to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≤ 3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We solve the problem when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</a:t>
            </a:r>
            <a:r>
              <a:rPr lang="en-US" sz="2400" dirty="0" smtClean="0">
                <a:solidFill>
                  <a:srgbClr val="000000"/>
                </a:solidFill>
              </a:rPr>
              <a:t> = 0, when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</a:t>
            </a:r>
            <a:r>
              <a:rPr lang="en-US" sz="2400" dirty="0" smtClean="0">
                <a:solidFill>
                  <a:srgbClr val="000000"/>
                </a:solidFill>
              </a:rPr>
              <a:t> = 1, when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</a:t>
            </a:r>
            <a:r>
              <a:rPr lang="en-US" sz="2400" dirty="0" smtClean="0">
                <a:solidFill>
                  <a:srgbClr val="000000"/>
                </a:solidFill>
              </a:rPr>
              <a:t> = 2, and when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 </a:t>
            </a:r>
            <a:r>
              <a:rPr lang="en-US" sz="2400" dirty="0" smtClean="0">
                <a:solidFill>
                  <a:srgbClr val="000000"/>
                </a:solidFill>
              </a:rPr>
              <a:t>= 3.</a:t>
            </a:r>
          </a:p>
          <a:p>
            <a:pPr marL="5715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7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600200"/>
            <a:ext cx="9039412" cy="49739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Problem: Number of integral solutions to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≤ 3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We solve the problem when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</a:t>
            </a:r>
            <a:r>
              <a:rPr lang="en-US" sz="2400" dirty="0" smtClean="0">
                <a:solidFill>
                  <a:srgbClr val="000000"/>
                </a:solidFill>
              </a:rPr>
              <a:t> = 0, when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</a:t>
            </a:r>
            <a:r>
              <a:rPr lang="en-US" sz="2400" dirty="0" smtClean="0">
                <a:solidFill>
                  <a:srgbClr val="000000"/>
                </a:solidFill>
              </a:rPr>
              <a:t> = 1, when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</a:t>
            </a:r>
            <a:r>
              <a:rPr lang="en-US" sz="2400" dirty="0" smtClean="0">
                <a:solidFill>
                  <a:srgbClr val="000000"/>
                </a:solidFill>
              </a:rPr>
              <a:t> = 2, and when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 </a:t>
            </a:r>
            <a:r>
              <a:rPr lang="en-US" sz="2400" dirty="0" smtClean="0">
                <a:solidFill>
                  <a:srgbClr val="000000"/>
                </a:solidFill>
              </a:rPr>
              <a:t>= 3.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When  x</a:t>
            </a:r>
            <a:r>
              <a:rPr lang="en-US" sz="2800" baseline="-25000" dirty="0" smtClean="0">
                <a:solidFill>
                  <a:srgbClr val="000000"/>
                </a:solidFill>
              </a:rPr>
              <a:t>6</a:t>
            </a:r>
            <a:r>
              <a:rPr lang="en-US" sz="2800" dirty="0" smtClean="0">
                <a:solidFill>
                  <a:srgbClr val="000000"/>
                </a:solidFill>
              </a:rPr>
              <a:t> = 2 :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+ x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x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+ x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+ x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= 22; </a:t>
            </a: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≥ 1, x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≥ 2, x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≥ 3, x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≥ 1, x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 ≥ </a:t>
            </a:r>
            <a:r>
              <a:rPr lang="en-US" sz="2400" dirty="0" smtClean="0">
                <a:solidFill>
                  <a:srgbClr val="FF0000"/>
                </a:solidFill>
              </a:rPr>
              <a:t>2.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endParaRPr lang="en-US" sz="2400" dirty="0" smtClean="0">
              <a:solidFill>
                <a:srgbClr val="000000"/>
              </a:solidFill>
            </a:endParaRPr>
          </a:p>
          <a:p>
            <a:pPr marL="5715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3647" y="4922699"/>
            <a:ext cx="428811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 in standard form. All x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must be at least zero.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552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600200"/>
            <a:ext cx="9039412" cy="49739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Problem: Number of integral solutions to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≤ 3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We solve the problem when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</a:t>
            </a:r>
            <a:r>
              <a:rPr lang="en-US" sz="2400" dirty="0" smtClean="0">
                <a:solidFill>
                  <a:srgbClr val="000000"/>
                </a:solidFill>
              </a:rPr>
              <a:t> = 0, when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</a:t>
            </a:r>
            <a:r>
              <a:rPr lang="en-US" sz="2400" dirty="0" smtClean="0">
                <a:solidFill>
                  <a:srgbClr val="000000"/>
                </a:solidFill>
              </a:rPr>
              <a:t> = 1, when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</a:t>
            </a:r>
            <a:r>
              <a:rPr lang="en-US" sz="2400" dirty="0" smtClean="0">
                <a:solidFill>
                  <a:srgbClr val="000000"/>
                </a:solidFill>
              </a:rPr>
              <a:t> = 2, and   when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 </a:t>
            </a:r>
            <a:r>
              <a:rPr lang="en-US" sz="2400" dirty="0" smtClean="0">
                <a:solidFill>
                  <a:srgbClr val="000000"/>
                </a:solidFill>
              </a:rPr>
              <a:t>= 3.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When  x</a:t>
            </a:r>
            <a:r>
              <a:rPr lang="en-US" sz="2800" baseline="-25000" dirty="0" smtClean="0">
                <a:solidFill>
                  <a:srgbClr val="000000"/>
                </a:solidFill>
              </a:rPr>
              <a:t>6</a:t>
            </a:r>
            <a:r>
              <a:rPr lang="en-US" sz="2800" dirty="0" smtClean="0">
                <a:solidFill>
                  <a:srgbClr val="000000"/>
                </a:solidFill>
              </a:rPr>
              <a:t> = 2 :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+ x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x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+ x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+ x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= 22; </a:t>
            </a: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≥ 1, x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≥ 2, x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≥ 3, x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≥ 1, x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 ≥ </a:t>
            </a:r>
            <a:r>
              <a:rPr lang="en-US" sz="2400" dirty="0" smtClean="0">
                <a:solidFill>
                  <a:srgbClr val="FF0000"/>
                </a:solidFill>
              </a:rPr>
              <a:t>2.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set 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x</a:t>
            </a:r>
            <a:r>
              <a:rPr lang="en-US" sz="2400" baseline="-25000" dirty="0" smtClean="0">
                <a:solidFill>
                  <a:srgbClr val="000000"/>
                </a:solidFill>
              </a:rPr>
              <a:t>1 </a:t>
            </a:r>
            <a:r>
              <a:rPr lang="en-US" sz="2400" dirty="0" smtClean="0">
                <a:solidFill>
                  <a:srgbClr val="000000"/>
                </a:solidFill>
              </a:rPr>
              <a:t>= y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 +1; x</a:t>
            </a:r>
            <a:r>
              <a:rPr lang="en-US" sz="2400" baseline="-25000" dirty="0" smtClean="0">
                <a:solidFill>
                  <a:srgbClr val="000000"/>
                </a:solidFill>
              </a:rPr>
              <a:t>2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smtClean="0">
                <a:solidFill>
                  <a:srgbClr val="000000"/>
                </a:solidFill>
              </a:rPr>
              <a:t>y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+2; x</a:t>
            </a:r>
            <a:r>
              <a:rPr lang="en-US" sz="2400" baseline="-25000" dirty="0" smtClean="0">
                <a:solidFill>
                  <a:srgbClr val="000000"/>
                </a:solidFill>
              </a:rPr>
              <a:t>3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smtClean="0">
                <a:solidFill>
                  <a:srgbClr val="000000"/>
                </a:solidFill>
              </a:rPr>
              <a:t>y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 +3; x</a:t>
            </a:r>
            <a:r>
              <a:rPr lang="en-US" sz="2400" baseline="-25000" dirty="0" smtClean="0">
                <a:solidFill>
                  <a:srgbClr val="000000"/>
                </a:solidFill>
              </a:rPr>
              <a:t>4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smtClean="0">
                <a:solidFill>
                  <a:srgbClr val="000000"/>
                </a:solidFill>
              </a:rPr>
              <a:t>y</a:t>
            </a:r>
            <a:r>
              <a:rPr lang="en-US" sz="2400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 +1; x</a:t>
            </a:r>
            <a:r>
              <a:rPr lang="en-US" sz="2400" baseline="-25000" dirty="0" smtClean="0">
                <a:solidFill>
                  <a:srgbClr val="000000"/>
                </a:solidFill>
              </a:rPr>
              <a:t>5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smtClean="0">
                <a:solidFill>
                  <a:srgbClr val="000000"/>
                </a:solidFill>
              </a:rPr>
              <a:t>y</a:t>
            </a:r>
            <a:r>
              <a:rPr lang="en-US" sz="2400" baseline="-25000" dirty="0" smtClean="0">
                <a:solidFill>
                  <a:srgbClr val="000000"/>
                </a:solidFill>
              </a:rPr>
              <a:t>5</a:t>
            </a:r>
            <a:r>
              <a:rPr lang="en-US" sz="2400" dirty="0" smtClean="0">
                <a:solidFill>
                  <a:srgbClr val="000000"/>
                </a:solidFill>
              </a:rPr>
              <a:t> +2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Problem becomes: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(y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+1)+ (y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 + 2) + (y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 +3) + (y</a:t>
            </a:r>
            <a:r>
              <a:rPr lang="en-US" sz="2000" baseline="-25000" dirty="0" smtClean="0">
                <a:solidFill>
                  <a:srgbClr val="000000"/>
                </a:solidFill>
              </a:rPr>
              <a:t>4</a:t>
            </a:r>
            <a:r>
              <a:rPr lang="en-US" sz="2000" dirty="0" smtClean="0">
                <a:solidFill>
                  <a:srgbClr val="000000"/>
                </a:solidFill>
              </a:rPr>
              <a:t> +1) + (y</a:t>
            </a:r>
            <a:r>
              <a:rPr lang="en-US" sz="2000" baseline="-25000" dirty="0" smtClean="0">
                <a:solidFill>
                  <a:srgbClr val="000000"/>
                </a:solidFill>
              </a:rPr>
              <a:t>5</a:t>
            </a:r>
            <a:r>
              <a:rPr lang="en-US" sz="2000" dirty="0" smtClean="0">
                <a:solidFill>
                  <a:srgbClr val="000000"/>
                </a:solidFill>
              </a:rPr>
              <a:t>+1)  </a:t>
            </a:r>
            <a:r>
              <a:rPr lang="en-US" sz="2000" dirty="0">
                <a:solidFill>
                  <a:srgbClr val="000000"/>
                </a:solidFill>
              </a:rPr>
              <a:t>= 22; y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, y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, y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, y</a:t>
            </a:r>
            <a:r>
              <a:rPr lang="en-US" sz="2000" baseline="-25000" dirty="0" smtClean="0">
                <a:solidFill>
                  <a:srgbClr val="000000"/>
                </a:solidFill>
              </a:rPr>
              <a:t>4</a:t>
            </a:r>
            <a:r>
              <a:rPr lang="en-US" sz="2000" dirty="0" smtClean="0">
                <a:solidFill>
                  <a:srgbClr val="000000"/>
                </a:solidFill>
              </a:rPr>
              <a:t>, y</a:t>
            </a:r>
            <a:r>
              <a:rPr lang="en-US" sz="2000" baseline="-25000" dirty="0" smtClean="0">
                <a:solidFill>
                  <a:srgbClr val="000000"/>
                </a:solidFill>
              </a:rPr>
              <a:t>5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≥ </a:t>
            </a:r>
            <a:r>
              <a:rPr lang="en-US" sz="2000" dirty="0" smtClean="0">
                <a:solidFill>
                  <a:srgbClr val="000000"/>
                </a:solidFill>
              </a:rPr>
              <a:t>0.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y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+ y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>
                <a:solidFill>
                  <a:srgbClr val="000000"/>
                </a:solidFill>
              </a:rPr>
              <a:t>+ </a:t>
            </a:r>
            <a:r>
              <a:rPr lang="en-US" sz="2000" dirty="0" smtClean="0">
                <a:solidFill>
                  <a:srgbClr val="000000"/>
                </a:solidFill>
              </a:rPr>
              <a:t>y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+ </a:t>
            </a:r>
            <a:r>
              <a:rPr lang="en-US" sz="2000" dirty="0" smtClean="0">
                <a:solidFill>
                  <a:srgbClr val="000000"/>
                </a:solidFill>
              </a:rPr>
              <a:t>y</a:t>
            </a:r>
            <a:r>
              <a:rPr lang="en-US" sz="2000" baseline="-25000" dirty="0" smtClean="0">
                <a:solidFill>
                  <a:srgbClr val="000000"/>
                </a:solidFill>
              </a:rPr>
              <a:t>4</a:t>
            </a:r>
            <a:r>
              <a:rPr lang="en-US" sz="2000" dirty="0" smtClean="0">
                <a:solidFill>
                  <a:srgbClr val="000000"/>
                </a:solidFill>
              </a:rPr>
              <a:t> + y</a:t>
            </a:r>
            <a:r>
              <a:rPr lang="en-US" sz="2000" baseline="-25000" dirty="0" smtClean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= 14; </a:t>
            </a:r>
            <a:r>
              <a:rPr lang="en-US" sz="2000" dirty="0">
                <a:solidFill>
                  <a:srgbClr val="000000"/>
                </a:solidFill>
              </a:rPr>
              <a:t>y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 ≥ 0.</a:t>
            </a:r>
          </a:p>
          <a:p>
            <a:pPr lvl="2"/>
            <a:endParaRPr lang="en-US" sz="2000" dirty="0">
              <a:solidFill>
                <a:srgbClr val="000000"/>
              </a:solidFill>
            </a:endParaRPr>
          </a:p>
          <a:p>
            <a:pPr lvl="2"/>
            <a:endParaRPr lang="en-US" sz="2000" dirty="0" smtClean="0">
              <a:solidFill>
                <a:srgbClr val="000000"/>
              </a:solidFill>
            </a:endParaRPr>
          </a:p>
          <a:p>
            <a:pPr lvl="1"/>
            <a:endParaRPr lang="en-US" sz="2400" dirty="0" smtClean="0">
              <a:solidFill>
                <a:srgbClr val="000000"/>
              </a:solidFill>
            </a:endParaRPr>
          </a:p>
          <a:p>
            <a:pPr marL="5715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5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Example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600200"/>
            <a:ext cx="9039412" cy="49739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Problem: Number of integral solutions to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≤ 3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We solve the problem when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</a:t>
            </a:r>
            <a:r>
              <a:rPr lang="en-US" sz="2400" dirty="0" smtClean="0">
                <a:solidFill>
                  <a:srgbClr val="000000"/>
                </a:solidFill>
              </a:rPr>
              <a:t> = 0, when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</a:t>
            </a:r>
            <a:r>
              <a:rPr lang="en-US" sz="2400" dirty="0" smtClean="0">
                <a:solidFill>
                  <a:srgbClr val="000000"/>
                </a:solidFill>
              </a:rPr>
              <a:t> = 1, when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</a:t>
            </a:r>
            <a:r>
              <a:rPr lang="en-US" sz="2400" dirty="0" smtClean="0">
                <a:solidFill>
                  <a:srgbClr val="000000"/>
                </a:solidFill>
              </a:rPr>
              <a:t> = 2, when x</a:t>
            </a:r>
            <a:r>
              <a:rPr lang="en-US" sz="2400" baseline="-25000" dirty="0" smtClean="0">
                <a:solidFill>
                  <a:srgbClr val="000000"/>
                </a:solidFill>
              </a:rPr>
              <a:t>6 </a:t>
            </a:r>
            <a:r>
              <a:rPr lang="en-US" sz="2400" dirty="0" smtClean="0">
                <a:solidFill>
                  <a:srgbClr val="000000"/>
                </a:solidFill>
              </a:rPr>
              <a:t>= 3.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When  x</a:t>
            </a:r>
            <a:r>
              <a:rPr lang="en-US" sz="2800" baseline="-25000" dirty="0" smtClean="0">
                <a:solidFill>
                  <a:srgbClr val="000000"/>
                </a:solidFill>
              </a:rPr>
              <a:t>6</a:t>
            </a:r>
            <a:r>
              <a:rPr lang="en-US" sz="2800" dirty="0" smtClean="0">
                <a:solidFill>
                  <a:srgbClr val="000000"/>
                </a:solidFill>
              </a:rPr>
              <a:t> = 2 :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 22; </a:t>
            </a:r>
            <a:r>
              <a:rPr lang="en-US" sz="2400" dirty="0">
                <a:solidFill>
                  <a:srgbClr val="000000"/>
                </a:solidFill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</a:t>
            </a:r>
            <a:r>
              <a:rPr lang="en-US" sz="2400" dirty="0" smtClean="0">
                <a:solidFill>
                  <a:srgbClr val="000000"/>
                </a:solidFill>
              </a:rPr>
              <a:t>2.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set 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x</a:t>
            </a:r>
            <a:r>
              <a:rPr lang="en-US" sz="2400" baseline="-25000" dirty="0" smtClean="0">
                <a:solidFill>
                  <a:srgbClr val="000000"/>
                </a:solidFill>
              </a:rPr>
              <a:t>1 </a:t>
            </a:r>
            <a:r>
              <a:rPr lang="en-US" sz="2400" dirty="0" smtClean="0">
                <a:solidFill>
                  <a:srgbClr val="000000"/>
                </a:solidFill>
              </a:rPr>
              <a:t>= y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 +1; x</a:t>
            </a:r>
            <a:r>
              <a:rPr lang="en-US" sz="2400" baseline="-25000" dirty="0" smtClean="0">
                <a:solidFill>
                  <a:srgbClr val="000000"/>
                </a:solidFill>
              </a:rPr>
              <a:t>2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smtClean="0">
                <a:solidFill>
                  <a:srgbClr val="000000"/>
                </a:solidFill>
              </a:rPr>
              <a:t>y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+2; x</a:t>
            </a:r>
            <a:r>
              <a:rPr lang="en-US" sz="2400" baseline="-25000" dirty="0" smtClean="0">
                <a:solidFill>
                  <a:srgbClr val="000000"/>
                </a:solidFill>
              </a:rPr>
              <a:t>3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smtClean="0">
                <a:solidFill>
                  <a:srgbClr val="000000"/>
                </a:solidFill>
              </a:rPr>
              <a:t>y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 +3; x</a:t>
            </a:r>
            <a:r>
              <a:rPr lang="en-US" sz="2400" baseline="-25000" dirty="0" smtClean="0">
                <a:solidFill>
                  <a:srgbClr val="000000"/>
                </a:solidFill>
              </a:rPr>
              <a:t>4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smtClean="0">
                <a:solidFill>
                  <a:srgbClr val="000000"/>
                </a:solidFill>
              </a:rPr>
              <a:t>y</a:t>
            </a:r>
            <a:r>
              <a:rPr lang="en-US" sz="2400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 +1; x</a:t>
            </a:r>
            <a:r>
              <a:rPr lang="en-US" sz="2400" baseline="-25000" dirty="0" smtClean="0">
                <a:solidFill>
                  <a:srgbClr val="000000"/>
                </a:solidFill>
              </a:rPr>
              <a:t>5 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smtClean="0">
                <a:solidFill>
                  <a:srgbClr val="000000"/>
                </a:solidFill>
              </a:rPr>
              <a:t>y</a:t>
            </a:r>
            <a:r>
              <a:rPr lang="en-US" sz="2400" baseline="-25000" dirty="0" smtClean="0">
                <a:solidFill>
                  <a:srgbClr val="000000"/>
                </a:solidFill>
              </a:rPr>
              <a:t>5</a:t>
            </a:r>
            <a:r>
              <a:rPr lang="en-US" sz="2400" dirty="0" smtClean="0">
                <a:solidFill>
                  <a:srgbClr val="000000"/>
                </a:solidFill>
              </a:rPr>
              <a:t> +2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Problem becomes: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(y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+1)+ (y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 + 2) + (y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 +3) + (y</a:t>
            </a:r>
            <a:r>
              <a:rPr lang="en-US" sz="2000" baseline="-25000" dirty="0" smtClean="0">
                <a:solidFill>
                  <a:srgbClr val="000000"/>
                </a:solidFill>
              </a:rPr>
              <a:t>4</a:t>
            </a:r>
            <a:r>
              <a:rPr lang="en-US" sz="2000" dirty="0" smtClean="0">
                <a:solidFill>
                  <a:srgbClr val="000000"/>
                </a:solidFill>
              </a:rPr>
              <a:t> +1) + (y</a:t>
            </a:r>
            <a:r>
              <a:rPr lang="en-US" sz="2000" baseline="-25000" dirty="0" smtClean="0">
                <a:solidFill>
                  <a:srgbClr val="000000"/>
                </a:solidFill>
              </a:rPr>
              <a:t>5</a:t>
            </a:r>
            <a:r>
              <a:rPr lang="en-US" sz="2000" dirty="0" smtClean="0">
                <a:solidFill>
                  <a:srgbClr val="000000"/>
                </a:solidFill>
              </a:rPr>
              <a:t>+1)  </a:t>
            </a:r>
            <a:r>
              <a:rPr lang="en-US" sz="2000" dirty="0">
                <a:solidFill>
                  <a:srgbClr val="000000"/>
                </a:solidFill>
              </a:rPr>
              <a:t>= 22; y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, y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, y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, y</a:t>
            </a:r>
            <a:r>
              <a:rPr lang="en-US" sz="2000" baseline="-25000" dirty="0" smtClean="0">
                <a:solidFill>
                  <a:srgbClr val="000000"/>
                </a:solidFill>
              </a:rPr>
              <a:t>4</a:t>
            </a:r>
            <a:r>
              <a:rPr lang="en-US" sz="2000" dirty="0" smtClean="0">
                <a:solidFill>
                  <a:srgbClr val="000000"/>
                </a:solidFill>
              </a:rPr>
              <a:t>, y</a:t>
            </a:r>
            <a:r>
              <a:rPr lang="en-US" sz="2000" baseline="-25000" dirty="0" smtClean="0">
                <a:solidFill>
                  <a:srgbClr val="000000"/>
                </a:solidFill>
              </a:rPr>
              <a:t>5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≥ </a:t>
            </a:r>
            <a:r>
              <a:rPr lang="en-US" sz="2000" dirty="0" smtClean="0">
                <a:solidFill>
                  <a:srgbClr val="000000"/>
                </a:solidFill>
              </a:rPr>
              <a:t>0.</a:t>
            </a:r>
          </a:p>
          <a:p>
            <a:pPr lvl="2"/>
            <a:r>
              <a:rPr lang="en-US" sz="2000" dirty="0" smtClean="0">
                <a:solidFill>
                  <a:srgbClr val="000000"/>
                </a:solidFill>
              </a:rPr>
              <a:t>y</a:t>
            </a:r>
            <a:r>
              <a:rPr lang="en-US" sz="2000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dirty="0" smtClean="0">
                <a:solidFill>
                  <a:srgbClr val="000000"/>
                </a:solidFill>
              </a:rPr>
              <a:t>+ y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>
                <a:solidFill>
                  <a:srgbClr val="000000"/>
                </a:solidFill>
              </a:rPr>
              <a:t>+ </a:t>
            </a:r>
            <a:r>
              <a:rPr lang="en-US" sz="2000" dirty="0" smtClean="0">
                <a:solidFill>
                  <a:srgbClr val="000000"/>
                </a:solidFill>
              </a:rPr>
              <a:t>y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+ </a:t>
            </a:r>
            <a:r>
              <a:rPr lang="en-US" sz="2000" dirty="0" smtClean="0">
                <a:solidFill>
                  <a:srgbClr val="000000"/>
                </a:solidFill>
              </a:rPr>
              <a:t>y</a:t>
            </a:r>
            <a:r>
              <a:rPr lang="en-US" sz="2000" baseline="-25000" dirty="0" smtClean="0">
                <a:solidFill>
                  <a:srgbClr val="000000"/>
                </a:solidFill>
              </a:rPr>
              <a:t>4</a:t>
            </a:r>
            <a:r>
              <a:rPr lang="en-US" sz="2000" dirty="0" smtClean="0">
                <a:solidFill>
                  <a:srgbClr val="000000"/>
                </a:solidFill>
              </a:rPr>
              <a:t> + y</a:t>
            </a:r>
            <a:r>
              <a:rPr lang="en-US" sz="2000" baseline="-25000" dirty="0" smtClean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= 14; </a:t>
            </a:r>
            <a:r>
              <a:rPr lang="en-US" sz="2000" dirty="0">
                <a:solidFill>
                  <a:srgbClr val="000000"/>
                </a:solidFill>
              </a:rPr>
              <a:t>y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3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, y</a:t>
            </a:r>
            <a:r>
              <a:rPr lang="en-US" sz="2000" baseline="-25000" dirty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 ≥ 0.</a:t>
            </a:r>
          </a:p>
          <a:p>
            <a:pPr lvl="2"/>
            <a:endParaRPr lang="en-US" sz="2000" dirty="0">
              <a:solidFill>
                <a:srgbClr val="000000"/>
              </a:solidFill>
            </a:endParaRPr>
          </a:p>
          <a:p>
            <a:pPr lvl="2"/>
            <a:endParaRPr lang="en-US" sz="2000" dirty="0" smtClean="0">
              <a:solidFill>
                <a:srgbClr val="000000"/>
              </a:solidFill>
            </a:endParaRPr>
          </a:p>
          <a:p>
            <a:pPr lvl="1"/>
            <a:endParaRPr lang="en-US" sz="2400" dirty="0" smtClean="0">
              <a:solidFill>
                <a:srgbClr val="000000"/>
              </a:solidFill>
            </a:endParaRPr>
          </a:p>
          <a:p>
            <a:pPr marL="5715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5410" y="6403049"/>
            <a:ext cx="248023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Ans</a:t>
            </a:r>
            <a:r>
              <a:rPr lang="en-US" sz="2400" dirty="0" smtClean="0"/>
              <a:t>: C(14+5-1,5-1)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3915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Subtraction method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1600200"/>
            <a:ext cx="9039412" cy="49739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Problem: Number of integral solutions to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≤ 3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Solution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Compute the number of integral solutions </a:t>
            </a:r>
            <a:r>
              <a:rPr lang="en-US" sz="2800" b="1" dirty="0" smtClean="0">
                <a:solidFill>
                  <a:srgbClr val="0000FF"/>
                </a:solidFill>
              </a:rPr>
              <a:t>(A)</a:t>
            </a:r>
            <a:r>
              <a:rPr lang="en-US" sz="2800" dirty="0" smtClean="0">
                <a:solidFill>
                  <a:srgbClr val="000000"/>
                </a:solidFill>
              </a:rPr>
              <a:t> to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</a:t>
            </a:r>
            <a:r>
              <a:rPr lang="en-US" sz="2400" dirty="0" smtClean="0">
                <a:solidFill>
                  <a:srgbClr val="000000"/>
                </a:solidFill>
              </a:rPr>
              <a:t>x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≥ </a:t>
            </a:r>
            <a:r>
              <a:rPr lang="en-US" sz="2400" dirty="0">
                <a:solidFill>
                  <a:srgbClr val="000000"/>
                </a:solidFill>
              </a:rPr>
              <a:t>3, </a:t>
            </a:r>
            <a:r>
              <a:rPr lang="en-US" sz="2400" dirty="0" smtClean="0">
                <a:solidFill>
                  <a:srgbClr val="000000"/>
                </a:solidFill>
              </a:rPr>
              <a:t>x</a:t>
            </a:r>
            <a:r>
              <a:rPr lang="en-US" sz="2400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≥ </a:t>
            </a:r>
            <a:r>
              <a:rPr lang="en-US" sz="2400" dirty="0">
                <a:solidFill>
                  <a:srgbClr val="000000"/>
                </a:solidFill>
              </a:rPr>
              <a:t>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 smtClean="0">
                <a:solidFill>
                  <a:srgbClr val="000000"/>
                </a:solidFill>
              </a:rPr>
              <a:t>≥ 0</a:t>
            </a:r>
          </a:p>
          <a:p>
            <a:r>
              <a:rPr lang="en-US" sz="2800" dirty="0">
                <a:solidFill>
                  <a:srgbClr val="000000"/>
                </a:solidFill>
              </a:rPr>
              <a:t>Compute the number of integral solutions </a:t>
            </a:r>
            <a:r>
              <a:rPr lang="en-US" sz="2800" b="1" dirty="0" smtClean="0">
                <a:solidFill>
                  <a:srgbClr val="0000FF"/>
                </a:solidFill>
              </a:rPr>
              <a:t>(B)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to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+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= 24; 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 ≥ 1, x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≥ 2, x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≥ 3, x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≥ 1, x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2, x</a:t>
            </a:r>
            <a:r>
              <a:rPr lang="en-US" sz="2400" baseline="-25000" dirty="0">
                <a:solidFill>
                  <a:srgbClr val="000000"/>
                </a:solidFill>
              </a:rPr>
              <a:t>6 </a:t>
            </a:r>
            <a:r>
              <a:rPr lang="en-US" sz="2400" dirty="0">
                <a:solidFill>
                  <a:srgbClr val="000000"/>
                </a:solidFill>
              </a:rPr>
              <a:t>≥ </a:t>
            </a:r>
            <a:r>
              <a:rPr lang="en-US" sz="2400" dirty="0" smtClean="0">
                <a:solidFill>
                  <a:srgbClr val="000000"/>
                </a:solidFill>
              </a:rPr>
              <a:t>4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answer to the original problem: </a:t>
            </a:r>
            <a:r>
              <a:rPr lang="en-US" b="1" dirty="0" smtClean="0">
                <a:solidFill>
                  <a:srgbClr val="0000FF"/>
                </a:solidFill>
              </a:rPr>
              <a:t>A – B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 lvl="2"/>
            <a:endParaRPr lang="en-US" sz="1800" dirty="0">
              <a:solidFill>
                <a:srgbClr val="000000"/>
              </a:solidFill>
            </a:endParaRPr>
          </a:p>
          <a:p>
            <a:pPr lvl="2"/>
            <a:endParaRPr lang="en-US" sz="1800" dirty="0" smtClean="0">
              <a:solidFill>
                <a:srgbClr val="000000"/>
              </a:solidFill>
            </a:endParaRP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pPr marL="57150" indent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9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Another variation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36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Number of integral solutions to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y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≤ 14; </a:t>
            </a:r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Answer is the sum of the integral solutions to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 14; </a:t>
            </a:r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</a:t>
            </a:r>
            <a:r>
              <a:rPr lang="en-US" sz="2400" dirty="0" smtClean="0">
                <a:solidFill>
                  <a:srgbClr val="000000"/>
                </a:solidFill>
              </a:rPr>
              <a:t>0, and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 13; </a:t>
            </a:r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</a:t>
            </a:r>
            <a:r>
              <a:rPr lang="en-US" sz="2400" dirty="0" smtClean="0">
                <a:solidFill>
                  <a:srgbClr val="000000"/>
                </a:solidFill>
              </a:rPr>
              <a:t>0, and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 12; </a:t>
            </a:r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</a:t>
            </a:r>
            <a:r>
              <a:rPr lang="en-US" sz="2400" dirty="0" smtClean="0">
                <a:solidFill>
                  <a:srgbClr val="000000"/>
                </a:solidFill>
              </a:rPr>
              <a:t>0, and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  0 ; </a:t>
            </a:r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</a:t>
            </a:r>
            <a:r>
              <a:rPr lang="en-US" sz="2400" dirty="0" smtClean="0">
                <a:solidFill>
                  <a:srgbClr val="000000"/>
                </a:solidFill>
              </a:rPr>
              <a:t>0.</a:t>
            </a:r>
          </a:p>
        </p:txBody>
      </p:sp>
    </p:spTree>
    <p:extLst>
      <p:ext uri="{BB962C8B-B14F-4D97-AF65-F5344CB8AC3E}">
        <p14:creationId xmlns:p14="http://schemas.microsoft.com/office/powerpoint/2010/main" val="175823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Given set of objects = {</a:t>
            </a:r>
            <a:r>
              <a:rPr lang="en-US" b="1" dirty="0" err="1" smtClean="0">
                <a:solidFill>
                  <a:srgbClr val="0000FF"/>
                </a:solidFill>
              </a:rPr>
              <a:t>a,b,c,d</a:t>
            </a:r>
            <a:r>
              <a:rPr lang="en-US" b="1" dirty="0" smtClean="0">
                <a:solidFill>
                  <a:srgbClr val="0000FF"/>
                </a:solidFill>
              </a:rPr>
              <a:t>}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-permutations with  repetitions</a:t>
            </a:r>
            <a:r>
              <a:rPr lang="en-US" sz="2800" dirty="0" smtClean="0"/>
              <a:t>: 4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 16 possible cases.</a:t>
            </a:r>
          </a:p>
        </p:txBody>
      </p:sp>
      <p:pic>
        <p:nvPicPr>
          <p:cNvPr id="4" name="Picture 3" descr="Screen Shot 2015-02-17 at 11.0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06" y="2306917"/>
            <a:ext cx="32131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3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368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Number of integral solutions to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y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≤ 14; </a:t>
            </a:r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0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Answer is the sum of the integral solutions to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 14; </a:t>
            </a:r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</a:t>
            </a:r>
            <a:r>
              <a:rPr lang="en-US" sz="2400" dirty="0" smtClean="0">
                <a:solidFill>
                  <a:srgbClr val="000000"/>
                </a:solidFill>
              </a:rPr>
              <a:t>0, and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 13; </a:t>
            </a:r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</a:t>
            </a:r>
            <a:r>
              <a:rPr lang="en-US" sz="2400" dirty="0" smtClean="0">
                <a:solidFill>
                  <a:srgbClr val="000000"/>
                </a:solidFill>
              </a:rPr>
              <a:t>0, and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 12; </a:t>
            </a:r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</a:t>
            </a:r>
            <a:r>
              <a:rPr lang="en-US" sz="2400" dirty="0" smtClean="0">
                <a:solidFill>
                  <a:srgbClr val="000000"/>
                </a:solidFill>
              </a:rPr>
              <a:t>0, and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+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 +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 +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=  0 ; </a:t>
            </a:r>
            <a:r>
              <a:rPr lang="en-US" sz="2400" dirty="0">
                <a:solidFill>
                  <a:srgbClr val="000000"/>
                </a:solidFill>
              </a:rPr>
              <a:t>y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, y</a:t>
            </a:r>
            <a:r>
              <a:rPr lang="en-US" sz="2400" baseline="-25000" dirty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 ≥ </a:t>
            </a:r>
            <a:r>
              <a:rPr lang="en-US" sz="2400" dirty="0" smtClean="0">
                <a:solidFill>
                  <a:srgbClr val="000000"/>
                </a:solidFill>
              </a:rPr>
              <a:t>0.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Same as the number of integral solutions to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+ y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 + y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+ y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 + y</a:t>
            </a:r>
            <a:r>
              <a:rPr lang="en-US" sz="2400" baseline="-25000" dirty="0">
                <a:solidFill>
                  <a:srgbClr val="FF0000"/>
                </a:solidFill>
              </a:rPr>
              <a:t>5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+ s = 14; 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, y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, y</a:t>
            </a:r>
            <a:r>
              <a:rPr lang="en-US" sz="2400" baseline="-25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, y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>
                <a:solidFill>
                  <a:srgbClr val="FF0000"/>
                </a:solidFill>
              </a:rPr>
              <a:t>, s </a:t>
            </a:r>
            <a:r>
              <a:rPr lang="en-US" sz="2400" dirty="0">
                <a:solidFill>
                  <a:srgbClr val="FF0000"/>
                </a:solidFill>
              </a:rPr>
              <a:t>≥ 0</a:t>
            </a:r>
          </a:p>
        </p:txBody>
      </p:sp>
    </p:spTree>
    <p:extLst>
      <p:ext uri="{BB962C8B-B14F-4D97-AF65-F5344CB8AC3E}">
        <p14:creationId xmlns:p14="http://schemas.microsoft.com/office/powerpoint/2010/main" val="30205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2-19 at 11.1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3" y="609041"/>
            <a:ext cx="8616994" cy="35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8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2-19 at 11.1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3" y="130929"/>
            <a:ext cx="6878918" cy="2857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023" y="5169647"/>
            <a:ext cx="8616994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equivalent to selecting three integers from the set {1,2, …, 100} with repetitions. (Here balls = 3; bins = 100)</a:t>
            </a:r>
          </a:p>
          <a:p>
            <a:endParaRPr lang="en-US" sz="2400" dirty="0"/>
          </a:p>
          <a:p>
            <a:r>
              <a:rPr lang="en-US" sz="2400" dirty="0" smtClean="0"/>
              <a:t>The answer is C(3+100-1,100-1) = C(102,99).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73318" y="3047932"/>
            <a:ext cx="8616994" cy="193899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Given any three values 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n</a:t>
            </a:r>
            <a:r>
              <a:rPr lang="en-US" sz="2400" baseline="-25000" dirty="0" smtClean="0"/>
              <a:t>3 </a:t>
            </a:r>
            <a:r>
              <a:rPr lang="en-US" sz="2400" dirty="0" smtClean="0"/>
              <a:t>≤ 100, we can assign the largest value as </a:t>
            </a:r>
            <a:r>
              <a:rPr lang="en-US" sz="2400" dirty="0" err="1" smtClean="0"/>
              <a:t>i</a:t>
            </a:r>
            <a:r>
              <a:rPr lang="en-US" sz="2400" dirty="0" smtClean="0"/>
              <a:t>, the least value as k, and the remaining one as j.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There is a direct correspondence between the number of printing lines with the number of 3-combinations with repetitions from a set of 100 distinct objects.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32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7741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Determine all possible ways to write number n as a sum of positive integers. For </a:t>
            </a:r>
            <a:r>
              <a:rPr lang="en-US" sz="2800" dirty="0" smtClean="0">
                <a:solidFill>
                  <a:srgbClr val="FF0000"/>
                </a:solidFill>
              </a:rPr>
              <a:t>n = 4</a:t>
            </a:r>
            <a:r>
              <a:rPr lang="en-US" sz="2800" dirty="0" smtClean="0"/>
              <a:t>,</a:t>
            </a:r>
          </a:p>
          <a:p>
            <a:pPr lvl="1"/>
            <a:r>
              <a:rPr lang="en-US" sz="2400" dirty="0" smtClean="0"/>
              <a:t>4, 3+1, 1+3, 2+2, 2+1+1, 1+2+1, 1+1+2, 1+1+1+1</a:t>
            </a:r>
          </a:p>
          <a:p>
            <a:pPr lvl="1"/>
            <a:r>
              <a:rPr lang="en-US" sz="2400" dirty="0" smtClean="0"/>
              <a:t>note that we are treating 2+1+1 and 1+2+1 to be different.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743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7741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Determine all possible ways to write number n as a sum of positive integers. For </a:t>
            </a:r>
            <a:r>
              <a:rPr lang="en-US" sz="2800" dirty="0" smtClean="0">
                <a:solidFill>
                  <a:srgbClr val="FF0000"/>
                </a:solidFill>
              </a:rPr>
              <a:t>n = 4</a:t>
            </a:r>
            <a:r>
              <a:rPr lang="en-US" sz="2800" dirty="0" smtClean="0"/>
              <a:t>,</a:t>
            </a:r>
          </a:p>
          <a:p>
            <a:pPr lvl="1"/>
            <a:r>
              <a:rPr lang="en-US" sz="2400" dirty="0" smtClean="0"/>
              <a:t>4, 3+1, 1+3, 2+2, 2+1+1, 1+2+1, 1+1+2, 1+1+1+1</a:t>
            </a:r>
          </a:p>
          <a:p>
            <a:pPr lvl="1"/>
            <a:r>
              <a:rPr lang="en-US" sz="2400" dirty="0" smtClean="0"/>
              <a:t>note that we are treating 2+1+1 and 1+2+1 to be different.</a:t>
            </a:r>
          </a:p>
          <a:p>
            <a:r>
              <a:rPr lang="en-US" sz="2800" dirty="0" smtClean="0"/>
              <a:t>How many to write number n using two summands?</a:t>
            </a:r>
          </a:p>
          <a:p>
            <a:pPr lvl="1"/>
            <a:r>
              <a:rPr lang="en-US" sz="2400" dirty="0" smtClean="0"/>
              <a:t>for n=7, the possible ways are: 1+6, 2+5, 3+4, 5+2, 6+1</a:t>
            </a:r>
          </a:p>
          <a:p>
            <a:pPr lvl="1"/>
            <a:r>
              <a:rPr lang="en-US" sz="2400" dirty="0" smtClean="0"/>
              <a:t>Let  x represent the first term and y represent the second term.</a:t>
            </a:r>
          </a:p>
          <a:p>
            <a:pPr lvl="1"/>
            <a:r>
              <a:rPr lang="en-US" sz="2400" dirty="0" smtClean="0"/>
              <a:t>Therefore, for two summands, the answer is the number of integral solutions to x + y = n, x ≥ 1 and y ≥ 1. 				</a:t>
            </a:r>
            <a:r>
              <a:rPr lang="en-US" sz="2400" dirty="0" smtClean="0">
                <a:solidFill>
                  <a:srgbClr val="0000FF"/>
                </a:solidFill>
              </a:rPr>
              <a:t>(C((n-2) + 2 -1, 2-1)</a:t>
            </a:r>
            <a:r>
              <a:rPr lang="en-US" sz="24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0233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7741" cy="45259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Determine all possible ways to write number n as a sum of positive integers. For </a:t>
            </a:r>
            <a:r>
              <a:rPr lang="en-US" sz="2800" dirty="0" smtClean="0">
                <a:solidFill>
                  <a:srgbClr val="FF0000"/>
                </a:solidFill>
              </a:rPr>
              <a:t>n = 4</a:t>
            </a:r>
            <a:r>
              <a:rPr lang="en-US" sz="2800" dirty="0" smtClean="0"/>
              <a:t>,</a:t>
            </a:r>
          </a:p>
          <a:p>
            <a:pPr lvl="1"/>
            <a:r>
              <a:rPr lang="en-US" sz="2400" dirty="0" smtClean="0"/>
              <a:t>4, 3+1, 1+3, 2+2, 2+1+1, 1+2+1, 1+1+2, 1+1+1+1</a:t>
            </a:r>
          </a:p>
          <a:p>
            <a:pPr lvl="1"/>
            <a:r>
              <a:rPr lang="en-US" sz="2400" dirty="0" smtClean="0"/>
              <a:t>note that we are treating 2+1+1 and 1+2+1 to be different.</a:t>
            </a:r>
          </a:p>
          <a:p>
            <a:r>
              <a:rPr lang="en-US" sz="2800" dirty="0" smtClean="0"/>
              <a:t>How many to write number n using two summands?</a:t>
            </a:r>
          </a:p>
          <a:p>
            <a:pPr lvl="1"/>
            <a:r>
              <a:rPr lang="en-US" sz="2400" dirty="0" smtClean="0"/>
              <a:t>for n=7, the possible ways are: 1+6, 2+5, 3+4, 5+2, 6+1</a:t>
            </a:r>
          </a:p>
          <a:p>
            <a:pPr lvl="1"/>
            <a:r>
              <a:rPr lang="en-US" sz="2400" dirty="0" smtClean="0"/>
              <a:t>Let  x represent the first term and y represent the second term.</a:t>
            </a:r>
          </a:p>
          <a:p>
            <a:pPr lvl="1"/>
            <a:r>
              <a:rPr lang="en-US" sz="2400" dirty="0" smtClean="0"/>
              <a:t>Therefore, for two summands the answer is the number of integral solutions to x + y = n, x ≥ 1 and y ≥ 1. </a:t>
            </a:r>
            <a:r>
              <a:rPr lang="en-US" sz="2400" dirty="0" smtClean="0">
                <a:solidFill>
                  <a:srgbClr val="0000FF"/>
                </a:solidFill>
              </a:rPr>
              <a:t>(C((n-2) + 2 -1, 2-1)</a:t>
            </a:r>
            <a:r>
              <a:rPr lang="en-US" sz="2400" dirty="0" smtClean="0"/>
              <a:t>)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(3 summands) The </a:t>
            </a:r>
            <a:r>
              <a:rPr lang="en-US" sz="2400" dirty="0">
                <a:solidFill>
                  <a:srgbClr val="FF0000"/>
                </a:solidFill>
              </a:rPr>
              <a:t>answer is the number of integral solutions </a:t>
            </a:r>
            <a:r>
              <a:rPr lang="en-US" sz="2400" dirty="0" smtClean="0">
                <a:solidFill>
                  <a:srgbClr val="FF0000"/>
                </a:solidFill>
              </a:rPr>
              <a:t>to   </a:t>
            </a:r>
            <a:r>
              <a:rPr lang="en-US" sz="2400" dirty="0">
                <a:solidFill>
                  <a:srgbClr val="FF0000"/>
                </a:solidFill>
              </a:rPr>
              <a:t>x + </a:t>
            </a:r>
            <a:r>
              <a:rPr lang="en-US" sz="2400" dirty="0" smtClean="0">
                <a:solidFill>
                  <a:srgbClr val="FF0000"/>
                </a:solidFill>
              </a:rPr>
              <a:t>y + z </a:t>
            </a:r>
            <a:r>
              <a:rPr lang="en-US" sz="2400" dirty="0">
                <a:solidFill>
                  <a:srgbClr val="FF0000"/>
                </a:solidFill>
              </a:rPr>
              <a:t>= n, x ≥ </a:t>
            </a:r>
            <a:r>
              <a:rPr lang="en-US" sz="2400" dirty="0" smtClean="0">
                <a:solidFill>
                  <a:srgbClr val="FF0000"/>
                </a:solidFill>
              </a:rPr>
              <a:t>1, y </a:t>
            </a:r>
            <a:r>
              <a:rPr lang="en-US" sz="2400" dirty="0">
                <a:solidFill>
                  <a:srgbClr val="FF0000"/>
                </a:solidFill>
              </a:rPr>
              <a:t>≥ </a:t>
            </a:r>
            <a:r>
              <a:rPr lang="en-US" sz="2400" dirty="0" smtClean="0">
                <a:solidFill>
                  <a:srgbClr val="FF0000"/>
                </a:solidFill>
              </a:rPr>
              <a:t>1 and z ≥ 1 . </a:t>
            </a:r>
            <a:r>
              <a:rPr lang="en-US" sz="2400" dirty="0">
                <a:solidFill>
                  <a:srgbClr val="FF0000"/>
                </a:solidFill>
              </a:rPr>
              <a:t>(C((n</a:t>
            </a:r>
            <a:r>
              <a:rPr lang="en-US" sz="2400" dirty="0" smtClean="0">
                <a:solidFill>
                  <a:srgbClr val="FF0000"/>
                </a:solidFill>
              </a:rPr>
              <a:t>-3) </a:t>
            </a:r>
            <a:r>
              <a:rPr lang="en-US" sz="2400" dirty="0">
                <a:solidFill>
                  <a:srgbClr val="FF0000"/>
                </a:solidFill>
              </a:rPr>
              <a:t>+ </a:t>
            </a:r>
            <a:r>
              <a:rPr lang="en-US" sz="2400" dirty="0" smtClean="0">
                <a:solidFill>
                  <a:srgbClr val="FF0000"/>
                </a:solidFill>
              </a:rPr>
              <a:t>3 </a:t>
            </a:r>
            <a:r>
              <a:rPr lang="en-US" sz="2400" dirty="0">
                <a:solidFill>
                  <a:srgbClr val="FF0000"/>
                </a:solidFill>
              </a:rPr>
              <a:t>-1, </a:t>
            </a:r>
            <a:r>
              <a:rPr lang="en-US" sz="2400" dirty="0" smtClean="0">
                <a:solidFill>
                  <a:srgbClr val="FF0000"/>
                </a:solidFill>
              </a:rPr>
              <a:t>3-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)).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125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24 at 1.20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99578"/>
            <a:ext cx="7962900" cy="499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281" y="5438586"/>
            <a:ext cx="45720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number of compositions = 2</a:t>
            </a:r>
            <a:r>
              <a:rPr lang="en-US" sz="2400" baseline="30000" dirty="0"/>
              <a:t>6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722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24 at 1.20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99578"/>
            <a:ext cx="7962900" cy="499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281" y="5438586"/>
            <a:ext cx="45720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number of compositions </a:t>
            </a:r>
            <a:r>
              <a:rPr lang="en-US" sz="2400" smtClean="0"/>
              <a:t>= 2</a:t>
            </a:r>
            <a:r>
              <a:rPr lang="en-US" sz="2400" baseline="30000" dirty="0"/>
              <a:t>6</a:t>
            </a:r>
            <a:r>
              <a:rPr lang="en-US" sz="240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0281" y="6158752"/>
            <a:ext cx="69596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general n, the total number of compositions = 2</a:t>
            </a:r>
            <a:r>
              <a:rPr lang="en-US" sz="2400" baseline="30000" dirty="0" smtClean="0"/>
              <a:t>n-1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65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Balls in Boxes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799" y="1066800"/>
            <a:ext cx="8674847" cy="175708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Many problems can be formulated as a balls in boxes problem.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sz="2400" dirty="0">
                <a:latin typeface="Arial" charset="0"/>
              </a:rPr>
              <a:t>	</a:t>
            </a:r>
            <a:r>
              <a:rPr lang="en-GB" sz="2400" dirty="0" smtClean="0">
                <a:latin typeface="Arial" charset="0"/>
              </a:rPr>
              <a:t>Suppose </a:t>
            </a:r>
            <a:r>
              <a:rPr lang="en-GB" sz="2400" dirty="0">
                <a:latin typeface="Arial" charset="0"/>
              </a:rPr>
              <a:t>we have </a:t>
            </a:r>
            <a:r>
              <a:rPr lang="en-GB" sz="2400" dirty="0" smtClean="0">
                <a:latin typeface="Arial" charset="0"/>
              </a:rPr>
              <a:t>r </a:t>
            </a:r>
            <a:r>
              <a:rPr lang="en-GB" sz="2400" dirty="0">
                <a:latin typeface="Arial" charset="0"/>
              </a:rPr>
              <a:t>balls which are to be placed in n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>
                <a:latin typeface="Arial" charset="0"/>
              </a:rPr>
              <a:t>boxes.</a:t>
            </a:r>
          </a:p>
        </p:txBody>
      </p:sp>
      <p:sp>
        <p:nvSpPr>
          <p:cNvPr id="273420" name="Text Box 12"/>
          <p:cNvSpPr txBox="1">
            <a:spLocks noChangeArrowheads="1"/>
          </p:cNvSpPr>
          <p:nvPr/>
        </p:nvSpPr>
        <p:spPr bwMode="auto">
          <a:xfrm>
            <a:off x="304800" y="3124200"/>
            <a:ext cx="7216718" cy="157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82562" tIns="46038" rIns="182562" bIns="46038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b="0" baseline="0" dirty="0">
                <a:latin typeface="Arial" charset="0"/>
              </a:rPr>
              <a:t>Balls are </a:t>
            </a:r>
            <a:r>
              <a:rPr lang="en-GB" sz="2400" b="0" baseline="0" dirty="0" smtClean="0">
                <a:latin typeface="Arial" charset="0"/>
              </a:rPr>
              <a:t>distinguishable (distinct) </a:t>
            </a:r>
            <a:r>
              <a:rPr lang="en-GB" sz="2400" b="0" baseline="0" dirty="0">
                <a:latin typeface="Arial" charset="0"/>
              </a:rPr>
              <a:t>or not?</a:t>
            </a:r>
          </a:p>
          <a:p>
            <a:pPr marL="342900" indent="-342900">
              <a:buFont typeface="Arial"/>
              <a:buChar char="•"/>
            </a:pPr>
            <a:r>
              <a:rPr lang="en-GB" sz="2400" b="0" baseline="0" dirty="0">
                <a:latin typeface="Arial" charset="0"/>
              </a:rPr>
              <a:t>Boxes are </a:t>
            </a:r>
            <a:r>
              <a:rPr lang="en-GB" sz="2400" b="0" baseline="0" dirty="0" smtClean="0">
                <a:latin typeface="Arial" charset="0"/>
              </a:rPr>
              <a:t>distinguishable (distinct) </a:t>
            </a:r>
            <a:r>
              <a:rPr lang="en-GB" sz="2400" b="0" baseline="0" dirty="0">
                <a:latin typeface="Arial" charset="0"/>
              </a:rPr>
              <a:t>or not?</a:t>
            </a:r>
          </a:p>
          <a:p>
            <a:pPr marL="342900" indent="-342900">
              <a:buFont typeface="Arial"/>
              <a:buChar char="•"/>
            </a:pPr>
            <a:r>
              <a:rPr lang="en-GB" sz="2400" b="0" baseline="0" dirty="0">
                <a:latin typeface="Arial" charset="0"/>
              </a:rPr>
              <a:t>Boxes have limited capacity or infinite capacity?</a:t>
            </a:r>
          </a:p>
          <a:p>
            <a:pPr marL="342900" indent="-342900">
              <a:buFont typeface="Arial"/>
              <a:buChar char="•"/>
            </a:pPr>
            <a:r>
              <a:rPr lang="en-GB" sz="2400" b="0" baseline="0" dirty="0">
                <a:latin typeface="Arial" charset="0"/>
              </a:rPr>
              <a:t>Boxes are required to be non-empty?</a:t>
            </a:r>
          </a:p>
        </p:txBody>
      </p:sp>
    </p:spTree>
    <p:extLst>
      <p:ext uri="{BB962C8B-B14F-4D97-AF65-F5344CB8AC3E}">
        <p14:creationId xmlns:p14="http://schemas.microsoft.com/office/powerpoint/2010/main" val="10031886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Balls in Boxes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588" y="1066800"/>
            <a:ext cx="9039412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GB" sz="2400" dirty="0" smtClean="0">
                <a:latin typeface="Arial" charset="0"/>
              </a:rPr>
              <a:t>We will only consider the cases where Boxes are distinguishable. The question when boxes are indistinguishable is hard. </a:t>
            </a:r>
          </a:p>
          <a:p>
            <a:pPr>
              <a:buClr>
                <a:schemeClr val="tx1"/>
              </a:buClr>
              <a:buFontTx/>
              <a:buNone/>
            </a:pPr>
            <a:endParaRPr lang="en-GB" sz="2400" dirty="0" smtClean="0"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GB" sz="2400" dirty="0" smtClean="0">
                <a:latin typeface="Arial" charset="0"/>
              </a:rPr>
              <a:t>Case I: r distinguishable balls are to be placed in n distinguishable boxes with infinite capacity.</a:t>
            </a:r>
          </a:p>
          <a:p>
            <a:pPr>
              <a:buClr>
                <a:schemeClr val="tx1"/>
              </a:buClr>
            </a:pPr>
            <a:r>
              <a:rPr lang="en-GB" sz="2400" dirty="0" smtClean="0">
                <a:latin typeface="Arial" charset="0"/>
              </a:rPr>
              <a:t>  We can divide the job into r tasks. </a:t>
            </a:r>
          </a:p>
          <a:p>
            <a:pPr lvl="1">
              <a:buClr>
                <a:schemeClr val="tx1"/>
              </a:buClr>
            </a:pPr>
            <a:r>
              <a:rPr lang="en-GB" dirty="0" smtClean="0">
                <a:latin typeface="Arial" charset="0"/>
              </a:rPr>
              <a:t>T</a:t>
            </a:r>
            <a:r>
              <a:rPr lang="en-GB" baseline="-25000" dirty="0" smtClean="0">
                <a:latin typeface="Arial" charset="0"/>
              </a:rPr>
              <a:t>i</a:t>
            </a:r>
            <a:r>
              <a:rPr lang="en-GB" dirty="0" smtClean="0">
                <a:latin typeface="Arial" charset="0"/>
              </a:rPr>
              <a:t>: place the </a:t>
            </a:r>
            <a:r>
              <a:rPr lang="en-GB" dirty="0" err="1" smtClean="0">
                <a:latin typeface="Arial" charset="0"/>
              </a:rPr>
              <a:t>i-th</a:t>
            </a:r>
            <a:r>
              <a:rPr lang="en-GB" dirty="0" smtClean="0">
                <a:latin typeface="Arial" charset="0"/>
              </a:rPr>
              <a:t> ball. (</a:t>
            </a:r>
            <a:r>
              <a:rPr lang="en-GB" dirty="0" err="1" smtClean="0">
                <a:latin typeface="Arial" charset="0"/>
              </a:rPr>
              <a:t>i</a:t>
            </a:r>
            <a:r>
              <a:rPr lang="en-GB" dirty="0" smtClean="0">
                <a:latin typeface="Arial" charset="0"/>
              </a:rPr>
              <a:t>=1 to r)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latin typeface="Arial" charset="0"/>
              </a:rPr>
              <a:t> T</a:t>
            </a:r>
            <a:r>
              <a:rPr lang="en-GB" sz="2400" baseline="-25000" dirty="0" smtClean="0">
                <a:latin typeface="Arial" charset="0"/>
              </a:rPr>
              <a:t>i</a:t>
            </a:r>
            <a:r>
              <a:rPr lang="en-GB" sz="2400" dirty="0" smtClean="0">
                <a:latin typeface="Arial" charset="0"/>
              </a:rPr>
              <a:t> can be done in n ways (one can select any of the boxes).</a:t>
            </a:r>
          </a:p>
          <a:p>
            <a:pPr>
              <a:buClr>
                <a:schemeClr val="tx1"/>
              </a:buClr>
            </a:pPr>
            <a:endParaRPr lang="en-GB" sz="2400" dirty="0"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en-GB" sz="2400" dirty="0" smtClean="0">
                <a:latin typeface="Arial" charset="0"/>
              </a:rPr>
              <a:t>Using the multiplication rule, number of ways to do the job is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sz="2400" dirty="0" smtClean="0">
                <a:latin typeface="Arial" charset="0"/>
              </a:rPr>
              <a:t>    n</a:t>
            </a:r>
            <a:r>
              <a:rPr lang="en-GB" sz="2400" baseline="30000" dirty="0" smtClean="0">
                <a:latin typeface="Arial" charset="0"/>
              </a:rPr>
              <a:t>r</a:t>
            </a:r>
            <a:r>
              <a:rPr lang="en-GB" sz="2400" dirty="0" smtClean="0">
                <a:latin typeface="Arial" charset="0"/>
              </a:rPr>
              <a:t>.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533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2</a:t>
            </a:r>
            <a:r>
              <a:rPr lang="en-US" sz="2700" b="1" dirty="0" smtClean="0">
                <a:solidFill>
                  <a:srgbClr val="FF0000"/>
                </a:solidFill>
              </a:rPr>
              <a:t>-permutations without  repetitions</a:t>
            </a:r>
            <a:r>
              <a:rPr lang="en-US" sz="2700" dirty="0" smtClean="0"/>
              <a:t>: P(4,2) = 12 possible cases.</a:t>
            </a:r>
          </a:p>
        </p:txBody>
      </p:sp>
      <p:pic>
        <p:nvPicPr>
          <p:cNvPr id="5" name="Picture 4" descr="Screen Shot 2015-02-17 at 11.1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828365"/>
            <a:ext cx="3124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2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512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Balls in Boxes</a:t>
            </a:r>
            <a:endParaRPr lang="en-US" sz="3200" dirty="0"/>
          </a:p>
        </p:txBody>
      </p:sp>
      <p:sp>
        <p:nvSpPr>
          <p:cNvPr id="281603" name="Rectangle 512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534400" cy="14478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Case II: </a:t>
            </a:r>
            <a:r>
              <a:rPr lang="en-GB" sz="2400" dirty="0" smtClean="0">
                <a:latin typeface="Arial" charset="0"/>
              </a:rPr>
              <a:t>r </a:t>
            </a:r>
            <a:r>
              <a:rPr lang="en-GB" sz="2400" dirty="0">
                <a:latin typeface="Arial" charset="0"/>
              </a:rPr>
              <a:t>indistinguishable balls are to be placed in </a:t>
            </a:r>
            <a:r>
              <a:rPr lang="en-GB" sz="2400" dirty="0" smtClean="0">
                <a:latin typeface="Arial" charset="0"/>
              </a:rPr>
              <a:t>n </a:t>
            </a:r>
            <a:r>
              <a:rPr lang="en-GB" sz="2400" dirty="0">
                <a:latin typeface="Arial" charset="0"/>
              </a:rPr>
              <a:t>distinguishable boxes with infinite capacity.</a:t>
            </a:r>
          </a:p>
        </p:txBody>
      </p:sp>
      <p:grpSp>
        <p:nvGrpSpPr>
          <p:cNvPr id="281617" name="Group 5137"/>
          <p:cNvGrpSpPr>
            <a:grpSpLocks/>
          </p:cNvGrpSpPr>
          <p:nvPr/>
        </p:nvGrpSpPr>
        <p:grpSpPr bwMode="auto">
          <a:xfrm>
            <a:off x="685800" y="2709863"/>
            <a:ext cx="6948488" cy="1557337"/>
            <a:chOff x="797" y="2283"/>
            <a:chExt cx="4377" cy="981"/>
          </a:xfrm>
        </p:grpSpPr>
        <p:sp>
          <p:nvSpPr>
            <p:cNvPr id="281605" name="Text Box 5125"/>
            <p:cNvSpPr txBox="1">
              <a:spLocks noChangeArrowheads="1"/>
            </p:cNvSpPr>
            <p:nvPr/>
          </p:nvSpPr>
          <p:spPr bwMode="auto">
            <a:xfrm>
              <a:off x="797" y="2347"/>
              <a:ext cx="48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1st</a:t>
              </a:r>
            </a:p>
          </p:txBody>
        </p:sp>
        <p:sp>
          <p:nvSpPr>
            <p:cNvPr id="281606" name="Text Box 5126"/>
            <p:cNvSpPr txBox="1">
              <a:spLocks noChangeArrowheads="1"/>
            </p:cNvSpPr>
            <p:nvPr/>
          </p:nvSpPr>
          <p:spPr bwMode="auto">
            <a:xfrm>
              <a:off x="1680" y="2331"/>
              <a:ext cx="55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2nd</a:t>
              </a:r>
            </a:p>
          </p:txBody>
        </p:sp>
        <p:sp>
          <p:nvSpPr>
            <p:cNvPr id="281607" name="Text Box 5127"/>
            <p:cNvSpPr txBox="1">
              <a:spLocks noChangeArrowheads="1"/>
            </p:cNvSpPr>
            <p:nvPr/>
          </p:nvSpPr>
          <p:spPr bwMode="auto">
            <a:xfrm>
              <a:off x="2544" y="2319"/>
              <a:ext cx="50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3rd</a:t>
              </a:r>
            </a:p>
          </p:txBody>
        </p:sp>
        <p:sp>
          <p:nvSpPr>
            <p:cNvPr id="281608" name="Text Box 5128"/>
            <p:cNvSpPr txBox="1">
              <a:spLocks noChangeArrowheads="1"/>
            </p:cNvSpPr>
            <p:nvPr/>
          </p:nvSpPr>
          <p:spPr bwMode="auto">
            <a:xfrm>
              <a:off x="4524" y="2283"/>
              <a:ext cx="5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dirty="0" smtClean="0">
                  <a:latin typeface="Arial" charset="0"/>
                </a:rPr>
                <a:t>n </a:t>
              </a:r>
              <a:r>
                <a:rPr lang="en-GB" sz="2400" b="0" baseline="0" dirty="0" err="1" smtClean="0">
                  <a:latin typeface="Arial" charset="0"/>
                </a:rPr>
                <a:t>th</a:t>
              </a:r>
              <a:endParaRPr lang="en-GB" sz="2400" b="0" baseline="0" dirty="0">
                <a:latin typeface="Arial" charset="0"/>
              </a:endParaRPr>
            </a:p>
          </p:txBody>
        </p:sp>
        <p:sp>
          <p:nvSpPr>
            <p:cNvPr id="281609" name="Line 5129"/>
            <p:cNvSpPr>
              <a:spLocks noChangeShapeType="1"/>
            </p:cNvSpPr>
            <p:nvPr/>
          </p:nvSpPr>
          <p:spPr bwMode="auto">
            <a:xfrm>
              <a:off x="1440" y="235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81610" name="Line 5130"/>
            <p:cNvSpPr>
              <a:spLocks noChangeShapeType="1"/>
            </p:cNvSpPr>
            <p:nvPr/>
          </p:nvSpPr>
          <p:spPr bwMode="auto">
            <a:xfrm>
              <a:off x="2400" y="235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81611" name="Line 5131"/>
            <p:cNvSpPr>
              <a:spLocks noChangeShapeType="1"/>
            </p:cNvSpPr>
            <p:nvPr/>
          </p:nvSpPr>
          <p:spPr bwMode="auto">
            <a:xfrm>
              <a:off x="3360" y="235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81612" name="Line 5132"/>
            <p:cNvSpPr>
              <a:spLocks noChangeShapeType="1"/>
            </p:cNvSpPr>
            <p:nvPr/>
          </p:nvSpPr>
          <p:spPr bwMode="auto">
            <a:xfrm>
              <a:off x="4320" y="2352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 anchor="ctr"/>
            <a:lstStyle/>
            <a:p>
              <a:endParaRPr lang="en-US"/>
            </a:p>
          </p:txBody>
        </p:sp>
        <p:sp>
          <p:nvSpPr>
            <p:cNvPr id="281613" name="Text Box 5133"/>
            <p:cNvSpPr txBox="1">
              <a:spLocks noChangeArrowheads="1"/>
            </p:cNvSpPr>
            <p:nvPr/>
          </p:nvSpPr>
          <p:spPr bwMode="auto">
            <a:xfrm>
              <a:off x="3552" y="2331"/>
              <a:ext cx="47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….</a:t>
              </a:r>
            </a:p>
          </p:txBody>
        </p:sp>
        <p:sp>
          <p:nvSpPr>
            <p:cNvPr id="281614" name="Text Box 5134"/>
            <p:cNvSpPr txBox="1">
              <a:spLocks noChangeArrowheads="1"/>
            </p:cNvSpPr>
            <p:nvPr/>
          </p:nvSpPr>
          <p:spPr bwMode="auto">
            <a:xfrm>
              <a:off x="864" y="2859"/>
              <a:ext cx="48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XX</a:t>
              </a:r>
            </a:p>
          </p:txBody>
        </p:sp>
        <p:sp>
          <p:nvSpPr>
            <p:cNvPr id="281615" name="Text Box 5135"/>
            <p:cNvSpPr txBox="1">
              <a:spLocks noChangeArrowheads="1"/>
            </p:cNvSpPr>
            <p:nvPr/>
          </p:nvSpPr>
          <p:spPr bwMode="auto">
            <a:xfrm>
              <a:off x="1632" y="2859"/>
              <a:ext cx="35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X</a:t>
              </a:r>
            </a:p>
          </p:txBody>
        </p:sp>
        <p:sp>
          <p:nvSpPr>
            <p:cNvPr id="281616" name="Text Box 5136"/>
            <p:cNvSpPr txBox="1">
              <a:spLocks noChangeArrowheads="1"/>
            </p:cNvSpPr>
            <p:nvPr/>
          </p:nvSpPr>
          <p:spPr bwMode="auto">
            <a:xfrm>
              <a:off x="4560" y="2811"/>
              <a:ext cx="61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82562" tIns="46038" rIns="182562" bIns="46038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GB" sz="2400" b="0" baseline="0">
                  <a:latin typeface="Arial" charset="0"/>
                </a:rPr>
                <a:t>XXX</a:t>
              </a:r>
            </a:p>
          </p:txBody>
        </p:sp>
      </p:grpSp>
      <p:sp>
        <p:nvSpPr>
          <p:cNvPr id="281619" name="Text Box 5139"/>
          <p:cNvSpPr txBox="1">
            <a:spLocks noChangeArrowheads="1"/>
          </p:cNvSpPr>
          <p:nvPr/>
        </p:nvSpPr>
        <p:spPr bwMode="auto">
          <a:xfrm>
            <a:off x="655638" y="4567238"/>
            <a:ext cx="7878762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2562" tIns="46038" rIns="182562" bIns="46038">
            <a:spAutoFit/>
          </a:bodyPr>
          <a:lstStyle/>
          <a:p>
            <a:pPr>
              <a:buFont typeface="Monotype Sorts" charset="0"/>
              <a:buNone/>
            </a:pPr>
            <a:r>
              <a:rPr lang="en-GB" sz="2400" b="0" baseline="0" dirty="0">
                <a:latin typeface="Arial" charset="0"/>
              </a:rPr>
              <a:t>Choosing </a:t>
            </a:r>
            <a:r>
              <a:rPr lang="en-GB" sz="2400" b="0" baseline="0" dirty="0" smtClean="0">
                <a:latin typeface="Arial" charset="0"/>
              </a:rPr>
              <a:t>r-</a:t>
            </a:r>
            <a:r>
              <a:rPr lang="en-GB" sz="2400" b="0" baseline="0" dirty="0">
                <a:latin typeface="Arial" charset="0"/>
              </a:rPr>
              <a:t>combination from a set of size </a:t>
            </a:r>
            <a:r>
              <a:rPr lang="en-GB" sz="2400" b="0" baseline="0" dirty="0" smtClean="0">
                <a:latin typeface="Arial" charset="0"/>
              </a:rPr>
              <a:t>n </a:t>
            </a:r>
            <a:r>
              <a:rPr lang="en-GB" sz="2400" b="0" baseline="0" dirty="0">
                <a:latin typeface="Arial" charset="0"/>
              </a:rPr>
              <a:t>with repetition allowed. </a:t>
            </a:r>
          </a:p>
        </p:txBody>
      </p:sp>
      <p:sp>
        <p:nvSpPr>
          <p:cNvPr id="281621" name="Text Box 5141"/>
          <p:cNvSpPr txBox="1">
            <a:spLocks noChangeArrowheads="1"/>
          </p:cNvSpPr>
          <p:nvPr/>
        </p:nvSpPr>
        <p:spPr bwMode="auto">
          <a:xfrm>
            <a:off x="381000" y="5388420"/>
            <a:ext cx="81534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82562" tIns="46038" rIns="182562" bIns="46038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b="0" baseline="0" dirty="0">
                <a:latin typeface="Arial" charset="0"/>
              </a:rPr>
              <a:t>This can be done </a:t>
            </a:r>
            <a:r>
              <a:rPr lang="en-GB" sz="2400" b="0" baseline="0" dirty="0" smtClean="0">
                <a:latin typeface="Arial" charset="0"/>
              </a:rPr>
              <a:t>in </a:t>
            </a:r>
            <a:r>
              <a:rPr lang="en-GB" sz="2400" b="0" baseline="0" dirty="0" smtClean="0">
                <a:solidFill>
                  <a:srgbClr val="FF0000"/>
                </a:solidFill>
                <a:latin typeface="Arial" charset="0"/>
              </a:rPr>
              <a:t>C(r+n-1,n-1)</a:t>
            </a:r>
            <a:r>
              <a:rPr lang="en-GB" sz="2400" b="0" baseline="0" dirty="0" smtClean="0">
                <a:latin typeface="Arial" charset="0"/>
              </a:rPr>
              <a:t> ways </a:t>
            </a:r>
            <a:r>
              <a:rPr lang="en-GB" sz="2400" b="0" baseline="0" dirty="0">
                <a:latin typeface="Arial" charset="0"/>
              </a:rPr>
              <a:t>by the theorem done earlier.</a:t>
            </a:r>
          </a:p>
          <a:p>
            <a:endParaRPr lang="en-GB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067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Balls in Boxes</a:t>
            </a:r>
            <a:endParaRPr lang="en-US" sz="3200" dirty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534400" cy="2773082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Case III: r</a:t>
            </a:r>
            <a:r>
              <a:rPr lang="en-GB" sz="2400" dirty="0" smtClean="0">
                <a:latin typeface="Arial" charset="0"/>
              </a:rPr>
              <a:t>  </a:t>
            </a:r>
            <a:r>
              <a:rPr lang="en-GB" sz="2400" dirty="0">
                <a:latin typeface="Arial" charset="0"/>
              </a:rPr>
              <a:t>distinguishable balls are to be placed in n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>
                <a:latin typeface="Arial" charset="0"/>
              </a:rPr>
              <a:t>distinguishable boxes with capacity =1</a:t>
            </a:r>
            <a:r>
              <a:rPr lang="en-GB" sz="2400" dirty="0" smtClean="0">
                <a:latin typeface="Arial" charset="0"/>
              </a:rPr>
              <a:t>.</a:t>
            </a:r>
          </a:p>
          <a:p>
            <a:pPr marL="0" indent="0">
              <a:buClr>
                <a:schemeClr val="tx1"/>
              </a:buClr>
              <a:buNone/>
            </a:pPr>
            <a:endParaRPr lang="en-GB" sz="2400" dirty="0">
              <a:latin typeface="Arial" charset="0"/>
            </a:endParaRP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n &lt; r   </a:t>
            </a:r>
            <a:r>
              <a:rPr lang="en-GB" dirty="0" smtClean="0">
                <a:latin typeface="Arial" charset="0"/>
              </a:rPr>
              <a:t>  </a:t>
            </a:r>
            <a:r>
              <a:rPr lang="en-GB" dirty="0">
                <a:latin typeface="Arial" charset="0"/>
                <a:sym typeface="Symbol" charset="0"/>
              </a:rPr>
              <a:t></a:t>
            </a:r>
            <a:r>
              <a:rPr lang="en-GB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    0 </a:t>
            </a:r>
            <a:r>
              <a:rPr lang="en-GB" dirty="0">
                <a:latin typeface="Arial" charset="0"/>
              </a:rPr>
              <a:t>ways</a:t>
            </a: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n </a:t>
            </a:r>
            <a:r>
              <a:rPr lang="en-GB" dirty="0">
                <a:latin typeface="Arial" charset="0"/>
                <a:sym typeface="Symbol" charset="0"/>
              </a:rPr>
              <a:t> r</a:t>
            </a:r>
            <a:r>
              <a:rPr lang="en-GB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	</a:t>
            </a:r>
            <a:r>
              <a:rPr lang="en-GB" dirty="0" smtClean="0">
                <a:latin typeface="Arial" charset="0"/>
                <a:sym typeface="Symbol" charset="0"/>
              </a:rPr>
              <a:t>   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>
                <a:latin typeface="Arial" charset="0"/>
              </a:rPr>
              <a:t>P(</a:t>
            </a:r>
            <a:r>
              <a:rPr lang="en-GB" dirty="0" err="1">
                <a:latin typeface="Arial" charset="0"/>
              </a:rPr>
              <a:t>n,r</a:t>
            </a:r>
            <a:r>
              <a:rPr lang="en-GB" dirty="0">
                <a:latin typeface="Arial" charset="0"/>
              </a:rPr>
              <a:t>) ways</a:t>
            </a:r>
          </a:p>
          <a:p>
            <a:pPr lvl="1">
              <a:buClr>
                <a:schemeClr val="tx1"/>
              </a:buClr>
            </a:pPr>
            <a:endParaRPr lang="en-GB" dirty="0" smtClean="0">
              <a:latin typeface="Arial" charset="0"/>
            </a:endParaRPr>
          </a:p>
          <a:p>
            <a:pPr>
              <a:buClr>
                <a:schemeClr val="tx1"/>
              </a:buClr>
            </a:pPr>
            <a:endParaRPr lang="en-GB" sz="2400" dirty="0">
              <a:latin typeface="Arial" charset="0"/>
            </a:endParaRPr>
          </a:p>
          <a:p>
            <a:pPr lvl="1">
              <a:buClr>
                <a:schemeClr val="tx1"/>
              </a:buClr>
            </a:pPr>
            <a:endParaRPr lang="en-GB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323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Balls in Boxes</a:t>
            </a:r>
            <a:endParaRPr lang="en-US" sz="3200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534400" cy="5357906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n-GB" sz="2400" dirty="0">
                <a:latin typeface="Arial" charset="0"/>
              </a:rPr>
              <a:t>Case IV: </a:t>
            </a:r>
            <a:r>
              <a:rPr lang="en-GB" sz="2400" dirty="0" smtClean="0">
                <a:latin typeface="Arial" charset="0"/>
              </a:rPr>
              <a:t>r  </a:t>
            </a:r>
            <a:r>
              <a:rPr lang="en-GB" sz="2400" dirty="0">
                <a:latin typeface="Arial" charset="0"/>
              </a:rPr>
              <a:t>indistinguishable balls are to be placed in </a:t>
            </a:r>
            <a:r>
              <a:rPr lang="en-GB" sz="2400" dirty="0" smtClean="0">
                <a:latin typeface="Arial" charset="0"/>
              </a:rPr>
              <a:t>n </a:t>
            </a:r>
            <a:r>
              <a:rPr lang="en-GB" sz="2400" dirty="0">
                <a:latin typeface="Arial" charset="0"/>
              </a:rPr>
              <a:t>distinguishable boxes with capacity =1</a:t>
            </a:r>
            <a:r>
              <a:rPr lang="en-GB" sz="2400" dirty="0" smtClean="0">
                <a:latin typeface="Arial" charset="0"/>
              </a:rPr>
              <a:t>.</a:t>
            </a:r>
          </a:p>
          <a:p>
            <a:pPr>
              <a:buClr>
                <a:schemeClr val="tx1"/>
              </a:buClr>
            </a:pPr>
            <a:endParaRPr lang="en-GB" sz="2400" dirty="0">
              <a:latin typeface="Arial" charset="0"/>
            </a:endParaRPr>
          </a:p>
          <a:p>
            <a:pPr lvl="1">
              <a:buClr>
                <a:schemeClr val="tx1"/>
              </a:buClr>
            </a:pPr>
            <a:r>
              <a:rPr lang="en-GB" dirty="0">
                <a:latin typeface="Arial" charset="0"/>
              </a:rPr>
              <a:t>n &lt; r </a:t>
            </a:r>
            <a:r>
              <a:rPr lang="en-GB" dirty="0">
                <a:latin typeface="Arial" charset="0"/>
                <a:sym typeface="Symbol" charset="0"/>
              </a:rPr>
              <a:t></a:t>
            </a:r>
            <a:r>
              <a:rPr lang="en-GB" dirty="0">
                <a:latin typeface="Arial" charset="0"/>
              </a:rPr>
              <a:t> 0 </a:t>
            </a:r>
            <a:r>
              <a:rPr lang="en-GB" dirty="0" smtClean="0">
                <a:latin typeface="Arial" charset="0"/>
              </a:rPr>
              <a:t>ways</a:t>
            </a:r>
          </a:p>
          <a:p>
            <a:pPr lvl="1">
              <a:buClr>
                <a:schemeClr val="tx1"/>
              </a:buClr>
            </a:pPr>
            <a:endParaRPr lang="en-GB" dirty="0" smtClean="0">
              <a:latin typeface="Arial" charset="0"/>
            </a:endParaRPr>
          </a:p>
          <a:p>
            <a:pPr lvl="1">
              <a:buClr>
                <a:schemeClr val="tx1"/>
              </a:buClr>
            </a:pPr>
            <a:r>
              <a:rPr lang="en-GB" dirty="0" smtClean="0">
                <a:latin typeface="Arial" charset="0"/>
              </a:rPr>
              <a:t>n </a:t>
            </a:r>
            <a:r>
              <a:rPr lang="en-GB" dirty="0">
                <a:latin typeface="Arial" charset="0"/>
                <a:sym typeface="Symbol" charset="0"/>
              </a:rPr>
              <a:t>  r</a:t>
            </a:r>
            <a:r>
              <a:rPr lang="en-GB" dirty="0">
                <a:latin typeface="Arial" charset="0"/>
              </a:rPr>
              <a:t> </a:t>
            </a:r>
            <a:r>
              <a:rPr lang="en-GB" dirty="0" smtClean="0">
                <a:latin typeface="Arial" charset="0"/>
                <a:sym typeface="Symbol" charset="0"/>
              </a:rPr>
              <a:t>       ways</a:t>
            </a:r>
            <a:endParaRPr lang="en-GB" dirty="0">
              <a:latin typeface="Arial" charset="0"/>
              <a:sym typeface="Symbol" charset="0"/>
            </a:endParaRPr>
          </a:p>
          <a:p>
            <a:pPr lvl="1">
              <a:buClr>
                <a:schemeClr val="tx1"/>
              </a:buClr>
            </a:pPr>
            <a:endParaRPr lang="en-GB" dirty="0">
              <a:latin typeface="Arial" charset="0"/>
            </a:endParaRPr>
          </a:p>
          <a:p>
            <a:pPr lvl="1">
              <a:buClr>
                <a:schemeClr val="tx1"/>
              </a:buClr>
            </a:pPr>
            <a:endParaRPr lang="en-GB" sz="2000" dirty="0">
              <a:latin typeface="Arial" charset="0"/>
            </a:endParaRPr>
          </a:p>
        </p:txBody>
      </p:sp>
      <p:pic>
        <p:nvPicPr>
          <p:cNvPr id="2" name="Picture 1" descr="Screen Shot 2018-01-14 at 9.43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42" y="3372970"/>
            <a:ext cx="689255" cy="90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227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68729"/>
            <a:ext cx="7772400" cy="1143000"/>
          </a:xfrm>
          <a:noFill/>
          <a:ln/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00FF"/>
                </a:solidFill>
              </a:rPr>
              <a:t>Balls in Boxes: non-empty boxes.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8774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153400" cy="457200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 dirty="0" smtClean="0">
                <a:latin typeface="Arial" charset="0"/>
              </a:rPr>
              <a:t>Case </a:t>
            </a:r>
            <a:r>
              <a:rPr lang="en-GB" sz="2400" dirty="0">
                <a:latin typeface="Arial" charset="0"/>
              </a:rPr>
              <a:t>V: </a:t>
            </a:r>
            <a:r>
              <a:rPr lang="en-GB" sz="2400" dirty="0" smtClean="0">
                <a:latin typeface="Arial" charset="0"/>
              </a:rPr>
              <a:t>r indistinguishable </a:t>
            </a:r>
            <a:r>
              <a:rPr lang="en-GB" sz="2400" dirty="0">
                <a:latin typeface="Arial" charset="0"/>
              </a:rPr>
              <a:t>balls are to be placed in </a:t>
            </a:r>
            <a:r>
              <a:rPr lang="en-GB" sz="2400" dirty="0" smtClean="0">
                <a:latin typeface="Arial" charset="0"/>
              </a:rPr>
              <a:t>n </a:t>
            </a:r>
            <a:r>
              <a:rPr lang="en-GB" sz="2400" dirty="0">
                <a:latin typeface="Arial" charset="0"/>
              </a:rPr>
              <a:t>distinguishable boxes, with unlimited capacity such that each box is non-empty.</a:t>
            </a:r>
          </a:p>
          <a:p>
            <a:pPr lvl="1">
              <a:buClr>
                <a:schemeClr val="tx1"/>
              </a:buClr>
            </a:pPr>
            <a:r>
              <a:rPr lang="en-GB" dirty="0" smtClean="0">
                <a:latin typeface="Arial" charset="0"/>
              </a:rPr>
              <a:t>r &lt; n: </a:t>
            </a:r>
            <a:r>
              <a:rPr lang="en-GB" dirty="0">
                <a:latin typeface="Arial" charset="0"/>
              </a:rPr>
              <a:t>0 ways.</a:t>
            </a:r>
          </a:p>
          <a:p>
            <a:pPr lvl="1">
              <a:buClr>
                <a:schemeClr val="tx1"/>
              </a:buClr>
            </a:pPr>
            <a:r>
              <a:rPr lang="en-GB" dirty="0" smtClean="0">
                <a:latin typeface="Arial" charset="0"/>
              </a:rPr>
              <a:t>r </a:t>
            </a:r>
            <a:r>
              <a:rPr lang="en-GB" dirty="0" smtClean="0">
                <a:latin typeface="Arial" charset="0"/>
                <a:sym typeface="Symbol" charset="0"/>
              </a:rPr>
              <a:t></a:t>
            </a:r>
            <a:r>
              <a:rPr lang="en-GB" dirty="0" smtClean="0">
                <a:latin typeface="Arial" charset="0"/>
              </a:rPr>
              <a:t> n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en-GB" sz="2400" dirty="0" smtClean="0">
                <a:latin typeface="Arial" charset="0"/>
              </a:rPr>
              <a:t>	Give </a:t>
            </a:r>
            <a:r>
              <a:rPr lang="en-GB" sz="2400" dirty="0">
                <a:latin typeface="Arial" charset="0"/>
              </a:rPr>
              <a:t>one ball to each box.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dirty="0">
                <a:latin typeface="Arial" charset="0"/>
                <a:sym typeface="Symbol" charset="0"/>
              </a:rPr>
              <a:t>	</a:t>
            </a:r>
            <a:r>
              <a:rPr lang="en-GB" dirty="0" smtClean="0">
                <a:latin typeface="Arial" charset="0"/>
                <a:sym typeface="Symbol" charset="0"/>
              </a:rPr>
              <a:t>		</a:t>
            </a:r>
            <a:r>
              <a:rPr lang="en-GB" sz="2400" dirty="0" smtClean="0">
                <a:latin typeface="Arial" charset="0"/>
              </a:rPr>
              <a:t>Now </a:t>
            </a:r>
            <a:r>
              <a:rPr lang="en-GB" sz="2400" dirty="0">
                <a:latin typeface="Arial" charset="0"/>
              </a:rPr>
              <a:t>distribute the remaining </a:t>
            </a:r>
            <a:r>
              <a:rPr lang="en-GB" sz="2400" dirty="0" smtClean="0">
                <a:latin typeface="Arial" charset="0"/>
              </a:rPr>
              <a:t>r-n </a:t>
            </a:r>
            <a:r>
              <a:rPr lang="en-GB" sz="2400" dirty="0">
                <a:latin typeface="Arial" charset="0"/>
              </a:rPr>
              <a:t>balls in </a:t>
            </a:r>
            <a:r>
              <a:rPr lang="en-GB" sz="2400" dirty="0" smtClean="0">
                <a:latin typeface="Arial" charset="0"/>
              </a:rPr>
              <a:t>n </a:t>
            </a:r>
            <a:r>
              <a:rPr lang="en-GB" sz="2400" dirty="0">
                <a:latin typeface="Arial" charset="0"/>
              </a:rPr>
              <a:t>boxes, </a:t>
            </a:r>
            <a:r>
              <a:rPr lang="en-GB" sz="2400" dirty="0" smtClean="0">
                <a:latin typeface="Arial" charset="0"/>
              </a:rPr>
              <a:t>			without </a:t>
            </a:r>
            <a:r>
              <a:rPr lang="en-GB" sz="2400" dirty="0">
                <a:latin typeface="Arial" charset="0"/>
              </a:rPr>
              <a:t>the non-empty constraint.</a:t>
            </a:r>
          </a:p>
          <a:p>
            <a:pPr>
              <a:buClr>
                <a:schemeClr val="tx1"/>
              </a:buClr>
              <a:buFontTx/>
              <a:buNone/>
            </a:pPr>
            <a:endParaRPr lang="en-GB" sz="2400" dirty="0">
              <a:latin typeface="Arial" charset="0"/>
            </a:endParaRPr>
          </a:p>
        </p:txBody>
      </p:sp>
      <p:pic>
        <p:nvPicPr>
          <p:cNvPr id="2" name="Picture 1" descr="Screen Shot 2018-01-14 at 9.54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53" y="4602628"/>
            <a:ext cx="37211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374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</p:spPr>
        <p:txBody>
          <a:bodyPr/>
          <a:lstStyle/>
          <a:p>
            <a:r>
              <a:rPr lang="en-GB" sz="3200" b="1" dirty="0">
                <a:solidFill>
                  <a:srgbClr val="0000FF"/>
                </a:solidFill>
              </a:rPr>
              <a:t>Balls in Boxes: non-empty boxes.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8979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534400" cy="51816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endParaRPr lang="en-GB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/>
              </a:buClr>
            </a:pPr>
            <a:r>
              <a:rPr lang="en-GB" sz="2400" dirty="0" smtClean="0">
                <a:latin typeface="Arial" charset="0"/>
              </a:rPr>
              <a:t>Case </a:t>
            </a:r>
            <a:r>
              <a:rPr lang="en-GB" sz="2400" dirty="0">
                <a:latin typeface="Arial" charset="0"/>
              </a:rPr>
              <a:t>VI: </a:t>
            </a:r>
            <a:r>
              <a:rPr lang="en-GB" sz="2400" dirty="0" smtClean="0">
                <a:latin typeface="Arial" charset="0"/>
              </a:rPr>
              <a:t>r  </a:t>
            </a:r>
            <a:r>
              <a:rPr lang="en-GB" sz="2400" dirty="0">
                <a:latin typeface="Arial" charset="0"/>
              </a:rPr>
              <a:t>indistinguishable balls are to be placed in </a:t>
            </a:r>
            <a:r>
              <a:rPr lang="en-GB" sz="2400" dirty="0" smtClean="0">
                <a:latin typeface="Arial" charset="0"/>
              </a:rPr>
              <a:t>n </a:t>
            </a:r>
            <a:r>
              <a:rPr lang="en-GB" sz="2400" dirty="0">
                <a:latin typeface="Arial" charset="0"/>
              </a:rPr>
              <a:t>distinguishable boxes, with </a:t>
            </a:r>
            <a:r>
              <a:rPr lang="en-GB" sz="2400" dirty="0" smtClean="0">
                <a:latin typeface="Arial" charset="0"/>
              </a:rPr>
              <a:t>capacity = 1</a:t>
            </a:r>
            <a:r>
              <a:rPr lang="en-GB" sz="2400" dirty="0">
                <a:latin typeface="Arial" charset="0"/>
              </a:rPr>
              <a:t>, such that each box is non-</a:t>
            </a:r>
            <a:r>
              <a:rPr lang="en-GB" sz="2400" dirty="0" smtClean="0">
                <a:latin typeface="Arial" charset="0"/>
              </a:rPr>
              <a:t>empty.</a:t>
            </a:r>
          </a:p>
          <a:p>
            <a:pPr lvl="1">
              <a:buClr>
                <a:schemeClr val="tx1"/>
              </a:buClr>
            </a:pPr>
            <a:r>
              <a:rPr lang="en-GB" dirty="0" smtClean="0">
                <a:latin typeface="Arial" charset="0"/>
              </a:rPr>
              <a:t>If r </a:t>
            </a:r>
            <a:r>
              <a:rPr lang="en-GB" dirty="0">
                <a:latin typeface="Arial" charset="0"/>
              </a:rPr>
              <a:t>= n:  1 </a:t>
            </a:r>
            <a:r>
              <a:rPr lang="en-GB" dirty="0" smtClean="0">
                <a:latin typeface="Arial" charset="0"/>
              </a:rPr>
              <a:t>way</a:t>
            </a:r>
            <a:r>
              <a:rPr lang="en-GB" sz="2000" dirty="0" smtClean="0">
                <a:latin typeface="Arial" charset="0"/>
              </a:rPr>
              <a:t>.</a:t>
            </a:r>
          </a:p>
          <a:p>
            <a:pPr lvl="1">
              <a:buClr>
                <a:schemeClr val="tx1"/>
              </a:buClr>
            </a:pPr>
            <a:r>
              <a:rPr lang="en-GB" sz="2400" dirty="0" smtClean="0">
                <a:latin typeface="Arial" charset="0"/>
              </a:rPr>
              <a:t>If r </a:t>
            </a:r>
            <a:r>
              <a:rPr lang="en-GB" sz="2400" dirty="0">
                <a:latin typeface="Arial" charset="0"/>
                <a:sym typeface="Symbol" charset="0"/>
              </a:rPr>
              <a:t> n :  0 </a:t>
            </a:r>
            <a:r>
              <a:rPr lang="en-GB" sz="2400" dirty="0" smtClean="0">
                <a:latin typeface="Arial" charset="0"/>
                <a:sym typeface="Symbol" charset="0"/>
              </a:rPr>
              <a:t>way.</a:t>
            </a:r>
            <a:endParaRPr lang="en-GB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1076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It is important to recognize the equivalence of the following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82212" cy="43912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number of integer solutions of the equation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</a:rPr>
              <a:t>1 </a:t>
            </a:r>
            <a:r>
              <a:rPr lang="en-US" dirty="0" smtClean="0">
                <a:solidFill>
                  <a:srgbClr val="0000FF"/>
                </a:solidFill>
              </a:rPr>
              <a:t>+ x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+ … + </a:t>
            </a:r>
            <a:r>
              <a:rPr lang="en-US" dirty="0" err="1" smtClean="0">
                <a:solidFill>
                  <a:srgbClr val="0000FF"/>
                </a:solidFill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 = r where x</a:t>
            </a:r>
            <a:r>
              <a:rPr lang="en-US" baseline="-25000" dirty="0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≥ 0 for all 1 ≤ 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 ≤ n.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number of choices, with repetitions, of size r from a collection of n objects.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number of choices of distributing r indistinguishable balls to n bins with no restriction (i.e. a bin can get no ball).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The number of ways of placing r indistinguishable balls in n distinct bins.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Total number of integral solutions = C(r+n-1, n-1)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2</a:t>
            </a:r>
            <a:r>
              <a:rPr lang="en-US" sz="2700" b="1" dirty="0" smtClean="0">
                <a:solidFill>
                  <a:srgbClr val="FF0000"/>
                </a:solidFill>
              </a:rPr>
              <a:t>-combinations without  repetitions</a:t>
            </a:r>
            <a:r>
              <a:rPr lang="en-US" sz="2700" dirty="0" smtClean="0"/>
              <a:t>: C(4,2) = 6 possible cases.</a:t>
            </a:r>
          </a:p>
        </p:txBody>
      </p:sp>
      <p:pic>
        <p:nvPicPr>
          <p:cNvPr id="4" name="Picture 3" descr="Screen Shot 2015-02-17 at 11.1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658035"/>
            <a:ext cx="29591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3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2</a:t>
            </a:r>
            <a:r>
              <a:rPr lang="en-US" sz="2700" b="1" dirty="0" smtClean="0">
                <a:solidFill>
                  <a:srgbClr val="FF0000"/>
                </a:solidFill>
              </a:rPr>
              <a:t>-combinations with  repetitions</a:t>
            </a:r>
            <a:r>
              <a:rPr lang="en-US" sz="2700" dirty="0" smtClean="0"/>
              <a:t>: C(5,3) = 10 possible cases.</a:t>
            </a:r>
          </a:p>
        </p:txBody>
      </p:sp>
      <p:pic>
        <p:nvPicPr>
          <p:cNvPr id="5" name="Picture 4" descr="Screen Shot 2015-02-17 at 11.1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944158"/>
            <a:ext cx="2971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8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600200"/>
            <a:ext cx="8926286" cy="52578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2</a:t>
            </a:r>
            <a:r>
              <a:rPr lang="en-US" sz="2700" b="1" dirty="0" smtClean="0">
                <a:solidFill>
                  <a:srgbClr val="FF0000"/>
                </a:solidFill>
              </a:rPr>
              <a:t>-combinations with  repetitions</a:t>
            </a:r>
            <a:r>
              <a:rPr lang="en-US" sz="2700" dirty="0" smtClean="0"/>
              <a:t>: C(5,3) = 10 possible cases.</a:t>
            </a:r>
          </a:p>
        </p:txBody>
      </p:sp>
      <p:pic>
        <p:nvPicPr>
          <p:cNvPr id="5" name="Picture 4" descr="Screen Shot 2015-02-17 at 11.1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2944158"/>
            <a:ext cx="2971800" cy="346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4824" y="3122706"/>
            <a:ext cx="2584823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that combinations with repetitions do not correspond to subsets of a set.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768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12528</TotalTime>
  <Words>4781</Words>
  <Application>Microsoft Macintosh PowerPoint</Application>
  <PresentationFormat>On-screen Show (4:3)</PresentationFormat>
  <Paragraphs>440</Paragraphs>
  <Slides>65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Office Theme</vt:lpstr>
      <vt:lpstr>Equation</vt:lpstr>
      <vt:lpstr>Counting II</vt:lpstr>
      <vt:lpstr>Permutations and combinations with and without repetitions. n = Number of objects r = number of objects to be selected</vt:lpstr>
      <vt:lpstr>r-combinations with repetitions allowed</vt:lpstr>
      <vt:lpstr>Combinations with repetitions</vt:lpstr>
      <vt:lpstr>Given set of objects = {a,b,c,d}</vt:lpstr>
      <vt:lpstr>PowerPoint Presentation</vt:lpstr>
      <vt:lpstr>PowerPoint Presentation</vt:lpstr>
      <vt:lpstr>PowerPoint Presentation</vt:lpstr>
      <vt:lpstr>PowerPoint Presentation</vt:lpstr>
      <vt:lpstr>Combinations with repetitions</vt:lpstr>
      <vt:lpstr>Combinations with repetitions</vt:lpstr>
      <vt:lpstr>Combinations with repetitions</vt:lpstr>
      <vt:lpstr>Combinations with repetitions</vt:lpstr>
      <vt:lpstr>Example</vt:lpstr>
      <vt:lpstr>Example</vt:lpstr>
      <vt:lpstr>Theorem: </vt:lpstr>
      <vt:lpstr>Proof: </vt:lpstr>
      <vt:lpstr>Example</vt:lpstr>
      <vt:lpstr>Example</vt:lpstr>
      <vt:lpstr>Example</vt:lpstr>
      <vt:lpstr>Example</vt:lpstr>
      <vt:lpstr>Permutations and combinations with and without repetitions. n = Number of objects r = number of objects to be selected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Review</vt:lpstr>
      <vt:lpstr>Review</vt:lpstr>
      <vt:lpstr>Review</vt:lpstr>
      <vt:lpstr>Review</vt:lpstr>
      <vt:lpstr>Review</vt:lpstr>
      <vt:lpstr>Review</vt:lpstr>
      <vt:lpstr>Example</vt:lpstr>
      <vt:lpstr>Example</vt:lpstr>
      <vt:lpstr>Example</vt:lpstr>
      <vt:lpstr>Example</vt:lpstr>
      <vt:lpstr>Example</vt:lpstr>
      <vt:lpstr>Subtraction method</vt:lpstr>
      <vt:lpstr>Another variation</vt:lpstr>
      <vt:lpstr>Another variation</vt:lpstr>
      <vt:lpstr>PowerPoint Presentation</vt:lpstr>
      <vt:lpstr>PowerPoint Presentation</vt:lpstr>
      <vt:lpstr>Problem</vt:lpstr>
      <vt:lpstr>Problem</vt:lpstr>
      <vt:lpstr>Problem</vt:lpstr>
      <vt:lpstr>PowerPoint Presentation</vt:lpstr>
      <vt:lpstr>PowerPoint Presentation</vt:lpstr>
      <vt:lpstr>Balls in Boxes</vt:lpstr>
      <vt:lpstr>Balls in Boxes</vt:lpstr>
      <vt:lpstr>Balls in Boxes</vt:lpstr>
      <vt:lpstr>Balls in Boxes</vt:lpstr>
      <vt:lpstr>Balls in Boxes</vt:lpstr>
      <vt:lpstr>Balls in Boxes: non-empty boxes.</vt:lpstr>
      <vt:lpstr>Balls in Boxes: non-empty boxes.</vt:lpstr>
      <vt:lpstr>It is important to recognize the equivalence of the following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II</dc:title>
  <dc:creator>Binay Bhattacharya</dc:creator>
  <cp:lastModifiedBy>Binay Bhattacharya</cp:lastModifiedBy>
  <cp:revision>86</cp:revision>
  <cp:lastPrinted>2015-02-19T00:36:19Z</cp:lastPrinted>
  <dcterms:created xsi:type="dcterms:W3CDTF">2015-02-18T05:04:53Z</dcterms:created>
  <dcterms:modified xsi:type="dcterms:W3CDTF">2018-09-26T00:01:46Z</dcterms:modified>
</cp:coreProperties>
</file>