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257" r:id="rId3"/>
    <p:sldId id="339" r:id="rId4"/>
    <p:sldId id="340" r:id="rId5"/>
    <p:sldId id="258" r:id="rId6"/>
    <p:sldId id="259" r:id="rId7"/>
    <p:sldId id="260" r:id="rId8"/>
    <p:sldId id="261" r:id="rId9"/>
    <p:sldId id="262" r:id="rId10"/>
    <p:sldId id="269" r:id="rId11"/>
    <p:sldId id="270" r:id="rId12"/>
    <p:sldId id="271" r:id="rId13"/>
    <p:sldId id="342" r:id="rId14"/>
    <p:sldId id="343" r:id="rId15"/>
    <p:sldId id="344" r:id="rId16"/>
    <p:sldId id="345" r:id="rId17"/>
    <p:sldId id="267" r:id="rId18"/>
    <p:sldId id="268" r:id="rId19"/>
    <p:sldId id="272" r:id="rId20"/>
    <p:sldId id="273" r:id="rId21"/>
    <p:sldId id="274" r:id="rId22"/>
    <p:sldId id="328" r:id="rId23"/>
    <p:sldId id="341" r:id="rId24"/>
    <p:sldId id="331" r:id="rId25"/>
    <p:sldId id="332" r:id="rId26"/>
    <p:sldId id="275" r:id="rId27"/>
    <p:sldId id="349" r:id="rId28"/>
    <p:sldId id="350" r:id="rId29"/>
    <p:sldId id="351" r:id="rId30"/>
    <p:sldId id="352" r:id="rId31"/>
    <p:sldId id="276" r:id="rId32"/>
    <p:sldId id="333" r:id="rId33"/>
    <p:sldId id="353" r:id="rId34"/>
    <p:sldId id="354" r:id="rId35"/>
    <p:sldId id="355" r:id="rId36"/>
    <p:sldId id="277" r:id="rId37"/>
    <p:sldId id="279" r:id="rId38"/>
    <p:sldId id="284" r:id="rId39"/>
    <p:sldId id="329" r:id="rId40"/>
    <p:sldId id="330" r:id="rId41"/>
    <p:sldId id="286" r:id="rId42"/>
    <p:sldId id="287" r:id="rId43"/>
    <p:sldId id="288" r:id="rId44"/>
    <p:sldId id="325" r:id="rId45"/>
    <p:sldId id="346" r:id="rId46"/>
    <p:sldId id="337" r:id="rId47"/>
    <p:sldId id="290" r:id="rId48"/>
    <p:sldId id="334" r:id="rId49"/>
    <p:sldId id="335" r:id="rId50"/>
    <p:sldId id="293" r:id="rId51"/>
    <p:sldId id="294" r:id="rId52"/>
    <p:sldId id="295" r:id="rId53"/>
    <p:sldId id="296" r:id="rId54"/>
    <p:sldId id="297" r:id="rId55"/>
    <p:sldId id="298" r:id="rId56"/>
    <p:sldId id="299" r:id="rId57"/>
    <p:sldId id="300" r:id="rId58"/>
    <p:sldId id="301" r:id="rId59"/>
    <p:sldId id="303" r:id="rId60"/>
    <p:sldId id="347" r:id="rId61"/>
    <p:sldId id="348" r:id="rId62"/>
    <p:sldId id="317" r:id="rId63"/>
    <p:sldId id="318" r:id="rId64"/>
    <p:sldId id="319" r:id="rId65"/>
    <p:sldId id="320" r:id="rId66"/>
    <p:sldId id="356" r:id="rId67"/>
    <p:sldId id="357" r:id="rId68"/>
    <p:sldId id="321" r:id="rId69"/>
    <p:sldId id="322" r:id="rId70"/>
    <p:sldId id="323" r:id="rId71"/>
    <p:sldId id="324" r:id="rId72"/>
    <p:sldId id="326" r:id="rId73"/>
    <p:sldId id="358" r:id="rId74"/>
    <p:sldId id="361" r:id="rId75"/>
    <p:sldId id="362" r:id="rId76"/>
    <p:sldId id="360" r:id="rId77"/>
    <p:sldId id="305" r:id="rId78"/>
    <p:sldId id="306" r:id="rId79"/>
    <p:sldId id="307" r:id="rId80"/>
    <p:sldId id="327" r:id="rId81"/>
    <p:sldId id="363"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1776" y="13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38282-A29A-C44F-BCC8-E26E892AAF0F}" type="datetimeFigureOut">
              <a:rPr lang="en-US" smtClean="0"/>
              <a:t>2018-09-15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815F6-04AB-AE45-8108-D301259CA421}" type="slidenum">
              <a:rPr lang="en-US" smtClean="0"/>
              <a:t>‹#›</a:t>
            </a:fld>
            <a:endParaRPr lang="en-US"/>
          </a:p>
        </p:txBody>
      </p:sp>
    </p:spTree>
    <p:extLst>
      <p:ext uri="{BB962C8B-B14F-4D97-AF65-F5344CB8AC3E}">
        <p14:creationId xmlns:p14="http://schemas.microsoft.com/office/powerpoint/2010/main" val="3922422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F402D-821C-E247-A859-B042F0030234}" type="slidenum">
              <a:rPr lang="en-US" smtClean="0"/>
              <a:t>42</a:t>
            </a:fld>
            <a:endParaRPr lang="en-US"/>
          </a:p>
        </p:txBody>
      </p:sp>
    </p:spTree>
    <p:extLst>
      <p:ext uri="{BB962C8B-B14F-4D97-AF65-F5344CB8AC3E}">
        <p14:creationId xmlns:p14="http://schemas.microsoft.com/office/powerpoint/2010/main" val="132388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D3581F9-3623-9E4C-AF35-32A91377ADD0}" type="datetimeFigureOut">
              <a:rPr lang="en-US" smtClean="0"/>
              <a:t>2018-09-15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114986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D3581F9-3623-9E4C-AF35-32A91377ADD0}" type="datetimeFigureOut">
              <a:rPr lang="en-US" smtClean="0"/>
              <a:t>2018-09-15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170534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D3581F9-3623-9E4C-AF35-32A91377ADD0}" type="datetimeFigureOut">
              <a:rPr lang="en-US" smtClean="0"/>
              <a:t>2018-09-15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303147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D3581F9-3623-9E4C-AF35-32A91377ADD0}" type="datetimeFigureOut">
              <a:rPr lang="en-US" smtClean="0"/>
              <a:t>2018-09-15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24368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D3581F9-3623-9E4C-AF35-32A91377ADD0}" type="datetimeFigureOut">
              <a:rPr lang="en-US" smtClean="0"/>
              <a:t>2018-09-15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266999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D3581F9-3623-9E4C-AF35-32A91377ADD0}" type="datetimeFigureOut">
              <a:rPr lang="en-US" smtClean="0"/>
              <a:t>2018-09-15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130282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D3581F9-3623-9E4C-AF35-32A91377ADD0}" type="datetimeFigureOut">
              <a:rPr lang="en-US" smtClean="0"/>
              <a:t>2018-09-15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227112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D3581F9-3623-9E4C-AF35-32A91377ADD0}" type="datetimeFigureOut">
              <a:rPr lang="en-US" smtClean="0"/>
              <a:t>2018-09-15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134075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581F9-3623-9E4C-AF35-32A91377ADD0}" type="datetimeFigureOut">
              <a:rPr lang="en-US" smtClean="0"/>
              <a:t>2018-09-15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349455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D3581F9-3623-9E4C-AF35-32A91377ADD0}" type="datetimeFigureOut">
              <a:rPr lang="en-US" smtClean="0"/>
              <a:t>2018-09-15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312180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D3581F9-3623-9E4C-AF35-32A91377ADD0}" type="datetimeFigureOut">
              <a:rPr lang="en-US" smtClean="0"/>
              <a:t>2018-09-15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12801190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581F9-3623-9E4C-AF35-32A91377ADD0}" type="datetimeFigureOut">
              <a:rPr lang="en-US" smtClean="0"/>
              <a:t>2018-09-15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C48AE-EB1B-2F46-ACE8-293FE4B61E99}" type="slidenum">
              <a:rPr lang="en-US" smtClean="0"/>
              <a:t>‹#›</a:t>
            </a:fld>
            <a:endParaRPr lang="en-US"/>
          </a:p>
        </p:txBody>
      </p:sp>
    </p:spTree>
    <p:extLst>
      <p:ext uri="{BB962C8B-B14F-4D97-AF65-F5344CB8AC3E}">
        <p14:creationId xmlns:p14="http://schemas.microsoft.com/office/powerpoint/2010/main" val="304693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oleObject" Target="../embeddings/oleObject1.bin"/><Relationship Id="rId5" Type="http://schemas.openxmlformats.org/officeDocument/2006/relationships/image" Target="../media/image10.emf"/><Relationship Id="rId6"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1B</a:t>
            </a:r>
            <a:endParaRPr lang="en-US" dirty="0"/>
          </a:p>
        </p:txBody>
      </p:sp>
      <p:sp>
        <p:nvSpPr>
          <p:cNvPr id="3" name="Subtitle 2"/>
          <p:cNvSpPr>
            <a:spLocks noGrp="1"/>
          </p:cNvSpPr>
          <p:nvPr>
            <p:ph type="subTitle" idx="1"/>
          </p:nvPr>
        </p:nvSpPr>
        <p:spPr/>
        <p:txBody>
          <a:bodyPr/>
          <a:lstStyle/>
          <a:p>
            <a:r>
              <a:rPr lang="en-US" dirty="0" smtClean="0"/>
              <a:t>Section 1.2 and 1.3</a:t>
            </a:r>
            <a:endParaRPr lang="en-US" dirty="0"/>
          </a:p>
        </p:txBody>
      </p:sp>
    </p:spTree>
    <p:extLst>
      <p:ext uri="{BB962C8B-B14F-4D97-AF65-F5344CB8AC3E}">
        <p14:creationId xmlns:p14="http://schemas.microsoft.com/office/powerpoint/2010/main" val="15788903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r>
              <a:rPr lang="en-US" sz="2800" dirty="0" smtClean="0"/>
              <a:t>Using only pencil and paper, find the value of</a:t>
            </a:r>
          </a:p>
          <a:p>
            <a:r>
              <a:rPr lang="en-US" sz="2800" dirty="0" smtClean="0"/>
              <a:t>There are two 0’s at the end of 10!=3,268,800. Using only paper and pencil, determine how many 0’s are at the end of 100!. </a:t>
            </a:r>
          </a:p>
          <a:p>
            <a:pPr marL="0" indent="0">
              <a:buNone/>
            </a:pPr>
            <a:endParaRPr lang="en-US" sz="2800" dirty="0"/>
          </a:p>
        </p:txBody>
      </p:sp>
      <p:pic>
        <p:nvPicPr>
          <p:cNvPr id="4" name="Picture 3" descr="Screen Shot 2015-02-02 at 12.12.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784" y="1618088"/>
            <a:ext cx="736600" cy="584200"/>
          </a:xfrm>
          <a:prstGeom prst="rect">
            <a:avLst/>
          </a:prstGeom>
        </p:spPr>
      </p:pic>
    </p:spTree>
    <p:extLst>
      <p:ext uri="{BB962C8B-B14F-4D97-AF65-F5344CB8AC3E}">
        <p14:creationId xmlns:p14="http://schemas.microsoft.com/office/powerpoint/2010/main" val="41305341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a:bodyPr>
          <a:lstStyle/>
          <a:p>
            <a:r>
              <a:rPr lang="en-US" sz="2800" dirty="0" smtClean="0"/>
              <a:t>Using only pencil and paper, find the value of</a:t>
            </a:r>
          </a:p>
          <a:p>
            <a:pPr marL="0" indent="0">
              <a:buNone/>
            </a:pPr>
            <a:r>
              <a:rPr lang="en-US" sz="2800" dirty="0"/>
              <a:t> </a:t>
            </a:r>
            <a:r>
              <a:rPr lang="en-US" sz="2800" dirty="0" smtClean="0"/>
              <a:t>    </a:t>
            </a:r>
            <a:r>
              <a:rPr lang="en-US" sz="2800" dirty="0" smtClean="0">
                <a:solidFill>
                  <a:srgbClr val="0000FF"/>
                </a:solidFill>
              </a:rPr>
              <a:t>Easy.</a:t>
            </a:r>
          </a:p>
          <a:p>
            <a:r>
              <a:rPr lang="en-US" sz="2800" dirty="0" smtClean="0"/>
              <a:t>There are two 0’s at the end of 10!=3,268,800. Using only paper and pencil, determine how many 0’s are at the end of 100!. </a:t>
            </a:r>
          </a:p>
          <a:p>
            <a:pPr marL="0" indent="0">
              <a:buNone/>
            </a:pPr>
            <a:r>
              <a:rPr lang="en-US" sz="2800" dirty="0" smtClean="0"/>
              <a:t>	</a:t>
            </a:r>
          </a:p>
        </p:txBody>
      </p:sp>
      <p:pic>
        <p:nvPicPr>
          <p:cNvPr id="4" name="Picture 3" descr="Screen Shot 2015-02-02 at 12.12.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787" y="1600200"/>
            <a:ext cx="736600" cy="584200"/>
          </a:xfrm>
          <a:prstGeom prst="rect">
            <a:avLst/>
          </a:prstGeom>
        </p:spPr>
      </p:pic>
    </p:spTree>
    <p:extLst>
      <p:ext uri="{BB962C8B-B14F-4D97-AF65-F5344CB8AC3E}">
        <p14:creationId xmlns:p14="http://schemas.microsoft.com/office/powerpoint/2010/main" val="16639917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Solution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800" dirty="0" smtClean="0"/>
              <a:t>Using only pencil and paper, find the value of</a:t>
            </a:r>
          </a:p>
          <a:p>
            <a:pPr marL="0" indent="0">
              <a:buNone/>
            </a:pPr>
            <a:r>
              <a:rPr lang="en-US" sz="2800" dirty="0"/>
              <a:t> </a:t>
            </a:r>
            <a:r>
              <a:rPr lang="en-US" sz="2800" dirty="0" smtClean="0"/>
              <a:t>    </a:t>
            </a:r>
            <a:r>
              <a:rPr lang="en-US" sz="2800" dirty="0" smtClean="0">
                <a:solidFill>
                  <a:srgbClr val="0000FF"/>
                </a:solidFill>
              </a:rPr>
              <a:t>Easy.</a:t>
            </a:r>
          </a:p>
          <a:p>
            <a:r>
              <a:rPr lang="en-US" sz="2800" dirty="0" smtClean="0"/>
              <a:t>There are two 0’s at the end of 10!=3,268,800. Using only paper and pencil, determine how many 0’s are at the end od 100!. </a:t>
            </a:r>
          </a:p>
          <a:p>
            <a:pPr marL="0" indent="0">
              <a:buNone/>
            </a:pPr>
            <a:r>
              <a:rPr lang="en-US" sz="2800" dirty="0" smtClean="0"/>
              <a:t>	</a:t>
            </a:r>
            <a:r>
              <a:rPr lang="en-US" sz="2800" b="1" dirty="0" err="1" smtClean="0">
                <a:solidFill>
                  <a:srgbClr val="FF0000"/>
                </a:solidFill>
              </a:rPr>
              <a:t>Ans</a:t>
            </a:r>
            <a:r>
              <a:rPr lang="en-US" sz="2800" b="1" dirty="0" smtClean="0">
                <a:solidFill>
                  <a:srgbClr val="FF0000"/>
                </a:solidFill>
              </a:rPr>
              <a:t>:</a:t>
            </a:r>
            <a:r>
              <a:rPr lang="en-US" sz="2800" dirty="0" smtClean="0"/>
              <a:t> 10! = 10 x 9 x 8 x 7 x 6 x 5 x 4 x 3 x 2 x 1.</a:t>
            </a:r>
          </a:p>
          <a:p>
            <a:pPr marL="0" indent="0">
              <a:buNone/>
            </a:pPr>
            <a:r>
              <a:rPr lang="en-US" sz="2800" dirty="0"/>
              <a:t>	</a:t>
            </a:r>
            <a:endParaRPr lang="en-US" sz="2800" dirty="0" smtClean="0"/>
          </a:p>
          <a:p>
            <a:pPr marL="0" indent="0">
              <a:buNone/>
            </a:pPr>
            <a:r>
              <a:rPr lang="en-US" sz="2800" dirty="0" smtClean="0"/>
              <a:t>	The two zeros in 10! come from the fact that </a:t>
            </a:r>
          </a:p>
          <a:p>
            <a:pPr lvl="1"/>
            <a:r>
              <a:rPr lang="en-US" sz="2400" dirty="0" smtClean="0">
                <a:solidFill>
                  <a:srgbClr val="0000FF"/>
                </a:solidFill>
              </a:rPr>
              <a:t>(1) The number is divisible by 10, and</a:t>
            </a:r>
          </a:p>
          <a:p>
            <a:pPr lvl="1"/>
            <a:r>
              <a:rPr lang="en-US" sz="2400" dirty="0" smtClean="0">
                <a:solidFill>
                  <a:srgbClr val="0000FF"/>
                </a:solidFill>
              </a:rPr>
              <a:t>(2) The number is divisible by both 5 and 2.</a:t>
            </a:r>
          </a:p>
          <a:p>
            <a:pPr marL="0" indent="0">
              <a:buNone/>
            </a:pPr>
            <a:r>
              <a:rPr lang="en-US" dirty="0"/>
              <a:t>	</a:t>
            </a:r>
            <a:endParaRPr lang="en-US" sz="2400" dirty="0" smtClean="0">
              <a:solidFill>
                <a:srgbClr val="FF0000"/>
              </a:solidFill>
            </a:endParaRPr>
          </a:p>
        </p:txBody>
      </p:sp>
      <p:pic>
        <p:nvPicPr>
          <p:cNvPr id="4" name="Picture 3" descr="Screen Shot 2015-02-02 at 12.12.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7403" y="1558748"/>
            <a:ext cx="736600" cy="584200"/>
          </a:xfrm>
          <a:prstGeom prst="rect">
            <a:avLst/>
          </a:prstGeom>
        </p:spPr>
      </p:pic>
    </p:spTree>
    <p:extLst>
      <p:ext uri="{BB962C8B-B14F-4D97-AF65-F5344CB8AC3E}">
        <p14:creationId xmlns:p14="http://schemas.microsoft.com/office/powerpoint/2010/main" val="30314985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	</a:t>
            </a:r>
            <a:r>
              <a:rPr lang="en-US" sz="2800" dirty="0" smtClean="0"/>
              <a:t>Now 100! is divisible by 100*(95*92)* 90*(85*82)*</a:t>
            </a:r>
          </a:p>
          <a:p>
            <a:pPr marL="0" indent="0">
              <a:buNone/>
            </a:pPr>
            <a:r>
              <a:rPr lang="en-US" sz="2800" dirty="0" smtClean="0"/>
              <a:t>…..10*(5*2). </a:t>
            </a:r>
          </a:p>
        </p:txBody>
      </p:sp>
    </p:spTree>
    <p:extLst>
      <p:ext uri="{BB962C8B-B14F-4D97-AF65-F5344CB8AC3E}">
        <p14:creationId xmlns:p14="http://schemas.microsoft.com/office/powerpoint/2010/main" val="18330749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	</a:t>
            </a:r>
            <a:r>
              <a:rPr lang="en-US" sz="2800" dirty="0" smtClean="0"/>
              <a:t>Now 100! is divisible by 100*(95*92)* 90*(85*82)*</a:t>
            </a:r>
          </a:p>
          <a:p>
            <a:pPr marL="0" indent="0">
              <a:buNone/>
            </a:pPr>
            <a:r>
              <a:rPr lang="en-US" sz="2800" dirty="0" smtClean="0"/>
              <a:t>…..10*(5*2). </a:t>
            </a:r>
          </a:p>
          <a:p>
            <a:pPr lvl="1"/>
            <a:r>
              <a:rPr lang="en-US" sz="2400" dirty="0" smtClean="0">
                <a:solidFill>
                  <a:srgbClr val="FF0000"/>
                </a:solidFill>
              </a:rPr>
              <a:t>The number of trailing zeros in 100! is 21.</a:t>
            </a:r>
          </a:p>
        </p:txBody>
      </p:sp>
      <p:sp>
        <p:nvSpPr>
          <p:cNvPr id="4" name="TextBox 3"/>
          <p:cNvSpPr txBox="1"/>
          <p:nvPr/>
        </p:nvSpPr>
        <p:spPr>
          <a:xfrm>
            <a:off x="2963476" y="3457667"/>
            <a:ext cx="4021861" cy="1384995"/>
          </a:xfrm>
          <a:prstGeom prst="rect">
            <a:avLst/>
          </a:prstGeom>
          <a:solidFill>
            <a:srgbClr val="FFFF00"/>
          </a:solidFill>
        </p:spPr>
        <p:txBody>
          <a:bodyPr wrap="square" rtlCol="0">
            <a:spAutoFit/>
          </a:bodyPr>
          <a:lstStyle/>
          <a:p>
            <a:r>
              <a:rPr lang="en-US" sz="2800" dirty="0" smtClean="0"/>
              <a:t>The answer is not correct. We have missed some trailing zeros.</a:t>
            </a:r>
            <a:endParaRPr lang="en-US" sz="2800" dirty="0"/>
          </a:p>
        </p:txBody>
      </p:sp>
    </p:spTree>
    <p:extLst>
      <p:ext uri="{BB962C8B-B14F-4D97-AF65-F5344CB8AC3E}">
        <p14:creationId xmlns:p14="http://schemas.microsoft.com/office/powerpoint/2010/main" val="34033985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answer is 24.</a:t>
            </a:r>
            <a:endParaRPr lang="en-US" dirty="0"/>
          </a:p>
        </p:txBody>
      </p:sp>
      <p:sp>
        <p:nvSpPr>
          <p:cNvPr id="3" name="Content Placeholder 2"/>
          <p:cNvSpPr>
            <a:spLocks noGrp="1"/>
          </p:cNvSpPr>
          <p:nvPr>
            <p:ph idx="1"/>
          </p:nvPr>
        </p:nvSpPr>
        <p:spPr>
          <a:xfrm>
            <a:off x="457200" y="1582559"/>
            <a:ext cx="8229600" cy="4525963"/>
          </a:xfrm>
        </p:spPr>
        <p:txBody>
          <a:bodyPr>
            <a:normAutofit/>
          </a:bodyPr>
          <a:lstStyle/>
          <a:p>
            <a:r>
              <a:rPr lang="en-US" dirty="0" smtClean="0"/>
              <a:t>Each divisor of 10 is realized by the product of a 5 and a 2. 5 and 2 are factors of 10.</a:t>
            </a:r>
          </a:p>
          <a:p>
            <a:r>
              <a:rPr lang="en-US" dirty="0" smtClean="0"/>
              <a:t>Let us count the number of 5s in the factorization of 100!. This is shown in the table.</a:t>
            </a:r>
          </a:p>
          <a:p>
            <a:endParaRPr lang="en-US" dirty="0"/>
          </a:p>
          <a:p>
            <a:endParaRPr lang="en-US" dirty="0" smtClean="0"/>
          </a:p>
          <a:p>
            <a:endParaRPr lang="en-US" dirty="0"/>
          </a:p>
          <a:p>
            <a:endParaRPr lang="en-US" dirty="0" smtClean="0"/>
          </a:p>
          <a:p>
            <a:pPr marL="0" indent="0">
              <a:buNone/>
            </a:pPr>
            <a:endParaRPr lang="en-US" dirty="0"/>
          </a:p>
        </p:txBody>
      </p:sp>
      <p:pic>
        <p:nvPicPr>
          <p:cNvPr id="4" name="Picture 3" descr="Screen Shot 2018-09-10 at 5.1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250" y="3956312"/>
            <a:ext cx="3932192" cy="2901688"/>
          </a:xfrm>
          <a:prstGeom prst="rect">
            <a:avLst/>
          </a:prstGeom>
        </p:spPr>
      </p:pic>
      <p:sp>
        <p:nvSpPr>
          <p:cNvPr id="5" name="TextBox 4"/>
          <p:cNvSpPr txBox="1"/>
          <p:nvPr/>
        </p:nvSpPr>
        <p:spPr>
          <a:xfrm>
            <a:off x="6005560" y="4339725"/>
            <a:ext cx="2822358" cy="1938992"/>
          </a:xfrm>
          <a:prstGeom prst="rect">
            <a:avLst/>
          </a:prstGeom>
          <a:solidFill>
            <a:srgbClr val="FFFF00"/>
          </a:solidFill>
        </p:spPr>
        <p:txBody>
          <a:bodyPr wrap="square" rtlCol="0">
            <a:spAutoFit/>
          </a:bodyPr>
          <a:lstStyle/>
          <a:p>
            <a:r>
              <a:rPr lang="en-US" sz="2400" dirty="0" smtClean="0"/>
              <a:t>100 = 5 x 5 x 4</a:t>
            </a:r>
          </a:p>
          <a:p>
            <a:r>
              <a:rPr lang="en-US" sz="2400" dirty="0" smtClean="0"/>
              <a:t>90   = 5 x 18</a:t>
            </a:r>
          </a:p>
          <a:p>
            <a:pPr marL="457200" indent="-457200">
              <a:buAutoNum type="arabicPlain" startAt="60"/>
            </a:pPr>
            <a:r>
              <a:rPr lang="en-US" sz="2400" dirty="0" smtClean="0"/>
              <a:t>= 5 x 12</a:t>
            </a:r>
          </a:p>
          <a:p>
            <a:pPr marL="457200" indent="-457200">
              <a:buAutoNum type="arabicPlain" startAt="50"/>
            </a:pPr>
            <a:r>
              <a:rPr lang="en-US" sz="2400" dirty="0" smtClean="0"/>
              <a:t>= 5 x 5 x2</a:t>
            </a:r>
          </a:p>
          <a:p>
            <a:r>
              <a:rPr lang="en-US" sz="2400" dirty="0" smtClean="0"/>
              <a:t>and so on</a:t>
            </a:r>
            <a:endParaRPr lang="en-US" sz="2400" dirty="0"/>
          </a:p>
        </p:txBody>
      </p:sp>
    </p:spTree>
    <p:extLst>
      <p:ext uri="{BB962C8B-B14F-4D97-AF65-F5344CB8AC3E}">
        <p14:creationId xmlns:p14="http://schemas.microsoft.com/office/powerpoint/2010/main" val="7911048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answer is 24.</a:t>
            </a:r>
            <a:endParaRPr lang="en-US" dirty="0"/>
          </a:p>
        </p:txBody>
      </p:sp>
      <p:sp>
        <p:nvSpPr>
          <p:cNvPr id="3" name="Content Placeholder 2"/>
          <p:cNvSpPr>
            <a:spLocks noGrp="1"/>
          </p:cNvSpPr>
          <p:nvPr>
            <p:ph idx="1"/>
          </p:nvPr>
        </p:nvSpPr>
        <p:spPr/>
        <p:txBody>
          <a:bodyPr/>
          <a:lstStyle/>
          <a:p>
            <a:r>
              <a:rPr lang="en-US" dirty="0" smtClean="0"/>
              <a:t>When a factor 5 is multiplied with an even number, we get a trailing zero in 100!</a:t>
            </a:r>
          </a:p>
          <a:p>
            <a:r>
              <a:rPr lang="en-US" dirty="0" smtClean="0"/>
              <a:t>There are at least 50 even numbers in the factorization of 100!</a:t>
            </a:r>
          </a:p>
          <a:p>
            <a:r>
              <a:rPr lang="en-US" dirty="0" smtClean="0"/>
              <a:t>Therefore, twenty four (24) 5s factorization of 100! will realize 24 trailing zeros in 100! when multiplied with even numbers.</a:t>
            </a:r>
          </a:p>
          <a:p>
            <a:endParaRPr lang="en-US" dirty="0"/>
          </a:p>
        </p:txBody>
      </p:sp>
    </p:spTree>
    <p:extLst>
      <p:ext uri="{BB962C8B-B14F-4D97-AF65-F5344CB8AC3E}">
        <p14:creationId xmlns:p14="http://schemas.microsoft.com/office/powerpoint/2010/main" val="36689987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4820356"/>
          </a:xfrm>
        </p:spPr>
        <p:txBody>
          <a:bodyPr>
            <a:normAutofit/>
          </a:bodyPr>
          <a:lstStyle/>
          <a:p>
            <a:r>
              <a:rPr lang="en-US" sz="2800" dirty="0" smtClean="0"/>
              <a:t> Compute how many 7-digit numbers can be  made from the digits 1,2,3,4,5,6,7 if there is no repetition and the odd digits must appear in an unbroken sequence. (3571264, 2413576 are valid, but not 7234615)</a:t>
            </a:r>
          </a:p>
          <a:p>
            <a:r>
              <a:rPr lang="en-US" sz="2800" dirty="0" err="1" smtClean="0">
                <a:solidFill>
                  <a:srgbClr val="FF0000"/>
                </a:solidFill>
              </a:rPr>
              <a:t>Ans</a:t>
            </a:r>
            <a:r>
              <a:rPr lang="en-US" sz="2800" dirty="0" smtClean="0">
                <a:solidFill>
                  <a:srgbClr val="FF0000"/>
                </a:solidFill>
              </a:rPr>
              <a:t>:</a:t>
            </a:r>
            <a:r>
              <a:rPr lang="en-US" sz="2800" dirty="0" smtClean="0"/>
              <a:t> </a:t>
            </a:r>
          </a:p>
        </p:txBody>
      </p:sp>
    </p:spTree>
    <p:extLst>
      <p:ext uri="{BB962C8B-B14F-4D97-AF65-F5344CB8AC3E}">
        <p14:creationId xmlns:p14="http://schemas.microsoft.com/office/powerpoint/2010/main" val="23951842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57200" y="1600200"/>
            <a:ext cx="8229600" cy="4820356"/>
          </a:xfrm>
        </p:spPr>
        <p:txBody>
          <a:bodyPr>
            <a:normAutofit lnSpcReduction="10000"/>
          </a:bodyPr>
          <a:lstStyle/>
          <a:p>
            <a:r>
              <a:rPr lang="en-US" sz="2800" dirty="0" smtClean="0"/>
              <a:t>Compute how many 7-digit numbers can be  made from the digits 1,2,3,4,5,6,7 if there is no repetition and the odd digits must appear in an unbroken sequence. (3571264, 2413576 are ok, but not 7234615)</a:t>
            </a:r>
          </a:p>
          <a:p>
            <a:r>
              <a:rPr lang="en-US" sz="2800" dirty="0" err="1" smtClean="0"/>
              <a:t>Ans</a:t>
            </a:r>
            <a:r>
              <a:rPr lang="en-US" sz="2800" dirty="0" smtClean="0"/>
              <a:t>: </a:t>
            </a:r>
          </a:p>
          <a:p>
            <a:pPr lvl="1"/>
            <a:r>
              <a:rPr lang="en-US" sz="2400" dirty="0" smtClean="0">
                <a:solidFill>
                  <a:srgbClr val="0000FF"/>
                </a:solidFill>
              </a:rPr>
              <a:t>There are 4 odd digits. There are 4! length-4 lists of odd integers without repetition. </a:t>
            </a:r>
          </a:p>
          <a:p>
            <a:pPr lvl="1"/>
            <a:r>
              <a:rPr lang="en-US" sz="2400" dirty="0" smtClean="0">
                <a:solidFill>
                  <a:srgbClr val="0000FF"/>
                </a:solidFill>
              </a:rPr>
              <a:t>The 7-digit valid number can be visualized as a list of length 4 using symbols 2, 4, 6, and a length-4 list of odd integers. There are 4! different such lists.</a:t>
            </a:r>
          </a:p>
          <a:p>
            <a:pPr lvl="1"/>
            <a:r>
              <a:rPr lang="en-US" sz="2400" dirty="0" smtClean="0">
                <a:solidFill>
                  <a:srgbClr val="FF0000"/>
                </a:solidFill>
              </a:rPr>
              <a:t>The total number of valid 7-digit sequence  is (4!)</a:t>
            </a:r>
            <a:r>
              <a:rPr lang="en-US" sz="2400" baseline="30000" dirty="0" smtClean="0">
                <a:solidFill>
                  <a:srgbClr val="FF0000"/>
                </a:solidFill>
              </a:rPr>
              <a:t>2</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42658421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a first-prize winner, a second prize winner, and a third-prize winner from </a:t>
            </a:r>
            <a:r>
              <a:rPr lang="en-US" dirty="0" smtClean="0">
                <a:latin typeface="Cambria Math" pitchFamily="18" charset="0"/>
                <a:ea typeface="Cambria Math" pitchFamily="18" charset="0"/>
              </a:rPr>
              <a:t>100</a:t>
            </a:r>
            <a:r>
              <a:rPr lang="en-US" dirty="0" smtClean="0"/>
              <a:t> different people who have entered a contest?</a:t>
            </a:r>
          </a:p>
          <a:p>
            <a:pPr>
              <a:buNone/>
            </a:pPr>
            <a:endParaRPr lang="en-US" dirty="0" smtClean="0"/>
          </a:p>
          <a:p>
            <a:pPr>
              <a:buNone/>
            </a:pPr>
            <a:r>
              <a:rPr lang="en-US" b="1" dirty="0" smtClean="0"/>
              <a:t>    Solution</a:t>
            </a:r>
            <a:r>
              <a:rPr lang="en-US" dirty="0" smtClean="0"/>
              <a:t>: </a:t>
            </a:r>
          </a:p>
          <a:p>
            <a:pPr>
              <a:buNone/>
            </a:pPr>
            <a:r>
              <a:rPr lang="en-US" dirty="0" smtClean="0"/>
              <a:t>            P(</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100</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99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98</a:t>
            </a:r>
            <a:r>
              <a:rPr lang="en-US" dirty="0" smtClean="0"/>
              <a:t> = </a:t>
            </a:r>
            <a:r>
              <a:rPr lang="en-US" dirty="0" smtClean="0">
                <a:latin typeface="Cambria Math" pitchFamily="18" charset="0"/>
                <a:ea typeface="Cambria Math" pitchFamily="18" charset="0"/>
              </a:rPr>
              <a:t>970,200</a:t>
            </a:r>
            <a:endParaRPr lang="en-US" dirty="0"/>
          </a:p>
        </p:txBody>
      </p:sp>
    </p:spTree>
    <p:extLst>
      <p:ext uri="{BB962C8B-B14F-4D97-AF65-F5344CB8AC3E}">
        <p14:creationId xmlns:p14="http://schemas.microsoft.com/office/powerpoint/2010/main" val="3199692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 (Permutations)</a:t>
            </a:r>
            <a:endParaRPr lang="en-US" dirty="0"/>
          </a:p>
        </p:txBody>
      </p:sp>
      <p:sp>
        <p:nvSpPr>
          <p:cNvPr id="3" name="Content Placeholder 2"/>
          <p:cNvSpPr>
            <a:spLocks noGrp="1"/>
          </p:cNvSpPr>
          <p:nvPr>
            <p:ph idx="1"/>
          </p:nvPr>
        </p:nvSpPr>
        <p:spPr>
          <a:xfrm>
            <a:off x="457199" y="1600200"/>
            <a:ext cx="8485587" cy="5054318"/>
          </a:xfrm>
        </p:spPr>
        <p:txBody>
          <a:bodyPr>
            <a:normAutofit/>
          </a:bodyPr>
          <a:lstStyle/>
          <a:p>
            <a:r>
              <a:rPr lang="en-US" dirty="0" smtClean="0"/>
              <a:t>Given a collection of n </a:t>
            </a:r>
            <a:r>
              <a:rPr lang="en-US" dirty="0" smtClean="0">
                <a:solidFill>
                  <a:srgbClr val="FF0000"/>
                </a:solidFill>
              </a:rPr>
              <a:t>distinct (distinguishable)</a:t>
            </a:r>
            <a:r>
              <a:rPr lang="en-US" dirty="0" smtClean="0"/>
              <a:t> objects, any arrangements of these objects in a linear order is called a permutations.</a:t>
            </a:r>
          </a:p>
        </p:txBody>
      </p:sp>
      <p:sp>
        <p:nvSpPr>
          <p:cNvPr id="4" name="Rectangle 3"/>
          <p:cNvSpPr/>
          <p:nvPr/>
        </p:nvSpPr>
        <p:spPr>
          <a:xfrm>
            <a:off x="3777702" y="3244334"/>
            <a:ext cx="184666"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810253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Suppose that a saleswoman has to visit eight different cities. She must begin her trip in a specified city, but she can visit the other seven cities in any order she wishes. How many possible orders can the saleswoman use when visiting these cities?</a:t>
            </a:r>
          </a:p>
          <a:p>
            <a:pPr>
              <a:buNone/>
            </a:pPr>
            <a:endParaRPr lang="en-US" dirty="0" smtClean="0"/>
          </a:p>
          <a:p>
            <a:pPr>
              <a:buNone/>
            </a:pPr>
            <a:r>
              <a:rPr lang="en-US" b="1" dirty="0" smtClean="0"/>
              <a:t>    Solution</a:t>
            </a:r>
            <a:r>
              <a:rPr lang="en-US" dirty="0" smtClean="0"/>
              <a:t>: The first city is chosen, and the rest are ordered arbitrarily. Hence the orders are:</a:t>
            </a:r>
          </a:p>
          <a:p>
            <a:pPr>
              <a:buNone/>
            </a:pPr>
            <a:r>
              <a:rPr lang="en-US" dirty="0" smtClean="0"/>
              <a:t>            </a:t>
            </a:r>
            <a:r>
              <a:rPr lang="en-US"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5040</a:t>
            </a:r>
          </a:p>
          <a:p>
            <a:pPr>
              <a:buNone/>
            </a:pPr>
            <a:r>
              <a:rPr lang="en-US" dirty="0" smtClean="0">
                <a:latin typeface="Cambria Math" pitchFamily="18" charset="0"/>
                <a:ea typeface="Cambria Math" pitchFamily="18" charset="0"/>
              </a:rPr>
              <a:t>    If she wants to find the tour with the shortest path that visits all the cities, she must consider 5040 paths!</a:t>
            </a:r>
            <a:endParaRPr lang="en-US" dirty="0"/>
          </a:p>
        </p:txBody>
      </p:sp>
    </p:spTree>
    <p:extLst>
      <p:ext uri="{BB962C8B-B14F-4D97-AF65-F5344CB8AC3E}">
        <p14:creationId xmlns:p14="http://schemas.microsoft.com/office/powerpoint/2010/main" val="1358242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permutations of the letters </a:t>
            </a:r>
            <a:r>
              <a:rPr lang="en-US" i="1" dirty="0" smtClean="0"/>
              <a:t>ABCDEFGH</a:t>
            </a:r>
            <a:r>
              <a:rPr lang="en-US" dirty="0" smtClean="0"/>
              <a:t> contain the string </a:t>
            </a:r>
            <a:r>
              <a:rPr lang="en-US" i="1" dirty="0" smtClean="0"/>
              <a:t>ABC</a:t>
            </a:r>
            <a:r>
              <a:rPr lang="en-US" dirty="0" smtClean="0"/>
              <a:t> ?</a:t>
            </a:r>
          </a:p>
          <a:p>
            <a:pPr>
              <a:buNone/>
            </a:pPr>
            <a:endParaRPr lang="en-US" dirty="0" smtClean="0"/>
          </a:p>
          <a:p>
            <a:pPr>
              <a:buNone/>
            </a:pPr>
            <a:r>
              <a:rPr lang="en-US" b="1" dirty="0" smtClean="0"/>
              <a:t>    Solution</a:t>
            </a:r>
            <a:r>
              <a:rPr lang="en-US" dirty="0" smtClean="0"/>
              <a:t>: count the permutations of six objects, </a:t>
            </a:r>
          </a:p>
          <a:p>
            <a:pPr>
              <a:buNone/>
            </a:pPr>
            <a:r>
              <a:rPr lang="en-US" i="1" dirty="0" smtClean="0"/>
              <a:t>ABC</a:t>
            </a:r>
            <a:r>
              <a:rPr lang="en-US" dirty="0" smtClean="0"/>
              <a:t>, </a:t>
            </a:r>
            <a:r>
              <a:rPr lang="en-US" i="1" dirty="0" smtClean="0"/>
              <a:t>D</a:t>
            </a:r>
            <a:r>
              <a:rPr lang="en-US" dirty="0" smtClean="0"/>
              <a:t>, </a:t>
            </a:r>
            <a:r>
              <a:rPr lang="en-US" i="1" dirty="0" smtClean="0"/>
              <a:t>E</a:t>
            </a:r>
            <a:r>
              <a:rPr lang="en-US" dirty="0" smtClean="0"/>
              <a:t>, </a:t>
            </a:r>
            <a:r>
              <a:rPr lang="en-US" i="1" dirty="0" smtClean="0"/>
              <a:t>F</a:t>
            </a:r>
            <a:r>
              <a:rPr lang="en-US" dirty="0" smtClean="0"/>
              <a:t>, </a:t>
            </a:r>
            <a:r>
              <a:rPr lang="en-US" i="1" dirty="0" smtClean="0"/>
              <a:t>G</a:t>
            </a:r>
            <a:r>
              <a:rPr lang="en-US" dirty="0" smtClean="0"/>
              <a:t>, and </a:t>
            </a:r>
            <a:r>
              <a:rPr lang="en-US" i="1" dirty="0" smtClean="0"/>
              <a:t>H</a:t>
            </a:r>
            <a:r>
              <a:rPr lang="en-US" dirty="0" smtClean="0"/>
              <a:t>.</a:t>
            </a:r>
          </a:p>
          <a:p>
            <a:pPr>
              <a:buNone/>
            </a:pPr>
            <a:endParaRPr lang="en-US" dirty="0" smtClean="0"/>
          </a:p>
          <a:p>
            <a:pPr>
              <a:buNone/>
            </a:pPr>
            <a:r>
              <a:rPr lang="en-US" dirty="0" smtClean="0"/>
              <a:t>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720</a:t>
            </a:r>
            <a:endParaRPr lang="en-US" dirty="0"/>
          </a:p>
        </p:txBody>
      </p:sp>
    </p:spTree>
    <p:extLst>
      <p:ext uri="{BB962C8B-B14F-4D97-AF65-F5344CB8AC3E}">
        <p14:creationId xmlns:p14="http://schemas.microsoft.com/office/powerpoint/2010/main" val="2716624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778"/>
            <a:ext cx="8229600" cy="1143000"/>
          </a:xfrm>
        </p:spPr>
        <p:txBody>
          <a:bodyPr/>
          <a:lstStyle/>
          <a:p>
            <a:r>
              <a:rPr lang="en-US" dirty="0" smtClean="0"/>
              <a:t>Example 1.16</a:t>
            </a:r>
            <a:endParaRPr lang="en-US" dirty="0"/>
          </a:p>
        </p:txBody>
      </p:sp>
      <p:pic>
        <p:nvPicPr>
          <p:cNvPr id="4" name="Picture 3" descr="Screen Shot 2018-01-07 at 8.03.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4230"/>
            <a:ext cx="8521358" cy="4371059"/>
          </a:xfrm>
          <a:prstGeom prst="rect">
            <a:avLst/>
          </a:prstGeom>
        </p:spPr>
      </p:pic>
      <p:sp>
        <p:nvSpPr>
          <p:cNvPr id="5" name="TextBox 4"/>
          <p:cNvSpPr txBox="1"/>
          <p:nvPr/>
        </p:nvSpPr>
        <p:spPr>
          <a:xfrm>
            <a:off x="608110" y="4980600"/>
            <a:ext cx="8078690" cy="1938992"/>
          </a:xfrm>
          <a:prstGeom prst="rect">
            <a:avLst/>
          </a:prstGeom>
          <a:noFill/>
        </p:spPr>
        <p:txBody>
          <a:bodyPr wrap="square" rtlCol="0">
            <a:spAutoFit/>
          </a:bodyPr>
          <a:lstStyle/>
          <a:p>
            <a:pPr marL="342900" indent="-342900">
              <a:buFont typeface="Arial"/>
              <a:buChar char="•"/>
            </a:pPr>
            <a:r>
              <a:rPr lang="en-US" sz="2400" dirty="0" smtClean="0"/>
              <a:t>ABEFCD; BEFCDA; EFCDAB; FCDABE; CDABEF, DABEFC are circularly identical  (linearly not so).</a:t>
            </a:r>
          </a:p>
          <a:p>
            <a:pPr marL="342900" indent="-342900">
              <a:buFont typeface="Arial"/>
              <a:buChar char="•"/>
            </a:pPr>
            <a:r>
              <a:rPr lang="en-US" sz="2400" dirty="0" smtClean="0"/>
              <a:t>Fix the starting object (say A). The remaining five objects are linearly ordered.</a:t>
            </a:r>
          </a:p>
          <a:p>
            <a:pPr marL="342900" indent="-342900">
              <a:buFont typeface="Arial"/>
              <a:buChar char="•"/>
            </a:pPr>
            <a:r>
              <a:rPr lang="en-US" sz="2400" dirty="0" err="1" smtClean="0"/>
              <a:t>Ans</a:t>
            </a:r>
            <a:r>
              <a:rPr lang="en-US" sz="2400" dirty="0" smtClean="0"/>
              <a:t>:</a:t>
            </a:r>
            <a:endParaRPr lang="en-US" sz="2400" dirty="0"/>
          </a:p>
        </p:txBody>
      </p:sp>
    </p:spTree>
    <p:extLst>
      <p:ext uri="{BB962C8B-B14F-4D97-AF65-F5344CB8AC3E}">
        <p14:creationId xmlns:p14="http://schemas.microsoft.com/office/powerpoint/2010/main" val="34825398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778"/>
            <a:ext cx="8229600" cy="1143000"/>
          </a:xfrm>
        </p:spPr>
        <p:txBody>
          <a:bodyPr/>
          <a:lstStyle/>
          <a:p>
            <a:r>
              <a:rPr lang="en-US" dirty="0" smtClean="0"/>
              <a:t>Example 1.16</a:t>
            </a:r>
            <a:endParaRPr lang="en-US" dirty="0"/>
          </a:p>
        </p:txBody>
      </p:sp>
      <p:pic>
        <p:nvPicPr>
          <p:cNvPr id="4" name="Picture 3" descr="Screen Shot 2018-01-07 at 8.03.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4230"/>
            <a:ext cx="8521358" cy="4371059"/>
          </a:xfrm>
          <a:prstGeom prst="rect">
            <a:avLst/>
          </a:prstGeom>
        </p:spPr>
      </p:pic>
      <p:sp>
        <p:nvSpPr>
          <p:cNvPr id="5" name="TextBox 4"/>
          <p:cNvSpPr txBox="1"/>
          <p:nvPr/>
        </p:nvSpPr>
        <p:spPr>
          <a:xfrm>
            <a:off x="608110" y="4980600"/>
            <a:ext cx="8078690" cy="1938992"/>
          </a:xfrm>
          <a:prstGeom prst="rect">
            <a:avLst/>
          </a:prstGeom>
          <a:noFill/>
        </p:spPr>
        <p:txBody>
          <a:bodyPr wrap="square" rtlCol="0">
            <a:spAutoFit/>
          </a:bodyPr>
          <a:lstStyle/>
          <a:p>
            <a:pPr marL="342900" indent="-342900">
              <a:buFont typeface="Arial"/>
              <a:buChar char="•"/>
            </a:pPr>
            <a:r>
              <a:rPr lang="en-US" sz="2400" dirty="0" smtClean="0"/>
              <a:t>ABEFCD; BEFCDA; EFCDAB; FCDABE; CDABEF, DABEFC are circularly identical  (linearly not so).</a:t>
            </a:r>
          </a:p>
          <a:p>
            <a:pPr marL="342900" indent="-342900">
              <a:buFont typeface="Arial"/>
              <a:buChar char="•"/>
            </a:pPr>
            <a:r>
              <a:rPr lang="en-US" sz="2400" dirty="0" smtClean="0"/>
              <a:t>Fix the starting object (say A). The remaining five objects are linearly ordered.</a:t>
            </a:r>
          </a:p>
          <a:p>
            <a:pPr marL="342900" indent="-342900">
              <a:buFont typeface="Arial"/>
              <a:buChar char="•"/>
            </a:pPr>
            <a:r>
              <a:rPr lang="en-US" sz="2400" b="1" dirty="0" err="1" smtClean="0">
                <a:solidFill>
                  <a:srgbClr val="FF0000"/>
                </a:solidFill>
              </a:rPr>
              <a:t>Ans</a:t>
            </a:r>
            <a:r>
              <a:rPr lang="en-US" sz="2400" b="1" dirty="0" smtClean="0">
                <a:solidFill>
                  <a:srgbClr val="FF0000"/>
                </a:solidFill>
              </a:rPr>
              <a:t>: 5! </a:t>
            </a:r>
            <a:r>
              <a:rPr lang="en-US" sz="2400" b="1" dirty="0">
                <a:solidFill>
                  <a:srgbClr val="FF0000"/>
                </a:solidFill>
              </a:rPr>
              <a:t> </a:t>
            </a:r>
            <a:r>
              <a:rPr lang="en-US" sz="2400" b="1" dirty="0" smtClean="0">
                <a:solidFill>
                  <a:srgbClr val="FF0000"/>
                </a:solidFill>
              </a:rPr>
              <a:t>i.e. 5.4.3.2.1</a:t>
            </a:r>
            <a:endParaRPr lang="en-US" sz="2400" b="1" dirty="0">
              <a:solidFill>
                <a:srgbClr val="FF0000"/>
              </a:solidFill>
            </a:endParaRPr>
          </a:p>
        </p:txBody>
      </p:sp>
    </p:spTree>
    <p:extLst>
      <p:ext uri="{BB962C8B-B14F-4D97-AF65-F5344CB8AC3E}">
        <p14:creationId xmlns:p14="http://schemas.microsoft.com/office/powerpoint/2010/main" val="40902996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46124" cy="4525963"/>
          </a:xfrm>
        </p:spPr>
        <p:txBody>
          <a:bodyPr>
            <a:normAutofit/>
          </a:bodyPr>
          <a:lstStyle/>
          <a:p>
            <a:r>
              <a:rPr lang="en-US" dirty="0" smtClean="0"/>
              <a:t>P(</a:t>
            </a:r>
            <a:r>
              <a:rPr lang="en-US" dirty="0" err="1" smtClean="0"/>
              <a:t>n,r</a:t>
            </a:r>
            <a:r>
              <a:rPr lang="en-US" dirty="0" smtClean="0"/>
              <a:t>) is the number of r-permutations (arrangements of r objects) of a given set of n distinct objects.</a:t>
            </a:r>
          </a:p>
          <a:p>
            <a:endParaRPr lang="en-US" dirty="0"/>
          </a:p>
          <a:p>
            <a:r>
              <a:rPr lang="en-US" dirty="0" smtClean="0"/>
              <a:t>P(</a:t>
            </a:r>
            <a:r>
              <a:rPr lang="en-US" dirty="0" err="1" smtClean="0"/>
              <a:t>n,r</a:t>
            </a:r>
            <a:r>
              <a:rPr lang="en-US" dirty="0" smtClean="0"/>
              <a:t>) = n(n-1)(n-2)……….(n-(r-1))</a:t>
            </a:r>
          </a:p>
          <a:p>
            <a:pPr marL="0" indent="0">
              <a:buNone/>
            </a:pPr>
            <a:r>
              <a:rPr lang="en-US" dirty="0"/>
              <a:t> </a:t>
            </a:r>
            <a:r>
              <a:rPr lang="en-US" dirty="0" smtClean="0"/>
              <a:t>              = n(n-1)(n-2)……….(n-r+1)</a:t>
            </a:r>
            <a:endParaRPr lang="en-US" dirty="0"/>
          </a:p>
        </p:txBody>
      </p:sp>
      <p:sp>
        <p:nvSpPr>
          <p:cNvPr id="12" name="TextBox 11"/>
          <p:cNvSpPr txBox="1"/>
          <p:nvPr/>
        </p:nvSpPr>
        <p:spPr>
          <a:xfrm>
            <a:off x="2164155" y="499819"/>
            <a:ext cx="5222588" cy="707886"/>
          </a:xfrm>
          <a:prstGeom prst="rect">
            <a:avLst/>
          </a:prstGeom>
          <a:noFill/>
        </p:spPr>
        <p:txBody>
          <a:bodyPr wrap="square" rtlCol="0">
            <a:spAutoFit/>
          </a:bodyPr>
          <a:lstStyle/>
          <a:p>
            <a:pPr algn="ctr"/>
            <a:r>
              <a:rPr lang="en-US" sz="4000" b="1" dirty="0" smtClean="0">
                <a:solidFill>
                  <a:srgbClr val="0000FF"/>
                </a:solidFill>
              </a:rPr>
              <a:t>P(</a:t>
            </a:r>
            <a:r>
              <a:rPr lang="en-US" sz="4000" b="1" dirty="0" err="1" smtClean="0">
                <a:solidFill>
                  <a:srgbClr val="0000FF"/>
                </a:solidFill>
              </a:rPr>
              <a:t>n,r</a:t>
            </a:r>
            <a:r>
              <a:rPr lang="en-US" sz="4000" b="1" dirty="0" smtClean="0">
                <a:solidFill>
                  <a:srgbClr val="0000FF"/>
                </a:solidFill>
              </a:rPr>
              <a:t>)</a:t>
            </a:r>
            <a:endParaRPr lang="en-US" sz="4000" b="1" dirty="0">
              <a:solidFill>
                <a:srgbClr val="0000FF"/>
              </a:solidFill>
            </a:endParaRPr>
          </a:p>
        </p:txBody>
      </p:sp>
    </p:spTree>
    <p:extLst>
      <p:ext uri="{BB962C8B-B14F-4D97-AF65-F5344CB8AC3E}">
        <p14:creationId xmlns:p14="http://schemas.microsoft.com/office/powerpoint/2010/main" val="36355397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We can rewrite P(</a:t>
            </a:r>
            <a:r>
              <a:rPr lang="en-US" dirty="0" err="1" smtClean="0"/>
              <a:t>n,r</a:t>
            </a:r>
            <a:r>
              <a:rPr lang="en-US" dirty="0" smtClean="0"/>
              <a:t>) =</a:t>
            </a:r>
            <a:r>
              <a:rPr lang="en-US" dirty="0" smtClean="0">
                <a:solidFill>
                  <a:srgbClr val="0000FF"/>
                </a:solidFill>
              </a:rPr>
              <a:t>n.(n-1).(n-2). …. (n-r+1) </a:t>
            </a:r>
            <a:r>
              <a:rPr lang="en-US" dirty="0" smtClean="0">
                <a:solidFill>
                  <a:srgbClr val="000000"/>
                </a:solidFill>
              </a:rPr>
              <a:t>as</a:t>
            </a:r>
          </a:p>
          <a:p>
            <a:pPr marL="0" indent="0">
              <a:buNone/>
            </a:pPr>
            <a:endParaRPr lang="en-US" dirty="0" smtClean="0">
              <a:solidFill>
                <a:srgbClr val="000000"/>
              </a:solidFill>
            </a:endParaRPr>
          </a:p>
          <a:p>
            <a:pPr marL="0" indent="0">
              <a:buNone/>
            </a:pPr>
            <a:r>
              <a:rPr lang="en-US" dirty="0">
                <a:solidFill>
                  <a:srgbClr val="000000"/>
                </a:solidFill>
              </a:rPr>
              <a:t> </a:t>
            </a:r>
            <a:r>
              <a:rPr lang="en-US" dirty="0" smtClean="0">
                <a:solidFill>
                  <a:srgbClr val="000000"/>
                </a:solidFill>
              </a:rPr>
              <a:t>  P(</a:t>
            </a:r>
            <a:r>
              <a:rPr lang="en-US" dirty="0" err="1" smtClean="0">
                <a:solidFill>
                  <a:srgbClr val="000000"/>
                </a:solidFill>
              </a:rPr>
              <a:t>n,r</a:t>
            </a:r>
            <a:r>
              <a:rPr lang="en-US" dirty="0" smtClean="0">
                <a:solidFill>
                  <a:srgbClr val="000000"/>
                </a:solidFill>
              </a:rPr>
              <a:t>) =</a:t>
            </a:r>
            <a:endParaRPr lang="en-US" dirty="0">
              <a:solidFill>
                <a:srgbClr val="000000"/>
              </a:solidFill>
            </a:endParaRPr>
          </a:p>
          <a:p>
            <a:endParaRPr lang="en-US" dirty="0" smtClean="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    Thus P(</a:t>
            </a:r>
            <a:r>
              <a:rPr lang="en-US" dirty="0" err="1" smtClean="0">
                <a:solidFill>
                  <a:srgbClr val="000000"/>
                </a:solidFill>
              </a:rPr>
              <a:t>n,r</a:t>
            </a:r>
            <a:r>
              <a:rPr lang="en-US" dirty="0" smtClean="0">
                <a:solidFill>
                  <a:srgbClr val="000000"/>
                </a:solidFill>
              </a:rPr>
              <a:t>) = </a:t>
            </a:r>
          </a:p>
          <a:p>
            <a:pPr marL="0" indent="0">
              <a:buNone/>
            </a:pPr>
            <a:endParaRPr lang="en-US" dirty="0"/>
          </a:p>
        </p:txBody>
      </p:sp>
      <p:pic>
        <p:nvPicPr>
          <p:cNvPr id="8" name="Picture 7" descr="Screen Shot 2018-01-06 at 9.10.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155" y="3071073"/>
            <a:ext cx="6693650" cy="873698"/>
          </a:xfrm>
          <a:prstGeom prst="rect">
            <a:avLst/>
          </a:prstGeom>
        </p:spPr>
      </p:pic>
      <p:pic>
        <p:nvPicPr>
          <p:cNvPr id="9" name="Picture 8" descr="Screen Shot 2018-01-06 at 9.10.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549" y="4803403"/>
            <a:ext cx="1575670" cy="1230992"/>
          </a:xfrm>
          <a:prstGeom prst="rect">
            <a:avLst/>
          </a:prstGeom>
        </p:spPr>
      </p:pic>
      <p:sp>
        <p:nvSpPr>
          <p:cNvPr id="12" name="TextBox 11"/>
          <p:cNvSpPr txBox="1"/>
          <p:nvPr/>
        </p:nvSpPr>
        <p:spPr>
          <a:xfrm>
            <a:off x="2164155" y="536655"/>
            <a:ext cx="5222588" cy="707886"/>
          </a:xfrm>
          <a:prstGeom prst="rect">
            <a:avLst/>
          </a:prstGeom>
          <a:noFill/>
        </p:spPr>
        <p:txBody>
          <a:bodyPr wrap="square" rtlCol="0">
            <a:spAutoFit/>
          </a:bodyPr>
          <a:lstStyle/>
          <a:p>
            <a:r>
              <a:rPr lang="en-US" sz="4000" b="1" dirty="0" smtClean="0">
                <a:solidFill>
                  <a:srgbClr val="0000FF"/>
                </a:solidFill>
              </a:rPr>
              <a:t>Permutation P(</a:t>
            </a:r>
            <a:r>
              <a:rPr lang="en-US" sz="4000" b="1" dirty="0" err="1" smtClean="0">
                <a:solidFill>
                  <a:srgbClr val="0000FF"/>
                </a:solidFill>
              </a:rPr>
              <a:t>n,r</a:t>
            </a:r>
            <a:r>
              <a:rPr lang="en-US" sz="4000" b="1" dirty="0" smtClean="0">
                <a:solidFill>
                  <a:srgbClr val="0000FF"/>
                </a:solidFill>
              </a:rPr>
              <a:t>)</a:t>
            </a:r>
            <a:endParaRPr lang="en-US" sz="4000" b="1" dirty="0">
              <a:solidFill>
                <a:srgbClr val="0000FF"/>
              </a:solidFill>
            </a:endParaRPr>
          </a:p>
        </p:txBody>
      </p:sp>
    </p:spTree>
    <p:extLst>
      <p:ext uri="{BB962C8B-B14F-4D97-AF65-F5344CB8AC3E}">
        <p14:creationId xmlns:p14="http://schemas.microsoft.com/office/powerpoint/2010/main" val="21749399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Permutations with Repetitions</a:t>
            </a:r>
            <a:endParaRPr lang="en-US" b="1" dirty="0">
              <a:solidFill>
                <a:srgbClr val="0000FF"/>
              </a:solidFill>
            </a:endParaRPr>
          </a:p>
        </p:txBody>
      </p:sp>
      <p:pic>
        <p:nvPicPr>
          <p:cNvPr id="4" name="Content Placeholder 3" descr="Picture 12.png"/>
          <p:cNvPicPr>
            <a:picLocks noGrp="1" noChangeAspect="1"/>
          </p:cNvPicPr>
          <p:nvPr>
            <p:ph idx="1"/>
          </p:nvPr>
        </p:nvPicPr>
        <p:blipFill>
          <a:blip r:embed="rId2"/>
          <a:srcRect t="-10754" b="-10754"/>
          <a:stretch>
            <a:fillRect/>
          </a:stretch>
        </p:blipFill>
        <p:spPr/>
      </p:pic>
    </p:spTree>
    <p:extLst>
      <p:ext uri="{BB962C8B-B14F-4D97-AF65-F5344CB8AC3E}">
        <p14:creationId xmlns:p14="http://schemas.microsoft.com/office/powerpoint/2010/main" val="19334343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100!</a:t>
            </a:r>
            <a:endParaRPr lang="en-US" dirty="0"/>
          </a:p>
        </p:txBody>
      </p:sp>
      <p:sp>
        <p:nvSpPr>
          <p:cNvPr id="3" name="Content Placeholder 2"/>
          <p:cNvSpPr>
            <a:spLocks noGrp="1"/>
          </p:cNvSpPr>
          <p:nvPr>
            <p:ph idx="1"/>
          </p:nvPr>
        </p:nvSpPr>
        <p:spPr/>
        <p:txBody>
          <a:bodyPr/>
          <a:lstStyle/>
          <a:p>
            <a:r>
              <a:rPr lang="en-US" dirty="0" smtClean="0"/>
              <a:t>We have seen that 5</a:t>
            </a:r>
            <a:r>
              <a:rPr lang="en-US" baseline="30000" dirty="0" smtClean="0"/>
              <a:t>24</a:t>
            </a:r>
            <a:r>
              <a:rPr lang="en-US" dirty="0" smtClean="0"/>
              <a:t> divides 100!, but 5</a:t>
            </a:r>
            <a:r>
              <a:rPr lang="en-US" baseline="30000" dirty="0" smtClean="0"/>
              <a:t>25</a:t>
            </a:r>
            <a:r>
              <a:rPr lang="en-US" dirty="0" smtClean="0"/>
              <a:t> doesn’t.</a:t>
            </a:r>
          </a:p>
          <a:p>
            <a:r>
              <a:rPr lang="en-US" dirty="0" smtClean="0"/>
              <a:t>What can we say when it is 1000! ?</a:t>
            </a:r>
          </a:p>
          <a:p>
            <a:r>
              <a:rPr lang="en-US" dirty="0" smtClean="0"/>
              <a:t>We have to have a method. Table-like solution is not practica</a:t>
            </a:r>
            <a:r>
              <a:rPr lang="en-US" dirty="0"/>
              <a:t>l</a:t>
            </a:r>
            <a:endParaRPr lang="en-US" dirty="0" smtClean="0"/>
          </a:p>
          <a:p>
            <a:endParaRPr lang="en-US" dirty="0"/>
          </a:p>
        </p:txBody>
      </p:sp>
    </p:spTree>
    <p:extLst>
      <p:ext uri="{BB962C8B-B14F-4D97-AF65-F5344CB8AC3E}">
        <p14:creationId xmlns:p14="http://schemas.microsoft.com/office/powerpoint/2010/main" val="416729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a:t>
            </a:r>
            <a:endParaRPr lang="en-US" dirty="0"/>
          </a:p>
        </p:txBody>
      </p:sp>
      <p:sp>
        <p:nvSpPr>
          <p:cNvPr id="3" name="Content Placeholder 2"/>
          <p:cNvSpPr>
            <a:spLocks noGrp="1"/>
          </p:cNvSpPr>
          <p:nvPr>
            <p:ph idx="1"/>
          </p:nvPr>
        </p:nvSpPr>
        <p:spPr/>
        <p:txBody>
          <a:bodyPr/>
          <a:lstStyle/>
          <a:p>
            <a:r>
              <a:rPr lang="en-US" b="1" dirty="0" smtClean="0">
                <a:sym typeface="Symbol" charset="0"/>
              </a:rPr>
              <a:t>Notation</a:t>
            </a:r>
            <a:r>
              <a:rPr lang="en-US" b="1" dirty="0">
                <a:sym typeface="Symbol" charset="0"/>
              </a:rPr>
              <a:t>:</a:t>
            </a:r>
            <a:r>
              <a:rPr lang="en-US" dirty="0">
                <a:sym typeface="Symbol" charset="0"/>
              </a:rPr>
              <a:t> </a:t>
            </a:r>
            <a:r>
              <a:rPr lang="en-US" i="1" dirty="0">
                <a:sym typeface="Symbol" charset="0"/>
              </a:rPr>
              <a:t>x</a:t>
            </a:r>
            <a:r>
              <a:rPr lang="en-US" dirty="0">
                <a:sym typeface="Symbol" charset="0"/>
              </a:rPr>
              <a:t> = floor(</a:t>
            </a:r>
            <a:r>
              <a:rPr lang="en-US" i="1" dirty="0">
                <a:sym typeface="Symbol" charset="0"/>
              </a:rPr>
              <a:t>x</a:t>
            </a:r>
            <a:r>
              <a:rPr lang="en-US" dirty="0">
                <a:sym typeface="Symbol" charset="0"/>
              </a:rPr>
              <a:t>)  and </a:t>
            </a:r>
            <a:r>
              <a:rPr lang="en-US" i="1" dirty="0">
                <a:sym typeface="Symbol" charset="0"/>
              </a:rPr>
              <a:t>x</a:t>
            </a:r>
            <a:r>
              <a:rPr lang="en-US" dirty="0">
                <a:sym typeface="Symbol" charset="0"/>
              </a:rPr>
              <a:t> = ceiling(</a:t>
            </a:r>
            <a:r>
              <a:rPr lang="en-US" i="1" dirty="0">
                <a:sym typeface="Symbol" charset="0"/>
              </a:rPr>
              <a:t>x</a:t>
            </a:r>
            <a:r>
              <a:rPr lang="en-US" dirty="0">
                <a:sym typeface="Symbol" charset="0"/>
              </a:rPr>
              <a:t>)</a:t>
            </a:r>
            <a:r>
              <a:rPr lang="en-US" dirty="0" smtClean="0">
                <a:sym typeface="Symbol" charset="0"/>
              </a:rPr>
              <a:t>.</a:t>
            </a:r>
          </a:p>
          <a:p>
            <a:endParaRPr lang="en-US" dirty="0">
              <a:sym typeface="Symbol" charset="0"/>
            </a:endParaRPr>
          </a:p>
          <a:p>
            <a:pPr>
              <a:lnSpc>
                <a:spcPct val="95000"/>
              </a:lnSpc>
              <a:tabLst>
                <a:tab pos="230188" algn="l"/>
                <a:tab pos="461963" algn="l"/>
              </a:tabLst>
            </a:pPr>
            <a:r>
              <a:rPr lang="en-US" dirty="0">
                <a:sym typeface="Symbol" charset="0"/>
              </a:rPr>
              <a:t></a:t>
            </a:r>
            <a:r>
              <a:rPr lang="en-US" i="1" dirty="0">
                <a:sym typeface="Symbol" charset="0"/>
              </a:rPr>
              <a:t>x</a:t>
            </a:r>
            <a:r>
              <a:rPr lang="en-US" dirty="0">
                <a:sym typeface="Symbol" charset="0"/>
              </a:rPr>
              <a:t></a:t>
            </a:r>
            <a:r>
              <a:rPr lang="en-US" dirty="0" smtClean="0">
                <a:sym typeface="Symbol" charset="0"/>
              </a:rPr>
              <a:t> </a:t>
            </a:r>
            <a:r>
              <a:rPr lang="en-US" dirty="0">
                <a:sym typeface="Symbol" charset="0"/>
              </a:rPr>
              <a:t>is the </a:t>
            </a:r>
            <a:r>
              <a:rPr lang="en-US" dirty="0" smtClean="0">
                <a:sym typeface="Symbol" charset="0"/>
              </a:rPr>
              <a:t>greatest </a:t>
            </a:r>
            <a:r>
              <a:rPr lang="en-US" dirty="0">
                <a:sym typeface="Symbol" charset="0"/>
              </a:rPr>
              <a:t>integer less </a:t>
            </a:r>
            <a:r>
              <a:rPr lang="en-US" dirty="0" smtClean="0">
                <a:sym typeface="Symbol" charset="0"/>
              </a:rPr>
              <a:t>than </a:t>
            </a:r>
            <a:r>
              <a:rPr lang="en-US" dirty="0">
                <a:sym typeface="Symbol" charset="0"/>
              </a:rPr>
              <a:t>or equal to </a:t>
            </a:r>
            <a:r>
              <a:rPr lang="en-US" i="1" dirty="0">
                <a:sym typeface="Symbol" charset="0"/>
              </a:rPr>
              <a:t>x</a:t>
            </a:r>
            <a:r>
              <a:rPr lang="en-US" dirty="0">
                <a:sym typeface="Symbol" charset="0"/>
              </a:rPr>
              <a:t> and </a:t>
            </a:r>
            <a:r>
              <a:rPr lang="en-US" i="1" dirty="0">
                <a:sym typeface="Symbol" charset="0"/>
              </a:rPr>
              <a:t>x</a:t>
            </a:r>
            <a:r>
              <a:rPr lang="en-US" dirty="0">
                <a:sym typeface="Symbol" charset="0"/>
              </a:rPr>
              <a:t></a:t>
            </a:r>
            <a:r>
              <a:rPr lang="en-US" dirty="0" smtClean="0">
                <a:sym typeface="Symbol" charset="0"/>
              </a:rPr>
              <a:t> </a:t>
            </a:r>
            <a:r>
              <a:rPr lang="en-US" dirty="0">
                <a:sym typeface="Symbol" charset="0"/>
              </a:rPr>
              <a:t>is the </a:t>
            </a:r>
            <a:r>
              <a:rPr lang="en-US" dirty="0" smtClean="0">
                <a:sym typeface="Symbol" charset="0"/>
              </a:rPr>
              <a:t>smallest </a:t>
            </a:r>
            <a:r>
              <a:rPr lang="en-US" dirty="0">
                <a:sym typeface="Symbol" charset="0"/>
              </a:rPr>
              <a:t>integer greater than or equal to </a:t>
            </a:r>
            <a:r>
              <a:rPr lang="en-US" i="1" dirty="0">
                <a:sym typeface="Symbol" charset="0"/>
              </a:rPr>
              <a:t>x</a:t>
            </a:r>
            <a:r>
              <a:rPr lang="en-US" dirty="0">
                <a:sym typeface="Symbol" charset="0"/>
              </a:rPr>
              <a:t>. </a:t>
            </a:r>
            <a:endParaRPr lang="en-US" dirty="0" smtClean="0">
              <a:sym typeface="Symbol" charset="0"/>
            </a:endParaRPr>
          </a:p>
          <a:p>
            <a:pPr>
              <a:lnSpc>
                <a:spcPct val="95000"/>
              </a:lnSpc>
              <a:tabLst>
                <a:tab pos="230188" algn="l"/>
                <a:tab pos="461963" algn="l"/>
              </a:tabLst>
            </a:pPr>
            <a:endParaRPr lang="en-US" dirty="0">
              <a:sym typeface="Symbol" charset="0"/>
            </a:endParaRPr>
          </a:p>
          <a:p>
            <a:pPr>
              <a:lnSpc>
                <a:spcPct val="95000"/>
              </a:lnSpc>
              <a:tabLst>
                <a:tab pos="230188" algn="l"/>
                <a:tab pos="461963" algn="l"/>
              </a:tabLst>
            </a:pPr>
            <a:r>
              <a:rPr lang="en-US" dirty="0">
                <a:sym typeface="Symbol" charset="0"/>
              </a:rPr>
              <a:t>e.g., </a:t>
            </a:r>
            <a:r>
              <a:rPr lang="en-US" dirty="0" smtClean="0">
                <a:sym typeface="Symbol" charset="0"/>
              </a:rPr>
              <a:t>2.6= 2, 2.6 = </a:t>
            </a:r>
            <a:r>
              <a:rPr lang="en-US" dirty="0">
                <a:sym typeface="Symbol" charset="0"/>
              </a:rPr>
              <a:t>3, </a:t>
            </a:r>
            <a:r>
              <a:rPr lang="en-US" dirty="0" smtClean="0">
                <a:sym typeface="Symbol" charset="0"/>
              </a:rPr>
              <a:t></a:t>
            </a:r>
            <a:r>
              <a:rPr lang="en-US" dirty="0">
                <a:sym typeface="Symbol" charset="0"/>
              </a:rPr>
              <a:t>–</a:t>
            </a:r>
            <a:r>
              <a:rPr lang="en-US" i="1" dirty="0" smtClean="0">
                <a:sym typeface="Symbol" charset="0"/>
              </a:rPr>
              <a:t>2.1</a:t>
            </a:r>
            <a:r>
              <a:rPr lang="en-US" dirty="0" smtClean="0">
                <a:sym typeface="Symbol" charset="0"/>
              </a:rPr>
              <a:t> = </a:t>
            </a:r>
            <a:r>
              <a:rPr lang="en-US" dirty="0">
                <a:sym typeface="Symbol" charset="0"/>
              </a:rPr>
              <a:t>–</a:t>
            </a:r>
            <a:r>
              <a:rPr lang="en-US" dirty="0" smtClean="0">
                <a:sym typeface="Symbol" charset="0"/>
              </a:rPr>
              <a:t>3 and          –2.1</a:t>
            </a:r>
            <a:r>
              <a:rPr lang="en-US" dirty="0">
                <a:sym typeface="Symbol" charset="0"/>
              </a:rPr>
              <a:t></a:t>
            </a:r>
            <a:r>
              <a:rPr lang="en-US" dirty="0" smtClean="0">
                <a:sym typeface="Symbol" charset="0"/>
              </a:rPr>
              <a:t> </a:t>
            </a:r>
            <a:r>
              <a:rPr lang="en-US" dirty="0">
                <a:sym typeface="Symbol" charset="0"/>
              </a:rPr>
              <a:t>= –2.</a:t>
            </a:r>
          </a:p>
          <a:p>
            <a:endParaRPr lang="en-US" dirty="0">
              <a:sym typeface="Symbol" charset="0"/>
            </a:endParaRPr>
          </a:p>
          <a:p>
            <a:pPr lvl="1"/>
            <a:endParaRPr lang="en-US" dirty="0"/>
          </a:p>
        </p:txBody>
      </p:sp>
    </p:spTree>
    <p:extLst>
      <p:ext uri="{BB962C8B-B14F-4D97-AF65-F5344CB8AC3E}">
        <p14:creationId xmlns:p14="http://schemas.microsoft.com/office/powerpoint/2010/main" val="33832209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sym typeface="Symbol" charset="0"/>
              </a:rPr>
              <a:t>Number of 5’s in 100!</a:t>
            </a:r>
          </a:p>
          <a:p>
            <a:pPr marL="0" indent="0">
              <a:buNone/>
            </a:pPr>
            <a:r>
              <a:rPr lang="en-US" dirty="0">
                <a:sym typeface="Symbol" charset="0"/>
              </a:rPr>
              <a:t>	</a:t>
            </a:r>
            <a:r>
              <a:rPr lang="en-US" dirty="0" smtClean="0">
                <a:sym typeface="Symbol" charset="0"/>
              </a:rPr>
              <a:t>= 100/5  + </a:t>
            </a:r>
            <a:r>
              <a:rPr lang="en-US" i="1" dirty="0" smtClean="0">
                <a:sym typeface="Symbol" charset="0"/>
              </a:rPr>
              <a:t>100/5</a:t>
            </a:r>
            <a:r>
              <a:rPr lang="en-US" i="1" baseline="30000" dirty="0" smtClean="0">
                <a:sym typeface="Symbol" charset="0"/>
              </a:rPr>
              <a:t>2</a:t>
            </a:r>
            <a:r>
              <a:rPr lang="en-US" dirty="0" smtClean="0">
                <a:sym typeface="Symbol" charset="0"/>
              </a:rPr>
              <a:t> + </a:t>
            </a:r>
            <a:r>
              <a:rPr lang="en-US" i="1" dirty="0" smtClean="0">
                <a:sym typeface="Symbol" charset="0"/>
              </a:rPr>
              <a:t>100/5</a:t>
            </a:r>
            <a:r>
              <a:rPr lang="en-US" i="1" baseline="30000" dirty="0" smtClean="0">
                <a:sym typeface="Symbol" charset="0"/>
              </a:rPr>
              <a:t>3</a:t>
            </a:r>
            <a:r>
              <a:rPr lang="en-US" dirty="0" smtClean="0">
                <a:sym typeface="Symbol" charset="0"/>
              </a:rPr>
              <a:t></a:t>
            </a:r>
          </a:p>
          <a:p>
            <a:pPr marL="0" indent="0">
              <a:buNone/>
            </a:pPr>
            <a:r>
              <a:rPr lang="en-US" dirty="0">
                <a:sym typeface="Symbol" charset="0"/>
              </a:rPr>
              <a:t> </a:t>
            </a:r>
            <a:r>
              <a:rPr lang="en-US" dirty="0" smtClean="0">
                <a:sym typeface="Symbol" charset="0"/>
              </a:rPr>
              <a:t>    = 20 + 4 + 0 = 24</a:t>
            </a:r>
          </a:p>
          <a:p>
            <a:pPr marL="0" indent="0">
              <a:buNone/>
            </a:pPr>
            <a:endParaRPr lang="en-US" dirty="0" smtClean="0">
              <a:sym typeface="Symbol" charset="0"/>
            </a:endParaRPr>
          </a:p>
          <a:p>
            <a:r>
              <a:rPr lang="en-US" dirty="0" smtClean="0">
                <a:sym typeface="Symbol" charset="0"/>
              </a:rPr>
              <a:t>Number of 5’s in 1000!</a:t>
            </a:r>
          </a:p>
          <a:p>
            <a:pPr marL="0" indent="0">
              <a:buNone/>
            </a:pPr>
            <a:r>
              <a:rPr lang="en-US" dirty="0">
                <a:sym typeface="Symbol" charset="0"/>
              </a:rPr>
              <a:t>	</a:t>
            </a:r>
            <a:r>
              <a:rPr lang="en-US" dirty="0" smtClean="0">
                <a:sym typeface="Symbol" charset="0"/>
              </a:rPr>
              <a:t>= </a:t>
            </a:r>
            <a:r>
              <a:rPr lang="en-US" dirty="0">
                <a:sym typeface="Symbol" charset="0"/>
              </a:rPr>
              <a:t></a:t>
            </a:r>
            <a:r>
              <a:rPr lang="en-US" dirty="0" smtClean="0">
                <a:sym typeface="Symbol" charset="0"/>
              </a:rPr>
              <a:t>1000/</a:t>
            </a:r>
            <a:r>
              <a:rPr lang="en-US" dirty="0">
                <a:sym typeface="Symbol" charset="0"/>
              </a:rPr>
              <a:t>5  + </a:t>
            </a:r>
            <a:r>
              <a:rPr lang="en-US" i="1" dirty="0" smtClean="0">
                <a:sym typeface="Symbol" charset="0"/>
              </a:rPr>
              <a:t>1000/</a:t>
            </a:r>
            <a:r>
              <a:rPr lang="en-US" i="1" dirty="0">
                <a:sym typeface="Symbol" charset="0"/>
              </a:rPr>
              <a:t>5</a:t>
            </a:r>
            <a:r>
              <a:rPr lang="en-US" i="1" baseline="30000" dirty="0">
                <a:sym typeface="Symbol" charset="0"/>
              </a:rPr>
              <a:t>2</a:t>
            </a:r>
            <a:r>
              <a:rPr lang="en-US" dirty="0">
                <a:sym typeface="Symbol" charset="0"/>
              </a:rPr>
              <a:t> + </a:t>
            </a:r>
            <a:r>
              <a:rPr lang="en-US" i="1" dirty="0" smtClean="0">
                <a:sym typeface="Symbol" charset="0"/>
              </a:rPr>
              <a:t>1000/</a:t>
            </a:r>
            <a:r>
              <a:rPr lang="en-US" i="1" dirty="0">
                <a:sym typeface="Symbol" charset="0"/>
              </a:rPr>
              <a:t>5</a:t>
            </a:r>
            <a:r>
              <a:rPr lang="en-US" i="1" baseline="30000" dirty="0">
                <a:sym typeface="Symbol" charset="0"/>
              </a:rPr>
              <a:t>3</a:t>
            </a:r>
            <a:r>
              <a:rPr lang="en-US" dirty="0" smtClean="0">
                <a:sym typeface="Symbol" charset="0"/>
              </a:rPr>
              <a:t> + </a:t>
            </a:r>
            <a:r>
              <a:rPr lang="en-US" dirty="0">
                <a:sym typeface="Symbol" charset="0"/>
              </a:rPr>
              <a:t></a:t>
            </a:r>
            <a:r>
              <a:rPr lang="en-US" dirty="0" smtClean="0">
                <a:sym typeface="Symbol" charset="0"/>
              </a:rPr>
              <a:t>1000/5</a:t>
            </a:r>
            <a:r>
              <a:rPr lang="en-US" baseline="30000" dirty="0" smtClean="0">
                <a:sym typeface="Symbol" charset="0"/>
              </a:rPr>
              <a:t>4</a:t>
            </a:r>
            <a:r>
              <a:rPr lang="en-US" dirty="0" smtClean="0">
                <a:sym typeface="Symbol" charset="0"/>
              </a:rPr>
              <a:t></a:t>
            </a:r>
          </a:p>
          <a:p>
            <a:pPr marL="0" indent="0">
              <a:buNone/>
            </a:pPr>
            <a:r>
              <a:rPr lang="en-US" dirty="0">
                <a:sym typeface="Symbol" charset="0"/>
              </a:rPr>
              <a:t> </a:t>
            </a:r>
            <a:r>
              <a:rPr lang="en-US" dirty="0" smtClean="0">
                <a:sym typeface="Symbol" charset="0"/>
              </a:rPr>
              <a:t>    = 200 +  40  + 8 + 1 = 249</a:t>
            </a:r>
            <a:endParaRPr lang="en-US" dirty="0">
              <a:sym typeface="Symbol" charset="0"/>
            </a:endParaRPr>
          </a:p>
          <a:p>
            <a:pPr marL="0" indent="0">
              <a:buNone/>
            </a:pPr>
            <a:endParaRPr lang="en-US" dirty="0">
              <a:sym typeface="Symbol" charset="0"/>
            </a:endParaRPr>
          </a:p>
          <a:p>
            <a:pPr marL="0" indent="0">
              <a:buNone/>
            </a:pPr>
            <a:endParaRPr lang="en-US" dirty="0">
              <a:sym typeface="Symbol" charset="0"/>
            </a:endParaRPr>
          </a:p>
          <a:p>
            <a:endParaRPr lang="en-US" dirty="0">
              <a:sym typeface="Symbol" charset="0"/>
            </a:endParaRPr>
          </a:p>
          <a:p>
            <a:pPr lvl="1"/>
            <a:endParaRPr lang="en-US" dirty="0"/>
          </a:p>
        </p:txBody>
      </p:sp>
    </p:spTree>
    <p:extLst>
      <p:ext uri="{BB962C8B-B14F-4D97-AF65-F5344CB8AC3E}">
        <p14:creationId xmlns:p14="http://schemas.microsoft.com/office/powerpoint/2010/main" val="7907677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 (Permutations)</a:t>
            </a:r>
            <a:endParaRPr lang="en-US" dirty="0"/>
          </a:p>
        </p:txBody>
      </p:sp>
      <p:sp>
        <p:nvSpPr>
          <p:cNvPr id="3" name="Content Placeholder 2"/>
          <p:cNvSpPr>
            <a:spLocks noGrp="1"/>
          </p:cNvSpPr>
          <p:nvPr>
            <p:ph idx="1"/>
          </p:nvPr>
        </p:nvSpPr>
        <p:spPr>
          <a:xfrm>
            <a:off x="457199" y="1600200"/>
            <a:ext cx="8485587" cy="5054318"/>
          </a:xfrm>
        </p:spPr>
        <p:txBody>
          <a:bodyPr>
            <a:normAutofit/>
          </a:bodyPr>
          <a:lstStyle/>
          <a:p>
            <a:r>
              <a:rPr lang="en-US" dirty="0" smtClean="0"/>
              <a:t>Let a, b, c be three distinct objects. </a:t>
            </a:r>
            <a:endParaRPr lang="en-US" dirty="0"/>
          </a:p>
          <a:p>
            <a:pPr lvl="1"/>
            <a:r>
              <a:rPr lang="en-US" dirty="0" err="1" smtClean="0"/>
              <a:t>abc</a:t>
            </a:r>
            <a:r>
              <a:rPr lang="en-US" dirty="0" smtClean="0"/>
              <a:t> is a permutation</a:t>
            </a:r>
          </a:p>
          <a:p>
            <a:pPr lvl="1"/>
            <a:r>
              <a:rPr lang="en-US" dirty="0" err="1" smtClean="0"/>
              <a:t>abc</a:t>
            </a:r>
            <a:r>
              <a:rPr lang="en-US" dirty="0" smtClean="0"/>
              <a:t>, </a:t>
            </a:r>
            <a:r>
              <a:rPr lang="en-US" dirty="0" err="1" smtClean="0"/>
              <a:t>acb</a:t>
            </a:r>
            <a:r>
              <a:rPr lang="en-US" dirty="0" smtClean="0"/>
              <a:t>, </a:t>
            </a:r>
            <a:r>
              <a:rPr lang="en-US" dirty="0" err="1" smtClean="0"/>
              <a:t>bac</a:t>
            </a:r>
            <a:r>
              <a:rPr lang="en-US" dirty="0" smtClean="0"/>
              <a:t>, </a:t>
            </a:r>
            <a:r>
              <a:rPr lang="en-US" dirty="0" err="1" smtClean="0"/>
              <a:t>bca</a:t>
            </a:r>
            <a:r>
              <a:rPr lang="en-US" dirty="0" smtClean="0"/>
              <a:t>, </a:t>
            </a:r>
            <a:r>
              <a:rPr lang="en-US" dirty="0" err="1" smtClean="0"/>
              <a:t>cab,cba</a:t>
            </a:r>
            <a:r>
              <a:rPr lang="en-US" dirty="0" smtClean="0"/>
              <a:t> are the six permutations of thee object.</a:t>
            </a:r>
          </a:p>
          <a:p>
            <a:pPr lvl="1"/>
            <a:r>
              <a:rPr lang="en-US" dirty="0" smtClean="0"/>
              <a:t>The permutations are like list arrangements. (</a:t>
            </a:r>
            <a:r>
              <a:rPr lang="en-US" dirty="0" err="1" smtClean="0"/>
              <a:t>a,b,c</a:t>
            </a:r>
            <a:r>
              <a:rPr lang="en-US" dirty="0" smtClean="0"/>
              <a:t>), (</a:t>
            </a:r>
            <a:r>
              <a:rPr lang="en-US" dirty="0" err="1" smtClean="0"/>
              <a:t>a,c,a</a:t>
            </a:r>
            <a:r>
              <a:rPr lang="en-US" dirty="0" smtClean="0"/>
              <a:t>), (</a:t>
            </a:r>
            <a:r>
              <a:rPr lang="en-US" dirty="0" err="1" smtClean="0"/>
              <a:t>b,a,c</a:t>
            </a:r>
            <a:r>
              <a:rPr lang="en-US" dirty="0" smtClean="0"/>
              <a:t>), (</a:t>
            </a:r>
            <a:r>
              <a:rPr lang="en-US" dirty="0" err="1" smtClean="0"/>
              <a:t>b,c,a</a:t>
            </a:r>
            <a:r>
              <a:rPr lang="en-US" dirty="0" smtClean="0"/>
              <a:t>), (</a:t>
            </a:r>
            <a:r>
              <a:rPr lang="en-US" dirty="0" err="1" smtClean="0"/>
              <a:t>c,a,b</a:t>
            </a:r>
            <a:r>
              <a:rPr lang="en-US" dirty="0" smtClean="0"/>
              <a:t>), (</a:t>
            </a:r>
            <a:r>
              <a:rPr lang="en-US" dirty="0" err="1" smtClean="0"/>
              <a:t>c,b,a</a:t>
            </a:r>
            <a:r>
              <a:rPr lang="en-US" dirty="0" smtClean="0"/>
              <a:t>)</a:t>
            </a:r>
          </a:p>
          <a:p>
            <a:pPr marL="0" indent="0">
              <a:buNone/>
            </a:pPr>
            <a:endParaRPr lang="en-US" dirty="0">
              <a:solidFill>
                <a:srgbClr val="000000"/>
              </a:solidFill>
            </a:endParaRPr>
          </a:p>
        </p:txBody>
      </p:sp>
      <p:sp>
        <p:nvSpPr>
          <p:cNvPr id="4" name="Rectangle 3"/>
          <p:cNvSpPr/>
          <p:nvPr/>
        </p:nvSpPr>
        <p:spPr>
          <a:xfrm>
            <a:off x="3777702" y="3244334"/>
            <a:ext cx="184666"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308417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sym typeface="Symbol" charset="0"/>
              </a:rPr>
              <a:t>Number of 2’s in 100!</a:t>
            </a:r>
          </a:p>
          <a:p>
            <a:pPr marL="0" indent="0">
              <a:buNone/>
            </a:pPr>
            <a:r>
              <a:rPr lang="en-US" dirty="0">
                <a:sym typeface="Symbol" charset="0"/>
              </a:rPr>
              <a:t>	</a:t>
            </a:r>
            <a:r>
              <a:rPr lang="en-US" dirty="0" smtClean="0">
                <a:sym typeface="Symbol" charset="0"/>
              </a:rPr>
              <a:t>= 100/2  + </a:t>
            </a:r>
            <a:r>
              <a:rPr lang="en-US" i="1" dirty="0" smtClean="0">
                <a:sym typeface="Symbol" charset="0"/>
              </a:rPr>
              <a:t>100/2</a:t>
            </a:r>
            <a:r>
              <a:rPr lang="en-US" i="1" baseline="30000" dirty="0" smtClean="0">
                <a:sym typeface="Symbol" charset="0"/>
              </a:rPr>
              <a:t>2</a:t>
            </a:r>
            <a:r>
              <a:rPr lang="en-US" dirty="0" smtClean="0">
                <a:sym typeface="Symbol" charset="0"/>
              </a:rPr>
              <a:t> + </a:t>
            </a:r>
            <a:r>
              <a:rPr lang="en-US" i="1" dirty="0" smtClean="0">
                <a:sym typeface="Symbol" charset="0"/>
              </a:rPr>
              <a:t>100/2</a:t>
            </a:r>
            <a:r>
              <a:rPr lang="en-US" i="1" baseline="30000" dirty="0" smtClean="0">
                <a:sym typeface="Symbol" charset="0"/>
              </a:rPr>
              <a:t>3</a:t>
            </a:r>
            <a:r>
              <a:rPr lang="en-US" dirty="0" smtClean="0">
                <a:sym typeface="Symbol" charset="0"/>
              </a:rPr>
              <a:t> + </a:t>
            </a:r>
            <a:r>
              <a:rPr lang="en-US" dirty="0">
                <a:sym typeface="Symbol" charset="0"/>
              </a:rPr>
              <a:t>100/</a:t>
            </a:r>
            <a:r>
              <a:rPr lang="en-US" dirty="0" smtClean="0">
                <a:sym typeface="Symbol" charset="0"/>
              </a:rPr>
              <a:t>2</a:t>
            </a:r>
            <a:r>
              <a:rPr lang="en-US" baseline="30000" dirty="0" smtClean="0">
                <a:sym typeface="Symbol" charset="0"/>
              </a:rPr>
              <a:t>4</a:t>
            </a:r>
            <a:r>
              <a:rPr lang="en-US" dirty="0" smtClean="0">
                <a:sym typeface="Symbol" charset="0"/>
              </a:rPr>
              <a:t>  </a:t>
            </a:r>
            <a:r>
              <a:rPr lang="en-US" dirty="0">
                <a:sym typeface="Symbol" charset="0"/>
              </a:rPr>
              <a:t>+ </a:t>
            </a:r>
            <a:r>
              <a:rPr lang="en-US" dirty="0" smtClean="0">
                <a:sym typeface="Symbol" charset="0"/>
              </a:rPr>
              <a:t>										</a:t>
            </a:r>
            <a:r>
              <a:rPr lang="en-US" i="1" dirty="0">
                <a:sym typeface="Symbol" charset="0"/>
              </a:rPr>
              <a:t>100/</a:t>
            </a:r>
            <a:r>
              <a:rPr lang="en-US" i="1" dirty="0" smtClean="0">
                <a:sym typeface="Symbol" charset="0"/>
              </a:rPr>
              <a:t>2</a:t>
            </a:r>
            <a:r>
              <a:rPr lang="en-US" i="1" baseline="30000" dirty="0" smtClean="0">
                <a:sym typeface="Symbol" charset="0"/>
              </a:rPr>
              <a:t>5</a:t>
            </a:r>
            <a:r>
              <a:rPr lang="en-US" dirty="0" smtClean="0">
                <a:sym typeface="Symbol" charset="0"/>
              </a:rPr>
              <a:t> </a:t>
            </a:r>
            <a:r>
              <a:rPr lang="en-US" dirty="0">
                <a:sym typeface="Symbol" charset="0"/>
              </a:rPr>
              <a:t>+ </a:t>
            </a:r>
            <a:r>
              <a:rPr lang="en-US" i="1" dirty="0">
                <a:sym typeface="Symbol" charset="0"/>
              </a:rPr>
              <a:t>100/</a:t>
            </a:r>
            <a:r>
              <a:rPr lang="en-US" i="1" dirty="0" smtClean="0">
                <a:sym typeface="Symbol" charset="0"/>
              </a:rPr>
              <a:t>2</a:t>
            </a:r>
            <a:r>
              <a:rPr lang="en-US" i="1" baseline="30000" dirty="0" smtClean="0">
                <a:sym typeface="Symbol" charset="0"/>
              </a:rPr>
              <a:t>6</a:t>
            </a:r>
            <a:r>
              <a:rPr lang="en-US" dirty="0" smtClean="0">
                <a:sym typeface="Symbol" charset="0"/>
              </a:rPr>
              <a:t></a:t>
            </a:r>
          </a:p>
          <a:p>
            <a:pPr marL="0" indent="0">
              <a:buNone/>
            </a:pPr>
            <a:r>
              <a:rPr lang="en-US" dirty="0">
                <a:sym typeface="Symbol" charset="0"/>
              </a:rPr>
              <a:t> </a:t>
            </a:r>
            <a:r>
              <a:rPr lang="en-US" dirty="0" smtClean="0">
                <a:sym typeface="Symbol" charset="0"/>
              </a:rPr>
              <a:t>    = 50 + 25 + 12 + 6 + 3 + 1 = 97</a:t>
            </a:r>
          </a:p>
          <a:p>
            <a:r>
              <a:rPr lang="en-US" dirty="0" smtClean="0">
                <a:sym typeface="Symbol" charset="0"/>
              </a:rPr>
              <a:t>This shows that 2</a:t>
            </a:r>
            <a:r>
              <a:rPr lang="en-US" baseline="30000" dirty="0" smtClean="0">
                <a:sym typeface="Symbol" charset="0"/>
              </a:rPr>
              <a:t>97</a:t>
            </a:r>
            <a:r>
              <a:rPr lang="en-US" dirty="0" smtClean="0">
                <a:sym typeface="Symbol" charset="0"/>
              </a:rPr>
              <a:t> divides 100!, but 2</a:t>
            </a:r>
            <a:r>
              <a:rPr lang="en-US" baseline="30000" dirty="0" smtClean="0">
                <a:sym typeface="Symbol" charset="0"/>
              </a:rPr>
              <a:t>98</a:t>
            </a:r>
            <a:r>
              <a:rPr lang="en-US" dirty="0" smtClean="0">
                <a:sym typeface="Symbol" charset="0"/>
              </a:rPr>
              <a:t> doesn’t.</a:t>
            </a:r>
            <a:endParaRPr lang="en-US" dirty="0">
              <a:sym typeface="Symbol" charset="0"/>
            </a:endParaRPr>
          </a:p>
          <a:p>
            <a:pPr marL="0" indent="0">
              <a:buNone/>
            </a:pPr>
            <a:endParaRPr lang="en-US" dirty="0">
              <a:sym typeface="Symbol" charset="0"/>
            </a:endParaRPr>
          </a:p>
          <a:p>
            <a:endParaRPr lang="en-US" dirty="0">
              <a:sym typeface="Symbol" charset="0"/>
            </a:endParaRPr>
          </a:p>
          <a:p>
            <a:pPr lvl="1"/>
            <a:endParaRPr lang="en-US" dirty="0"/>
          </a:p>
        </p:txBody>
      </p:sp>
    </p:spTree>
    <p:extLst>
      <p:ext uri="{BB962C8B-B14F-4D97-AF65-F5344CB8AC3E}">
        <p14:creationId xmlns:p14="http://schemas.microsoft.com/office/powerpoint/2010/main" val="38708840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Permutations with Repetitions</a:t>
            </a:r>
            <a:endParaRPr lang="en-US" b="1" dirty="0">
              <a:solidFill>
                <a:srgbClr val="0000FF"/>
              </a:solidFill>
            </a:endParaRPr>
          </a:p>
        </p:txBody>
      </p:sp>
      <p:pic>
        <p:nvPicPr>
          <p:cNvPr id="6" name="Content Placeholder 5" descr="Picture 13.png"/>
          <p:cNvPicPr>
            <a:picLocks noGrp="1" noChangeAspect="1"/>
          </p:cNvPicPr>
          <p:nvPr>
            <p:ph idx="1"/>
          </p:nvPr>
        </p:nvPicPr>
        <p:blipFill>
          <a:blip r:embed="rId2"/>
          <a:srcRect t="-3966" b="-3966"/>
          <a:stretch>
            <a:fillRect/>
          </a:stretch>
        </p:blipFill>
        <p:spPr/>
      </p:pic>
    </p:spTree>
    <p:extLst>
      <p:ext uri="{BB962C8B-B14F-4D97-AF65-F5344CB8AC3E}">
        <p14:creationId xmlns:p14="http://schemas.microsoft.com/office/powerpoint/2010/main" val="35254508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Permutations with Repetitions</a:t>
            </a:r>
            <a:endParaRPr lang="en-US" b="1" dirty="0">
              <a:solidFill>
                <a:srgbClr val="0000FF"/>
              </a:solidFill>
            </a:endParaRPr>
          </a:p>
        </p:txBody>
      </p:sp>
      <p:sp>
        <p:nvSpPr>
          <p:cNvPr id="3" name="Content Placeholder 2"/>
          <p:cNvSpPr>
            <a:spLocks noGrp="1"/>
          </p:cNvSpPr>
          <p:nvPr>
            <p:ph idx="1"/>
          </p:nvPr>
        </p:nvSpPr>
        <p:spPr/>
        <p:txBody>
          <a:bodyPr/>
          <a:lstStyle/>
          <a:p>
            <a:r>
              <a:rPr lang="en-US" dirty="0" smtClean="0"/>
              <a:t>How many ways can we permute the letters of </a:t>
            </a:r>
            <a:r>
              <a:rPr lang="en-US" dirty="0" smtClean="0">
                <a:solidFill>
                  <a:srgbClr val="FF0000"/>
                </a:solidFill>
              </a:rPr>
              <a:t>MISSISSIPPI</a:t>
            </a:r>
            <a:r>
              <a:rPr lang="en-US" dirty="0" smtClean="0"/>
              <a:t>?</a:t>
            </a:r>
          </a:p>
          <a:p>
            <a:r>
              <a:rPr lang="en-US" dirty="0" smtClean="0"/>
              <a:t>There </a:t>
            </a:r>
            <a:r>
              <a:rPr lang="en-US" smtClean="0"/>
              <a:t>are 11 </a:t>
            </a:r>
            <a:r>
              <a:rPr lang="en-US" dirty="0" smtClean="0"/>
              <a:t>characters.</a:t>
            </a:r>
          </a:p>
          <a:p>
            <a:pPr lvl="1"/>
            <a:r>
              <a:rPr lang="en-US" dirty="0" smtClean="0"/>
              <a:t>M one time</a:t>
            </a:r>
          </a:p>
          <a:p>
            <a:pPr lvl="1"/>
            <a:r>
              <a:rPr lang="en-US" dirty="0" smtClean="0"/>
              <a:t>I  four times</a:t>
            </a:r>
          </a:p>
          <a:p>
            <a:pPr lvl="1"/>
            <a:r>
              <a:rPr lang="en-US" dirty="0" smtClean="0"/>
              <a:t>S four times</a:t>
            </a:r>
          </a:p>
          <a:p>
            <a:pPr lvl="1"/>
            <a:r>
              <a:rPr lang="en-US" dirty="0" smtClean="0"/>
              <a:t>P two time</a:t>
            </a:r>
          </a:p>
          <a:p>
            <a:r>
              <a:rPr lang="en-US" dirty="0" smtClean="0"/>
              <a:t>Number of different arrangements: </a:t>
            </a:r>
          </a:p>
          <a:p>
            <a:endParaRPr lang="en-US" dirty="0"/>
          </a:p>
        </p:txBody>
      </p:sp>
      <p:pic>
        <p:nvPicPr>
          <p:cNvPr id="5" name="Picture 4" descr="Screen Shot 2018-01-10 at 10.17.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900" y="5059363"/>
            <a:ext cx="2324100" cy="1066800"/>
          </a:xfrm>
          <a:prstGeom prst="rect">
            <a:avLst/>
          </a:prstGeom>
        </p:spPr>
      </p:pic>
    </p:spTree>
    <p:extLst>
      <p:ext uri="{BB962C8B-B14F-4D97-AF65-F5344CB8AC3E}">
        <p14:creationId xmlns:p14="http://schemas.microsoft.com/office/powerpoint/2010/main" val="30158253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34 (page 14)</a:t>
            </a:r>
            <a:endParaRPr lang="en-US" dirty="0"/>
          </a:p>
        </p:txBody>
      </p:sp>
      <p:sp>
        <p:nvSpPr>
          <p:cNvPr id="3" name="Content Placeholder 2"/>
          <p:cNvSpPr>
            <a:spLocks noGrp="1"/>
          </p:cNvSpPr>
          <p:nvPr>
            <p:ph idx="1"/>
          </p:nvPr>
        </p:nvSpPr>
        <p:spPr/>
        <p:txBody>
          <a:bodyPr/>
          <a:lstStyle/>
          <a:p>
            <a:r>
              <a:rPr lang="en-US" dirty="0" smtClean="0"/>
              <a:t>How many distinct 4-digit integers can one make for the digits 1, 3, 3, 7, 7, 8?</a:t>
            </a:r>
            <a:endParaRPr lang="en-US" dirty="0"/>
          </a:p>
          <a:p>
            <a:r>
              <a:rPr lang="en-US" dirty="0" smtClean="0"/>
              <a:t>First attempt:</a:t>
            </a:r>
          </a:p>
          <a:p>
            <a:pPr lvl="1"/>
            <a:r>
              <a:rPr lang="en-US" dirty="0" smtClean="0"/>
              <a:t>Make the digits distinct: 1, 3</a:t>
            </a:r>
            <a:r>
              <a:rPr lang="en-US" baseline="-25000" dirty="0" smtClean="0"/>
              <a:t>1</a:t>
            </a:r>
            <a:r>
              <a:rPr lang="en-US" dirty="0" smtClean="0"/>
              <a:t>, 3</a:t>
            </a:r>
            <a:r>
              <a:rPr lang="en-US" baseline="-25000" dirty="0" smtClean="0"/>
              <a:t>2</a:t>
            </a:r>
            <a:r>
              <a:rPr lang="en-US" dirty="0" smtClean="0"/>
              <a:t>, 7</a:t>
            </a:r>
            <a:r>
              <a:rPr lang="en-US" baseline="-25000" dirty="0" smtClean="0"/>
              <a:t>1</a:t>
            </a:r>
            <a:r>
              <a:rPr lang="en-US" dirty="0" smtClean="0"/>
              <a:t>, 7</a:t>
            </a:r>
            <a:r>
              <a:rPr lang="en-US" baseline="-25000" dirty="0" smtClean="0"/>
              <a:t>2</a:t>
            </a:r>
            <a:r>
              <a:rPr lang="en-US" dirty="0" smtClean="0"/>
              <a:t>, 8</a:t>
            </a:r>
          </a:p>
          <a:p>
            <a:pPr lvl="1"/>
            <a:r>
              <a:rPr lang="en-US" dirty="0" smtClean="0"/>
              <a:t>Number of 4-permutations  is P(6,4) since the digits are all distinct.</a:t>
            </a:r>
          </a:p>
          <a:p>
            <a:pPr lvl="1"/>
            <a:r>
              <a:rPr lang="en-US" dirty="0" smtClean="0"/>
              <a:t>Factor in the duplicates: P(6,4)/(2! x 2!) = 90.</a:t>
            </a:r>
            <a:endParaRPr lang="en-US" dirty="0"/>
          </a:p>
        </p:txBody>
      </p:sp>
      <p:sp>
        <p:nvSpPr>
          <p:cNvPr id="5" name="TextBox 4"/>
          <p:cNvSpPr txBox="1"/>
          <p:nvPr/>
        </p:nvSpPr>
        <p:spPr>
          <a:xfrm>
            <a:off x="1762542" y="5362913"/>
            <a:ext cx="4093852" cy="523220"/>
          </a:xfrm>
          <a:prstGeom prst="rect">
            <a:avLst/>
          </a:prstGeom>
          <a:solidFill>
            <a:srgbClr val="FFFF00"/>
          </a:solidFill>
        </p:spPr>
        <p:txBody>
          <a:bodyPr wrap="square" rtlCol="0">
            <a:spAutoFit/>
          </a:bodyPr>
          <a:lstStyle/>
          <a:p>
            <a:r>
              <a:rPr lang="en-US" sz="2800" dirty="0" smtClean="0"/>
              <a:t>The correct answer is 102.</a:t>
            </a:r>
            <a:endParaRPr lang="en-US" sz="2800" dirty="0"/>
          </a:p>
        </p:txBody>
      </p:sp>
    </p:spTree>
    <p:extLst>
      <p:ext uri="{BB962C8B-B14F-4D97-AF65-F5344CB8AC3E}">
        <p14:creationId xmlns:p14="http://schemas.microsoft.com/office/powerpoint/2010/main" val="33032576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Answer</a:t>
            </a:r>
            <a:endParaRPr lang="en-US" dirty="0"/>
          </a:p>
        </p:txBody>
      </p:sp>
      <p:sp>
        <p:nvSpPr>
          <p:cNvPr id="3" name="Content Placeholder 2"/>
          <p:cNvSpPr>
            <a:spLocks noGrp="1"/>
          </p:cNvSpPr>
          <p:nvPr>
            <p:ph idx="1"/>
          </p:nvPr>
        </p:nvSpPr>
        <p:spPr/>
        <p:txBody>
          <a:bodyPr>
            <a:normAutofit lnSpcReduction="10000"/>
          </a:bodyPr>
          <a:lstStyle/>
          <a:p>
            <a:r>
              <a:rPr lang="en-US" dirty="0" smtClean="0"/>
              <a:t>We break the solution into many cases:</a:t>
            </a:r>
          </a:p>
          <a:p>
            <a:pPr lvl="1"/>
            <a:r>
              <a:rPr lang="en-US" dirty="0" smtClean="0"/>
              <a:t>(no 7’s: </a:t>
            </a:r>
            <a:r>
              <a:rPr lang="en-US" dirty="0"/>
              <a:t>1, </a:t>
            </a:r>
            <a:r>
              <a:rPr lang="en-US" dirty="0" smtClean="0"/>
              <a:t>3, 3, 8)</a:t>
            </a:r>
          </a:p>
          <a:p>
            <a:pPr lvl="1"/>
            <a:r>
              <a:rPr lang="en-US" dirty="0" smtClean="0"/>
              <a:t>(one 7 and 3: </a:t>
            </a:r>
            <a:r>
              <a:rPr lang="en-US" dirty="0"/>
              <a:t>1, </a:t>
            </a:r>
            <a:r>
              <a:rPr lang="en-US" dirty="0" smtClean="0"/>
              <a:t>3, 7, 8)</a:t>
            </a:r>
          </a:p>
          <a:p>
            <a:pPr lvl="1"/>
            <a:r>
              <a:rPr lang="en-US" dirty="0" smtClean="0"/>
              <a:t>(one 7 and two 3’s: </a:t>
            </a:r>
            <a:r>
              <a:rPr lang="en-US" dirty="0"/>
              <a:t>1, </a:t>
            </a:r>
            <a:r>
              <a:rPr lang="en-US" dirty="0" smtClean="0"/>
              <a:t>3, 3, 7)</a:t>
            </a:r>
          </a:p>
          <a:p>
            <a:pPr lvl="1"/>
            <a:r>
              <a:rPr lang="en-US" dirty="0" smtClean="0"/>
              <a:t>(one 7 and two 3’s: 3, 3, 7, 8)</a:t>
            </a:r>
          </a:p>
          <a:p>
            <a:pPr lvl="1"/>
            <a:r>
              <a:rPr lang="en-US" dirty="0" smtClean="0"/>
              <a:t>(two 7’s and no 3’s: 1, 7, 7, 8)</a:t>
            </a:r>
          </a:p>
          <a:p>
            <a:pPr lvl="1"/>
            <a:r>
              <a:rPr lang="en-US" dirty="0" smtClean="0"/>
              <a:t>(two 7’s and one 3: </a:t>
            </a:r>
            <a:r>
              <a:rPr lang="en-US" dirty="0"/>
              <a:t>1, </a:t>
            </a:r>
            <a:r>
              <a:rPr lang="en-US" dirty="0" smtClean="0"/>
              <a:t>3, 7, 7)</a:t>
            </a:r>
          </a:p>
          <a:p>
            <a:pPr lvl="1"/>
            <a:r>
              <a:rPr lang="en-US" dirty="0"/>
              <a:t>(two 7’s and one 3</a:t>
            </a:r>
            <a:r>
              <a:rPr lang="en-US" dirty="0" smtClean="0"/>
              <a:t>: 3</a:t>
            </a:r>
            <a:r>
              <a:rPr lang="en-US" dirty="0"/>
              <a:t>, </a:t>
            </a:r>
            <a:r>
              <a:rPr lang="en-US" dirty="0" smtClean="0"/>
              <a:t>7, 7, 8)</a:t>
            </a:r>
          </a:p>
          <a:p>
            <a:pPr lvl="1"/>
            <a:r>
              <a:rPr lang="en-US" dirty="0" smtClean="0"/>
              <a:t>(two 7’s and two 3’s: 3, 3, 7, 7)</a:t>
            </a:r>
            <a:endParaRPr lang="en-US" dirty="0"/>
          </a:p>
          <a:p>
            <a:pPr lvl="1"/>
            <a:endParaRPr lang="en-US" dirty="0" smtClean="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568275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Answer</a:t>
            </a:r>
            <a:endParaRPr lang="en-US" dirty="0"/>
          </a:p>
        </p:txBody>
      </p:sp>
      <p:sp>
        <p:nvSpPr>
          <p:cNvPr id="3" name="Content Placeholder 2"/>
          <p:cNvSpPr>
            <a:spLocks noGrp="1"/>
          </p:cNvSpPr>
          <p:nvPr>
            <p:ph idx="1"/>
          </p:nvPr>
        </p:nvSpPr>
        <p:spPr>
          <a:xfrm>
            <a:off x="457200" y="1600200"/>
            <a:ext cx="8229600" cy="4962311"/>
          </a:xfrm>
        </p:spPr>
        <p:txBody>
          <a:bodyPr>
            <a:normAutofit lnSpcReduction="10000"/>
          </a:bodyPr>
          <a:lstStyle/>
          <a:p>
            <a:r>
              <a:rPr lang="en-US" dirty="0" smtClean="0"/>
              <a:t>We break the solution into many cases:</a:t>
            </a:r>
          </a:p>
          <a:p>
            <a:pPr lvl="1"/>
            <a:r>
              <a:rPr lang="en-US" dirty="0" smtClean="0"/>
              <a:t>(no 7’s: </a:t>
            </a:r>
            <a:r>
              <a:rPr lang="en-US" dirty="0"/>
              <a:t>1, </a:t>
            </a:r>
            <a:r>
              <a:rPr lang="en-US" dirty="0" smtClean="0"/>
              <a:t>3, 3, 8)</a:t>
            </a:r>
            <a:r>
              <a:rPr lang="en-US" dirty="0">
                <a:solidFill>
                  <a:srgbClr val="FF0000"/>
                </a:solidFill>
              </a:rPr>
              <a:t>	</a:t>
            </a:r>
            <a:r>
              <a:rPr lang="en-US" dirty="0" smtClean="0">
                <a:solidFill>
                  <a:srgbClr val="FF0000"/>
                </a:solidFill>
              </a:rPr>
              <a:t>	4!/2</a:t>
            </a:r>
            <a:endParaRPr lang="en-US" dirty="0" smtClean="0"/>
          </a:p>
          <a:p>
            <a:pPr lvl="1"/>
            <a:r>
              <a:rPr lang="en-US" dirty="0" smtClean="0"/>
              <a:t>(one 7 and 3: </a:t>
            </a:r>
            <a:r>
              <a:rPr lang="en-US" dirty="0"/>
              <a:t>1, </a:t>
            </a:r>
            <a:r>
              <a:rPr lang="en-US" dirty="0" smtClean="0"/>
              <a:t>3, 7, 8)		</a:t>
            </a:r>
            <a:r>
              <a:rPr lang="en-US" dirty="0" smtClean="0">
                <a:solidFill>
                  <a:srgbClr val="FF0000"/>
                </a:solidFill>
              </a:rPr>
              <a:t>4!</a:t>
            </a:r>
            <a:endParaRPr lang="en-US" dirty="0" smtClean="0"/>
          </a:p>
          <a:p>
            <a:pPr lvl="1"/>
            <a:r>
              <a:rPr lang="en-US" dirty="0" smtClean="0"/>
              <a:t>(one 7 and two 3’s: </a:t>
            </a:r>
            <a:r>
              <a:rPr lang="en-US" dirty="0"/>
              <a:t>1, </a:t>
            </a:r>
            <a:r>
              <a:rPr lang="en-US" dirty="0" smtClean="0"/>
              <a:t>3, 3, 7)		</a:t>
            </a:r>
            <a:r>
              <a:rPr lang="en-US" dirty="0" smtClean="0">
                <a:solidFill>
                  <a:srgbClr val="FF0000"/>
                </a:solidFill>
              </a:rPr>
              <a:t>4!/2!</a:t>
            </a:r>
            <a:endParaRPr lang="en-US" dirty="0" smtClean="0"/>
          </a:p>
          <a:p>
            <a:pPr lvl="1"/>
            <a:r>
              <a:rPr lang="en-US" dirty="0" smtClean="0"/>
              <a:t>(one 7 and two 3’s: 3, 3, 7, 8)		</a:t>
            </a:r>
            <a:r>
              <a:rPr lang="en-US" dirty="0" smtClean="0">
                <a:solidFill>
                  <a:srgbClr val="FF0000"/>
                </a:solidFill>
              </a:rPr>
              <a:t>4!/2!</a:t>
            </a:r>
          </a:p>
          <a:p>
            <a:pPr lvl="1"/>
            <a:r>
              <a:rPr lang="en-US" dirty="0" smtClean="0"/>
              <a:t>(two 7’s and no 3’s: 1, 7, 7, 8)		</a:t>
            </a:r>
            <a:r>
              <a:rPr lang="en-US" dirty="0" smtClean="0">
                <a:solidFill>
                  <a:srgbClr val="FF0000"/>
                </a:solidFill>
              </a:rPr>
              <a:t>4!/2!</a:t>
            </a:r>
          </a:p>
          <a:p>
            <a:pPr lvl="1"/>
            <a:r>
              <a:rPr lang="en-US" dirty="0" smtClean="0"/>
              <a:t>(two 7’s and one 3: </a:t>
            </a:r>
            <a:r>
              <a:rPr lang="en-US" dirty="0"/>
              <a:t>1, </a:t>
            </a:r>
            <a:r>
              <a:rPr lang="en-US" dirty="0" smtClean="0"/>
              <a:t>3, 7, 7)		</a:t>
            </a:r>
            <a:r>
              <a:rPr lang="en-US" dirty="0" smtClean="0">
                <a:solidFill>
                  <a:srgbClr val="FF0000"/>
                </a:solidFill>
              </a:rPr>
              <a:t>4!/2!</a:t>
            </a:r>
          </a:p>
          <a:p>
            <a:pPr lvl="1"/>
            <a:r>
              <a:rPr lang="en-US" dirty="0"/>
              <a:t>(two 7’s and one 3</a:t>
            </a:r>
            <a:r>
              <a:rPr lang="en-US" dirty="0" smtClean="0"/>
              <a:t>: 3</a:t>
            </a:r>
            <a:r>
              <a:rPr lang="en-US" dirty="0"/>
              <a:t>, </a:t>
            </a:r>
            <a:r>
              <a:rPr lang="en-US" dirty="0" smtClean="0"/>
              <a:t>7, 7, 8)</a:t>
            </a:r>
            <a:r>
              <a:rPr lang="en-US" dirty="0" smtClean="0">
                <a:solidFill>
                  <a:srgbClr val="FF0000"/>
                </a:solidFill>
              </a:rPr>
              <a:t>		4!/2!</a:t>
            </a:r>
            <a:endParaRPr lang="en-US" dirty="0" smtClean="0"/>
          </a:p>
          <a:p>
            <a:pPr lvl="1"/>
            <a:r>
              <a:rPr lang="en-US" dirty="0" smtClean="0"/>
              <a:t>(two 7’s and two 3’s: 3, 3, 7, 7)	</a:t>
            </a:r>
            <a:r>
              <a:rPr lang="en-US" dirty="0" smtClean="0">
                <a:solidFill>
                  <a:srgbClr val="FF0000"/>
                </a:solidFill>
              </a:rPr>
              <a:t>4!/(2!2!)</a:t>
            </a:r>
          </a:p>
          <a:p>
            <a:r>
              <a:rPr lang="en-US" b="1" dirty="0" smtClean="0">
                <a:solidFill>
                  <a:srgbClr val="0000FF"/>
                </a:solidFill>
              </a:rPr>
              <a:t>Total number = 102</a:t>
            </a:r>
            <a:endParaRPr lang="en-US" b="1" dirty="0">
              <a:solidFill>
                <a:srgbClr val="0000FF"/>
              </a:solidFill>
            </a:endParaRPr>
          </a:p>
          <a:p>
            <a:pPr lvl="1"/>
            <a:endParaRPr lang="en-US" dirty="0" smtClean="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9716206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pic>
        <p:nvPicPr>
          <p:cNvPr id="4" name="Content Placeholder 3" descr="Picture 14.png"/>
          <p:cNvPicPr>
            <a:picLocks noGrp="1" noChangeAspect="1"/>
          </p:cNvPicPr>
          <p:nvPr>
            <p:ph idx="1"/>
          </p:nvPr>
        </p:nvPicPr>
        <p:blipFill>
          <a:blip r:embed="rId2"/>
          <a:srcRect l="-8910" r="-8910"/>
          <a:stretch>
            <a:fillRect/>
          </a:stretch>
        </p:blipFill>
        <p:spPr/>
      </p:pic>
    </p:spTree>
    <p:extLst>
      <p:ext uri="{BB962C8B-B14F-4D97-AF65-F5344CB8AC3E}">
        <p14:creationId xmlns:p14="http://schemas.microsoft.com/office/powerpoint/2010/main" val="36808608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Combinations</a:t>
            </a:r>
            <a:endParaRPr lang="en-US" b="1" dirty="0">
              <a:solidFill>
                <a:srgbClr val="0000FF"/>
              </a:solidFill>
            </a:endParaRPr>
          </a:p>
        </p:txBody>
      </p:sp>
      <p:sp>
        <p:nvSpPr>
          <p:cNvPr id="3" name="Content Placeholder 2"/>
          <p:cNvSpPr>
            <a:spLocks noGrp="1"/>
          </p:cNvSpPr>
          <p:nvPr>
            <p:ph idx="1"/>
          </p:nvPr>
        </p:nvSpPr>
        <p:spPr/>
        <p:txBody>
          <a:bodyPr/>
          <a:lstStyle/>
          <a:p>
            <a:r>
              <a:rPr lang="en-US" dirty="0" smtClean="0"/>
              <a:t>How many committees of three students can be formed from a group of four students?</a:t>
            </a:r>
          </a:p>
          <a:p>
            <a:r>
              <a:rPr lang="en-US" dirty="0" smtClean="0"/>
              <a:t>Solution: To answer this question, we need only to find the number of  subsets with three elements from the set containing four elements. As is easily seen, there are four such subsets. Note that order in which these students are chosen does not matter.</a:t>
            </a:r>
            <a:endParaRPr lang="en-US" dirty="0"/>
          </a:p>
        </p:txBody>
      </p:sp>
    </p:spTree>
    <p:extLst>
      <p:ext uri="{BB962C8B-B14F-4D97-AF65-F5344CB8AC3E}">
        <p14:creationId xmlns:p14="http://schemas.microsoft.com/office/powerpoint/2010/main" val="11124505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a:t>
            </a:r>
            <a:endParaRPr lang="en-US" b="1" dirty="0">
              <a:solidFill>
                <a:srgbClr val="0000FF"/>
              </a:solidFill>
            </a:endParaRP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smtClean="0"/>
              <a:t>In counting the number of length-</a:t>
            </a:r>
            <a:r>
              <a:rPr lang="en-US" sz="2800" dirty="0" smtClean="0">
                <a:solidFill>
                  <a:srgbClr val="0000FF"/>
                </a:solidFill>
              </a:rPr>
              <a:t>k</a:t>
            </a:r>
            <a:r>
              <a:rPr lang="en-US" sz="2800" dirty="0" smtClean="0"/>
              <a:t> lists from a set of </a:t>
            </a:r>
            <a:r>
              <a:rPr lang="en-US" sz="2800" dirty="0" smtClean="0">
                <a:solidFill>
                  <a:srgbClr val="0000FF"/>
                </a:solidFill>
              </a:rPr>
              <a:t>n</a:t>
            </a:r>
            <a:r>
              <a:rPr lang="en-US" sz="2800" dirty="0" smtClean="0"/>
              <a:t> possible objects, the order of the objects were very important.</a:t>
            </a:r>
          </a:p>
          <a:p>
            <a:pPr marL="514350" indent="-457200"/>
            <a:r>
              <a:rPr lang="en-US" sz="2800" dirty="0" smtClean="0"/>
              <a:t>What happens when the order is not important?</a:t>
            </a:r>
          </a:p>
          <a:p>
            <a:pPr marL="514350" indent="-457200"/>
            <a:r>
              <a:rPr lang="en-US" sz="2800" dirty="0" smtClean="0"/>
              <a:t>Now we select size-</a:t>
            </a:r>
            <a:r>
              <a:rPr lang="en-US" sz="2800" dirty="0" smtClean="0">
                <a:solidFill>
                  <a:srgbClr val="0000FF"/>
                </a:solidFill>
              </a:rPr>
              <a:t>k</a:t>
            </a:r>
            <a:r>
              <a:rPr lang="en-US" sz="2800" dirty="0" smtClean="0"/>
              <a:t> subsets from a set of </a:t>
            </a:r>
            <a:r>
              <a:rPr lang="en-US" sz="2800" dirty="0" smtClean="0">
                <a:solidFill>
                  <a:srgbClr val="0000FF"/>
                </a:solidFill>
              </a:rPr>
              <a:t>n</a:t>
            </a:r>
            <a:r>
              <a:rPr lang="en-US" sz="2800" dirty="0" smtClean="0"/>
              <a:t> possible objects.</a:t>
            </a:r>
          </a:p>
          <a:p>
            <a:pPr marL="514350" indent="-457200"/>
            <a:r>
              <a:rPr lang="en-US" sz="2800" dirty="0" smtClean="0"/>
              <a:t>How many such size-</a:t>
            </a:r>
            <a:r>
              <a:rPr lang="en-US" sz="2800" dirty="0" smtClean="0">
                <a:solidFill>
                  <a:srgbClr val="0000FF"/>
                </a:solidFill>
              </a:rPr>
              <a:t>k</a:t>
            </a:r>
            <a:r>
              <a:rPr lang="en-US" sz="2800" dirty="0" smtClean="0"/>
              <a:t> subsets are there?</a:t>
            </a:r>
          </a:p>
        </p:txBody>
      </p:sp>
    </p:spTree>
    <p:extLst>
      <p:ext uri="{BB962C8B-B14F-4D97-AF65-F5344CB8AC3E}">
        <p14:creationId xmlns:p14="http://schemas.microsoft.com/office/powerpoint/2010/main" val="37203086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a:t>
            </a:r>
            <a:endParaRPr lang="en-US" b="1" dirty="0">
              <a:solidFill>
                <a:srgbClr val="0000FF"/>
              </a:solidFill>
            </a:endParaRP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smtClean="0">
                <a:solidFill>
                  <a:srgbClr val="0000FF"/>
                </a:solidFill>
              </a:rPr>
              <a:t>Suppose A = {</a:t>
            </a:r>
            <a:r>
              <a:rPr lang="en-US" sz="2800" dirty="0" err="1" smtClean="0">
                <a:solidFill>
                  <a:srgbClr val="0000FF"/>
                </a:solidFill>
              </a:rPr>
              <a:t>a,b,c,d,e</a:t>
            </a:r>
            <a:r>
              <a:rPr lang="en-US" sz="2800" dirty="0" smtClean="0">
                <a:solidFill>
                  <a:srgbClr val="0000FF"/>
                </a:solidFill>
              </a:rPr>
              <a:t>}</a:t>
            </a:r>
          </a:p>
          <a:p>
            <a:pPr marL="514350" indent="-457200"/>
            <a:r>
              <a:rPr lang="en-US" sz="2800" dirty="0" smtClean="0">
                <a:solidFill>
                  <a:srgbClr val="FF0000"/>
                </a:solidFill>
              </a:rPr>
              <a:t>Size-2 subsets of A are: {</a:t>
            </a:r>
            <a:r>
              <a:rPr lang="en-US" sz="2800" dirty="0" err="1" smtClean="0">
                <a:solidFill>
                  <a:srgbClr val="FF0000"/>
                </a:solidFill>
              </a:rPr>
              <a:t>a,b</a:t>
            </a:r>
            <a:r>
              <a:rPr lang="en-US" sz="2800" dirty="0" smtClean="0">
                <a:solidFill>
                  <a:srgbClr val="FF0000"/>
                </a:solidFill>
              </a:rPr>
              <a:t>}, {</a:t>
            </a:r>
            <a:r>
              <a:rPr lang="en-US" sz="2800" dirty="0" err="1" smtClean="0">
                <a:solidFill>
                  <a:srgbClr val="FF0000"/>
                </a:solidFill>
              </a:rPr>
              <a:t>a,c</a:t>
            </a:r>
            <a:r>
              <a:rPr lang="en-US" sz="2800" dirty="0" smtClean="0">
                <a:solidFill>
                  <a:srgbClr val="FF0000"/>
                </a:solidFill>
              </a:rPr>
              <a:t>}, {</a:t>
            </a:r>
            <a:r>
              <a:rPr lang="en-US" sz="2800" dirty="0" err="1" smtClean="0">
                <a:solidFill>
                  <a:srgbClr val="FF0000"/>
                </a:solidFill>
              </a:rPr>
              <a:t>a,d</a:t>
            </a:r>
            <a:r>
              <a:rPr lang="en-US" sz="2800" dirty="0" smtClean="0">
                <a:solidFill>
                  <a:srgbClr val="FF0000"/>
                </a:solidFill>
              </a:rPr>
              <a:t>}, {</a:t>
            </a:r>
            <a:r>
              <a:rPr lang="en-US" sz="2800" dirty="0" err="1" smtClean="0">
                <a:solidFill>
                  <a:srgbClr val="FF0000"/>
                </a:solidFill>
              </a:rPr>
              <a:t>a,e</a:t>
            </a:r>
            <a:r>
              <a:rPr lang="en-US" sz="2800" dirty="0" smtClean="0">
                <a:solidFill>
                  <a:srgbClr val="FF0000"/>
                </a:solidFill>
              </a:rPr>
              <a:t>}, {</a:t>
            </a:r>
            <a:r>
              <a:rPr lang="en-US" sz="2800" dirty="0" err="1" smtClean="0">
                <a:solidFill>
                  <a:srgbClr val="FF0000"/>
                </a:solidFill>
              </a:rPr>
              <a:t>b,c</a:t>
            </a:r>
            <a:r>
              <a:rPr lang="en-US" sz="2800" dirty="0" smtClean="0">
                <a:solidFill>
                  <a:srgbClr val="FF0000"/>
                </a:solidFill>
              </a:rPr>
              <a:t>}, {</a:t>
            </a:r>
            <a:r>
              <a:rPr lang="en-US" sz="2800" dirty="0" err="1" smtClean="0">
                <a:solidFill>
                  <a:srgbClr val="FF0000"/>
                </a:solidFill>
              </a:rPr>
              <a:t>b,d</a:t>
            </a:r>
            <a:r>
              <a:rPr lang="en-US" sz="2800" dirty="0" smtClean="0">
                <a:solidFill>
                  <a:srgbClr val="FF0000"/>
                </a:solidFill>
              </a:rPr>
              <a:t>}, {</a:t>
            </a:r>
            <a:r>
              <a:rPr lang="en-US" sz="2800" dirty="0" err="1" smtClean="0">
                <a:solidFill>
                  <a:srgbClr val="FF0000"/>
                </a:solidFill>
              </a:rPr>
              <a:t>b,e</a:t>
            </a:r>
            <a:r>
              <a:rPr lang="en-US" sz="2800" dirty="0" smtClean="0">
                <a:solidFill>
                  <a:srgbClr val="FF0000"/>
                </a:solidFill>
              </a:rPr>
              <a:t>}, {</a:t>
            </a:r>
            <a:r>
              <a:rPr lang="en-US" sz="2800" dirty="0" err="1" smtClean="0">
                <a:solidFill>
                  <a:srgbClr val="FF0000"/>
                </a:solidFill>
              </a:rPr>
              <a:t>c,d</a:t>
            </a:r>
            <a:r>
              <a:rPr lang="en-US" sz="2800" dirty="0" smtClean="0">
                <a:solidFill>
                  <a:srgbClr val="FF0000"/>
                </a:solidFill>
              </a:rPr>
              <a:t>}, {</a:t>
            </a:r>
            <a:r>
              <a:rPr lang="en-US" sz="2800" dirty="0" err="1" smtClean="0">
                <a:solidFill>
                  <a:srgbClr val="FF0000"/>
                </a:solidFill>
              </a:rPr>
              <a:t>c,e</a:t>
            </a:r>
            <a:r>
              <a:rPr lang="en-US" sz="2800" dirty="0" smtClean="0">
                <a:solidFill>
                  <a:srgbClr val="FF0000"/>
                </a:solidFill>
              </a:rPr>
              <a:t>}, {</a:t>
            </a:r>
            <a:r>
              <a:rPr lang="en-US" sz="2800" dirty="0" err="1" smtClean="0">
                <a:solidFill>
                  <a:srgbClr val="FF0000"/>
                </a:solidFill>
              </a:rPr>
              <a:t>d,e</a:t>
            </a:r>
            <a:r>
              <a:rPr lang="en-US" sz="2800" dirty="0" smtClean="0">
                <a:solidFill>
                  <a:srgbClr val="FF0000"/>
                </a:solidFill>
              </a:rPr>
              <a:t>}.</a:t>
            </a:r>
          </a:p>
          <a:p>
            <a:pPr marL="514350" indent="-457200"/>
            <a:r>
              <a:rPr lang="en-US" sz="2800" dirty="0" smtClean="0">
                <a:solidFill>
                  <a:srgbClr val="660066"/>
                </a:solidFill>
              </a:rPr>
              <a:t>Observe length-2 lists: (</a:t>
            </a:r>
            <a:r>
              <a:rPr lang="en-US" sz="2800" dirty="0" err="1" smtClean="0">
                <a:solidFill>
                  <a:srgbClr val="660066"/>
                </a:solidFill>
              </a:rPr>
              <a:t>a,b</a:t>
            </a:r>
            <a:r>
              <a:rPr lang="en-US" sz="2800" dirty="0" smtClean="0">
                <a:solidFill>
                  <a:srgbClr val="660066"/>
                </a:solidFill>
              </a:rPr>
              <a:t>), (</a:t>
            </a:r>
            <a:r>
              <a:rPr lang="en-US" sz="2800" dirty="0" err="1" smtClean="0">
                <a:solidFill>
                  <a:srgbClr val="660066"/>
                </a:solidFill>
              </a:rPr>
              <a:t>b,a</a:t>
            </a:r>
            <a:r>
              <a:rPr lang="en-US" sz="2800" dirty="0" smtClean="0">
                <a:solidFill>
                  <a:srgbClr val="660066"/>
                </a:solidFill>
              </a:rPr>
              <a:t>), (</a:t>
            </a:r>
            <a:r>
              <a:rPr lang="en-US" sz="2800" dirty="0" err="1" smtClean="0">
                <a:solidFill>
                  <a:srgbClr val="660066"/>
                </a:solidFill>
              </a:rPr>
              <a:t>a,c</a:t>
            </a:r>
            <a:r>
              <a:rPr lang="en-US" sz="2800" dirty="0" smtClean="0">
                <a:solidFill>
                  <a:srgbClr val="660066"/>
                </a:solidFill>
              </a:rPr>
              <a:t>), (</a:t>
            </a:r>
            <a:r>
              <a:rPr lang="en-US" sz="2800" dirty="0" err="1" smtClean="0">
                <a:solidFill>
                  <a:srgbClr val="660066"/>
                </a:solidFill>
              </a:rPr>
              <a:t>c,a</a:t>
            </a:r>
            <a:r>
              <a:rPr lang="en-US" sz="2800" dirty="0" smtClean="0">
                <a:solidFill>
                  <a:srgbClr val="660066"/>
                </a:solidFill>
              </a:rPr>
              <a:t>), (</a:t>
            </a:r>
            <a:r>
              <a:rPr lang="en-US" sz="2800" dirty="0" err="1" smtClean="0">
                <a:solidFill>
                  <a:srgbClr val="660066"/>
                </a:solidFill>
              </a:rPr>
              <a:t>a,d</a:t>
            </a:r>
            <a:r>
              <a:rPr lang="en-US" sz="2800" dirty="0" smtClean="0">
                <a:solidFill>
                  <a:srgbClr val="660066"/>
                </a:solidFill>
              </a:rPr>
              <a:t>), (</a:t>
            </a:r>
            <a:r>
              <a:rPr lang="en-US" sz="2800" dirty="0" err="1" smtClean="0">
                <a:solidFill>
                  <a:srgbClr val="660066"/>
                </a:solidFill>
              </a:rPr>
              <a:t>d,a</a:t>
            </a:r>
            <a:r>
              <a:rPr lang="en-US" sz="2800" dirty="0" smtClean="0">
                <a:solidFill>
                  <a:srgbClr val="660066"/>
                </a:solidFill>
              </a:rPr>
              <a:t>),(</a:t>
            </a:r>
            <a:r>
              <a:rPr lang="en-US" sz="2800" dirty="0" err="1" smtClean="0">
                <a:solidFill>
                  <a:srgbClr val="660066"/>
                </a:solidFill>
              </a:rPr>
              <a:t>a,e</a:t>
            </a:r>
            <a:r>
              <a:rPr lang="en-US" sz="2800" dirty="0" smtClean="0">
                <a:solidFill>
                  <a:srgbClr val="660066"/>
                </a:solidFill>
              </a:rPr>
              <a:t>), (</a:t>
            </a:r>
            <a:r>
              <a:rPr lang="en-US" sz="2800" dirty="0" err="1" smtClean="0">
                <a:solidFill>
                  <a:srgbClr val="660066"/>
                </a:solidFill>
              </a:rPr>
              <a:t>e,a</a:t>
            </a:r>
            <a:r>
              <a:rPr lang="en-US" sz="2800" dirty="0" smtClean="0">
                <a:solidFill>
                  <a:srgbClr val="660066"/>
                </a:solidFill>
              </a:rPr>
              <a:t>), (</a:t>
            </a:r>
            <a:r>
              <a:rPr lang="en-US" sz="2800" dirty="0" err="1" smtClean="0">
                <a:solidFill>
                  <a:srgbClr val="660066"/>
                </a:solidFill>
              </a:rPr>
              <a:t>b,c</a:t>
            </a:r>
            <a:r>
              <a:rPr lang="en-US" sz="2800" dirty="0" smtClean="0">
                <a:solidFill>
                  <a:srgbClr val="660066"/>
                </a:solidFill>
              </a:rPr>
              <a:t>), (</a:t>
            </a:r>
            <a:r>
              <a:rPr lang="en-US" sz="2800" dirty="0" err="1" smtClean="0">
                <a:solidFill>
                  <a:srgbClr val="660066"/>
                </a:solidFill>
              </a:rPr>
              <a:t>c,b</a:t>
            </a:r>
            <a:r>
              <a:rPr lang="en-US" sz="2800" dirty="0" smtClean="0">
                <a:solidFill>
                  <a:srgbClr val="660066"/>
                </a:solidFill>
              </a:rPr>
              <a:t>), (</a:t>
            </a:r>
            <a:r>
              <a:rPr lang="en-US" sz="2800" dirty="0" err="1" smtClean="0">
                <a:solidFill>
                  <a:srgbClr val="660066"/>
                </a:solidFill>
              </a:rPr>
              <a:t>b,d</a:t>
            </a:r>
            <a:r>
              <a:rPr lang="en-US" sz="2800" dirty="0" smtClean="0">
                <a:solidFill>
                  <a:srgbClr val="660066"/>
                </a:solidFill>
              </a:rPr>
              <a:t>), (</a:t>
            </a:r>
            <a:r>
              <a:rPr lang="en-US" sz="2800" dirty="0" err="1" smtClean="0">
                <a:solidFill>
                  <a:srgbClr val="660066"/>
                </a:solidFill>
              </a:rPr>
              <a:t>d,b</a:t>
            </a:r>
            <a:r>
              <a:rPr lang="en-US" sz="2800" dirty="0" smtClean="0">
                <a:solidFill>
                  <a:srgbClr val="660066"/>
                </a:solidFill>
              </a:rPr>
              <a:t>), (</a:t>
            </a:r>
            <a:r>
              <a:rPr lang="en-US" sz="2800" dirty="0" err="1" smtClean="0">
                <a:solidFill>
                  <a:srgbClr val="660066"/>
                </a:solidFill>
              </a:rPr>
              <a:t>b,e</a:t>
            </a:r>
            <a:r>
              <a:rPr lang="en-US" sz="2800" dirty="0" smtClean="0">
                <a:solidFill>
                  <a:srgbClr val="660066"/>
                </a:solidFill>
              </a:rPr>
              <a:t>), (</a:t>
            </a:r>
            <a:r>
              <a:rPr lang="en-US" sz="2800" dirty="0" err="1" smtClean="0">
                <a:solidFill>
                  <a:srgbClr val="660066"/>
                </a:solidFill>
              </a:rPr>
              <a:t>e,b</a:t>
            </a:r>
            <a:r>
              <a:rPr lang="en-US" sz="2800" dirty="0" smtClean="0">
                <a:solidFill>
                  <a:srgbClr val="660066"/>
                </a:solidFill>
              </a:rPr>
              <a:t>), (</a:t>
            </a:r>
            <a:r>
              <a:rPr lang="en-US" sz="2800" dirty="0" err="1" smtClean="0">
                <a:solidFill>
                  <a:srgbClr val="660066"/>
                </a:solidFill>
              </a:rPr>
              <a:t>c,d</a:t>
            </a:r>
            <a:r>
              <a:rPr lang="en-US" sz="2800" dirty="0" smtClean="0">
                <a:solidFill>
                  <a:srgbClr val="660066"/>
                </a:solidFill>
              </a:rPr>
              <a:t>), (</a:t>
            </a:r>
            <a:r>
              <a:rPr lang="en-US" sz="2800" dirty="0" err="1" smtClean="0">
                <a:solidFill>
                  <a:srgbClr val="660066"/>
                </a:solidFill>
              </a:rPr>
              <a:t>d,c</a:t>
            </a:r>
            <a:r>
              <a:rPr lang="en-US" sz="2800" dirty="0" smtClean="0">
                <a:solidFill>
                  <a:srgbClr val="660066"/>
                </a:solidFill>
              </a:rPr>
              <a:t>), (</a:t>
            </a:r>
            <a:r>
              <a:rPr lang="en-US" sz="2800" dirty="0" err="1" smtClean="0">
                <a:solidFill>
                  <a:srgbClr val="660066"/>
                </a:solidFill>
              </a:rPr>
              <a:t>c,e</a:t>
            </a:r>
            <a:r>
              <a:rPr lang="en-US" sz="2800" dirty="0" smtClean="0">
                <a:solidFill>
                  <a:srgbClr val="660066"/>
                </a:solidFill>
              </a:rPr>
              <a:t>), (</a:t>
            </a:r>
            <a:r>
              <a:rPr lang="en-US" sz="2800" dirty="0" err="1" smtClean="0">
                <a:solidFill>
                  <a:srgbClr val="660066"/>
                </a:solidFill>
              </a:rPr>
              <a:t>e,c</a:t>
            </a:r>
            <a:r>
              <a:rPr lang="en-US" sz="2800" dirty="0" smtClean="0">
                <a:solidFill>
                  <a:srgbClr val="660066"/>
                </a:solidFill>
              </a:rPr>
              <a:t>), (</a:t>
            </a:r>
            <a:r>
              <a:rPr lang="en-US" sz="2800" dirty="0" err="1" smtClean="0">
                <a:solidFill>
                  <a:srgbClr val="660066"/>
                </a:solidFill>
              </a:rPr>
              <a:t>d,e</a:t>
            </a:r>
            <a:r>
              <a:rPr lang="en-US" sz="2800" dirty="0" smtClean="0">
                <a:solidFill>
                  <a:srgbClr val="660066"/>
                </a:solidFill>
              </a:rPr>
              <a:t>), (</a:t>
            </a:r>
            <a:r>
              <a:rPr lang="en-US" sz="2800" dirty="0" err="1" smtClean="0">
                <a:solidFill>
                  <a:srgbClr val="660066"/>
                </a:solidFill>
              </a:rPr>
              <a:t>e,d</a:t>
            </a:r>
            <a:r>
              <a:rPr lang="en-US" sz="2800" dirty="0" smtClean="0">
                <a:solidFill>
                  <a:srgbClr val="660066"/>
                </a:solidFill>
              </a:rPr>
              <a:t>)</a:t>
            </a:r>
          </a:p>
        </p:txBody>
      </p:sp>
    </p:spTree>
    <p:extLst>
      <p:ext uri="{BB962C8B-B14F-4D97-AF65-F5344CB8AC3E}">
        <p14:creationId xmlns:p14="http://schemas.microsoft.com/office/powerpoint/2010/main" val="6095534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 (Permutations)</a:t>
            </a:r>
            <a:endParaRPr lang="en-US" dirty="0"/>
          </a:p>
        </p:txBody>
      </p:sp>
      <p:sp>
        <p:nvSpPr>
          <p:cNvPr id="3" name="Content Placeholder 2"/>
          <p:cNvSpPr>
            <a:spLocks noGrp="1"/>
          </p:cNvSpPr>
          <p:nvPr>
            <p:ph idx="1"/>
          </p:nvPr>
        </p:nvSpPr>
        <p:spPr>
          <a:xfrm>
            <a:off x="457199" y="1600200"/>
            <a:ext cx="8485587" cy="5054318"/>
          </a:xfrm>
        </p:spPr>
        <p:txBody>
          <a:bodyPr>
            <a:normAutofit/>
          </a:bodyPr>
          <a:lstStyle/>
          <a:p>
            <a:r>
              <a:rPr lang="en-US" dirty="0" smtClean="0"/>
              <a:t>Two key words we should be looking in the case of permutations  or arrangements.</a:t>
            </a:r>
          </a:p>
          <a:p>
            <a:pPr lvl="1"/>
            <a:r>
              <a:rPr lang="en-US" dirty="0" smtClean="0"/>
              <a:t>distinct (distinguishable objects) objects</a:t>
            </a:r>
          </a:p>
          <a:p>
            <a:pPr lvl="1"/>
            <a:r>
              <a:rPr lang="en-US" dirty="0" smtClean="0"/>
              <a:t>order is important</a:t>
            </a:r>
          </a:p>
          <a:p>
            <a:endParaRPr lang="en-US" dirty="0">
              <a:solidFill>
                <a:srgbClr val="000000"/>
              </a:solidFill>
            </a:endParaRPr>
          </a:p>
        </p:txBody>
      </p:sp>
      <p:sp>
        <p:nvSpPr>
          <p:cNvPr id="4" name="Rectangle 3"/>
          <p:cNvSpPr/>
          <p:nvPr/>
        </p:nvSpPr>
        <p:spPr>
          <a:xfrm>
            <a:off x="3777702" y="3244334"/>
            <a:ext cx="184666"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00758167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a:t>
            </a:r>
            <a:endParaRPr lang="en-US" b="1" dirty="0">
              <a:solidFill>
                <a:srgbClr val="0000FF"/>
              </a:solidFill>
            </a:endParaRP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smtClean="0">
                <a:solidFill>
                  <a:srgbClr val="0000FF"/>
                </a:solidFill>
              </a:rPr>
              <a:t>Suppose A = {</a:t>
            </a:r>
            <a:r>
              <a:rPr lang="en-US" sz="2800" dirty="0" err="1" smtClean="0">
                <a:solidFill>
                  <a:srgbClr val="0000FF"/>
                </a:solidFill>
              </a:rPr>
              <a:t>a,b,c,d,e</a:t>
            </a:r>
            <a:r>
              <a:rPr lang="en-US" sz="2800" dirty="0" smtClean="0">
                <a:solidFill>
                  <a:srgbClr val="0000FF"/>
                </a:solidFill>
              </a:rPr>
              <a:t>}</a:t>
            </a:r>
          </a:p>
          <a:p>
            <a:pPr marL="514350" indent="-457200"/>
            <a:r>
              <a:rPr lang="en-US" sz="2800" dirty="0" smtClean="0">
                <a:solidFill>
                  <a:srgbClr val="FF0000"/>
                </a:solidFill>
              </a:rPr>
              <a:t>Size-2 subsets of A are: {</a:t>
            </a:r>
            <a:r>
              <a:rPr lang="en-US" sz="2800" dirty="0" err="1" smtClean="0">
                <a:solidFill>
                  <a:srgbClr val="FF0000"/>
                </a:solidFill>
              </a:rPr>
              <a:t>a,b</a:t>
            </a:r>
            <a:r>
              <a:rPr lang="en-US" sz="2800" dirty="0" smtClean="0">
                <a:solidFill>
                  <a:srgbClr val="FF0000"/>
                </a:solidFill>
              </a:rPr>
              <a:t>}, {</a:t>
            </a:r>
            <a:r>
              <a:rPr lang="en-US" sz="2800" dirty="0" err="1" smtClean="0">
                <a:solidFill>
                  <a:srgbClr val="FF0000"/>
                </a:solidFill>
              </a:rPr>
              <a:t>a,c</a:t>
            </a:r>
            <a:r>
              <a:rPr lang="en-US" sz="2800" dirty="0" smtClean="0">
                <a:solidFill>
                  <a:srgbClr val="FF0000"/>
                </a:solidFill>
              </a:rPr>
              <a:t>}, {</a:t>
            </a:r>
            <a:r>
              <a:rPr lang="en-US" sz="2800" dirty="0" err="1" smtClean="0">
                <a:solidFill>
                  <a:srgbClr val="FF0000"/>
                </a:solidFill>
              </a:rPr>
              <a:t>a,d</a:t>
            </a:r>
            <a:r>
              <a:rPr lang="en-US" sz="2800" dirty="0" smtClean="0">
                <a:solidFill>
                  <a:srgbClr val="FF0000"/>
                </a:solidFill>
              </a:rPr>
              <a:t>}, {</a:t>
            </a:r>
            <a:r>
              <a:rPr lang="en-US" sz="2800" dirty="0" err="1" smtClean="0">
                <a:solidFill>
                  <a:srgbClr val="FF0000"/>
                </a:solidFill>
              </a:rPr>
              <a:t>a,e</a:t>
            </a:r>
            <a:r>
              <a:rPr lang="en-US" sz="2800" dirty="0" smtClean="0">
                <a:solidFill>
                  <a:srgbClr val="FF0000"/>
                </a:solidFill>
              </a:rPr>
              <a:t>}, {</a:t>
            </a:r>
            <a:r>
              <a:rPr lang="en-US" sz="2800" dirty="0" err="1" smtClean="0">
                <a:solidFill>
                  <a:srgbClr val="FF0000"/>
                </a:solidFill>
              </a:rPr>
              <a:t>b,c</a:t>
            </a:r>
            <a:r>
              <a:rPr lang="en-US" sz="2800" dirty="0" smtClean="0">
                <a:solidFill>
                  <a:srgbClr val="FF0000"/>
                </a:solidFill>
              </a:rPr>
              <a:t>}, {</a:t>
            </a:r>
            <a:r>
              <a:rPr lang="en-US" sz="2800" dirty="0" err="1" smtClean="0">
                <a:solidFill>
                  <a:srgbClr val="FF0000"/>
                </a:solidFill>
              </a:rPr>
              <a:t>b,d</a:t>
            </a:r>
            <a:r>
              <a:rPr lang="en-US" sz="2800" dirty="0" smtClean="0">
                <a:solidFill>
                  <a:srgbClr val="FF0000"/>
                </a:solidFill>
              </a:rPr>
              <a:t>}, {</a:t>
            </a:r>
            <a:r>
              <a:rPr lang="en-US" sz="2800" dirty="0" err="1" smtClean="0">
                <a:solidFill>
                  <a:srgbClr val="FF0000"/>
                </a:solidFill>
              </a:rPr>
              <a:t>b,e</a:t>
            </a:r>
            <a:r>
              <a:rPr lang="en-US" sz="2800" dirty="0" smtClean="0">
                <a:solidFill>
                  <a:srgbClr val="FF0000"/>
                </a:solidFill>
              </a:rPr>
              <a:t>}, {</a:t>
            </a:r>
            <a:r>
              <a:rPr lang="en-US" sz="2800" dirty="0" err="1" smtClean="0">
                <a:solidFill>
                  <a:srgbClr val="FF0000"/>
                </a:solidFill>
              </a:rPr>
              <a:t>c,d</a:t>
            </a:r>
            <a:r>
              <a:rPr lang="en-US" sz="2800" dirty="0" smtClean="0">
                <a:solidFill>
                  <a:srgbClr val="FF0000"/>
                </a:solidFill>
              </a:rPr>
              <a:t>}, {</a:t>
            </a:r>
            <a:r>
              <a:rPr lang="en-US" sz="2800" dirty="0" err="1" smtClean="0">
                <a:solidFill>
                  <a:srgbClr val="FF0000"/>
                </a:solidFill>
              </a:rPr>
              <a:t>c,e</a:t>
            </a:r>
            <a:r>
              <a:rPr lang="en-US" sz="2800" dirty="0" smtClean="0">
                <a:solidFill>
                  <a:srgbClr val="FF0000"/>
                </a:solidFill>
              </a:rPr>
              <a:t>}, {</a:t>
            </a:r>
            <a:r>
              <a:rPr lang="en-US" sz="2800" dirty="0" err="1" smtClean="0">
                <a:solidFill>
                  <a:srgbClr val="FF0000"/>
                </a:solidFill>
              </a:rPr>
              <a:t>d,e</a:t>
            </a:r>
            <a:r>
              <a:rPr lang="en-US" sz="2800" dirty="0" smtClean="0">
                <a:solidFill>
                  <a:srgbClr val="FF0000"/>
                </a:solidFill>
              </a:rPr>
              <a:t>}.</a:t>
            </a:r>
          </a:p>
          <a:p>
            <a:pPr marL="514350" indent="-457200"/>
            <a:r>
              <a:rPr lang="en-US" sz="2800" dirty="0" smtClean="0">
                <a:solidFill>
                  <a:srgbClr val="660066"/>
                </a:solidFill>
              </a:rPr>
              <a:t>Observe length-2 lists: (</a:t>
            </a:r>
            <a:r>
              <a:rPr lang="en-US" sz="2800" dirty="0" err="1" smtClean="0">
                <a:solidFill>
                  <a:srgbClr val="660066"/>
                </a:solidFill>
              </a:rPr>
              <a:t>a,b</a:t>
            </a:r>
            <a:r>
              <a:rPr lang="en-US" sz="2800" dirty="0" smtClean="0">
                <a:solidFill>
                  <a:srgbClr val="660066"/>
                </a:solidFill>
              </a:rPr>
              <a:t>), (</a:t>
            </a:r>
            <a:r>
              <a:rPr lang="en-US" sz="2800" dirty="0" err="1" smtClean="0">
                <a:solidFill>
                  <a:srgbClr val="660066"/>
                </a:solidFill>
              </a:rPr>
              <a:t>b,a</a:t>
            </a:r>
            <a:r>
              <a:rPr lang="en-US" sz="2800" dirty="0" smtClean="0">
                <a:solidFill>
                  <a:srgbClr val="660066"/>
                </a:solidFill>
              </a:rPr>
              <a:t>), (</a:t>
            </a:r>
            <a:r>
              <a:rPr lang="en-US" sz="2800" dirty="0" err="1" smtClean="0">
                <a:solidFill>
                  <a:srgbClr val="660066"/>
                </a:solidFill>
              </a:rPr>
              <a:t>a,c</a:t>
            </a:r>
            <a:r>
              <a:rPr lang="en-US" sz="2800" dirty="0" smtClean="0">
                <a:solidFill>
                  <a:srgbClr val="660066"/>
                </a:solidFill>
              </a:rPr>
              <a:t>), (</a:t>
            </a:r>
            <a:r>
              <a:rPr lang="en-US" sz="2800" dirty="0" err="1" smtClean="0">
                <a:solidFill>
                  <a:srgbClr val="660066"/>
                </a:solidFill>
              </a:rPr>
              <a:t>c,a</a:t>
            </a:r>
            <a:r>
              <a:rPr lang="en-US" sz="2800" dirty="0" smtClean="0">
                <a:solidFill>
                  <a:srgbClr val="660066"/>
                </a:solidFill>
              </a:rPr>
              <a:t>), (</a:t>
            </a:r>
            <a:r>
              <a:rPr lang="en-US" sz="2800" dirty="0" err="1" smtClean="0">
                <a:solidFill>
                  <a:srgbClr val="660066"/>
                </a:solidFill>
              </a:rPr>
              <a:t>a,d</a:t>
            </a:r>
            <a:r>
              <a:rPr lang="en-US" sz="2800" dirty="0" smtClean="0">
                <a:solidFill>
                  <a:srgbClr val="660066"/>
                </a:solidFill>
              </a:rPr>
              <a:t>), (</a:t>
            </a:r>
            <a:r>
              <a:rPr lang="en-US" sz="2800" dirty="0" err="1" smtClean="0">
                <a:solidFill>
                  <a:srgbClr val="660066"/>
                </a:solidFill>
              </a:rPr>
              <a:t>d,a</a:t>
            </a:r>
            <a:r>
              <a:rPr lang="en-US" sz="2800" dirty="0" smtClean="0">
                <a:solidFill>
                  <a:srgbClr val="660066"/>
                </a:solidFill>
              </a:rPr>
              <a:t>),(</a:t>
            </a:r>
            <a:r>
              <a:rPr lang="en-US" sz="2800" dirty="0" err="1" smtClean="0">
                <a:solidFill>
                  <a:srgbClr val="660066"/>
                </a:solidFill>
              </a:rPr>
              <a:t>a,e</a:t>
            </a:r>
            <a:r>
              <a:rPr lang="en-US" sz="2800" dirty="0" smtClean="0">
                <a:solidFill>
                  <a:srgbClr val="660066"/>
                </a:solidFill>
              </a:rPr>
              <a:t>), (</a:t>
            </a:r>
            <a:r>
              <a:rPr lang="en-US" sz="2800" dirty="0" err="1" smtClean="0">
                <a:solidFill>
                  <a:srgbClr val="660066"/>
                </a:solidFill>
              </a:rPr>
              <a:t>e,a</a:t>
            </a:r>
            <a:r>
              <a:rPr lang="en-US" sz="2800" dirty="0" smtClean="0">
                <a:solidFill>
                  <a:srgbClr val="660066"/>
                </a:solidFill>
              </a:rPr>
              <a:t>), (</a:t>
            </a:r>
            <a:r>
              <a:rPr lang="en-US" sz="2800" dirty="0" err="1" smtClean="0">
                <a:solidFill>
                  <a:srgbClr val="660066"/>
                </a:solidFill>
              </a:rPr>
              <a:t>b,c</a:t>
            </a:r>
            <a:r>
              <a:rPr lang="en-US" sz="2800" dirty="0" smtClean="0">
                <a:solidFill>
                  <a:srgbClr val="660066"/>
                </a:solidFill>
              </a:rPr>
              <a:t>), (</a:t>
            </a:r>
            <a:r>
              <a:rPr lang="en-US" sz="2800" dirty="0" err="1" smtClean="0">
                <a:solidFill>
                  <a:srgbClr val="660066"/>
                </a:solidFill>
              </a:rPr>
              <a:t>c,b</a:t>
            </a:r>
            <a:r>
              <a:rPr lang="en-US" sz="2800" dirty="0" smtClean="0">
                <a:solidFill>
                  <a:srgbClr val="660066"/>
                </a:solidFill>
              </a:rPr>
              <a:t>), (</a:t>
            </a:r>
            <a:r>
              <a:rPr lang="en-US" sz="2800" dirty="0" err="1" smtClean="0">
                <a:solidFill>
                  <a:srgbClr val="660066"/>
                </a:solidFill>
              </a:rPr>
              <a:t>b,d</a:t>
            </a:r>
            <a:r>
              <a:rPr lang="en-US" sz="2800" dirty="0" smtClean="0">
                <a:solidFill>
                  <a:srgbClr val="660066"/>
                </a:solidFill>
              </a:rPr>
              <a:t>), (</a:t>
            </a:r>
            <a:r>
              <a:rPr lang="en-US" sz="2800" dirty="0" err="1" smtClean="0">
                <a:solidFill>
                  <a:srgbClr val="660066"/>
                </a:solidFill>
              </a:rPr>
              <a:t>d,b</a:t>
            </a:r>
            <a:r>
              <a:rPr lang="en-US" sz="2800" dirty="0" smtClean="0">
                <a:solidFill>
                  <a:srgbClr val="660066"/>
                </a:solidFill>
              </a:rPr>
              <a:t>), (</a:t>
            </a:r>
            <a:r>
              <a:rPr lang="en-US" sz="2800" dirty="0" err="1" smtClean="0">
                <a:solidFill>
                  <a:srgbClr val="660066"/>
                </a:solidFill>
              </a:rPr>
              <a:t>b,e</a:t>
            </a:r>
            <a:r>
              <a:rPr lang="en-US" sz="2800" dirty="0" smtClean="0">
                <a:solidFill>
                  <a:srgbClr val="660066"/>
                </a:solidFill>
              </a:rPr>
              <a:t>), (</a:t>
            </a:r>
            <a:r>
              <a:rPr lang="en-US" sz="2800" dirty="0" err="1" smtClean="0">
                <a:solidFill>
                  <a:srgbClr val="660066"/>
                </a:solidFill>
              </a:rPr>
              <a:t>e,b</a:t>
            </a:r>
            <a:r>
              <a:rPr lang="en-US" sz="2800" dirty="0" smtClean="0">
                <a:solidFill>
                  <a:srgbClr val="660066"/>
                </a:solidFill>
              </a:rPr>
              <a:t>), (</a:t>
            </a:r>
            <a:r>
              <a:rPr lang="en-US" sz="2800" dirty="0" err="1" smtClean="0">
                <a:solidFill>
                  <a:srgbClr val="660066"/>
                </a:solidFill>
              </a:rPr>
              <a:t>c,d</a:t>
            </a:r>
            <a:r>
              <a:rPr lang="en-US" sz="2800" dirty="0" smtClean="0">
                <a:solidFill>
                  <a:srgbClr val="660066"/>
                </a:solidFill>
              </a:rPr>
              <a:t>), (</a:t>
            </a:r>
            <a:r>
              <a:rPr lang="en-US" sz="2800" dirty="0" err="1" smtClean="0">
                <a:solidFill>
                  <a:srgbClr val="660066"/>
                </a:solidFill>
              </a:rPr>
              <a:t>d,c</a:t>
            </a:r>
            <a:r>
              <a:rPr lang="en-US" sz="2800" dirty="0" smtClean="0">
                <a:solidFill>
                  <a:srgbClr val="660066"/>
                </a:solidFill>
              </a:rPr>
              <a:t>), (</a:t>
            </a:r>
            <a:r>
              <a:rPr lang="en-US" sz="2800" dirty="0" err="1" smtClean="0">
                <a:solidFill>
                  <a:srgbClr val="660066"/>
                </a:solidFill>
              </a:rPr>
              <a:t>c,e</a:t>
            </a:r>
            <a:r>
              <a:rPr lang="en-US" sz="2800" dirty="0" smtClean="0">
                <a:solidFill>
                  <a:srgbClr val="660066"/>
                </a:solidFill>
              </a:rPr>
              <a:t>), (</a:t>
            </a:r>
            <a:r>
              <a:rPr lang="en-US" sz="2800" dirty="0" err="1" smtClean="0">
                <a:solidFill>
                  <a:srgbClr val="660066"/>
                </a:solidFill>
              </a:rPr>
              <a:t>e,c</a:t>
            </a:r>
            <a:r>
              <a:rPr lang="en-US" sz="2800" dirty="0" smtClean="0">
                <a:solidFill>
                  <a:srgbClr val="660066"/>
                </a:solidFill>
              </a:rPr>
              <a:t>), (</a:t>
            </a:r>
            <a:r>
              <a:rPr lang="en-US" sz="2800" dirty="0" err="1" smtClean="0">
                <a:solidFill>
                  <a:srgbClr val="660066"/>
                </a:solidFill>
              </a:rPr>
              <a:t>d,e</a:t>
            </a:r>
            <a:r>
              <a:rPr lang="en-US" sz="2800" dirty="0" smtClean="0">
                <a:solidFill>
                  <a:srgbClr val="660066"/>
                </a:solidFill>
              </a:rPr>
              <a:t>), (</a:t>
            </a:r>
            <a:r>
              <a:rPr lang="en-US" sz="2800" dirty="0" err="1" smtClean="0">
                <a:solidFill>
                  <a:srgbClr val="660066"/>
                </a:solidFill>
              </a:rPr>
              <a:t>e,d</a:t>
            </a:r>
            <a:r>
              <a:rPr lang="en-US" sz="2800" dirty="0" smtClean="0">
                <a:solidFill>
                  <a:srgbClr val="660066"/>
                </a:solidFill>
              </a:rPr>
              <a:t>)</a:t>
            </a:r>
          </a:p>
          <a:p>
            <a:pPr marL="514350" indent="-457200"/>
            <a:r>
              <a:rPr lang="en-US" sz="2800"/>
              <a:t>There is definitely some connection between the number of size-k subsets and the number of length-k lists</a:t>
            </a:r>
            <a:r>
              <a:rPr lang="en-US" sz="2800" smtClean="0"/>
              <a:t>.</a:t>
            </a:r>
            <a:endParaRPr lang="en-US" sz="2800"/>
          </a:p>
        </p:txBody>
      </p:sp>
    </p:spTree>
    <p:extLst>
      <p:ext uri="{BB962C8B-B14F-4D97-AF65-F5344CB8AC3E}">
        <p14:creationId xmlns:p14="http://schemas.microsoft.com/office/powerpoint/2010/main" val="415452787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a:t>
            </a:r>
            <a:endParaRPr lang="en-US" b="1" dirty="0">
              <a:solidFill>
                <a:srgbClr val="0000FF"/>
              </a:solidFill>
            </a:endParaRP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smtClean="0"/>
              <a:t>Consider a size-k subset {a</a:t>
            </a:r>
            <a:r>
              <a:rPr lang="en-US" sz="2800" baseline="-25000" dirty="0" smtClean="0"/>
              <a:t>1</a:t>
            </a:r>
            <a:r>
              <a:rPr lang="en-US" sz="2800" dirty="0" smtClean="0"/>
              <a:t>,a</a:t>
            </a:r>
            <a:r>
              <a:rPr lang="en-US" sz="2800" baseline="-25000" dirty="0" smtClean="0"/>
              <a:t>2</a:t>
            </a:r>
            <a:r>
              <a:rPr lang="en-US" sz="2800" dirty="0" smtClean="0"/>
              <a:t>, …, </a:t>
            </a:r>
            <a:r>
              <a:rPr lang="en-US" sz="2800" dirty="0" err="1" smtClean="0"/>
              <a:t>a</a:t>
            </a:r>
            <a:r>
              <a:rPr lang="en-US" sz="2800" baseline="-25000" dirty="0" err="1" smtClean="0"/>
              <a:t>k</a:t>
            </a:r>
            <a:r>
              <a:rPr lang="en-US" sz="2800" dirty="0" smtClean="0"/>
              <a:t>}.</a:t>
            </a:r>
          </a:p>
          <a:p>
            <a:pPr marL="514350" indent="-457200"/>
            <a:r>
              <a:rPr lang="en-US" sz="2800" dirty="0" smtClean="0"/>
              <a:t>This size-k subsets generate </a:t>
            </a:r>
            <a:r>
              <a:rPr lang="en-US" sz="2800" dirty="0" smtClean="0">
                <a:solidFill>
                  <a:srgbClr val="0000FF"/>
                </a:solidFill>
              </a:rPr>
              <a:t>k!</a:t>
            </a:r>
            <a:r>
              <a:rPr lang="en-US" sz="2800" dirty="0" smtClean="0"/>
              <a:t> length-k lists using the </a:t>
            </a:r>
            <a:r>
              <a:rPr lang="en-US" sz="2800" dirty="0" smtClean="0">
                <a:solidFill>
                  <a:srgbClr val="0000FF"/>
                </a:solidFill>
              </a:rPr>
              <a:t>k</a:t>
            </a:r>
            <a:r>
              <a:rPr lang="en-US" sz="2800" dirty="0" smtClean="0"/>
              <a:t> symbols </a:t>
            </a:r>
            <a:r>
              <a:rPr lang="en-US" sz="2800" dirty="0">
                <a:solidFill>
                  <a:srgbClr val="0000FF"/>
                </a:solidFill>
              </a:rPr>
              <a:t>a</a:t>
            </a:r>
            <a:r>
              <a:rPr lang="en-US" sz="2800" baseline="-25000" dirty="0">
                <a:solidFill>
                  <a:srgbClr val="0000FF"/>
                </a:solidFill>
              </a:rPr>
              <a:t>1</a:t>
            </a:r>
            <a:r>
              <a:rPr lang="en-US" sz="2800" dirty="0">
                <a:solidFill>
                  <a:srgbClr val="0000FF"/>
                </a:solidFill>
              </a:rPr>
              <a:t>,a</a:t>
            </a:r>
            <a:r>
              <a:rPr lang="en-US" sz="2800" baseline="-25000" dirty="0">
                <a:solidFill>
                  <a:srgbClr val="0000FF"/>
                </a:solidFill>
              </a:rPr>
              <a:t>2</a:t>
            </a:r>
            <a:r>
              <a:rPr lang="en-US" sz="2800" dirty="0">
                <a:solidFill>
                  <a:srgbClr val="0000FF"/>
                </a:solidFill>
              </a:rPr>
              <a:t>, …, </a:t>
            </a:r>
            <a:r>
              <a:rPr lang="en-US" sz="2800" dirty="0" err="1" smtClean="0">
                <a:solidFill>
                  <a:srgbClr val="0000FF"/>
                </a:solidFill>
              </a:rPr>
              <a:t>a</a:t>
            </a:r>
            <a:r>
              <a:rPr lang="en-US" sz="2800" baseline="-25000" dirty="0" err="1" smtClean="0">
                <a:solidFill>
                  <a:srgbClr val="0000FF"/>
                </a:solidFill>
              </a:rPr>
              <a:t>k</a:t>
            </a:r>
            <a:r>
              <a:rPr lang="en-US" sz="2800" dirty="0" smtClean="0">
                <a:solidFill>
                  <a:srgbClr val="0000FF"/>
                </a:solidFill>
              </a:rPr>
              <a:t>. </a:t>
            </a:r>
          </a:p>
          <a:p>
            <a:pPr marL="514350" indent="-457200"/>
            <a:r>
              <a:rPr lang="en-US" sz="2800" dirty="0" smtClean="0"/>
              <a:t>These </a:t>
            </a:r>
            <a:r>
              <a:rPr lang="en-US" sz="2800" dirty="0" smtClean="0">
                <a:solidFill>
                  <a:srgbClr val="0000FF"/>
                </a:solidFill>
              </a:rPr>
              <a:t>k!</a:t>
            </a:r>
            <a:r>
              <a:rPr lang="en-US" sz="2800" dirty="0" smtClean="0"/>
              <a:t> lists are present in              length-k lists using n symbols.</a:t>
            </a:r>
          </a:p>
          <a:p>
            <a:pPr marL="514350" indent="-457200"/>
            <a:r>
              <a:rPr lang="en-US" sz="2800" dirty="0" smtClean="0">
                <a:solidFill>
                  <a:srgbClr val="FF0000"/>
                </a:solidFill>
              </a:rPr>
              <a:t>Thus every size-k subset realizes k! length-k lists.</a:t>
            </a:r>
          </a:p>
          <a:p>
            <a:pPr marL="514350" indent="-457200"/>
            <a:r>
              <a:rPr lang="en-US" sz="2800" dirty="0" smtClean="0"/>
              <a:t>Therefore, </a:t>
            </a:r>
          </a:p>
          <a:p>
            <a:pPr marL="914400" lvl="1" indent="-457200"/>
            <a:r>
              <a:rPr lang="en-US" sz="2400" dirty="0" smtClean="0"/>
              <a:t>number of size-k subsets x k! = number of length-k lists</a:t>
            </a:r>
          </a:p>
          <a:p>
            <a:pPr marL="914400" lvl="1" indent="-457200"/>
            <a:endParaRPr lang="en-US" sz="2400" dirty="0" smtClean="0"/>
          </a:p>
          <a:p>
            <a:pPr marL="457200" lvl="1" indent="0">
              <a:buNone/>
            </a:pPr>
            <a:r>
              <a:rPr lang="en-US" sz="2400" dirty="0" smtClean="0"/>
              <a:t>       number of size-k subsets =  C(</a:t>
            </a:r>
            <a:r>
              <a:rPr lang="en-US" sz="2400" dirty="0" err="1" smtClean="0"/>
              <a:t>n,k</a:t>
            </a:r>
            <a:r>
              <a:rPr lang="en-US" sz="2400" dirty="0" smtClean="0"/>
              <a:t>) =   </a:t>
            </a:r>
            <a:endParaRPr lang="en-US" sz="2400" dirty="0"/>
          </a:p>
        </p:txBody>
      </p:sp>
      <p:pic>
        <p:nvPicPr>
          <p:cNvPr id="4" name="Picture 3" descr="Screen Shot 2015-01-29 at 10.59.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120" y="2749941"/>
            <a:ext cx="968734" cy="778038"/>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518562940"/>
              </p:ext>
            </p:extLst>
          </p:nvPr>
        </p:nvGraphicFramePr>
        <p:xfrm>
          <a:off x="954874" y="5783889"/>
          <a:ext cx="431800" cy="254000"/>
        </p:xfrm>
        <a:graphic>
          <a:graphicData uri="http://schemas.openxmlformats.org/presentationml/2006/ole">
            <mc:AlternateContent xmlns:mc="http://schemas.openxmlformats.org/markup-compatibility/2006">
              <mc:Choice xmlns:v="urn:schemas-microsoft-com:vml" Requires="v">
                <p:oleObj spid="_x0000_s1051" name="Equation" r:id="rId4" imgW="431800" imgH="254000" progId="Equation.3">
                  <p:embed/>
                </p:oleObj>
              </mc:Choice>
              <mc:Fallback>
                <p:oleObj name="Equation" r:id="rId4" imgW="431800" imgH="254000" progId="Equation.3">
                  <p:embed/>
                  <p:pic>
                    <p:nvPicPr>
                      <p:cNvPr id="0" name=""/>
                      <p:cNvPicPr/>
                      <p:nvPr/>
                    </p:nvPicPr>
                    <p:blipFill>
                      <a:blip r:embed="rId5"/>
                      <a:stretch>
                        <a:fillRect/>
                      </a:stretch>
                    </p:blipFill>
                    <p:spPr>
                      <a:xfrm>
                        <a:off x="954874" y="5783889"/>
                        <a:ext cx="431800" cy="254000"/>
                      </a:xfrm>
                      <a:prstGeom prst="rect">
                        <a:avLst/>
                      </a:prstGeom>
                    </p:spPr>
                  </p:pic>
                </p:oleObj>
              </mc:Fallback>
            </mc:AlternateContent>
          </a:graphicData>
        </a:graphic>
      </p:graphicFrame>
      <p:pic>
        <p:nvPicPr>
          <p:cNvPr id="6" name="Picture 5" descr="Screen Shot 2015-01-30 at 12.27.39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2142" y="5501651"/>
            <a:ext cx="1320800" cy="889000"/>
          </a:xfrm>
          <a:prstGeom prst="rect">
            <a:avLst/>
          </a:prstGeom>
        </p:spPr>
      </p:pic>
    </p:spTree>
    <p:extLst>
      <p:ext uri="{BB962C8B-B14F-4D97-AF65-F5344CB8AC3E}">
        <p14:creationId xmlns:p14="http://schemas.microsoft.com/office/powerpoint/2010/main" val="10679726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a:t>
            </a:r>
            <a:endParaRPr lang="en-US" b="1" dirty="0">
              <a:solidFill>
                <a:srgbClr val="0000FF"/>
              </a:solidFill>
            </a:endParaRP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400" dirty="0" smtClean="0"/>
              <a:t>In the text, C(</a:t>
            </a:r>
            <a:r>
              <a:rPr lang="en-US" sz="2400" dirty="0" err="1" smtClean="0"/>
              <a:t>n,k</a:t>
            </a:r>
            <a:r>
              <a:rPr lang="en-US" sz="2400" dirty="0" smtClean="0"/>
              <a:t>) is written as      .</a:t>
            </a:r>
          </a:p>
          <a:p>
            <a:pPr marL="514350" indent="-457200"/>
            <a:r>
              <a:rPr lang="en-US" sz="2400" dirty="0" smtClean="0"/>
              <a:t>     is read as ``</a:t>
            </a:r>
            <a:r>
              <a:rPr lang="en-US" sz="2400" b="1" dirty="0" smtClean="0">
                <a:solidFill>
                  <a:srgbClr val="FF0000"/>
                </a:solidFill>
              </a:rPr>
              <a:t>n choose k</a:t>
            </a:r>
            <a:r>
              <a:rPr lang="en-US" sz="2400" dirty="0" smtClean="0"/>
              <a:t>’’</a:t>
            </a:r>
          </a:p>
          <a:p>
            <a:pPr marL="514350" indent="-457200"/>
            <a:r>
              <a:rPr lang="en-US" sz="2400" dirty="0" smtClean="0"/>
              <a:t>C(</a:t>
            </a:r>
            <a:r>
              <a:rPr lang="en-US" sz="2400" dirty="0" err="1" smtClean="0"/>
              <a:t>n,k</a:t>
            </a:r>
            <a:r>
              <a:rPr lang="en-US" sz="2400" dirty="0" smtClean="0"/>
              <a:t>) denotes the number of subsets that can be made by choosing k elements from a set of n elements.</a:t>
            </a:r>
            <a:endParaRPr lang="en-US" sz="2400" dirty="0"/>
          </a:p>
        </p:txBody>
      </p:sp>
      <p:pic>
        <p:nvPicPr>
          <p:cNvPr id="7" name="Picture 6" descr="Screen Shot 2015-02-01 at 9.47.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717" y="1417638"/>
            <a:ext cx="419100" cy="495300"/>
          </a:xfrm>
          <a:prstGeom prst="rect">
            <a:avLst/>
          </a:prstGeom>
        </p:spPr>
      </p:pic>
      <p:pic>
        <p:nvPicPr>
          <p:cNvPr id="8" name="Picture 7" descr="Screen Shot 2015-02-01 at 9.47.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66" y="1817688"/>
            <a:ext cx="419100" cy="495300"/>
          </a:xfrm>
          <a:prstGeom prst="rect">
            <a:avLst/>
          </a:prstGeom>
        </p:spPr>
      </p:pic>
    </p:spTree>
    <p:extLst>
      <p:ext uri="{BB962C8B-B14F-4D97-AF65-F5344CB8AC3E}">
        <p14:creationId xmlns:p14="http://schemas.microsoft.com/office/powerpoint/2010/main" val="426959542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Counting Subsets</a:t>
            </a:r>
            <a:endParaRPr lang="en-US" b="1" dirty="0">
              <a:solidFill>
                <a:srgbClr val="0000FF"/>
              </a:solidFill>
            </a:endParaRPr>
          </a:p>
        </p:txBody>
      </p:sp>
      <p:pic>
        <p:nvPicPr>
          <p:cNvPr id="9" name="Picture 8" descr="Screen Shot 2015-02-01 at 9.52.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18" y="1348994"/>
            <a:ext cx="7146502" cy="5509006"/>
          </a:xfrm>
          <a:prstGeom prst="rect">
            <a:avLst/>
          </a:prstGeom>
        </p:spPr>
      </p:pic>
    </p:spTree>
    <p:extLst>
      <p:ext uri="{BB962C8B-B14F-4D97-AF65-F5344CB8AC3E}">
        <p14:creationId xmlns:p14="http://schemas.microsoft.com/office/powerpoint/2010/main" val="15532359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Example</a:t>
            </a:r>
            <a:endParaRPr lang="en-US" sz="4000" b="1" dirty="0">
              <a:solidFill>
                <a:srgbClr val="0000FF"/>
              </a:solidFill>
            </a:endParaRPr>
          </a:p>
        </p:txBody>
      </p:sp>
      <p:sp>
        <p:nvSpPr>
          <p:cNvPr id="3" name="Content Placeholder 2"/>
          <p:cNvSpPr>
            <a:spLocks noGrp="1"/>
          </p:cNvSpPr>
          <p:nvPr>
            <p:ph idx="1"/>
          </p:nvPr>
        </p:nvSpPr>
        <p:spPr>
          <a:xfrm>
            <a:off x="457200" y="1600200"/>
            <a:ext cx="8229600" cy="640021"/>
          </a:xfrm>
        </p:spPr>
        <p:txBody>
          <a:bodyPr>
            <a:normAutofit/>
          </a:bodyPr>
          <a:lstStyle/>
          <a:p>
            <a:r>
              <a:rPr lang="en-US" sz="2800" dirty="0" smtClean="0"/>
              <a:t>Show that for any integer k, k &lt;= n,</a:t>
            </a:r>
            <a:endParaRPr lang="en-US" sz="2800" dirty="0"/>
          </a:p>
        </p:txBody>
      </p:sp>
      <p:pic>
        <p:nvPicPr>
          <p:cNvPr id="4" name="Picture 3" descr="Screen Shot 2018-01-08 at 12.34.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457" y="1668019"/>
            <a:ext cx="1653226" cy="585131"/>
          </a:xfrm>
          <a:prstGeom prst="rect">
            <a:avLst/>
          </a:prstGeom>
        </p:spPr>
      </p:pic>
    </p:spTree>
    <p:extLst>
      <p:ext uri="{BB962C8B-B14F-4D97-AF65-F5344CB8AC3E}">
        <p14:creationId xmlns:p14="http://schemas.microsoft.com/office/powerpoint/2010/main" val="10376618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Example</a:t>
            </a:r>
            <a:endParaRPr lang="en-US" sz="4000" b="1" dirty="0">
              <a:solidFill>
                <a:srgbClr val="0000FF"/>
              </a:solidFill>
            </a:endParaRPr>
          </a:p>
        </p:txBody>
      </p:sp>
      <p:sp>
        <p:nvSpPr>
          <p:cNvPr id="3" name="Content Placeholder 2"/>
          <p:cNvSpPr>
            <a:spLocks noGrp="1"/>
          </p:cNvSpPr>
          <p:nvPr>
            <p:ph idx="1"/>
          </p:nvPr>
        </p:nvSpPr>
        <p:spPr>
          <a:xfrm>
            <a:off x="457200" y="1600200"/>
            <a:ext cx="8229600" cy="640021"/>
          </a:xfrm>
        </p:spPr>
        <p:txBody>
          <a:bodyPr>
            <a:normAutofit/>
          </a:bodyPr>
          <a:lstStyle/>
          <a:p>
            <a:r>
              <a:rPr lang="en-US" sz="2800" dirty="0" smtClean="0"/>
              <a:t>Show that for any integer k, k &lt;= n,</a:t>
            </a:r>
            <a:endParaRPr lang="en-US" sz="2800" dirty="0"/>
          </a:p>
        </p:txBody>
      </p:sp>
      <p:pic>
        <p:nvPicPr>
          <p:cNvPr id="4" name="Picture 3" descr="Screen Shot 2018-01-08 at 12.34.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457" y="1668019"/>
            <a:ext cx="1653226" cy="585131"/>
          </a:xfrm>
          <a:prstGeom prst="rect">
            <a:avLst/>
          </a:prstGeom>
        </p:spPr>
      </p:pic>
      <p:pic>
        <p:nvPicPr>
          <p:cNvPr id="6" name="Picture 5" descr="Screen Shot 2018-01-08 at 12.32.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73" y="2741334"/>
            <a:ext cx="8229600" cy="1605280"/>
          </a:xfrm>
          <a:prstGeom prst="rect">
            <a:avLst/>
          </a:prstGeom>
        </p:spPr>
      </p:pic>
    </p:spTree>
    <p:extLst>
      <p:ext uri="{BB962C8B-B14F-4D97-AF65-F5344CB8AC3E}">
        <p14:creationId xmlns:p14="http://schemas.microsoft.com/office/powerpoint/2010/main" val="270301151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346001"/>
          </a:xfrm>
        </p:spPr>
        <p:txBody>
          <a:bodyPr>
            <a:normAutofit/>
          </a:bodyPr>
          <a:lstStyle/>
          <a:p>
            <a:pPr marL="514350" indent="-457200"/>
            <a:r>
              <a:rPr lang="en-US" sz="2800" dirty="0" smtClean="0"/>
              <a:t>How many 5-card hands are there in which two of the cards are clubs and three are hearts?</a:t>
            </a:r>
          </a:p>
          <a:p>
            <a:pPr marL="514350" indent="-457200"/>
            <a:r>
              <a:rPr lang="en-US" sz="2800" dirty="0" err="1" smtClean="0"/>
              <a:t>Ans</a:t>
            </a:r>
            <a:r>
              <a:rPr lang="en-US" sz="2800" dirty="0" smtClean="0"/>
              <a:t>: Note that order is not important.</a:t>
            </a:r>
          </a:p>
          <a:p>
            <a:pPr marL="57150" indent="0">
              <a:buNone/>
            </a:pPr>
            <a:r>
              <a:rPr lang="en-US" sz="2800" dirty="0"/>
              <a:t>	</a:t>
            </a:r>
            <a:r>
              <a:rPr lang="en-US" sz="2800" dirty="0" smtClean="0">
                <a:solidFill>
                  <a:srgbClr val="0000FF"/>
                </a:solidFill>
              </a:rPr>
              <a:t>How many ways can we select two club cards?</a:t>
            </a:r>
          </a:p>
          <a:p>
            <a:pPr marL="57150" indent="0">
              <a:buNone/>
            </a:pPr>
            <a:r>
              <a:rPr lang="en-US" sz="2800" dirty="0"/>
              <a:t>	</a:t>
            </a:r>
          </a:p>
          <a:p>
            <a:pPr marL="57150" indent="0">
              <a:buNone/>
            </a:pPr>
            <a:r>
              <a:rPr lang="en-US" sz="2800" dirty="0" smtClean="0"/>
              <a:t>	</a:t>
            </a:r>
            <a:r>
              <a:rPr lang="en-US" sz="2800" dirty="0" smtClean="0">
                <a:solidFill>
                  <a:srgbClr val="0000FF"/>
                </a:solidFill>
              </a:rPr>
              <a:t>How many ways can we select three hearts?</a:t>
            </a:r>
          </a:p>
          <a:p>
            <a:pPr marL="57150" indent="0">
              <a:buNone/>
            </a:pPr>
            <a:r>
              <a:rPr lang="en-US" sz="2800" dirty="0">
                <a:solidFill>
                  <a:srgbClr val="0000FF"/>
                </a:solidFill>
              </a:rPr>
              <a:t>	</a:t>
            </a:r>
            <a:endParaRPr lang="en-US" sz="2800" dirty="0" smtClean="0"/>
          </a:p>
        </p:txBody>
      </p:sp>
    </p:spTree>
    <p:extLst>
      <p:ext uri="{BB962C8B-B14F-4D97-AF65-F5344CB8AC3E}">
        <p14:creationId xmlns:p14="http://schemas.microsoft.com/office/powerpoint/2010/main" val="28428103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346001"/>
          </a:xfrm>
        </p:spPr>
        <p:txBody>
          <a:bodyPr>
            <a:normAutofit/>
          </a:bodyPr>
          <a:lstStyle/>
          <a:p>
            <a:pPr marL="514350" indent="-457200"/>
            <a:r>
              <a:rPr lang="en-US" sz="2800" dirty="0" smtClean="0"/>
              <a:t>How many 5-card hands are there in which two of the cards are clubs and three are hearts?</a:t>
            </a:r>
          </a:p>
          <a:p>
            <a:pPr marL="514350" indent="-457200"/>
            <a:r>
              <a:rPr lang="en-US" sz="2800" dirty="0" err="1" smtClean="0"/>
              <a:t>Ans</a:t>
            </a:r>
            <a:r>
              <a:rPr lang="en-US" sz="2800" dirty="0" smtClean="0"/>
              <a:t>: Note that order is not important.</a:t>
            </a:r>
          </a:p>
          <a:p>
            <a:pPr marL="57150" indent="0">
              <a:buNone/>
            </a:pPr>
            <a:r>
              <a:rPr lang="en-US" sz="2800" dirty="0"/>
              <a:t>	</a:t>
            </a:r>
            <a:r>
              <a:rPr lang="en-US" sz="2800" dirty="0" smtClean="0">
                <a:solidFill>
                  <a:srgbClr val="0000FF"/>
                </a:solidFill>
              </a:rPr>
              <a:t>How many ways can we select two club cards?</a:t>
            </a:r>
          </a:p>
          <a:p>
            <a:pPr marL="57150" indent="0">
              <a:buNone/>
            </a:pPr>
            <a:r>
              <a:rPr lang="en-US" sz="2800" dirty="0"/>
              <a:t>	</a:t>
            </a:r>
            <a:r>
              <a:rPr lang="en-US" sz="2800" dirty="0" smtClean="0">
                <a:solidFill>
                  <a:srgbClr val="FF0000"/>
                </a:solidFill>
              </a:rPr>
              <a:t>The answer is</a:t>
            </a:r>
            <a:r>
              <a:rPr lang="en-US" sz="2800" dirty="0" smtClean="0"/>
              <a:t>: C(13,2) =       =  </a:t>
            </a:r>
          </a:p>
          <a:p>
            <a:pPr marL="57150" indent="0">
              <a:buNone/>
            </a:pPr>
            <a:endParaRPr lang="en-US" sz="2800" dirty="0"/>
          </a:p>
          <a:p>
            <a:pPr marL="57150" indent="0">
              <a:buNone/>
            </a:pPr>
            <a:r>
              <a:rPr lang="en-US" sz="2800" dirty="0" smtClean="0"/>
              <a:t>	</a:t>
            </a:r>
            <a:r>
              <a:rPr lang="en-US" sz="2800" dirty="0" smtClean="0">
                <a:solidFill>
                  <a:srgbClr val="0000FF"/>
                </a:solidFill>
              </a:rPr>
              <a:t>How many ways can we select three hearts?</a:t>
            </a:r>
          </a:p>
          <a:p>
            <a:pPr marL="57150" indent="0">
              <a:buNone/>
            </a:pPr>
            <a:r>
              <a:rPr lang="en-US" sz="2800" dirty="0">
                <a:solidFill>
                  <a:srgbClr val="0000FF"/>
                </a:solidFill>
              </a:rPr>
              <a:t>	</a:t>
            </a:r>
            <a:endParaRPr lang="en-US" sz="2800" dirty="0"/>
          </a:p>
          <a:p>
            <a:pPr marL="57150" indent="0">
              <a:buNone/>
            </a:pPr>
            <a:r>
              <a:rPr lang="en-US" sz="2800" dirty="0" smtClean="0"/>
              <a:t>	</a:t>
            </a:r>
          </a:p>
        </p:txBody>
      </p:sp>
      <p:grpSp>
        <p:nvGrpSpPr>
          <p:cNvPr id="6" name="Group 5"/>
          <p:cNvGrpSpPr/>
          <p:nvPr/>
        </p:nvGrpSpPr>
        <p:grpSpPr>
          <a:xfrm>
            <a:off x="4446399" y="3337759"/>
            <a:ext cx="1462149" cy="571500"/>
            <a:chOff x="4446399" y="3337759"/>
            <a:chExt cx="1462149" cy="571500"/>
          </a:xfrm>
        </p:grpSpPr>
        <p:pic>
          <p:nvPicPr>
            <p:cNvPr id="4" name="Picture 3" descr="Screen Shot 2015-02-01 at 10.0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399" y="3337759"/>
              <a:ext cx="520700" cy="546100"/>
            </a:xfrm>
            <a:prstGeom prst="rect">
              <a:avLst/>
            </a:prstGeom>
          </p:spPr>
        </p:pic>
        <p:pic>
          <p:nvPicPr>
            <p:cNvPr id="5" name="Picture 4" descr="Screen Shot 2015-02-01 at 10.01.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848" y="3337759"/>
              <a:ext cx="647700" cy="571500"/>
            </a:xfrm>
            <a:prstGeom prst="rect">
              <a:avLst/>
            </a:prstGeom>
          </p:spPr>
        </p:pic>
      </p:grpSp>
    </p:spTree>
    <p:extLst>
      <p:ext uri="{BB962C8B-B14F-4D97-AF65-F5344CB8AC3E}">
        <p14:creationId xmlns:p14="http://schemas.microsoft.com/office/powerpoint/2010/main" val="117533577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346001"/>
          </a:xfrm>
        </p:spPr>
        <p:txBody>
          <a:bodyPr>
            <a:normAutofit/>
          </a:bodyPr>
          <a:lstStyle/>
          <a:p>
            <a:pPr marL="514350" indent="-457200"/>
            <a:r>
              <a:rPr lang="en-US" sz="2800" dirty="0" smtClean="0"/>
              <a:t>How many 5-card hands are there in which two of the cards are clubs and three are hearts?</a:t>
            </a:r>
          </a:p>
          <a:p>
            <a:pPr marL="514350" indent="-457200"/>
            <a:r>
              <a:rPr lang="en-US" sz="2800" dirty="0" err="1" smtClean="0"/>
              <a:t>Ans</a:t>
            </a:r>
            <a:r>
              <a:rPr lang="en-US" sz="2800" dirty="0" smtClean="0"/>
              <a:t>: Note that order is not important.</a:t>
            </a:r>
          </a:p>
          <a:p>
            <a:pPr marL="57150" indent="0">
              <a:buNone/>
            </a:pPr>
            <a:r>
              <a:rPr lang="en-US" sz="2800" dirty="0"/>
              <a:t>	</a:t>
            </a:r>
            <a:r>
              <a:rPr lang="en-US" sz="2800" dirty="0" smtClean="0">
                <a:solidFill>
                  <a:srgbClr val="0000FF"/>
                </a:solidFill>
              </a:rPr>
              <a:t>How many ways can we select two club cards?</a:t>
            </a:r>
          </a:p>
          <a:p>
            <a:pPr marL="57150" indent="0">
              <a:buNone/>
            </a:pPr>
            <a:r>
              <a:rPr lang="en-US" sz="2800" dirty="0"/>
              <a:t>	</a:t>
            </a:r>
            <a:r>
              <a:rPr lang="en-US" sz="2800" dirty="0" smtClean="0">
                <a:solidFill>
                  <a:srgbClr val="FF0000"/>
                </a:solidFill>
              </a:rPr>
              <a:t>The answer is</a:t>
            </a:r>
            <a:r>
              <a:rPr lang="en-US" sz="2800" dirty="0" smtClean="0"/>
              <a:t>: C(13,2) =       =  </a:t>
            </a:r>
          </a:p>
          <a:p>
            <a:pPr marL="57150" indent="0">
              <a:buNone/>
            </a:pPr>
            <a:endParaRPr lang="en-US" sz="2800" dirty="0"/>
          </a:p>
          <a:p>
            <a:pPr marL="57150" indent="0">
              <a:buNone/>
            </a:pPr>
            <a:r>
              <a:rPr lang="en-US" sz="2800" dirty="0" smtClean="0"/>
              <a:t>	</a:t>
            </a:r>
            <a:r>
              <a:rPr lang="en-US" sz="2800" dirty="0" smtClean="0">
                <a:solidFill>
                  <a:srgbClr val="0000FF"/>
                </a:solidFill>
              </a:rPr>
              <a:t>How many ways can we select three hearts?</a:t>
            </a:r>
          </a:p>
          <a:p>
            <a:pPr marL="57150" indent="0">
              <a:buNone/>
            </a:pPr>
            <a:r>
              <a:rPr lang="en-US" sz="2800" dirty="0">
                <a:solidFill>
                  <a:srgbClr val="0000FF"/>
                </a:solidFill>
              </a:rPr>
              <a:t>	</a:t>
            </a:r>
            <a:r>
              <a:rPr lang="en-US" sz="2800" dirty="0" smtClean="0">
                <a:solidFill>
                  <a:srgbClr val="FF0000"/>
                </a:solidFill>
              </a:rPr>
              <a:t>The answer is</a:t>
            </a:r>
            <a:r>
              <a:rPr lang="en-US" sz="2800" dirty="0" smtClean="0">
                <a:solidFill>
                  <a:srgbClr val="0000FF"/>
                </a:solidFill>
              </a:rPr>
              <a:t>: </a:t>
            </a:r>
            <a:r>
              <a:rPr lang="en-US" sz="2800" dirty="0" smtClean="0"/>
              <a:t>C(13,3)</a:t>
            </a:r>
          </a:p>
          <a:p>
            <a:pPr marL="57150" indent="0">
              <a:buNone/>
            </a:pPr>
            <a:endParaRPr lang="en-US" sz="2800" dirty="0"/>
          </a:p>
          <a:p>
            <a:pPr marL="57150" indent="0">
              <a:buNone/>
            </a:pPr>
            <a:r>
              <a:rPr lang="en-US" sz="2800" dirty="0" smtClean="0"/>
              <a:t>	</a:t>
            </a:r>
          </a:p>
        </p:txBody>
      </p:sp>
      <p:grpSp>
        <p:nvGrpSpPr>
          <p:cNvPr id="6" name="Group 5"/>
          <p:cNvGrpSpPr/>
          <p:nvPr/>
        </p:nvGrpSpPr>
        <p:grpSpPr>
          <a:xfrm>
            <a:off x="4446399" y="3337759"/>
            <a:ext cx="1462149" cy="571500"/>
            <a:chOff x="4446399" y="3337759"/>
            <a:chExt cx="1462149" cy="571500"/>
          </a:xfrm>
        </p:grpSpPr>
        <p:pic>
          <p:nvPicPr>
            <p:cNvPr id="4" name="Picture 3" descr="Screen Shot 2015-02-01 at 10.0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399" y="3337759"/>
              <a:ext cx="520700" cy="546100"/>
            </a:xfrm>
            <a:prstGeom prst="rect">
              <a:avLst/>
            </a:prstGeom>
          </p:spPr>
        </p:pic>
        <p:pic>
          <p:nvPicPr>
            <p:cNvPr id="5" name="Picture 4" descr="Screen Shot 2015-02-01 at 10.01.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848" y="3337759"/>
              <a:ext cx="647700" cy="571500"/>
            </a:xfrm>
            <a:prstGeom prst="rect">
              <a:avLst/>
            </a:prstGeom>
          </p:spPr>
        </p:pic>
      </p:grpSp>
    </p:spTree>
    <p:extLst>
      <p:ext uri="{BB962C8B-B14F-4D97-AF65-F5344CB8AC3E}">
        <p14:creationId xmlns:p14="http://schemas.microsoft.com/office/powerpoint/2010/main" val="240560574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199" y="1365000"/>
            <a:ext cx="8573138" cy="5346001"/>
          </a:xfrm>
        </p:spPr>
        <p:txBody>
          <a:bodyPr>
            <a:normAutofit/>
          </a:bodyPr>
          <a:lstStyle/>
          <a:p>
            <a:pPr marL="514350" indent="-457200"/>
            <a:r>
              <a:rPr lang="en-US" sz="2800" dirty="0" smtClean="0"/>
              <a:t>How many 5-card hands are there in which two of the cards are clubs and three are hearts?</a:t>
            </a:r>
          </a:p>
          <a:p>
            <a:pPr marL="514350" indent="-457200"/>
            <a:r>
              <a:rPr lang="en-US" sz="2800" dirty="0" err="1" smtClean="0"/>
              <a:t>Ans</a:t>
            </a:r>
            <a:r>
              <a:rPr lang="en-US" sz="2800" dirty="0" smtClean="0"/>
              <a:t>: Note that order is not important.</a:t>
            </a:r>
          </a:p>
          <a:p>
            <a:pPr marL="57150" indent="0">
              <a:buNone/>
            </a:pPr>
            <a:r>
              <a:rPr lang="en-US" sz="2800" dirty="0"/>
              <a:t>	</a:t>
            </a:r>
            <a:r>
              <a:rPr lang="en-US" sz="2800" dirty="0" smtClean="0">
                <a:solidFill>
                  <a:srgbClr val="0000FF"/>
                </a:solidFill>
              </a:rPr>
              <a:t>How many ways can we select two club </a:t>
            </a:r>
            <a:r>
              <a:rPr lang="en-US" sz="2800" smtClean="0">
                <a:solidFill>
                  <a:srgbClr val="0000FF"/>
                </a:solidFill>
              </a:rPr>
              <a:t>cards?</a:t>
            </a:r>
            <a:endParaRPr lang="en-US" sz="2800" dirty="0" smtClean="0">
              <a:solidFill>
                <a:srgbClr val="0000FF"/>
              </a:solidFill>
            </a:endParaRPr>
          </a:p>
          <a:p>
            <a:pPr marL="57150" indent="0">
              <a:buNone/>
            </a:pPr>
            <a:r>
              <a:rPr lang="en-US" sz="2800" dirty="0"/>
              <a:t>	</a:t>
            </a:r>
            <a:r>
              <a:rPr lang="en-US" sz="2800" dirty="0" smtClean="0">
                <a:solidFill>
                  <a:srgbClr val="FF0000"/>
                </a:solidFill>
              </a:rPr>
              <a:t>The answer is</a:t>
            </a:r>
            <a:r>
              <a:rPr lang="en-US" sz="2800" dirty="0" smtClean="0"/>
              <a:t>: C(13,2) =       =  </a:t>
            </a:r>
          </a:p>
          <a:p>
            <a:pPr marL="57150" indent="0">
              <a:buNone/>
            </a:pPr>
            <a:endParaRPr lang="en-US" sz="2800" dirty="0"/>
          </a:p>
          <a:p>
            <a:pPr marL="57150" indent="0">
              <a:buNone/>
            </a:pPr>
            <a:r>
              <a:rPr lang="en-US" sz="2800" dirty="0" smtClean="0"/>
              <a:t>	</a:t>
            </a:r>
            <a:r>
              <a:rPr lang="en-US" sz="2800" dirty="0" smtClean="0">
                <a:solidFill>
                  <a:srgbClr val="0000FF"/>
                </a:solidFill>
              </a:rPr>
              <a:t>How many ways can we select three hearts?</a:t>
            </a:r>
          </a:p>
          <a:p>
            <a:pPr marL="57150" indent="0">
              <a:buNone/>
            </a:pPr>
            <a:r>
              <a:rPr lang="en-US" sz="2800" dirty="0">
                <a:solidFill>
                  <a:srgbClr val="0000FF"/>
                </a:solidFill>
              </a:rPr>
              <a:t>	</a:t>
            </a:r>
            <a:r>
              <a:rPr lang="en-US" sz="2800" dirty="0" smtClean="0">
                <a:solidFill>
                  <a:srgbClr val="FF0000"/>
                </a:solidFill>
              </a:rPr>
              <a:t>The answer is</a:t>
            </a:r>
            <a:r>
              <a:rPr lang="en-US" sz="2800" dirty="0" smtClean="0">
                <a:solidFill>
                  <a:srgbClr val="0000FF"/>
                </a:solidFill>
              </a:rPr>
              <a:t>: </a:t>
            </a:r>
            <a:r>
              <a:rPr lang="en-US" sz="2800" dirty="0" smtClean="0"/>
              <a:t>C(13,3)</a:t>
            </a:r>
          </a:p>
          <a:p>
            <a:pPr marL="57150" indent="0">
              <a:buNone/>
            </a:pPr>
            <a:endParaRPr lang="en-US" sz="2800" dirty="0"/>
          </a:p>
          <a:p>
            <a:pPr marL="57150" indent="0">
              <a:buNone/>
            </a:pPr>
            <a:r>
              <a:rPr lang="en-US" sz="2800" dirty="0" smtClean="0"/>
              <a:t>	Total number = C(13,2). C(13,3) = </a:t>
            </a:r>
          </a:p>
        </p:txBody>
      </p:sp>
      <p:grpSp>
        <p:nvGrpSpPr>
          <p:cNvPr id="6" name="Group 5"/>
          <p:cNvGrpSpPr/>
          <p:nvPr/>
        </p:nvGrpSpPr>
        <p:grpSpPr>
          <a:xfrm>
            <a:off x="4446399" y="3337759"/>
            <a:ext cx="1462149" cy="571500"/>
            <a:chOff x="4446399" y="3337759"/>
            <a:chExt cx="1462149" cy="571500"/>
          </a:xfrm>
        </p:grpSpPr>
        <p:pic>
          <p:nvPicPr>
            <p:cNvPr id="4" name="Picture 3" descr="Screen Shot 2015-02-01 at 10.0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399" y="3337759"/>
              <a:ext cx="520700" cy="546100"/>
            </a:xfrm>
            <a:prstGeom prst="rect">
              <a:avLst/>
            </a:prstGeom>
          </p:spPr>
        </p:pic>
        <p:pic>
          <p:nvPicPr>
            <p:cNvPr id="5" name="Picture 4" descr="Screen Shot 2015-02-01 at 10.01.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848" y="3337759"/>
              <a:ext cx="647700" cy="571500"/>
            </a:xfrm>
            <a:prstGeom prst="rect">
              <a:avLst/>
            </a:prstGeom>
          </p:spPr>
        </p:pic>
      </p:grpSp>
      <p:pic>
        <p:nvPicPr>
          <p:cNvPr id="7" name="Picture 6" descr="Screen Shot 2015-02-01 at 10.07.0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548" y="5893584"/>
            <a:ext cx="1244600" cy="558800"/>
          </a:xfrm>
          <a:prstGeom prst="rect">
            <a:avLst/>
          </a:prstGeom>
        </p:spPr>
      </p:pic>
    </p:spTree>
    <p:extLst>
      <p:ext uri="{BB962C8B-B14F-4D97-AF65-F5344CB8AC3E}">
        <p14:creationId xmlns:p14="http://schemas.microsoft.com/office/powerpoint/2010/main" val="17177224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a:t>
            </a:r>
            <a:endParaRPr lang="en-US" dirty="0"/>
          </a:p>
        </p:txBody>
      </p:sp>
      <p:sp>
        <p:nvSpPr>
          <p:cNvPr id="3" name="Content Placeholder 2"/>
          <p:cNvSpPr>
            <a:spLocks noGrp="1"/>
          </p:cNvSpPr>
          <p:nvPr>
            <p:ph idx="1"/>
          </p:nvPr>
        </p:nvSpPr>
        <p:spPr>
          <a:xfrm>
            <a:off x="457200" y="1600200"/>
            <a:ext cx="8539244" cy="4525963"/>
          </a:xfrm>
        </p:spPr>
        <p:txBody>
          <a:bodyPr>
            <a:normAutofit/>
          </a:bodyPr>
          <a:lstStyle/>
          <a:p>
            <a:pPr>
              <a:buNone/>
            </a:pPr>
            <a:r>
              <a:rPr lang="en-US" b="1" dirty="0" smtClean="0"/>
              <a:t>   Definition</a:t>
            </a:r>
            <a:r>
              <a:rPr lang="en-US" dirty="0" smtClean="0"/>
              <a:t>: A </a:t>
            </a:r>
            <a:r>
              <a:rPr lang="en-US" i="1" dirty="0" smtClean="0"/>
              <a:t>permutation</a:t>
            </a:r>
            <a:r>
              <a:rPr lang="en-US" dirty="0" smtClean="0"/>
              <a:t> of a set of distinct objects is an </a:t>
            </a:r>
            <a:r>
              <a:rPr lang="en-US" b="1" dirty="0" smtClean="0"/>
              <a:t>ordered</a:t>
            </a:r>
            <a:r>
              <a:rPr lang="en-US" dirty="0" smtClean="0"/>
              <a:t> arrangement of these objects. An ordered arrangement of r elements of a set is called an  </a:t>
            </a:r>
            <a:r>
              <a:rPr lang="en-US" i="1" dirty="0" smtClean="0"/>
              <a:t>r-permutation</a:t>
            </a:r>
            <a:r>
              <a:rPr lang="en-US" dirty="0" smtClean="0"/>
              <a:t>.</a:t>
            </a:r>
          </a:p>
          <a:p>
            <a:pPr>
              <a:buNone/>
            </a:pPr>
            <a:r>
              <a:rPr lang="en-US" b="1" dirty="0" smtClean="0"/>
              <a:t>   </a:t>
            </a:r>
            <a:endParaRPr lang="en-US" dirty="0"/>
          </a:p>
        </p:txBody>
      </p:sp>
    </p:spTree>
    <p:extLst>
      <p:ext uri="{BB962C8B-B14F-4D97-AF65-F5344CB8AC3E}">
        <p14:creationId xmlns:p14="http://schemas.microsoft.com/office/powerpoint/2010/main" val="10657745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Example </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p>
          <a:p>
            <a:pPr lvl="1"/>
            <a:r>
              <a:rPr lang="en-US" sz="2400" dirty="0" smtClean="0"/>
              <a:t>(b) four aces?</a:t>
            </a:r>
          </a:p>
          <a:p>
            <a:pPr lvl="1"/>
            <a:r>
              <a:rPr lang="en-US" sz="2400" dirty="0" smtClean="0"/>
              <a:t>(c) four of a kind?</a:t>
            </a:r>
          </a:p>
          <a:p>
            <a:pPr lvl="1"/>
            <a:r>
              <a:rPr lang="en-US" sz="2400" dirty="0" smtClean="0"/>
              <a:t>(d) three aces and two jacks?</a:t>
            </a:r>
          </a:p>
          <a:p>
            <a:pPr lvl="1"/>
            <a:r>
              <a:rPr lang="en-US" sz="2400" dirty="0" smtClean="0"/>
              <a:t>(e) three aces and a pair?</a:t>
            </a:r>
          </a:p>
          <a:p>
            <a:pPr lvl="1"/>
            <a:r>
              <a:rPr lang="en-US" sz="2400" dirty="0" smtClean="0"/>
              <a:t>(f) a full house (three of a kind and a pair)?</a:t>
            </a:r>
          </a:p>
          <a:p>
            <a:pPr lvl="1"/>
            <a:r>
              <a:rPr lang="en-US" sz="2400" dirty="0" smtClean="0"/>
              <a:t>(g) thee of a kind?</a:t>
            </a:r>
          </a:p>
          <a:p>
            <a:pPr lvl="1"/>
            <a:r>
              <a:rPr lang="en-US" sz="2400" dirty="0" smtClean="0"/>
              <a:t>(h) two pairs?</a:t>
            </a:r>
            <a:endParaRPr lang="en-US" sz="2400" dirty="0"/>
          </a:p>
        </p:txBody>
      </p:sp>
    </p:spTree>
    <p:extLst>
      <p:ext uri="{BB962C8B-B14F-4D97-AF65-F5344CB8AC3E}">
        <p14:creationId xmlns:p14="http://schemas.microsoft.com/office/powerpoint/2010/main" val="219620504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C(4,1).C(13,5)</a:t>
            </a:r>
            <a:endParaRPr lang="en-US" sz="2400" dirty="0" smtClean="0"/>
          </a:p>
          <a:p>
            <a:pPr lvl="1"/>
            <a:r>
              <a:rPr lang="en-US" sz="2400" dirty="0" smtClean="0"/>
              <a:t>(b) four aces? </a:t>
            </a:r>
          </a:p>
          <a:p>
            <a:pPr lvl="1"/>
            <a:r>
              <a:rPr lang="en-US" sz="2400" dirty="0" smtClean="0"/>
              <a:t>(c) four of a kind? </a:t>
            </a:r>
          </a:p>
          <a:p>
            <a:pPr lvl="1"/>
            <a:r>
              <a:rPr lang="en-US" sz="2400" dirty="0" smtClean="0"/>
              <a:t>(d) three aces and two jacks? </a:t>
            </a:r>
          </a:p>
          <a:p>
            <a:pPr lvl="1"/>
            <a:r>
              <a:rPr lang="en-US" sz="2400" dirty="0" smtClean="0"/>
              <a:t>(e) three aces and a pair? </a:t>
            </a:r>
          </a:p>
          <a:p>
            <a:pPr lvl="1"/>
            <a:r>
              <a:rPr lang="en-US" sz="2400" dirty="0" smtClean="0"/>
              <a:t>(f) a full house (three of a kind and a pair)? </a:t>
            </a:r>
            <a:endParaRPr lang="en-US" sz="2400" dirty="0" smtClean="0">
              <a:solidFill>
                <a:srgbClr val="FF0000"/>
              </a:solidFill>
            </a:endParaRP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273493050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a:solidFill>
                  <a:srgbClr val="FF0000"/>
                </a:solidFill>
              </a:rPr>
              <a:t>4</a:t>
            </a:r>
            <a:r>
              <a:rPr lang="en-US" sz="2400" dirty="0" smtClean="0">
                <a:solidFill>
                  <a:srgbClr val="FF0000"/>
                </a:solidFill>
              </a:rPr>
              <a:t>,1).C(13,5)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p>
          <a:p>
            <a:pPr lvl="1"/>
            <a:r>
              <a:rPr lang="en-US" sz="2400" dirty="0" smtClean="0"/>
              <a:t>(d) three aces and two jacks? </a:t>
            </a:r>
          </a:p>
          <a:p>
            <a:pPr lvl="1"/>
            <a:r>
              <a:rPr lang="en-US" sz="2400" dirty="0" smtClean="0"/>
              <a:t>(e) three aces and a pair? </a:t>
            </a:r>
          </a:p>
          <a:p>
            <a:pPr lvl="1"/>
            <a:r>
              <a:rPr lang="en-US" sz="2400" dirty="0" smtClean="0"/>
              <a:t>(f) a full house (three of a kind and a pair)? </a:t>
            </a:r>
            <a:endParaRPr lang="en-US" sz="2400" dirty="0" smtClean="0">
              <a:solidFill>
                <a:srgbClr val="FF0000"/>
              </a:solidFill>
            </a:endParaRP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330041083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a:solidFill>
                  <a:srgbClr val="FF0000"/>
                </a:solidFill>
              </a:rPr>
              <a:t>4</a:t>
            </a:r>
            <a:r>
              <a:rPr lang="en-US" sz="2400" dirty="0" smtClean="0">
                <a:solidFill>
                  <a:srgbClr val="FF0000"/>
                </a:solidFill>
              </a:rPr>
              <a:t>,1).C(13,5)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p>
          <a:p>
            <a:pPr lvl="1"/>
            <a:r>
              <a:rPr lang="en-US" sz="2400" dirty="0" smtClean="0"/>
              <a:t>(e) three aces and a pair? </a:t>
            </a:r>
          </a:p>
          <a:p>
            <a:pPr lvl="1"/>
            <a:r>
              <a:rPr lang="en-US" sz="2400" dirty="0" smtClean="0"/>
              <a:t>(f) a full house (three of a kind and a pair)? </a:t>
            </a:r>
            <a:endParaRPr lang="en-US" sz="2400" dirty="0" smtClean="0">
              <a:solidFill>
                <a:srgbClr val="FF0000"/>
              </a:solidFill>
            </a:endParaRP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17009193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a:solidFill>
                  <a:srgbClr val="FF0000"/>
                </a:solidFill>
              </a:rPr>
              <a:t>4</a:t>
            </a:r>
            <a:r>
              <a:rPr lang="en-US" sz="2400" dirty="0" smtClean="0">
                <a:solidFill>
                  <a:srgbClr val="FF0000"/>
                </a:solidFill>
              </a:rPr>
              <a:t>,1).C(13,5)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p>
          <a:p>
            <a:pPr lvl="1"/>
            <a:r>
              <a:rPr lang="en-US" sz="2400" dirty="0" smtClean="0"/>
              <a:t>(f) a full house (three of a kind and a pair)? </a:t>
            </a:r>
            <a:endParaRPr lang="en-US" sz="2400" dirty="0" smtClean="0">
              <a:solidFill>
                <a:srgbClr val="FF0000"/>
              </a:solidFill>
            </a:endParaRP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346246105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C(4,1).C(13,5)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r>
              <a:rPr lang="en-US" sz="2400" dirty="0" smtClean="0">
                <a:solidFill>
                  <a:srgbClr val="FF0000"/>
                </a:solidFill>
              </a:rPr>
              <a:t>C(4,3).C(12,1).C(4,2)</a:t>
            </a:r>
          </a:p>
          <a:p>
            <a:pPr lvl="1"/>
            <a:r>
              <a:rPr lang="en-US" sz="2400" dirty="0" smtClean="0"/>
              <a:t>(f) a full house (three of a kind and a pair)? </a:t>
            </a:r>
            <a:endParaRPr lang="en-US" sz="2400" dirty="0" smtClean="0">
              <a:solidFill>
                <a:srgbClr val="FF0000"/>
              </a:solidFill>
            </a:endParaRP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162263455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C(4,1).C(13,5)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r>
              <a:rPr lang="en-US" sz="2400" dirty="0" smtClean="0">
                <a:solidFill>
                  <a:srgbClr val="FF0000"/>
                </a:solidFill>
              </a:rPr>
              <a:t>C(4,3).C(12,1).C(4,2)</a:t>
            </a:r>
          </a:p>
          <a:p>
            <a:pPr lvl="1"/>
            <a:r>
              <a:rPr lang="en-US" sz="2400" dirty="0" smtClean="0"/>
              <a:t>(f) a full house (three of a kind and a pair)? </a:t>
            </a:r>
            <a:r>
              <a:rPr lang="en-US" sz="2400" dirty="0" smtClean="0">
                <a:solidFill>
                  <a:srgbClr val="FF0000"/>
                </a:solidFill>
              </a:rPr>
              <a:t>C(13,1).C(4,3).C(12,1).C(4,2)</a:t>
            </a:r>
          </a:p>
          <a:p>
            <a:pPr lvl="1"/>
            <a:r>
              <a:rPr lang="en-US" sz="2400" dirty="0" smtClean="0"/>
              <a:t>(g) three of a kind? </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132736172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a:solidFill>
                  <a:srgbClr val="FF0000"/>
                </a:solidFill>
              </a:rPr>
              <a:t>4</a:t>
            </a:r>
            <a:r>
              <a:rPr lang="en-US" sz="2400" dirty="0" smtClean="0">
                <a:solidFill>
                  <a:srgbClr val="FF0000"/>
                </a:solidFill>
              </a:rPr>
              <a:t>,1).C(13,5)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r>
              <a:rPr lang="en-US" sz="2400" dirty="0" smtClean="0">
                <a:solidFill>
                  <a:srgbClr val="FF0000"/>
                </a:solidFill>
              </a:rPr>
              <a:t>C(4,3).C(12,1).C(4,2)</a:t>
            </a:r>
          </a:p>
          <a:p>
            <a:pPr lvl="1"/>
            <a:r>
              <a:rPr lang="en-US" sz="2400" dirty="0" smtClean="0"/>
              <a:t>(f) a full house (three of a kind and a pair)? </a:t>
            </a:r>
            <a:r>
              <a:rPr lang="en-US" sz="2400" dirty="0" smtClean="0">
                <a:solidFill>
                  <a:srgbClr val="FF0000"/>
                </a:solidFill>
              </a:rPr>
              <a:t>C(13,1).C(4,3).C(12,1).C(4,2)</a:t>
            </a:r>
          </a:p>
          <a:p>
            <a:pPr lvl="1"/>
            <a:r>
              <a:rPr lang="en-US" sz="2400" dirty="0" smtClean="0"/>
              <a:t>(g) three of a kind? </a:t>
            </a:r>
            <a:r>
              <a:rPr lang="en-US" sz="2400" dirty="0">
                <a:solidFill>
                  <a:srgbClr val="FF0000"/>
                </a:solidFill>
              </a:rPr>
              <a:t>C(13,1).C(4,3).C(12,2).C(4,1).C(4,1)</a:t>
            </a:r>
          </a:p>
          <a:p>
            <a:pPr lvl="1"/>
            <a:r>
              <a:rPr lang="en-US" sz="2400" dirty="0" smtClean="0"/>
              <a:t>(h) two pairs? </a:t>
            </a:r>
            <a:endParaRPr lang="en-US" sz="2400" dirty="0">
              <a:solidFill>
                <a:srgbClr val="FF0000"/>
              </a:solidFill>
            </a:endParaRPr>
          </a:p>
        </p:txBody>
      </p:sp>
    </p:spTree>
    <p:extLst>
      <p:ext uri="{BB962C8B-B14F-4D97-AF65-F5344CB8AC3E}">
        <p14:creationId xmlns:p14="http://schemas.microsoft.com/office/powerpoint/2010/main" val="276872816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00FF"/>
                </a:solidFill>
              </a:rPr>
              <a:t>Example</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In how many ways a gambler draw five cards from a standard deck and get</a:t>
            </a:r>
          </a:p>
          <a:p>
            <a:pPr lvl="1"/>
            <a:r>
              <a:rPr lang="en-US" sz="2400" dirty="0" smtClean="0"/>
              <a:t>(a) a flush (five card of the same suit)?</a:t>
            </a:r>
            <a:r>
              <a:rPr lang="en-US" sz="2400" dirty="0" smtClean="0">
                <a:solidFill>
                  <a:srgbClr val="FF0000"/>
                </a:solidFill>
              </a:rPr>
              <a:t> C(</a:t>
            </a:r>
            <a:r>
              <a:rPr lang="en-US" sz="2400" dirty="0">
                <a:solidFill>
                  <a:srgbClr val="FF0000"/>
                </a:solidFill>
              </a:rPr>
              <a:t>4</a:t>
            </a:r>
            <a:r>
              <a:rPr lang="en-US" sz="2400" dirty="0" smtClean="0">
                <a:solidFill>
                  <a:srgbClr val="FF0000"/>
                </a:solidFill>
              </a:rPr>
              <a:t>,1).C(13,5)</a:t>
            </a:r>
            <a:endParaRPr lang="en-US" sz="2400" dirty="0" smtClean="0"/>
          </a:p>
          <a:p>
            <a:pPr lvl="1"/>
            <a:r>
              <a:rPr lang="en-US" sz="2400" dirty="0" smtClean="0"/>
              <a:t>(b) four aces? </a:t>
            </a:r>
            <a:r>
              <a:rPr lang="en-US" sz="2400" dirty="0" smtClean="0">
                <a:solidFill>
                  <a:srgbClr val="FF0000"/>
                </a:solidFill>
              </a:rPr>
              <a:t>C(4,4).C(48,1)</a:t>
            </a:r>
          </a:p>
          <a:p>
            <a:pPr lvl="1"/>
            <a:r>
              <a:rPr lang="en-US" sz="2400" dirty="0" smtClean="0"/>
              <a:t>(c) four of a kind? </a:t>
            </a:r>
            <a:r>
              <a:rPr lang="en-US" sz="2400" dirty="0" smtClean="0">
                <a:solidFill>
                  <a:srgbClr val="FF0000"/>
                </a:solidFill>
              </a:rPr>
              <a:t>C(13,1).C(48,1)</a:t>
            </a:r>
          </a:p>
          <a:p>
            <a:pPr lvl="1"/>
            <a:r>
              <a:rPr lang="en-US" sz="2400" dirty="0" smtClean="0"/>
              <a:t>(d) three aces and two jacks? </a:t>
            </a:r>
            <a:r>
              <a:rPr lang="en-US" sz="2400" dirty="0" smtClean="0">
                <a:solidFill>
                  <a:srgbClr val="FF0000"/>
                </a:solidFill>
              </a:rPr>
              <a:t>C(4,3).C(4,2)</a:t>
            </a:r>
          </a:p>
          <a:p>
            <a:pPr lvl="1"/>
            <a:r>
              <a:rPr lang="en-US" sz="2400" dirty="0" smtClean="0"/>
              <a:t>(e) three aces and a pair? </a:t>
            </a:r>
            <a:r>
              <a:rPr lang="en-US" sz="2400" dirty="0" smtClean="0">
                <a:solidFill>
                  <a:srgbClr val="FF0000"/>
                </a:solidFill>
              </a:rPr>
              <a:t>C(4,3).C(12,1).C(4,2)</a:t>
            </a:r>
          </a:p>
          <a:p>
            <a:pPr lvl="1"/>
            <a:r>
              <a:rPr lang="en-US" sz="2400" dirty="0" smtClean="0"/>
              <a:t>(f) a full house (three of a kind and a pair)? </a:t>
            </a:r>
            <a:r>
              <a:rPr lang="en-US" sz="2400" dirty="0" smtClean="0">
                <a:solidFill>
                  <a:srgbClr val="FF0000"/>
                </a:solidFill>
              </a:rPr>
              <a:t>C(13,1).C(4,3).C(12,1).C(4,2)</a:t>
            </a:r>
          </a:p>
          <a:p>
            <a:pPr lvl="1"/>
            <a:r>
              <a:rPr lang="en-US" sz="2400" dirty="0" smtClean="0"/>
              <a:t>(g) three of a kind? </a:t>
            </a:r>
            <a:r>
              <a:rPr lang="en-US" sz="2400" dirty="0">
                <a:solidFill>
                  <a:srgbClr val="FF0000"/>
                </a:solidFill>
              </a:rPr>
              <a:t>C(13,1).C(4,3).C(12,2).C(4,1).C(4,1)</a:t>
            </a:r>
          </a:p>
          <a:p>
            <a:pPr lvl="1"/>
            <a:r>
              <a:rPr lang="en-US" sz="2400" dirty="0" smtClean="0"/>
              <a:t>(h) two pairs? </a:t>
            </a:r>
            <a:r>
              <a:rPr lang="en-US" sz="2400" dirty="0" smtClean="0">
                <a:solidFill>
                  <a:srgbClr val="FF0000"/>
                </a:solidFill>
              </a:rPr>
              <a:t>C(13,2).C(4,2).C(4,2).C(44,1)</a:t>
            </a:r>
            <a:endParaRPr lang="en-US" sz="2400" dirty="0">
              <a:solidFill>
                <a:srgbClr val="FF0000"/>
              </a:solidFill>
            </a:endParaRPr>
          </a:p>
        </p:txBody>
      </p:sp>
    </p:spTree>
    <p:extLst>
      <p:ext uri="{BB962C8B-B14F-4D97-AF65-F5344CB8AC3E}">
        <p14:creationId xmlns:p14="http://schemas.microsoft.com/office/powerpoint/2010/main" val="64077940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smtClean="0"/>
              <a:t>The problem concerns lists made from the symbols A,B,C,D,E,F,G,H,I.</a:t>
            </a:r>
          </a:p>
          <a:p>
            <a:pPr marL="914400" lvl="1" indent="-457200">
              <a:buAutoNum type="alphaLcParenBoth"/>
            </a:pPr>
            <a:r>
              <a:rPr lang="en-US" sz="2400" dirty="0" smtClean="0"/>
              <a:t>How many length-5 lists can be made if repetition is not allowed and the list is in alphabetical order? (Example: BDEFI or ABCGH, but not BACGH)</a:t>
            </a:r>
          </a:p>
          <a:p>
            <a:pPr marL="914400" lvl="1" indent="-457200">
              <a:buAutoNum type="alphaLcParenBoth"/>
            </a:pPr>
            <a:r>
              <a:rPr lang="en-US" sz="2400" dirty="0" smtClean="0"/>
              <a:t>How many length-5 lists can be made if repetition is not allowed and the list is </a:t>
            </a:r>
            <a:r>
              <a:rPr lang="en-US" sz="2400" b="1" dirty="0" smtClean="0"/>
              <a:t>not</a:t>
            </a:r>
            <a:r>
              <a:rPr lang="en-US" sz="2400" dirty="0" smtClean="0"/>
              <a:t> alphabetical order.</a:t>
            </a:r>
          </a:p>
        </p:txBody>
      </p:sp>
    </p:spTree>
    <p:extLst>
      <p:ext uri="{BB962C8B-B14F-4D97-AF65-F5344CB8AC3E}">
        <p14:creationId xmlns:p14="http://schemas.microsoft.com/office/powerpoint/2010/main" val="26220296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Let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is a permutation of </a:t>
            </a:r>
            <a:r>
              <a:rPr lang="en-US" i="1" dirty="0" smtClean="0"/>
              <a:t>S</a:t>
            </a:r>
            <a:r>
              <a:rPr lang="en-US" dirty="0" smtClean="0"/>
              <a:t>.</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2)</a:t>
            </a:r>
            <a:r>
              <a:rPr lang="en-US" dirty="0" smtClean="0"/>
              <a:t> is a </a:t>
            </a:r>
            <a:r>
              <a:rPr lang="en-US" dirty="0" smtClean="0">
                <a:latin typeface="Cambria Math" pitchFamily="18" charset="0"/>
                <a:ea typeface="Cambria Math" pitchFamily="18" charset="0"/>
              </a:rPr>
              <a:t>2</a:t>
            </a:r>
            <a:r>
              <a:rPr lang="en-US" dirty="0" smtClean="0"/>
              <a:t>-permutation of </a:t>
            </a:r>
            <a:r>
              <a:rPr lang="en-US" i="1" dirty="0" smtClean="0"/>
              <a:t>S</a:t>
            </a:r>
            <a:r>
              <a:rPr lang="en-US" dirty="0" smtClean="0"/>
              <a:t>.</a:t>
            </a:r>
          </a:p>
          <a:p>
            <a:r>
              <a:rPr lang="en-US" dirty="0" smtClean="0"/>
              <a:t>The number of </a:t>
            </a:r>
            <a:r>
              <a:rPr lang="en-US" i="1" dirty="0" err="1" smtClean="0"/>
              <a:t>r</a:t>
            </a:r>
            <a:r>
              <a:rPr lang="en-US" dirty="0" err="1" smtClean="0"/>
              <a:t>-permuations</a:t>
            </a:r>
            <a:r>
              <a:rPr lang="en-US" dirty="0" smtClean="0"/>
              <a:t> of a set with </a:t>
            </a:r>
            <a:r>
              <a:rPr lang="en-US" i="1" dirty="0" smtClean="0"/>
              <a:t>n</a:t>
            </a:r>
            <a:r>
              <a:rPr lang="en-US" dirty="0" smtClean="0"/>
              <a:t> elements is denoted by </a:t>
            </a:r>
            <a:r>
              <a:rPr lang="en-US" i="1" dirty="0" err="1" smtClean="0"/>
              <a:t>P</a:t>
            </a:r>
            <a:r>
              <a:rPr lang="en-US" dirty="0" err="1" smtClean="0"/>
              <a:t>(</a:t>
            </a:r>
            <a:r>
              <a:rPr lang="en-US" i="1" dirty="0" err="1" smtClean="0"/>
              <a:t>n</a:t>
            </a:r>
            <a:r>
              <a:rPr lang="en-US" dirty="0" err="1" smtClean="0"/>
              <a:t>,</a:t>
            </a:r>
            <a:r>
              <a:rPr lang="en-US" i="1" dirty="0" err="1" smtClean="0"/>
              <a:t>r</a:t>
            </a:r>
            <a:r>
              <a:rPr lang="en-US" dirty="0" smtClean="0"/>
              <a:t>).</a:t>
            </a:r>
          </a:p>
          <a:p>
            <a:pPr lvl="1"/>
            <a:r>
              <a:rPr lang="en-US" dirty="0" smtClean="0"/>
              <a:t>The </a:t>
            </a:r>
            <a:r>
              <a:rPr lang="en-US" dirty="0" smtClean="0">
                <a:latin typeface="Cambria Math" pitchFamily="18" charset="0"/>
                <a:ea typeface="Cambria Math" pitchFamily="18" charset="0"/>
              </a:rPr>
              <a:t>2</a:t>
            </a:r>
            <a:r>
              <a:rPr lang="en-US" dirty="0" smtClean="0"/>
              <a:t>-permutations of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are</a:t>
            </a:r>
            <a:r>
              <a:rPr lang="en-US" dirty="0" smtClean="0">
                <a:latin typeface="Cambria Math" pitchFamily="18" charset="0"/>
                <a:ea typeface="Cambria Math" pitchFamily="18" charset="0"/>
              </a:rPr>
              <a:t> (1</a:t>
            </a:r>
            <a:r>
              <a:rPr lang="en-US" dirty="0" smtClean="0"/>
              <a:t>,</a:t>
            </a:r>
            <a:r>
              <a:rPr lang="en-US" dirty="0" smtClean="0">
                <a:latin typeface="Cambria Math" pitchFamily="18" charset="0"/>
                <a:ea typeface="Cambria Math" pitchFamily="18" charset="0"/>
              </a:rPr>
              <a:t>2); (1</a:t>
            </a:r>
            <a:r>
              <a:rPr lang="en-US" dirty="0" smtClean="0"/>
              <a:t>,</a:t>
            </a:r>
            <a:r>
              <a:rPr lang="en-US" dirty="0" smtClean="0">
                <a:latin typeface="Cambria Math" pitchFamily="18" charset="0"/>
                <a:ea typeface="Cambria Math" pitchFamily="18" charset="0"/>
              </a:rPr>
              <a:t>3); (2</a:t>
            </a:r>
            <a:r>
              <a:rPr lang="en-US" dirty="0" smtClean="0"/>
              <a:t>,</a:t>
            </a:r>
            <a:r>
              <a:rPr lang="en-US" dirty="0" smtClean="0">
                <a:latin typeface="Cambria Math" pitchFamily="18" charset="0"/>
                <a:ea typeface="Cambria Math" pitchFamily="18" charset="0"/>
              </a:rPr>
              <a:t>1); (2</a:t>
            </a:r>
            <a:r>
              <a:rPr lang="en-US" dirty="0" smtClean="0"/>
              <a:t>,</a:t>
            </a:r>
            <a:r>
              <a:rPr lang="en-US" dirty="0" smtClean="0">
                <a:latin typeface="Cambria Math" pitchFamily="18" charset="0"/>
                <a:ea typeface="Cambria Math" pitchFamily="18" charset="0"/>
              </a:rPr>
              <a:t>3); (3</a:t>
            </a:r>
            <a:r>
              <a:rPr lang="en-US" dirty="0" smtClean="0"/>
              <a:t>,</a:t>
            </a:r>
            <a:r>
              <a:rPr lang="en-US" dirty="0" smtClean="0">
                <a:latin typeface="Cambria Math" pitchFamily="18" charset="0"/>
                <a:ea typeface="Cambria Math" pitchFamily="18" charset="0"/>
              </a:rPr>
              <a:t>1); and (3</a:t>
            </a:r>
            <a:r>
              <a:rPr lang="en-US" dirty="0" smtClean="0"/>
              <a:t>,</a:t>
            </a:r>
            <a:r>
              <a:rPr lang="en-US" dirty="0" smtClean="0">
                <a:latin typeface="Cambria Math" pitchFamily="18" charset="0"/>
                <a:ea typeface="Cambria Math" pitchFamily="18" charset="0"/>
              </a:rPr>
              <a:t>2). Hence, </a:t>
            </a:r>
            <a:r>
              <a:rPr lang="en-US" i="1" dirty="0" smtClean="0">
                <a:ea typeface="Cambria Math" pitchFamily="18" charset="0"/>
              </a:rPr>
              <a:t>P</a:t>
            </a:r>
            <a:r>
              <a:rPr lang="en-US" dirty="0" smtClean="0">
                <a:latin typeface="Cambria Math" pitchFamily="18" charset="0"/>
                <a:ea typeface="Cambria Math" pitchFamily="18" charset="0"/>
              </a:rPr>
              <a:t>(3,2) = 6.</a:t>
            </a:r>
            <a:endParaRPr lang="en-US" dirty="0"/>
          </a:p>
        </p:txBody>
      </p:sp>
    </p:spTree>
    <p:extLst>
      <p:ext uri="{BB962C8B-B14F-4D97-AF65-F5344CB8AC3E}">
        <p14:creationId xmlns:p14="http://schemas.microsoft.com/office/powerpoint/2010/main" val="83249060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smtClean="0"/>
              <a:t>The problem concerns lists made from the symbols A,B,C,D,E,F,G,H,I.</a:t>
            </a:r>
          </a:p>
          <a:p>
            <a:pPr marL="914400" lvl="1" indent="-457200">
              <a:buAutoNum type="alphaLcParenBoth"/>
            </a:pPr>
            <a:r>
              <a:rPr lang="en-US" sz="2400" dirty="0" smtClean="0"/>
              <a:t>How many length-5 lists can be made if repetition is not allowed and the list is in alphabetical order? (Example: BDEFI or ABCGH, but not BACGH)</a:t>
            </a:r>
          </a:p>
          <a:p>
            <a:pPr marL="1314450" lvl="2" indent="-457200"/>
            <a:r>
              <a:rPr lang="en-US" sz="2000" dirty="0" smtClean="0">
                <a:solidFill>
                  <a:srgbClr val="0000FF"/>
                </a:solidFill>
              </a:rPr>
              <a:t>Observe that size-5 subset realizes one length-5 list in alphabetical order, and one length-5 list realizes one size-5 subset. Therefore, the number od length-5 alphabetically ordered list is the same as the number of size-5 subsets. Hence the number is </a:t>
            </a:r>
            <a:r>
              <a:rPr lang="en-US" sz="2000" dirty="0" smtClean="0">
                <a:solidFill>
                  <a:srgbClr val="FF0000"/>
                </a:solidFill>
              </a:rPr>
              <a:t>C(9,5).</a:t>
            </a:r>
            <a:endParaRPr lang="en-US" dirty="0" smtClean="0">
              <a:solidFill>
                <a:srgbClr val="FF0000"/>
              </a:solidFill>
            </a:endParaRPr>
          </a:p>
          <a:p>
            <a:pPr marL="914400" lvl="1" indent="-457200">
              <a:buAutoNum type="alphaLcParenBoth"/>
            </a:pPr>
            <a:r>
              <a:rPr lang="en-US" sz="2400" dirty="0" smtClean="0"/>
              <a:t>How many length-5 lists can be made if repetition is not allowed and the list is </a:t>
            </a:r>
            <a:r>
              <a:rPr lang="en-US" sz="2400" b="1" dirty="0" smtClean="0"/>
              <a:t>not</a:t>
            </a:r>
            <a:r>
              <a:rPr lang="en-US" sz="2400" dirty="0" smtClean="0"/>
              <a:t> alphabetical order.</a:t>
            </a:r>
          </a:p>
        </p:txBody>
      </p:sp>
    </p:spTree>
    <p:extLst>
      <p:ext uri="{BB962C8B-B14F-4D97-AF65-F5344CB8AC3E}">
        <p14:creationId xmlns:p14="http://schemas.microsoft.com/office/powerpoint/2010/main" val="408225485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smtClean="0"/>
              <a:t>The problem concerns lists made from the symbols A,B,C,D,E,F,G,H,I.</a:t>
            </a:r>
          </a:p>
          <a:p>
            <a:pPr marL="914400" lvl="1" indent="-457200">
              <a:buAutoNum type="alphaLcParenBoth"/>
            </a:pPr>
            <a:r>
              <a:rPr lang="en-US" sz="2400" dirty="0" smtClean="0"/>
              <a:t>How many length-5 lists can be made if repetition is not allowed and the list is in alphabetical order? (Example: BDEFI or ABCGH, but not BACGH)</a:t>
            </a:r>
          </a:p>
          <a:p>
            <a:pPr marL="1314450" lvl="2" indent="-457200"/>
            <a:r>
              <a:rPr lang="en-US" sz="2000" dirty="0" smtClean="0">
                <a:solidFill>
                  <a:srgbClr val="0000FF"/>
                </a:solidFill>
              </a:rPr>
              <a:t>Observe that size-5 subset realizes one length-5 list in alphabetical order, and one length-5 list realizes one size-5 subset. Therefore, the number od length-5 alphabetically ordered list is the same as the number of size-5 subsets. Hence the number is </a:t>
            </a:r>
            <a:r>
              <a:rPr lang="en-US" sz="2000" dirty="0" smtClean="0">
                <a:solidFill>
                  <a:srgbClr val="FF0000"/>
                </a:solidFill>
              </a:rPr>
              <a:t>C(9,5).</a:t>
            </a:r>
            <a:endParaRPr lang="en-US" dirty="0" smtClean="0">
              <a:solidFill>
                <a:srgbClr val="FF0000"/>
              </a:solidFill>
            </a:endParaRPr>
          </a:p>
          <a:p>
            <a:pPr marL="914400" lvl="1" indent="-457200">
              <a:buAutoNum type="alphaLcParenBoth"/>
            </a:pPr>
            <a:r>
              <a:rPr lang="en-US" sz="2400" dirty="0" smtClean="0"/>
              <a:t>How many length-5 lists can be made if repetition is not allowed and the list is </a:t>
            </a:r>
            <a:r>
              <a:rPr lang="en-US" sz="2400" b="1" dirty="0" smtClean="0"/>
              <a:t>not</a:t>
            </a:r>
            <a:r>
              <a:rPr lang="en-US" sz="2400" dirty="0" smtClean="0"/>
              <a:t> alphabetical order.</a:t>
            </a:r>
          </a:p>
          <a:p>
            <a:pPr marL="1314450" lvl="2" indent="-457200"/>
            <a:r>
              <a:rPr lang="en-US" sz="2000" dirty="0" err="1" smtClean="0"/>
              <a:t>Ans</a:t>
            </a:r>
            <a:r>
              <a:rPr lang="en-US" sz="2000" dirty="0" smtClean="0"/>
              <a:t>: </a:t>
            </a:r>
            <a:r>
              <a:rPr lang="en-US" sz="2000" dirty="0" smtClean="0">
                <a:solidFill>
                  <a:srgbClr val="0000FF"/>
                </a:solidFill>
              </a:rPr>
              <a:t>9x8x7x6x5 – C(9,5).</a:t>
            </a:r>
            <a:endParaRPr lang="en-US" sz="2000" dirty="0">
              <a:solidFill>
                <a:srgbClr val="0000FF"/>
              </a:solidFill>
            </a:endParaRPr>
          </a:p>
        </p:txBody>
      </p:sp>
    </p:spTree>
    <p:extLst>
      <p:ext uri="{BB962C8B-B14F-4D97-AF65-F5344CB8AC3E}">
        <p14:creationId xmlns:p14="http://schemas.microsoft.com/office/powerpoint/2010/main" val="251235063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Concise way to write</a:t>
            </a:r>
            <a:endParaRPr lang="en-US" b="1" dirty="0">
              <a:solidFill>
                <a:srgbClr val="0000FF"/>
              </a:solidFill>
            </a:endParaRPr>
          </a:p>
        </p:txBody>
      </p:sp>
      <p:pic>
        <p:nvPicPr>
          <p:cNvPr id="6" name="Picture 5" descr="Screen Shot 2018-01-08 at 6.31.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58" y="1306232"/>
            <a:ext cx="8021765" cy="5228378"/>
          </a:xfrm>
          <a:prstGeom prst="rect">
            <a:avLst/>
          </a:prstGeom>
        </p:spPr>
      </p:pic>
    </p:spTree>
    <p:extLst>
      <p:ext uri="{BB962C8B-B14F-4D97-AF65-F5344CB8AC3E}">
        <p14:creationId xmlns:p14="http://schemas.microsoft.com/office/powerpoint/2010/main" val="82145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Concise way to write</a:t>
            </a:r>
            <a:endParaRPr lang="en-US" b="1" dirty="0">
              <a:solidFill>
                <a:srgbClr val="0000FF"/>
              </a:solidFill>
            </a:endParaRPr>
          </a:p>
        </p:txBody>
      </p:sp>
      <p:pic>
        <p:nvPicPr>
          <p:cNvPr id="4" name="Picture 3" descr="Screen Shot 2018-01-08 at 6.38.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244600"/>
            <a:ext cx="9029700" cy="4356100"/>
          </a:xfrm>
          <a:prstGeom prst="rect">
            <a:avLst/>
          </a:prstGeom>
        </p:spPr>
      </p:pic>
      <p:sp>
        <p:nvSpPr>
          <p:cNvPr id="5" name="TextBox 4"/>
          <p:cNvSpPr txBox="1"/>
          <p:nvPr/>
        </p:nvSpPr>
        <p:spPr>
          <a:xfrm>
            <a:off x="989339" y="5715308"/>
            <a:ext cx="7383123" cy="830997"/>
          </a:xfrm>
          <a:prstGeom prst="rect">
            <a:avLst/>
          </a:prstGeom>
          <a:solidFill>
            <a:srgbClr val="FFFF00"/>
          </a:solidFill>
        </p:spPr>
        <p:txBody>
          <a:bodyPr wrap="square" rtlCol="0">
            <a:spAutoFit/>
          </a:bodyPr>
          <a:lstStyle/>
          <a:p>
            <a:r>
              <a:rPr lang="en-US" sz="2400" dirty="0" smtClean="0"/>
              <a:t>We have substituted j = 7 – </a:t>
            </a:r>
            <a:r>
              <a:rPr lang="en-US" sz="2400" dirty="0" err="1" smtClean="0"/>
              <a:t>i</a:t>
            </a:r>
            <a:r>
              <a:rPr lang="en-US" sz="2400" dirty="0" smtClean="0"/>
              <a:t> in the second.</a:t>
            </a:r>
          </a:p>
          <a:p>
            <a:r>
              <a:rPr lang="en-US" sz="2400" dirty="0" smtClean="0"/>
              <a:t>The range of j is now from 2 to 4.  </a:t>
            </a:r>
            <a:endParaRPr lang="en-US" sz="2400" dirty="0"/>
          </a:p>
        </p:txBody>
      </p:sp>
    </p:spTree>
    <p:extLst>
      <p:ext uri="{BB962C8B-B14F-4D97-AF65-F5344CB8AC3E}">
        <p14:creationId xmlns:p14="http://schemas.microsoft.com/office/powerpoint/2010/main" val="55292487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3" descr="Screen Shot 2018-01-08 at 6.46.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2259653"/>
          </a:xfrm>
          <a:prstGeom prst="rect">
            <a:avLst/>
          </a:prstGeom>
        </p:spPr>
      </p:pic>
      <p:pic>
        <p:nvPicPr>
          <p:cNvPr id="5" name="Picture 4" descr="Screen Shot 2018-01-08 at 6.4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71474"/>
            <a:ext cx="9144000" cy="1717675"/>
          </a:xfrm>
          <a:prstGeom prst="rect">
            <a:avLst/>
          </a:prstGeom>
        </p:spPr>
      </p:pic>
    </p:spTree>
    <p:extLst>
      <p:ext uri="{BB962C8B-B14F-4D97-AF65-F5344CB8AC3E}">
        <p14:creationId xmlns:p14="http://schemas.microsoft.com/office/powerpoint/2010/main" val="52901931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descr="Screen Shot 2018-01-08 at 6.48.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1463"/>
            <a:ext cx="9144000" cy="4123381"/>
          </a:xfrm>
          <a:prstGeom prst="rect">
            <a:avLst/>
          </a:prstGeom>
        </p:spPr>
      </p:pic>
      <p:sp>
        <p:nvSpPr>
          <p:cNvPr id="7" name="TextBox 6"/>
          <p:cNvSpPr txBox="1"/>
          <p:nvPr/>
        </p:nvSpPr>
        <p:spPr>
          <a:xfrm>
            <a:off x="590650" y="5848222"/>
            <a:ext cx="8096150" cy="369332"/>
          </a:xfrm>
          <a:prstGeom prst="rect">
            <a:avLst/>
          </a:prstGeom>
          <a:noFill/>
        </p:spPr>
        <p:txBody>
          <a:bodyPr wrap="square" rtlCol="0">
            <a:spAutoFit/>
          </a:bodyPr>
          <a:lstStyle/>
          <a:p>
            <a:endParaRPr lang="en-US" dirty="0"/>
          </a:p>
        </p:txBody>
      </p:sp>
      <p:pic>
        <p:nvPicPr>
          <p:cNvPr id="8" name="Picture 7" descr="Screen Shot 2018-01-08 at 6.4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5700540"/>
            <a:ext cx="6883400" cy="1092200"/>
          </a:xfrm>
          <a:prstGeom prst="rect">
            <a:avLst/>
          </a:prstGeom>
          <a:ln>
            <a:solidFill>
              <a:srgbClr val="FF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515995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5259"/>
            <a:ext cx="8229600" cy="1143000"/>
          </a:xfrm>
        </p:spPr>
        <p:txBody>
          <a:bodyPr/>
          <a:lstStyle/>
          <a:p>
            <a:r>
              <a:rPr lang="en-US" dirty="0"/>
              <a:t>Polynomial expansion</a:t>
            </a:r>
          </a:p>
        </p:txBody>
      </p:sp>
      <p:sp>
        <p:nvSpPr>
          <p:cNvPr id="10243" name="Rectangle 3"/>
          <p:cNvSpPr>
            <a:spLocks noGrp="1" noChangeArrowheads="1"/>
          </p:cNvSpPr>
          <p:nvPr>
            <p:ph type="body" idx="1"/>
          </p:nvPr>
        </p:nvSpPr>
        <p:spPr>
          <a:xfrm>
            <a:off x="457200" y="1194649"/>
            <a:ext cx="8229600" cy="5029200"/>
          </a:xfrm>
        </p:spPr>
        <p:txBody>
          <a:bodyPr>
            <a:noAutofit/>
          </a:bodyPr>
          <a:lstStyle/>
          <a:p>
            <a:pPr>
              <a:lnSpc>
                <a:spcPct val="80000"/>
              </a:lnSpc>
            </a:pPr>
            <a:r>
              <a:rPr lang="en-US" sz="2400" dirty="0" smtClean="0"/>
              <a:t>Consider  (x + y)</a:t>
            </a:r>
            <a:r>
              <a:rPr lang="en-US" sz="2400" baseline="30000" dirty="0" smtClean="0"/>
              <a:t>4</a:t>
            </a:r>
            <a:r>
              <a:rPr lang="en-US" sz="2400" dirty="0" smtClean="0"/>
              <a:t> = x</a:t>
            </a:r>
            <a:r>
              <a:rPr lang="en-US" sz="2400" baseline="30000" dirty="0" smtClean="0"/>
              <a:t>4</a:t>
            </a:r>
            <a:r>
              <a:rPr lang="en-US" sz="2400" dirty="0" smtClean="0"/>
              <a:t> + 4 x</a:t>
            </a:r>
            <a:r>
              <a:rPr lang="en-US" sz="2400" baseline="30000" dirty="0" smtClean="0"/>
              <a:t>3</a:t>
            </a:r>
            <a:r>
              <a:rPr lang="en-US" sz="2400" dirty="0" smtClean="0"/>
              <a:t>y + 6 x</a:t>
            </a:r>
            <a:r>
              <a:rPr lang="en-US" sz="2400" baseline="30000" dirty="0" smtClean="0"/>
              <a:t>2</a:t>
            </a:r>
            <a:r>
              <a:rPr lang="en-US" sz="2400" dirty="0" smtClean="0"/>
              <a:t>y</a:t>
            </a:r>
            <a:r>
              <a:rPr lang="en-US" sz="2400" baseline="30000" dirty="0" smtClean="0"/>
              <a:t>2</a:t>
            </a:r>
            <a:r>
              <a:rPr lang="en-US" sz="2400" dirty="0" smtClean="0"/>
              <a:t> + 4 xy</a:t>
            </a:r>
            <a:r>
              <a:rPr lang="en-US" sz="2400" baseline="30000" dirty="0" smtClean="0"/>
              <a:t>3</a:t>
            </a:r>
            <a:r>
              <a:rPr lang="en-US" sz="2400" dirty="0" smtClean="0"/>
              <a:t>  + y</a:t>
            </a:r>
            <a:r>
              <a:rPr lang="en-US" sz="2400" baseline="30000" dirty="0"/>
              <a:t>4</a:t>
            </a:r>
            <a:endParaRPr lang="en-US" sz="2400" dirty="0"/>
          </a:p>
          <a:p>
            <a:pPr>
              <a:lnSpc>
                <a:spcPct val="80000"/>
              </a:lnSpc>
            </a:pPr>
            <a:endParaRPr lang="en-US" sz="2400" dirty="0"/>
          </a:p>
          <a:p>
            <a:pPr>
              <a:lnSpc>
                <a:spcPct val="80000"/>
              </a:lnSpc>
            </a:pPr>
            <a:r>
              <a:rPr lang="en-US" sz="2400" dirty="0"/>
              <a:t>To obtain the </a:t>
            </a:r>
            <a:r>
              <a:rPr lang="en-US" sz="2400" i="1" dirty="0" smtClean="0"/>
              <a:t>x</a:t>
            </a:r>
            <a:r>
              <a:rPr lang="en-US" sz="2400" baseline="30000" dirty="0" smtClean="0"/>
              <a:t>4</a:t>
            </a:r>
            <a:r>
              <a:rPr lang="en-US" sz="2400" dirty="0" smtClean="0"/>
              <a:t> </a:t>
            </a:r>
            <a:r>
              <a:rPr lang="en-US" sz="2400" dirty="0"/>
              <a:t>term</a:t>
            </a:r>
          </a:p>
          <a:p>
            <a:pPr lvl="1">
              <a:lnSpc>
                <a:spcPct val="80000"/>
              </a:lnSpc>
            </a:pPr>
            <a:r>
              <a:rPr lang="en-US" sz="2000" dirty="0"/>
              <a:t>Each time you multiple by (</a:t>
            </a:r>
            <a:r>
              <a:rPr lang="en-US" sz="2000" i="1" dirty="0" err="1"/>
              <a:t>x</a:t>
            </a:r>
            <a:r>
              <a:rPr lang="en-US" sz="2000" dirty="0" err="1"/>
              <a:t>+</a:t>
            </a:r>
            <a:r>
              <a:rPr lang="en-US" sz="2000" i="1" dirty="0" err="1"/>
              <a:t>y</a:t>
            </a:r>
            <a:r>
              <a:rPr lang="en-US" sz="2000" dirty="0"/>
              <a:t>), you select the </a:t>
            </a:r>
            <a:r>
              <a:rPr lang="en-US" sz="2000" i="1" dirty="0"/>
              <a:t>x</a:t>
            </a:r>
            <a:endParaRPr lang="en-US" sz="2000" dirty="0"/>
          </a:p>
          <a:p>
            <a:pPr lvl="1">
              <a:lnSpc>
                <a:spcPct val="80000"/>
              </a:lnSpc>
            </a:pPr>
            <a:r>
              <a:rPr lang="en-US" sz="2000" dirty="0"/>
              <a:t>Thus, of the </a:t>
            </a:r>
            <a:r>
              <a:rPr lang="en-US" sz="2000" dirty="0" smtClean="0"/>
              <a:t>4 </a:t>
            </a:r>
            <a:r>
              <a:rPr lang="en-US" sz="2000" dirty="0"/>
              <a:t>choices, you choose </a:t>
            </a:r>
            <a:r>
              <a:rPr lang="en-US" sz="2000" i="1" dirty="0"/>
              <a:t>x</a:t>
            </a:r>
            <a:r>
              <a:rPr lang="en-US" sz="2000" dirty="0"/>
              <a:t> </a:t>
            </a:r>
            <a:r>
              <a:rPr lang="en-US" sz="2000" dirty="0" smtClean="0"/>
              <a:t>4 </a:t>
            </a:r>
            <a:r>
              <a:rPr lang="en-US" sz="2000" dirty="0"/>
              <a:t>times</a:t>
            </a:r>
          </a:p>
          <a:p>
            <a:pPr lvl="2">
              <a:lnSpc>
                <a:spcPct val="80000"/>
              </a:lnSpc>
            </a:pPr>
            <a:r>
              <a:rPr lang="en-US" sz="1800" dirty="0"/>
              <a:t>C</a:t>
            </a:r>
            <a:r>
              <a:rPr lang="en-US" sz="1800" dirty="0" smtClean="0"/>
              <a:t>(4,4) </a:t>
            </a:r>
            <a:r>
              <a:rPr lang="en-US" sz="1800" dirty="0"/>
              <a:t>= 1</a:t>
            </a:r>
          </a:p>
          <a:p>
            <a:pPr lvl="1">
              <a:lnSpc>
                <a:spcPct val="80000"/>
              </a:lnSpc>
            </a:pPr>
            <a:r>
              <a:rPr lang="en-US" sz="2000" dirty="0"/>
              <a:t>Alternatively, you choose </a:t>
            </a:r>
            <a:r>
              <a:rPr lang="en-US" sz="2000" i="1" dirty="0"/>
              <a:t>y</a:t>
            </a:r>
            <a:r>
              <a:rPr lang="en-US" sz="2000" dirty="0"/>
              <a:t> 0 times</a:t>
            </a:r>
          </a:p>
          <a:p>
            <a:pPr lvl="2">
              <a:lnSpc>
                <a:spcPct val="80000"/>
              </a:lnSpc>
            </a:pPr>
            <a:r>
              <a:rPr lang="en-US" sz="1800" dirty="0"/>
              <a:t>C</a:t>
            </a:r>
            <a:r>
              <a:rPr lang="en-US" sz="1800" dirty="0" smtClean="0"/>
              <a:t>(4,0</a:t>
            </a:r>
            <a:r>
              <a:rPr lang="en-US" sz="1800" dirty="0"/>
              <a:t>) = 1</a:t>
            </a:r>
          </a:p>
          <a:p>
            <a:pPr>
              <a:lnSpc>
                <a:spcPct val="80000"/>
              </a:lnSpc>
            </a:pPr>
            <a:r>
              <a:rPr lang="en-US" sz="2400" dirty="0"/>
              <a:t>To obtain the </a:t>
            </a:r>
            <a:r>
              <a:rPr lang="en-US" sz="2400" i="1" dirty="0" smtClean="0"/>
              <a:t>x</a:t>
            </a:r>
            <a:r>
              <a:rPr lang="en-US" sz="2400" baseline="30000" dirty="0" smtClean="0"/>
              <a:t>3</a:t>
            </a:r>
            <a:r>
              <a:rPr lang="en-US" sz="2400" i="1" dirty="0" smtClean="0"/>
              <a:t>y</a:t>
            </a:r>
            <a:r>
              <a:rPr lang="en-US" sz="2400" dirty="0" smtClean="0"/>
              <a:t> </a:t>
            </a:r>
            <a:r>
              <a:rPr lang="en-US" sz="2400" dirty="0"/>
              <a:t>term</a:t>
            </a:r>
          </a:p>
          <a:p>
            <a:pPr lvl="1">
              <a:lnSpc>
                <a:spcPct val="80000"/>
              </a:lnSpc>
            </a:pPr>
            <a:r>
              <a:rPr lang="en-US" sz="2000" dirty="0" smtClean="0"/>
              <a:t>Three </a:t>
            </a:r>
            <a:r>
              <a:rPr lang="en-US" sz="2000" dirty="0"/>
              <a:t>of the times you multiply by (</a:t>
            </a:r>
            <a:r>
              <a:rPr lang="en-US" sz="2000" i="1" dirty="0" err="1"/>
              <a:t>x</a:t>
            </a:r>
            <a:r>
              <a:rPr lang="en-US" sz="2000" dirty="0" err="1"/>
              <a:t>+</a:t>
            </a:r>
            <a:r>
              <a:rPr lang="en-US" sz="2000" i="1" dirty="0" err="1"/>
              <a:t>y</a:t>
            </a:r>
            <a:r>
              <a:rPr lang="en-US" sz="2000" dirty="0"/>
              <a:t>), you select the </a:t>
            </a:r>
            <a:r>
              <a:rPr lang="en-US" sz="2000" i="1" dirty="0"/>
              <a:t>x</a:t>
            </a:r>
            <a:endParaRPr lang="en-US" sz="2000" dirty="0"/>
          </a:p>
          <a:p>
            <a:pPr lvl="2">
              <a:lnSpc>
                <a:spcPct val="80000"/>
              </a:lnSpc>
            </a:pPr>
            <a:r>
              <a:rPr lang="en-US" sz="1800" dirty="0"/>
              <a:t>The other time you select the </a:t>
            </a:r>
            <a:r>
              <a:rPr lang="en-US" sz="1800" i="1" dirty="0"/>
              <a:t>y</a:t>
            </a:r>
            <a:endParaRPr lang="en-US" sz="1800" dirty="0"/>
          </a:p>
          <a:p>
            <a:pPr lvl="1">
              <a:lnSpc>
                <a:spcPct val="80000"/>
              </a:lnSpc>
            </a:pPr>
            <a:r>
              <a:rPr lang="en-US" sz="2000" dirty="0"/>
              <a:t>Thus, of the </a:t>
            </a:r>
            <a:r>
              <a:rPr lang="en-US" sz="2000" dirty="0" smtClean="0"/>
              <a:t>4 </a:t>
            </a:r>
            <a:r>
              <a:rPr lang="en-US" sz="2000" dirty="0"/>
              <a:t>choices, you choose </a:t>
            </a:r>
            <a:r>
              <a:rPr lang="en-US" sz="2000" i="1" dirty="0"/>
              <a:t>x</a:t>
            </a:r>
            <a:r>
              <a:rPr lang="en-US" sz="2000" dirty="0"/>
              <a:t> </a:t>
            </a:r>
            <a:r>
              <a:rPr lang="en-US" sz="2000" dirty="0" smtClean="0"/>
              <a:t>3 </a:t>
            </a:r>
            <a:r>
              <a:rPr lang="en-US" sz="2000" dirty="0"/>
              <a:t>times</a:t>
            </a:r>
          </a:p>
          <a:p>
            <a:pPr lvl="2">
              <a:lnSpc>
                <a:spcPct val="80000"/>
              </a:lnSpc>
            </a:pPr>
            <a:r>
              <a:rPr lang="en-US" sz="1800" dirty="0"/>
              <a:t>C</a:t>
            </a:r>
            <a:r>
              <a:rPr lang="en-US" sz="1800" dirty="0" smtClean="0"/>
              <a:t>(4,3) </a:t>
            </a:r>
            <a:r>
              <a:rPr lang="en-US" sz="1800" dirty="0"/>
              <a:t>= </a:t>
            </a:r>
            <a:r>
              <a:rPr lang="en-US" sz="1800" dirty="0" smtClean="0"/>
              <a:t>4</a:t>
            </a:r>
            <a:endParaRPr lang="en-US" sz="1800" dirty="0"/>
          </a:p>
          <a:p>
            <a:pPr lvl="1">
              <a:lnSpc>
                <a:spcPct val="80000"/>
              </a:lnSpc>
            </a:pPr>
            <a:r>
              <a:rPr lang="en-US" sz="2000" dirty="0"/>
              <a:t>Alternatively, you choose </a:t>
            </a:r>
            <a:r>
              <a:rPr lang="en-US" sz="2000" i="1" dirty="0"/>
              <a:t>y</a:t>
            </a:r>
            <a:r>
              <a:rPr lang="en-US" sz="2000" dirty="0"/>
              <a:t> 1 time</a:t>
            </a:r>
          </a:p>
          <a:p>
            <a:pPr lvl="2">
              <a:lnSpc>
                <a:spcPct val="80000"/>
              </a:lnSpc>
            </a:pPr>
            <a:r>
              <a:rPr lang="en-US" sz="1800" dirty="0"/>
              <a:t>C</a:t>
            </a:r>
            <a:r>
              <a:rPr lang="en-US" sz="1800" dirty="0" smtClean="0"/>
              <a:t>(4,1</a:t>
            </a:r>
            <a:r>
              <a:rPr lang="en-US" sz="1800" dirty="0"/>
              <a:t>) = </a:t>
            </a:r>
            <a:r>
              <a:rPr lang="en-US" sz="1800" dirty="0" smtClean="0"/>
              <a:t>4</a:t>
            </a:r>
            <a:endParaRPr lang="en-US" sz="1800" dirty="0"/>
          </a:p>
          <a:p>
            <a:pPr>
              <a:lnSpc>
                <a:spcPct val="80000"/>
              </a:lnSpc>
            </a:pPr>
            <a:r>
              <a:rPr lang="en-US" sz="2400" dirty="0"/>
              <a:t>To obtain the </a:t>
            </a:r>
            <a:r>
              <a:rPr lang="en-US" sz="2400" i="1" dirty="0" smtClean="0"/>
              <a:t>x</a:t>
            </a:r>
            <a:r>
              <a:rPr lang="en-US" sz="2400" baseline="30000" dirty="0" smtClean="0"/>
              <a:t>2</a:t>
            </a:r>
            <a:r>
              <a:rPr lang="en-US" sz="2400" i="1" dirty="0" smtClean="0"/>
              <a:t>y</a:t>
            </a:r>
            <a:r>
              <a:rPr lang="en-US" sz="2400" baseline="30000" dirty="0" smtClean="0"/>
              <a:t>2</a:t>
            </a:r>
            <a:r>
              <a:rPr lang="en-US" sz="2400" dirty="0" smtClean="0"/>
              <a:t> </a:t>
            </a:r>
            <a:r>
              <a:rPr lang="en-US" sz="2400" dirty="0"/>
              <a:t>term</a:t>
            </a:r>
          </a:p>
          <a:p>
            <a:pPr lvl="1">
              <a:lnSpc>
                <a:spcPct val="80000"/>
              </a:lnSpc>
            </a:pPr>
            <a:r>
              <a:rPr lang="en-US" sz="2000" dirty="0"/>
              <a:t>C</a:t>
            </a:r>
            <a:r>
              <a:rPr lang="en-US" sz="2000" dirty="0" smtClean="0"/>
              <a:t>(4,2) = 6</a:t>
            </a:r>
            <a:endParaRPr lang="en-US" sz="2000" dirty="0"/>
          </a:p>
        </p:txBody>
      </p:sp>
    </p:spTree>
    <p:extLst>
      <p:ext uri="{BB962C8B-B14F-4D97-AF65-F5344CB8AC3E}">
        <p14:creationId xmlns:p14="http://schemas.microsoft.com/office/powerpoint/2010/main" val="2298775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0243">
                                            <p:txEl>
                                              <p:pRg st="13" end="1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243">
                                            <p:txEl>
                                              <p:pRg st="14" end="1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0243">
                                            <p:txEl>
                                              <p:pRg st="15" end="15"/>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024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1-08 at 7.05.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27"/>
            <a:ext cx="9144000" cy="6821905"/>
          </a:xfrm>
          <a:prstGeom prst="rect">
            <a:avLst/>
          </a:prstGeom>
        </p:spPr>
      </p:pic>
    </p:spTree>
    <p:extLst>
      <p:ext uri="{BB962C8B-B14F-4D97-AF65-F5344CB8AC3E}">
        <p14:creationId xmlns:p14="http://schemas.microsoft.com/office/powerpoint/2010/main" val="167862601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binomial</a:t>
            </a:r>
            <a:endParaRPr lang="en-US" dirty="0"/>
          </a:p>
        </p:txBody>
      </p:sp>
      <p:pic>
        <p:nvPicPr>
          <p:cNvPr id="5" name="Picture 4" descr="Screen Shot 2018-01-08 at 7.02.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7988541" cy="5468347"/>
          </a:xfrm>
          <a:prstGeom prst="rect">
            <a:avLst/>
          </a:prstGeom>
        </p:spPr>
      </p:pic>
    </p:spTree>
    <p:extLst>
      <p:ext uri="{BB962C8B-B14F-4D97-AF65-F5344CB8AC3E}">
        <p14:creationId xmlns:p14="http://schemas.microsoft.com/office/powerpoint/2010/main" val="164393746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binomial Theorem</a:t>
            </a:r>
            <a:endParaRPr lang="en-US" dirty="0"/>
          </a:p>
        </p:txBody>
      </p:sp>
      <p:pic>
        <p:nvPicPr>
          <p:cNvPr id="3" name="Picture 2" descr="Screen Shot 2018-01-08 at 7.04.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41982"/>
            <a:ext cx="8494285" cy="5516018"/>
          </a:xfrm>
          <a:prstGeom prst="rect">
            <a:avLst/>
          </a:prstGeom>
        </p:spPr>
      </p:pic>
    </p:spTree>
    <p:extLst>
      <p:ext uri="{BB962C8B-B14F-4D97-AF65-F5344CB8AC3E}">
        <p14:creationId xmlns:p14="http://schemas.microsoft.com/office/powerpoint/2010/main" val="1031795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Formula for the Number of Permutations</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t>    Theorem </a:t>
            </a:r>
            <a:r>
              <a:rPr lang="en-US" sz="2800" b="1" dirty="0" smtClean="0">
                <a:latin typeface="Cambria Math" pitchFamily="18" charset="0"/>
                <a:ea typeface="Cambria Math" pitchFamily="18" charset="0"/>
              </a:rPr>
              <a:t>1</a:t>
            </a:r>
            <a:r>
              <a:rPr lang="en-US" sz="2800" dirty="0" smtClean="0"/>
              <a:t>: If </a:t>
            </a:r>
            <a:r>
              <a:rPr lang="en-US" sz="2800" i="1" dirty="0" smtClean="0"/>
              <a:t>n</a:t>
            </a:r>
            <a:r>
              <a:rPr lang="en-US" sz="2800" dirty="0" smtClean="0"/>
              <a:t> is a positive integer and </a:t>
            </a:r>
            <a:r>
              <a:rPr lang="en-US" sz="2800" i="1" dirty="0" smtClean="0"/>
              <a:t>r</a:t>
            </a:r>
            <a:r>
              <a:rPr lang="en-US" sz="2800" dirty="0" smtClean="0"/>
              <a:t> is an integer with  </a:t>
            </a:r>
            <a:r>
              <a:rPr lang="en-US" sz="2800" dirty="0" smtClean="0">
                <a:latin typeface="Cambria Math" pitchFamily="18" charset="0"/>
                <a:ea typeface="Cambria Math" pitchFamily="18" charset="0"/>
              </a:rPr>
              <a:t>1</a:t>
            </a:r>
            <a:r>
              <a:rPr lang="en-US" sz="2800" dirty="0" smtClean="0"/>
              <a:t> </a:t>
            </a:r>
            <a:r>
              <a:rPr lang="en-US" sz="2800" dirty="0" smtClean="0">
                <a:latin typeface="Cambria Math"/>
                <a:ea typeface="Cambria Math"/>
              </a:rPr>
              <a:t>≤</a:t>
            </a:r>
            <a:r>
              <a:rPr lang="en-US" sz="2800" dirty="0" smtClean="0"/>
              <a:t> </a:t>
            </a:r>
            <a:r>
              <a:rPr lang="en-US" sz="2800" i="1" dirty="0" smtClean="0"/>
              <a:t>r</a:t>
            </a:r>
            <a:r>
              <a:rPr lang="en-US" sz="2800" dirty="0" smtClean="0"/>
              <a:t> </a:t>
            </a:r>
            <a:r>
              <a:rPr lang="en-US" sz="2800" dirty="0" smtClean="0">
                <a:latin typeface="Cambria Math"/>
                <a:ea typeface="Cambria Math"/>
              </a:rPr>
              <a:t>≤</a:t>
            </a:r>
            <a:r>
              <a:rPr lang="en-US" sz="2800" dirty="0" smtClean="0"/>
              <a:t> </a:t>
            </a:r>
            <a:r>
              <a:rPr lang="en-US" sz="2800" i="1" dirty="0" smtClean="0"/>
              <a:t>n</a:t>
            </a:r>
            <a:r>
              <a:rPr lang="en-US" sz="2800" dirty="0" smtClean="0"/>
              <a:t>, then there are</a:t>
            </a:r>
          </a:p>
          <a:p>
            <a:pPr>
              <a:buNone/>
            </a:pPr>
            <a:r>
              <a:rPr lang="en-US" sz="2800" dirty="0" smtClean="0"/>
              <a:t>         </a:t>
            </a:r>
            <a:r>
              <a:rPr lang="en-US" sz="2800" i="1" dirty="0" smtClean="0"/>
              <a:t>P</a:t>
            </a:r>
            <a:r>
              <a:rPr lang="en-US" sz="2800" dirty="0" smtClean="0"/>
              <a:t>(</a:t>
            </a:r>
            <a:r>
              <a:rPr lang="en-US" sz="2800" i="1" dirty="0" smtClean="0"/>
              <a:t>n</a:t>
            </a:r>
            <a:r>
              <a:rPr lang="en-US" sz="2800" dirty="0" smtClean="0"/>
              <a:t>, </a:t>
            </a:r>
            <a:r>
              <a:rPr lang="en-US" sz="2800" i="1" dirty="0" smtClean="0"/>
              <a:t>r</a:t>
            </a:r>
            <a:r>
              <a:rPr lang="en-US" sz="2800" dirty="0" smtClean="0"/>
              <a:t>) = </a:t>
            </a:r>
            <a:r>
              <a:rPr lang="en-US" sz="2800" i="1" dirty="0" smtClean="0"/>
              <a:t>n</a:t>
            </a:r>
            <a:r>
              <a:rPr lang="en-US" sz="2800" dirty="0" smtClean="0"/>
              <a:t>(</a:t>
            </a:r>
            <a:r>
              <a:rPr lang="en-US" sz="2800" i="1" dirty="0" smtClean="0"/>
              <a:t>n</a:t>
            </a:r>
            <a:r>
              <a:rPr lang="en-US" sz="2800" dirty="0" smtClean="0"/>
              <a:t> </a:t>
            </a:r>
            <a:r>
              <a:rPr lang="en-US" sz="2800" dirty="0" smtClean="0">
                <a:latin typeface="Cambria Math"/>
                <a:ea typeface="Cambria Math"/>
              </a:rPr>
              <a:t>−</a:t>
            </a:r>
            <a:r>
              <a:rPr lang="en-US" sz="2800" dirty="0" smtClean="0"/>
              <a:t>  </a:t>
            </a:r>
            <a:r>
              <a:rPr lang="en-US" sz="2800" dirty="0" smtClean="0">
                <a:latin typeface="Cambria Math" pitchFamily="18" charset="0"/>
                <a:ea typeface="Cambria Math" pitchFamily="18" charset="0"/>
              </a:rPr>
              <a:t>1</a:t>
            </a:r>
            <a:r>
              <a:rPr lang="en-US" sz="2800" dirty="0" smtClean="0"/>
              <a:t>)(</a:t>
            </a:r>
            <a:r>
              <a:rPr lang="en-US" sz="2800" i="1" dirty="0" smtClean="0"/>
              <a:t>n </a:t>
            </a:r>
            <a:r>
              <a:rPr lang="en-US" sz="2800" i="1" dirty="0" smtClean="0">
                <a:latin typeface="Cambria Math"/>
                <a:ea typeface="Cambria Math"/>
              </a:rPr>
              <a:t>−</a:t>
            </a:r>
            <a:r>
              <a:rPr lang="en-US" sz="2800" dirty="0" smtClean="0"/>
              <a:t>  </a:t>
            </a:r>
            <a:r>
              <a:rPr lang="en-US" sz="2800" dirty="0" smtClean="0">
                <a:latin typeface="Cambria Math" pitchFamily="18" charset="0"/>
                <a:ea typeface="Cambria Math" pitchFamily="18" charset="0"/>
              </a:rPr>
              <a:t>2</a:t>
            </a:r>
            <a:r>
              <a:rPr lang="en-US" sz="2800" dirty="0" smtClean="0"/>
              <a:t>) </a:t>
            </a:r>
            <a:r>
              <a:rPr lang="en-US" sz="2800" dirty="0" smtClean="0">
                <a:latin typeface="Cambria Math"/>
                <a:ea typeface="Cambria Math"/>
              </a:rPr>
              <a:t>∙∙∙</a:t>
            </a:r>
            <a:r>
              <a:rPr lang="en-US" sz="2800" dirty="0" smtClean="0"/>
              <a:t>  (</a:t>
            </a:r>
            <a:r>
              <a:rPr lang="en-US" sz="2800" i="1" dirty="0" smtClean="0"/>
              <a:t>n</a:t>
            </a:r>
            <a:r>
              <a:rPr lang="en-US" sz="2800" dirty="0" smtClean="0"/>
              <a:t> </a:t>
            </a:r>
            <a:r>
              <a:rPr lang="en-US" sz="2800" dirty="0" smtClean="0">
                <a:latin typeface="Cambria Math"/>
                <a:ea typeface="Cambria Math"/>
              </a:rPr>
              <a:t>−</a:t>
            </a:r>
            <a:r>
              <a:rPr lang="en-US" sz="2800" dirty="0" smtClean="0"/>
              <a:t>  </a:t>
            </a:r>
            <a:r>
              <a:rPr lang="en-US" sz="2800" i="1" dirty="0" smtClean="0"/>
              <a:t>r</a:t>
            </a:r>
            <a:r>
              <a:rPr lang="en-US" sz="2800" dirty="0" smtClean="0"/>
              <a:t> + </a:t>
            </a:r>
            <a:r>
              <a:rPr lang="en-US" sz="2800" dirty="0" smtClean="0">
                <a:latin typeface="Cambria Math" pitchFamily="18" charset="0"/>
                <a:ea typeface="Cambria Math" pitchFamily="18" charset="0"/>
              </a:rPr>
              <a:t>1</a:t>
            </a:r>
            <a:r>
              <a:rPr lang="en-US" sz="2800" dirty="0" smtClean="0"/>
              <a:t>)</a:t>
            </a:r>
          </a:p>
          <a:p>
            <a:pPr>
              <a:buNone/>
            </a:pPr>
            <a:r>
              <a:rPr lang="en-US" sz="2800" i="1" dirty="0" smtClean="0"/>
              <a:t>    r</a:t>
            </a:r>
            <a:r>
              <a:rPr lang="en-US" sz="2800" dirty="0" smtClean="0"/>
              <a:t>-permutations of a set with n distinct elements.</a:t>
            </a:r>
          </a:p>
          <a:p>
            <a:pPr>
              <a:buNone/>
            </a:pPr>
            <a:endParaRPr lang="en-US" sz="2800" dirty="0" smtClean="0">
              <a:ea typeface="Cambria Math" pitchFamily="18" charset="0"/>
            </a:endParaRPr>
          </a:p>
          <a:p>
            <a:pPr>
              <a:buNone/>
            </a:pPr>
            <a:r>
              <a:rPr lang="en-US" sz="2800" b="1" dirty="0" smtClean="0">
                <a:ea typeface="Cambria Math" pitchFamily="18" charset="0"/>
              </a:rPr>
              <a:t>    </a:t>
            </a:r>
            <a:endParaRPr lang="en-US" sz="2800" dirty="0"/>
          </a:p>
        </p:txBody>
      </p:sp>
    </p:spTree>
    <p:extLst>
      <p:ext uri="{BB962C8B-B14F-4D97-AF65-F5344CB8AC3E}">
        <p14:creationId xmlns:p14="http://schemas.microsoft.com/office/powerpoint/2010/main" val="125661222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1-08 at 7.05.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8"/>
            <a:ext cx="9144000" cy="6821905"/>
          </a:xfrm>
          <a:prstGeom prst="rect">
            <a:avLst/>
          </a:prstGeom>
        </p:spPr>
      </p:pic>
    </p:spTree>
    <p:extLst>
      <p:ext uri="{BB962C8B-B14F-4D97-AF65-F5344CB8AC3E}">
        <p14:creationId xmlns:p14="http://schemas.microsoft.com/office/powerpoint/2010/main" val="272103087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Binomial Theorem</a:t>
            </a:r>
            <a:br>
              <a:rPr lang="en-US" sz="3600" b="1" dirty="0" smtClean="0">
                <a:solidFill>
                  <a:srgbClr val="0000FF"/>
                </a:solidFill>
              </a:rPr>
            </a:br>
            <a:r>
              <a:rPr lang="en-US" sz="3600" b="1" dirty="0" smtClean="0">
                <a:solidFill>
                  <a:srgbClr val="0000FF"/>
                </a:solidFill>
              </a:rPr>
              <a:t>(Example)</a:t>
            </a:r>
            <a:endParaRPr lang="en-US" sz="3600" b="1" dirty="0">
              <a:solidFill>
                <a:srgbClr val="0000FF"/>
              </a:solidFill>
            </a:endParaRPr>
          </a:p>
        </p:txBody>
      </p:sp>
      <p:sp>
        <p:nvSpPr>
          <p:cNvPr id="4" name="TextBox 3"/>
          <p:cNvSpPr txBox="1"/>
          <p:nvPr/>
        </p:nvSpPr>
        <p:spPr>
          <a:xfrm>
            <a:off x="457199" y="1820333"/>
            <a:ext cx="8545689" cy="3108544"/>
          </a:xfrm>
          <a:prstGeom prst="rect">
            <a:avLst/>
          </a:prstGeom>
          <a:noFill/>
        </p:spPr>
        <p:txBody>
          <a:bodyPr wrap="square" rtlCol="0">
            <a:spAutoFit/>
          </a:bodyPr>
          <a:lstStyle/>
          <a:p>
            <a:pPr marL="457200" indent="-457200">
              <a:buFont typeface="Arial"/>
              <a:buChar char="•"/>
            </a:pPr>
            <a:r>
              <a:rPr lang="en-US" sz="2800" dirty="0" smtClean="0">
                <a:solidFill>
                  <a:srgbClr val="0000FF"/>
                </a:solidFill>
              </a:rPr>
              <a:t>Use the binomial theorem to find the coefficient of x</a:t>
            </a:r>
            <a:r>
              <a:rPr lang="en-US" sz="2800" baseline="30000" dirty="0" smtClean="0">
                <a:solidFill>
                  <a:srgbClr val="0000FF"/>
                </a:solidFill>
              </a:rPr>
              <a:t>6</a:t>
            </a:r>
            <a:r>
              <a:rPr lang="en-US" sz="2800" dirty="0" smtClean="0">
                <a:solidFill>
                  <a:srgbClr val="0000FF"/>
                </a:solidFill>
              </a:rPr>
              <a:t>y</a:t>
            </a:r>
            <a:r>
              <a:rPr lang="en-US" sz="2800" baseline="30000" dirty="0" smtClean="0">
                <a:solidFill>
                  <a:srgbClr val="0000FF"/>
                </a:solidFill>
              </a:rPr>
              <a:t>3</a:t>
            </a:r>
            <a:r>
              <a:rPr lang="en-US" sz="2800" dirty="0" smtClean="0">
                <a:solidFill>
                  <a:srgbClr val="0000FF"/>
                </a:solidFill>
              </a:rPr>
              <a:t> in (3x-2y)</a:t>
            </a:r>
            <a:r>
              <a:rPr lang="en-US" sz="2800" baseline="30000" dirty="0" smtClean="0">
                <a:solidFill>
                  <a:srgbClr val="0000FF"/>
                </a:solidFill>
              </a:rPr>
              <a:t>9</a:t>
            </a:r>
            <a:r>
              <a:rPr lang="en-US" sz="2800" dirty="0" smtClean="0">
                <a:solidFill>
                  <a:srgbClr val="0000FF"/>
                </a:solidFill>
              </a:rPr>
              <a:t>.</a:t>
            </a:r>
          </a:p>
          <a:p>
            <a:pPr lvl="1"/>
            <a:endParaRPr lang="en-US" sz="2800" dirty="0"/>
          </a:p>
          <a:p>
            <a:pPr lvl="1"/>
            <a:r>
              <a:rPr lang="en-US" sz="2800" dirty="0" smtClean="0"/>
              <a:t>We can write </a:t>
            </a:r>
            <a:r>
              <a:rPr lang="en-US" sz="2800" dirty="0" smtClean="0">
                <a:solidFill>
                  <a:srgbClr val="FF0000"/>
                </a:solidFill>
              </a:rPr>
              <a:t>(3x – 2y)</a:t>
            </a:r>
            <a:r>
              <a:rPr lang="en-US" sz="2800" baseline="30000" dirty="0" smtClean="0">
                <a:solidFill>
                  <a:srgbClr val="FF0000"/>
                </a:solidFill>
              </a:rPr>
              <a:t>9</a:t>
            </a:r>
            <a:r>
              <a:rPr lang="en-US" sz="2800" dirty="0" smtClean="0">
                <a:solidFill>
                  <a:srgbClr val="FF0000"/>
                </a:solidFill>
              </a:rPr>
              <a:t> </a:t>
            </a:r>
            <a:r>
              <a:rPr lang="en-US" sz="2800" dirty="0" smtClean="0"/>
              <a:t>as </a:t>
            </a:r>
            <a:r>
              <a:rPr lang="en-US" sz="2800" dirty="0" smtClean="0">
                <a:solidFill>
                  <a:srgbClr val="FF0000"/>
                </a:solidFill>
              </a:rPr>
              <a:t>(a + b)</a:t>
            </a:r>
            <a:r>
              <a:rPr lang="en-US" sz="2800" baseline="30000" dirty="0" smtClean="0">
                <a:solidFill>
                  <a:srgbClr val="FF0000"/>
                </a:solidFill>
              </a:rPr>
              <a:t>9</a:t>
            </a:r>
            <a:r>
              <a:rPr lang="en-US" sz="2800" dirty="0" smtClean="0">
                <a:solidFill>
                  <a:srgbClr val="FF0000"/>
                </a:solidFill>
              </a:rPr>
              <a:t> </a:t>
            </a:r>
            <a:r>
              <a:rPr lang="en-US" sz="2800" dirty="0" smtClean="0"/>
              <a:t>where a = 3x and b = -2y.  Now the coefficient of  a</a:t>
            </a:r>
            <a:r>
              <a:rPr lang="en-US" sz="2800" baseline="30000" dirty="0" smtClean="0"/>
              <a:t>6</a:t>
            </a:r>
            <a:r>
              <a:rPr lang="en-US" sz="2800" dirty="0" smtClean="0"/>
              <a:t>b</a:t>
            </a:r>
            <a:r>
              <a:rPr lang="en-US" sz="2800" baseline="30000" dirty="0" smtClean="0"/>
              <a:t>3</a:t>
            </a:r>
            <a:r>
              <a:rPr lang="en-US" sz="2800" dirty="0" smtClean="0"/>
              <a:t> is C(9,6).</a:t>
            </a:r>
          </a:p>
          <a:p>
            <a:pPr lvl="1"/>
            <a:endParaRPr lang="en-US" sz="2800" dirty="0"/>
          </a:p>
          <a:p>
            <a:pPr lvl="1"/>
            <a:r>
              <a:rPr lang="en-US" sz="2800" dirty="0" smtClean="0"/>
              <a:t>Now </a:t>
            </a:r>
            <a:r>
              <a:rPr lang="en-US" sz="2800" dirty="0" smtClean="0">
                <a:solidFill>
                  <a:srgbClr val="FF0000"/>
                </a:solidFill>
              </a:rPr>
              <a:t>C(9,6).a</a:t>
            </a:r>
            <a:r>
              <a:rPr lang="en-US" sz="2800" baseline="30000" dirty="0" smtClean="0">
                <a:solidFill>
                  <a:srgbClr val="FF0000"/>
                </a:solidFill>
              </a:rPr>
              <a:t>6</a:t>
            </a:r>
            <a:r>
              <a:rPr lang="en-US" sz="2800" dirty="0" smtClean="0">
                <a:solidFill>
                  <a:srgbClr val="FF0000"/>
                </a:solidFill>
              </a:rPr>
              <a:t>b</a:t>
            </a:r>
            <a:r>
              <a:rPr lang="en-US" sz="2800" baseline="30000" dirty="0" smtClean="0">
                <a:solidFill>
                  <a:srgbClr val="FF0000"/>
                </a:solidFill>
              </a:rPr>
              <a:t>3</a:t>
            </a:r>
            <a:r>
              <a:rPr lang="en-US" sz="2800" dirty="0" smtClean="0">
                <a:solidFill>
                  <a:srgbClr val="FF0000"/>
                </a:solidFill>
              </a:rPr>
              <a:t> = C(9,6) (3x)</a:t>
            </a:r>
            <a:r>
              <a:rPr lang="en-US" sz="2800" baseline="30000" dirty="0" smtClean="0">
                <a:solidFill>
                  <a:srgbClr val="FF0000"/>
                </a:solidFill>
              </a:rPr>
              <a:t>6</a:t>
            </a:r>
            <a:r>
              <a:rPr lang="en-US" sz="2800" dirty="0" smtClean="0">
                <a:solidFill>
                  <a:srgbClr val="FF0000"/>
                </a:solidFill>
              </a:rPr>
              <a:t> (-2y)</a:t>
            </a:r>
            <a:r>
              <a:rPr lang="en-US" sz="2800" baseline="30000" dirty="0" smtClean="0">
                <a:solidFill>
                  <a:srgbClr val="FF0000"/>
                </a:solidFill>
              </a:rPr>
              <a:t>3</a:t>
            </a:r>
            <a:r>
              <a:rPr lang="en-US" sz="2800" dirty="0" smtClean="0">
                <a:solidFill>
                  <a:srgbClr val="FF0000"/>
                </a:solidFill>
              </a:rPr>
              <a:t> = - C(9,6)3</a:t>
            </a:r>
            <a:r>
              <a:rPr lang="en-US" sz="2800" baseline="30000" dirty="0" smtClean="0">
                <a:solidFill>
                  <a:srgbClr val="FF0000"/>
                </a:solidFill>
              </a:rPr>
              <a:t>6 </a:t>
            </a:r>
            <a:r>
              <a:rPr lang="en-US" sz="2800" dirty="0" smtClean="0">
                <a:solidFill>
                  <a:srgbClr val="FF0000"/>
                </a:solidFill>
              </a:rPr>
              <a:t>2</a:t>
            </a:r>
            <a:r>
              <a:rPr lang="en-US" sz="2800" baseline="30000" dirty="0" smtClean="0">
                <a:solidFill>
                  <a:srgbClr val="FF0000"/>
                </a:solidFill>
              </a:rPr>
              <a:t>3 </a:t>
            </a:r>
            <a:r>
              <a:rPr lang="en-US" sz="2800" dirty="0" smtClean="0">
                <a:solidFill>
                  <a:srgbClr val="FF0000"/>
                </a:solidFill>
              </a:rPr>
              <a:t>x</a:t>
            </a:r>
            <a:r>
              <a:rPr lang="en-US" sz="2800" baseline="30000" dirty="0" smtClean="0">
                <a:solidFill>
                  <a:srgbClr val="FF0000"/>
                </a:solidFill>
              </a:rPr>
              <a:t>6</a:t>
            </a:r>
            <a:r>
              <a:rPr lang="en-US" sz="2800" dirty="0" smtClean="0">
                <a:solidFill>
                  <a:srgbClr val="FF0000"/>
                </a:solidFill>
              </a:rPr>
              <a:t>y</a:t>
            </a:r>
            <a:r>
              <a:rPr lang="en-US" sz="2800" baseline="30000" dirty="0" smtClean="0">
                <a:solidFill>
                  <a:srgbClr val="FF0000"/>
                </a:solidFill>
              </a:rPr>
              <a:t>3</a:t>
            </a:r>
            <a:r>
              <a:rPr lang="en-US" sz="2800" dirty="0" smtClean="0">
                <a:solidFill>
                  <a:srgbClr val="FF0000"/>
                </a:solidFill>
              </a:rPr>
              <a:t>.</a:t>
            </a:r>
          </a:p>
        </p:txBody>
      </p:sp>
    </p:spTree>
    <p:extLst>
      <p:ext uri="{BB962C8B-B14F-4D97-AF65-F5344CB8AC3E}">
        <p14:creationId xmlns:p14="http://schemas.microsoft.com/office/powerpoint/2010/main" val="330923191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08 at 7.16.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233"/>
            <a:ext cx="9144000" cy="3258934"/>
          </a:xfrm>
          <a:prstGeom prst="rect">
            <a:avLst/>
          </a:prstGeom>
        </p:spPr>
      </p:pic>
      <p:pic>
        <p:nvPicPr>
          <p:cNvPr id="5" name="Picture 4" descr="Screen Shot 2018-01-08 at 7.17.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6548"/>
            <a:ext cx="9144000" cy="1315844"/>
          </a:xfrm>
          <a:prstGeom prst="rect">
            <a:avLst/>
          </a:prstGeom>
        </p:spPr>
      </p:pic>
      <p:sp>
        <p:nvSpPr>
          <p:cNvPr id="6" name="TextBox 5"/>
          <p:cNvSpPr txBox="1"/>
          <p:nvPr/>
        </p:nvSpPr>
        <p:spPr>
          <a:xfrm>
            <a:off x="782611" y="5227956"/>
            <a:ext cx="6925371" cy="830997"/>
          </a:xfrm>
          <a:prstGeom prst="rect">
            <a:avLst/>
          </a:prstGeom>
          <a:solidFill>
            <a:srgbClr val="FFFF00"/>
          </a:solidFill>
        </p:spPr>
        <p:txBody>
          <a:bodyPr wrap="square" rtlCol="0">
            <a:spAutoFit/>
          </a:bodyPr>
          <a:lstStyle/>
          <a:p>
            <a:r>
              <a:rPr lang="en-US" sz="2400" dirty="0" smtClean="0"/>
              <a:t>For (a), set x = y = 1.</a:t>
            </a:r>
          </a:p>
          <a:p>
            <a:r>
              <a:rPr lang="en-US" sz="2400" dirty="0" smtClean="0"/>
              <a:t>For (b), set x = 1, and y = -1.</a:t>
            </a:r>
            <a:endParaRPr lang="en-US" sz="2400" dirty="0"/>
          </a:p>
        </p:txBody>
      </p:sp>
    </p:spTree>
    <p:extLst>
      <p:ext uri="{BB962C8B-B14F-4D97-AF65-F5344CB8AC3E}">
        <p14:creationId xmlns:p14="http://schemas.microsoft.com/office/powerpoint/2010/main" val="375583003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9-18 at 8.46.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482314"/>
            <a:ext cx="7404100" cy="1447800"/>
          </a:xfrm>
          <a:prstGeom prst="rect">
            <a:avLst/>
          </a:prstGeom>
        </p:spPr>
      </p:pic>
      <p:sp>
        <p:nvSpPr>
          <p:cNvPr id="11" name="TextBox 10"/>
          <p:cNvSpPr txBox="1"/>
          <p:nvPr/>
        </p:nvSpPr>
        <p:spPr>
          <a:xfrm>
            <a:off x="1880122" y="2403869"/>
            <a:ext cx="4205588" cy="954107"/>
          </a:xfrm>
          <a:prstGeom prst="rect">
            <a:avLst/>
          </a:prstGeom>
          <a:solidFill>
            <a:srgbClr val="FFFF00"/>
          </a:solidFill>
        </p:spPr>
        <p:txBody>
          <a:bodyPr wrap="square" rtlCol="0">
            <a:spAutoFit/>
          </a:bodyPr>
          <a:lstStyle/>
          <a:p>
            <a:r>
              <a:rPr lang="en-US" sz="2800" dirty="0" smtClean="0"/>
              <a:t>Note that k is at least 1 and k cannot be greater than n.</a:t>
            </a:r>
            <a:endParaRPr lang="en-US" sz="2800" dirty="0"/>
          </a:p>
        </p:txBody>
      </p:sp>
    </p:spTree>
    <p:extLst>
      <p:ext uri="{BB962C8B-B14F-4D97-AF65-F5344CB8AC3E}">
        <p14:creationId xmlns:p14="http://schemas.microsoft.com/office/powerpoint/2010/main" val="355853391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9-18 at 8.46.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482314"/>
            <a:ext cx="7404100" cy="1447800"/>
          </a:xfrm>
          <a:prstGeom prst="rect">
            <a:avLst/>
          </a:prstGeom>
        </p:spPr>
      </p:pic>
      <p:sp>
        <p:nvSpPr>
          <p:cNvPr id="7" name="TextBox 6"/>
          <p:cNvSpPr txBox="1"/>
          <p:nvPr/>
        </p:nvSpPr>
        <p:spPr>
          <a:xfrm>
            <a:off x="635030" y="2346274"/>
            <a:ext cx="3017707" cy="461665"/>
          </a:xfrm>
          <a:prstGeom prst="rect">
            <a:avLst/>
          </a:prstGeom>
          <a:noFill/>
        </p:spPr>
        <p:txBody>
          <a:bodyPr wrap="square" rtlCol="0">
            <a:spAutoFit/>
          </a:bodyPr>
          <a:lstStyle/>
          <a:p>
            <a:r>
              <a:rPr lang="en-US" sz="2400" b="1" dirty="0" smtClean="0">
                <a:solidFill>
                  <a:srgbClr val="0000FF"/>
                </a:solidFill>
              </a:rPr>
              <a:t>Proof 1   </a:t>
            </a:r>
            <a:r>
              <a:rPr lang="en-US" sz="2400" b="1" dirty="0" smtClean="0"/>
              <a:t>By definition</a:t>
            </a:r>
            <a:endParaRPr lang="en-US" sz="2400" b="1" dirty="0">
              <a:solidFill>
                <a:srgbClr val="0000FF"/>
              </a:solidFill>
            </a:endParaRPr>
          </a:p>
        </p:txBody>
      </p:sp>
      <p:pic>
        <p:nvPicPr>
          <p:cNvPr id="8" name="Picture 7" descr="Screen Shot 2018-09-18 at 9.25.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737" y="1978387"/>
            <a:ext cx="4978400" cy="2971800"/>
          </a:xfrm>
          <a:prstGeom prst="rect">
            <a:avLst/>
          </a:prstGeom>
        </p:spPr>
      </p:pic>
      <p:sp>
        <p:nvSpPr>
          <p:cNvPr id="9" name="TextBox 8"/>
          <p:cNvSpPr txBox="1"/>
          <p:nvPr/>
        </p:nvSpPr>
        <p:spPr>
          <a:xfrm>
            <a:off x="635030" y="4719354"/>
            <a:ext cx="2804719" cy="461665"/>
          </a:xfrm>
          <a:prstGeom prst="rect">
            <a:avLst/>
          </a:prstGeom>
          <a:noFill/>
        </p:spPr>
        <p:txBody>
          <a:bodyPr wrap="square" rtlCol="0">
            <a:spAutoFit/>
          </a:bodyPr>
          <a:lstStyle/>
          <a:p>
            <a:r>
              <a:rPr lang="en-US" sz="2400" b="1" dirty="0" smtClean="0">
                <a:solidFill>
                  <a:srgbClr val="000000"/>
                </a:solidFill>
              </a:rPr>
              <a:t>Important identity</a:t>
            </a:r>
            <a:endParaRPr lang="en-US" sz="2400" b="1" dirty="0">
              <a:solidFill>
                <a:srgbClr val="000000"/>
              </a:solidFill>
            </a:endParaRPr>
          </a:p>
        </p:txBody>
      </p:sp>
      <p:pic>
        <p:nvPicPr>
          <p:cNvPr id="10" name="Picture 9" descr="Screen Shot 2018-09-18 at 9.27.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800" y="5200416"/>
            <a:ext cx="5786444" cy="1379736"/>
          </a:xfrm>
          <a:prstGeom prst="rect">
            <a:avLst/>
          </a:prstGeom>
        </p:spPr>
      </p:pic>
    </p:spTree>
    <p:extLst>
      <p:ext uri="{BB962C8B-B14F-4D97-AF65-F5344CB8AC3E}">
        <p14:creationId xmlns:p14="http://schemas.microsoft.com/office/powerpoint/2010/main" val="284607848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Proof 2: Combinatorial</a:t>
            </a:r>
            <a:endParaRPr lang="en-US" sz="3600" b="1" dirty="0" smtClean="0">
              <a:solidFill>
                <a:srgbClr val="0000FF"/>
              </a:solidFill>
            </a:endParaRPr>
          </a:p>
        </p:txBody>
      </p:sp>
      <p:sp>
        <p:nvSpPr>
          <p:cNvPr id="3" name="Content Placeholder 2"/>
          <p:cNvSpPr>
            <a:spLocks noGrp="1"/>
          </p:cNvSpPr>
          <p:nvPr>
            <p:ph idx="1"/>
          </p:nvPr>
        </p:nvSpPr>
        <p:spPr>
          <a:xfrm>
            <a:off x="344909" y="1365000"/>
            <a:ext cx="8685428" cy="5493000"/>
          </a:xfrm>
        </p:spPr>
        <p:txBody>
          <a:bodyPr>
            <a:normAutofit lnSpcReduction="10000"/>
          </a:bodyPr>
          <a:lstStyle/>
          <a:p>
            <a:pPr marL="514350" indent="-457200"/>
            <a:r>
              <a:rPr lang="en-US" sz="2800" dirty="0" smtClean="0">
                <a:solidFill>
                  <a:srgbClr val="000000"/>
                </a:solidFill>
              </a:rPr>
              <a:t>For </a:t>
            </a:r>
            <a:r>
              <a:rPr lang="en-US" sz="2800" dirty="0">
                <a:solidFill>
                  <a:srgbClr val="000000"/>
                </a:solidFill>
              </a:rPr>
              <a:t>any integers 1 ≤ </a:t>
            </a:r>
            <a:r>
              <a:rPr lang="en-US" sz="2800" dirty="0" smtClean="0">
                <a:solidFill>
                  <a:srgbClr val="000000"/>
                </a:solidFill>
              </a:rPr>
              <a:t>k </a:t>
            </a:r>
            <a:r>
              <a:rPr lang="en-US" sz="2800" dirty="0">
                <a:solidFill>
                  <a:srgbClr val="000000"/>
                </a:solidFill>
              </a:rPr>
              <a:t>≤ n</a:t>
            </a:r>
            <a:r>
              <a:rPr lang="en-US" sz="2800" dirty="0" smtClean="0">
                <a:solidFill>
                  <a:srgbClr val="000000"/>
                </a:solidFill>
              </a:rPr>
              <a:t>, </a:t>
            </a:r>
          </a:p>
          <a:p>
            <a:pPr marL="57150" indent="0" algn="ctr">
              <a:buNone/>
            </a:pPr>
            <a:r>
              <a:rPr lang="en-US" sz="2800" dirty="0">
                <a:solidFill>
                  <a:srgbClr val="000000"/>
                </a:solidFill>
              </a:rPr>
              <a:t>	</a:t>
            </a:r>
            <a:r>
              <a:rPr lang="en-US" sz="2800" dirty="0" smtClean="0">
                <a:solidFill>
                  <a:srgbClr val="0000FF"/>
                </a:solidFill>
              </a:rPr>
              <a:t>C(n+1,k) = C(n,k-1) + C(</a:t>
            </a:r>
            <a:r>
              <a:rPr lang="en-US" sz="2800" dirty="0" err="1" smtClean="0">
                <a:solidFill>
                  <a:srgbClr val="0000FF"/>
                </a:solidFill>
              </a:rPr>
              <a:t>n,k</a:t>
            </a:r>
            <a:r>
              <a:rPr lang="en-US" sz="2800" dirty="0" smtClean="0">
                <a:solidFill>
                  <a:srgbClr val="0000FF"/>
                </a:solidFill>
              </a:rPr>
              <a:t>)</a:t>
            </a:r>
          </a:p>
          <a:p>
            <a:pPr marL="514350" indent="-457200"/>
            <a:r>
              <a:rPr lang="en-US" sz="2800" dirty="0" smtClean="0">
                <a:solidFill>
                  <a:srgbClr val="000000"/>
                </a:solidFill>
              </a:rPr>
              <a:t>It says that number of size-k subset of a set with n+1 elements is equal to the sum of the number of size-(k-1)  subset of a set of n elements and the number of size-k subset of a set of n elements.</a:t>
            </a:r>
          </a:p>
          <a:p>
            <a:pPr marL="514350" indent="-457200"/>
            <a:r>
              <a:rPr lang="en-US" sz="2800" dirty="0" smtClean="0">
                <a:solidFill>
                  <a:srgbClr val="000000"/>
                </a:solidFill>
              </a:rPr>
              <a:t>Consider a set with n+1 elements.</a:t>
            </a:r>
          </a:p>
          <a:p>
            <a:pPr marL="57150" indent="0">
              <a:buNone/>
            </a:pPr>
            <a:r>
              <a:rPr lang="en-US" sz="2800" dirty="0">
                <a:solidFill>
                  <a:srgbClr val="000000"/>
                </a:solidFill>
              </a:rPr>
              <a:t>	</a:t>
            </a:r>
            <a:r>
              <a:rPr lang="en-US" sz="2800" dirty="0" smtClean="0">
                <a:solidFill>
                  <a:srgbClr val="000000"/>
                </a:solidFill>
              </a:rPr>
              <a:t> A={0,1,2, …,n).</a:t>
            </a:r>
          </a:p>
          <a:p>
            <a:pPr marL="514350" indent="-457200"/>
            <a:r>
              <a:rPr lang="en-US" sz="2800" dirty="0">
                <a:solidFill>
                  <a:srgbClr val="0000FF"/>
                </a:solidFill>
              </a:rPr>
              <a:t>A</a:t>
            </a:r>
            <a:r>
              <a:rPr lang="en-US" sz="2800" dirty="0" smtClean="0">
                <a:solidFill>
                  <a:srgbClr val="0000FF"/>
                </a:solidFill>
              </a:rPr>
              <a:t>ll subsets of A of size k</a:t>
            </a:r>
          </a:p>
          <a:p>
            <a:pPr marL="57150" indent="0">
              <a:buNone/>
            </a:pPr>
            <a:r>
              <a:rPr lang="en-US" sz="2800" dirty="0">
                <a:solidFill>
                  <a:srgbClr val="000000"/>
                </a:solidFill>
              </a:rPr>
              <a:t>	</a:t>
            </a:r>
            <a:r>
              <a:rPr lang="en-US" sz="2800" dirty="0" smtClean="0">
                <a:solidFill>
                  <a:srgbClr val="000000"/>
                </a:solidFill>
              </a:rPr>
              <a:t> 		      = </a:t>
            </a:r>
            <a:r>
              <a:rPr lang="en-US" sz="2800" dirty="0" smtClean="0">
                <a:solidFill>
                  <a:srgbClr val="0000FF"/>
                </a:solidFill>
              </a:rPr>
              <a:t>All subsets of size k with element 0  in it </a:t>
            </a:r>
          </a:p>
          <a:p>
            <a:pPr marL="57150" indent="0">
              <a:buNone/>
            </a:pPr>
            <a:r>
              <a:rPr lang="en-US" sz="2800" dirty="0">
                <a:solidFill>
                  <a:srgbClr val="000000"/>
                </a:solidFill>
              </a:rPr>
              <a:t>	</a:t>
            </a:r>
            <a:r>
              <a:rPr lang="en-US" sz="2800" dirty="0" smtClean="0">
                <a:solidFill>
                  <a:srgbClr val="000000"/>
                </a:solidFill>
              </a:rPr>
              <a:t>				+ </a:t>
            </a:r>
            <a:r>
              <a:rPr lang="en-US" sz="2800" dirty="0" smtClean="0">
                <a:solidFill>
                  <a:srgbClr val="0000FF"/>
                </a:solidFill>
              </a:rPr>
              <a:t>All subsets of size k with no element 0.</a:t>
            </a:r>
          </a:p>
          <a:p>
            <a:pPr marL="57150" indent="0">
              <a:buNone/>
            </a:pPr>
            <a:r>
              <a:rPr lang="en-US" sz="2800" dirty="0" smtClean="0">
                <a:solidFill>
                  <a:srgbClr val="000000"/>
                </a:solidFill>
              </a:rPr>
              <a:t>      </a:t>
            </a:r>
            <a:r>
              <a:rPr lang="en-US" sz="2800" b="1" dirty="0" smtClean="0">
                <a:solidFill>
                  <a:srgbClr val="FF0000"/>
                </a:solidFill>
              </a:rPr>
              <a:t>C(n+1,k) = C(n,k-1) + C(</a:t>
            </a:r>
            <a:r>
              <a:rPr lang="en-US" sz="2800" b="1" dirty="0" err="1" smtClean="0">
                <a:solidFill>
                  <a:srgbClr val="FF0000"/>
                </a:solidFill>
              </a:rPr>
              <a:t>n,k</a:t>
            </a:r>
            <a:r>
              <a:rPr lang="en-US" sz="2800" b="1" dirty="0" smtClean="0">
                <a:solidFill>
                  <a:srgbClr val="FF0000"/>
                </a:solidFill>
              </a:rPr>
              <a:t>).</a:t>
            </a:r>
            <a:endParaRPr lang="en-US" sz="2800" b="1" dirty="0">
              <a:solidFill>
                <a:srgbClr val="FF0000"/>
              </a:solidFill>
            </a:endParaRPr>
          </a:p>
          <a:p>
            <a:pPr marL="514350" indent="-457200"/>
            <a:endParaRPr lang="en-US" sz="2800" dirty="0" smtClean="0">
              <a:solidFill>
                <a:srgbClr val="000000"/>
              </a:solidFill>
            </a:endParaRPr>
          </a:p>
        </p:txBody>
      </p:sp>
    </p:spTree>
    <p:extLst>
      <p:ext uri="{BB962C8B-B14F-4D97-AF65-F5344CB8AC3E}">
        <p14:creationId xmlns:p14="http://schemas.microsoft.com/office/powerpoint/2010/main" val="201453129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Proof 3: Combinatorial</a:t>
            </a:r>
            <a:endParaRPr lang="en-US" b="1" dirty="0">
              <a:solidFill>
                <a:srgbClr val="0000FF"/>
              </a:solidFill>
            </a:endParaRPr>
          </a:p>
        </p:txBody>
      </p:sp>
      <p:pic>
        <p:nvPicPr>
          <p:cNvPr id="3" name="Picture 2" descr="Screen Shot 2018-09-18 at 9.49.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800"/>
            <a:ext cx="9144000" cy="5347558"/>
          </a:xfrm>
          <a:prstGeom prst="rect">
            <a:avLst/>
          </a:prstGeom>
        </p:spPr>
      </p:pic>
    </p:spTree>
    <p:extLst>
      <p:ext uri="{BB962C8B-B14F-4D97-AF65-F5344CB8AC3E}">
        <p14:creationId xmlns:p14="http://schemas.microsoft.com/office/powerpoint/2010/main" val="408134843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Pascal’s Triangle</a:t>
            </a:r>
            <a:endParaRPr lang="en-US" sz="3600" b="1" dirty="0">
              <a:solidFill>
                <a:srgbClr val="0000FF"/>
              </a:solidFill>
            </a:endParaRPr>
          </a:p>
        </p:txBody>
      </p:sp>
      <p:sp>
        <p:nvSpPr>
          <p:cNvPr id="3" name="Content Placeholder 2"/>
          <p:cNvSpPr>
            <a:spLocks noGrp="1"/>
          </p:cNvSpPr>
          <p:nvPr>
            <p:ph idx="1"/>
          </p:nvPr>
        </p:nvSpPr>
        <p:spPr>
          <a:xfrm>
            <a:off x="457199" y="1365000"/>
            <a:ext cx="8573138" cy="5257800"/>
          </a:xfrm>
        </p:spPr>
        <p:txBody>
          <a:bodyPr>
            <a:normAutofit/>
          </a:bodyPr>
          <a:lstStyle/>
          <a:p>
            <a:pPr marL="514350" indent="-457200"/>
            <a:r>
              <a:rPr lang="en-US" dirty="0" smtClean="0">
                <a:solidFill>
                  <a:srgbClr val="000000"/>
                </a:solidFill>
              </a:rPr>
              <a:t>We will focus on the pattern based on one equation (identity)</a:t>
            </a:r>
          </a:p>
          <a:p>
            <a:pPr marL="514350" indent="-457200"/>
            <a:endParaRPr lang="en-US" dirty="0">
              <a:solidFill>
                <a:srgbClr val="000000"/>
              </a:solidFill>
            </a:endParaRPr>
          </a:p>
          <a:p>
            <a:pPr marL="514350" indent="-457200"/>
            <a:endParaRPr lang="en-US" dirty="0" smtClean="0">
              <a:solidFill>
                <a:srgbClr val="000000"/>
              </a:solidFill>
            </a:endParaRPr>
          </a:p>
          <a:p>
            <a:pPr marL="57150" indent="0">
              <a:buNone/>
            </a:pPr>
            <a:r>
              <a:rPr lang="en-US" dirty="0">
                <a:solidFill>
                  <a:srgbClr val="000000"/>
                </a:solidFill>
              </a:rPr>
              <a:t>	</a:t>
            </a:r>
            <a:r>
              <a:rPr lang="en-US" dirty="0" smtClean="0">
                <a:solidFill>
                  <a:srgbClr val="000000"/>
                </a:solidFill>
              </a:rPr>
              <a:t>for any integers 1 ≤ n ≤ k.</a:t>
            </a:r>
          </a:p>
          <a:p>
            <a:pPr marL="514350" indent="-457200"/>
            <a:r>
              <a:rPr lang="en-US" dirty="0" smtClean="0">
                <a:solidFill>
                  <a:srgbClr val="000000"/>
                </a:solidFill>
              </a:rPr>
              <a:t>For </a:t>
            </a:r>
            <a:r>
              <a:rPr lang="en-US" dirty="0">
                <a:solidFill>
                  <a:srgbClr val="000000"/>
                </a:solidFill>
              </a:rPr>
              <a:t>any integers 1 ≤ n ≤ </a:t>
            </a:r>
            <a:r>
              <a:rPr lang="en-US" dirty="0" smtClean="0">
                <a:solidFill>
                  <a:srgbClr val="000000"/>
                </a:solidFill>
              </a:rPr>
              <a:t>k, </a:t>
            </a:r>
          </a:p>
          <a:p>
            <a:pPr marL="57150" indent="0" algn="ctr">
              <a:buNone/>
            </a:pPr>
            <a:r>
              <a:rPr lang="en-US" dirty="0">
                <a:solidFill>
                  <a:srgbClr val="000000"/>
                </a:solidFill>
              </a:rPr>
              <a:t>	</a:t>
            </a:r>
            <a:r>
              <a:rPr lang="en-US" dirty="0" smtClean="0">
                <a:solidFill>
                  <a:srgbClr val="0000FF"/>
                </a:solidFill>
              </a:rPr>
              <a:t>C(n+1,k) = C(n,k-1) + C(</a:t>
            </a:r>
            <a:r>
              <a:rPr lang="en-US" dirty="0" err="1" smtClean="0">
                <a:solidFill>
                  <a:srgbClr val="0000FF"/>
                </a:solidFill>
              </a:rPr>
              <a:t>n,k</a:t>
            </a:r>
            <a:r>
              <a:rPr lang="en-US" dirty="0" smtClean="0">
                <a:solidFill>
                  <a:srgbClr val="0000FF"/>
                </a:solidFill>
              </a:rPr>
              <a:t>)</a:t>
            </a:r>
            <a:endParaRPr lang="en-US" dirty="0">
              <a:solidFill>
                <a:srgbClr val="0000FF"/>
              </a:solidFill>
            </a:endParaRPr>
          </a:p>
          <a:p>
            <a:pPr marL="514350" indent="-457200"/>
            <a:endParaRPr lang="en-US" dirty="0" smtClean="0">
              <a:solidFill>
                <a:srgbClr val="000000"/>
              </a:solidFill>
            </a:endParaRPr>
          </a:p>
        </p:txBody>
      </p:sp>
      <p:pic>
        <p:nvPicPr>
          <p:cNvPr id="4" name="Picture 3" descr="Screen Shot 2015-02-01 at 11.59.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701" y="2390082"/>
            <a:ext cx="3200400" cy="1168400"/>
          </a:xfrm>
          <a:prstGeom prst="rect">
            <a:avLst/>
          </a:prstGeom>
        </p:spPr>
      </p:pic>
    </p:spTree>
    <p:extLst>
      <p:ext uri="{BB962C8B-B14F-4D97-AF65-F5344CB8AC3E}">
        <p14:creationId xmlns:p14="http://schemas.microsoft.com/office/powerpoint/2010/main" val="186005551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Pascal’s Triangle </a:t>
            </a:r>
          </a:p>
        </p:txBody>
      </p:sp>
      <p:sp>
        <p:nvSpPr>
          <p:cNvPr id="3" name="Content Placeholder 2"/>
          <p:cNvSpPr>
            <a:spLocks noGrp="1"/>
          </p:cNvSpPr>
          <p:nvPr>
            <p:ph idx="1"/>
          </p:nvPr>
        </p:nvSpPr>
        <p:spPr>
          <a:xfrm>
            <a:off x="344909" y="1365000"/>
            <a:ext cx="8685428" cy="5493000"/>
          </a:xfrm>
        </p:spPr>
        <p:txBody>
          <a:bodyPr>
            <a:normAutofit lnSpcReduction="10000"/>
          </a:bodyPr>
          <a:lstStyle/>
          <a:p>
            <a:pPr marL="514350" indent="-457200"/>
            <a:r>
              <a:rPr lang="en-US" sz="2800" dirty="0" smtClean="0">
                <a:solidFill>
                  <a:srgbClr val="000000"/>
                </a:solidFill>
              </a:rPr>
              <a:t>For </a:t>
            </a:r>
            <a:r>
              <a:rPr lang="en-US" sz="2800" dirty="0">
                <a:solidFill>
                  <a:srgbClr val="000000"/>
                </a:solidFill>
              </a:rPr>
              <a:t>any integers 1 ≤ </a:t>
            </a:r>
            <a:r>
              <a:rPr lang="en-US" sz="2800" dirty="0" smtClean="0">
                <a:solidFill>
                  <a:srgbClr val="000000"/>
                </a:solidFill>
              </a:rPr>
              <a:t>k </a:t>
            </a:r>
            <a:r>
              <a:rPr lang="en-US" sz="2800" dirty="0">
                <a:solidFill>
                  <a:srgbClr val="000000"/>
                </a:solidFill>
              </a:rPr>
              <a:t>≤ n</a:t>
            </a:r>
            <a:r>
              <a:rPr lang="en-US" sz="2800" dirty="0" smtClean="0">
                <a:solidFill>
                  <a:srgbClr val="000000"/>
                </a:solidFill>
              </a:rPr>
              <a:t>, </a:t>
            </a:r>
          </a:p>
          <a:p>
            <a:pPr marL="57150" indent="0" algn="ctr">
              <a:buNone/>
            </a:pPr>
            <a:r>
              <a:rPr lang="en-US" sz="2800" dirty="0">
                <a:solidFill>
                  <a:srgbClr val="000000"/>
                </a:solidFill>
              </a:rPr>
              <a:t>	</a:t>
            </a:r>
            <a:r>
              <a:rPr lang="en-US" sz="2800" dirty="0" smtClean="0">
                <a:solidFill>
                  <a:srgbClr val="0000FF"/>
                </a:solidFill>
              </a:rPr>
              <a:t>C(n+1,k) = C(n,k-1) + C(</a:t>
            </a:r>
            <a:r>
              <a:rPr lang="en-US" sz="2800" dirty="0" err="1" smtClean="0">
                <a:solidFill>
                  <a:srgbClr val="0000FF"/>
                </a:solidFill>
              </a:rPr>
              <a:t>n,k</a:t>
            </a:r>
            <a:r>
              <a:rPr lang="en-US" sz="2800" dirty="0" smtClean="0">
                <a:solidFill>
                  <a:srgbClr val="0000FF"/>
                </a:solidFill>
              </a:rPr>
              <a:t>)</a:t>
            </a:r>
          </a:p>
          <a:p>
            <a:pPr marL="514350" indent="-457200"/>
            <a:r>
              <a:rPr lang="en-US" sz="2800" dirty="0" smtClean="0">
                <a:solidFill>
                  <a:srgbClr val="000000"/>
                </a:solidFill>
              </a:rPr>
              <a:t>It says that number of size-k subset of a set with n+1 elements is equal to the sum of the number of size-(k-1)  subset of a set of n elements and the number of size-k subset of a set of n elements.</a:t>
            </a:r>
          </a:p>
          <a:p>
            <a:pPr marL="514350" indent="-457200"/>
            <a:r>
              <a:rPr lang="en-US" sz="2800" dirty="0" smtClean="0">
                <a:solidFill>
                  <a:srgbClr val="000000"/>
                </a:solidFill>
              </a:rPr>
              <a:t>Consider a set with n+1 elements.</a:t>
            </a:r>
          </a:p>
          <a:p>
            <a:pPr marL="57150" indent="0">
              <a:buNone/>
            </a:pPr>
            <a:r>
              <a:rPr lang="en-US" sz="2800" dirty="0">
                <a:solidFill>
                  <a:srgbClr val="000000"/>
                </a:solidFill>
              </a:rPr>
              <a:t>	</a:t>
            </a:r>
            <a:r>
              <a:rPr lang="en-US" sz="2800" dirty="0" smtClean="0">
                <a:solidFill>
                  <a:srgbClr val="000000"/>
                </a:solidFill>
              </a:rPr>
              <a:t> A={0,1,2, …,n).</a:t>
            </a:r>
          </a:p>
          <a:p>
            <a:pPr marL="514350" indent="-457200"/>
            <a:r>
              <a:rPr lang="en-US" sz="2800" dirty="0">
                <a:solidFill>
                  <a:srgbClr val="0000FF"/>
                </a:solidFill>
              </a:rPr>
              <a:t>A</a:t>
            </a:r>
            <a:r>
              <a:rPr lang="en-US" sz="2800" dirty="0" smtClean="0">
                <a:solidFill>
                  <a:srgbClr val="0000FF"/>
                </a:solidFill>
              </a:rPr>
              <a:t>ll subsets of A of size k</a:t>
            </a:r>
          </a:p>
          <a:p>
            <a:pPr marL="57150" indent="0">
              <a:buNone/>
            </a:pPr>
            <a:r>
              <a:rPr lang="en-US" sz="2800" dirty="0">
                <a:solidFill>
                  <a:srgbClr val="000000"/>
                </a:solidFill>
              </a:rPr>
              <a:t>	</a:t>
            </a:r>
            <a:r>
              <a:rPr lang="en-US" sz="2800" dirty="0" smtClean="0">
                <a:solidFill>
                  <a:srgbClr val="000000"/>
                </a:solidFill>
              </a:rPr>
              <a:t> 		      = </a:t>
            </a:r>
            <a:r>
              <a:rPr lang="en-US" sz="2800" dirty="0" smtClean="0">
                <a:solidFill>
                  <a:srgbClr val="0000FF"/>
                </a:solidFill>
              </a:rPr>
              <a:t>All subsets of size k with element 0  in it </a:t>
            </a:r>
          </a:p>
          <a:p>
            <a:pPr marL="57150" indent="0">
              <a:buNone/>
            </a:pPr>
            <a:r>
              <a:rPr lang="en-US" sz="2800" dirty="0">
                <a:solidFill>
                  <a:srgbClr val="000000"/>
                </a:solidFill>
              </a:rPr>
              <a:t>	</a:t>
            </a:r>
            <a:r>
              <a:rPr lang="en-US" sz="2800" dirty="0" smtClean="0">
                <a:solidFill>
                  <a:srgbClr val="000000"/>
                </a:solidFill>
              </a:rPr>
              <a:t>				+ </a:t>
            </a:r>
            <a:r>
              <a:rPr lang="en-US" sz="2800" dirty="0" smtClean="0">
                <a:solidFill>
                  <a:srgbClr val="0000FF"/>
                </a:solidFill>
              </a:rPr>
              <a:t>All subsets of size k with no element 0.</a:t>
            </a:r>
          </a:p>
          <a:p>
            <a:pPr marL="57150" indent="0">
              <a:buNone/>
            </a:pPr>
            <a:r>
              <a:rPr lang="en-US" sz="2800" dirty="0" smtClean="0">
                <a:solidFill>
                  <a:srgbClr val="000000"/>
                </a:solidFill>
              </a:rPr>
              <a:t>      </a:t>
            </a:r>
            <a:r>
              <a:rPr lang="en-US" sz="2800" b="1" dirty="0" smtClean="0">
                <a:solidFill>
                  <a:srgbClr val="FF0000"/>
                </a:solidFill>
              </a:rPr>
              <a:t>C(n+1,k) = C(n,k-1) + C(</a:t>
            </a:r>
            <a:r>
              <a:rPr lang="en-US" sz="2800" b="1" dirty="0" err="1" smtClean="0">
                <a:solidFill>
                  <a:srgbClr val="FF0000"/>
                </a:solidFill>
              </a:rPr>
              <a:t>n,k</a:t>
            </a:r>
            <a:r>
              <a:rPr lang="en-US" sz="2800" b="1" dirty="0" smtClean="0">
                <a:solidFill>
                  <a:srgbClr val="FF0000"/>
                </a:solidFill>
              </a:rPr>
              <a:t>).</a:t>
            </a:r>
            <a:endParaRPr lang="en-US" sz="2800" b="1" dirty="0">
              <a:solidFill>
                <a:srgbClr val="FF0000"/>
              </a:solidFill>
            </a:endParaRPr>
          </a:p>
          <a:p>
            <a:pPr marL="514350" indent="-457200"/>
            <a:endParaRPr lang="en-US" sz="2800" dirty="0" smtClean="0">
              <a:solidFill>
                <a:srgbClr val="000000"/>
              </a:solidFill>
            </a:endParaRPr>
          </a:p>
        </p:txBody>
      </p:sp>
    </p:spTree>
    <p:extLst>
      <p:ext uri="{BB962C8B-B14F-4D97-AF65-F5344CB8AC3E}">
        <p14:creationId xmlns:p14="http://schemas.microsoft.com/office/powerpoint/2010/main" val="401152570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Pascal’s Triangle and the Binomial Theorem</a:t>
            </a:r>
            <a:endParaRPr lang="en-US" sz="3600" b="1" dirty="0">
              <a:solidFill>
                <a:srgbClr val="0000FF"/>
              </a:solidFill>
            </a:endParaRPr>
          </a:p>
        </p:txBody>
      </p:sp>
      <p:sp>
        <p:nvSpPr>
          <p:cNvPr id="3" name="Content Placeholder 2"/>
          <p:cNvSpPr>
            <a:spLocks noGrp="1"/>
          </p:cNvSpPr>
          <p:nvPr>
            <p:ph idx="1"/>
          </p:nvPr>
        </p:nvSpPr>
        <p:spPr>
          <a:xfrm>
            <a:off x="344909" y="1365000"/>
            <a:ext cx="8685428" cy="5493000"/>
          </a:xfrm>
        </p:spPr>
        <p:txBody>
          <a:bodyPr>
            <a:normAutofit lnSpcReduction="10000"/>
          </a:bodyPr>
          <a:lstStyle/>
          <a:p>
            <a:pPr marL="514350" indent="-457200"/>
            <a:r>
              <a:rPr lang="en-US" sz="2800" dirty="0" smtClean="0">
                <a:solidFill>
                  <a:srgbClr val="000000"/>
                </a:solidFill>
              </a:rPr>
              <a:t>For </a:t>
            </a:r>
            <a:r>
              <a:rPr lang="en-US" sz="2800" dirty="0">
                <a:solidFill>
                  <a:srgbClr val="000000"/>
                </a:solidFill>
              </a:rPr>
              <a:t>any integers 1 ≤ </a:t>
            </a:r>
            <a:r>
              <a:rPr lang="en-US" sz="2800" dirty="0" smtClean="0">
                <a:solidFill>
                  <a:srgbClr val="000000"/>
                </a:solidFill>
              </a:rPr>
              <a:t>k </a:t>
            </a:r>
            <a:r>
              <a:rPr lang="en-US" sz="2800" dirty="0">
                <a:solidFill>
                  <a:srgbClr val="000000"/>
                </a:solidFill>
              </a:rPr>
              <a:t>≤ n</a:t>
            </a:r>
            <a:r>
              <a:rPr lang="en-US" sz="2800" dirty="0" smtClean="0">
                <a:solidFill>
                  <a:srgbClr val="000000"/>
                </a:solidFill>
              </a:rPr>
              <a:t>, </a:t>
            </a:r>
          </a:p>
          <a:p>
            <a:pPr marL="57150" indent="0" algn="ctr">
              <a:buNone/>
            </a:pPr>
            <a:r>
              <a:rPr lang="en-US" sz="2800" dirty="0">
                <a:solidFill>
                  <a:srgbClr val="000000"/>
                </a:solidFill>
              </a:rPr>
              <a:t>	</a:t>
            </a:r>
            <a:r>
              <a:rPr lang="en-US" sz="2800" dirty="0" smtClean="0">
                <a:solidFill>
                  <a:srgbClr val="0000FF"/>
                </a:solidFill>
              </a:rPr>
              <a:t>C(n+1,k) = C(n,k-1) + C(</a:t>
            </a:r>
            <a:r>
              <a:rPr lang="en-US" sz="2800" dirty="0" err="1" smtClean="0">
                <a:solidFill>
                  <a:srgbClr val="0000FF"/>
                </a:solidFill>
              </a:rPr>
              <a:t>n,k</a:t>
            </a:r>
            <a:r>
              <a:rPr lang="en-US" sz="2800" dirty="0" smtClean="0">
                <a:solidFill>
                  <a:srgbClr val="0000FF"/>
                </a:solidFill>
              </a:rPr>
              <a:t>)</a:t>
            </a:r>
          </a:p>
          <a:p>
            <a:pPr marL="514350" indent="-457200"/>
            <a:r>
              <a:rPr lang="en-US" sz="2800" dirty="0" smtClean="0">
                <a:solidFill>
                  <a:srgbClr val="000000"/>
                </a:solidFill>
              </a:rPr>
              <a:t>It says that number of size-k subset of a set with n+1 elements is equal to the sum of the number of size-(k-1)  subset of a set of n elements and the number of size-k subset of a set of n elements.</a:t>
            </a:r>
          </a:p>
          <a:p>
            <a:pPr marL="514350" indent="-457200"/>
            <a:r>
              <a:rPr lang="en-US" sz="2800" dirty="0" smtClean="0">
                <a:solidFill>
                  <a:srgbClr val="000000"/>
                </a:solidFill>
              </a:rPr>
              <a:t>Consider a set with n+1 elements.</a:t>
            </a:r>
          </a:p>
          <a:p>
            <a:pPr marL="57150" indent="0">
              <a:buNone/>
            </a:pPr>
            <a:r>
              <a:rPr lang="en-US" sz="2800" dirty="0">
                <a:solidFill>
                  <a:srgbClr val="000000"/>
                </a:solidFill>
              </a:rPr>
              <a:t>	</a:t>
            </a:r>
            <a:r>
              <a:rPr lang="en-US" sz="2800" dirty="0" smtClean="0">
                <a:solidFill>
                  <a:srgbClr val="000000"/>
                </a:solidFill>
              </a:rPr>
              <a:t> A={0,1,2, …,n).</a:t>
            </a:r>
          </a:p>
          <a:p>
            <a:pPr marL="514350" indent="-457200"/>
            <a:r>
              <a:rPr lang="en-US" sz="2800" dirty="0">
                <a:solidFill>
                  <a:srgbClr val="0000FF"/>
                </a:solidFill>
              </a:rPr>
              <a:t>A</a:t>
            </a:r>
            <a:r>
              <a:rPr lang="en-US" sz="2800" dirty="0" smtClean="0">
                <a:solidFill>
                  <a:srgbClr val="0000FF"/>
                </a:solidFill>
              </a:rPr>
              <a:t>ll subsets of A of size k</a:t>
            </a:r>
          </a:p>
          <a:p>
            <a:pPr marL="57150" indent="0">
              <a:buNone/>
            </a:pPr>
            <a:r>
              <a:rPr lang="en-US" sz="2800" dirty="0">
                <a:solidFill>
                  <a:srgbClr val="000000"/>
                </a:solidFill>
              </a:rPr>
              <a:t>	</a:t>
            </a:r>
            <a:r>
              <a:rPr lang="en-US" sz="2800" dirty="0" smtClean="0">
                <a:solidFill>
                  <a:srgbClr val="000000"/>
                </a:solidFill>
              </a:rPr>
              <a:t> 		      = </a:t>
            </a:r>
            <a:r>
              <a:rPr lang="en-US" sz="2800" dirty="0" smtClean="0">
                <a:solidFill>
                  <a:srgbClr val="0000FF"/>
                </a:solidFill>
              </a:rPr>
              <a:t>All subsets of size k with element 0  in it </a:t>
            </a:r>
          </a:p>
          <a:p>
            <a:pPr marL="57150" indent="0">
              <a:buNone/>
            </a:pPr>
            <a:r>
              <a:rPr lang="en-US" sz="2800" dirty="0">
                <a:solidFill>
                  <a:srgbClr val="000000"/>
                </a:solidFill>
              </a:rPr>
              <a:t>	</a:t>
            </a:r>
            <a:r>
              <a:rPr lang="en-US" sz="2800" dirty="0" smtClean="0">
                <a:solidFill>
                  <a:srgbClr val="000000"/>
                </a:solidFill>
              </a:rPr>
              <a:t>				+ </a:t>
            </a:r>
            <a:r>
              <a:rPr lang="en-US" sz="2800" dirty="0" smtClean="0">
                <a:solidFill>
                  <a:srgbClr val="0000FF"/>
                </a:solidFill>
              </a:rPr>
              <a:t>All subsets of size k with no element 0.</a:t>
            </a:r>
          </a:p>
          <a:p>
            <a:pPr marL="57150" indent="0">
              <a:buNone/>
            </a:pPr>
            <a:r>
              <a:rPr lang="en-US" sz="2800" dirty="0" smtClean="0">
                <a:solidFill>
                  <a:srgbClr val="000000"/>
                </a:solidFill>
              </a:rPr>
              <a:t>      </a:t>
            </a:r>
            <a:r>
              <a:rPr lang="en-US" sz="2800" b="1" dirty="0" smtClean="0">
                <a:solidFill>
                  <a:srgbClr val="FF0000"/>
                </a:solidFill>
              </a:rPr>
              <a:t>C(n+1,k) = C(n,k-1) + C(</a:t>
            </a:r>
            <a:r>
              <a:rPr lang="en-US" sz="2800" b="1" dirty="0" err="1" smtClean="0">
                <a:solidFill>
                  <a:srgbClr val="FF0000"/>
                </a:solidFill>
              </a:rPr>
              <a:t>n,k</a:t>
            </a:r>
            <a:r>
              <a:rPr lang="en-US" sz="2800" b="1" dirty="0" smtClean="0">
                <a:solidFill>
                  <a:srgbClr val="FF0000"/>
                </a:solidFill>
              </a:rPr>
              <a:t>).</a:t>
            </a:r>
            <a:endParaRPr lang="en-US" sz="2800" b="1" dirty="0">
              <a:solidFill>
                <a:srgbClr val="FF0000"/>
              </a:solidFill>
            </a:endParaRPr>
          </a:p>
          <a:p>
            <a:pPr marL="514350" indent="-457200"/>
            <a:endParaRPr lang="en-US" sz="2800" dirty="0" smtClean="0">
              <a:solidFill>
                <a:srgbClr val="000000"/>
              </a:solidFill>
            </a:endParaRPr>
          </a:p>
        </p:txBody>
      </p:sp>
      <p:sp>
        <p:nvSpPr>
          <p:cNvPr id="5" name="TextBox 4"/>
          <p:cNvSpPr txBox="1"/>
          <p:nvPr/>
        </p:nvSpPr>
        <p:spPr>
          <a:xfrm>
            <a:off x="4969821" y="3982697"/>
            <a:ext cx="3716979" cy="1384995"/>
          </a:xfrm>
          <a:prstGeom prst="rect">
            <a:avLst/>
          </a:prstGeom>
          <a:solidFill>
            <a:srgbClr val="FFFF00"/>
          </a:solidFill>
        </p:spPr>
        <p:txBody>
          <a:bodyPr wrap="square" rtlCol="0">
            <a:spAutoFit/>
          </a:bodyPr>
          <a:lstStyle/>
          <a:p>
            <a:r>
              <a:rPr lang="en-US" sz="2800" dirty="0" smtClean="0"/>
              <a:t>Note that k is at least 1 and k cannot be greater than n.</a:t>
            </a:r>
            <a:endParaRPr lang="en-US" sz="2800" dirty="0"/>
          </a:p>
        </p:txBody>
      </p:sp>
    </p:spTree>
    <p:extLst>
      <p:ext uri="{BB962C8B-B14F-4D97-AF65-F5344CB8AC3E}">
        <p14:creationId xmlns:p14="http://schemas.microsoft.com/office/powerpoint/2010/main" val="17879431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Formula for the Number of Permutations</a:t>
            </a:r>
            <a:endParaRPr lang="en-US" dirty="0"/>
          </a:p>
        </p:txBody>
      </p:sp>
      <p:sp>
        <p:nvSpPr>
          <p:cNvPr id="3" name="Content Placeholder 2"/>
          <p:cNvSpPr>
            <a:spLocks noGrp="1"/>
          </p:cNvSpPr>
          <p:nvPr>
            <p:ph idx="1"/>
          </p:nvPr>
        </p:nvSpPr>
        <p:spPr>
          <a:xfrm>
            <a:off x="457200" y="1600200"/>
            <a:ext cx="8229600" cy="5090095"/>
          </a:xfrm>
        </p:spPr>
        <p:txBody>
          <a:bodyPr>
            <a:noAutofit/>
          </a:bodyPr>
          <a:lstStyle/>
          <a:p>
            <a:pPr>
              <a:buNone/>
            </a:pPr>
            <a:r>
              <a:rPr lang="en-US" sz="2800" b="1" dirty="0" smtClean="0"/>
              <a:t>    Theorem </a:t>
            </a:r>
            <a:r>
              <a:rPr lang="en-US" sz="2800" b="1" dirty="0" smtClean="0">
                <a:latin typeface="Cambria Math" pitchFamily="18" charset="0"/>
                <a:ea typeface="Cambria Math" pitchFamily="18" charset="0"/>
              </a:rPr>
              <a:t>1</a:t>
            </a:r>
            <a:r>
              <a:rPr lang="en-US" sz="2800" dirty="0" smtClean="0"/>
              <a:t>: If </a:t>
            </a:r>
            <a:r>
              <a:rPr lang="en-US" sz="2800" i="1" dirty="0" smtClean="0"/>
              <a:t>n</a:t>
            </a:r>
            <a:r>
              <a:rPr lang="en-US" sz="2800" dirty="0" smtClean="0"/>
              <a:t> is a positive integer and </a:t>
            </a:r>
            <a:r>
              <a:rPr lang="en-US" sz="2800" i="1" dirty="0" smtClean="0"/>
              <a:t>r</a:t>
            </a:r>
            <a:r>
              <a:rPr lang="en-US" sz="2800" dirty="0" smtClean="0"/>
              <a:t> is an integer with </a:t>
            </a:r>
            <a:r>
              <a:rPr lang="en-US" sz="2800" dirty="0" smtClean="0">
                <a:latin typeface="Cambria Math" pitchFamily="18" charset="0"/>
                <a:ea typeface="Cambria Math" pitchFamily="18" charset="0"/>
              </a:rPr>
              <a:t>1</a:t>
            </a:r>
            <a:r>
              <a:rPr lang="en-US" sz="2800" dirty="0" smtClean="0"/>
              <a:t> </a:t>
            </a:r>
            <a:r>
              <a:rPr lang="en-US" sz="2800" dirty="0" smtClean="0">
                <a:latin typeface="Cambria Math"/>
                <a:ea typeface="Cambria Math"/>
              </a:rPr>
              <a:t>≤</a:t>
            </a:r>
            <a:r>
              <a:rPr lang="en-US" sz="2800" dirty="0" smtClean="0"/>
              <a:t> </a:t>
            </a:r>
            <a:r>
              <a:rPr lang="en-US" sz="2800" i="1" dirty="0" smtClean="0"/>
              <a:t>r</a:t>
            </a:r>
            <a:r>
              <a:rPr lang="en-US" sz="2800" dirty="0" smtClean="0"/>
              <a:t> </a:t>
            </a:r>
            <a:r>
              <a:rPr lang="en-US" sz="2800" dirty="0" smtClean="0">
                <a:latin typeface="Cambria Math"/>
                <a:ea typeface="Cambria Math"/>
              </a:rPr>
              <a:t>≤</a:t>
            </a:r>
            <a:r>
              <a:rPr lang="en-US" sz="2800" dirty="0" smtClean="0"/>
              <a:t> </a:t>
            </a:r>
            <a:r>
              <a:rPr lang="en-US" sz="2800" i="1" dirty="0" smtClean="0"/>
              <a:t>n</a:t>
            </a:r>
            <a:r>
              <a:rPr lang="en-US" sz="2800" dirty="0" smtClean="0"/>
              <a:t>, then there are</a:t>
            </a:r>
          </a:p>
          <a:p>
            <a:pPr>
              <a:buNone/>
            </a:pPr>
            <a:r>
              <a:rPr lang="en-US" sz="2800" dirty="0" smtClean="0"/>
              <a:t>         P(n, r) = n(n </a:t>
            </a:r>
            <a:r>
              <a:rPr lang="en-US" sz="2800" dirty="0" smtClean="0">
                <a:latin typeface="Cambria Math"/>
                <a:ea typeface="Cambria Math"/>
              </a:rPr>
              <a:t>−</a:t>
            </a:r>
            <a:r>
              <a:rPr lang="en-US" sz="2800" dirty="0" smtClean="0"/>
              <a:t>  </a:t>
            </a:r>
            <a:r>
              <a:rPr lang="en-US" sz="2800" dirty="0" smtClean="0">
                <a:latin typeface="Cambria Math" pitchFamily="18" charset="0"/>
                <a:ea typeface="Cambria Math" pitchFamily="18" charset="0"/>
              </a:rPr>
              <a:t>1</a:t>
            </a:r>
            <a:r>
              <a:rPr lang="en-US" sz="2800" dirty="0" smtClean="0"/>
              <a:t>)(n </a:t>
            </a:r>
            <a:r>
              <a:rPr lang="en-US" sz="2800" dirty="0" smtClean="0">
                <a:latin typeface="Cambria Math"/>
                <a:ea typeface="Cambria Math"/>
              </a:rPr>
              <a:t>−</a:t>
            </a:r>
            <a:r>
              <a:rPr lang="en-US" sz="2800" dirty="0" smtClean="0"/>
              <a:t>  </a:t>
            </a:r>
            <a:r>
              <a:rPr lang="en-US" sz="2800" dirty="0" smtClean="0">
                <a:latin typeface="Cambria Math" pitchFamily="18" charset="0"/>
                <a:ea typeface="Cambria Math" pitchFamily="18" charset="0"/>
              </a:rPr>
              <a:t>2</a:t>
            </a:r>
            <a:r>
              <a:rPr lang="en-US" sz="2800" dirty="0" smtClean="0"/>
              <a:t>) </a:t>
            </a:r>
            <a:r>
              <a:rPr lang="en-US" sz="2800" dirty="0" smtClean="0">
                <a:latin typeface="Cambria Math"/>
                <a:ea typeface="Cambria Math"/>
              </a:rPr>
              <a:t>∙∙∙</a:t>
            </a:r>
            <a:r>
              <a:rPr lang="en-US" sz="2800" dirty="0" smtClean="0"/>
              <a:t>  (n </a:t>
            </a:r>
            <a:r>
              <a:rPr lang="en-US" sz="2800" dirty="0" smtClean="0">
                <a:latin typeface="Cambria Math"/>
                <a:ea typeface="Cambria Math"/>
              </a:rPr>
              <a:t>−</a:t>
            </a:r>
            <a:r>
              <a:rPr lang="en-US" sz="2800" dirty="0" smtClean="0"/>
              <a:t>  r + </a:t>
            </a:r>
            <a:r>
              <a:rPr lang="en-US" sz="2800" dirty="0" smtClean="0">
                <a:latin typeface="Cambria Math" pitchFamily="18" charset="0"/>
                <a:ea typeface="Cambria Math" pitchFamily="18" charset="0"/>
              </a:rPr>
              <a:t>1</a:t>
            </a:r>
            <a:r>
              <a:rPr lang="en-US" sz="2800" dirty="0" smtClean="0"/>
              <a:t>)</a:t>
            </a:r>
          </a:p>
          <a:p>
            <a:pPr>
              <a:buNone/>
            </a:pPr>
            <a:r>
              <a:rPr lang="en-US" sz="2800" i="1" dirty="0" smtClean="0"/>
              <a:t>    r</a:t>
            </a:r>
            <a:r>
              <a:rPr lang="en-US" sz="2800" dirty="0" smtClean="0"/>
              <a:t>-permutations of a set with n distinct elements.</a:t>
            </a:r>
          </a:p>
          <a:p>
            <a:pPr>
              <a:buNone/>
            </a:pPr>
            <a:r>
              <a:rPr lang="en-US" sz="2800" b="1" dirty="0" smtClean="0"/>
              <a:t>    Proof</a:t>
            </a:r>
            <a:r>
              <a:rPr lang="en-US" sz="2800" dirty="0" smtClean="0"/>
              <a:t>: Use the product rule. The first element can be chosen in </a:t>
            </a:r>
            <a:r>
              <a:rPr lang="en-US" sz="2800" i="1" dirty="0" smtClean="0"/>
              <a:t>n</a:t>
            </a:r>
            <a:r>
              <a:rPr lang="en-US" sz="2800" dirty="0" smtClean="0"/>
              <a:t> ways. The second in </a:t>
            </a:r>
            <a:r>
              <a:rPr lang="en-US" sz="2800" i="1" dirty="0" smtClean="0"/>
              <a:t>n</a:t>
            </a:r>
            <a:r>
              <a:rPr lang="en-US" sz="2800" dirty="0" smtClean="0"/>
              <a:t> </a:t>
            </a:r>
            <a:r>
              <a:rPr lang="en-US" sz="2800" dirty="0" smtClean="0">
                <a:latin typeface="Cambria Math"/>
                <a:ea typeface="Cambria Math"/>
              </a:rPr>
              <a:t>−</a:t>
            </a:r>
            <a:r>
              <a:rPr lang="en-US" sz="2800" dirty="0" smtClean="0"/>
              <a:t>  </a:t>
            </a:r>
            <a:r>
              <a:rPr lang="en-US" sz="2800" dirty="0" smtClean="0">
                <a:latin typeface="Cambria Math" pitchFamily="18" charset="0"/>
                <a:ea typeface="Cambria Math" pitchFamily="18" charset="0"/>
              </a:rPr>
              <a:t>1 ways, and so on until there are (</a:t>
            </a:r>
            <a:r>
              <a:rPr lang="en-US" sz="2800" i="1" dirty="0" smtClean="0"/>
              <a:t>n</a:t>
            </a:r>
            <a:r>
              <a:rPr lang="en-US" sz="2800" dirty="0" smtClean="0"/>
              <a:t> </a:t>
            </a:r>
            <a:r>
              <a:rPr lang="en-US" sz="2800" dirty="0" smtClean="0">
                <a:latin typeface="Cambria Math"/>
                <a:ea typeface="Cambria Math"/>
              </a:rPr>
              <a:t>−</a:t>
            </a:r>
            <a:r>
              <a:rPr lang="en-US" sz="2800" dirty="0" smtClean="0"/>
              <a:t> ( </a:t>
            </a:r>
            <a:r>
              <a:rPr lang="en-US" sz="2800" i="1" dirty="0" smtClean="0"/>
              <a:t>r</a:t>
            </a:r>
            <a:r>
              <a:rPr lang="en-US" sz="2800" dirty="0" smtClean="0"/>
              <a:t> </a:t>
            </a:r>
            <a:r>
              <a:rPr lang="en-US" sz="2800" dirty="0" smtClean="0">
                <a:latin typeface="Cambria Math"/>
                <a:ea typeface="Cambria Math"/>
              </a:rPr>
              <a:t>−</a:t>
            </a:r>
            <a:r>
              <a:rPr lang="en-US" sz="2800" dirty="0" smtClean="0"/>
              <a:t> </a:t>
            </a:r>
            <a:r>
              <a:rPr lang="en-US" sz="2800" dirty="0" smtClean="0">
                <a:latin typeface="Cambria Math" pitchFamily="18" charset="0"/>
                <a:ea typeface="Cambria Math" pitchFamily="18" charset="0"/>
              </a:rPr>
              <a:t>1</a:t>
            </a:r>
            <a:r>
              <a:rPr lang="en-US" sz="2800" dirty="0" smtClean="0">
                <a:ea typeface="Cambria Math" pitchFamily="18" charset="0"/>
              </a:rPr>
              <a:t>)) ways to choose the last element.</a:t>
            </a:r>
          </a:p>
          <a:p>
            <a:r>
              <a:rPr lang="en-US" sz="2800" dirty="0" smtClean="0">
                <a:ea typeface="Cambria Math" pitchFamily="18" charset="0"/>
              </a:rPr>
              <a:t>Note that </a:t>
            </a:r>
            <a:r>
              <a:rPr lang="en-US" sz="2800" i="1" dirty="0" smtClean="0">
                <a:ea typeface="Cambria Math" pitchFamily="18" charset="0"/>
              </a:rPr>
              <a:t>P</a:t>
            </a:r>
            <a:r>
              <a:rPr lang="en-US" sz="2800" dirty="0" smtClean="0">
                <a:ea typeface="Cambria Math" pitchFamily="18" charset="0"/>
              </a:rPr>
              <a:t>(</a:t>
            </a:r>
            <a:r>
              <a:rPr lang="en-US" sz="2800" i="1" dirty="0" smtClean="0">
                <a:ea typeface="Cambria Math" pitchFamily="18" charset="0"/>
              </a:rPr>
              <a:t>n</a:t>
            </a:r>
            <a:r>
              <a:rPr lang="en-US" sz="2800" dirty="0" smtClean="0">
                <a:ea typeface="Cambria Math" pitchFamily="18" charset="0"/>
              </a:rPr>
              <a:t>,</a:t>
            </a:r>
            <a:r>
              <a:rPr lang="en-US" sz="2800" dirty="0" smtClean="0">
                <a:latin typeface="Cambria Math" pitchFamily="18" charset="0"/>
                <a:ea typeface="Cambria Math" pitchFamily="18" charset="0"/>
              </a:rPr>
              <a:t>0</a:t>
            </a:r>
            <a:r>
              <a:rPr lang="en-US" sz="2800" dirty="0" smtClean="0">
                <a:ea typeface="Cambria Math" pitchFamily="18" charset="0"/>
              </a:rPr>
              <a:t>) = </a:t>
            </a:r>
            <a:r>
              <a:rPr lang="en-US" sz="2800" dirty="0" smtClean="0">
                <a:latin typeface="Cambria Math" pitchFamily="18" charset="0"/>
                <a:ea typeface="Cambria Math" pitchFamily="18" charset="0"/>
              </a:rPr>
              <a:t>1</a:t>
            </a:r>
            <a:r>
              <a:rPr lang="en-US" sz="2800" dirty="0" smtClean="0">
                <a:ea typeface="Cambria Math" pitchFamily="18" charset="0"/>
              </a:rPr>
              <a:t>, since there is only one way to order zero elements.</a:t>
            </a:r>
          </a:p>
          <a:p>
            <a:pPr>
              <a:buNone/>
            </a:pPr>
            <a:r>
              <a:rPr lang="en-US" sz="2800" b="1" dirty="0" smtClean="0">
                <a:ea typeface="Cambria Math" pitchFamily="18" charset="0"/>
              </a:rPr>
              <a:t>    </a:t>
            </a:r>
            <a:endParaRPr lang="en-US" sz="2800" dirty="0"/>
          </a:p>
        </p:txBody>
      </p:sp>
    </p:spTree>
    <p:extLst>
      <p:ext uri="{BB962C8B-B14F-4D97-AF65-F5344CB8AC3E}">
        <p14:creationId xmlns:p14="http://schemas.microsoft.com/office/powerpoint/2010/main" val="388199205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08 at 7.25.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9144000" cy="6646429"/>
          </a:xfrm>
          <a:prstGeom prst="rect">
            <a:avLst/>
          </a:prstGeom>
        </p:spPr>
      </p:pic>
    </p:spTree>
    <p:extLst>
      <p:ext uri="{BB962C8B-B14F-4D97-AF65-F5344CB8AC3E}">
        <p14:creationId xmlns:p14="http://schemas.microsoft.com/office/powerpoint/2010/main" val="58882661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the Binomial Theorem</a:t>
            </a:r>
            <a:endParaRPr lang="en-US" dirty="0"/>
          </a:p>
        </p:txBody>
      </p:sp>
      <p:sp>
        <p:nvSpPr>
          <p:cNvPr id="3" name="Content Placeholder 2"/>
          <p:cNvSpPr>
            <a:spLocks noGrp="1"/>
          </p:cNvSpPr>
          <p:nvPr>
            <p:ph idx="1"/>
          </p:nvPr>
        </p:nvSpPr>
        <p:spPr>
          <a:xfrm>
            <a:off x="263160" y="1600200"/>
            <a:ext cx="8686800" cy="4525963"/>
          </a:xfrm>
        </p:spPr>
        <p:txBody>
          <a:bodyPr>
            <a:normAutofit/>
          </a:bodyPr>
          <a:lstStyle/>
          <a:p>
            <a:r>
              <a:rPr lang="en-US" sz="2800" dirty="0" smtClean="0"/>
              <a:t>Write the binomial expansion of  (x +2y)</a:t>
            </a:r>
            <a:r>
              <a:rPr lang="en-US" sz="2800" baseline="30000" dirty="0" smtClean="0"/>
              <a:t>5</a:t>
            </a:r>
            <a:r>
              <a:rPr lang="en-US" sz="2800" dirty="0" smtClean="0"/>
              <a:t> and (x – 2y)</a:t>
            </a:r>
            <a:r>
              <a:rPr lang="en-US" sz="2800" baseline="30000" dirty="0" smtClean="0"/>
              <a:t>5</a:t>
            </a:r>
            <a:r>
              <a:rPr lang="en-US" sz="2800" dirty="0" smtClean="0"/>
              <a:t>.</a:t>
            </a:r>
          </a:p>
          <a:p>
            <a:r>
              <a:rPr lang="en-US" sz="2800" dirty="0" smtClean="0"/>
              <a:t>How many </a:t>
            </a:r>
            <a:r>
              <a:rPr lang="en-US" sz="2600" dirty="0" smtClean="0"/>
              <a:t>terms</a:t>
            </a:r>
            <a:r>
              <a:rPr lang="en-US" sz="2800" dirty="0" smtClean="0"/>
              <a:t> are there in the expansion of (a +b)</a:t>
            </a:r>
            <a:r>
              <a:rPr lang="en-US" sz="2800" baseline="30000" dirty="0" smtClean="0"/>
              <a:t>n</a:t>
            </a:r>
            <a:r>
              <a:rPr lang="en-US" sz="2800" dirty="0" smtClean="0"/>
              <a:t>?</a:t>
            </a:r>
          </a:p>
          <a:p>
            <a:r>
              <a:rPr lang="en-US" sz="2800" dirty="0" smtClean="0"/>
              <a:t>Determine the sum of the coefficients in the expansion of  (1-4x)</a:t>
            </a:r>
            <a:r>
              <a:rPr lang="en-US" sz="2800" baseline="30000" dirty="0" smtClean="0"/>
              <a:t>5</a:t>
            </a:r>
            <a:r>
              <a:rPr lang="en-US" sz="2800" dirty="0" smtClean="0"/>
              <a:t>.</a:t>
            </a:r>
          </a:p>
          <a:p>
            <a:r>
              <a:rPr lang="en-US" sz="2800" dirty="0" smtClean="0"/>
              <a:t>In the expansion of (1-x)</a:t>
            </a:r>
            <a:r>
              <a:rPr lang="en-US" sz="2800" baseline="30000" dirty="0" smtClean="0"/>
              <a:t>n</a:t>
            </a:r>
            <a:r>
              <a:rPr lang="en-US" sz="2800" dirty="0" smtClean="0"/>
              <a:t>, the coefficient of x</a:t>
            </a:r>
            <a:r>
              <a:rPr lang="en-US" sz="2800" baseline="30000" dirty="0" smtClean="0"/>
              <a:t>2</a:t>
            </a:r>
            <a:r>
              <a:rPr lang="en-US" sz="2800" dirty="0" smtClean="0"/>
              <a:t> is 15. Determine the value of n.</a:t>
            </a:r>
          </a:p>
          <a:p>
            <a:r>
              <a:rPr lang="en-US" sz="2800" dirty="0" smtClean="0"/>
              <a:t>What is the middle term in the expansion of (x – 2x</a:t>
            </a:r>
            <a:r>
              <a:rPr lang="en-US" sz="2800" baseline="30000" dirty="0" smtClean="0"/>
              <a:t>2</a:t>
            </a:r>
            <a:r>
              <a:rPr lang="en-US" sz="2800" dirty="0" smtClean="0"/>
              <a:t>)8?</a:t>
            </a:r>
          </a:p>
          <a:p>
            <a:r>
              <a:rPr lang="en-US" sz="2800" dirty="0" smtClean="0"/>
              <a:t>Show that </a:t>
            </a:r>
          </a:p>
          <a:p>
            <a:endParaRPr lang="en-US" sz="2800" dirty="0" smtClean="0"/>
          </a:p>
        </p:txBody>
      </p:sp>
      <p:pic>
        <p:nvPicPr>
          <p:cNvPr id="5" name="Picture 4" descr="Screen Shot 2018-09-18 at 10.09.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5574231"/>
            <a:ext cx="6883400" cy="1130300"/>
          </a:xfrm>
          <a:prstGeom prst="rect">
            <a:avLst/>
          </a:prstGeom>
        </p:spPr>
      </p:pic>
    </p:spTree>
    <p:extLst>
      <p:ext uri="{BB962C8B-B14F-4D97-AF65-F5344CB8AC3E}">
        <p14:creationId xmlns:p14="http://schemas.microsoft.com/office/powerpoint/2010/main" val="33247275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Factorial</a:t>
            </a:r>
            <a:endParaRPr lang="en-US" b="1" dirty="0">
              <a:solidFill>
                <a:srgbClr val="0000FF"/>
              </a:solidFill>
            </a:endParaRPr>
          </a:p>
        </p:txBody>
      </p:sp>
      <p:sp>
        <p:nvSpPr>
          <p:cNvPr id="3" name="Content Placeholder 2"/>
          <p:cNvSpPr>
            <a:spLocks noGrp="1"/>
          </p:cNvSpPr>
          <p:nvPr>
            <p:ph idx="1"/>
          </p:nvPr>
        </p:nvSpPr>
        <p:spPr>
          <a:xfrm>
            <a:off x="457200" y="1365000"/>
            <a:ext cx="8229600" cy="5257800"/>
          </a:xfrm>
        </p:spPr>
        <p:txBody>
          <a:bodyPr>
            <a:normAutofit/>
          </a:bodyPr>
          <a:lstStyle/>
          <a:p>
            <a:pPr marL="514350" indent="-457200"/>
            <a:r>
              <a:rPr lang="en-US" dirty="0" smtClean="0"/>
              <a:t>For any positive integer </a:t>
            </a:r>
            <a:r>
              <a:rPr lang="en-US" dirty="0" smtClean="0">
                <a:solidFill>
                  <a:srgbClr val="0000FF"/>
                </a:solidFill>
              </a:rPr>
              <a:t>n</a:t>
            </a:r>
            <a:r>
              <a:rPr lang="en-US" dirty="0" smtClean="0"/>
              <a:t>, </a:t>
            </a:r>
            <a:r>
              <a:rPr lang="en-US" b="1" dirty="0" smtClean="0">
                <a:solidFill>
                  <a:srgbClr val="0000FF"/>
                </a:solidFill>
              </a:rPr>
              <a:t>n!</a:t>
            </a:r>
            <a:r>
              <a:rPr lang="en-US" dirty="0" smtClean="0"/>
              <a:t> means:</a:t>
            </a:r>
          </a:p>
          <a:p>
            <a:pPr marL="914400" lvl="1" indent="-457200"/>
            <a:r>
              <a:rPr lang="en-US" b="1" dirty="0" smtClean="0">
                <a:solidFill>
                  <a:srgbClr val="0000FF"/>
                </a:solidFill>
              </a:rPr>
              <a:t>n(n-1)(n-2) ……. 3.2.1</a:t>
            </a:r>
          </a:p>
          <a:p>
            <a:pPr marL="514350" indent="-457200"/>
            <a:r>
              <a:rPr lang="en-US" b="1" dirty="0" smtClean="0">
                <a:solidFill>
                  <a:srgbClr val="0000FF"/>
                </a:solidFill>
              </a:rPr>
              <a:t>0!</a:t>
            </a:r>
            <a:r>
              <a:rPr lang="en-US" dirty="0" smtClean="0"/>
              <a:t> is defined as equal to </a:t>
            </a:r>
            <a:r>
              <a:rPr lang="en-US" b="1" dirty="0" smtClean="0">
                <a:solidFill>
                  <a:srgbClr val="0000FF"/>
                </a:solidFill>
              </a:rPr>
              <a:t>one</a:t>
            </a:r>
            <a:r>
              <a:rPr lang="en-US" dirty="0" smtClean="0"/>
              <a:t>.</a:t>
            </a:r>
          </a:p>
          <a:p>
            <a:pPr marL="514350" indent="-457200"/>
            <a:r>
              <a:rPr lang="en-US" dirty="0" smtClean="0"/>
              <a:t>Examples:  4! = 4.3.2.1 = 24.</a:t>
            </a:r>
          </a:p>
          <a:p>
            <a:pPr marL="514350" indent="-457200"/>
            <a:r>
              <a:rPr lang="en-US" dirty="0" smtClean="0"/>
              <a:t>Examples: 3.5! = 3.(5!)</a:t>
            </a:r>
          </a:p>
          <a:p>
            <a:pPr marL="514350" indent="-457200"/>
            <a:r>
              <a:rPr lang="en-US" dirty="0" smtClean="0">
                <a:solidFill>
                  <a:srgbClr val="FF0000"/>
                </a:solidFill>
              </a:rPr>
              <a:t>Note that P(</a:t>
            </a:r>
            <a:r>
              <a:rPr lang="en-US" dirty="0" err="1" smtClean="0">
                <a:solidFill>
                  <a:srgbClr val="FF0000"/>
                </a:solidFill>
              </a:rPr>
              <a:t>n,n</a:t>
            </a:r>
            <a:r>
              <a:rPr lang="en-US" dirty="0" smtClean="0">
                <a:solidFill>
                  <a:srgbClr val="FF0000"/>
                </a:solidFill>
              </a:rPr>
              <a:t>) = n!</a:t>
            </a:r>
            <a:endParaRPr lang="en-US" dirty="0">
              <a:solidFill>
                <a:srgbClr val="FF0000"/>
              </a:solidFill>
            </a:endParaRPr>
          </a:p>
        </p:txBody>
      </p:sp>
    </p:spTree>
    <p:extLst>
      <p:ext uri="{BB962C8B-B14F-4D97-AF65-F5344CB8AC3E}">
        <p14:creationId xmlns:p14="http://schemas.microsoft.com/office/powerpoint/2010/main" val="21841533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15703</TotalTime>
  <Words>4953</Words>
  <Application>Microsoft Macintosh PowerPoint</Application>
  <PresentationFormat>On-screen Show (4:3)</PresentationFormat>
  <Paragraphs>467</Paragraphs>
  <Slides>81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Office Theme</vt:lpstr>
      <vt:lpstr>Equation</vt:lpstr>
      <vt:lpstr>Chapter 1B</vt:lpstr>
      <vt:lpstr>Section 1.2 (Permutations)</vt:lpstr>
      <vt:lpstr>Section 1.2 (Permutations)</vt:lpstr>
      <vt:lpstr>Section 1.2 (Permutations)</vt:lpstr>
      <vt:lpstr>Permutations</vt:lpstr>
      <vt:lpstr>Permutations</vt:lpstr>
      <vt:lpstr>Formula for the Number of Permutations</vt:lpstr>
      <vt:lpstr>Formula for the Number of Permutations</vt:lpstr>
      <vt:lpstr>Factorial</vt:lpstr>
      <vt:lpstr>Examples</vt:lpstr>
      <vt:lpstr>Solution</vt:lpstr>
      <vt:lpstr>Solution</vt:lpstr>
      <vt:lpstr>Solution</vt:lpstr>
      <vt:lpstr>Solution</vt:lpstr>
      <vt:lpstr>Correct answer is 24.</vt:lpstr>
      <vt:lpstr>Correct answer is 24.</vt:lpstr>
      <vt:lpstr>Example</vt:lpstr>
      <vt:lpstr>Solution</vt:lpstr>
      <vt:lpstr>Solving Counting Problems by Counting Permutations</vt:lpstr>
      <vt:lpstr>Solving Counting Problems by Counting Permutations </vt:lpstr>
      <vt:lpstr>Solving Counting Problems by Counting Permutations </vt:lpstr>
      <vt:lpstr>Example 1.16</vt:lpstr>
      <vt:lpstr>Example 1.16</vt:lpstr>
      <vt:lpstr>PowerPoint Presentation</vt:lpstr>
      <vt:lpstr>PowerPoint Presentation</vt:lpstr>
      <vt:lpstr>Permutations with Repetitions</vt:lpstr>
      <vt:lpstr>Factors in 100!</vt:lpstr>
      <vt:lpstr>A formula</vt:lpstr>
      <vt:lpstr>A formula</vt:lpstr>
      <vt:lpstr>A formula</vt:lpstr>
      <vt:lpstr>Permutations with Repetitions</vt:lpstr>
      <vt:lpstr>Permutations with Repetitions</vt:lpstr>
      <vt:lpstr>Question 34 (page 14)</vt:lpstr>
      <vt:lpstr>Correct Answer</vt:lpstr>
      <vt:lpstr>Correct Answer</vt:lpstr>
      <vt:lpstr>Example</vt:lpstr>
      <vt:lpstr>Combinations</vt:lpstr>
      <vt:lpstr>Counting Subsets</vt:lpstr>
      <vt:lpstr>Counting Subsets</vt:lpstr>
      <vt:lpstr>Counting Subsets</vt:lpstr>
      <vt:lpstr>Counting Subsets</vt:lpstr>
      <vt:lpstr>Counting Subsets</vt:lpstr>
      <vt:lpstr>Counting Subsets</vt:lpstr>
      <vt:lpstr>Example</vt:lpstr>
      <vt:lpstr>Example</vt:lpstr>
      <vt:lpstr>Example</vt:lpstr>
      <vt:lpstr>Example</vt:lpstr>
      <vt:lpstr>Example</vt:lpstr>
      <vt:lpstr>Example</vt:lpstr>
      <vt:lpstr>Example </vt:lpstr>
      <vt:lpstr>Example </vt:lpstr>
      <vt:lpstr>Example </vt:lpstr>
      <vt:lpstr>Example </vt:lpstr>
      <vt:lpstr>Example </vt:lpstr>
      <vt:lpstr>Example </vt:lpstr>
      <vt:lpstr>Example </vt:lpstr>
      <vt:lpstr>Example </vt:lpstr>
      <vt:lpstr>Example </vt:lpstr>
      <vt:lpstr>Example</vt:lpstr>
      <vt:lpstr>Example</vt:lpstr>
      <vt:lpstr>Example</vt:lpstr>
      <vt:lpstr>Concise way to write</vt:lpstr>
      <vt:lpstr>Concise way to write</vt:lpstr>
      <vt:lpstr>Example</vt:lpstr>
      <vt:lpstr>Example</vt:lpstr>
      <vt:lpstr>Polynomial expansion</vt:lpstr>
      <vt:lpstr>PowerPoint Presentation</vt:lpstr>
      <vt:lpstr>A binomial</vt:lpstr>
      <vt:lpstr>The binomial Theorem</vt:lpstr>
      <vt:lpstr>PowerPoint Presentation</vt:lpstr>
      <vt:lpstr>Binomial Theorem (Example)</vt:lpstr>
      <vt:lpstr>PowerPoint Presentation</vt:lpstr>
      <vt:lpstr>PowerPoint Presentation</vt:lpstr>
      <vt:lpstr>PowerPoint Presentation</vt:lpstr>
      <vt:lpstr>Proof 2: Combinatorial</vt:lpstr>
      <vt:lpstr>Proof 3: Combinatorial</vt:lpstr>
      <vt:lpstr>Pascal’s Triangle</vt:lpstr>
      <vt:lpstr>Pascal’s Triangle </vt:lpstr>
      <vt:lpstr>Pascal’s Triangle and the Binomial Theorem</vt:lpstr>
      <vt:lpstr>PowerPoint Presentation</vt:lpstr>
      <vt:lpstr>Consequences of the Binomial Theorem</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1B</dc:title>
  <dc:creator>Binay Bhattacharya</dc:creator>
  <cp:lastModifiedBy>Binay Bhattacharya</cp:lastModifiedBy>
  <cp:revision>66</cp:revision>
  <dcterms:created xsi:type="dcterms:W3CDTF">2018-01-07T04:19:14Z</dcterms:created>
  <dcterms:modified xsi:type="dcterms:W3CDTF">2018-09-19T05:10:15Z</dcterms:modified>
</cp:coreProperties>
</file>