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7" r:id="rId3"/>
    <p:sldId id="257" r:id="rId4"/>
    <p:sldId id="278" r:id="rId5"/>
    <p:sldId id="258" r:id="rId6"/>
    <p:sldId id="259" r:id="rId7"/>
    <p:sldId id="276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8" d="100"/>
          <a:sy n="58" d="100"/>
        </p:scale>
        <p:origin x="-9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D5FD-140D-2E45-934C-7DBBA367DC94}" type="datetimeFigureOut">
              <a:rPr lang="en-US" smtClean="0"/>
              <a:t>19-11-25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6AF9-414F-8642-9559-282343E73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322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D5FD-140D-2E45-934C-7DBBA367DC94}" type="datetimeFigureOut">
              <a:rPr lang="en-US" smtClean="0"/>
              <a:t>19-11-25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6AF9-414F-8642-9559-282343E73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419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D5FD-140D-2E45-934C-7DBBA367DC94}" type="datetimeFigureOut">
              <a:rPr lang="en-US" smtClean="0"/>
              <a:t>19-11-25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6AF9-414F-8642-9559-282343E73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89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D5FD-140D-2E45-934C-7DBBA367DC94}" type="datetimeFigureOut">
              <a:rPr lang="en-US" smtClean="0"/>
              <a:t>19-11-25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6AF9-414F-8642-9559-282343E73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03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D5FD-140D-2E45-934C-7DBBA367DC94}" type="datetimeFigureOut">
              <a:rPr lang="en-US" smtClean="0"/>
              <a:t>19-11-25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6AF9-414F-8642-9559-282343E73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031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D5FD-140D-2E45-934C-7DBBA367DC94}" type="datetimeFigureOut">
              <a:rPr lang="en-US" smtClean="0"/>
              <a:t>19-11-25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6AF9-414F-8642-9559-282343E73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274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D5FD-140D-2E45-934C-7DBBA367DC94}" type="datetimeFigureOut">
              <a:rPr lang="en-US" smtClean="0"/>
              <a:t>19-11-25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6AF9-414F-8642-9559-282343E73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082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D5FD-140D-2E45-934C-7DBBA367DC94}" type="datetimeFigureOut">
              <a:rPr lang="en-US" smtClean="0"/>
              <a:t>19-11-25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6AF9-414F-8642-9559-282343E73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970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D5FD-140D-2E45-934C-7DBBA367DC94}" type="datetimeFigureOut">
              <a:rPr lang="en-US" smtClean="0"/>
              <a:t>19-11-25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6AF9-414F-8642-9559-282343E73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376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D5FD-140D-2E45-934C-7DBBA367DC94}" type="datetimeFigureOut">
              <a:rPr lang="en-US" smtClean="0"/>
              <a:t>19-11-25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6AF9-414F-8642-9559-282343E73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75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D5FD-140D-2E45-934C-7DBBA367DC94}" type="datetimeFigureOut">
              <a:rPr lang="en-US" smtClean="0"/>
              <a:t>19-11-25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56AF9-414F-8642-9559-282343E73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381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AD5FD-140D-2E45-934C-7DBBA367DC94}" type="datetimeFigureOut">
              <a:rPr lang="en-US" smtClean="0"/>
              <a:t>19-11-25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56AF9-414F-8642-9559-282343E73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684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columbia.edu/~zeph/3203s04/lectures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Placing balls in bins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361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0000FF"/>
                </a:solidFill>
              </a:rPr>
              <a:t>A: m labeled balls; B: n labeled bins; onto placements (</a:t>
            </a:r>
            <a:r>
              <a:rPr lang="en-US" sz="4000" b="1" dirty="0" err="1" smtClean="0">
                <a:solidFill>
                  <a:srgbClr val="0000FF"/>
                </a:solidFill>
              </a:rPr>
              <a:t>surjective</a:t>
            </a:r>
            <a:r>
              <a:rPr lang="en-US" sz="4000" b="1" dirty="0" smtClean="0">
                <a:solidFill>
                  <a:srgbClr val="0000FF"/>
                </a:solidFill>
              </a:rPr>
              <a:t>)</a:t>
            </a:r>
            <a:endParaRPr lang="en-US" sz="4000" b="1" baseline="-250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136" y="1600200"/>
            <a:ext cx="8732085" cy="505805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Interpretations: </a:t>
            </a:r>
          </a:p>
          <a:p>
            <a:pPr lvl="1"/>
            <a:r>
              <a:rPr lang="en-US" sz="2400" dirty="0" smtClean="0"/>
              <a:t>Count the number of </a:t>
            </a:r>
            <a:r>
              <a:rPr lang="en-US" sz="2400" dirty="0" err="1" smtClean="0"/>
              <a:t>surjective</a:t>
            </a:r>
            <a:r>
              <a:rPr lang="en-US" sz="2400" dirty="0" smtClean="0"/>
              <a:t> (onto) functions f: A </a:t>
            </a:r>
            <a:r>
              <a:rPr lang="en-US" sz="2400" dirty="0" smtClean="0">
                <a:sym typeface="Wingdings"/>
              </a:rPr>
              <a:t> B.</a:t>
            </a:r>
          </a:p>
          <a:p>
            <a:r>
              <a:rPr lang="en-US" sz="2800" dirty="0" smtClean="0">
                <a:sym typeface="Wingdings"/>
              </a:rPr>
              <a:t>Formula</a:t>
            </a:r>
          </a:p>
          <a:p>
            <a:pPr lvl="1"/>
            <a:r>
              <a:rPr lang="en-US" sz="2400" dirty="0" smtClean="0">
                <a:sym typeface="Wingdings"/>
              </a:rPr>
              <a:t>Let             denote the number of placements. Then</a:t>
            </a:r>
          </a:p>
          <a:p>
            <a:pPr lvl="1"/>
            <a:endParaRPr lang="en-US" sz="2400" dirty="0">
              <a:sym typeface="Wingdings"/>
            </a:endParaRPr>
          </a:p>
          <a:p>
            <a:pPr lvl="1"/>
            <a:endParaRPr lang="en-US" sz="2400" dirty="0" smtClean="0">
              <a:sym typeface="Wingdings"/>
            </a:endParaRPr>
          </a:p>
          <a:p>
            <a:r>
              <a:rPr lang="en-US" sz="2800" dirty="0" smtClean="0">
                <a:sym typeface="Wingdings"/>
              </a:rPr>
              <a:t>Recursive formula: </a:t>
            </a:r>
          </a:p>
          <a:p>
            <a:r>
              <a:rPr lang="en-US" sz="2800" dirty="0" smtClean="0">
                <a:sym typeface="Wingdings"/>
              </a:rPr>
              <a:t>Additional comments:</a:t>
            </a:r>
          </a:p>
          <a:p>
            <a:pPr lvl="1"/>
            <a:r>
              <a:rPr lang="en-US" sz="2400" dirty="0" smtClean="0">
                <a:sym typeface="Wingdings"/>
              </a:rPr>
              <a:t>Why does this work? n</a:t>
            </a:r>
            <a:r>
              <a:rPr lang="en-US" sz="2400" baseline="30000" dirty="0" smtClean="0">
                <a:sym typeface="Wingdings"/>
              </a:rPr>
              <a:t>m</a:t>
            </a:r>
            <a:r>
              <a:rPr lang="en-US" sz="2400" dirty="0" smtClean="0">
                <a:sym typeface="Wingdings"/>
              </a:rPr>
              <a:t> is the number of functions. We then remove the number of onto functions whose range has n-1 elements; n-2 elements; etc.</a:t>
            </a:r>
          </a:p>
          <a:p>
            <a:pPr lvl="1"/>
            <a:endParaRPr lang="en-US" sz="2400" dirty="0" smtClean="0">
              <a:sym typeface="Wingdings"/>
            </a:endParaRPr>
          </a:p>
          <a:p>
            <a:pPr lvl="1"/>
            <a:endParaRPr lang="en-US" sz="2400" dirty="0" smtClean="0">
              <a:sym typeface="Wingdings"/>
            </a:endParaRPr>
          </a:p>
          <a:p>
            <a:pPr marL="457200" lvl="1" indent="0">
              <a:buNone/>
            </a:pPr>
            <a:endParaRPr lang="en-US" sz="2400" dirty="0" smtClean="0">
              <a:sym typeface="Wingdings"/>
            </a:endParaRPr>
          </a:p>
        </p:txBody>
      </p:sp>
      <p:pic>
        <p:nvPicPr>
          <p:cNvPr id="6" name="Picture 5" descr="Screen Shot 2014-03-23 at 1.33.2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6020" y="3133530"/>
            <a:ext cx="838200" cy="381000"/>
          </a:xfrm>
          <a:prstGeom prst="rect">
            <a:avLst/>
          </a:prstGeom>
        </p:spPr>
      </p:pic>
      <p:pic>
        <p:nvPicPr>
          <p:cNvPr id="8" name="Picture 7" descr="Screen Shot 2014-03-23 at 1.42.5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9700" y="3496944"/>
            <a:ext cx="6749227" cy="930522"/>
          </a:xfrm>
          <a:prstGeom prst="rect">
            <a:avLst/>
          </a:prstGeom>
        </p:spPr>
      </p:pic>
      <p:pic>
        <p:nvPicPr>
          <p:cNvPr id="4" name="Picture 3" descr="Screen Shot 2018-02-21 at 1.05.45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804" y="4500244"/>
            <a:ext cx="4699000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689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0000FF"/>
                </a:solidFill>
              </a:rPr>
              <a:t>A: m unlabeled balls; B: n labeled bins; unrestricted placements</a:t>
            </a:r>
            <a:endParaRPr lang="en-US" sz="4000" b="1" baseline="-250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76" y="1600200"/>
            <a:ext cx="8842024" cy="505805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Interpretations: </a:t>
            </a:r>
          </a:p>
          <a:p>
            <a:pPr lvl="1"/>
            <a:r>
              <a:rPr lang="en-US" sz="2400" dirty="0" smtClean="0">
                <a:sym typeface="Wingdings"/>
              </a:rPr>
              <a:t>The number of integer solutions to x</a:t>
            </a:r>
            <a:r>
              <a:rPr lang="en-US" sz="2400" baseline="-25000" dirty="0" smtClean="0">
                <a:sym typeface="Wingdings"/>
              </a:rPr>
              <a:t>1</a:t>
            </a:r>
            <a:r>
              <a:rPr lang="en-US" sz="2400" dirty="0" smtClean="0">
                <a:sym typeface="Wingdings"/>
              </a:rPr>
              <a:t>+ … +</a:t>
            </a:r>
            <a:r>
              <a:rPr lang="en-US" sz="2400" dirty="0" err="1" smtClean="0">
                <a:sym typeface="Wingdings"/>
              </a:rPr>
              <a:t>x</a:t>
            </a:r>
            <a:r>
              <a:rPr lang="en-US" sz="2400" baseline="-25000" dirty="0" err="1" smtClean="0">
                <a:sym typeface="Wingdings"/>
              </a:rPr>
              <a:t>n</a:t>
            </a:r>
            <a:r>
              <a:rPr lang="en-US" sz="2400" dirty="0" smtClean="0">
                <a:sym typeface="Wingdings"/>
              </a:rPr>
              <a:t>=m, x</a:t>
            </a:r>
            <a:r>
              <a:rPr lang="en-US" sz="2400" baseline="-25000" dirty="0" smtClean="0">
                <a:sym typeface="Wingdings"/>
              </a:rPr>
              <a:t>i</a:t>
            </a:r>
            <a:r>
              <a:rPr lang="en-US" sz="2400" dirty="0" smtClean="0">
                <a:sym typeface="Wingdings"/>
              </a:rPr>
              <a:t> ≥ 0.</a:t>
            </a:r>
          </a:p>
          <a:p>
            <a:pPr lvl="1"/>
            <a:r>
              <a:rPr lang="en-US" sz="2400" dirty="0" smtClean="0">
                <a:sym typeface="Wingdings"/>
              </a:rPr>
              <a:t>Distributing n pennies to m kids, a kid may get 0 penny</a:t>
            </a:r>
          </a:p>
          <a:p>
            <a:pPr lvl="1"/>
            <a:r>
              <a:rPr lang="en-US" sz="2400" dirty="0" smtClean="0">
                <a:sym typeface="Wingdings"/>
              </a:rPr>
              <a:t>Counts the number of ways of writing m as a sum of n nonnegative integers where different orderings are counted as different.</a:t>
            </a:r>
          </a:p>
          <a:p>
            <a:r>
              <a:rPr lang="en-US" sz="2800" dirty="0">
                <a:sym typeface="Wingdings"/>
              </a:rPr>
              <a:t>Let g(</a:t>
            </a:r>
            <a:r>
              <a:rPr lang="en-US" sz="2800" dirty="0" err="1">
                <a:sym typeface="Wingdings"/>
              </a:rPr>
              <a:t>m,n</a:t>
            </a:r>
            <a:r>
              <a:rPr lang="en-US" sz="2800" dirty="0">
                <a:sym typeface="Wingdings"/>
              </a:rPr>
              <a:t>) denote the number of placements. Then </a:t>
            </a:r>
            <a:endParaRPr lang="en-US" sz="2800" dirty="0" smtClean="0">
              <a:sym typeface="Wingdings"/>
            </a:endParaRPr>
          </a:p>
          <a:p>
            <a:endParaRPr lang="en-US" sz="2800" dirty="0" smtClean="0">
              <a:sym typeface="Wingdings"/>
            </a:endParaRPr>
          </a:p>
          <a:p>
            <a:endParaRPr lang="en-US" sz="2800" dirty="0">
              <a:sym typeface="Wingdings"/>
            </a:endParaRPr>
          </a:p>
          <a:p>
            <a:r>
              <a:rPr lang="en-US" sz="2800" dirty="0" smtClean="0">
                <a:sym typeface="Wingdings"/>
              </a:rPr>
              <a:t>Related problems:</a:t>
            </a:r>
          </a:p>
          <a:p>
            <a:pPr lvl="1"/>
            <a:r>
              <a:rPr lang="en-US" sz="2400" dirty="0" smtClean="0">
                <a:sym typeface="Wingdings"/>
              </a:rPr>
              <a:t>Counts the number of </a:t>
            </a:r>
            <a:r>
              <a:rPr lang="en-US" sz="2400" dirty="0" err="1" smtClean="0">
                <a:sym typeface="Wingdings"/>
              </a:rPr>
              <a:t>multisets</a:t>
            </a:r>
            <a:r>
              <a:rPr lang="en-US" sz="2400" dirty="0" smtClean="0">
                <a:sym typeface="Wingdings"/>
              </a:rPr>
              <a:t> of {1, 2, …, n} of size m.</a:t>
            </a:r>
          </a:p>
        </p:txBody>
      </p:sp>
      <p:pic>
        <p:nvPicPr>
          <p:cNvPr id="4" name="Picture 3" descr="Screen Shot 2014-03-23 at 2.09.3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067" y="4881272"/>
            <a:ext cx="2767975" cy="667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025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4-03-23 at 2.13.1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7156" y="2901244"/>
            <a:ext cx="2575216" cy="9553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0000FF"/>
                </a:solidFill>
              </a:rPr>
              <a:t>A: m unlabeled balls; B: n labeled bins; one-to-one placements</a:t>
            </a:r>
            <a:endParaRPr lang="en-US" sz="4000" b="1" baseline="-250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76" y="1600200"/>
            <a:ext cx="8842024" cy="339218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Interpretations: </a:t>
            </a:r>
          </a:p>
          <a:p>
            <a:pPr lvl="1"/>
            <a:r>
              <a:rPr lang="en-US" sz="2400" dirty="0" smtClean="0">
                <a:sym typeface="Wingdings"/>
              </a:rPr>
              <a:t>Counts the number of subsets of {1,2, …, n} of size m.</a:t>
            </a:r>
            <a:endParaRPr lang="en-US" sz="2800" dirty="0" smtClean="0">
              <a:sym typeface="Wingdings"/>
            </a:endParaRPr>
          </a:p>
          <a:p>
            <a:r>
              <a:rPr lang="en-US" sz="2800" dirty="0" smtClean="0">
                <a:sym typeface="Wingdings"/>
              </a:rPr>
              <a:t>Let </a:t>
            </a:r>
            <a:r>
              <a:rPr lang="en-US" sz="2800" dirty="0">
                <a:sym typeface="Wingdings"/>
              </a:rPr>
              <a:t>g(</a:t>
            </a:r>
            <a:r>
              <a:rPr lang="en-US" sz="2800" dirty="0" err="1">
                <a:sym typeface="Wingdings"/>
              </a:rPr>
              <a:t>m,n</a:t>
            </a:r>
            <a:r>
              <a:rPr lang="en-US" sz="2800" dirty="0">
                <a:sym typeface="Wingdings"/>
              </a:rPr>
              <a:t>) denote the number of placements. </a:t>
            </a:r>
            <a:r>
              <a:rPr lang="en-US" sz="2800" dirty="0" smtClean="0">
                <a:sym typeface="Wingdings"/>
              </a:rPr>
              <a:t>Then               </a:t>
            </a:r>
          </a:p>
          <a:p>
            <a:pPr marL="0" indent="0">
              <a:buNone/>
            </a:pPr>
            <a:r>
              <a:rPr lang="en-US" sz="2800" dirty="0">
                <a:sym typeface="Wingdings"/>
              </a:rPr>
              <a:t>	</a:t>
            </a:r>
            <a:r>
              <a:rPr lang="en-US" sz="2800" dirty="0" smtClean="0">
                <a:sym typeface="Wingdings"/>
              </a:rPr>
              <a:t>g(</a:t>
            </a:r>
            <a:r>
              <a:rPr lang="en-US" sz="2800" dirty="0" err="1" smtClean="0">
                <a:sym typeface="Wingdings"/>
              </a:rPr>
              <a:t>m,n</a:t>
            </a:r>
            <a:r>
              <a:rPr lang="en-US" sz="2800" dirty="0" smtClean="0">
                <a:sym typeface="Wingdings"/>
              </a:rPr>
              <a:t>) =  </a:t>
            </a:r>
          </a:p>
          <a:p>
            <a:pPr marL="0" indent="0">
              <a:buNone/>
            </a:pPr>
            <a:endParaRPr lang="en-US" sz="2800" dirty="0">
              <a:sym typeface="Wingdings"/>
            </a:endParaRPr>
          </a:p>
          <a:p>
            <a:r>
              <a:rPr lang="en-US" sz="2800" dirty="0" smtClean="0">
                <a:sym typeface="Wingdings"/>
              </a:rPr>
              <a:t>Recursive formula</a:t>
            </a:r>
          </a:p>
          <a:p>
            <a:endParaRPr lang="en-US" sz="2800" dirty="0">
              <a:sym typeface="Wingdings"/>
            </a:endParaRPr>
          </a:p>
          <a:p>
            <a:endParaRPr lang="en-US" sz="2400" dirty="0" smtClean="0">
              <a:sym typeface="Wingdings"/>
            </a:endParaRPr>
          </a:p>
          <a:p>
            <a:pPr marL="0" indent="0">
              <a:buNone/>
            </a:pPr>
            <a:endParaRPr lang="en-US" sz="2800" dirty="0" smtClean="0">
              <a:sym typeface="Wingdings"/>
            </a:endParaRPr>
          </a:p>
        </p:txBody>
      </p:sp>
      <p:pic>
        <p:nvPicPr>
          <p:cNvPr id="4" name="Picture 3" descr="Screen Shot 2018-02-21 at 1.14.35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975" y="4992380"/>
            <a:ext cx="7996123" cy="460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432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4-03-23 at 2.20.5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489" y="4191002"/>
            <a:ext cx="2333038" cy="733778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76" y="1600199"/>
            <a:ext cx="8842024" cy="496146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Interpretations: </a:t>
            </a:r>
          </a:p>
          <a:p>
            <a:pPr lvl="1"/>
            <a:r>
              <a:rPr lang="en-US" sz="2400" dirty="0" smtClean="0">
                <a:sym typeface="Wingdings"/>
              </a:rPr>
              <a:t>The number of integer solutions to x</a:t>
            </a:r>
            <a:r>
              <a:rPr lang="en-US" sz="2400" baseline="-25000" dirty="0" smtClean="0">
                <a:sym typeface="Wingdings"/>
              </a:rPr>
              <a:t>1</a:t>
            </a:r>
            <a:r>
              <a:rPr lang="en-US" sz="2400" dirty="0" smtClean="0">
                <a:sym typeface="Wingdings"/>
              </a:rPr>
              <a:t>+ … +</a:t>
            </a:r>
            <a:r>
              <a:rPr lang="en-US" sz="2400" dirty="0" err="1" smtClean="0">
                <a:sym typeface="Wingdings"/>
              </a:rPr>
              <a:t>x</a:t>
            </a:r>
            <a:r>
              <a:rPr lang="en-US" sz="2400" baseline="-25000" dirty="0" err="1" smtClean="0">
                <a:sym typeface="Wingdings"/>
              </a:rPr>
              <a:t>n</a:t>
            </a:r>
            <a:r>
              <a:rPr lang="en-US" sz="2400" dirty="0" smtClean="0">
                <a:sym typeface="Wingdings"/>
              </a:rPr>
              <a:t>=m, x</a:t>
            </a:r>
            <a:r>
              <a:rPr lang="en-US" sz="2400" baseline="-25000" dirty="0" smtClean="0">
                <a:sym typeface="Wingdings"/>
              </a:rPr>
              <a:t>i</a:t>
            </a:r>
            <a:r>
              <a:rPr lang="en-US" sz="2400" dirty="0" smtClean="0">
                <a:sym typeface="Wingdings"/>
              </a:rPr>
              <a:t> ≥ 1.</a:t>
            </a:r>
          </a:p>
          <a:p>
            <a:pPr lvl="1"/>
            <a:r>
              <a:rPr lang="en-US" sz="2400" dirty="0" smtClean="0">
                <a:sym typeface="Wingdings"/>
              </a:rPr>
              <a:t>Distributing n pennies to m kids, a kid may get at least 1 penny</a:t>
            </a:r>
          </a:p>
          <a:p>
            <a:pPr lvl="1"/>
            <a:r>
              <a:rPr lang="en-US" sz="2400" dirty="0" smtClean="0">
                <a:sym typeface="Wingdings"/>
              </a:rPr>
              <a:t>Counts the number of ways of writing m as a sum of n positive integers where different orderings are counted as different.</a:t>
            </a:r>
          </a:p>
          <a:p>
            <a:r>
              <a:rPr lang="en-US" sz="2800" dirty="0" smtClean="0">
                <a:sym typeface="Wingdings"/>
              </a:rPr>
              <a:t>Let </a:t>
            </a:r>
            <a:r>
              <a:rPr lang="en-US" sz="2800" dirty="0">
                <a:sym typeface="Wingdings"/>
              </a:rPr>
              <a:t>g(</a:t>
            </a:r>
            <a:r>
              <a:rPr lang="en-US" sz="2800" dirty="0" err="1">
                <a:sym typeface="Wingdings"/>
              </a:rPr>
              <a:t>m,n</a:t>
            </a:r>
            <a:r>
              <a:rPr lang="en-US" sz="2800" dirty="0">
                <a:sym typeface="Wingdings"/>
              </a:rPr>
              <a:t>) denote the number of placements. </a:t>
            </a:r>
            <a:r>
              <a:rPr lang="en-US" sz="2800" dirty="0" smtClean="0">
                <a:sym typeface="Wingdings"/>
              </a:rPr>
              <a:t>Then               g(</a:t>
            </a:r>
            <a:r>
              <a:rPr lang="en-US" sz="2800" dirty="0" err="1" smtClean="0">
                <a:sym typeface="Wingdings"/>
              </a:rPr>
              <a:t>m,n</a:t>
            </a:r>
            <a:r>
              <a:rPr lang="en-US" sz="2800" dirty="0" smtClean="0">
                <a:sym typeface="Wingdings"/>
              </a:rPr>
              <a:t>) =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0000FF"/>
                </a:solidFill>
              </a:rPr>
              <a:t>A: m unlabeled balls; B: n labeled bins; onto placements</a:t>
            </a:r>
            <a:endParaRPr lang="en-US" sz="4000" b="1" baseline="-25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936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76" y="1600199"/>
            <a:ext cx="8842024" cy="496146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Interpretations: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0000FF"/>
                </a:solidFill>
              </a:rPr>
              <a:t>A: m labeled balls; B: n unlabeled bins; unrestricted placements</a:t>
            </a:r>
            <a:endParaRPr lang="en-US" sz="4000" b="1" baseline="-25000" dirty="0">
              <a:solidFill>
                <a:srgbClr val="0000FF"/>
              </a:solidFill>
            </a:endParaRPr>
          </a:p>
        </p:txBody>
      </p:sp>
      <p:pic>
        <p:nvPicPr>
          <p:cNvPr id="5" name="Picture 4" descr="Screen Shot 2014-03-23 at 2.58.3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545" y="2144638"/>
            <a:ext cx="7369423" cy="4646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066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76" y="1600199"/>
            <a:ext cx="8842024" cy="496146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Interpretations (continued):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0000FF"/>
                </a:solidFill>
              </a:rPr>
              <a:t>A: m labeled balls; B: n unlabeled bins; unrestricted placements (</a:t>
            </a:r>
            <a:r>
              <a:rPr lang="en-US" sz="4000" b="1" dirty="0" err="1" smtClean="0">
                <a:solidFill>
                  <a:srgbClr val="0000FF"/>
                </a:solidFill>
              </a:rPr>
              <a:t>contd</a:t>
            </a:r>
            <a:r>
              <a:rPr lang="en-US" sz="4000" b="1" dirty="0" smtClean="0">
                <a:solidFill>
                  <a:srgbClr val="0000FF"/>
                </a:solidFill>
              </a:rPr>
              <a:t>)</a:t>
            </a:r>
            <a:endParaRPr lang="en-US" sz="4000" b="1" baseline="-25000" dirty="0">
              <a:solidFill>
                <a:srgbClr val="0000FF"/>
              </a:solidFill>
            </a:endParaRPr>
          </a:p>
        </p:txBody>
      </p:sp>
      <p:pic>
        <p:nvPicPr>
          <p:cNvPr id="7" name="Picture 6" descr="Screen Shot 2014-03-23 at 3.05.2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00" y="2275484"/>
            <a:ext cx="8318500" cy="46482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156824" y="4167234"/>
            <a:ext cx="82176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{a, c}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21817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76" y="1600199"/>
            <a:ext cx="8842024" cy="496146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Formula: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0000FF"/>
                </a:solidFill>
              </a:rPr>
              <a:t>A: m labeled balls; B: n unlabeled bins; unrestricted placements (</a:t>
            </a:r>
            <a:r>
              <a:rPr lang="en-US" sz="4000" b="1" dirty="0" err="1" smtClean="0">
                <a:solidFill>
                  <a:srgbClr val="0000FF"/>
                </a:solidFill>
              </a:rPr>
              <a:t>contd</a:t>
            </a:r>
            <a:r>
              <a:rPr lang="en-US" sz="4000" b="1" dirty="0" smtClean="0">
                <a:solidFill>
                  <a:srgbClr val="0000FF"/>
                </a:solidFill>
              </a:rPr>
              <a:t>)</a:t>
            </a:r>
            <a:endParaRPr lang="en-US" sz="4000" b="1" baseline="-25000" dirty="0">
              <a:solidFill>
                <a:srgbClr val="0000FF"/>
              </a:solidFill>
            </a:endParaRPr>
          </a:p>
        </p:txBody>
      </p:sp>
      <p:pic>
        <p:nvPicPr>
          <p:cNvPr id="4" name="Picture 3" descr="Screen Shot 2014-03-23 at 3.26.3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769" y="2109787"/>
            <a:ext cx="8197643" cy="4816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619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76" y="1600199"/>
            <a:ext cx="8842024" cy="496146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Interpretation: Either you can do it (when </a:t>
            </a:r>
            <a:r>
              <a:rPr lang="en-US" sz="2800" dirty="0"/>
              <a:t>m ≤ </a:t>
            </a:r>
            <a:r>
              <a:rPr lang="en-US" sz="2800" dirty="0" smtClean="0"/>
              <a:t>n) or you cannot do it  when m &gt; n.</a:t>
            </a:r>
          </a:p>
          <a:p>
            <a:r>
              <a:rPr lang="en-US" sz="2800" dirty="0" smtClean="0"/>
              <a:t>Count = 1 when m ≤ n, otherwise it is zero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0000FF"/>
                </a:solidFill>
              </a:rPr>
              <a:t>A: m labeled balls; B: n unlabeled bins; one-to-one placements (</a:t>
            </a:r>
            <a:r>
              <a:rPr lang="en-US" sz="4000" b="1" dirty="0" err="1" smtClean="0">
                <a:solidFill>
                  <a:srgbClr val="0000FF"/>
                </a:solidFill>
              </a:rPr>
              <a:t>contd</a:t>
            </a:r>
            <a:r>
              <a:rPr lang="en-US" sz="4000" b="1" dirty="0" smtClean="0">
                <a:solidFill>
                  <a:srgbClr val="0000FF"/>
                </a:solidFill>
              </a:rPr>
              <a:t>)</a:t>
            </a:r>
            <a:endParaRPr lang="en-US" sz="4000" b="1" baseline="-25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891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76" y="1600199"/>
            <a:ext cx="8842024" cy="496146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Interpretations: </a:t>
            </a:r>
          </a:p>
          <a:p>
            <a:pPr lvl="1"/>
            <a:r>
              <a:rPr lang="en-US" sz="2400" dirty="0" smtClean="0"/>
              <a:t>Counts the number of partitions of {1,2, …, m} into exactly n nonempty blocks.</a:t>
            </a:r>
          </a:p>
          <a:p>
            <a:r>
              <a:rPr lang="en-US" dirty="0" smtClean="0"/>
              <a:t>Formula: S(</a:t>
            </a:r>
            <a:r>
              <a:rPr lang="en-US" dirty="0" err="1" smtClean="0"/>
              <a:t>m,n</a:t>
            </a:r>
            <a:r>
              <a:rPr lang="en-US" dirty="0" smtClean="0"/>
              <a:t>) = </a:t>
            </a:r>
            <a:endParaRPr lang="en-US" dirty="0"/>
          </a:p>
          <a:p>
            <a:pPr lvl="1"/>
            <a:endParaRPr lang="en-US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0000FF"/>
                </a:solidFill>
              </a:rPr>
              <a:t>A: m labeled balls; B: n unlabeled bins; onto placements</a:t>
            </a:r>
            <a:endParaRPr lang="en-US" sz="4000" b="1" baseline="-25000" dirty="0">
              <a:solidFill>
                <a:srgbClr val="0000FF"/>
              </a:solidFill>
            </a:endParaRPr>
          </a:p>
        </p:txBody>
      </p:sp>
      <p:pic>
        <p:nvPicPr>
          <p:cNvPr id="4" name="Picture 3" descr="Screen Shot 2014-03-23 at 3.35.2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402" y="2761298"/>
            <a:ext cx="1429745" cy="1125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087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860979"/>
          </a:xfrm>
        </p:spPr>
        <p:txBody>
          <a:bodyPr>
            <a:normAutofit/>
          </a:bodyPr>
          <a:lstStyle/>
          <a:p>
            <a:r>
              <a:rPr lang="en-US" dirty="0" smtClean="0"/>
              <a:t>I have used materials from the following sources:</a:t>
            </a:r>
          </a:p>
          <a:p>
            <a:pPr lvl="1"/>
            <a:r>
              <a:rPr lang="en-US" dirty="0" smtClean="0"/>
              <a:t>Textbook</a:t>
            </a:r>
          </a:p>
          <a:p>
            <a:pPr lvl="1"/>
            <a:r>
              <a:rPr lang="en-US" dirty="0" smtClean="0"/>
              <a:t>Lecture notes slides prepared by Prof. </a:t>
            </a:r>
            <a:r>
              <a:rPr lang="en-US" dirty="0" err="1" smtClean="0"/>
              <a:t>Bulatov</a:t>
            </a:r>
            <a:r>
              <a:rPr lang="en-US" dirty="0" smtClean="0"/>
              <a:t>.</a:t>
            </a:r>
            <a:endParaRPr lang="en-US" sz="1800" dirty="0" smtClean="0"/>
          </a:p>
          <a:p>
            <a:pPr lvl="1">
              <a:buNone/>
            </a:pPr>
            <a:r>
              <a:rPr lang="en-US" sz="1800" dirty="0" smtClean="0"/>
              <a:t>	</a:t>
            </a:r>
            <a:r>
              <a:rPr lang="en-US" sz="2400" dirty="0" smtClean="0"/>
              <a:t>www.cs.sfu.ca/CC/101/101.MACM/abulatov/#lec</a:t>
            </a:r>
            <a:endParaRPr lang="en-US" sz="2000" dirty="0" smtClean="0"/>
          </a:p>
          <a:p>
            <a:pPr lvl="1"/>
            <a:r>
              <a:rPr lang="en-US" dirty="0" smtClean="0"/>
              <a:t>Lecture notes slides prepared by Prof. </a:t>
            </a:r>
            <a:r>
              <a:rPr lang="en-US" dirty="0" err="1" smtClean="0"/>
              <a:t>Grunschlag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 </a:t>
            </a:r>
            <a:r>
              <a:rPr lang="en-US" sz="2400" dirty="0" smtClean="0"/>
              <a:t>	</a:t>
            </a:r>
            <a:r>
              <a:rPr lang="en-US" sz="2400" dirty="0" smtClean="0">
                <a:hlinkClick r:id="rId2"/>
              </a:rPr>
              <a:t>www.cs.columbia.edu/~zeph/3203s04/lectures.html</a:t>
            </a:r>
            <a:endParaRPr lang="en-US" sz="2400" dirty="0" smtClean="0"/>
          </a:p>
          <a:p>
            <a:pPr lvl="1"/>
            <a:r>
              <a:rPr lang="en-US" sz="2400" dirty="0" smtClean="0"/>
              <a:t>“Book of Proof” by  Richard Hammock</a:t>
            </a:r>
          </a:p>
          <a:p>
            <a:pPr lvl="2"/>
            <a:r>
              <a:rPr lang="en-US" dirty="0" smtClean="0"/>
              <a:t>http://</a:t>
            </a:r>
            <a:r>
              <a:rPr lang="en-US" dirty="0" err="1" smtClean="0"/>
              <a:t>www.people.vcu.edu</a:t>
            </a:r>
            <a:r>
              <a:rPr lang="en-US" dirty="0" smtClean="0"/>
              <a:t>/~</a:t>
            </a:r>
            <a:r>
              <a:rPr lang="en-US" dirty="0" err="1" smtClean="0"/>
              <a:t>rhammack</a:t>
            </a:r>
            <a:r>
              <a:rPr lang="en-US" dirty="0" smtClean="0"/>
              <a:t>/</a:t>
            </a:r>
            <a:r>
              <a:rPr lang="en-US" dirty="0" err="1" smtClean="0"/>
              <a:t>BookOfProof</a:t>
            </a:r>
            <a:r>
              <a:rPr lang="en-US" dirty="0" smtClean="0"/>
              <a:t>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282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</a:rPr>
              <a:t>Problem of balls in bins</a:t>
            </a:r>
            <a:endParaRPr lang="en-US" sz="40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229601" cy="494851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Count the number of ways to place a collection A of m ≥ 1 balls into a collection B of n bins, n ≥ 1.</a:t>
            </a:r>
          </a:p>
          <a:p>
            <a:r>
              <a:rPr lang="en-US" sz="2800" dirty="0" smtClean="0"/>
              <a:t>Balls are labeled (distinguishable) or unlabeled (indistinguishable)</a:t>
            </a:r>
          </a:p>
          <a:p>
            <a:r>
              <a:rPr lang="en-US" sz="2800" dirty="0" smtClean="0"/>
              <a:t>Bins are labeled (distinguishable) or unlabeled (indistinguishable)</a:t>
            </a:r>
          </a:p>
          <a:p>
            <a:r>
              <a:rPr lang="en-US" sz="2800" dirty="0" smtClean="0"/>
              <a:t>Placement is either unrestricted, injective (one-to-one) or </a:t>
            </a:r>
            <a:r>
              <a:rPr lang="en-US" sz="2800" dirty="0" err="1" smtClean="0"/>
              <a:t>surjective</a:t>
            </a:r>
            <a:r>
              <a:rPr lang="en-US" sz="2800" dirty="0" smtClean="0"/>
              <a:t> (onto)</a:t>
            </a:r>
          </a:p>
          <a:p>
            <a:r>
              <a:rPr lang="en-US" sz="2800" dirty="0" smtClean="0"/>
              <a:t>We thus have 12 cases. However, we will ignore the situation  when both the balls and the bins are unlabeled. Thus, effectively we will consider  the other 9 case.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84934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Some questions to think about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you interpret the problem in another way?</a:t>
            </a:r>
          </a:p>
          <a:p>
            <a:r>
              <a:rPr lang="en-US" dirty="0" smtClean="0"/>
              <a:t>Is there a closed formula?</a:t>
            </a:r>
          </a:p>
          <a:p>
            <a:r>
              <a:rPr lang="en-US" dirty="0" smtClean="0"/>
              <a:t>Is there a recursive formula?</a:t>
            </a:r>
          </a:p>
          <a:p>
            <a:r>
              <a:rPr lang="en-US" dirty="0" smtClean="0"/>
              <a:t>Over what values of m and n do these formula hold?</a:t>
            </a:r>
          </a:p>
          <a:p>
            <a:r>
              <a:rPr lang="en-US" dirty="0" smtClean="0"/>
              <a:t>What are some related problems?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241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baseline="-25000" dirty="0" smtClean="0">
                <a:solidFill>
                  <a:srgbClr val="0000FF"/>
                </a:solidFill>
              </a:rPr>
              <a:t>What do we know from our earlier studies?</a:t>
            </a:r>
            <a:endParaRPr lang="en-US" sz="4000" b="1" baseline="-250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1600200"/>
            <a:ext cx="8588023" cy="452596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The number of integer solutions to 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+x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+ …….. + </a:t>
            </a:r>
            <a:r>
              <a:rPr lang="en-US" sz="2800" dirty="0" err="1" smtClean="0"/>
              <a:t>x</a:t>
            </a:r>
            <a:r>
              <a:rPr lang="en-US" sz="2800" baseline="-25000" dirty="0" err="1" smtClean="0"/>
              <a:t>n</a:t>
            </a:r>
            <a:r>
              <a:rPr lang="en-US" sz="2800" dirty="0" smtClean="0"/>
              <a:t> = m when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C(n+m-1,n-1) is also the number of combinations of selecting m elements with repetitions from a set of n objects.</a:t>
            </a:r>
          </a:p>
          <a:p>
            <a:r>
              <a:rPr lang="en-US" sz="2800" dirty="0" smtClean="0"/>
              <a:t>This is the same problems as the problem of distributing m pennies to n kids.</a:t>
            </a:r>
          </a:p>
          <a:p>
            <a:endParaRPr lang="en-US" sz="2800" dirty="0"/>
          </a:p>
          <a:p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</p:txBody>
      </p:sp>
      <p:pic>
        <p:nvPicPr>
          <p:cNvPr id="5" name="Picture 4" descr="Screen Shot 2014-03-22 at 10.15.0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756" y="2695222"/>
            <a:ext cx="4660900" cy="10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383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baseline="-25000" dirty="0" smtClean="0">
                <a:solidFill>
                  <a:srgbClr val="0000FF"/>
                </a:solidFill>
              </a:rPr>
              <a:t>What do we know from our earlier studies?</a:t>
            </a:r>
            <a:endParaRPr lang="en-US" sz="4000" b="1" baseline="-250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1600200"/>
            <a:ext cx="8588023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four types of functions f: A </a:t>
            </a:r>
            <a:r>
              <a:rPr lang="en-US" sz="2800" dirty="0" smtClean="0">
                <a:sym typeface="Wingdings"/>
              </a:rPr>
              <a:t> B where |A|=m            &amp; |B|=n:</a:t>
            </a: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</p:txBody>
      </p:sp>
      <p:pic>
        <p:nvPicPr>
          <p:cNvPr id="6" name="Picture 5" descr="Screen Shot 2014-03-23 at 9.51.00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916" y="2508958"/>
            <a:ext cx="5232400" cy="32385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477000" y="3513667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Figure 1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977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9 cases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050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0000FF"/>
                </a:solidFill>
              </a:rPr>
              <a:t>A: m labeled balls; B: n labeled bins; Unrestricted placements</a:t>
            </a:r>
            <a:endParaRPr lang="en-US" sz="4000" b="1" baseline="-250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1600200"/>
            <a:ext cx="8588023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Interpretations: </a:t>
            </a:r>
          </a:p>
          <a:p>
            <a:pPr lvl="1"/>
            <a:r>
              <a:rPr lang="en-US" dirty="0" smtClean="0"/>
              <a:t>Count the number of functions f: A </a:t>
            </a:r>
            <a:r>
              <a:rPr lang="en-US" dirty="0" smtClean="0">
                <a:sym typeface="Wingdings"/>
              </a:rPr>
              <a:t> B.</a:t>
            </a:r>
          </a:p>
          <a:p>
            <a:pPr lvl="1"/>
            <a:r>
              <a:rPr lang="en-US" dirty="0" smtClean="0">
                <a:sym typeface="Wingdings"/>
              </a:rPr>
              <a:t>We get one-to-one matching of ball placements and function </a:t>
            </a:r>
            <a:r>
              <a:rPr lang="en-US" dirty="0">
                <a:sym typeface="Wingdings"/>
              </a:rPr>
              <a:t>f</a:t>
            </a:r>
            <a:r>
              <a:rPr lang="en-US" dirty="0" smtClean="0">
                <a:sym typeface="Wingdings"/>
              </a:rPr>
              <a:t> by placing ball </a:t>
            </a:r>
            <a:r>
              <a:rPr lang="en-US" dirty="0" err="1" smtClean="0">
                <a:sym typeface="Wingdings"/>
              </a:rPr>
              <a:t>i</a:t>
            </a:r>
            <a:r>
              <a:rPr lang="en-US" dirty="0" smtClean="0">
                <a:sym typeface="Wingdings"/>
              </a:rPr>
              <a:t> into bin j </a:t>
            </a:r>
            <a:r>
              <a:rPr lang="en-US" dirty="0" err="1" smtClean="0">
                <a:sym typeface="Wingdings"/>
              </a:rPr>
              <a:t>iff</a:t>
            </a:r>
            <a:r>
              <a:rPr lang="en-US" dirty="0" smtClean="0">
                <a:sym typeface="Wingdings"/>
              </a:rPr>
              <a:t> f(</a:t>
            </a:r>
            <a:r>
              <a:rPr lang="en-US" dirty="0" err="1" smtClean="0">
                <a:sym typeface="Wingdings"/>
              </a:rPr>
              <a:t>i</a:t>
            </a:r>
            <a:r>
              <a:rPr lang="en-US" dirty="0" smtClean="0">
                <a:sym typeface="Wingdings"/>
              </a:rPr>
              <a:t>)=j.</a:t>
            </a:r>
          </a:p>
          <a:p>
            <a:r>
              <a:rPr lang="en-US" dirty="0" smtClean="0">
                <a:sym typeface="Wingdings"/>
              </a:rPr>
              <a:t>Formula</a:t>
            </a:r>
          </a:p>
          <a:p>
            <a:pPr lvl="1"/>
            <a:r>
              <a:rPr lang="en-US" dirty="0" smtClean="0">
                <a:sym typeface="Wingdings"/>
              </a:rPr>
              <a:t>Let g(</a:t>
            </a:r>
            <a:r>
              <a:rPr lang="en-US" dirty="0" err="1" smtClean="0">
                <a:sym typeface="Wingdings"/>
              </a:rPr>
              <a:t>m,n</a:t>
            </a:r>
            <a:r>
              <a:rPr lang="en-US" dirty="0" smtClean="0">
                <a:sym typeface="Wingdings"/>
              </a:rPr>
              <a:t>) denote the number of placements. Then g(</a:t>
            </a:r>
            <a:r>
              <a:rPr lang="en-US" dirty="0" err="1" smtClean="0">
                <a:sym typeface="Wingdings"/>
              </a:rPr>
              <a:t>m,n</a:t>
            </a:r>
            <a:r>
              <a:rPr lang="en-US" dirty="0" smtClean="0">
                <a:sym typeface="Wingdings"/>
              </a:rPr>
              <a:t>)=n</a:t>
            </a:r>
            <a:r>
              <a:rPr lang="en-US" baseline="30000" dirty="0" smtClean="0">
                <a:sym typeface="Wingdings"/>
              </a:rPr>
              <a:t>m</a:t>
            </a:r>
            <a:r>
              <a:rPr lang="en-US" dirty="0" smtClean="0">
                <a:sym typeface="Wingdings"/>
              </a:rPr>
              <a:t>.</a:t>
            </a:r>
          </a:p>
          <a:p>
            <a:pPr lvl="1"/>
            <a:r>
              <a:rPr lang="en-US" dirty="0" smtClean="0">
                <a:sym typeface="Wingdings"/>
              </a:rPr>
              <a:t>When n=2, g(</a:t>
            </a:r>
            <a:r>
              <a:rPr lang="en-US" dirty="0" err="1" smtClean="0">
                <a:sym typeface="Wingdings"/>
              </a:rPr>
              <a:t>m,n</a:t>
            </a:r>
            <a:r>
              <a:rPr lang="en-US" dirty="0" smtClean="0">
                <a:sym typeface="Wingdings"/>
              </a:rPr>
              <a:t>)=2</a:t>
            </a:r>
            <a:r>
              <a:rPr lang="en-US" baseline="30000" dirty="0" smtClean="0">
                <a:sym typeface="Wingdings"/>
              </a:rPr>
              <a:t>m</a:t>
            </a:r>
            <a:r>
              <a:rPr lang="en-US" dirty="0" smtClean="0">
                <a:sym typeface="Wingdings"/>
              </a:rPr>
              <a:t>. This number is the same as the number of binary strings of length m. </a:t>
            </a:r>
          </a:p>
          <a:p>
            <a:pPr lvl="1"/>
            <a:r>
              <a:rPr lang="en-US" dirty="0" smtClean="0">
                <a:sym typeface="Wingdings"/>
              </a:rPr>
              <a:t>2</a:t>
            </a:r>
            <a:r>
              <a:rPr lang="en-US" baseline="30000" dirty="0" smtClean="0">
                <a:sym typeface="Wingdings"/>
              </a:rPr>
              <a:t>m</a:t>
            </a:r>
            <a:r>
              <a:rPr lang="en-US" dirty="0" smtClean="0">
                <a:sym typeface="Wingdings"/>
              </a:rPr>
              <a:t> is also the number of subsets of A.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4538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0000FF"/>
                </a:solidFill>
              </a:rPr>
              <a:t>A: m labeled balls; B: n labeled bins; one-to-one placements (injective)</a:t>
            </a:r>
            <a:endParaRPr lang="en-US" sz="4000" b="1" baseline="-250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1600200"/>
            <a:ext cx="8588023" cy="498150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Interpretations: </a:t>
            </a:r>
          </a:p>
          <a:p>
            <a:pPr lvl="1"/>
            <a:r>
              <a:rPr lang="en-US" dirty="0" smtClean="0"/>
              <a:t>Counts the number of injective functions f: A </a:t>
            </a:r>
            <a:r>
              <a:rPr lang="en-US" dirty="0" smtClean="0">
                <a:sym typeface="Wingdings"/>
              </a:rPr>
              <a:t> B.</a:t>
            </a:r>
          </a:p>
          <a:p>
            <a:r>
              <a:rPr lang="en-US" dirty="0" smtClean="0">
                <a:sym typeface="Wingdings"/>
              </a:rPr>
              <a:t>Formula</a:t>
            </a:r>
          </a:p>
          <a:p>
            <a:pPr lvl="1"/>
            <a:r>
              <a:rPr lang="en-US" dirty="0" smtClean="0">
                <a:sym typeface="Wingdings"/>
              </a:rPr>
              <a:t>Let g(</a:t>
            </a:r>
            <a:r>
              <a:rPr lang="en-US" dirty="0" err="1" smtClean="0">
                <a:sym typeface="Wingdings"/>
              </a:rPr>
              <a:t>m,n</a:t>
            </a:r>
            <a:r>
              <a:rPr lang="en-US" dirty="0" smtClean="0">
                <a:sym typeface="Wingdings"/>
              </a:rPr>
              <a:t>) denote the number of placements. Then g(</a:t>
            </a:r>
            <a:r>
              <a:rPr lang="en-US" dirty="0" err="1" smtClean="0">
                <a:sym typeface="Wingdings"/>
              </a:rPr>
              <a:t>m,n</a:t>
            </a:r>
            <a:r>
              <a:rPr lang="en-US" dirty="0" smtClean="0">
                <a:sym typeface="Wingdings"/>
              </a:rPr>
              <a:t>)=n(n-1)(n-2)….(n-m+1) = P(</a:t>
            </a:r>
            <a:r>
              <a:rPr lang="en-US" dirty="0" err="1" smtClean="0">
                <a:sym typeface="Wingdings"/>
              </a:rPr>
              <a:t>m,n</a:t>
            </a:r>
            <a:r>
              <a:rPr lang="en-US" dirty="0" smtClean="0">
                <a:sym typeface="Wingdings"/>
              </a:rPr>
              <a:t>).</a:t>
            </a:r>
          </a:p>
          <a:p>
            <a:pPr lvl="1"/>
            <a:r>
              <a:rPr lang="en-US" dirty="0" smtClean="0">
                <a:sym typeface="Wingdings"/>
              </a:rPr>
              <a:t>When m &gt; n, g(</a:t>
            </a:r>
            <a:r>
              <a:rPr lang="en-US" dirty="0" err="1" smtClean="0">
                <a:sym typeface="Wingdings"/>
              </a:rPr>
              <a:t>m,n</a:t>
            </a:r>
            <a:r>
              <a:rPr lang="en-US" dirty="0" smtClean="0">
                <a:sym typeface="Wingdings"/>
              </a:rPr>
              <a:t>)=0.</a:t>
            </a:r>
          </a:p>
          <a:p>
            <a:r>
              <a:rPr lang="en-US" dirty="0" smtClean="0">
                <a:sym typeface="Wingdings"/>
              </a:rPr>
              <a:t>Additional comments:</a:t>
            </a:r>
          </a:p>
          <a:p>
            <a:pPr lvl="1"/>
            <a:r>
              <a:rPr lang="en-US" dirty="0">
                <a:sym typeface="Wingdings"/>
              </a:rPr>
              <a:t>g</a:t>
            </a:r>
            <a:r>
              <a:rPr lang="en-US" dirty="0" smtClean="0">
                <a:sym typeface="Wingdings"/>
              </a:rPr>
              <a:t>(</a:t>
            </a:r>
            <a:r>
              <a:rPr lang="en-US" dirty="0" err="1" smtClean="0">
                <a:sym typeface="Wingdings"/>
              </a:rPr>
              <a:t>m,n</a:t>
            </a:r>
            <a:r>
              <a:rPr lang="en-US" dirty="0" smtClean="0">
                <a:sym typeface="Wingdings"/>
              </a:rPr>
              <a:t>)=n! when |A|=|B|. This function g on A is called a permutation.</a:t>
            </a:r>
          </a:p>
          <a:p>
            <a:pPr lvl="1"/>
            <a:r>
              <a:rPr lang="en-US" dirty="0" smtClean="0">
                <a:sym typeface="Wingdings"/>
              </a:rPr>
              <a:t>The Pigeonhole Principle states that there is no injection (one-to-one mapping)  if m &gt; n: for any function in such a case, there must be at least one bin (pigeonhole) with at least two balls (pigeons).</a:t>
            </a:r>
          </a:p>
        </p:txBody>
      </p:sp>
    </p:spTree>
    <p:extLst>
      <p:ext uri="{BB962C8B-B14F-4D97-AF65-F5344CB8AC3E}">
        <p14:creationId xmlns:p14="http://schemas.microsoft.com/office/powerpoint/2010/main" val="2990173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3798</TotalTime>
  <Words>1079</Words>
  <Application>Microsoft Macintosh PowerPoint</Application>
  <PresentationFormat>On-screen Show (4:3)</PresentationFormat>
  <Paragraphs>104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Placing balls in bins</vt:lpstr>
      <vt:lpstr>Acknowledgement</vt:lpstr>
      <vt:lpstr>Problem of balls in bins</vt:lpstr>
      <vt:lpstr>Some questions to think about</vt:lpstr>
      <vt:lpstr>What do we know from our earlier studies?</vt:lpstr>
      <vt:lpstr>What do we know from our earlier studies?</vt:lpstr>
      <vt:lpstr>9 cases</vt:lpstr>
      <vt:lpstr>A: m labeled balls; B: n labeled bins; Unrestricted placements</vt:lpstr>
      <vt:lpstr>A: m labeled balls; B: n labeled bins; one-to-one placements (injective)</vt:lpstr>
      <vt:lpstr>A: m labeled balls; B: n labeled bins; onto placements (surjective)</vt:lpstr>
      <vt:lpstr>A: m unlabeled balls; B: n labeled bins; unrestricted placements</vt:lpstr>
      <vt:lpstr>A: m unlabeled balls; B: n labeled bins; one-to-one placements</vt:lpstr>
      <vt:lpstr>A: m unlabeled balls; B: n labeled bins; onto placements</vt:lpstr>
      <vt:lpstr>A: m labeled balls; B: n unlabeled bins; unrestricted placements</vt:lpstr>
      <vt:lpstr>A: m labeled balls; B: n unlabeled bins; unrestricted placements (contd)</vt:lpstr>
      <vt:lpstr>A: m labeled balls; B: n unlabeled bins; unrestricted placements (contd)</vt:lpstr>
      <vt:lpstr>A: m labeled balls; B: n unlabeled bins; one-to-one placements (contd)</vt:lpstr>
      <vt:lpstr>A: m labeled balls; B: n unlabeled bins; onto placements</vt:lpstr>
    </vt:vector>
  </TitlesOfParts>
  <Company>SFU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Placing balls in bins</dc:title>
  <dc:creator>Binay Bhattacharya</dc:creator>
  <cp:lastModifiedBy>Binay Bhattacharya</cp:lastModifiedBy>
  <cp:revision>35</cp:revision>
  <dcterms:created xsi:type="dcterms:W3CDTF">2014-03-22T16:31:19Z</dcterms:created>
  <dcterms:modified xsi:type="dcterms:W3CDTF">2019-11-25T19:17:45Z</dcterms:modified>
</cp:coreProperties>
</file>