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57" r:id="rId4"/>
    <p:sldId id="278" r:id="rId5"/>
    <p:sldId id="258" r:id="rId6"/>
    <p:sldId id="259" r:id="rId7"/>
    <p:sldId id="276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2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1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3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7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8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7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7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8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AD5FD-140D-2E45-934C-7DBBA367DC94}" type="datetimeFigureOut">
              <a:rPr lang="en-US" smtClean="0"/>
              <a:t>19-11-25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6AF9-414F-8642-9559-282343E73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8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lumbia.edu/~zeph/3203s04/lecture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Placing balls in bins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6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labeled balls; B: n labeled bins; onto placements (</a:t>
            </a:r>
            <a:r>
              <a:rPr lang="en-US" sz="4000" b="1" dirty="0" err="1" smtClean="0">
                <a:solidFill>
                  <a:srgbClr val="0000FF"/>
                </a:solidFill>
              </a:rPr>
              <a:t>surjective</a:t>
            </a:r>
            <a:r>
              <a:rPr lang="en-US" sz="4000" b="1" dirty="0" smtClean="0">
                <a:solidFill>
                  <a:srgbClr val="0000FF"/>
                </a:solidFill>
              </a:rPr>
              <a:t>)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6" y="1600200"/>
            <a:ext cx="8732085" cy="50580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Interpretations: </a:t>
            </a:r>
          </a:p>
          <a:p>
            <a:pPr lvl="1"/>
            <a:r>
              <a:rPr lang="en-US" sz="2400" dirty="0" smtClean="0"/>
              <a:t>Count the number of </a:t>
            </a:r>
            <a:r>
              <a:rPr lang="en-US" sz="2400" dirty="0" err="1" smtClean="0"/>
              <a:t>surjective</a:t>
            </a:r>
            <a:r>
              <a:rPr lang="en-US" sz="2400" dirty="0" smtClean="0"/>
              <a:t> (onto) functions f: A </a:t>
            </a:r>
            <a:r>
              <a:rPr lang="en-US" sz="2400" dirty="0" smtClean="0">
                <a:sym typeface="Wingdings"/>
              </a:rPr>
              <a:t> B.</a:t>
            </a:r>
          </a:p>
          <a:p>
            <a:r>
              <a:rPr lang="en-US" sz="2800" dirty="0" smtClean="0">
                <a:sym typeface="Wingdings"/>
              </a:rPr>
              <a:t>Formula</a:t>
            </a:r>
          </a:p>
          <a:p>
            <a:pPr lvl="1"/>
            <a:r>
              <a:rPr lang="en-US" sz="2400" dirty="0" smtClean="0">
                <a:sym typeface="Wingdings"/>
              </a:rPr>
              <a:t>Let             denote the number of placements. Then</a:t>
            </a:r>
          </a:p>
          <a:p>
            <a:pPr lvl="1"/>
            <a:endParaRPr lang="en-US" sz="2400" dirty="0">
              <a:sym typeface="Wingdings"/>
            </a:endParaRPr>
          </a:p>
          <a:p>
            <a:pPr lvl="1"/>
            <a:endParaRPr lang="en-US" sz="24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Recursive formula: </a:t>
            </a:r>
          </a:p>
          <a:p>
            <a:r>
              <a:rPr lang="en-US" sz="2800" dirty="0" smtClean="0">
                <a:sym typeface="Wingdings"/>
              </a:rPr>
              <a:t>Additional comments:</a:t>
            </a:r>
          </a:p>
          <a:p>
            <a:pPr lvl="1"/>
            <a:r>
              <a:rPr lang="en-US" sz="2400" dirty="0" smtClean="0">
                <a:sym typeface="Wingdings"/>
              </a:rPr>
              <a:t>Why does this work? n</a:t>
            </a:r>
            <a:r>
              <a:rPr lang="en-US" sz="2400" baseline="30000" dirty="0" smtClean="0">
                <a:sym typeface="Wingdings"/>
              </a:rPr>
              <a:t>m</a:t>
            </a:r>
            <a:r>
              <a:rPr lang="en-US" sz="2400" dirty="0" smtClean="0">
                <a:sym typeface="Wingdings"/>
              </a:rPr>
              <a:t> is the number of functions. We then remove the number of onto functions whose range has n-1 elements; n-2 elements; etc.</a:t>
            </a:r>
          </a:p>
          <a:p>
            <a:pPr lvl="1"/>
            <a:endParaRPr lang="en-US" sz="2400" dirty="0" smtClean="0">
              <a:sym typeface="Wingdings"/>
            </a:endParaRPr>
          </a:p>
          <a:p>
            <a:pPr lvl="1"/>
            <a:endParaRPr lang="en-US" sz="2400" dirty="0" smtClean="0">
              <a:sym typeface="Wingdings"/>
            </a:endParaRPr>
          </a:p>
          <a:p>
            <a:pPr marL="457200" lvl="1" indent="0">
              <a:buNone/>
            </a:pPr>
            <a:endParaRPr lang="en-US" sz="2400" dirty="0" smtClean="0">
              <a:sym typeface="Wingdings"/>
            </a:endParaRPr>
          </a:p>
        </p:txBody>
      </p:sp>
      <p:pic>
        <p:nvPicPr>
          <p:cNvPr id="6" name="Picture 5" descr="Screen Shot 2014-03-23 at 1.33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020" y="3133530"/>
            <a:ext cx="838200" cy="381000"/>
          </a:xfrm>
          <a:prstGeom prst="rect">
            <a:avLst/>
          </a:prstGeom>
        </p:spPr>
      </p:pic>
      <p:pic>
        <p:nvPicPr>
          <p:cNvPr id="8" name="Picture 7" descr="Screen Shot 2014-03-23 at 1.42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3496944"/>
            <a:ext cx="6749227" cy="930522"/>
          </a:xfrm>
          <a:prstGeom prst="rect">
            <a:avLst/>
          </a:prstGeom>
        </p:spPr>
      </p:pic>
      <p:pic>
        <p:nvPicPr>
          <p:cNvPr id="4" name="Picture 3" descr="Screen Shot 2018-02-21 at 1.05.4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804" y="4500244"/>
            <a:ext cx="46990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8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unlabeled balls; B: n labeled bins; unrestricted placements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6" y="1600200"/>
            <a:ext cx="8842024" cy="50580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Interpretations: </a:t>
            </a:r>
          </a:p>
          <a:p>
            <a:pPr lvl="1"/>
            <a:r>
              <a:rPr lang="en-US" sz="2400" dirty="0" smtClean="0">
                <a:sym typeface="Wingdings"/>
              </a:rPr>
              <a:t>The number of integer solutions to x</a:t>
            </a:r>
            <a:r>
              <a:rPr lang="en-US" sz="2400" baseline="-25000" dirty="0" smtClean="0">
                <a:sym typeface="Wingdings"/>
              </a:rPr>
              <a:t>1</a:t>
            </a:r>
            <a:r>
              <a:rPr lang="en-US" sz="2400" dirty="0" smtClean="0">
                <a:sym typeface="Wingdings"/>
              </a:rPr>
              <a:t>+ … +</a:t>
            </a:r>
            <a:r>
              <a:rPr lang="en-US" sz="2400" dirty="0" err="1" smtClean="0">
                <a:sym typeface="Wingdings"/>
              </a:rPr>
              <a:t>x</a:t>
            </a:r>
            <a:r>
              <a:rPr lang="en-US" sz="2400" baseline="-25000" dirty="0" err="1" smtClean="0">
                <a:sym typeface="Wingdings"/>
              </a:rPr>
              <a:t>n</a:t>
            </a:r>
            <a:r>
              <a:rPr lang="en-US" sz="2400" dirty="0" smtClean="0">
                <a:sym typeface="Wingdings"/>
              </a:rPr>
              <a:t>=m, x</a:t>
            </a:r>
            <a:r>
              <a:rPr lang="en-US" sz="2400" baseline="-25000" dirty="0" smtClean="0">
                <a:sym typeface="Wingdings"/>
              </a:rPr>
              <a:t>i</a:t>
            </a:r>
            <a:r>
              <a:rPr lang="en-US" sz="2400" dirty="0" smtClean="0">
                <a:sym typeface="Wingdings"/>
              </a:rPr>
              <a:t> ≥ 0.</a:t>
            </a:r>
          </a:p>
          <a:p>
            <a:pPr lvl="1"/>
            <a:r>
              <a:rPr lang="en-US" sz="2400" dirty="0" smtClean="0">
                <a:sym typeface="Wingdings"/>
              </a:rPr>
              <a:t>Distributing n pennies to m kids, a kid may get 0 penny</a:t>
            </a:r>
          </a:p>
          <a:p>
            <a:pPr lvl="1"/>
            <a:r>
              <a:rPr lang="en-US" sz="2400" dirty="0" smtClean="0">
                <a:sym typeface="Wingdings"/>
              </a:rPr>
              <a:t>Counts the number of ways of writing m as a sum of n nonnegative integers where different orderings are counted as different.</a:t>
            </a:r>
          </a:p>
          <a:p>
            <a:r>
              <a:rPr lang="en-US" sz="2800" dirty="0">
                <a:sym typeface="Wingdings"/>
              </a:rPr>
              <a:t>Let g(</a:t>
            </a:r>
            <a:r>
              <a:rPr lang="en-US" sz="2800" dirty="0" err="1">
                <a:sym typeface="Wingdings"/>
              </a:rPr>
              <a:t>m,n</a:t>
            </a:r>
            <a:r>
              <a:rPr lang="en-US" sz="2800" dirty="0">
                <a:sym typeface="Wingdings"/>
              </a:rPr>
              <a:t>) denote the number of placements. Then </a:t>
            </a:r>
            <a:endParaRPr lang="en-US" sz="2800" dirty="0" smtClean="0">
              <a:sym typeface="Wingdings"/>
            </a:endParaRPr>
          </a:p>
          <a:p>
            <a:endParaRPr lang="en-US" sz="2800" dirty="0" smtClean="0">
              <a:sym typeface="Wingdings"/>
            </a:endParaRPr>
          </a:p>
          <a:p>
            <a:endParaRPr lang="en-US" sz="2800" dirty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Related problems:</a:t>
            </a:r>
          </a:p>
          <a:p>
            <a:pPr lvl="1"/>
            <a:r>
              <a:rPr lang="en-US" sz="2400" dirty="0" smtClean="0">
                <a:sym typeface="Wingdings"/>
              </a:rPr>
              <a:t>Counts the number of </a:t>
            </a:r>
            <a:r>
              <a:rPr lang="en-US" sz="2400" dirty="0" err="1" smtClean="0">
                <a:sym typeface="Wingdings"/>
              </a:rPr>
              <a:t>multisets</a:t>
            </a:r>
            <a:r>
              <a:rPr lang="en-US" sz="2400" dirty="0" smtClean="0">
                <a:sym typeface="Wingdings"/>
              </a:rPr>
              <a:t> of {1, 2, …, n} of size m.</a:t>
            </a:r>
          </a:p>
        </p:txBody>
      </p:sp>
      <p:pic>
        <p:nvPicPr>
          <p:cNvPr id="4" name="Picture 3" descr="Screen Shot 2014-03-23 at 2.09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67" y="4881272"/>
            <a:ext cx="2767975" cy="66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2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4-03-23 at 2.13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156" y="2901244"/>
            <a:ext cx="2575216" cy="9553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unlabeled balls; B: n labeled bins; one-to-one placements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6" y="1600200"/>
            <a:ext cx="8842024" cy="33921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Interpretations: </a:t>
            </a:r>
          </a:p>
          <a:p>
            <a:pPr lvl="1"/>
            <a:r>
              <a:rPr lang="en-US" sz="2400" dirty="0" smtClean="0">
                <a:sym typeface="Wingdings"/>
              </a:rPr>
              <a:t>Counts the number of subsets of {1,2, …, n} of size m.</a:t>
            </a:r>
            <a:endParaRPr lang="en-US" sz="28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Let </a:t>
            </a:r>
            <a:r>
              <a:rPr lang="en-US" sz="2800" dirty="0">
                <a:sym typeface="Wingdings"/>
              </a:rPr>
              <a:t>g(</a:t>
            </a:r>
            <a:r>
              <a:rPr lang="en-US" sz="2800" dirty="0" err="1">
                <a:sym typeface="Wingdings"/>
              </a:rPr>
              <a:t>m,n</a:t>
            </a:r>
            <a:r>
              <a:rPr lang="en-US" sz="2800" dirty="0">
                <a:sym typeface="Wingdings"/>
              </a:rPr>
              <a:t>) denote the number of placements. </a:t>
            </a:r>
            <a:r>
              <a:rPr lang="en-US" sz="2800" dirty="0" smtClean="0">
                <a:sym typeface="Wingdings"/>
              </a:rPr>
              <a:t>Then               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	</a:t>
            </a:r>
            <a:r>
              <a:rPr lang="en-US" sz="2800" dirty="0" smtClean="0">
                <a:sym typeface="Wingdings"/>
              </a:rPr>
              <a:t>g(</a:t>
            </a:r>
            <a:r>
              <a:rPr lang="en-US" sz="2800" dirty="0" err="1" smtClean="0">
                <a:sym typeface="Wingdings"/>
              </a:rPr>
              <a:t>m,n</a:t>
            </a:r>
            <a:r>
              <a:rPr lang="en-US" sz="2800" dirty="0" smtClean="0">
                <a:sym typeface="Wingdings"/>
              </a:rPr>
              <a:t>) =  </a:t>
            </a:r>
          </a:p>
          <a:p>
            <a:pPr marL="0" indent="0">
              <a:buNone/>
            </a:pPr>
            <a:endParaRPr lang="en-US" sz="2800" dirty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Recursive formula</a:t>
            </a:r>
          </a:p>
          <a:p>
            <a:endParaRPr lang="en-US" sz="2800" dirty="0">
              <a:sym typeface="Wingdings"/>
            </a:endParaRPr>
          </a:p>
          <a:p>
            <a:endParaRPr lang="en-US" sz="2400" dirty="0" smtClean="0">
              <a:sym typeface="Wingdings"/>
            </a:endParaRPr>
          </a:p>
          <a:p>
            <a:pPr marL="0" indent="0">
              <a:buNone/>
            </a:pPr>
            <a:endParaRPr lang="en-US" sz="2800" dirty="0" smtClean="0">
              <a:sym typeface="Wingdings"/>
            </a:endParaRPr>
          </a:p>
        </p:txBody>
      </p:sp>
      <p:pic>
        <p:nvPicPr>
          <p:cNvPr id="4" name="Picture 3" descr="Screen Shot 2018-02-21 at 1.14.3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75" y="4992380"/>
            <a:ext cx="7996123" cy="46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3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3-23 at 2.20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89" y="4191002"/>
            <a:ext cx="2333038" cy="73377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6" y="1600199"/>
            <a:ext cx="8842024" cy="4961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Interpretations: </a:t>
            </a:r>
          </a:p>
          <a:p>
            <a:pPr lvl="1"/>
            <a:r>
              <a:rPr lang="en-US" sz="2400" dirty="0" smtClean="0">
                <a:sym typeface="Wingdings"/>
              </a:rPr>
              <a:t>The number of integer solutions to x</a:t>
            </a:r>
            <a:r>
              <a:rPr lang="en-US" sz="2400" baseline="-25000" dirty="0" smtClean="0">
                <a:sym typeface="Wingdings"/>
              </a:rPr>
              <a:t>1</a:t>
            </a:r>
            <a:r>
              <a:rPr lang="en-US" sz="2400" dirty="0" smtClean="0">
                <a:sym typeface="Wingdings"/>
              </a:rPr>
              <a:t>+ … +</a:t>
            </a:r>
            <a:r>
              <a:rPr lang="en-US" sz="2400" dirty="0" err="1" smtClean="0">
                <a:sym typeface="Wingdings"/>
              </a:rPr>
              <a:t>x</a:t>
            </a:r>
            <a:r>
              <a:rPr lang="en-US" sz="2400" baseline="-25000" dirty="0" err="1" smtClean="0">
                <a:sym typeface="Wingdings"/>
              </a:rPr>
              <a:t>n</a:t>
            </a:r>
            <a:r>
              <a:rPr lang="en-US" sz="2400" dirty="0" smtClean="0">
                <a:sym typeface="Wingdings"/>
              </a:rPr>
              <a:t>=m, x</a:t>
            </a:r>
            <a:r>
              <a:rPr lang="en-US" sz="2400" baseline="-25000" dirty="0" smtClean="0">
                <a:sym typeface="Wingdings"/>
              </a:rPr>
              <a:t>i</a:t>
            </a:r>
            <a:r>
              <a:rPr lang="en-US" sz="2400" dirty="0" smtClean="0">
                <a:sym typeface="Wingdings"/>
              </a:rPr>
              <a:t> ≥ 1.</a:t>
            </a:r>
          </a:p>
          <a:p>
            <a:pPr lvl="1"/>
            <a:r>
              <a:rPr lang="en-US" sz="2400" dirty="0" smtClean="0">
                <a:sym typeface="Wingdings"/>
              </a:rPr>
              <a:t>Distributing n pennies to m kids, a kid may get at least 1 penny</a:t>
            </a:r>
          </a:p>
          <a:p>
            <a:pPr lvl="1"/>
            <a:r>
              <a:rPr lang="en-US" sz="2400" dirty="0" smtClean="0">
                <a:sym typeface="Wingdings"/>
              </a:rPr>
              <a:t>Counts the number of ways of writing m as a sum of n positive integers where different orderings are counted as different.</a:t>
            </a:r>
          </a:p>
          <a:p>
            <a:r>
              <a:rPr lang="en-US" sz="2800" dirty="0" smtClean="0">
                <a:sym typeface="Wingdings"/>
              </a:rPr>
              <a:t>Let </a:t>
            </a:r>
            <a:r>
              <a:rPr lang="en-US" sz="2800" dirty="0">
                <a:sym typeface="Wingdings"/>
              </a:rPr>
              <a:t>g(</a:t>
            </a:r>
            <a:r>
              <a:rPr lang="en-US" sz="2800" dirty="0" err="1">
                <a:sym typeface="Wingdings"/>
              </a:rPr>
              <a:t>m,n</a:t>
            </a:r>
            <a:r>
              <a:rPr lang="en-US" sz="2800" dirty="0">
                <a:sym typeface="Wingdings"/>
              </a:rPr>
              <a:t>) denote the number of placements. </a:t>
            </a:r>
            <a:r>
              <a:rPr lang="en-US" sz="2800" dirty="0" smtClean="0">
                <a:sym typeface="Wingdings"/>
              </a:rPr>
              <a:t>Then               g(</a:t>
            </a:r>
            <a:r>
              <a:rPr lang="en-US" sz="2800" dirty="0" err="1" smtClean="0">
                <a:sym typeface="Wingdings"/>
              </a:rPr>
              <a:t>m,n</a:t>
            </a:r>
            <a:r>
              <a:rPr lang="en-US" sz="2800" dirty="0" smtClean="0">
                <a:sym typeface="Wingdings"/>
              </a:rPr>
              <a:t>) =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unlabeled balls; B: n labeled bins; onto placements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3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6" y="1600199"/>
            <a:ext cx="8842024" cy="4961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Interpretations: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labeled balls; B: n unlabeled bins; unrestricted placements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pic>
        <p:nvPicPr>
          <p:cNvPr id="5" name="Picture 4" descr="Screen Shot 2014-03-23 at 2.58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45" y="2144638"/>
            <a:ext cx="7369423" cy="464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6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6" y="1600199"/>
            <a:ext cx="8842024" cy="4961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Interpretations (continued):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labeled balls; B: n unlabeled bins; unrestricted placements (</a:t>
            </a:r>
            <a:r>
              <a:rPr lang="en-US" sz="4000" b="1" dirty="0" err="1" smtClean="0">
                <a:solidFill>
                  <a:srgbClr val="0000FF"/>
                </a:solidFill>
              </a:rPr>
              <a:t>contd</a:t>
            </a:r>
            <a:r>
              <a:rPr lang="en-US" sz="4000" b="1" dirty="0" smtClean="0">
                <a:solidFill>
                  <a:srgbClr val="0000FF"/>
                </a:solidFill>
              </a:rPr>
              <a:t>)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pic>
        <p:nvPicPr>
          <p:cNvPr id="7" name="Picture 6" descr="Screen Shot 2014-03-23 at 3.05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2275484"/>
            <a:ext cx="8318500" cy="464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56824" y="4167234"/>
            <a:ext cx="8217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{a, c}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181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6" y="1600199"/>
            <a:ext cx="8842024" cy="4961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Formula: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labeled balls; B: n unlabeled bins; unrestricted placements (</a:t>
            </a:r>
            <a:r>
              <a:rPr lang="en-US" sz="4000" b="1" dirty="0" err="1" smtClean="0">
                <a:solidFill>
                  <a:srgbClr val="0000FF"/>
                </a:solidFill>
              </a:rPr>
              <a:t>contd</a:t>
            </a:r>
            <a:r>
              <a:rPr lang="en-US" sz="4000" b="1" dirty="0" smtClean="0">
                <a:solidFill>
                  <a:srgbClr val="0000FF"/>
                </a:solidFill>
              </a:rPr>
              <a:t>)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pic>
        <p:nvPicPr>
          <p:cNvPr id="4" name="Picture 3" descr="Screen Shot 2014-03-23 at 3.26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69" y="2109787"/>
            <a:ext cx="8197643" cy="481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1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6" y="1600199"/>
            <a:ext cx="8842024" cy="4961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Interpretation: Either you can do it (when </a:t>
            </a:r>
            <a:r>
              <a:rPr lang="en-US" sz="2800" dirty="0"/>
              <a:t>m ≤ </a:t>
            </a:r>
            <a:r>
              <a:rPr lang="en-US" sz="2800" dirty="0" smtClean="0"/>
              <a:t>n) or you cannot do it  when m &gt; n.</a:t>
            </a:r>
          </a:p>
          <a:p>
            <a:r>
              <a:rPr lang="en-US" sz="2800" dirty="0" smtClean="0"/>
              <a:t>Count = 1 when m ≤ n, otherwise it is zero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labeled balls; B: n unlabeled bins; one-to-one placements (</a:t>
            </a:r>
            <a:r>
              <a:rPr lang="en-US" sz="4000" b="1" dirty="0" err="1" smtClean="0">
                <a:solidFill>
                  <a:srgbClr val="0000FF"/>
                </a:solidFill>
              </a:rPr>
              <a:t>contd</a:t>
            </a:r>
            <a:r>
              <a:rPr lang="en-US" sz="4000" b="1" dirty="0" smtClean="0">
                <a:solidFill>
                  <a:srgbClr val="0000FF"/>
                </a:solidFill>
              </a:rPr>
              <a:t>)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9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76" y="1600199"/>
            <a:ext cx="8842024" cy="49614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Interpretations: </a:t>
            </a:r>
          </a:p>
          <a:p>
            <a:pPr lvl="1"/>
            <a:r>
              <a:rPr lang="en-US" sz="2400" dirty="0" smtClean="0"/>
              <a:t>Counts the number of partitions of {1,2, …, m} into exactly n nonempty blocks.</a:t>
            </a:r>
          </a:p>
          <a:p>
            <a:r>
              <a:rPr lang="en-US" dirty="0" smtClean="0"/>
              <a:t>Formula: S(</a:t>
            </a:r>
            <a:r>
              <a:rPr lang="en-US" dirty="0" err="1" smtClean="0"/>
              <a:t>m,n</a:t>
            </a:r>
            <a:r>
              <a:rPr lang="en-US" dirty="0" smtClean="0"/>
              <a:t>) = </a:t>
            </a:r>
            <a:endParaRPr lang="en-US" dirty="0"/>
          </a:p>
          <a:p>
            <a:pPr lvl="1"/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labeled balls; B: n unlabeled bins; onto placements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pic>
        <p:nvPicPr>
          <p:cNvPr id="4" name="Picture 3" descr="Screen Shot 2014-03-23 at 3.35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402" y="2761298"/>
            <a:ext cx="1429745" cy="112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8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60979"/>
          </a:xfrm>
        </p:spPr>
        <p:txBody>
          <a:bodyPr>
            <a:normAutofit/>
          </a:bodyPr>
          <a:lstStyle/>
          <a:p>
            <a:r>
              <a:rPr lang="en-US" dirty="0" smtClean="0"/>
              <a:t>I have used materials from the following sources:</a:t>
            </a:r>
          </a:p>
          <a:p>
            <a:pPr lvl="1"/>
            <a:r>
              <a:rPr lang="en-US" dirty="0" smtClean="0"/>
              <a:t>Textbook</a:t>
            </a:r>
          </a:p>
          <a:p>
            <a:pPr lvl="1"/>
            <a:r>
              <a:rPr lang="en-US" dirty="0" smtClean="0"/>
              <a:t>Lecture notes slides prepared by Prof. </a:t>
            </a:r>
            <a:r>
              <a:rPr lang="en-US" dirty="0" err="1" smtClean="0"/>
              <a:t>Bulatov</a:t>
            </a:r>
            <a:r>
              <a:rPr lang="en-US" dirty="0" smtClean="0"/>
              <a:t>.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	</a:t>
            </a:r>
            <a:r>
              <a:rPr lang="en-US" sz="2400" dirty="0" smtClean="0"/>
              <a:t>www.cs.sfu.ca/CC/101/101.MACM/abulatov/#lec</a:t>
            </a:r>
            <a:endParaRPr lang="en-US" sz="2000" dirty="0" smtClean="0"/>
          </a:p>
          <a:p>
            <a:pPr lvl="1"/>
            <a:r>
              <a:rPr lang="en-US" dirty="0" smtClean="0"/>
              <a:t>Lecture notes slides prepared by Prof. </a:t>
            </a:r>
            <a:r>
              <a:rPr lang="en-US" dirty="0" err="1" smtClean="0"/>
              <a:t>Grunschlag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sz="2400" dirty="0" smtClean="0"/>
              <a:t>	</a:t>
            </a:r>
            <a:r>
              <a:rPr lang="en-US" sz="2400" dirty="0" smtClean="0">
                <a:hlinkClick r:id="rId2"/>
              </a:rPr>
              <a:t>www.cs.columbia.edu/~zeph/3203s04/lectures.html</a:t>
            </a:r>
            <a:endParaRPr lang="en-US" sz="2400" dirty="0" smtClean="0"/>
          </a:p>
          <a:p>
            <a:pPr lvl="1"/>
            <a:r>
              <a:rPr lang="en-US" sz="2400" dirty="0" smtClean="0"/>
              <a:t>“Book of Proof” by  Richard Hammock</a:t>
            </a:r>
          </a:p>
          <a:p>
            <a:pPr lvl="2"/>
            <a:r>
              <a:rPr lang="en-US" dirty="0" smtClean="0"/>
              <a:t>http://</a:t>
            </a:r>
            <a:r>
              <a:rPr lang="en-US" dirty="0" err="1" smtClean="0"/>
              <a:t>www.people.vcu.edu</a:t>
            </a:r>
            <a:r>
              <a:rPr lang="en-US" dirty="0" smtClean="0"/>
              <a:t>/~</a:t>
            </a:r>
            <a:r>
              <a:rPr lang="en-US" dirty="0" err="1" smtClean="0"/>
              <a:t>rhammack</a:t>
            </a:r>
            <a:r>
              <a:rPr lang="en-US" dirty="0" smtClean="0"/>
              <a:t>/</a:t>
            </a:r>
            <a:r>
              <a:rPr lang="en-US" dirty="0" err="1" smtClean="0"/>
              <a:t>BookOfProof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8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Problem of balls in bins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94851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Count the number of ways to place a collection A of m ≥ 1 balls into a collection B of n bins, n ≥ 1.</a:t>
            </a:r>
          </a:p>
          <a:p>
            <a:r>
              <a:rPr lang="en-US" sz="2800" dirty="0" smtClean="0"/>
              <a:t>Balls are labeled (distinguishable) or unlabeled (indistinguishable)</a:t>
            </a:r>
          </a:p>
          <a:p>
            <a:r>
              <a:rPr lang="en-US" sz="2800" dirty="0" smtClean="0"/>
              <a:t>Bins are labeled (distinguishable) or unlabeled (indistinguishable)</a:t>
            </a:r>
          </a:p>
          <a:p>
            <a:r>
              <a:rPr lang="en-US" sz="2800" dirty="0" smtClean="0"/>
              <a:t>Placement is either unrestricted, injective (one-to-one) or </a:t>
            </a:r>
            <a:r>
              <a:rPr lang="en-US" sz="2800" dirty="0" err="1" smtClean="0"/>
              <a:t>surjective</a:t>
            </a:r>
            <a:r>
              <a:rPr lang="en-US" sz="2800" dirty="0" smtClean="0"/>
              <a:t> (onto)</a:t>
            </a:r>
          </a:p>
          <a:p>
            <a:r>
              <a:rPr lang="en-US" sz="2800" dirty="0" smtClean="0"/>
              <a:t>We thus have 12 cases. However, we will ignore the situation  when both the balls and the bins are unlabeled. Thus, effectively we will consider  the other 9 case.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493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questions to think about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interpret the problem in another way?</a:t>
            </a:r>
          </a:p>
          <a:p>
            <a:r>
              <a:rPr lang="en-US" dirty="0" smtClean="0"/>
              <a:t>Is there a closed formula?</a:t>
            </a:r>
          </a:p>
          <a:p>
            <a:r>
              <a:rPr lang="en-US" dirty="0" smtClean="0"/>
              <a:t>Is there a recursive formula?</a:t>
            </a:r>
          </a:p>
          <a:p>
            <a:r>
              <a:rPr lang="en-US" dirty="0" smtClean="0"/>
              <a:t>Over what values of m and n do these formula hold?</a:t>
            </a:r>
          </a:p>
          <a:p>
            <a:r>
              <a:rPr lang="en-US" dirty="0" smtClean="0"/>
              <a:t>What are some related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4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baseline="-25000" dirty="0" smtClean="0">
                <a:solidFill>
                  <a:srgbClr val="0000FF"/>
                </a:solidFill>
              </a:rPr>
              <a:t>What do we know from our earlier studies?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00200"/>
            <a:ext cx="8588023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number of integer solutions to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 …….. +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= m when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C(n+m-1,n-1) is also the number of combinations of selecting m elements with repetitions from a set of n objects.</a:t>
            </a:r>
          </a:p>
          <a:p>
            <a:r>
              <a:rPr lang="en-US" sz="2800" dirty="0" smtClean="0"/>
              <a:t>This is the same problems as the problem of distributing m pennies to n kids.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5" name="Picture 4" descr="Screen Shot 2014-03-22 at 10.15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56" y="2695222"/>
            <a:ext cx="46609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8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baseline="-25000" dirty="0" smtClean="0">
                <a:solidFill>
                  <a:srgbClr val="0000FF"/>
                </a:solidFill>
              </a:rPr>
              <a:t>What do we know from our earlier studies?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00200"/>
            <a:ext cx="858802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four types of functions f: A </a:t>
            </a:r>
            <a:r>
              <a:rPr lang="en-US" sz="2800" dirty="0" smtClean="0">
                <a:sym typeface="Wingdings"/>
              </a:rPr>
              <a:t> B where |A|=m            &amp; |B|=n: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6" name="Picture 5" descr="Screen Shot 2014-03-23 at 9.51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6" y="2508958"/>
            <a:ext cx="5232400" cy="3238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77000" y="351366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Figure 1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7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9 cases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5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labeled balls; B: n labeled bins; Unrestricted placements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00200"/>
            <a:ext cx="858802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Interpretations: </a:t>
            </a:r>
          </a:p>
          <a:p>
            <a:pPr lvl="1"/>
            <a:r>
              <a:rPr lang="en-US" dirty="0" smtClean="0"/>
              <a:t>Count the number of functions f: A </a:t>
            </a:r>
            <a:r>
              <a:rPr lang="en-US" dirty="0" smtClean="0">
                <a:sym typeface="Wingdings"/>
              </a:rPr>
              <a:t> B.</a:t>
            </a:r>
          </a:p>
          <a:p>
            <a:pPr lvl="1"/>
            <a:r>
              <a:rPr lang="en-US" dirty="0" smtClean="0">
                <a:sym typeface="Wingdings"/>
              </a:rPr>
              <a:t>We get one-to-one matching of ball placements and function </a:t>
            </a:r>
            <a:r>
              <a:rPr lang="en-US" dirty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by placing ball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into bin j </a:t>
            </a:r>
            <a:r>
              <a:rPr lang="en-US" dirty="0" err="1" smtClean="0">
                <a:sym typeface="Wingdings"/>
              </a:rPr>
              <a:t>iff</a:t>
            </a:r>
            <a:r>
              <a:rPr lang="en-US" dirty="0" smtClean="0">
                <a:sym typeface="Wingdings"/>
              </a:rPr>
              <a:t> f(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)=j.</a:t>
            </a:r>
          </a:p>
          <a:p>
            <a:r>
              <a:rPr lang="en-US" dirty="0" smtClean="0">
                <a:sym typeface="Wingdings"/>
              </a:rPr>
              <a:t>Formula</a:t>
            </a:r>
          </a:p>
          <a:p>
            <a:pPr lvl="1"/>
            <a:r>
              <a:rPr lang="en-US" dirty="0" smtClean="0">
                <a:sym typeface="Wingdings"/>
              </a:rPr>
              <a:t>Let g(</a:t>
            </a:r>
            <a:r>
              <a:rPr lang="en-US" dirty="0" err="1" smtClean="0">
                <a:sym typeface="Wingdings"/>
              </a:rPr>
              <a:t>m,n</a:t>
            </a:r>
            <a:r>
              <a:rPr lang="en-US" dirty="0" smtClean="0">
                <a:sym typeface="Wingdings"/>
              </a:rPr>
              <a:t>) denote the number of placements. Then g(</a:t>
            </a:r>
            <a:r>
              <a:rPr lang="en-US" dirty="0" err="1" smtClean="0">
                <a:sym typeface="Wingdings"/>
              </a:rPr>
              <a:t>m,n</a:t>
            </a:r>
            <a:r>
              <a:rPr lang="en-US" dirty="0" smtClean="0">
                <a:sym typeface="Wingdings"/>
              </a:rPr>
              <a:t>)=n</a:t>
            </a:r>
            <a:r>
              <a:rPr lang="en-US" baseline="30000" dirty="0" smtClean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.</a:t>
            </a:r>
          </a:p>
          <a:p>
            <a:pPr lvl="1"/>
            <a:r>
              <a:rPr lang="en-US" dirty="0" smtClean="0">
                <a:sym typeface="Wingdings"/>
              </a:rPr>
              <a:t>When n=2, g(</a:t>
            </a:r>
            <a:r>
              <a:rPr lang="en-US" dirty="0" err="1" smtClean="0">
                <a:sym typeface="Wingdings"/>
              </a:rPr>
              <a:t>m,n</a:t>
            </a:r>
            <a:r>
              <a:rPr lang="en-US" dirty="0" smtClean="0">
                <a:sym typeface="Wingdings"/>
              </a:rPr>
              <a:t>)=2</a:t>
            </a:r>
            <a:r>
              <a:rPr lang="en-US" baseline="30000" dirty="0" smtClean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. This number is the same as the number of binary strings of length m. </a:t>
            </a:r>
          </a:p>
          <a:p>
            <a:pPr lvl="1"/>
            <a:r>
              <a:rPr lang="en-US" dirty="0" smtClean="0">
                <a:sym typeface="Wingdings"/>
              </a:rPr>
              <a:t>2</a:t>
            </a:r>
            <a:r>
              <a:rPr lang="en-US" baseline="30000" dirty="0" smtClean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 is also the number of subsets of A.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53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A: m labeled balls; B: n labeled bins; one-to-one placements (injective)</a:t>
            </a:r>
            <a:endParaRPr lang="en-US" sz="4000" b="1" baseline="-25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00200"/>
            <a:ext cx="8588023" cy="49815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Interpretations: </a:t>
            </a:r>
          </a:p>
          <a:p>
            <a:pPr lvl="1"/>
            <a:r>
              <a:rPr lang="en-US" dirty="0" smtClean="0"/>
              <a:t>Counts the number of injective functions f: A </a:t>
            </a:r>
            <a:r>
              <a:rPr lang="en-US" dirty="0" smtClean="0">
                <a:sym typeface="Wingdings"/>
              </a:rPr>
              <a:t> B.</a:t>
            </a:r>
          </a:p>
          <a:p>
            <a:r>
              <a:rPr lang="en-US" dirty="0" smtClean="0">
                <a:sym typeface="Wingdings"/>
              </a:rPr>
              <a:t>Formula</a:t>
            </a:r>
          </a:p>
          <a:p>
            <a:pPr lvl="1"/>
            <a:r>
              <a:rPr lang="en-US" dirty="0" smtClean="0">
                <a:sym typeface="Wingdings"/>
              </a:rPr>
              <a:t>Let g(</a:t>
            </a:r>
            <a:r>
              <a:rPr lang="en-US" dirty="0" err="1" smtClean="0">
                <a:sym typeface="Wingdings"/>
              </a:rPr>
              <a:t>m,n</a:t>
            </a:r>
            <a:r>
              <a:rPr lang="en-US" dirty="0" smtClean="0">
                <a:sym typeface="Wingdings"/>
              </a:rPr>
              <a:t>) denote the number of placements. Then g(</a:t>
            </a:r>
            <a:r>
              <a:rPr lang="en-US" dirty="0" err="1" smtClean="0">
                <a:sym typeface="Wingdings"/>
              </a:rPr>
              <a:t>m,n</a:t>
            </a:r>
            <a:r>
              <a:rPr lang="en-US" dirty="0" smtClean="0">
                <a:sym typeface="Wingdings"/>
              </a:rPr>
              <a:t>)=n(n-1)(n-2)….(n-m+1) = P(</a:t>
            </a:r>
            <a:r>
              <a:rPr lang="en-US" dirty="0" err="1" smtClean="0">
                <a:sym typeface="Wingdings"/>
              </a:rPr>
              <a:t>m,n</a:t>
            </a:r>
            <a:r>
              <a:rPr lang="en-US" dirty="0" smtClean="0">
                <a:sym typeface="Wingdings"/>
              </a:rPr>
              <a:t>).</a:t>
            </a:r>
          </a:p>
          <a:p>
            <a:pPr lvl="1"/>
            <a:r>
              <a:rPr lang="en-US" dirty="0" smtClean="0">
                <a:sym typeface="Wingdings"/>
              </a:rPr>
              <a:t>When m &gt; n, g(</a:t>
            </a:r>
            <a:r>
              <a:rPr lang="en-US" dirty="0" err="1" smtClean="0">
                <a:sym typeface="Wingdings"/>
              </a:rPr>
              <a:t>m,n</a:t>
            </a:r>
            <a:r>
              <a:rPr lang="en-US" dirty="0" smtClean="0">
                <a:sym typeface="Wingdings"/>
              </a:rPr>
              <a:t>)=0.</a:t>
            </a:r>
          </a:p>
          <a:p>
            <a:r>
              <a:rPr lang="en-US" dirty="0" smtClean="0">
                <a:sym typeface="Wingdings"/>
              </a:rPr>
              <a:t>Additional comments:</a:t>
            </a:r>
          </a:p>
          <a:p>
            <a:pPr lvl="1"/>
            <a:r>
              <a:rPr lang="en-US" dirty="0">
                <a:sym typeface="Wingdings"/>
              </a:rPr>
              <a:t>g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m,n</a:t>
            </a:r>
            <a:r>
              <a:rPr lang="en-US" dirty="0" smtClean="0">
                <a:sym typeface="Wingdings"/>
              </a:rPr>
              <a:t>)=n! when |A|=|B|. This function g on A is called a permutation.</a:t>
            </a:r>
          </a:p>
          <a:p>
            <a:pPr lvl="1"/>
            <a:r>
              <a:rPr lang="en-US" dirty="0" smtClean="0">
                <a:sym typeface="Wingdings"/>
              </a:rPr>
              <a:t>The Pigeonhole Principle states that there is no injection (one-to-one mapping)  if m &gt; n: for any function in such a case, there must be at least one bin (pigeonhole) with at least two balls (pigeons).</a:t>
            </a:r>
          </a:p>
        </p:txBody>
      </p:sp>
    </p:spTree>
    <p:extLst>
      <p:ext uri="{BB962C8B-B14F-4D97-AF65-F5344CB8AC3E}">
        <p14:creationId xmlns:p14="http://schemas.microsoft.com/office/powerpoint/2010/main" val="299017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1079</Words>
  <Application>Microsoft Macintosh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Placing balls in bins</vt:lpstr>
      <vt:lpstr>Acknowledgement</vt:lpstr>
      <vt:lpstr>Problem of balls in bins</vt:lpstr>
      <vt:lpstr>Some questions to think about</vt:lpstr>
      <vt:lpstr>What do we know from our earlier studies?</vt:lpstr>
      <vt:lpstr>What do we know from our earlier studies?</vt:lpstr>
      <vt:lpstr>9 cases</vt:lpstr>
      <vt:lpstr>A: m labeled balls; B: n labeled bins; Unrestricted placements</vt:lpstr>
      <vt:lpstr>A: m labeled balls; B: n labeled bins; one-to-one placements (injective)</vt:lpstr>
      <vt:lpstr>A: m labeled balls; B: n labeled bins; onto placements (surjective)</vt:lpstr>
      <vt:lpstr>A: m unlabeled balls; B: n labeled bins; unrestricted placements</vt:lpstr>
      <vt:lpstr>A: m unlabeled balls; B: n labeled bins; one-to-one placements</vt:lpstr>
      <vt:lpstr>A: m unlabeled balls; B: n labeled bins; onto placements</vt:lpstr>
      <vt:lpstr>A: m labeled balls; B: n unlabeled bins; unrestricted placements</vt:lpstr>
      <vt:lpstr>A: m labeled balls; B: n unlabeled bins; unrestricted placements (contd)</vt:lpstr>
      <vt:lpstr>A: m labeled balls; B: n unlabeled bins; unrestricted placements (contd)</vt:lpstr>
      <vt:lpstr>A: m labeled balls; B: n unlabeled bins; one-to-one placements (contd)</vt:lpstr>
      <vt:lpstr>A: m labeled balls; B: n unlabeled bins; onto placements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Placing balls in bins</dc:title>
  <dc:creator>Binay Bhattacharya</dc:creator>
  <cp:lastModifiedBy>Binay Bhattacharya</cp:lastModifiedBy>
  <cp:revision>35</cp:revision>
  <dcterms:created xsi:type="dcterms:W3CDTF">2014-03-22T16:31:19Z</dcterms:created>
  <dcterms:modified xsi:type="dcterms:W3CDTF">2019-11-25T19:17:45Z</dcterms:modified>
</cp:coreProperties>
</file>