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74" r:id="rId3"/>
    <p:sldId id="275" r:id="rId4"/>
    <p:sldId id="276" r:id="rId5"/>
    <p:sldId id="283" r:id="rId6"/>
    <p:sldId id="277" r:id="rId7"/>
    <p:sldId id="278" r:id="rId8"/>
    <p:sldId id="280" r:id="rId9"/>
    <p:sldId id="257" r:id="rId10"/>
    <p:sldId id="258" r:id="rId11"/>
    <p:sldId id="259" r:id="rId12"/>
    <p:sldId id="281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5B1F-112B-E140-9414-691E1959A100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AB7E5-E029-4242-8C4C-0E6AFDE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9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B7E5-E029-4242-8C4C-0E6AFDE9EE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B7E5-E029-4242-8C4C-0E6AFDE9EE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2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B7E5-E029-4242-8C4C-0E6AFDE9EE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2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9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D25C-1A21-0E4F-B0F0-C8FD026CEB72}" type="datetimeFigureOut">
              <a:rPr lang="en-US" smtClean="0"/>
              <a:t>19-09-03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2324-5254-E242-9867-9AF6A178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7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eweb.ucsd.edu/classes/sp14/cse202-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CMPT 307</a:t>
            </a:r>
            <a:br>
              <a:rPr lang="en-US" dirty="0" smtClean="0"/>
            </a:br>
            <a:r>
              <a:rPr lang="en-US" dirty="0" smtClean="0"/>
              <a:t>Data Structures and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Binay Bhattacharya</a:t>
            </a:r>
          </a:p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3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Some Generalizations of Queues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Circular array implementation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Dequeue</a:t>
            </a:r>
            <a:endParaRPr lang="en-US" sz="2800" dirty="0" smtClean="0"/>
          </a:p>
          <a:p>
            <a:pPr lvl="1"/>
            <a:r>
              <a:rPr lang="en-US" sz="2400" dirty="0" smtClean="0"/>
              <a:t>allows insertion and deletion from both ends.</a:t>
            </a: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Screen Shot 2015-05-10 at 10.4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31" y="2298700"/>
            <a:ext cx="62865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2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Recursions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Recursion is similar </a:t>
            </a:r>
            <a:r>
              <a:rPr lang="en-US" sz="2800" smtClean="0"/>
              <a:t>to induction</a:t>
            </a:r>
          </a:p>
          <a:p>
            <a:r>
              <a:rPr lang="en-US" sz="2800" smtClean="0"/>
              <a:t>Recursion </a:t>
            </a:r>
            <a:r>
              <a:rPr lang="en-US" sz="2800" dirty="0" smtClean="0">
                <a:solidFill>
                  <a:srgbClr val="FF0000"/>
                </a:solidFill>
              </a:rPr>
              <a:t>solves</a:t>
            </a:r>
            <a:r>
              <a:rPr lang="en-US" sz="2800" dirty="0" smtClean="0"/>
              <a:t> a problem by</a:t>
            </a:r>
          </a:p>
          <a:p>
            <a:pPr lvl="1"/>
            <a:r>
              <a:rPr lang="en-US" sz="2400" dirty="0" smtClean="0"/>
              <a:t>specifying a solution for the base case</a:t>
            </a:r>
          </a:p>
          <a:p>
            <a:pPr lvl="1"/>
            <a:r>
              <a:rPr lang="en-US" sz="2400" dirty="0" smtClean="0"/>
              <a:t>using a recursive case to derive solutions of any size from solutions to smaller problems</a:t>
            </a:r>
          </a:p>
          <a:p>
            <a:r>
              <a:rPr lang="en-US" sz="2800" dirty="0" smtClean="0"/>
              <a:t>Induction </a:t>
            </a:r>
            <a:r>
              <a:rPr lang="en-US" sz="2800" dirty="0" smtClean="0">
                <a:solidFill>
                  <a:srgbClr val="FF0000"/>
                </a:solidFill>
              </a:rPr>
              <a:t>proves</a:t>
            </a:r>
            <a:r>
              <a:rPr lang="en-US" sz="2800" dirty="0" smtClean="0"/>
              <a:t> a property by </a:t>
            </a:r>
          </a:p>
          <a:p>
            <a:pPr lvl="1"/>
            <a:r>
              <a:rPr lang="en-US" sz="2400" dirty="0" smtClean="0"/>
              <a:t>proving it is true for the base case</a:t>
            </a:r>
          </a:p>
          <a:p>
            <a:pPr lvl="1"/>
            <a:r>
              <a:rPr lang="en-US" sz="2400" dirty="0" smtClean="0"/>
              <a:t>proving it is true for some number, </a:t>
            </a:r>
            <a:r>
              <a:rPr lang="en-US" sz="2400" i="1" dirty="0" smtClean="0"/>
              <a:t>n</a:t>
            </a:r>
            <a:r>
              <a:rPr lang="en-US" sz="2400" dirty="0" smtClean="0"/>
              <a:t>, if it is true for all numbers less than </a:t>
            </a:r>
            <a:r>
              <a:rPr lang="en-US" sz="2400" i="1" dirty="0" smtClean="0"/>
              <a:t>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234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Recursions (contd.)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Identify recursive algorithms</a:t>
            </a:r>
          </a:p>
          <a:p>
            <a:r>
              <a:rPr lang="en-US" sz="2800" dirty="0" smtClean="0"/>
              <a:t>Write simple recursive algorithms</a:t>
            </a:r>
          </a:p>
          <a:p>
            <a:r>
              <a:rPr lang="en-US" sz="2800" dirty="0" smtClean="0"/>
              <a:t>Understand recursive function calling</a:t>
            </a:r>
          </a:p>
          <a:p>
            <a:pPr lvl="1"/>
            <a:r>
              <a:rPr lang="en-US" sz="2400" dirty="0" smtClean="0"/>
              <a:t>With reference to the call stack</a:t>
            </a:r>
          </a:p>
          <a:p>
            <a:r>
              <a:rPr lang="en-US" sz="2800" dirty="0" smtClean="0"/>
              <a:t>Compute the result of simple recursive algorithms</a:t>
            </a:r>
          </a:p>
          <a:p>
            <a:r>
              <a:rPr lang="en-US" sz="2800" dirty="0" smtClean="0"/>
              <a:t>Understand the drawbacks of recursion</a:t>
            </a:r>
          </a:p>
          <a:p>
            <a:r>
              <a:rPr lang="en-US" sz="2800" dirty="0" smtClean="0"/>
              <a:t>Analyze the running times of recursive functions</a:t>
            </a:r>
          </a:p>
          <a:p>
            <a:pPr lvl="1"/>
            <a:r>
              <a:rPr lang="en-US" sz="2400" dirty="0" smtClean="0"/>
              <a:t>Covered in the O Notation section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188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Recursions (contd.)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Fibonacci sequence</a:t>
            </a:r>
          </a:p>
          <a:p>
            <a:r>
              <a:rPr lang="en-US" sz="2800" dirty="0" smtClean="0"/>
              <a:t>Sorting</a:t>
            </a:r>
          </a:p>
          <a:p>
            <a:pPr lvl="1"/>
            <a:r>
              <a:rPr lang="en-US" sz="2400" dirty="0" err="1" smtClean="0"/>
              <a:t>mergesort</a:t>
            </a:r>
            <a:endParaRPr lang="en-US" sz="2400" dirty="0" smtClean="0"/>
          </a:p>
          <a:p>
            <a:pPr lvl="1"/>
            <a:r>
              <a:rPr lang="en-US" sz="2400" dirty="0" smtClean="0"/>
              <a:t>quicksort</a:t>
            </a:r>
          </a:p>
          <a:p>
            <a:r>
              <a:rPr lang="en-US" sz="2800" dirty="0" smtClean="0"/>
              <a:t>Binary search</a:t>
            </a:r>
          </a:p>
        </p:txBody>
      </p:sp>
    </p:spTree>
    <p:extLst>
      <p:ext uri="{BB962C8B-B14F-4D97-AF65-F5344CB8AC3E}">
        <p14:creationId xmlns:p14="http://schemas.microsoft.com/office/powerpoint/2010/main" val="212622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Searching data sets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Would like to  to store data items for frequent search</a:t>
            </a:r>
          </a:p>
          <a:p>
            <a:pPr lvl="1"/>
            <a:r>
              <a:rPr lang="en-US" sz="2400" dirty="0" smtClean="0"/>
              <a:t>student id is used to locate a student</a:t>
            </a:r>
          </a:p>
          <a:p>
            <a:pPr lvl="1"/>
            <a:r>
              <a:rPr lang="en-US" sz="2400" dirty="0" smtClean="0"/>
              <a:t>there are 25000 students currently enrolled</a:t>
            </a:r>
          </a:p>
          <a:p>
            <a:pPr lvl="1"/>
            <a:r>
              <a:rPr lang="en-US" sz="2400" dirty="0" smtClean="0"/>
              <a:t>the ids are stored in a table</a:t>
            </a:r>
          </a:p>
          <a:p>
            <a:pPr lvl="1"/>
            <a:r>
              <a:rPr lang="en-US" sz="2400" dirty="0" smtClean="0"/>
              <a:t>table size shouldn’t be too large, should be comparable to the size of the student body.</a:t>
            </a:r>
          </a:p>
          <a:p>
            <a:r>
              <a:rPr lang="en-US" sz="2800" dirty="0" smtClean="0"/>
              <a:t>Store the table in an array</a:t>
            </a:r>
          </a:p>
          <a:p>
            <a:pPr lvl="1"/>
            <a:r>
              <a:rPr lang="en-US" sz="2400" dirty="0" smtClean="0"/>
              <a:t>new items can be added quickly</a:t>
            </a:r>
          </a:p>
          <a:p>
            <a:pPr lvl="1"/>
            <a:r>
              <a:rPr lang="en-US" sz="2400" dirty="0" smtClean="0"/>
              <a:t>look up needs linear time</a:t>
            </a:r>
          </a:p>
        </p:txBody>
      </p:sp>
    </p:spTree>
    <p:extLst>
      <p:ext uri="{BB962C8B-B14F-4D97-AF65-F5344CB8AC3E}">
        <p14:creationId xmlns:p14="http://schemas.microsoft.com/office/powerpoint/2010/main" val="176705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Binary Search Tree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Store the table in a binary search tree</a:t>
            </a:r>
          </a:p>
          <a:p>
            <a:pPr lvl="1"/>
            <a:r>
              <a:rPr lang="en-US" sz="2400" dirty="0" smtClean="0"/>
              <a:t>lookup and insertion need time proportional to the height of the tree.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4" name="Picture 3" descr="Screen Shot 2015-05-10 at 11.2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62" y="2944537"/>
            <a:ext cx="6096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Hash Table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Hash table allows lookup and insertion in time not dependent on the size of the table (i.e. constant time) on an average.</a:t>
            </a:r>
          </a:p>
          <a:p>
            <a:pPr lvl="1"/>
            <a:r>
              <a:rPr lang="en-US" sz="2400" dirty="0" smtClean="0"/>
              <a:t>a hash table consists of an array to store data</a:t>
            </a:r>
          </a:p>
          <a:p>
            <a:pPr lvl="1"/>
            <a:r>
              <a:rPr lang="en-US" sz="2400" dirty="0" smtClean="0"/>
              <a:t>one attribute of the object is used as a table key</a:t>
            </a:r>
          </a:p>
          <a:p>
            <a:pPr lvl="1"/>
            <a:r>
              <a:rPr lang="en-US" sz="2400" dirty="0" smtClean="0"/>
              <a:t>a hash function maps a key to an array index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1692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Priority Queues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Items in a priority queue have a priority</a:t>
            </a:r>
          </a:p>
          <a:p>
            <a:r>
              <a:rPr lang="en-US" sz="2800" dirty="0" smtClean="0"/>
              <a:t>The highest/lowest priority item is removed first</a:t>
            </a:r>
          </a:p>
          <a:p>
            <a:r>
              <a:rPr lang="en-US" sz="2800" dirty="0" smtClean="0"/>
              <a:t>Priority queue operations</a:t>
            </a:r>
          </a:p>
          <a:p>
            <a:pPr lvl="1"/>
            <a:r>
              <a:rPr lang="en-US" sz="2400" dirty="0" smtClean="0"/>
              <a:t>insert</a:t>
            </a:r>
          </a:p>
          <a:p>
            <a:pPr lvl="1"/>
            <a:r>
              <a:rPr lang="en-US" sz="2400" dirty="0" smtClean="0"/>
              <a:t>remove in priority queue order</a:t>
            </a:r>
          </a:p>
        </p:txBody>
      </p:sp>
    </p:spTree>
    <p:extLst>
      <p:ext uri="{BB962C8B-B14F-4D97-AF65-F5344CB8AC3E}">
        <p14:creationId xmlns:p14="http://schemas.microsoft.com/office/powerpoint/2010/main" val="176029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Heaps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Heaps are priority queues.</a:t>
            </a:r>
          </a:p>
          <a:p>
            <a:r>
              <a:rPr lang="en-US" sz="2800" dirty="0" smtClean="0"/>
              <a:t>A heap is a binary tree with two properties</a:t>
            </a:r>
          </a:p>
          <a:p>
            <a:pPr lvl="1"/>
            <a:r>
              <a:rPr lang="en-US" sz="2400" dirty="0" smtClean="0"/>
              <a:t>it is partially ordered</a:t>
            </a:r>
          </a:p>
          <a:p>
            <a:pPr lvl="1"/>
            <a:r>
              <a:rPr lang="en-US" sz="2400" dirty="0" smtClean="0"/>
              <a:t>it has a heap structure</a:t>
            </a:r>
          </a:p>
          <a:p>
            <a:r>
              <a:rPr lang="en-US" sz="2800" dirty="0" smtClean="0"/>
              <a:t>Cost of inserting an element of removing an element cost time proportional to the height of the tree</a:t>
            </a:r>
          </a:p>
          <a:p>
            <a:r>
              <a:rPr lang="en-US" sz="2800" dirty="0" smtClean="0"/>
              <a:t>A heap can be implemented in an array (a very efficient representation)</a:t>
            </a:r>
          </a:p>
          <a:p>
            <a:r>
              <a:rPr lang="en-US" sz="2800" dirty="0" err="1" smtClean="0"/>
              <a:t>Heapsort</a:t>
            </a:r>
            <a:r>
              <a:rPr lang="en-US" sz="2800" dirty="0" smtClean="0"/>
              <a:t> algorithm is designed to sort n elements use heaps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9097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Introduction to graphs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 terminologies : vertex/nodes, edges</a:t>
            </a:r>
          </a:p>
          <a:p>
            <a:r>
              <a:rPr lang="en-US" sz="2800" dirty="0" smtClean="0"/>
              <a:t>Representation of graphs</a:t>
            </a:r>
          </a:p>
          <a:p>
            <a:pPr lvl="1"/>
            <a:r>
              <a:rPr lang="en-US" sz="2400" dirty="0" smtClean="0"/>
              <a:t>adjacency lists</a:t>
            </a:r>
          </a:p>
          <a:p>
            <a:pPr lvl="1"/>
            <a:r>
              <a:rPr lang="en-US" sz="2400" dirty="0" smtClean="0"/>
              <a:t>adjacency matrices</a:t>
            </a:r>
          </a:p>
          <a:p>
            <a:r>
              <a:rPr lang="en-US" sz="2800" dirty="0" smtClean="0"/>
              <a:t>Perform graph searches</a:t>
            </a:r>
          </a:p>
          <a:p>
            <a:pPr lvl="1"/>
            <a:r>
              <a:rPr lang="en-US" sz="2400" dirty="0" smtClean="0"/>
              <a:t>depth first</a:t>
            </a:r>
          </a:p>
          <a:p>
            <a:pPr lvl="1"/>
            <a:r>
              <a:rPr lang="en-US" sz="2400" dirty="0" smtClean="0"/>
              <a:t>breadth first</a:t>
            </a:r>
          </a:p>
          <a:p>
            <a:r>
              <a:rPr lang="en-US" sz="2800" dirty="0" smtClean="0"/>
              <a:t>Perform shortest-path algorithm</a:t>
            </a:r>
          </a:p>
          <a:p>
            <a:pPr lvl="1"/>
            <a:r>
              <a:rPr lang="en-US" sz="2400" dirty="0" err="1" smtClean="0"/>
              <a:t>Dijkstra’s</a:t>
            </a:r>
            <a:r>
              <a:rPr lang="en-US" sz="2400" dirty="0" smtClean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26232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03 at 10.3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" y="1714499"/>
            <a:ext cx="8849872" cy="3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Four Representative Problems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2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5-10 at 11.5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5" y="0"/>
            <a:ext cx="8297968" cy="69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3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0 at 11.5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9" y="42318"/>
            <a:ext cx="8124793" cy="66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10 at 11.5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7" y="69060"/>
            <a:ext cx="8153656" cy="67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3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1 at 12.00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7" y="102319"/>
            <a:ext cx="7908325" cy="65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6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Four Representative Problems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5-11 at 12.03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7" y="1942353"/>
            <a:ext cx="9011425" cy="28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7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0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jks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535646"/>
            <a:ext cx="4857044" cy="63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3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A* search</a:t>
            </a:r>
            <a:endParaRPr lang="en-US" b="1" dirty="0"/>
          </a:p>
        </p:txBody>
      </p:sp>
      <p:pic>
        <p:nvPicPr>
          <p:cNvPr id="5" name="Picture 4" descr="Screen shot 2013-04-05 at 2.5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38" y="2398536"/>
            <a:ext cx="36322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6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Classical </a:t>
            </a:r>
            <a:r>
              <a:rPr lang="en-US" b="1" dirty="0" err="1" smtClean="0"/>
              <a:t>Dijkstra</a:t>
            </a:r>
            <a:endParaRPr lang="en-US" b="1" dirty="0"/>
          </a:p>
        </p:txBody>
      </p:sp>
      <p:pic>
        <p:nvPicPr>
          <p:cNvPr id="4" name="Picture 3" descr="Screen shot 2013-04-05 at 3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711488"/>
            <a:ext cx="68707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5-11 at 12.1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9" y="174811"/>
            <a:ext cx="70485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6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A* search</a:t>
            </a:r>
            <a:endParaRPr lang="en-US" b="1" dirty="0"/>
          </a:p>
        </p:txBody>
      </p:sp>
      <p:pic>
        <p:nvPicPr>
          <p:cNvPr id="4" name="Picture 3" descr="Screen shot 2013-04-05 at 3.0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680509"/>
            <a:ext cx="67945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0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Maps with obstacles</a:t>
            </a:r>
            <a:br>
              <a:rPr lang="en-US" b="1" dirty="0" smtClean="0"/>
            </a:br>
            <a:r>
              <a:rPr lang="en-US" b="1" dirty="0" smtClean="0"/>
              <a:t>Classical </a:t>
            </a:r>
            <a:r>
              <a:rPr lang="en-US" b="1" dirty="0" err="1" smtClean="0"/>
              <a:t>Dijkstra</a:t>
            </a:r>
            <a:endParaRPr lang="en-US" b="1" dirty="0"/>
          </a:p>
        </p:txBody>
      </p:sp>
      <p:pic>
        <p:nvPicPr>
          <p:cNvPr id="4" name="Content Placeholder 3" descr="Screen shot 2013-04-05 at 3.09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11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270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Maps with obstacles</a:t>
            </a:r>
            <a:br>
              <a:rPr lang="en-US" b="1" dirty="0" smtClean="0"/>
            </a:br>
            <a:r>
              <a:rPr lang="en-US" b="1" dirty="0" smtClean="0"/>
              <a:t>A* search</a:t>
            </a:r>
            <a:endParaRPr lang="en-US" b="1" dirty="0"/>
          </a:p>
        </p:txBody>
      </p:sp>
      <p:pic>
        <p:nvPicPr>
          <p:cNvPr id="4" name="Content Placeholder 3" descr="Screen shot 2013-04-05 at 3.10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4" b="11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056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Landmark method</a:t>
            </a:r>
            <a:endParaRPr lang="en-US" b="1" dirty="0"/>
          </a:p>
        </p:txBody>
      </p:sp>
      <p:pic>
        <p:nvPicPr>
          <p:cNvPr id="6" name="Picture 5" descr="Screen shot 2013-04-05 at 4.2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32" y="1671177"/>
            <a:ext cx="4254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 Programming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should consider competing in ACM programming competition if you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ove algorithms,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 on your job interviews, or</a:t>
            </a:r>
          </a:p>
          <a:p>
            <a:pPr lvl="1"/>
            <a:r>
              <a:rPr lang="en-US" dirty="0" smtClean="0"/>
              <a:t>enjoy writing codes.</a:t>
            </a:r>
          </a:p>
          <a:p>
            <a:r>
              <a:rPr lang="en-US" dirty="0" smtClean="0"/>
              <a:t>The ACM competition is a two-tiered competition among teams representing institutions of higher education.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616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 Programming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1698" cy="5067851"/>
          </a:xfrm>
        </p:spPr>
        <p:txBody>
          <a:bodyPr>
            <a:normAutofit/>
          </a:bodyPr>
          <a:lstStyle/>
          <a:p>
            <a:r>
              <a:rPr lang="en-US" dirty="0" smtClean="0"/>
              <a:t>The teams are given several problems to solve in five hours.  For each problem the task is to first design an algorithm, and then write a code for the algorithm in any standard programming language and make it work on provided test data.</a:t>
            </a:r>
          </a:p>
          <a:p>
            <a:r>
              <a:rPr lang="en-US" smtClean="0"/>
              <a:t>The </a:t>
            </a:r>
            <a:r>
              <a:rPr lang="en-US" dirty="0" smtClean="0"/>
              <a:t>winning team then competes for the world final.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9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 Programming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1698" cy="50678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SFU is hosting this year’s Pacific Northwest Regional Programming Contest to be held in </a:t>
            </a:r>
            <a:r>
              <a:rPr lang="en-US" dirty="0" err="1" smtClean="0"/>
              <a:t>Nevember</a:t>
            </a:r>
            <a:r>
              <a:rPr lang="en-US" dirty="0" smtClean="0"/>
              <a:t> 9, 2019.</a:t>
            </a:r>
          </a:p>
          <a:p>
            <a:r>
              <a:rPr lang="en-US" dirty="0" smtClean="0"/>
              <a:t>Multiple teams from Stanford, Berkeley, UBC, Washington </a:t>
            </a:r>
            <a:r>
              <a:rPr lang="en-US" dirty="0" err="1" smtClean="0"/>
              <a:t>etc</a:t>
            </a:r>
            <a:r>
              <a:rPr lang="en-US" dirty="0" smtClean="0"/>
              <a:t> will compete.</a:t>
            </a:r>
          </a:p>
          <a:p>
            <a:r>
              <a:rPr lang="en-US" dirty="0" smtClean="0"/>
              <a:t>Top two teams will qualify for the final.</a:t>
            </a:r>
          </a:p>
          <a:p>
            <a:r>
              <a:rPr lang="en-US" dirty="0" smtClean="0"/>
              <a:t>SFU is in the process of selecting its teams.</a:t>
            </a:r>
          </a:p>
          <a:p>
            <a:r>
              <a:rPr lang="en-US" dirty="0" smtClean="0"/>
              <a:t>You are encouraged to participate in competition. Please let me know if you are interested.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53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 Programming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1698" cy="5067851"/>
          </a:xfrm>
        </p:spPr>
        <p:txBody>
          <a:bodyPr>
            <a:normAutofit/>
          </a:bodyPr>
          <a:lstStyle/>
          <a:p>
            <a:r>
              <a:rPr lang="en-US" dirty="0" smtClean="0"/>
              <a:t>You are encouraged to participate in the competition. Please let me know if you are interested. You will be notified of the activities.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78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03 at 11.4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Acknowledgement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Used some slides from</a:t>
            </a:r>
          </a:p>
          <a:p>
            <a:pPr lvl="1"/>
            <a:r>
              <a:rPr lang="en-US" sz="2200" dirty="0" smtClean="0">
                <a:hlinkClick r:id="rId2"/>
              </a:rPr>
              <a:t>http://cseweb.ucsd.edu/classes/sp14/cse202-a/</a:t>
            </a:r>
            <a:endParaRPr lang="en-US" sz="2200" dirty="0" smtClean="0"/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http://</a:t>
            </a:r>
            <a:r>
              <a:rPr lang="en-US" sz="2200" dirty="0" err="1" smtClean="0">
                <a:solidFill>
                  <a:srgbClr val="0000FF"/>
                </a:solidFill>
              </a:rPr>
              <a:t>www.cs.sfu.ca</a:t>
            </a:r>
            <a:r>
              <a:rPr lang="en-US" sz="2200" dirty="0" smtClean="0">
                <a:solidFill>
                  <a:srgbClr val="0000FF"/>
                </a:solidFill>
              </a:rPr>
              <a:t>/</a:t>
            </a:r>
            <a:r>
              <a:rPr lang="en-US" sz="2200" dirty="0" err="1" smtClean="0">
                <a:solidFill>
                  <a:srgbClr val="0000FF"/>
                </a:solidFill>
              </a:rPr>
              <a:t>CourseCentral</a:t>
            </a:r>
            <a:r>
              <a:rPr lang="en-US" sz="2200" dirty="0" smtClean="0">
                <a:solidFill>
                  <a:srgbClr val="0000FF"/>
                </a:solidFill>
              </a:rPr>
              <a:t>/225/</a:t>
            </a:r>
            <a:r>
              <a:rPr lang="en-US" sz="2200" dirty="0" err="1" smtClean="0">
                <a:solidFill>
                  <a:srgbClr val="0000FF"/>
                </a:solidFill>
              </a:rPr>
              <a:t>johnwill</a:t>
            </a:r>
            <a:r>
              <a:rPr lang="en-US" sz="2200" dirty="0" smtClean="0">
                <a:solidFill>
                  <a:srgbClr val="0000FF"/>
                </a:solidFill>
              </a:rPr>
              <a:t>/</a:t>
            </a:r>
            <a:r>
              <a:rPr lang="en-US" sz="2200" dirty="0" err="1" smtClean="0">
                <a:solidFill>
                  <a:srgbClr val="0000FF"/>
                </a:solidFill>
              </a:rPr>
              <a:t>schedule.html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6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03 at 10.3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00"/>
            <a:ext cx="9144000" cy="21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03 at 10.3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25"/>
            <a:ext cx="9144000" cy="4307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6125" y="587375"/>
            <a:ext cx="5238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Activities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977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03 at 10.4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1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1 at 12.2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3" y="1210235"/>
            <a:ext cx="8430707" cy="44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9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11 at 12.35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996933"/>
            <a:ext cx="8674336" cy="49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2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Topics Covered in CMPT 225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Stacks</a:t>
            </a:r>
          </a:p>
          <a:p>
            <a:pPr lvl="1"/>
            <a:r>
              <a:rPr lang="en-US" sz="2400" dirty="0" smtClean="0"/>
              <a:t>allows items to be inserted and removed at one end.</a:t>
            </a:r>
          </a:p>
          <a:p>
            <a:pPr lvl="1"/>
            <a:r>
              <a:rPr lang="en-US" sz="2400" dirty="0" smtClean="0"/>
              <a:t>the end is called </a:t>
            </a:r>
            <a:r>
              <a:rPr lang="en-US" sz="2400" dirty="0" smtClean="0">
                <a:solidFill>
                  <a:srgbClr val="FF0000"/>
                </a:solidFill>
              </a:rPr>
              <a:t>top of the stack</a:t>
            </a:r>
          </a:p>
          <a:p>
            <a:pPr lvl="1"/>
            <a:r>
              <a:rPr lang="en-US" sz="2400" dirty="0" smtClean="0"/>
              <a:t>the other end is called the bottom</a:t>
            </a:r>
          </a:p>
          <a:p>
            <a:pPr lvl="1"/>
            <a:r>
              <a:rPr lang="en-US" sz="2400" dirty="0" smtClean="0"/>
              <a:t>elements other than the top element are not accessible</a:t>
            </a:r>
          </a:p>
          <a:p>
            <a:pPr lvl="1"/>
            <a:r>
              <a:rPr lang="en-US" sz="2400" dirty="0" smtClean="0"/>
              <a:t>can be represented by an array or a linked list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last-in-first-out (LIFO) </a:t>
            </a:r>
            <a:r>
              <a:rPr lang="en-US" sz="2400" dirty="0" smtClean="0"/>
              <a:t>data structures</a:t>
            </a:r>
          </a:p>
          <a:p>
            <a:r>
              <a:rPr lang="en-US" sz="2800" dirty="0" smtClean="0"/>
              <a:t>Queues</a:t>
            </a:r>
          </a:p>
          <a:p>
            <a:pPr lvl="1"/>
            <a:r>
              <a:rPr lang="en-US" sz="2400" dirty="0" smtClean="0"/>
              <a:t>allows items to be inserted at the </a:t>
            </a:r>
            <a:r>
              <a:rPr lang="en-US" sz="2400" dirty="0" smtClean="0">
                <a:solidFill>
                  <a:srgbClr val="FF0000"/>
                </a:solidFill>
              </a:rPr>
              <a:t>back</a:t>
            </a:r>
            <a:r>
              <a:rPr lang="en-US" sz="2400" dirty="0" smtClean="0"/>
              <a:t> and removed from the </a:t>
            </a:r>
            <a:r>
              <a:rPr lang="en-US" sz="2400" dirty="0" smtClean="0">
                <a:solidFill>
                  <a:srgbClr val="FF0000"/>
                </a:solidFill>
              </a:rPr>
              <a:t>front</a:t>
            </a:r>
          </a:p>
          <a:p>
            <a:pPr lvl="1"/>
            <a:r>
              <a:rPr lang="en-US" sz="2400" dirty="0" smtClean="0"/>
              <a:t>the front and the back elements are only accessible</a:t>
            </a:r>
          </a:p>
          <a:p>
            <a:pPr lvl="1"/>
            <a:r>
              <a:rPr lang="en-US" sz="2400" dirty="0" smtClean="0"/>
              <a:t>other elements are not accessible</a:t>
            </a:r>
          </a:p>
          <a:p>
            <a:pPr lvl="1"/>
            <a:r>
              <a:rPr lang="en-US" sz="2400" dirty="0" smtClean="0"/>
              <a:t>can be represented by an array or a linked list.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first-in-first-out (FIFO)</a:t>
            </a:r>
            <a:r>
              <a:rPr lang="en-US" sz="2400" b="1" dirty="0" smtClean="0"/>
              <a:t> </a:t>
            </a:r>
            <a:r>
              <a:rPr lang="en-US" sz="2400" dirty="0" smtClean="0"/>
              <a:t>data structures.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3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804</Words>
  <Application>Microsoft Macintosh PowerPoint</Application>
  <PresentationFormat>On-screen Show (4:3)</PresentationFormat>
  <Paragraphs>125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CMPT 307 Data Structures and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Covered in CMPT 225</vt:lpstr>
      <vt:lpstr>Some Generalizations of Queues</vt:lpstr>
      <vt:lpstr>Recursions</vt:lpstr>
      <vt:lpstr>Recursions (contd.)</vt:lpstr>
      <vt:lpstr>Recursions (contd.)</vt:lpstr>
      <vt:lpstr>Searching data sets</vt:lpstr>
      <vt:lpstr>Binary Search Tree</vt:lpstr>
      <vt:lpstr>Hash Table</vt:lpstr>
      <vt:lpstr>Priority Queues</vt:lpstr>
      <vt:lpstr>Heaps</vt:lpstr>
      <vt:lpstr>Introduction to graphs</vt:lpstr>
      <vt:lpstr>Four Representative Problems</vt:lpstr>
      <vt:lpstr>PowerPoint Presentation</vt:lpstr>
      <vt:lpstr>PowerPoint Presentation</vt:lpstr>
      <vt:lpstr>PowerPoint Presentation</vt:lpstr>
      <vt:lpstr>PowerPoint Presentation</vt:lpstr>
      <vt:lpstr>Four Representative Problems</vt:lpstr>
      <vt:lpstr>Shortest Path Computation </vt:lpstr>
      <vt:lpstr>PowerPoint Presentation</vt:lpstr>
      <vt:lpstr>A* search</vt:lpstr>
      <vt:lpstr>Classical Dijkstra</vt:lpstr>
      <vt:lpstr>A* search</vt:lpstr>
      <vt:lpstr>Maps with obstacles Classical Dijkstra</vt:lpstr>
      <vt:lpstr>Maps with obstacles A* search</vt:lpstr>
      <vt:lpstr>Landmark method</vt:lpstr>
      <vt:lpstr>ACM Programming Competition</vt:lpstr>
      <vt:lpstr>ACM Programming Competition</vt:lpstr>
      <vt:lpstr>ACM Programming Competition</vt:lpstr>
      <vt:lpstr>ACM Programming Competition</vt:lpstr>
      <vt:lpstr>PowerPoint Presentation</vt:lpstr>
      <vt:lpstr>Acknowledgement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Bhattacharya</dc:creator>
  <cp:lastModifiedBy>Binay Bhattacharya</cp:lastModifiedBy>
  <cp:revision>27</cp:revision>
  <dcterms:created xsi:type="dcterms:W3CDTF">2015-05-11T05:25:15Z</dcterms:created>
  <dcterms:modified xsi:type="dcterms:W3CDTF">2019-09-04T06:54:15Z</dcterms:modified>
</cp:coreProperties>
</file>