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2" r:id="rId26"/>
    <p:sldId id="281" r:id="rId27"/>
    <p:sldId id="283" r:id="rId28"/>
    <p:sldId id="284" r:id="rId29"/>
    <p:sldId id="285" r:id="rId30"/>
    <p:sldId id="287" r:id="rId31"/>
    <p:sldId id="288" r:id="rId32"/>
    <p:sldId id="286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316" r:id="rId44"/>
    <p:sldId id="299" r:id="rId45"/>
    <p:sldId id="300" r:id="rId46"/>
    <p:sldId id="301" r:id="rId47"/>
    <p:sldId id="302" r:id="rId48"/>
    <p:sldId id="304" r:id="rId49"/>
    <p:sldId id="305" r:id="rId50"/>
    <p:sldId id="306" r:id="rId51"/>
    <p:sldId id="307" r:id="rId52"/>
    <p:sldId id="308" r:id="rId53"/>
    <p:sldId id="310" r:id="rId54"/>
    <p:sldId id="317" r:id="rId55"/>
    <p:sldId id="312" r:id="rId56"/>
    <p:sldId id="313" r:id="rId57"/>
    <p:sldId id="314" r:id="rId58"/>
    <p:sldId id="315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42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C0F0-42A2-0944-BA79-0FDA13A1EEA1}" type="datetimeFigureOut">
              <a:rPr lang="en-US" smtClean="0"/>
              <a:t>2015-06-24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4BC2-8689-844A-9BA2-F7B513CDD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46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C0F0-42A2-0944-BA79-0FDA13A1EEA1}" type="datetimeFigureOut">
              <a:rPr lang="en-US" smtClean="0"/>
              <a:t>2015-06-24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4BC2-8689-844A-9BA2-F7B513CDD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3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C0F0-42A2-0944-BA79-0FDA13A1EEA1}" type="datetimeFigureOut">
              <a:rPr lang="en-US" smtClean="0"/>
              <a:t>2015-06-24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4BC2-8689-844A-9BA2-F7B513CDD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8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C0F0-42A2-0944-BA79-0FDA13A1EEA1}" type="datetimeFigureOut">
              <a:rPr lang="en-US" smtClean="0"/>
              <a:t>2015-06-24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4BC2-8689-844A-9BA2-F7B513CDD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76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C0F0-42A2-0944-BA79-0FDA13A1EEA1}" type="datetimeFigureOut">
              <a:rPr lang="en-US" smtClean="0"/>
              <a:t>2015-06-24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4BC2-8689-844A-9BA2-F7B513CDD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10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C0F0-42A2-0944-BA79-0FDA13A1EEA1}" type="datetimeFigureOut">
              <a:rPr lang="en-US" smtClean="0"/>
              <a:t>2015-06-24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4BC2-8689-844A-9BA2-F7B513CDD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32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C0F0-42A2-0944-BA79-0FDA13A1EEA1}" type="datetimeFigureOut">
              <a:rPr lang="en-US" smtClean="0"/>
              <a:t>2015-06-24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4BC2-8689-844A-9BA2-F7B513CDD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38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C0F0-42A2-0944-BA79-0FDA13A1EEA1}" type="datetimeFigureOut">
              <a:rPr lang="en-US" smtClean="0"/>
              <a:t>2015-06-24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4BC2-8689-844A-9BA2-F7B513CDD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3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C0F0-42A2-0944-BA79-0FDA13A1EEA1}" type="datetimeFigureOut">
              <a:rPr lang="en-US" smtClean="0"/>
              <a:t>2015-06-24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4BC2-8689-844A-9BA2-F7B513CDD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85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C0F0-42A2-0944-BA79-0FDA13A1EEA1}" type="datetimeFigureOut">
              <a:rPr lang="en-US" smtClean="0"/>
              <a:t>2015-06-24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4BC2-8689-844A-9BA2-F7B513CDD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15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C0F0-42A2-0944-BA79-0FDA13A1EEA1}" type="datetimeFigureOut">
              <a:rPr lang="en-US" smtClean="0"/>
              <a:t>2015-06-24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4BC2-8689-844A-9BA2-F7B513CDD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9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DC0F0-42A2-0944-BA79-0FDA13A1EEA1}" type="datetimeFigureOut">
              <a:rPr lang="en-US" smtClean="0"/>
              <a:t>2015-06-24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84BC2-8689-844A-9BA2-F7B513CDD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Maintenance of dynamic set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494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BST</a:t>
            </a:r>
            <a:endParaRPr lang="en-US" sz="4000" dirty="0"/>
          </a:p>
        </p:txBody>
      </p:sp>
      <p:pic>
        <p:nvPicPr>
          <p:cNvPr id="8" name="Picture 7" descr="Screen Shot 2015-06-19 at 12.44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871" y="1892299"/>
            <a:ext cx="4868829" cy="35131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1000" y="5782268"/>
            <a:ext cx="7539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</a:t>
            </a:r>
            <a:r>
              <a:rPr lang="en-US" sz="2800" dirty="0" smtClean="0"/>
              <a:t>eight = 2; minimum = 42; maximum = 314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6330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Querying a BST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Looking for an element in a BST</a:t>
            </a:r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tarting  from the root of the BST, and a key k, one can find the location of the key in BST as follows: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pic>
        <p:nvPicPr>
          <p:cNvPr id="5" name="Picture 4" descr="Screen Shot 2015-06-19 at 1.07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535" y="3201407"/>
            <a:ext cx="63373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39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Querying a BST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worst case running time is proportional to the height of the tree, say h.</a:t>
            </a:r>
          </a:p>
          <a:p>
            <a:r>
              <a:rPr lang="en-US" sz="2800" dirty="0" smtClean="0"/>
              <a:t>In the worst case, h could be as large as n-1.</a:t>
            </a:r>
          </a:p>
          <a:p>
            <a:r>
              <a:rPr lang="en-US" sz="2800" dirty="0" smtClean="0"/>
              <a:t>In the best case h is </a:t>
            </a:r>
            <a:r>
              <a:rPr lang="en-US" sz="2800" dirty="0" smtClean="0">
                <a:ea typeface="+mn-ea"/>
                <a:sym typeface="Symbol" pitchFamily="18" charset="2"/>
              </a:rPr>
              <a:t>log</a:t>
            </a:r>
            <a:r>
              <a:rPr lang="en-US" sz="2800" baseline="-25000" dirty="0" smtClean="0">
                <a:ea typeface="+mn-ea"/>
                <a:sym typeface="Symbol" pitchFamily="18" charset="2"/>
              </a:rPr>
              <a:t>2</a:t>
            </a:r>
            <a:r>
              <a:rPr lang="en-US" sz="2800" dirty="0" smtClean="0">
                <a:ea typeface="+mn-ea"/>
                <a:sym typeface="Symbol" pitchFamily="18" charset="2"/>
              </a:rPr>
              <a:t>n.</a:t>
            </a:r>
            <a:endParaRPr lang="en-US" sz="2400" dirty="0"/>
          </a:p>
        </p:txBody>
      </p:sp>
      <p:pic>
        <p:nvPicPr>
          <p:cNvPr id="7" name="Picture 6" descr="Screen Shot 2015-06-19 at 1.23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903" y="3733759"/>
            <a:ext cx="4235548" cy="312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57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Inserting a key into a BST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Insertions cause BST, representing a dynamic set, to change. We need to update the search tree.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1704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Inserting a key into a BST</a:t>
            </a:r>
            <a:br>
              <a:rPr lang="en-US" sz="4000" dirty="0" smtClean="0"/>
            </a:br>
            <a:r>
              <a:rPr lang="en-US" sz="4000" dirty="0" smtClean="0"/>
              <a:t>(Inserting 166)</a:t>
            </a:r>
            <a:endParaRPr lang="en-US" sz="4000" dirty="0"/>
          </a:p>
        </p:txBody>
      </p:sp>
      <p:pic>
        <p:nvPicPr>
          <p:cNvPr id="5" name="Picture 4" descr="Screen Shot 2015-06-19 at 1.31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1675559"/>
            <a:ext cx="5892800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75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Inserting a key into a BST</a:t>
            </a:r>
            <a:br>
              <a:rPr lang="en-US" sz="4000" dirty="0" smtClean="0"/>
            </a:br>
            <a:r>
              <a:rPr lang="en-US" sz="4000" smtClean="0"/>
              <a:t>(Inserting 166)</a:t>
            </a:r>
            <a:endParaRPr lang="en-US" sz="4000" dirty="0"/>
          </a:p>
        </p:txBody>
      </p:sp>
      <p:pic>
        <p:nvPicPr>
          <p:cNvPr id="3" name="Picture 2" descr="Screen Shot 2015-06-19 at 1.32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1870109"/>
            <a:ext cx="45466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57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Inserting a key into a BST</a:t>
            </a:r>
            <a:endParaRPr lang="en-US" sz="4000" dirty="0"/>
          </a:p>
        </p:txBody>
      </p:sp>
      <p:pic>
        <p:nvPicPr>
          <p:cNvPr id="6" name="Picture 5" descr="Screen Shot 2015-06-19 at 1.36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07981"/>
            <a:ext cx="8229600" cy="22420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4210" y="4931140"/>
            <a:ext cx="7634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Insert(k, S) costs O(h) time.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593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Deleting a key from a BST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Deletions cause BST, representing a dynamic set, to change. We need to update the search tree.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6544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Deleting a key from a BST</a:t>
            </a:r>
            <a:br>
              <a:rPr lang="en-US" sz="4000" dirty="0" smtClean="0"/>
            </a:br>
            <a:r>
              <a:rPr lang="en-US" sz="4000" dirty="0" smtClean="0"/>
              <a:t>(deleting 57)</a:t>
            </a:r>
            <a:endParaRPr lang="en-US" sz="4000" dirty="0"/>
          </a:p>
        </p:txBody>
      </p:sp>
      <p:pic>
        <p:nvPicPr>
          <p:cNvPr id="5" name="Picture 4" descr="Screen Shot 2015-06-19 at 1.43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881998"/>
            <a:ext cx="47117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99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Deleting a key from a BST</a:t>
            </a:r>
            <a:br>
              <a:rPr lang="en-US" sz="4000" dirty="0" smtClean="0"/>
            </a:br>
            <a:r>
              <a:rPr lang="en-US" sz="4000" dirty="0" smtClean="0"/>
              <a:t>(deleting 57)</a:t>
            </a:r>
            <a:endParaRPr lang="en-US" sz="4000" dirty="0"/>
          </a:p>
        </p:txBody>
      </p:sp>
      <p:pic>
        <p:nvPicPr>
          <p:cNvPr id="3" name="Picture 2" descr="Screen Shot 2015-06-19 at 1.44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0" y="1995748"/>
            <a:ext cx="59690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71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Acknowledgements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CLRS text Chapters 10, 12</a:t>
            </a:r>
          </a:p>
          <a:p>
            <a:r>
              <a:rPr lang="en-US" dirty="0" smtClean="0"/>
              <a:t>Design and analysis of computer algorithms by </a:t>
            </a:r>
            <a:r>
              <a:rPr lang="en-US" dirty="0" err="1" smtClean="0"/>
              <a:t>Aho</a:t>
            </a:r>
            <a:r>
              <a:rPr lang="en-US" dirty="0" smtClean="0"/>
              <a:t>, </a:t>
            </a:r>
            <a:r>
              <a:rPr lang="en-US" dirty="0" err="1" smtClean="0"/>
              <a:t>Hopcroft</a:t>
            </a:r>
            <a:r>
              <a:rPr lang="en-US" dirty="0" smtClean="0"/>
              <a:t> and Ullman.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494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Deleting a key from a BST</a:t>
            </a:r>
            <a:br>
              <a:rPr lang="en-US" sz="4000" dirty="0" smtClean="0"/>
            </a:br>
            <a:r>
              <a:rPr lang="en-US" sz="4000" dirty="0" smtClean="0"/>
              <a:t>(deleting 96)</a:t>
            </a:r>
            <a:endParaRPr lang="en-US" sz="4000" dirty="0"/>
          </a:p>
        </p:txBody>
      </p:sp>
      <p:pic>
        <p:nvPicPr>
          <p:cNvPr id="3" name="Picture 2" descr="Screen Shot 2015-06-19 at 1.44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0" y="1995748"/>
            <a:ext cx="59690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48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Deleting a key from a BST</a:t>
            </a:r>
            <a:br>
              <a:rPr lang="en-US" sz="4000" dirty="0" smtClean="0"/>
            </a:br>
            <a:r>
              <a:rPr lang="en-US" sz="4000" dirty="0" smtClean="0"/>
              <a:t>(</a:t>
            </a:r>
            <a:r>
              <a:rPr lang="en-US" sz="4000" smtClean="0"/>
              <a:t>deleting 96)</a:t>
            </a:r>
            <a:endParaRPr lang="en-US" sz="4000" dirty="0"/>
          </a:p>
        </p:txBody>
      </p:sp>
      <p:pic>
        <p:nvPicPr>
          <p:cNvPr id="4" name="Picture 3" descr="Screen Shot 2015-06-19 at 1.47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1819308"/>
            <a:ext cx="5753100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85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Deleting a key from a BST</a:t>
            </a:r>
            <a:br>
              <a:rPr lang="en-US" sz="4000" dirty="0" smtClean="0"/>
            </a:br>
            <a:r>
              <a:rPr lang="en-US" sz="4000" dirty="0" smtClean="0"/>
              <a:t>(deleting 137)</a:t>
            </a:r>
            <a:endParaRPr lang="en-US" sz="4000" dirty="0"/>
          </a:p>
        </p:txBody>
      </p:sp>
      <p:pic>
        <p:nvPicPr>
          <p:cNvPr id="4" name="Picture 3" descr="Screen Shot 2015-06-19 at 1.47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1819308"/>
            <a:ext cx="5753100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94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Deleting a key from a BST</a:t>
            </a:r>
            <a:br>
              <a:rPr lang="en-US" sz="4000" dirty="0" smtClean="0"/>
            </a:br>
            <a:r>
              <a:rPr lang="en-US" sz="4000" dirty="0" smtClean="0"/>
              <a:t>(</a:t>
            </a:r>
            <a:r>
              <a:rPr lang="en-US" sz="4000" smtClean="0"/>
              <a:t>deleting 137)</a:t>
            </a:r>
            <a:endParaRPr lang="en-US" sz="4000" dirty="0"/>
          </a:p>
        </p:txBody>
      </p:sp>
      <p:pic>
        <p:nvPicPr>
          <p:cNvPr id="5" name="Picture 4" descr="Screen Shot 2015-06-19 at 1.51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093" y="1760731"/>
            <a:ext cx="60960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74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Deleting a key from a BST</a:t>
            </a:r>
            <a:endParaRPr lang="en-US" sz="4000" dirty="0"/>
          </a:p>
        </p:txBody>
      </p:sp>
      <p:pic>
        <p:nvPicPr>
          <p:cNvPr id="5" name="Picture 4" descr="Screen Shot 2015-06-19 at 1.52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39863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412579"/>
            <a:ext cx="8487503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The time complexity is O(h). 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In the best case, h is O(</a:t>
            </a:r>
            <a:r>
              <a:rPr lang="en-US" sz="2800" dirty="0" err="1" smtClean="0"/>
              <a:t>logn</a:t>
            </a:r>
            <a:r>
              <a:rPr lang="en-US" sz="2800" dirty="0" smtClean="0"/>
              <a:t>).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In the worst case, h is O(n).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1244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Linear lists and BST</a:t>
            </a:r>
            <a:endParaRPr lang="en-US" sz="4000" dirty="0"/>
          </a:p>
        </p:txBody>
      </p:sp>
      <p:pic>
        <p:nvPicPr>
          <p:cNvPr id="4" name="Picture 3" descr="Screen Shot 2015-06-22 at 1.52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7100"/>
            <a:ext cx="9144000" cy="243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24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the height of BST, under insertion and deletion, to O(</a:t>
            </a:r>
            <a:r>
              <a:rPr lang="en-US" dirty="0" err="1" smtClean="0"/>
              <a:t>logn</a:t>
            </a:r>
            <a:r>
              <a:rPr lang="en-US" dirty="0" smtClean="0"/>
              <a:t>) all the time.</a:t>
            </a:r>
          </a:p>
          <a:p>
            <a:r>
              <a:rPr lang="en-US" dirty="0" smtClean="0"/>
              <a:t>If we insert elements in increasing order, the resulting BST has a skewed growth.</a:t>
            </a:r>
          </a:p>
          <a:p>
            <a:r>
              <a:rPr lang="en-US" dirty="0" smtClean="0"/>
              <a:t>If the keys are inserted at random, the average picture is much more acceptable.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791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Balanced Search Trees </a:t>
            </a:r>
            <a:br>
              <a:rPr lang="en-US" dirty="0" smtClean="0"/>
            </a:br>
            <a:r>
              <a:rPr lang="en-US" dirty="0" smtClean="0"/>
              <a:t>2-3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Controlling the height of the tree maintaining a dynamic set is important.</a:t>
            </a:r>
          </a:p>
          <a:p>
            <a:r>
              <a:rPr lang="en-US" dirty="0" smtClean="0"/>
              <a:t>There are many types of balanced search trees</a:t>
            </a:r>
          </a:p>
          <a:p>
            <a:pPr lvl="1"/>
            <a:r>
              <a:rPr lang="en-US" dirty="0" smtClean="0"/>
              <a:t>AVL tree</a:t>
            </a:r>
          </a:p>
          <a:p>
            <a:pPr lvl="1"/>
            <a:r>
              <a:rPr lang="en-US" dirty="0" smtClean="0"/>
              <a:t>2-3 tree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play tree</a:t>
            </a:r>
          </a:p>
          <a:p>
            <a:pPr lvl="1"/>
            <a:r>
              <a:rPr lang="en-US" dirty="0" smtClean="0"/>
              <a:t>2-3-4 tree</a:t>
            </a:r>
          </a:p>
          <a:p>
            <a:pPr lvl="1"/>
            <a:r>
              <a:rPr lang="en-US" dirty="0" smtClean="0"/>
              <a:t>Red Black tree</a:t>
            </a:r>
          </a:p>
          <a:p>
            <a:pPr lvl="1"/>
            <a:r>
              <a:rPr lang="en-US" dirty="0" smtClean="0"/>
              <a:t>B-trees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656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2-3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2-3 tree is a tree data structure with the following properties:</a:t>
            </a:r>
          </a:p>
          <a:p>
            <a:pPr lvl="1"/>
            <a:r>
              <a:rPr lang="en-US" sz="2400" dirty="0" smtClean="0"/>
              <a:t>Every vertex which is not a leaf has 2 or 3 children</a:t>
            </a:r>
          </a:p>
          <a:p>
            <a:pPr lvl="1"/>
            <a:r>
              <a:rPr lang="en-US" sz="2400" dirty="0" smtClean="0"/>
              <a:t>The children are labeled first, second and third from left to right.</a:t>
            </a:r>
          </a:p>
          <a:p>
            <a:pPr lvl="1"/>
            <a:r>
              <a:rPr lang="en-US" sz="2400" dirty="0" smtClean="0"/>
              <a:t>Every path from the root to a leaf is of the same distance.</a:t>
            </a:r>
          </a:p>
          <a:p>
            <a:pPr lvl="1"/>
            <a:r>
              <a:rPr lang="en-US" sz="2400" dirty="0" smtClean="0"/>
              <a:t>All elements of S are stored at the leaves.</a:t>
            </a:r>
          </a:p>
          <a:p>
            <a:r>
              <a:rPr lang="en-US" sz="2800" dirty="0" smtClean="0"/>
              <a:t>The tree consisting of a single vertex is a 2-3 tree.</a:t>
            </a:r>
          </a:p>
        </p:txBody>
      </p:sp>
    </p:spTree>
    <p:extLst>
      <p:ext uri="{BB962C8B-B14F-4D97-AF65-F5344CB8AC3E}">
        <p14:creationId xmlns:p14="http://schemas.microsoft.com/office/powerpoint/2010/main" val="4105586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2-3 Tree</a:t>
            </a:r>
            <a:endParaRPr lang="en-US" dirty="0"/>
          </a:p>
        </p:txBody>
      </p:sp>
      <p:pic>
        <p:nvPicPr>
          <p:cNvPr id="4" name="Picture 3" descr="2-3Tr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13" y="1247349"/>
            <a:ext cx="7353149" cy="25624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6652" y="3863851"/>
            <a:ext cx="75995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S = {1, 2, 3, 4, 5, 6}; elements at the leaves are sorted from left to right.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Internal vertices contain information to facilitate the search.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 2-3 tree of height h can pack vertices between </a:t>
            </a:r>
            <a:r>
              <a:rPr lang="en-US" sz="2400" dirty="0" smtClean="0">
                <a:solidFill>
                  <a:srgbClr val="FF0000"/>
                </a:solidFill>
              </a:rPr>
              <a:t>2</a:t>
            </a:r>
            <a:r>
              <a:rPr lang="en-US" sz="2400" baseline="30000" dirty="0" smtClean="0">
                <a:solidFill>
                  <a:srgbClr val="FF0000"/>
                </a:solidFill>
              </a:rPr>
              <a:t>h+1</a:t>
            </a:r>
            <a:r>
              <a:rPr lang="en-US" sz="2400" dirty="0" smtClean="0">
                <a:solidFill>
                  <a:srgbClr val="FF0000"/>
                </a:solidFill>
              </a:rPr>
              <a:t>-1 and  (3</a:t>
            </a:r>
            <a:r>
              <a:rPr lang="en-US" sz="2400" baseline="30000" dirty="0" smtClean="0">
                <a:solidFill>
                  <a:srgbClr val="FF0000"/>
                </a:solidFill>
              </a:rPr>
              <a:t>h+1</a:t>
            </a:r>
            <a:r>
              <a:rPr lang="en-US" sz="2400" dirty="0" smtClean="0">
                <a:solidFill>
                  <a:srgbClr val="FF0000"/>
                </a:solidFill>
              </a:rPr>
              <a:t> -1)/2.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Any 2-3 tree storing n elements at the leaves has O(</a:t>
            </a:r>
            <a:r>
              <a:rPr lang="en-US" sz="2400" dirty="0" err="1" smtClean="0">
                <a:solidFill>
                  <a:srgbClr val="000000"/>
                </a:solidFill>
              </a:rPr>
              <a:t>logn</a:t>
            </a:r>
            <a:r>
              <a:rPr lang="en-US" sz="2400" dirty="0" smtClean="0">
                <a:solidFill>
                  <a:srgbClr val="000000"/>
                </a:solidFill>
              </a:rPr>
              <a:t>) height.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919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Maintaining Dictionary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617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 are given a set S of objects. </a:t>
            </a:r>
          </a:p>
          <a:p>
            <a:r>
              <a:rPr lang="en-US" sz="2800" dirty="0" smtClean="0"/>
              <a:t>Each object is a 2-tuple: (key, records)</a:t>
            </a:r>
          </a:p>
          <a:p>
            <a:r>
              <a:rPr lang="en-US" sz="2800" dirty="0" smtClean="0"/>
              <a:t>The keys are used to identify the records.</a:t>
            </a:r>
          </a:p>
          <a:p>
            <a:r>
              <a:rPr lang="en-US" sz="2800" dirty="0" smtClean="0"/>
              <a:t>The keys are totally ordered : given any two keys k and k’, either k &lt; k’, k = k’ or k &gt; k’.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0483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2-3 Tree</a:t>
            </a:r>
            <a:endParaRPr lang="en-US" dirty="0"/>
          </a:p>
        </p:txBody>
      </p:sp>
      <p:pic>
        <p:nvPicPr>
          <p:cNvPr id="4" name="Picture 3" descr="2-3Tr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13" y="1247349"/>
            <a:ext cx="7353149" cy="25624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6652" y="4080011"/>
            <a:ext cx="759951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Interior vertices are used to facilitate search.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For an interior vertex v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L[v] : largest element in the </a:t>
            </a:r>
            <a:r>
              <a:rPr lang="en-US" sz="2400" dirty="0" err="1" smtClean="0"/>
              <a:t>subtree</a:t>
            </a:r>
            <a:r>
              <a:rPr lang="en-US" sz="2400" dirty="0" smtClean="0"/>
              <a:t> whose root is the first child of v.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M[v]: largest element in the </a:t>
            </a:r>
            <a:r>
              <a:rPr lang="en-US" sz="2400" dirty="0" err="1" smtClean="0"/>
              <a:t>subtree</a:t>
            </a:r>
            <a:r>
              <a:rPr lang="en-US" sz="2400" dirty="0" smtClean="0"/>
              <a:t> whose root is the </a:t>
            </a:r>
            <a:r>
              <a:rPr lang="en-US" sz="2400" smtClean="0"/>
              <a:t>second child of v.</a:t>
            </a:r>
            <a:endParaRPr lang="en-US" sz="2400" dirty="0" smtClean="0"/>
          </a:p>
          <a:p>
            <a:pPr marL="800100" lvl="1" indent="-342900">
              <a:buFont typeface="Arial"/>
              <a:buChar char="•"/>
            </a:pPr>
            <a:endParaRPr lang="en-US" sz="2800" dirty="0" smtClean="0"/>
          </a:p>
          <a:p>
            <a:pPr marL="800100" lvl="1" indent="-342900">
              <a:buFont typeface="Arial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997559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14527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Notations</a:t>
            </a:r>
            <a:endParaRPr lang="en-US" sz="3600" dirty="0"/>
          </a:p>
        </p:txBody>
      </p:sp>
      <p:pic>
        <p:nvPicPr>
          <p:cNvPr id="4" name="Picture 3" descr="2-3Tr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783" y="1260860"/>
            <a:ext cx="6806712" cy="23720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1233" y="3712668"/>
            <a:ext cx="7431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Notations : v is a vertex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f[v] :  First child of v; 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s[v]:  Second child of v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t[v]:  Third child of v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L[v]:  Largest element of the </a:t>
            </a:r>
            <a:r>
              <a:rPr lang="en-US" sz="2400" dirty="0" err="1" smtClean="0">
                <a:solidFill>
                  <a:srgbClr val="0000FF"/>
                </a:solidFill>
              </a:rPr>
              <a:t>subtree</a:t>
            </a:r>
            <a:r>
              <a:rPr lang="en-US" sz="2400" dirty="0" smtClean="0">
                <a:solidFill>
                  <a:srgbClr val="0000FF"/>
                </a:solidFill>
              </a:rPr>
              <a:t> rooted at f[v].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M[v]: Largest element of the </a:t>
            </a:r>
            <a:r>
              <a:rPr lang="en-US" sz="2400" dirty="0" err="1" smtClean="0">
                <a:solidFill>
                  <a:srgbClr val="0000FF"/>
                </a:solidFill>
              </a:rPr>
              <a:t>subtree</a:t>
            </a:r>
            <a:r>
              <a:rPr lang="en-US" sz="2400" dirty="0" smtClean="0">
                <a:solidFill>
                  <a:srgbClr val="0000FF"/>
                </a:solidFill>
              </a:rPr>
              <a:t> rooted at s[v].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p[v]: Parent node of v. It is null if v is the root.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699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26028"/>
            <a:ext cx="8514527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Search(</a:t>
            </a:r>
            <a:r>
              <a:rPr lang="en-US" sz="3600" b="1" dirty="0" err="1" smtClean="0">
                <a:solidFill>
                  <a:srgbClr val="0000FF"/>
                </a:solidFill>
              </a:rPr>
              <a:t>x,v</a:t>
            </a:r>
            <a:r>
              <a:rPr lang="en-US" sz="3600" b="1" dirty="0" smtClean="0">
                <a:solidFill>
                  <a:srgbClr val="0000FF"/>
                </a:solidFill>
              </a:rPr>
              <a:t>)</a:t>
            </a:r>
            <a:br>
              <a:rPr lang="en-US" sz="3600" b="1" dirty="0" smtClean="0">
                <a:solidFill>
                  <a:srgbClr val="0000FF"/>
                </a:solidFill>
              </a:rPr>
            </a:br>
            <a:r>
              <a:rPr lang="en-US" sz="3600" dirty="0" smtClean="0"/>
              <a:t>(Search a 2-3 tree rooted at r for element x)</a:t>
            </a:r>
            <a:endParaRPr lang="en-US" sz="3600" dirty="0"/>
          </a:p>
        </p:txBody>
      </p:sp>
      <p:pic>
        <p:nvPicPr>
          <p:cNvPr id="4" name="Picture 3" descr="2-3Tr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954" y="1269028"/>
            <a:ext cx="4864189" cy="1695096"/>
          </a:xfrm>
          <a:prstGeom prst="rect">
            <a:avLst/>
          </a:prstGeom>
        </p:spPr>
      </p:pic>
      <p:pic>
        <p:nvPicPr>
          <p:cNvPr id="8" name="Picture 7" descr="Screen Shot 2015-06-19 at 8.38.4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187" y="3193794"/>
            <a:ext cx="5904585" cy="370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68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26028"/>
            <a:ext cx="8514527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Search(</a:t>
            </a:r>
            <a:r>
              <a:rPr lang="en-US" sz="3600" b="1" dirty="0" err="1" smtClean="0">
                <a:solidFill>
                  <a:srgbClr val="0000FF"/>
                </a:solidFill>
              </a:rPr>
              <a:t>x,v</a:t>
            </a:r>
            <a:r>
              <a:rPr lang="en-US" sz="3600" b="1" dirty="0" smtClean="0">
                <a:solidFill>
                  <a:srgbClr val="0000FF"/>
                </a:solidFill>
              </a:rPr>
              <a:t>)</a:t>
            </a:r>
            <a:br>
              <a:rPr lang="en-US" sz="3600" b="1" dirty="0" smtClean="0">
                <a:solidFill>
                  <a:srgbClr val="0000FF"/>
                </a:solidFill>
              </a:rPr>
            </a:br>
            <a:r>
              <a:rPr lang="en-US" sz="3600" dirty="0" smtClean="0"/>
              <a:t>(Search a 2-3 tree rooted at r for element x)</a:t>
            </a:r>
            <a:endParaRPr lang="en-US" sz="3600" dirty="0"/>
          </a:p>
        </p:txBody>
      </p:sp>
      <p:pic>
        <p:nvPicPr>
          <p:cNvPr id="4" name="Picture 3" descr="2-3Tr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954" y="1269028"/>
            <a:ext cx="4864189" cy="1695096"/>
          </a:xfrm>
          <a:prstGeom prst="rect">
            <a:avLst/>
          </a:prstGeom>
        </p:spPr>
      </p:pic>
      <p:pic>
        <p:nvPicPr>
          <p:cNvPr id="8" name="Picture 7" descr="Screen Shot 2015-06-19 at 8.38.4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187" y="3193794"/>
            <a:ext cx="5904585" cy="3708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80306" y="3363983"/>
            <a:ext cx="339142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Runtime Cost: The cost of SEARCH(</a:t>
            </a:r>
            <a:r>
              <a:rPr lang="en-US" sz="2400" dirty="0" err="1" smtClean="0"/>
              <a:t>x,v</a:t>
            </a:r>
            <a:r>
              <a:rPr lang="en-US" sz="2400" dirty="0" smtClean="0"/>
              <a:t>) is O(</a:t>
            </a:r>
            <a:r>
              <a:rPr lang="en-US" sz="2400" dirty="0" err="1" smtClean="0"/>
              <a:t>logn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6938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990" y="130466"/>
            <a:ext cx="8686801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Insert(</a:t>
            </a:r>
            <a:r>
              <a:rPr lang="en-US" sz="3600" b="1" dirty="0" err="1" smtClean="0">
                <a:solidFill>
                  <a:srgbClr val="0000FF"/>
                </a:solidFill>
              </a:rPr>
              <a:t>x,v</a:t>
            </a:r>
            <a:r>
              <a:rPr lang="en-US" sz="3600" b="1" dirty="0" smtClean="0">
                <a:solidFill>
                  <a:srgbClr val="0000FF"/>
                </a:solidFill>
              </a:rPr>
              <a:t>)</a:t>
            </a:r>
            <a:br>
              <a:rPr lang="en-US" sz="3600" b="1" dirty="0" smtClean="0">
                <a:solidFill>
                  <a:srgbClr val="0000FF"/>
                </a:solidFill>
              </a:rPr>
            </a:br>
            <a:r>
              <a:rPr lang="en-US" sz="3600" dirty="0" smtClean="0"/>
              <a:t>(Insert an element x into 2-3 tree rooted at v)</a:t>
            </a:r>
            <a:endParaRPr lang="en-US" sz="3600" dirty="0"/>
          </a:p>
        </p:txBody>
      </p:sp>
      <p:pic>
        <p:nvPicPr>
          <p:cNvPr id="3" name="Picture 2" descr="Screen Shot 2015-06-19 at 8.48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1449160"/>
            <a:ext cx="87757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68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990" y="130466"/>
            <a:ext cx="8686801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Insert(</a:t>
            </a:r>
            <a:r>
              <a:rPr lang="en-US" sz="3600" b="1" dirty="0" err="1" smtClean="0">
                <a:solidFill>
                  <a:srgbClr val="0000FF"/>
                </a:solidFill>
              </a:rPr>
              <a:t>x,v</a:t>
            </a:r>
            <a:r>
              <a:rPr lang="en-US" sz="3600" b="1" dirty="0" smtClean="0">
                <a:solidFill>
                  <a:srgbClr val="0000FF"/>
                </a:solidFill>
              </a:rPr>
              <a:t>)</a:t>
            </a:r>
            <a:br>
              <a:rPr lang="en-US" sz="3600" b="1" dirty="0" smtClean="0">
                <a:solidFill>
                  <a:srgbClr val="0000FF"/>
                </a:solidFill>
              </a:rPr>
            </a:br>
            <a:r>
              <a:rPr lang="en-US" sz="3600" dirty="0" smtClean="0"/>
              <a:t>(Insert an element x into 2-3 tree rooted at v)</a:t>
            </a:r>
            <a:endParaRPr lang="en-US" sz="3600" dirty="0"/>
          </a:p>
        </p:txBody>
      </p:sp>
      <p:pic>
        <p:nvPicPr>
          <p:cNvPr id="3" name="Picture 2" descr="Screen Shot 2015-06-19 at 8.48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1449160"/>
            <a:ext cx="8775700" cy="358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300" y="5174320"/>
            <a:ext cx="8670985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Locate where x goes: use SEARCH(</a:t>
            </a:r>
            <a:r>
              <a:rPr lang="en-US" sz="2400" dirty="0" err="1" smtClean="0"/>
              <a:t>x,v</a:t>
            </a:r>
            <a:r>
              <a:rPr lang="en-US" sz="2400" dirty="0" smtClean="0"/>
              <a:t>) and identify leaf z.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Attach a node u, containing x, to p[z].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Update the tree to make sure that the 2-3 tree properties are satisfied.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8459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990" y="130466"/>
            <a:ext cx="8686801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Insert(</a:t>
            </a:r>
            <a:r>
              <a:rPr lang="en-US" sz="3600" b="1" dirty="0" err="1" smtClean="0">
                <a:solidFill>
                  <a:srgbClr val="0000FF"/>
                </a:solidFill>
              </a:rPr>
              <a:t>x,v</a:t>
            </a:r>
            <a:r>
              <a:rPr lang="en-US" sz="3600" b="1" dirty="0" smtClean="0">
                <a:solidFill>
                  <a:srgbClr val="0000FF"/>
                </a:solidFill>
              </a:rPr>
              <a:t>)</a:t>
            </a:r>
            <a:br>
              <a:rPr lang="en-US" sz="3600" b="1" dirty="0" smtClean="0">
                <a:solidFill>
                  <a:srgbClr val="0000FF"/>
                </a:solidFill>
              </a:rPr>
            </a:br>
            <a:r>
              <a:rPr lang="en-US" sz="3600" dirty="0" smtClean="0"/>
              <a:t>(Insert an element x into 2-3 tree rooted at v)</a:t>
            </a:r>
            <a:endParaRPr lang="en-US" sz="3600" dirty="0"/>
          </a:p>
        </p:txBody>
      </p:sp>
      <p:pic>
        <p:nvPicPr>
          <p:cNvPr id="4" name="Picture 3" descr="Screen Shot 2015-06-19 at 8.56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11" y="1589670"/>
            <a:ext cx="3810000" cy="2705100"/>
          </a:xfrm>
          <a:prstGeom prst="rect">
            <a:avLst/>
          </a:prstGeom>
        </p:spPr>
      </p:pic>
      <p:pic>
        <p:nvPicPr>
          <p:cNvPr id="5" name="Picture 4" descr="Screen Shot 2015-06-19 at 8.56.5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701" y="3657704"/>
            <a:ext cx="5667900" cy="29351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45328" y="1945436"/>
            <a:ext cx="183758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Inserting 4.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12307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990" y="130466"/>
            <a:ext cx="8686801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Insert(</a:t>
            </a:r>
            <a:r>
              <a:rPr lang="en-US" sz="3600" b="1" dirty="0" err="1" smtClean="0">
                <a:solidFill>
                  <a:srgbClr val="0000FF"/>
                </a:solidFill>
              </a:rPr>
              <a:t>x,v</a:t>
            </a:r>
            <a:r>
              <a:rPr lang="en-US" sz="3600" b="1" dirty="0" smtClean="0">
                <a:solidFill>
                  <a:srgbClr val="0000FF"/>
                </a:solidFill>
              </a:rPr>
              <a:t>)</a:t>
            </a:r>
            <a:br>
              <a:rPr lang="en-US" sz="3600" b="1" dirty="0" smtClean="0">
                <a:solidFill>
                  <a:srgbClr val="0000FF"/>
                </a:solidFill>
              </a:rPr>
            </a:br>
            <a:r>
              <a:rPr lang="en-US" sz="3600" dirty="0" smtClean="0"/>
              <a:t>(Insert an element x into 2-3 tree rooted at v)</a:t>
            </a:r>
            <a:endParaRPr lang="en-US" sz="3600" dirty="0"/>
          </a:p>
        </p:txBody>
      </p:sp>
      <p:pic>
        <p:nvPicPr>
          <p:cNvPr id="4" name="Picture 3" descr="Screen Shot 2015-06-19 at 8.56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11" y="1589670"/>
            <a:ext cx="3810000" cy="2705100"/>
          </a:xfrm>
          <a:prstGeom prst="rect">
            <a:avLst/>
          </a:prstGeom>
        </p:spPr>
      </p:pic>
      <p:pic>
        <p:nvPicPr>
          <p:cNvPr id="5" name="Picture 4" descr="Screen Shot 2015-06-19 at 8.56.5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399" y="4294770"/>
            <a:ext cx="4532392" cy="23471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45328" y="1945436"/>
            <a:ext cx="183758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Inserting 4.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56511" y="4093522"/>
            <a:ext cx="4210422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After 4 is inserted, the parent node has 4 children.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Split the parent node into two vertices, each getting two children.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Connect these two vertices to the node above. If it has three children, the process is repeated.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6263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770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 have now seen that a SEARCH, INSERT, or DELETE operations can be executed in at most O(</a:t>
            </a:r>
            <a:r>
              <a:rPr lang="en-US" sz="2800" dirty="0" err="1" smtClean="0"/>
              <a:t>logn</a:t>
            </a:r>
            <a:r>
              <a:rPr lang="en-US" sz="2800" dirty="0" smtClean="0"/>
              <a:t>) steps on a 2-3 tree with n leaves.</a:t>
            </a:r>
          </a:p>
          <a:p>
            <a:r>
              <a:rPr lang="en-US" sz="2800" dirty="0" smtClean="0"/>
              <a:t>The tree can be augmented to answer the following query in O(</a:t>
            </a:r>
            <a:r>
              <a:rPr lang="en-US" sz="2800" dirty="0" err="1" smtClean="0"/>
              <a:t>logn</a:t>
            </a:r>
            <a:r>
              <a:rPr lang="en-US" sz="2800" dirty="0" smtClean="0"/>
              <a:t>) time as well.</a:t>
            </a:r>
          </a:p>
          <a:p>
            <a:pPr lvl="1"/>
            <a:r>
              <a:rPr lang="en-US" sz="2400" dirty="0" smtClean="0"/>
              <a:t>MINIMUM(S)</a:t>
            </a:r>
          </a:p>
          <a:p>
            <a:pPr lvl="1"/>
            <a:r>
              <a:rPr lang="en-US" sz="2400" dirty="0" smtClean="0"/>
              <a:t>MAXIMUM(S)</a:t>
            </a:r>
          </a:p>
          <a:p>
            <a:pPr lvl="1"/>
            <a:r>
              <a:rPr lang="en-US" sz="2400" dirty="0" smtClean="0"/>
              <a:t>SMALLEST(</a:t>
            </a:r>
            <a:r>
              <a:rPr lang="en-US" sz="2400" dirty="0" err="1" smtClean="0"/>
              <a:t>k,S</a:t>
            </a:r>
            <a:r>
              <a:rPr lang="en-US" sz="2400" dirty="0" smtClean="0"/>
              <a:t>)</a:t>
            </a:r>
          </a:p>
          <a:p>
            <a:pPr lvl="2"/>
            <a:r>
              <a:rPr lang="en-US" sz="2000" dirty="0" smtClean="0"/>
              <a:t>For this case, we store , for every internal vertex v, the number of elements stored in its </a:t>
            </a:r>
            <a:r>
              <a:rPr lang="en-US" sz="2000" dirty="0" err="1" smtClean="0"/>
              <a:t>subtree</a:t>
            </a:r>
            <a:r>
              <a:rPr lang="en-US" sz="2000" dirty="0" smtClean="0"/>
              <a:t>.</a:t>
            </a:r>
          </a:p>
          <a:p>
            <a:pPr lvl="2"/>
            <a:r>
              <a:rPr lang="en-US" sz="2000" dirty="0" smtClean="0"/>
              <a:t>This information can be maintained during insertion and deletion processes.</a:t>
            </a:r>
          </a:p>
          <a:p>
            <a:pPr lvl="2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3538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Non-trivial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CONCATENATE(S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,S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):</a:t>
            </a:r>
          </a:p>
          <a:p>
            <a:pPr lvl="1"/>
            <a:r>
              <a:rPr lang="en-US" sz="2400" dirty="0" smtClean="0"/>
              <a:t>Two 2-3 trees S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and S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are concatenated where the elements at the leaves of S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are all larger than the elements at the leaves of S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This is discussed in the notes. </a:t>
            </a:r>
            <a:endParaRPr lang="en-US" sz="2400" dirty="0"/>
          </a:p>
          <a:p>
            <a:pPr lvl="1"/>
            <a:r>
              <a:rPr lang="en-US" sz="2400" dirty="0" smtClean="0"/>
              <a:t>An example will be shown in </a:t>
            </a:r>
            <a:r>
              <a:rPr lang="en-US" sz="2400" smtClean="0"/>
              <a:t>the class.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3912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Maintaining Dictionary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617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Objective is to maintain the set S under the following operations:</a:t>
            </a:r>
          </a:p>
          <a:p>
            <a:pPr lvl="1"/>
            <a:r>
              <a:rPr lang="en-US" sz="2400" dirty="0" smtClean="0"/>
              <a:t>Search/ Find/ Lookup for a record</a:t>
            </a:r>
          </a:p>
          <a:p>
            <a:pPr lvl="1"/>
            <a:r>
              <a:rPr lang="en-US" sz="2400" dirty="0" smtClean="0"/>
              <a:t>Insert a record</a:t>
            </a:r>
          </a:p>
          <a:p>
            <a:pPr lvl="1"/>
            <a:r>
              <a:rPr lang="en-US" sz="2400" dirty="0" smtClean="0"/>
              <a:t>Delete a record.</a:t>
            </a:r>
          </a:p>
          <a:p>
            <a:r>
              <a:rPr lang="en-US" sz="2800" dirty="0" smtClean="0"/>
              <a:t>Execute a sequence of operations: Insert, Insert …., Insert, Search, Search, Delete, Insert, …..</a:t>
            </a:r>
          </a:p>
          <a:p>
            <a:r>
              <a:rPr lang="en-US" sz="2800" dirty="0" smtClean="0"/>
              <a:t>Our set of objects is a dynamic set.</a:t>
            </a:r>
          </a:p>
          <a:p>
            <a:r>
              <a:rPr lang="en-US" sz="2800" dirty="0" smtClean="0"/>
              <a:t>How quickly can one perform these operations?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0605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Hash table efficiently performs dictionary operations on a dynamic set </a:t>
            </a:r>
          </a:p>
          <a:p>
            <a:pPr lvl="1"/>
            <a:r>
              <a:rPr lang="en-US" sz="2400" dirty="0" smtClean="0"/>
              <a:t>average constant time for Search, Insert and Deletion operations</a:t>
            </a:r>
          </a:p>
          <a:p>
            <a:pPr lvl="1"/>
            <a:r>
              <a:rPr lang="en-US" sz="2400" dirty="0" smtClean="0"/>
              <a:t>under simple uniform hashing assumption (a reasonable one)</a:t>
            </a:r>
          </a:p>
          <a:p>
            <a:pPr lvl="1"/>
            <a:r>
              <a:rPr lang="en-US" sz="2400" dirty="0" smtClean="0"/>
              <a:t>bad worst case behavior (almost never happens</a:t>
            </a:r>
            <a:r>
              <a:rPr lang="en-US" sz="2400" dirty="0" smtClean="0"/>
              <a:t>)</a:t>
            </a:r>
          </a:p>
          <a:p>
            <a:pPr marL="514350" indent="-457200"/>
            <a:r>
              <a:rPr lang="en-US" sz="2800" dirty="0" smtClean="0"/>
              <a:t>Performs operations on the keys. This is different than just comparing keys.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7691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Hashing describes a way to store the elements of a set in a hash table by breaking the universe of possible keys.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The position of the data element in the table is given by a function f : U </a:t>
            </a:r>
            <a:r>
              <a:rPr lang="en-US" sz="2800" dirty="0" smtClean="0">
                <a:sym typeface="Wingdings"/>
              </a:rPr>
              <a:t> T.</a:t>
            </a:r>
            <a:endParaRPr lang="en-US" sz="2800" dirty="0"/>
          </a:p>
        </p:txBody>
      </p:sp>
      <p:pic>
        <p:nvPicPr>
          <p:cNvPr id="4" name="Picture 3" descr="Screen Shot 2015-06-22 at 2.21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40" y="3057169"/>
            <a:ext cx="5036023" cy="266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02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Size of the hash table:</a:t>
            </a:r>
          </a:p>
          <a:p>
            <a:pPr lvl="1"/>
            <a:r>
              <a:rPr lang="en-US" sz="2400" dirty="0" smtClean="0"/>
              <a:t>only a small subset of all possible keys of the universe we need to store.</a:t>
            </a:r>
          </a:p>
          <a:p>
            <a:r>
              <a:rPr lang="en-US" sz="2800" dirty="0" smtClean="0"/>
              <a:t>Address calculation:</a:t>
            </a:r>
          </a:p>
          <a:p>
            <a:pPr lvl="1"/>
            <a:r>
              <a:rPr lang="en-US" sz="2400" dirty="0" smtClean="0"/>
              <a:t>The keys are not necessarily integers.</a:t>
            </a:r>
          </a:p>
          <a:p>
            <a:pPr lvl="1"/>
            <a:r>
              <a:rPr lang="en-US" sz="2400" dirty="0" smtClean="0"/>
              <a:t>The index of the table being computed depends on the size of the hash table.</a:t>
            </a:r>
          </a:p>
        </p:txBody>
      </p:sp>
    </p:spTree>
    <p:extLst>
      <p:ext uri="{BB962C8B-B14F-4D97-AF65-F5344CB8AC3E}">
        <p14:creationId xmlns:p14="http://schemas.microsoft.com/office/powerpoint/2010/main" val="2340584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What Makes A Good Hash Function?</a:t>
            </a:r>
          </a:p>
        </p:txBody>
      </p:sp>
      <p:sp>
        <p:nvSpPr>
          <p:cNvPr id="3901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114800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None/>
            </a:pPr>
            <a:r>
              <a:rPr lang="en-US"/>
              <a:t>Fast runtime</a:t>
            </a:r>
          </a:p>
          <a:p>
            <a:pPr lvl="1"/>
            <a:r>
              <a:rPr lang="en-US"/>
              <a:t>O(1) </a:t>
            </a:r>
            <a:r>
              <a:rPr lang="en-US" i="1"/>
              <a:t>and</a:t>
            </a:r>
            <a:r>
              <a:rPr lang="en-US"/>
              <a:t> fast in practical terms</a:t>
            </a:r>
          </a:p>
          <a:p>
            <a:endParaRPr lang="en-US" sz="2400"/>
          </a:p>
          <a:p>
            <a:pPr>
              <a:buFont typeface="Wingdings" charset="0"/>
              <a:buNone/>
            </a:pPr>
            <a:r>
              <a:rPr lang="en-US"/>
              <a:t>Distributes the data evenly</a:t>
            </a:r>
          </a:p>
          <a:p>
            <a:pPr lvl="1"/>
            <a:r>
              <a:rPr lang="en-US"/>
              <a:t>hash(a) % size </a:t>
            </a:r>
            <a:r>
              <a:rPr lang="en-US">
                <a:sym typeface="Symbol" charset="0"/>
              </a:rPr>
              <a:t> hash(b) % size</a:t>
            </a:r>
          </a:p>
          <a:p>
            <a:endParaRPr lang="en-US" sz="2400"/>
          </a:p>
          <a:p>
            <a:pPr>
              <a:buFont typeface="Wingdings" charset="0"/>
              <a:buNone/>
            </a:pPr>
            <a:r>
              <a:rPr lang="en-US"/>
              <a:t>Uses the whole hash table</a:t>
            </a:r>
          </a:p>
          <a:p>
            <a:pPr lvl="1"/>
            <a:r>
              <a:rPr lang="en-US"/>
              <a:t>for all 0 </a:t>
            </a:r>
            <a:r>
              <a:rPr lang="en-US">
                <a:sym typeface="Symbol" charset="0"/>
              </a:rPr>
              <a:t></a:t>
            </a:r>
            <a:r>
              <a:rPr lang="en-US"/>
              <a:t> i &lt; size, </a:t>
            </a:r>
            <a:r>
              <a:rPr lang="en-US">
                <a:sym typeface="Symbol" charset="0"/>
              </a:rPr>
              <a:t></a:t>
            </a:r>
            <a:r>
              <a:rPr lang="en-US"/>
              <a:t> k such that hash(k) % size = i</a:t>
            </a:r>
          </a:p>
        </p:txBody>
      </p:sp>
    </p:spTree>
    <p:extLst>
      <p:ext uri="{BB962C8B-B14F-4D97-AF65-F5344CB8AC3E}">
        <p14:creationId xmlns:p14="http://schemas.microsoft.com/office/powerpoint/2010/main" val="2090976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053" y="1600200"/>
            <a:ext cx="8402747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U: universe of possible keys.</a:t>
            </a:r>
          </a:p>
          <a:p>
            <a:r>
              <a:rPr lang="en-US" sz="2800" dirty="0" smtClean="0"/>
              <a:t>{B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, B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 …., B</a:t>
            </a:r>
            <a:r>
              <a:rPr lang="en-US" sz="2800" baseline="-25000" dirty="0" smtClean="0"/>
              <a:t>m-1</a:t>
            </a:r>
            <a:r>
              <a:rPr lang="en-US" sz="2800" dirty="0" smtClean="0"/>
              <a:t> }: set of buckets.</a:t>
            </a:r>
          </a:p>
          <a:p>
            <a:r>
              <a:rPr lang="en-US" sz="2800" dirty="0" smtClean="0"/>
              <a:t>The hash function is a mapping </a:t>
            </a:r>
          </a:p>
          <a:p>
            <a:pPr marL="0" indent="0" algn="ctr">
              <a:buNone/>
            </a:pPr>
            <a:r>
              <a:rPr lang="en-US" sz="2800" dirty="0" smtClean="0"/>
              <a:t>h: U </a:t>
            </a:r>
            <a:r>
              <a:rPr lang="en-US" sz="2800" dirty="0" smtClean="0">
                <a:sym typeface="Wingdings"/>
              </a:rPr>
              <a:t> {0, 1, 2, …, m-1}</a:t>
            </a:r>
          </a:p>
          <a:p>
            <a:pPr marL="0" indent="0">
              <a:buNone/>
            </a:pPr>
            <a:r>
              <a:rPr lang="en-US" sz="2800" dirty="0">
                <a:sym typeface="Wingdings"/>
              </a:rPr>
              <a:t>	</a:t>
            </a:r>
            <a:r>
              <a:rPr lang="en-US" sz="2800" dirty="0" smtClean="0">
                <a:sym typeface="Wingdings"/>
              </a:rPr>
              <a:t>mapping each key s of the universe to a number h(s).</a:t>
            </a:r>
          </a:p>
          <a:p>
            <a:r>
              <a:rPr lang="en-US" sz="2800" dirty="0" smtClean="0">
                <a:sym typeface="Wingdings"/>
              </a:rPr>
              <a:t>The respective key is stored in the bucket </a:t>
            </a:r>
            <a:r>
              <a:rPr lang="en-US" sz="2800" dirty="0" err="1" smtClean="0">
                <a:sym typeface="Wingdings"/>
              </a:rPr>
              <a:t>B</a:t>
            </a:r>
            <a:r>
              <a:rPr lang="en-US" sz="2800" baseline="-25000" dirty="0" err="1" smtClean="0">
                <a:sym typeface="Wingdings"/>
              </a:rPr>
              <a:t>h</a:t>
            </a:r>
            <a:r>
              <a:rPr lang="en-US" sz="2800" baseline="-25000" dirty="0" smtClean="0">
                <a:sym typeface="Wingdings"/>
              </a:rPr>
              <a:t>(s)</a:t>
            </a:r>
            <a:r>
              <a:rPr lang="en-US" sz="2800" dirty="0" smtClean="0">
                <a:sym typeface="Wingdings"/>
              </a:rPr>
              <a:t>.</a:t>
            </a:r>
          </a:p>
          <a:p>
            <a:r>
              <a:rPr lang="en-US" sz="2800" dirty="0" smtClean="0">
                <a:sym typeface="Wingdings"/>
              </a:rPr>
              <a:t>The bucket number h(s) is also called hash address.</a:t>
            </a:r>
          </a:p>
          <a:p>
            <a:r>
              <a:rPr lang="en-US" sz="2800" dirty="0" smtClean="0">
                <a:sym typeface="Wingdings"/>
              </a:rPr>
              <a:t>The complete set of buckets is called hash table.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1308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Division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053" y="1600200"/>
            <a:ext cx="8402747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mapping is a simple one</a:t>
            </a:r>
            <a:r>
              <a:rPr lang="en-US" sz="2800" dirty="0">
                <a:sym typeface="Wingdings"/>
              </a:rPr>
              <a:t> </a:t>
            </a:r>
            <a:r>
              <a:rPr lang="en-US" sz="2800" dirty="0" smtClean="0">
                <a:sym typeface="Wingdings"/>
              </a:rPr>
              <a:t>: h(k) = k mod m.</a:t>
            </a:r>
          </a:p>
          <a:p>
            <a:r>
              <a:rPr lang="en-US" sz="2800" dirty="0" smtClean="0">
                <a:sym typeface="Wingdings"/>
              </a:rPr>
              <a:t>This is used when the keys are all integers.</a:t>
            </a:r>
          </a:p>
          <a:p>
            <a:r>
              <a:rPr lang="en-US" sz="2800" dirty="0" smtClean="0">
                <a:sym typeface="Wingdings"/>
              </a:rPr>
              <a:t>The table size m should be chosen carefully.</a:t>
            </a:r>
          </a:p>
          <a:p>
            <a:pPr lvl="1"/>
            <a:r>
              <a:rPr lang="en-US" sz="2400" dirty="0" smtClean="0">
                <a:sym typeface="Wingdings"/>
              </a:rPr>
              <a:t>if m is even and h(k) is even, the keys will be stored  in even locations. It is not a  good idea.</a:t>
            </a:r>
          </a:p>
          <a:p>
            <a:pPr lvl="1"/>
            <a:r>
              <a:rPr lang="en-US" sz="2400" dirty="0" smtClean="0">
                <a:sym typeface="Wingdings"/>
              </a:rPr>
              <a:t>m = 2</a:t>
            </a:r>
            <a:r>
              <a:rPr lang="en-US" sz="2400" baseline="30000" dirty="0" smtClean="0">
                <a:sym typeface="Wingdings"/>
              </a:rPr>
              <a:t>p</a:t>
            </a:r>
            <a:r>
              <a:rPr lang="en-US" sz="2400" dirty="0">
                <a:sym typeface="Wingdings"/>
              </a:rPr>
              <a:t> </a:t>
            </a:r>
            <a:r>
              <a:rPr lang="en-US" sz="2400" dirty="0" smtClean="0">
                <a:sym typeface="Wingdings"/>
              </a:rPr>
              <a:t>yields the bucket number using the lower p bits of k.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  <a:sym typeface="Wingdings"/>
              </a:rPr>
              <a:t>Select m to be a prime not too close to the exact power of 2 is often a good choice.</a:t>
            </a:r>
          </a:p>
          <a:p>
            <a:pPr marL="457200" lvl="1" indent="0">
              <a:buNone/>
            </a:pPr>
            <a:endParaRPr lang="en-US" sz="2400" b="1" dirty="0" smtClean="0">
              <a:sym typeface="Wingdings"/>
            </a:endParaRP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87377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Division Method</a:t>
            </a:r>
            <a:br>
              <a:rPr lang="en-US" dirty="0" smtClean="0"/>
            </a:br>
            <a:r>
              <a:rPr lang="en-US" dirty="0" smtClean="0"/>
              <a:t>(Example)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053" y="1600200"/>
            <a:ext cx="8402747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Suppose we wish to allocate a hash table to hold roughly n=2000 character strings where a character has 8-bits.</a:t>
            </a:r>
          </a:p>
          <a:p>
            <a:r>
              <a:rPr lang="en-US" sz="2800" dirty="0" smtClean="0"/>
              <a:t>Suppose we don’t mind examining an average of 3 elements in an unsuccessful search.</a:t>
            </a:r>
          </a:p>
          <a:p>
            <a:r>
              <a:rPr lang="en-US" sz="2800" dirty="0" smtClean="0"/>
              <a:t>We allocate a hash table of size 701. This number is chosen because it is a prime near 2001/3, but not a power of 2.</a:t>
            </a:r>
          </a:p>
          <a:p>
            <a:r>
              <a:rPr lang="en-US" sz="2800" dirty="0" smtClean="0"/>
              <a:t>Our hash function is h(k) = k mod 701.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36483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Hash function for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053" y="1480364"/>
            <a:ext cx="8402747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Example: 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400" b="1" dirty="0" smtClean="0">
                <a:solidFill>
                  <a:srgbClr val="0000FF"/>
                </a:solidFill>
                <a:latin typeface="Courier New" charset="0"/>
              </a:rPr>
              <a:t>public 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</a:rPr>
              <a:t>static 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</a:rPr>
              <a:t>int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</a:rPr>
              <a:t> h (String s){</a:t>
            </a:r>
            <a:br>
              <a:rPr lang="en-US" sz="2400" b="1" dirty="0">
                <a:solidFill>
                  <a:srgbClr val="0000FF"/>
                </a:solidFill>
                <a:latin typeface="Courier New" charset="0"/>
              </a:rPr>
            </a:br>
            <a:r>
              <a:rPr lang="en-US" sz="2400" b="1" dirty="0">
                <a:solidFill>
                  <a:srgbClr val="0000FF"/>
                </a:solidFill>
                <a:latin typeface="Courier New" charset="0"/>
              </a:rPr>
              <a:t>    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</a:rPr>
              <a:t>int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</a:rPr>
              <a:t> k = 0, m = 13;</a:t>
            </a:r>
            <a:br>
              <a:rPr lang="en-US" sz="2400" b="1" dirty="0">
                <a:solidFill>
                  <a:srgbClr val="0000FF"/>
                </a:solidFill>
                <a:latin typeface="Courier New" charset="0"/>
              </a:rPr>
            </a:br>
            <a:r>
              <a:rPr lang="en-US" sz="2400" b="1" dirty="0">
                <a:solidFill>
                  <a:srgbClr val="0000FF"/>
                </a:solidFill>
                <a:latin typeface="Courier New" charset="0"/>
              </a:rPr>
              <a:t>    for (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</a:rPr>
              <a:t>int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</a:rPr>
              <a:t>i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</a:rPr>
              <a:t>=0; 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</a:rPr>
              <a:t>i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</a:rPr>
              <a:t> &lt; 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</a:rPr>
              <a:t>s.length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</a:rPr>
              <a:t>(); 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</a:rPr>
              <a:t>i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</a:rPr>
              <a:t>++)</a:t>
            </a:r>
            <a:br>
              <a:rPr lang="en-US" sz="2400" b="1" dirty="0">
                <a:solidFill>
                  <a:srgbClr val="0000FF"/>
                </a:solidFill>
                <a:latin typeface="Courier New" charset="0"/>
              </a:rPr>
            </a:br>
            <a:r>
              <a:rPr lang="en-US" sz="2400" b="1" dirty="0">
                <a:solidFill>
                  <a:srgbClr val="0000FF"/>
                </a:solidFill>
                <a:latin typeface="Courier New" charset="0"/>
              </a:rPr>
              <a:t>        k += (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</a:rPr>
              <a:t>int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</a:rPr>
              <a:t>)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</a:rPr>
              <a:t>s.charAt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</a:rPr>
              <a:t> (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</a:rPr>
              <a:t>i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</a:rPr>
              <a:t>);</a:t>
            </a:r>
            <a:br>
              <a:rPr lang="en-US" sz="2400" b="1" dirty="0">
                <a:solidFill>
                  <a:srgbClr val="0000FF"/>
                </a:solidFill>
                <a:latin typeface="Courier New" charset="0"/>
              </a:rPr>
            </a:br>
            <a:r>
              <a:rPr lang="en-US" sz="2400" b="1" dirty="0">
                <a:solidFill>
                  <a:srgbClr val="0000FF"/>
                </a:solidFill>
                <a:latin typeface="Courier New" charset="0"/>
              </a:rPr>
              <a:t>    return ( 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</a:rPr>
              <a:t>k%m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</a:rPr>
              <a:t> )</a:t>
            </a:r>
            <a:r>
              <a:rPr lang="en-US" sz="2400" b="1" dirty="0" smtClean="0">
                <a:solidFill>
                  <a:srgbClr val="0000FF"/>
                </a:solidFill>
                <a:latin typeface="Courier New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152873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Multiplicative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Select  A, 0 &lt; A &lt; 1. </a:t>
            </a:r>
            <a:endParaRPr lang="en-US" sz="2800" dirty="0"/>
          </a:p>
          <a:p>
            <a:pPr lvl="1"/>
            <a:r>
              <a:rPr lang="en-US" sz="2400" dirty="0" smtClean="0"/>
              <a:t>A = 0.6180339887 is a good choice. This is (√5 -1)/2.</a:t>
            </a:r>
          </a:p>
          <a:p>
            <a:r>
              <a:rPr lang="en-US" sz="2800" dirty="0" smtClean="0"/>
              <a:t>Multiply </a:t>
            </a:r>
            <a:r>
              <a:rPr lang="en-US" sz="2800" dirty="0" err="1" smtClean="0"/>
              <a:t>k.A</a:t>
            </a:r>
            <a:r>
              <a:rPr lang="en-US" sz="2800" dirty="0" smtClean="0"/>
              <a:t> where k is the key</a:t>
            </a:r>
          </a:p>
          <a:p>
            <a:r>
              <a:rPr lang="en-US" sz="2800" dirty="0" smtClean="0"/>
              <a:t>Take p = </a:t>
            </a:r>
            <a:r>
              <a:rPr lang="en-US" sz="2800" dirty="0" err="1" smtClean="0"/>
              <a:t>logm</a:t>
            </a:r>
            <a:r>
              <a:rPr lang="en-US" sz="2800" dirty="0" smtClean="0"/>
              <a:t> significant bits from the fractional part of the product.</a:t>
            </a:r>
          </a:p>
          <a:p>
            <a:r>
              <a:rPr lang="en-US" sz="2800" dirty="0" err="1" smtClean="0"/>
              <a:t>logm</a:t>
            </a:r>
            <a:r>
              <a:rPr lang="en-US" sz="2800" dirty="0" smtClean="0"/>
              <a:t> bits realize a table index.</a:t>
            </a:r>
          </a:p>
          <a:p>
            <a:r>
              <a:rPr lang="en-US" sz="2800" dirty="0" smtClean="0"/>
              <a:t>Random numbers are generated in a similar manner.</a:t>
            </a:r>
          </a:p>
          <a:p>
            <a:r>
              <a:rPr lang="en-US" sz="2800" dirty="0" smtClean="0"/>
              <a:t>Note that the selection of a specific m is not important any more.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36707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Multiplicative method</a:t>
            </a:r>
            <a:br>
              <a:rPr lang="en-US" dirty="0" smtClean="0"/>
            </a:b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m=16</a:t>
            </a:r>
          </a:p>
          <a:p>
            <a:r>
              <a:rPr lang="en-US" sz="2800" dirty="0" smtClean="0"/>
              <a:t>p=</a:t>
            </a:r>
            <a:r>
              <a:rPr lang="en-US" sz="2800" dirty="0" err="1" smtClean="0"/>
              <a:t>logm</a:t>
            </a:r>
            <a:r>
              <a:rPr lang="en-US" sz="2800" dirty="0" smtClean="0"/>
              <a:t> = 4 bits</a:t>
            </a:r>
          </a:p>
          <a:p>
            <a:r>
              <a:rPr lang="en-US" sz="2800" dirty="0" smtClean="0"/>
              <a:t>A = .101011</a:t>
            </a:r>
            <a:r>
              <a:rPr lang="en-US" sz="2800" baseline="-25000" dirty="0" smtClean="0"/>
              <a:t>2</a:t>
            </a:r>
            <a:endParaRPr lang="en-US" sz="2800" dirty="0" smtClean="0"/>
          </a:p>
          <a:p>
            <a:r>
              <a:rPr lang="en-US" sz="2800" dirty="0" smtClean="0"/>
              <a:t>k = 011011</a:t>
            </a:r>
            <a:r>
              <a:rPr lang="en-US" sz="2800" baseline="-25000" dirty="0" smtClean="0"/>
              <a:t>2</a:t>
            </a:r>
            <a:endParaRPr lang="en-US" sz="2800" dirty="0" smtClean="0"/>
          </a:p>
          <a:p>
            <a:r>
              <a:rPr lang="en-US" sz="2800" dirty="0" err="1" smtClean="0"/>
              <a:t>k.A</a:t>
            </a:r>
            <a:r>
              <a:rPr lang="en-US" sz="2800" dirty="0" smtClean="0"/>
              <a:t> = 010010.001001</a:t>
            </a:r>
            <a:r>
              <a:rPr lang="en-US" sz="2800" baseline="-25000" dirty="0" smtClean="0"/>
              <a:t>2</a:t>
            </a:r>
            <a:endParaRPr lang="en-US" sz="2800" dirty="0" smtClean="0"/>
          </a:p>
          <a:p>
            <a:r>
              <a:rPr lang="en-US" sz="2800" dirty="0" smtClean="0"/>
              <a:t>Take 0010</a:t>
            </a:r>
            <a:r>
              <a:rPr lang="en-US" sz="2800" baseline="-25000" dirty="0" smtClean="0"/>
              <a:t>2 </a:t>
            </a:r>
            <a:r>
              <a:rPr lang="en-US" sz="2800" dirty="0"/>
              <a:t> </a:t>
            </a:r>
            <a:r>
              <a:rPr lang="en-US" sz="2800" dirty="0" smtClean="0"/>
              <a:t>(first p bits following the decimal point) as the index of the bucket where k is stored.</a:t>
            </a:r>
          </a:p>
          <a:p>
            <a:r>
              <a:rPr lang="en-US" sz="2800" dirty="0" smtClean="0"/>
              <a:t>Note here that in multiplicative method, m need not be prime.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178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Elementary data structures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can represent a dynamic set in a linear list.</a:t>
            </a:r>
          </a:p>
          <a:p>
            <a:pPr lvl="1"/>
            <a:r>
              <a:rPr lang="en-US" sz="2400" dirty="0" smtClean="0"/>
              <a:t>array</a:t>
            </a:r>
          </a:p>
          <a:p>
            <a:pPr lvl="1"/>
            <a:r>
              <a:rPr lang="en-US" sz="2400" dirty="0" smtClean="0"/>
              <a:t>linked list</a:t>
            </a:r>
          </a:p>
          <a:p>
            <a:pPr lvl="1"/>
            <a:r>
              <a:rPr lang="en-US" sz="2400" dirty="0" smtClean="0"/>
              <a:t>doubly linked list</a:t>
            </a:r>
          </a:p>
          <a:p>
            <a:r>
              <a:rPr lang="en-US" sz="2800" dirty="0" smtClean="0"/>
              <a:t>What is the cost of each operations?</a:t>
            </a:r>
          </a:p>
        </p:txBody>
      </p:sp>
    </p:spTree>
    <p:extLst>
      <p:ext uri="{BB962C8B-B14F-4D97-AF65-F5344CB8AC3E}">
        <p14:creationId xmlns:p14="http://schemas.microsoft.com/office/powerpoint/2010/main" val="136425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Possible ways of dealing 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There are two common methods for resolving collisions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Chaining</a:t>
            </a:r>
            <a:r>
              <a:rPr lang="en-US" dirty="0" smtClean="0"/>
              <a:t>: Each bucket is maintained as a linked list. All the objects whose keys are mapped to the same bucket are kept in a linked list.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Open addressing</a:t>
            </a:r>
            <a:r>
              <a:rPr lang="en-US" dirty="0" smtClean="0"/>
              <a:t>: Colliding elements are stored in other vacant buckets in the table. A collision resolution scheme assigns a sequence of addresses to the key. The insertion algorithm inspects the cell in the order indicated until it finds an empty slot in the table.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241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51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Hashing with chaining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Screen Shot 2015-06-23 at 9.43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219" y="1229436"/>
            <a:ext cx="7704387" cy="44481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5323" y="5677549"/>
            <a:ext cx="813728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Search, Insertion and Deletion are straight forward.</a:t>
            </a:r>
          </a:p>
        </p:txBody>
      </p:sp>
    </p:spTree>
    <p:extLst>
      <p:ext uri="{BB962C8B-B14F-4D97-AF65-F5344CB8AC3E}">
        <p14:creationId xmlns:p14="http://schemas.microsoft.com/office/powerpoint/2010/main" val="629655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Hashing with double hashing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Shot 2015-06-23 at 9.51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630" y="1334078"/>
            <a:ext cx="6767145" cy="54786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67907" y="4662521"/>
            <a:ext cx="467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67907" y="1417638"/>
            <a:ext cx="4678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34489" y="3043497"/>
            <a:ext cx="46785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58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34489" y="5184253"/>
            <a:ext cx="46785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34489" y="1417638"/>
            <a:ext cx="467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89795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Hashing with double hashing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this method two hashing functions h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(x) and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(x)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 smtClean="0"/>
              <a:t>Use h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(x) to insert x.</a:t>
            </a:r>
          </a:p>
          <a:p>
            <a:pPr lvl="1"/>
            <a:r>
              <a:rPr lang="en-US" sz="2400" dirty="0" smtClean="0"/>
              <a:t>In case of collision, use the second hash function to x and probe at a distance 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(x), 2h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(x), 3h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(x), and so on.</a:t>
            </a:r>
          </a:p>
          <a:p>
            <a:r>
              <a:rPr lang="en-US" sz="2800" dirty="0" smtClean="0"/>
              <a:t>In deleting an object, we cannot leave a hole in the table (why?).</a:t>
            </a:r>
          </a:p>
          <a:p>
            <a:pPr lvl="1"/>
            <a:r>
              <a:rPr lang="en-US" sz="2400" dirty="0" smtClean="0"/>
              <a:t>Instead of deleting the element, just mark it.</a:t>
            </a:r>
          </a:p>
          <a:p>
            <a:pPr lvl="1"/>
            <a:r>
              <a:rPr lang="en-US" sz="2400" dirty="0" smtClean="0"/>
              <a:t>We treat this bucket to be occupied for search and deletion steps. For insertion, this bucket is considered empty.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7169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18" y="1600200"/>
            <a:ext cx="9110582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Deletion from a separately chained hash table is easy.</a:t>
            </a:r>
          </a:p>
          <a:p>
            <a:r>
              <a:rPr lang="en-US" sz="2800" dirty="0" smtClean="0"/>
              <a:t>Deletion from an open-addressed hash table is not simple.</a:t>
            </a:r>
          </a:p>
          <a:p>
            <a:pPr lvl="1"/>
            <a:r>
              <a:rPr lang="en-US" sz="2400" dirty="0" smtClean="0"/>
              <a:t>A key to be deleted cannot simply be removed from the hash table leaving its position empty (why?).</a:t>
            </a:r>
          </a:p>
          <a:p>
            <a:pPr lvl="1"/>
            <a:r>
              <a:rPr lang="en-US" sz="2400" dirty="0" smtClean="0"/>
              <a:t>The usual way is to add an extra bit (</a:t>
            </a:r>
            <a:r>
              <a:rPr lang="en-US" sz="2400" dirty="0" smtClean="0">
                <a:solidFill>
                  <a:srgbClr val="FF0000"/>
                </a:solidFill>
              </a:rPr>
              <a:t>Deleted field</a:t>
            </a:r>
            <a:r>
              <a:rPr lang="en-US" sz="2400" dirty="0" smtClean="0"/>
              <a:t>) to each table entry.</a:t>
            </a:r>
          </a:p>
          <a:p>
            <a:pPr lvl="1"/>
            <a:r>
              <a:rPr lang="en-US" sz="2400" dirty="0" smtClean="0"/>
              <a:t>When an entry is deleted, the Deleted field bit is set to 1.</a:t>
            </a:r>
          </a:p>
          <a:p>
            <a:pPr lvl="1"/>
            <a:r>
              <a:rPr lang="en-US" sz="2400" dirty="0" smtClean="0"/>
              <a:t>Search proceed over both the occupied buckets and empty slots with Deleted bit set to 1.</a:t>
            </a:r>
          </a:p>
          <a:p>
            <a:pPr lvl="1"/>
            <a:r>
              <a:rPr lang="en-US" sz="2400" dirty="0" smtClean="0"/>
              <a:t>Insertion occurs at the first position that is empty or has a Deleted bit 1.</a:t>
            </a:r>
          </a:p>
        </p:txBody>
      </p:sp>
    </p:spTree>
    <p:extLst>
      <p:ext uri="{BB962C8B-B14F-4D97-AF65-F5344CB8AC3E}">
        <p14:creationId xmlns:p14="http://schemas.microsoft.com/office/powerpoint/2010/main" val="39032439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Uniform hashing assumption</a:t>
            </a:r>
          </a:p>
          <a:p>
            <a:pPr lvl="1"/>
            <a:r>
              <a:rPr lang="en-US" dirty="0" smtClean="0"/>
              <a:t>any given key of the universe is equally likely to hash into any </a:t>
            </a:r>
            <a:r>
              <a:rPr lang="en-US" dirty="0"/>
              <a:t>of the </a:t>
            </a:r>
            <a:r>
              <a:rPr lang="en-US" i="1" dirty="0">
                <a:solidFill>
                  <a:srgbClr val="FF0000"/>
                </a:solidFill>
              </a:rPr>
              <a:t>m</a:t>
            </a:r>
            <a:r>
              <a:rPr lang="en-US" i="1" dirty="0"/>
              <a:t> </a:t>
            </a:r>
            <a:r>
              <a:rPr lang="en-US" dirty="0"/>
              <a:t>slots, independently of where any other element has hashed to. </a:t>
            </a:r>
          </a:p>
          <a:p>
            <a:r>
              <a:rPr lang="en-US" sz="2800" dirty="0" smtClean="0"/>
              <a:t>Load factor </a:t>
            </a:r>
            <a:r>
              <a:rPr lang="en-US" sz="2800" dirty="0" smtClean="0">
                <a:solidFill>
                  <a:srgbClr val="FF0000"/>
                </a:solidFill>
              </a:rPr>
              <a:t>α</a:t>
            </a:r>
            <a:r>
              <a:rPr lang="en-US" sz="2800" dirty="0" smtClean="0"/>
              <a:t> for table B with </a:t>
            </a:r>
            <a:r>
              <a:rPr lang="en-US" sz="2800" dirty="0" smtClean="0">
                <a:solidFill>
                  <a:srgbClr val="FF0000"/>
                </a:solidFill>
              </a:rPr>
              <a:t>m</a:t>
            </a:r>
            <a:r>
              <a:rPr lang="en-US" sz="2800" dirty="0" smtClean="0"/>
              <a:t> buckets containing </a:t>
            </a:r>
            <a:r>
              <a:rPr lang="en-US" sz="2800" dirty="0" smtClean="0">
                <a:solidFill>
                  <a:srgbClr val="FF0000"/>
                </a:solidFill>
              </a:rPr>
              <a:t>n</a:t>
            </a:r>
            <a:r>
              <a:rPr lang="en-US" sz="2800" dirty="0" smtClean="0"/>
              <a:t> elements is </a:t>
            </a:r>
            <a:r>
              <a:rPr lang="en-US" sz="2800" dirty="0" smtClean="0">
                <a:solidFill>
                  <a:srgbClr val="FF0000"/>
                </a:solidFill>
              </a:rPr>
              <a:t>n/m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329424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(Chaining)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(CLRS </a:t>
            </a:r>
            <a:r>
              <a:rPr lang="en-US" b="1" dirty="0">
                <a:solidFill>
                  <a:srgbClr val="FF0000"/>
                </a:solidFill>
              </a:rPr>
              <a:t>section 11.4)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4418"/>
          </a:xfrm>
        </p:spPr>
        <p:txBody>
          <a:bodyPr>
            <a:normAutofit/>
          </a:bodyPr>
          <a:lstStyle/>
          <a:p>
            <a:r>
              <a:rPr lang="en-US" sz="2800" dirty="0"/>
              <a:t>Let </a:t>
            </a:r>
            <a:r>
              <a:rPr lang="en-US" sz="2800" dirty="0" err="1">
                <a:solidFill>
                  <a:srgbClr val="FF0000"/>
                </a:solidFill>
              </a:rPr>
              <a:t>n</a:t>
            </a:r>
            <a:r>
              <a:rPr lang="en-US" sz="2800" baseline="-25000" dirty="0" err="1">
                <a:solidFill>
                  <a:srgbClr val="FF0000"/>
                </a:solidFill>
              </a:rPr>
              <a:t>j</a:t>
            </a:r>
            <a:r>
              <a:rPr lang="en-US" sz="2800" dirty="0"/>
              <a:t> denote the length of </a:t>
            </a:r>
            <a:r>
              <a:rPr lang="en-US" sz="2800" dirty="0">
                <a:solidFill>
                  <a:srgbClr val="FF0000"/>
                </a:solidFill>
              </a:rPr>
              <a:t>T[j]</a:t>
            </a:r>
            <a:r>
              <a:rPr lang="en-US" sz="2800" dirty="0"/>
              <a:t>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E[</a:t>
            </a:r>
            <a:r>
              <a:rPr lang="en-US" sz="2800" dirty="0" err="1">
                <a:solidFill>
                  <a:srgbClr val="FF0000"/>
                </a:solidFill>
              </a:rPr>
              <a:t>n</a:t>
            </a:r>
            <a:r>
              <a:rPr lang="en-US" sz="2800" baseline="-25000" dirty="0" err="1">
                <a:solidFill>
                  <a:srgbClr val="FF0000"/>
                </a:solidFill>
              </a:rPr>
              <a:t>j</a:t>
            </a:r>
            <a:r>
              <a:rPr lang="en-US" sz="2800" dirty="0">
                <a:solidFill>
                  <a:srgbClr val="FF0000"/>
                </a:solidFill>
              </a:rPr>
              <a:t>]</a:t>
            </a:r>
            <a:r>
              <a:rPr lang="en-US" sz="2800" dirty="0"/>
              <a:t>, the expected </a:t>
            </a:r>
            <a:r>
              <a:rPr lang="en-US" sz="2800" dirty="0" smtClean="0"/>
              <a:t>length of T[j], </a:t>
            </a:r>
            <a:r>
              <a:rPr lang="en-US" sz="2800" dirty="0"/>
              <a:t>is </a:t>
            </a:r>
            <a:r>
              <a:rPr lang="en-US" sz="2800" dirty="0">
                <a:solidFill>
                  <a:srgbClr val="FF0000"/>
                </a:solidFill>
              </a:rPr>
              <a:t>α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 smtClean="0">
              <a:solidFill>
                <a:srgbClr val="0000FF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Theorem </a:t>
            </a:r>
            <a:r>
              <a:rPr lang="en-US" sz="2800" dirty="0" smtClean="0">
                <a:solidFill>
                  <a:srgbClr val="0000FF"/>
                </a:solidFill>
              </a:rPr>
              <a:t>1</a:t>
            </a:r>
            <a:r>
              <a:rPr lang="en-US" dirty="0" smtClean="0">
                <a:solidFill>
                  <a:srgbClr val="0000FF"/>
                </a:solidFill>
              </a:rPr>
              <a:t>: </a:t>
            </a:r>
            <a:r>
              <a:rPr lang="en-US" sz="2800" dirty="0"/>
              <a:t>For the chaining resolution scheme, the expected cost of an </a:t>
            </a:r>
            <a:r>
              <a:rPr lang="en-US" sz="2800" dirty="0" smtClean="0"/>
              <a:t>unsuccessful </a:t>
            </a:r>
            <a:r>
              <a:rPr lang="en-US" sz="2800" dirty="0"/>
              <a:t>search is </a:t>
            </a:r>
            <a:r>
              <a:rPr lang="en-US" sz="2800" dirty="0" err="1">
                <a:solidFill>
                  <a:srgbClr val="FF0000"/>
                </a:solidFill>
              </a:rPr>
              <a:t>Θ</a:t>
            </a:r>
            <a:r>
              <a:rPr lang="en-US" sz="2800" dirty="0">
                <a:solidFill>
                  <a:srgbClr val="FF0000"/>
                </a:solidFill>
              </a:rPr>
              <a:t>(1 + α ) </a:t>
            </a:r>
            <a:r>
              <a:rPr lang="en-US" sz="2800" dirty="0"/>
              <a:t>under the assumption of simple uniform hashing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dirty="0" smtClean="0">
                <a:solidFill>
                  <a:srgbClr val="0000FF"/>
                </a:solidFill>
              </a:rPr>
              <a:t>Theorem 2</a:t>
            </a:r>
            <a:r>
              <a:rPr lang="en-US" sz="2800" dirty="0" smtClean="0"/>
              <a:t>: Under the assumption of uniform hashing, the expected cost of each </a:t>
            </a:r>
            <a:r>
              <a:rPr lang="en-US" sz="2800" dirty="0"/>
              <a:t>dictionary operation is </a:t>
            </a:r>
            <a:r>
              <a:rPr lang="en-US" sz="2800" dirty="0" err="1">
                <a:solidFill>
                  <a:srgbClr val="FF0000"/>
                </a:solidFill>
              </a:rPr>
              <a:t>Θ</a:t>
            </a:r>
            <a:r>
              <a:rPr lang="en-US" sz="2800" dirty="0">
                <a:solidFill>
                  <a:srgbClr val="FF0000"/>
                </a:solidFill>
              </a:rPr>
              <a:t>(1 + α ) </a:t>
            </a:r>
            <a:r>
              <a:rPr lang="en-US" sz="2800" dirty="0"/>
              <a:t>for the chaining resolution scheme. This cost is constant if </a:t>
            </a:r>
            <a:r>
              <a:rPr lang="en-US" sz="2800" dirty="0">
                <a:solidFill>
                  <a:srgbClr val="FF0000"/>
                </a:solidFill>
              </a:rPr>
              <a:t>n ∈ O(m)</a:t>
            </a:r>
            <a:r>
              <a:rPr lang="en-US" sz="2800" dirty="0"/>
              <a:t>. 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6580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Analysis (Open address)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(CLRS </a:t>
            </a:r>
            <a:r>
              <a:rPr lang="en-US" b="1" dirty="0">
                <a:solidFill>
                  <a:srgbClr val="FF0000"/>
                </a:solidFill>
              </a:rPr>
              <a:t>section 11.4)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Theorem 3: </a:t>
            </a:r>
            <a:r>
              <a:rPr lang="en-US" sz="2800" dirty="0"/>
              <a:t>Given an open-address hash table with load factor </a:t>
            </a:r>
            <a:r>
              <a:rPr lang="en-US" sz="2800" dirty="0">
                <a:solidFill>
                  <a:srgbClr val="FF0000"/>
                </a:solidFill>
              </a:rPr>
              <a:t>α = n/m &lt; 1</a:t>
            </a:r>
            <a:r>
              <a:rPr lang="en-US" sz="2800" dirty="0"/>
              <a:t>, the expected </a:t>
            </a:r>
            <a:r>
              <a:rPr lang="en-US" sz="2800" dirty="0" smtClean="0"/>
              <a:t>cost for an unsuccessful search </a:t>
            </a:r>
            <a:r>
              <a:rPr lang="en-US" sz="2800" dirty="0"/>
              <a:t>is at most </a:t>
            </a:r>
            <a:r>
              <a:rPr lang="en-US" sz="2800" dirty="0" smtClean="0">
                <a:solidFill>
                  <a:srgbClr val="FF0000"/>
                </a:solidFill>
              </a:rPr>
              <a:t>1/(1</a:t>
            </a:r>
            <a:r>
              <a:rPr lang="en-US" sz="2800" dirty="0">
                <a:solidFill>
                  <a:srgbClr val="FF0000"/>
                </a:solidFill>
              </a:rPr>
              <a:t>−</a:t>
            </a:r>
            <a:r>
              <a:rPr lang="en-US" sz="2800" dirty="0" smtClean="0">
                <a:solidFill>
                  <a:srgbClr val="FF0000"/>
                </a:solidFill>
              </a:rPr>
              <a:t>α)</a:t>
            </a:r>
            <a:r>
              <a:rPr lang="en-US" sz="2800" dirty="0" smtClean="0"/>
              <a:t>, </a:t>
            </a:r>
            <a:r>
              <a:rPr lang="en-US" sz="2800" dirty="0"/>
              <a:t>assuming uniform hashing. </a:t>
            </a:r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Theorem 4</a:t>
            </a:r>
            <a:r>
              <a:rPr lang="en-US" sz="2800" dirty="0" smtClean="0"/>
              <a:t>: </a:t>
            </a:r>
            <a:r>
              <a:rPr lang="en-US" sz="2800" dirty="0"/>
              <a:t>Given an open-address hash table with load factor </a:t>
            </a:r>
            <a:r>
              <a:rPr lang="en-US" sz="2800" dirty="0">
                <a:solidFill>
                  <a:srgbClr val="FF0000"/>
                </a:solidFill>
              </a:rPr>
              <a:t>α &lt; 1</a:t>
            </a:r>
            <a:r>
              <a:rPr lang="en-US" sz="2800" dirty="0"/>
              <a:t>, the </a:t>
            </a:r>
            <a:r>
              <a:rPr lang="en-US" sz="2800" dirty="0" smtClean="0"/>
              <a:t>expected </a:t>
            </a:r>
            <a:r>
              <a:rPr lang="en-US" sz="2800" dirty="0"/>
              <a:t>number of probes in a successful search is at most 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(1/α) log</a:t>
            </a:r>
            <a:r>
              <a:rPr lang="en-US" sz="2800" baseline="-25000" dirty="0" smtClean="0">
                <a:solidFill>
                  <a:srgbClr val="FF0000"/>
                </a:solidFill>
              </a:rPr>
              <a:t>e</a:t>
            </a:r>
            <a:r>
              <a:rPr lang="en-US" sz="2800" dirty="0" smtClean="0">
                <a:solidFill>
                  <a:srgbClr val="FF0000"/>
                </a:solidFill>
              </a:rPr>
              <a:t>(1/(1-α))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assuming </a:t>
            </a:r>
            <a:r>
              <a:rPr lang="en-US" sz="2800" dirty="0"/>
              <a:t>uniform hashing and assuming that each key in the table is equally likely to be searched. 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8268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000" b="1" dirty="0">
                <a:solidFill>
                  <a:srgbClr val="0000FF"/>
                </a:solidFill>
              </a:rPr>
              <a:t>A universal </a:t>
            </a:r>
            <a:r>
              <a:rPr lang="de-DE" sz="4000" b="1" dirty="0" err="1">
                <a:solidFill>
                  <a:srgbClr val="0000FF"/>
                </a:solidFill>
              </a:rPr>
              <a:t>class</a:t>
            </a:r>
            <a:r>
              <a:rPr lang="de-DE" sz="4000" b="1" dirty="0">
                <a:solidFill>
                  <a:srgbClr val="0000FF"/>
                </a:solidFill>
              </a:rPr>
              <a:t> </a:t>
            </a:r>
            <a:r>
              <a:rPr lang="de-DE" sz="4000" b="1" dirty="0" err="1">
                <a:solidFill>
                  <a:srgbClr val="0000FF"/>
                </a:solidFill>
              </a:rPr>
              <a:t>of</a:t>
            </a:r>
            <a:r>
              <a:rPr lang="de-DE" sz="4000" b="1" dirty="0">
                <a:solidFill>
                  <a:srgbClr val="0000FF"/>
                </a:solidFill>
              </a:rPr>
              <a:t> </a:t>
            </a:r>
            <a:r>
              <a:rPr lang="de-DE" sz="4000" b="1" dirty="0" err="1">
                <a:solidFill>
                  <a:srgbClr val="0000FF"/>
                </a:solidFill>
              </a:rPr>
              <a:t>hash</a:t>
            </a:r>
            <a:r>
              <a:rPr lang="de-DE" sz="4000" b="1" dirty="0">
                <a:solidFill>
                  <a:srgbClr val="0000FF"/>
                </a:solidFill>
              </a:rPr>
              <a:t> </a:t>
            </a:r>
            <a:r>
              <a:rPr lang="de-DE" sz="4000" b="1" dirty="0" err="1" smtClean="0">
                <a:solidFill>
                  <a:srgbClr val="0000FF"/>
                </a:solidFill>
              </a:rPr>
              <a:t>functions</a:t>
            </a:r>
            <a:r>
              <a:rPr lang="de-DE" sz="4000" b="1" dirty="0" smtClean="0">
                <a:solidFill>
                  <a:srgbClr val="0000FF"/>
                </a:solidFill>
              </a:rPr>
              <a:t/>
            </a:r>
            <a:br>
              <a:rPr lang="de-DE" sz="4000" b="1" dirty="0" smtClean="0">
                <a:solidFill>
                  <a:srgbClr val="0000FF"/>
                </a:solidFill>
              </a:rPr>
            </a:br>
            <a:r>
              <a:rPr lang="de-DE" sz="4000" b="1" dirty="0" smtClean="0">
                <a:solidFill>
                  <a:srgbClr val="0000FF"/>
                </a:solidFill>
              </a:rPr>
              <a:t>(uniform </a:t>
            </a:r>
            <a:r>
              <a:rPr lang="de-DE" sz="4000" b="1" dirty="0" err="1" smtClean="0">
                <a:solidFill>
                  <a:srgbClr val="0000FF"/>
                </a:solidFill>
              </a:rPr>
              <a:t>hashing</a:t>
            </a:r>
            <a:r>
              <a:rPr lang="de-DE" sz="40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526626"/>
            <a:ext cx="8482115" cy="5543550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tx1"/>
              </a:buClr>
            </a:pPr>
            <a:r>
              <a:rPr lang="de-DE" dirty="0" smtClean="0"/>
              <a:t>|</a:t>
            </a:r>
            <a:r>
              <a:rPr lang="de-DE" i="1" dirty="0"/>
              <a:t>U</a:t>
            </a:r>
            <a:r>
              <a:rPr lang="de-DE" dirty="0"/>
              <a:t>| = </a:t>
            </a:r>
            <a:r>
              <a:rPr lang="de-DE" i="1" dirty="0"/>
              <a:t>p</a:t>
            </a:r>
            <a:r>
              <a:rPr lang="de-DE" dirty="0"/>
              <a:t> (</a:t>
            </a:r>
            <a:r>
              <a:rPr lang="de-DE" i="1" dirty="0"/>
              <a:t>p</a:t>
            </a:r>
            <a:r>
              <a:rPr lang="de-DE" dirty="0"/>
              <a:t> prime) </a:t>
            </a:r>
            <a:r>
              <a:rPr lang="de-DE" dirty="0" err="1"/>
              <a:t>and</a:t>
            </a:r>
            <a:r>
              <a:rPr lang="de-DE" dirty="0"/>
              <a:t> |</a:t>
            </a:r>
            <a:r>
              <a:rPr lang="de-DE" i="1" dirty="0"/>
              <a:t>U</a:t>
            </a:r>
            <a:r>
              <a:rPr lang="de-DE" dirty="0"/>
              <a:t>| = {0, …, </a:t>
            </a:r>
            <a:r>
              <a:rPr lang="de-DE" i="1" dirty="0"/>
              <a:t>p-</a:t>
            </a:r>
            <a:r>
              <a:rPr lang="de-DE" dirty="0"/>
              <a:t>1</a:t>
            </a:r>
            <a:r>
              <a:rPr lang="de-DE" dirty="0" smtClean="0"/>
              <a:t>}, U: </a:t>
            </a:r>
            <a:r>
              <a:rPr lang="de-DE" dirty="0" err="1"/>
              <a:t>U</a:t>
            </a:r>
            <a:r>
              <a:rPr lang="de-DE" dirty="0" err="1" smtClean="0"/>
              <a:t>niverse</a:t>
            </a:r>
            <a:endParaRPr lang="de-DE" dirty="0" smtClean="0"/>
          </a:p>
          <a:p>
            <a:pPr>
              <a:buClr>
                <a:schemeClr val="tx1"/>
              </a:buClr>
            </a:pPr>
            <a:endParaRPr lang="de-DE" dirty="0"/>
          </a:p>
          <a:p>
            <a:pPr>
              <a:buClr>
                <a:schemeClr val="tx1"/>
              </a:buClr>
            </a:pPr>
            <a:r>
              <a:rPr lang="de-DE" dirty="0" err="1"/>
              <a:t>Let</a:t>
            </a:r>
            <a:r>
              <a:rPr lang="de-DE" dirty="0"/>
              <a:t> </a:t>
            </a:r>
            <a:r>
              <a:rPr lang="de-DE" i="1" dirty="0"/>
              <a:t>a</a:t>
            </a:r>
            <a:r>
              <a:rPr lang="de-DE" dirty="0"/>
              <a:t> </a:t>
            </a:r>
            <a:r>
              <a:rPr lang="de-DE" dirty="0">
                <a:sym typeface="Symbol" charset="0"/>
              </a:rPr>
              <a:t></a:t>
            </a:r>
            <a:r>
              <a:rPr lang="de-DE" dirty="0"/>
              <a:t> {1, …, </a:t>
            </a:r>
            <a:r>
              <a:rPr lang="de-DE" i="1" dirty="0"/>
              <a:t>p-</a:t>
            </a:r>
            <a:r>
              <a:rPr lang="de-DE" dirty="0"/>
              <a:t>1}, </a:t>
            </a:r>
            <a:r>
              <a:rPr lang="de-DE" i="1" dirty="0"/>
              <a:t>b </a:t>
            </a:r>
            <a:r>
              <a:rPr lang="de-DE" dirty="0">
                <a:sym typeface="Symbol" charset="0"/>
              </a:rPr>
              <a:t> </a:t>
            </a:r>
            <a:r>
              <a:rPr lang="de-DE" dirty="0"/>
              <a:t>{0, …, </a:t>
            </a:r>
            <a:r>
              <a:rPr lang="de-DE" i="1" dirty="0"/>
              <a:t>p-</a:t>
            </a:r>
            <a:r>
              <a:rPr lang="de-DE" dirty="0"/>
              <a:t>1} </a:t>
            </a:r>
            <a:endParaRPr lang="de-DE" dirty="0" smtClean="0"/>
          </a:p>
          <a:p>
            <a:pPr>
              <a:buClr>
                <a:schemeClr val="tx1"/>
              </a:buClr>
            </a:pPr>
            <a:endParaRPr lang="de-DE" dirty="0"/>
          </a:p>
          <a:p>
            <a:pPr>
              <a:buClr>
                <a:schemeClr val="tx1"/>
              </a:buClr>
            </a:pPr>
            <a:r>
              <a:rPr lang="de-DE" dirty="0" smtClean="0"/>
              <a:t> </a:t>
            </a:r>
            <a:r>
              <a:rPr lang="de-DE" dirty="0" err="1" smtClean="0"/>
              <a:t>h</a:t>
            </a:r>
            <a:r>
              <a:rPr lang="de-DE" baseline="-25000" dirty="0" err="1" smtClean="0"/>
              <a:t>a,b</a:t>
            </a:r>
            <a:r>
              <a:rPr lang="de-DE" dirty="0" smtClean="0"/>
              <a:t> </a:t>
            </a:r>
            <a:r>
              <a:rPr lang="de-DE" dirty="0"/>
              <a:t>: U </a:t>
            </a:r>
            <a:r>
              <a:rPr lang="de-DE" dirty="0">
                <a:sym typeface="Wingdings" charset="0"/>
              </a:rPr>
              <a:t> {0,…,</a:t>
            </a:r>
            <a:r>
              <a:rPr lang="de-DE" i="1" dirty="0">
                <a:sym typeface="Wingdings" charset="0"/>
              </a:rPr>
              <a:t>m-</a:t>
            </a:r>
            <a:r>
              <a:rPr lang="de-DE" dirty="0">
                <a:sym typeface="Wingdings" charset="0"/>
              </a:rPr>
              <a:t>1}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defined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 smtClean="0"/>
              <a:t>follows</a:t>
            </a:r>
            <a:endParaRPr lang="de-DE" dirty="0" smtClean="0"/>
          </a:p>
          <a:p>
            <a:pPr>
              <a:buClr>
                <a:schemeClr val="tx1"/>
              </a:buClr>
            </a:pPr>
            <a:endParaRPr lang="de-DE" dirty="0"/>
          </a:p>
          <a:p>
            <a:pPr>
              <a:buClr>
                <a:schemeClr val="tx1"/>
              </a:buClr>
              <a:buFontTx/>
              <a:buNone/>
            </a:pPr>
            <a:r>
              <a:rPr lang="de-DE" dirty="0"/>
              <a:t>			 </a:t>
            </a:r>
            <a:r>
              <a:rPr lang="de-DE" i="1" dirty="0" err="1">
                <a:solidFill>
                  <a:srgbClr val="FF0000"/>
                </a:solidFill>
              </a:rPr>
              <a:t>h</a:t>
            </a:r>
            <a:r>
              <a:rPr lang="de-DE" i="1" baseline="-25000" dirty="0" err="1">
                <a:solidFill>
                  <a:srgbClr val="FF0000"/>
                </a:solidFill>
              </a:rPr>
              <a:t>a</a:t>
            </a:r>
            <a:r>
              <a:rPr lang="de-DE" baseline="-25000" dirty="0" err="1">
                <a:solidFill>
                  <a:srgbClr val="FF0000"/>
                </a:solidFill>
              </a:rPr>
              <a:t>,</a:t>
            </a:r>
            <a:r>
              <a:rPr lang="de-DE" i="1" baseline="-25000" dirty="0" err="1">
                <a:solidFill>
                  <a:srgbClr val="FF0000"/>
                </a:solidFill>
              </a:rPr>
              <a:t>b</a:t>
            </a:r>
            <a:r>
              <a:rPr lang="de-DE" i="1" baseline="-25000" dirty="0">
                <a:solidFill>
                  <a:srgbClr val="FF0000"/>
                </a:solidFill>
              </a:rPr>
              <a:t> </a:t>
            </a:r>
            <a:r>
              <a:rPr lang="de-DE" dirty="0">
                <a:solidFill>
                  <a:srgbClr val="FF0000"/>
                </a:solidFill>
              </a:rPr>
              <a:t>= ((</a:t>
            </a:r>
            <a:r>
              <a:rPr lang="de-DE" i="1" dirty="0" err="1">
                <a:solidFill>
                  <a:srgbClr val="FF0000"/>
                </a:solidFill>
              </a:rPr>
              <a:t>ax</a:t>
            </a:r>
            <a:r>
              <a:rPr lang="de-DE" dirty="0" err="1">
                <a:solidFill>
                  <a:srgbClr val="FF0000"/>
                </a:solidFill>
              </a:rPr>
              <a:t>+</a:t>
            </a:r>
            <a:r>
              <a:rPr lang="de-DE" i="1" dirty="0" err="1">
                <a:solidFill>
                  <a:srgbClr val="FF0000"/>
                </a:solidFill>
              </a:rPr>
              <a:t>b</a:t>
            </a:r>
            <a:r>
              <a:rPr lang="de-DE" dirty="0">
                <a:solidFill>
                  <a:srgbClr val="FF0000"/>
                </a:solidFill>
              </a:rPr>
              <a:t>) </a:t>
            </a:r>
            <a:r>
              <a:rPr lang="de-DE" dirty="0" err="1">
                <a:solidFill>
                  <a:srgbClr val="FF0000"/>
                </a:solidFill>
              </a:rPr>
              <a:t>mod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i="1" dirty="0">
                <a:solidFill>
                  <a:srgbClr val="FF0000"/>
                </a:solidFill>
              </a:rPr>
              <a:t>p</a:t>
            </a:r>
            <a:r>
              <a:rPr lang="de-DE" dirty="0">
                <a:solidFill>
                  <a:srgbClr val="FF0000"/>
                </a:solidFill>
              </a:rPr>
              <a:t>) </a:t>
            </a:r>
            <a:r>
              <a:rPr lang="de-DE" dirty="0" err="1">
                <a:solidFill>
                  <a:srgbClr val="FF0000"/>
                </a:solidFill>
              </a:rPr>
              <a:t>mod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i="1" dirty="0" smtClean="0">
                <a:solidFill>
                  <a:srgbClr val="FF0000"/>
                </a:solidFill>
              </a:rPr>
              <a:t>m</a:t>
            </a:r>
          </a:p>
          <a:p>
            <a:pPr>
              <a:buClr>
                <a:schemeClr val="tx1"/>
              </a:buClr>
              <a:buFontTx/>
              <a:buNone/>
            </a:pPr>
            <a:endParaRPr lang="de-DE" dirty="0"/>
          </a:p>
          <a:p>
            <a:r>
              <a:rPr lang="de-DE" dirty="0"/>
              <a:t>The </a:t>
            </a:r>
            <a:r>
              <a:rPr lang="de-DE" dirty="0" err="1"/>
              <a:t>set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		</a:t>
            </a:r>
            <a:r>
              <a:rPr lang="de-DE" i="1" dirty="0">
                <a:solidFill>
                  <a:srgbClr val="FF0000"/>
                </a:solidFill>
              </a:rPr>
              <a:t>H</a:t>
            </a:r>
            <a:r>
              <a:rPr lang="de-DE" dirty="0">
                <a:solidFill>
                  <a:srgbClr val="FF0000"/>
                </a:solidFill>
              </a:rPr>
              <a:t> = {</a:t>
            </a:r>
            <a:r>
              <a:rPr lang="de-DE" i="1" dirty="0" err="1">
                <a:solidFill>
                  <a:srgbClr val="FF0000"/>
                </a:solidFill>
              </a:rPr>
              <a:t>h</a:t>
            </a:r>
            <a:r>
              <a:rPr lang="de-DE" i="1" baseline="-25000" dirty="0" err="1">
                <a:solidFill>
                  <a:srgbClr val="FF0000"/>
                </a:solidFill>
              </a:rPr>
              <a:t>a</a:t>
            </a:r>
            <a:r>
              <a:rPr lang="de-DE" baseline="-25000" dirty="0" err="1">
                <a:solidFill>
                  <a:srgbClr val="FF0000"/>
                </a:solidFill>
              </a:rPr>
              <a:t>,</a:t>
            </a:r>
            <a:r>
              <a:rPr lang="de-DE" i="1" baseline="-25000" dirty="0" err="1">
                <a:solidFill>
                  <a:srgbClr val="FF0000"/>
                </a:solidFill>
              </a:rPr>
              <a:t>b</a:t>
            </a:r>
            <a:r>
              <a:rPr lang="de-DE" baseline="-25000" dirty="0">
                <a:solidFill>
                  <a:srgbClr val="FF0000"/>
                </a:solidFill>
              </a:rPr>
              <a:t> </a:t>
            </a:r>
            <a:r>
              <a:rPr lang="de-DE" dirty="0">
                <a:solidFill>
                  <a:srgbClr val="FF0000"/>
                </a:solidFill>
              </a:rPr>
              <a:t>| 1 </a:t>
            </a:r>
            <a:r>
              <a:rPr lang="de-DE" dirty="0">
                <a:solidFill>
                  <a:srgbClr val="FF0000"/>
                </a:solidFill>
                <a:cs typeface="Arial" charset="0"/>
              </a:rPr>
              <a:t>≤ </a:t>
            </a:r>
            <a:r>
              <a:rPr lang="de-DE" i="1" dirty="0">
                <a:solidFill>
                  <a:srgbClr val="FF0000"/>
                </a:solidFill>
                <a:cs typeface="Arial" charset="0"/>
              </a:rPr>
              <a:t>a</a:t>
            </a:r>
            <a:r>
              <a:rPr lang="de-DE" dirty="0">
                <a:solidFill>
                  <a:srgbClr val="FF0000"/>
                </a:solidFill>
                <a:cs typeface="Arial" charset="0"/>
              </a:rPr>
              <a:t> ≤ </a:t>
            </a:r>
            <a:r>
              <a:rPr lang="de-DE" i="1" dirty="0">
                <a:solidFill>
                  <a:srgbClr val="FF0000"/>
                </a:solidFill>
                <a:cs typeface="Arial" charset="0"/>
              </a:rPr>
              <a:t>p</a:t>
            </a:r>
            <a:r>
              <a:rPr lang="de-DE" dirty="0">
                <a:solidFill>
                  <a:srgbClr val="FF0000"/>
                </a:solidFill>
                <a:cs typeface="Arial" charset="0"/>
              </a:rPr>
              <a:t>, 0 ≤ </a:t>
            </a:r>
            <a:r>
              <a:rPr lang="de-DE" i="1" dirty="0">
                <a:solidFill>
                  <a:srgbClr val="FF0000"/>
                </a:solidFill>
                <a:cs typeface="Arial" charset="0"/>
              </a:rPr>
              <a:t>b</a:t>
            </a:r>
            <a:r>
              <a:rPr lang="de-DE" dirty="0">
                <a:solidFill>
                  <a:srgbClr val="FF0000"/>
                </a:solidFill>
                <a:cs typeface="Arial" charset="0"/>
              </a:rPr>
              <a:t> ≤ </a:t>
            </a:r>
            <a:r>
              <a:rPr lang="de-DE" i="1" dirty="0">
                <a:solidFill>
                  <a:srgbClr val="FF0000"/>
                </a:solidFill>
                <a:cs typeface="Arial" charset="0"/>
              </a:rPr>
              <a:t>p</a:t>
            </a:r>
            <a:r>
              <a:rPr lang="de-DE" dirty="0">
                <a:solidFill>
                  <a:srgbClr val="FF0000"/>
                </a:solidFill>
                <a:cs typeface="Arial" charset="0"/>
              </a:rPr>
              <a:t>}</a:t>
            </a:r>
            <a:r>
              <a:rPr lang="de-DE" dirty="0">
                <a:solidFill>
                  <a:srgbClr val="FF0000"/>
                </a:solidFill>
              </a:rPr>
              <a:t/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/>
              <a:t>			</a:t>
            </a:r>
          </a:p>
          <a:p>
            <a:pPr>
              <a:buFontTx/>
              <a:buNone/>
            </a:pPr>
            <a:r>
              <a:rPr lang="de-DE" dirty="0" err="1"/>
              <a:t>is</a:t>
            </a:r>
            <a:r>
              <a:rPr lang="de-DE" dirty="0"/>
              <a:t>  a </a:t>
            </a:r>
            <a:r>
              <a:rPr lang="de-DE" dirty="0">
                <a:solidFill>
                  <a:srgbClr val="FF0000"/>
                </a:solidFill>
              </a:rPr>
              <a:t>universal </a:t>
            </a:r>
            <a:r>
              <a:rPr lang="de-DE" dirty="0" err="1">
                <a:solidFill>
                  <a:srgbClr val="FF0000"/>
                </a:solidFill>
              </a:rPr>
              <a:t>class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of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hash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functions</a:t>
            </a:r>
            <a:r>
              <a:rPr lang="de-DE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185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lists</a:t>
            </a:r>
            <a:endParaRPr lang="en-US" dirty="0"/>
          </a:p>
        </p:txBody>
      </p:sp>
      <p:pic>
        <p:nvPicPr>
          <p:cNvPr id="5" name="Picture 4" descr="Screen Shot 2015-06-22 at 1.51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00"/>
            <a:ext cx="9144000" cy="309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93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Non-linear list (tree data structures)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Binary Search trees:</a:t>
            </a:r>
          </a:p>
          <a:p>
            <a:pPr lvl="1"/>
            <a:r>
              <a:rPr lang="en-US" dirty="0" smtClean="0"/>
              <a:t>A binary search tree is a binary tree with the following properties:</a:t>
            </a:r>
          </a:p>
          <a:p>
            <a:pPr lvl="2"/>
            <a:r>
              <a:rPr lang="en-US" dirty="0" smtClean="0"/>
              <a:t>Each node in the BST stores a </a:t>
            </a:r>
            <a:r>
              <a:rPr lang="en-US" dirty="0" smtClean="0">
                <a:solidFill>
                  <a:srgbClr val="FF0000"/>
                </a:solidFill>
              </a:rPr>
              <a:t>key, </a:t>
            </a:r>
            <a:r>
              <a:rPr lang="en-US" dirty="0" smtClean="0"/>
              <a:t>and optionally some auxiliary information.</a:t>
            </a:r>
          </a:p>
          <a:p>
            <a:pPr lvl="2"/>
            <a:r>
              <a:rPr lang="en-US" dirty="0" smtClean="0"/>
              <a:t>The key of every node in a BST is strictly greater than all the keys to the left and strictly smaller than all the keys to the right. </a:t>
            </a:r>
          </a:p>
          <a:p>
            <a:endParaRPr lang="en-US" sz="18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207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BST</a:t>
            </a:r>
            <a:endParaRPr lang="en-US" sz="4000" dirty="0"/>
          </a:p>
        </p:txBody>
      </p:sp>
      <p:pic>
        <p:nvPicPr>
          <p:cNvPr id="8" name="Picture 7" descr="Screen Shot 2015-06-19 at 12.44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175" y="1122229"/>
            <a:ext cx="4121040" cy="29735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1000" y="4414987"/>
            <a:ext cx="75394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Every vertex has two links or pointers: left child and right child.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Both the links of leaves are null.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err="1" smtClean="0"/>
              <a:t>Inorder</a:t>
            </a:r>
            <a:r>
              <a:rPr lang="en-US" sz="2800" dirty="0" smtClean="0"/>
              <a:t> traversal of a BST list the elements (keys) in sorted increasing order.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33496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BST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The height of a BST is the length of a </a:t>
            </a:r>
            <a:r>
              <a:rPr lang="en-US" sz="2800" dirty="0" smtClean="0">
                <a:solidFill>
                  <a:srgbClr val="FF0000"/>
                </a:solidFill>
              </a:rPr>
              <a:t>longest path </a:t>
            </a:r>
            <a:r>
              <a:rPr lang="en-US" sz="2800" dirty="0" smtClean="0"/>
              <a:t>from the root to a leaf, measured in the number of edges.</a:t>
            </a:r>
          </a:p>
          <a:p>
            <a:pPr lvl="1"/>
            <a:r>
              <a:rPr lang="en-US" sz="2400" dirty="0" smtClean="0"/>
              <a:t>A tree with one vertex has height 0</a:t>
            </a:r>
          </a:p>
          <a:p>
            <a:pPr lvl="1"/>
            <a:r>
              <a:rPr lang="en-US" sz="2400" dirty="0" smtClean="0"/>
              <a:t>An empty tree has height -1, by convention</a:t>
            </a:r>
          </a:p>
          <a:p>
            <a:r>
              <a:rPr lang="en-US" sz="2800" dirty="0" smtClean="0"/>
              <a:t>The minimum element  of S can be found by following the </a:t>
            </a:r>
            <a:r>
              <a:rPr lang="en-US" sz="2800" dirty="0" smtClean="0">
                <a:solidFill>
                  <a:srgbClr val="FF0000"/>
                </a:solidFill>
              </a:rPr>
              <a:t>left pointer </a:t>
            </a:r>
            <a:r>
              <a:rPr lang="en-US" sz="2800" dirty="0" smtClean="0"/>
              <a:t>until a null link is encountered.</a:t>
            </a:r>
          </a:p>
          <a:p>
            <a:r>
              <a:rPr lang="en-US" sz="2800" dirty="0" smtClean="0"/>
              <a:t>The maximum element of S can be found by following the </a:t>
            </a:r>
            <a:r>
              <a:rPr lang="en-US" sz="2800" dirty="0" smtClean="0">
                <a:solidFill>
                  <a:srgbClr val="FF0000"/>
                </a:solidFill>
              </a:rPr>
              <a:t>right pointer </a:t>
            </a:r>
            <a:r>
              <a:rPr lang="en-US" sz="2800" dirty="0" smtClean="0"/>
              <a:t>until a null link is encountered.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0520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12188</TotalTime>
  <Words>2624</Words>
  <Application>Microsoft Macintosh PowerPoint</Application>
  <PresentationFormat>On-screen Show (4:3)</PresentationFormat>
  <Paragraphs>252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Maintenance of dynamic set</vt:lpstr>
      <vt:lpstr>Acknowledgements</vt:lpstr>
      <vt:lpstr>Maintaining Dictionary</vt:lpstr>
      <vt:lpstr>Maintaining Dictionary</vt:lpstr>
      <vt:lpstr>Elementary data structures</vt:lpstr>
      <vt:lpstr>Linear lists</vt:lpstr>
      <vt:lpstr>Non-linear list (tree data structures)</vt:lpstr>
      <vt:lpstr>BST</vt:lpstr>
      <vt:lpstr>BST</vt:lpstr>
      <vt:lpstr>BST</vt:lpstr>
      <vt:lpstr>Querying a BST</vt:lpstr>
      <vt:lpstr>Querying a BST</vt:lpstr>
      <vt:lpstr>Inserting a key into a BST</vt:lpstr>
      <vt:lpstr>Inserting a key into a BST (Inserting 166)</vt:lpstr>
      <vt:lpstr>Inserting a key into a BST (Inserting 166)</vt:lpstr>
      <vt:lpstr>Inserting a key into a BST</vt:lpstr>
      <vt:lpstr>Deleting a key from a BST</vt:lpstr>
      <vt:lpstr>Deleting a key from a BST (deleting 57)</vt:lpstr>
      <vt:lpstr>Deleting a key from a BST (deleting 57)</vt:lpstr>
      <vt:lpstr>Deleting a key from a BST (deleting 96)</vt:lpstr>
      <vt:lpstr>Deleting a key from a BST (deleting 96)</vt:lpstr>
      <vt:lpstr>Deleting a key from a BST (deleting 137)</vt:lpstr>
      <vt:lpstr>Deleting a key from a BST (deleting 137)</vt:lpstr>
      <vt:lpstr>Deleting a key from a BST</vt:lpstr>
      <vt:lpstr>Linear lists and BST</vt:lpstr>
      <vt:lpstr>Challenge</vt:lpstr>
      <vt:lpstr>Balanced Search Trees  2-3 Trees</vt:lpstr>
      <vt:lpstr>2-3 Trees</vt:lpstr>
      <vt:lpstr>2-3 Tree</vt:lpstr>
      <vt:lpstr>2-3 Tree</vt:lpstr>
      <vt:lpstr>Notations</vt:lpstr>
      <vt:lpstr>Search(x,v) (Search a 2-3 tree rooted at r for element x)</vt:lpstr>
      <vt:lpstr>Search(x,v) (Search a 2-3 tree rooted at r for element x)</vt:lpstr>
      <vt:lpstr>Insert(x,v) (Insert an element x into 2-3 tree rooted at v)</vt:lpstr>
      <vt:lpstr>Insert(x,v) (Insert an element x into 2-3 tree rooted at v)</vt:lpstr>
      <vt:lpstr>Insert(x,v) (Insert an element x into 2-3 tree rooted at v)</vt:lpstr>
      <vt:lpstr>Insert(x,v) (Insert an element x into 2-3 tree rooted at v)</vt:lpstr>
      <vt:lpstr>Conclusions</vt:lpstr>
      <vt:lpstr>Non-trivial operations</vt:lpstr>
      <vt:lpstr>Hashing</vt:lpstr>
      <vt:lpstr>Hashing</vt:lpstr>
      <vt:lpstr>Two requirements</vt:lpstr>
      <vt:lpstr>What Makes A Good Hash Function?</vt:lpstr>
      <vt:lpstr>Formally</vt:lpstr>
      <vt:lpstr>Division Method</vt:lpstr>
      <vt:lpstr>Division Method (Example)</vt:lpstr>
      <vt:lpstr>Hash function for strings</vt:lpstr>
      <vt:lpstr>Multiplicative method</vt:lpstr>
      <vt:lpstr>Multiplicative method Example</vt:lpstr>
      <vt:lpstr>Possible ways of dealing collisions</vt:lpstr>
      <vt:lpstr>Hashing with chaining</vt:lpstr>
      <vt:lpstr>Hashing with double hashing</vt:lpstr>
      <vt:lpstr>Hashing with double hashing</vt:lpstr>
      <vt:lpstr>Deletions</vt:lpstr>
      <vt:lpstr>Analysis</vt:lpstr>
      <vt:lpstr>Analysis (Chaining) (CLRS section 11.4)</vt:lpstr>
      <vt:lpstr>Analysis (Open address) (CLRS section 11.4)</vt:lpstr>
      <vt:lpstr>A universal class of hash functions (uniform hashing)</vt:lpstr>
    </vt:vector>
  </TitlesOfParts>
  <Company>SFU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Dictionary operations</dc:title>
  <dc:creator>Binay Bhattacharya</dc:creator>
  <cp:lastModifiedBy>Binay Bhattacharya</cp:lastModifiedBy>
  <cp:revision>46</cp:revision>
  <dcterms:created xsi:type="dcterms:W3CDTF">2015-06-19T07:12:51Z</dcterms:created>
  <dcterms:modified xsi:type="dcterms:W3CDTF">2015-06-29T04:15:34Z</dcterms:modified>
</cp:coreProperties>
</file>