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0E6B5-4AC2-FB48-9842-78ABD5E972C1}" type="datetimeFigureOut">
              <a:rPr lang="en-US" smtClean="0"/>
              <a:t>19-12-02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736C3-37EB-7C44-9961-2E1B33293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7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1670-A273-1441-A5B6-86CBB206F1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97F-D698-BE43-87A4-BF84A11F7B1C}" type="datetimeFigureOut">
              <a:rPr lang="en-US" smtClean="0"/>
              <a:t>19-12-02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730-4C22-8E44-B488-4FB782F0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3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97F-D698-BE43-87A4-BF84A11F7B1C}" type="datetimeFigureOut">
              <a:rPr lang="en-US" smtClean="0"/>
              <a:t>19-12-02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730-4C22-8E44-B488-4FB782F0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2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97F-D698-BE43-87A4-BF84A11F7B1C}" type="datetimeFigureOut">
              <a:rPr lang="en-US" smtClean="0"/>
              <a:t>19-12-02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730-4C22-8E44-B488-4FB782F0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3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97F-D698-BE43-87A4-BF84A11F7B1C}" type="datetimeFigureOut">
              <a:rPr lang="en-US" smtClean="0"/>
              <a:t>19-12-02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730-4C22-8E44-B488-4FB782F0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1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97F-D698-BE43-87A4-BF84A11F7B1C}" type="datetimeFigureOut">
              <a:rPr lang="en-US" smtClean="0"/>
              <a:t>19-12-02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730-4C22-8E44-B488-4FB782F0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0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97F-D698-BE43-87A4-BF84A11F7B1C}" type="datetimeFigureOut">
              <a:rPr lang="en-US" smtClean="0"/>
              <a:t>19-12-02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730-4C22-8E44-B488-4FB782F0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97F-D698-BE43-87A4-BF84A11F7B1C}" type="datetimeFigureOut">
              <a:rPr lang="en-US" smtClean="0"/>
              <a:t>19-12-02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730-4C22-8E44-B488-4FB782F0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8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97F-D698-BE43-87A4-BF84A11F7B1C}" type="datetimeFigureOut">
              <a:rPr lang="en-US" smtClean="0"/>
              <a:t>19-12-02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730-4C22-8E44-B488-4FB782F0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7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97F-D698-BE43-87A4-BF84A11F7B1C}" type="datetimeFigureOut">
              <a:rPr lang="en-US" smtClean="0"/>
              <a:t>19-12-02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730-4C22-8E44-B488-4FB782F0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3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97F-D698-BE43-87A4-BF84A11F7B1C}" type="datetimeFigureOut">
              <a:rPr lang="en-US" smtClean="0"/>
              <a:t>19-12-02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730-4C22-8E44-B488-4FB782F0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E97F-D698-BE43-87A4-BF84A11F7B1C}" type="datetimeFigureOut">
              <a:rPr lang="en-US" smtClean="0"/>
              <a:t>19-12-02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730-4C22-8E44-B488-4FB782F0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8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AE97F-D698-BE43-87A4-BF84A11F7B1C}" type="datetimeFigureOut">
              <a:rPr lang="en-US" smtClean="0"/>
              <a:t>19-12-02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C8730-4C22-8E44-B488-4FB782F0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7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2-02 at 8.56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59917"/>
            <a:ext cx="8115300" cy="505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000" y="5514517"/>
            <a:ext cx="811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We can augment the tree with each internal node storing the number of leaf nodes.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3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each costs O(</a:t>
            </a:r>
            <a:r>
              <a:rPr lang="en-US" dirty="0" err="1" smtClean="0"/>
              <a:t>logn</a:t>
            </a:r>
            <a:r>
              <a:rPr lang="en-US" dirty="0" smtClean="0"/>
              <a:t>)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</a:p>
          <a:p>
            <a:r>
              <a:rPr lang="en-US" dirty="0" smtClean="0"/>
              <a:t>Insert</a:t>
            </a:r>
          </a:p>
          <a:p>
            <a:r>
              <a:rPr lang="en-US" dirty="0" smtClean="0"/>
              <a:t>Delete</a:t>
            </a:r>
          </a:p>
          <a:p>
            <a:r>
              <a:rPr lang="en-US" dirty="0" smtClean="0"/>
              <a:t>Concatenate</a:t>
            </a:r>
          </a:p>
          <a:p>
            <a:r>
              <a:rPr lang="en-US" dirty="0" smtClean="0"/>
              <a:t>Split</a:t>
            </a:r>
          </a:p>
          <a:p>
            <a:r>
              <a:rPr lang="en-US" dirty="0" err="1" smtClean="0"/>
              <a:t>k</a:t>
            </a:r>
            <a:r>
              <a:rPr lang="en-US" baseline="30000" dirty="0" err="1" smtClean="0"/>
              <a:t>th</a:t>
            </a:r>
            <a:r>
              <a:rPr lang="en-US" dirty="0" smtClean="0"/>
              <a:t> smallest element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9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2-02 at 9.02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44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2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2-02 at 9.03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42815"/>
            <a:ext cx="8432800" cy="3556000"/>
          </a:xfrm>
          <a:prstGeom prst="rect">
            <a:avLst/>
          </a:prstGeom>
        </p:spPr>
      </p:pic>
      <p:pic>
        <p:nvPicPr>
          <p:cNvPr id="4" name="Picture 3" descr="Screen Shot 2019-12-02 at 9.03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4240599"/>
            <a:ext cx="8509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6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2-02 at 9.04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19100"/>
            <a:ext cx="90805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9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2-02 at 9.05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0"/>
            <a:ext cx="8424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7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9971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dirty="0" err="1" smtClean="0">
                <a:cs typeface="+mj-cs"/>
              </a:rPr>
              <a:t>Another</a:t>
            </a:r>
            <a:r>
              <a:rPr lang="de-DE" sz="3200" dirty="0" smtClean="0">
                <a:cs typeface="+mj-cs"/>
              </a:rPr>
              <a:t> </a:t>
            </a:r>
            <a:r>
              <a:rPr lang="de-DE" sz="3200" dirty="0" smtClean="0">
                <a:cs typeface="+mj-cs"/>
              </a:rPr>
              <a:t>universal </a:t>
            </a:r>
            <a:r>
              <a:rPr lang="de-DE" sz="3200" dirty="0" err="1" smtClean="0">
                <a:cs typeface="+mj-cs"/>
              </a:rPr>
              <a:t>class</a:t>
            </a:r>
            <a:r>
              <a:rPr lang="de-DE" sz="3200" dirty="0" smtClean="0">
                <a:cs typeface="+mj-cs"/>
              </a:rPr>
              <a:t> </a:t>
            </a:r>
            <a:r>
              <a:rPr lang="de-DE" sz="3200" dirty="0" err="1" smtClean="0">
                <a:cs typeface="+mj-cs"/>
              </a:rPr>
              <a:t>of</a:t>
            </a:r>
            <a:r>
              <a:rPr lang="de-DE" sz="3200" dirty="0" smtClean="0">
                <a:cs typeface="+mj-cs"/>
              </a:rPr>
              <a:t> </a:t>
            </a:r>
            <a:r>
              <a:rPr lang="de-DE" sz="3200" dirty="0" err="1" smtClean="0">
                <a:cs typeface="+mj-cs"/>
              </a:rPr>
              <a:t>hash</a:t>
            </a:r>
            <a:r>
              <a:rPr lang="de-DE" sz="3200" dirty="0" smtClean="0">
                <a:cs typeface="+mj-cs"/>
              </a:rPr>
              <a:t> </a:t>
            </a:r>
            <a:r>
              <a:rPr lang="de-DE" sz="3200" dirty="0" err="1" smtClean="0">
                <a:cs typeface="+mj-cs"/>
              </a:rPr>
              <a:t>functions</a:t>
            </a:r>
            <a:endParaRPr lang="de-DE" sz="3200" dirty="0" smtClean="0">
              <a:cs typeface="+mj-cs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3149"/>
            <a:ext cx="8229600" cy="55435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de-DE" dirty="0" err="1" smtClean="0">
                <a:solidFill>
                  <a:srgbClr val="3333FF"/>
                </a:solidFill>
                <a:cs typeface="+mn-cs"/>
              </a:rPr>
              <a:t>Assumptions</a:t>
            </a:r>
            <a:r>
              <a:rPr lang="de-DE" dirty="0" smtClean="0">
                <a:cs typeface="+mn-cs"/>
              </a:rPr>
              <a:t>: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de-DE" dirty="0" smtClean="0">
                <a:cs typeface="+mn-cs"/>
              </a:rPr>
              <a:t>|</a:t>
            </a:r>
            <a:r>
              <a:rPr lang="de-DE" i="1" dirty="0" smtClean="0">
                <a:cs typeface="+mn-cs"/>
              </a:rPr>
              <a:t>U</a:t>
            </a:r>
            <a:r>
              <a:rPr lang="de-DE" dirty="0" smtClean="0">
                <a:cs typeface="+mn-cs"/>
              </a:rPr>
              <a:t>| = </a:t>
            </a:r>
            <a:r>
              <a:rPr lang="de-DE" i="1" dirty="0" smtClean="0">
                <a:cs typeface="+mn-cs"/>
              </a:rPr>
              <a:t>p</a:t>
            </a:r>
            <a:r>
              <a:rPr lang="de-DE" dirty="0" smtClean="0">
                <a:cs typeface="+mn-cs"/>
              </a:rPr>
              <a:t> (</a:t>
            </a:r>
            <a:r>
              <a:rPr lang="de-DE" i="1" dirty="0" smtClean="0">
                <a:cs typeface="+mn-cs"/>
              </a:rPr>
              <a:t>p</a:t>
            </a:r>
            <a:r>
              <a:rPr lang="de-DE" dirty="0" smtClean="0">
                <a:cs typeface="+mn-cs"/>
              </a:rPr>
              <a:t> prime) </a:t>
            </a:r>
            <a:r>
              <a:rPr lang="de-DE" dirty="0" err="1" smtClean="0">
                <a:cs typeface="+mn-cs"/>
              </a:rPr>
              <a:t>and</a:t>
            </a:r>
            <a:r>
              <a:rPr lang="de-DE" dirty="0" smtClean="0">
                <a:cs typeface="+mn-cs"/>
              </a:rPr>
              <a:t> |</a:t>
            </a:r>
            <a:r>
              <a:rPr lang="de-DE" i="1" dirty="0" smtClean="0">
                <a:cs typeface="+mn-cs"/>
              </a:rPr>
              <a:t>U</a:t>
            </a:r>
            <a:r>
              <a:rPr lang="de-DE" dirty="0" smtClean="0">
                <a:cs typeface="+mn-cs"/>
              </a:rPr>
              <a:t>| = {0, …, </a:t>
            </a:r>
            <a:r>
              <a:rPr lang="de-DE" i="1" dirty="0" smtClean="0">
                <a:cs typeface="+mn-cs"/>
              </a:rPr>
              <a:t>p-</a:t>
            </a:r>
            <a:r>
              <a:rPr lang="de-DE" dirty="0" smtClean="0">
                <a:cs typeface="+mn-cs"/>
              </a:rPr>
              <a:t>1}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de-DE" dirty="0" err="1" smtClean="0">
                <a:cs typeface="+mn-cs"/>
              </a:rPr>
              <a:t>Let</a:t>
            </a:r>
            <a:r>
              <a:rPr lang="de-DE" dirty="0" smtClean="0">
                <a:cs typeface="+mn-cs"/>
              </a:rPr>
              <a:t> </a:t>
            </a:r>
            <a:r>
              <a:rPr lang="de-DE" i="1" dirty="0" smtClean="0">
                <a:cs typeface="+mn-cs"/>
              </a:rPr>
              <a:t>a</a:t>
            </a:r>
            <a:r>
              <a:rPr lang="de-DE" dirty="0" smtClean="0">
                <a:cs typeface="+mn-cs"/>
              </a:rPr>
              <a:t> </a:t>
            </a:r>
            <a:r>
              <a:rPr lang="de-DE" dirty="0" smtClean="0">
                <a:cs typeface="+mn-cs"/>
                <a:sym typeface="Symbol" charset="0"/>
              </a:rPr>
              <a:t></a:t>
            </a:r>
            <a:r>
              <a:rPr lang="de-DE" dirty="0" smtClean="0">
                <a:cs typeface="+mn-cs"/>
              </a:rPr>
              <a:t> {1, …, </a:t>
            </a:r>
            <a:r>
              <a:rPr lang="de-DE" i="1" dirty="0" smtClean="0">
                <a:cs typeface="+mn-cs"/>
              </a:rPr>
              <a:t>p-</a:t>
            </a:r>
            <a:r>
              <a:rPr lang="de-DE" dirty="0" smtClean="0">
                <a:cs typeface="+mn-cs"/>
              </a:rPr>
              <a:t>1}, </a:t>
            </a:r>
            <a:r>
              <a:rPr lang="de-DE" i="1" dirty="0" smtClean="0">
                <a:cs typeface="+mn-cs"/>
              </a:rPr>
              <a:t>b </a:t>
            </a:r>
            <a:r>
              <a:rPr lang="de-DE" dirty="0" smtClean="0">
                <a:cs typeface="+mn-cs"/>
                <a:sym typeface="Symbol" charset="0"/>
              </a:rPr>
              <a:t> </a:t>
            </a:r>
            <a:r>
              <a:rPr lang="de-DE" dirty="0" smtClean="0">
                <a:cs typeface="+mn-cs"/>
              </a:rPr>
              <a:t>{0, …, </a:t>
            </a:r>
            <a:r>
              <a:rPr lang="de-DE" i="1" dirty="0" smtClean="0">
                <a:cs typeface="+mn-cs"/>
              </a:rPr>
              <a:t>p-</a:t>
            </a:r>
            <a:r>
              <a:rPr lang="de-DE" dirty="0" smtClean="0">
                <a:cs typeface="+mn-cs"/>
              </a:rPr>
              <a:t>1} </a:t>
            </a:r>
            <a:r>
              <a:rPr lang="de-DE" dirty="0" err="1" smtClean="0">
                <a:cs typeface="+mn-cs"/>
              </a:rPr>
              <a:t>and</a:t>
            </a:r>
            <a:r>
              <a:rPr lang="de-DE" dirty="0" smtClean="0">
                <a:cs typeface="+mn-cs"/>
              </a:rPr>
              <a:t> </a:t>
            </a:r>
            <a:r>
              <a:rPr lang="de-DE" u="sng" dirty="0" err="1" smtClean="0">
                <a:cs typeface="+mn-cs"/>
              </a:rPr>
              <a:t>h</a:t>
            </a:r>
            <a:r>
              <a:rPr lang="de-DE" u="sng" baseline="-25000" dirty="0" err="1" smtClean="0">
                <a:cs typeface="+mn-cs"/>
              </a:rPr>
              <a:t>a</a:t>
            </a:r>
            <a:r>
              <a:rPr lang="de-DE" baseline="-25000" dirty="0" err="1" smtClean="0">
                <a:cs typeface="+mn-cs"/>
              </a:rPr>
              <a:t>,</a:t>
            </a:r>
            <a:r>
              <a:rPr lang="de-DE" u="sng" baseline="-25000" dirty="0" err="1" smtClean="0">
                <a:cs typeface="+mn-cs"/>
              </a:rPr>
              <a:t>b</a:t>
            </a:r>
            <a:r>
              <a:rPr lang="de-DE" dirty="0" smtClean="0">
                <a:cs typeface="+mn-cs"/>
              </a:rPr>
              <a:t> : </a:t>
            </a:r>
            <a:r>
              <a:rPr lang="de-DE" u="sng" dirty="0" smtClean="0">
                <a:cs typeface="+mn-cs"/>
              </a:rPr>
              <a:t>U</a:t>
            </a:r>
            <a:r>
              <a:rPr lang="de-DE" dirty="0" smtClean="0">
                <a:cs typeface="+mn-cs"/>
              </a:rPr>
              <a:t> </a:t>
            </a:r>
            <a:r>
              <a:rPr lang="de-DE" dirty="0" smtClean="0">
                <a:cs typeface="+mn-cs"/>
                <a:sym typeface="Wingdings" charset="0"/>
              </a:rPr>
              <a:t> {0,…,</a:t>
            </a:r>
            <a:r>
              <a:rPr lang="de-DE" i="1" dirty="0" smtClean="0">
                <a:cs typeface="+mn-cs"/>
                <a:sym typeface="Wingdings" charset="0"/>
              </a:rPr>
              <a:t>m-</a:t>
            </a:r>
            <a:r>
              <a:rPr lang="de-DE" dirty="0" smtClean="0">
                <a:cs typeface="+mn-cs"/>
                <a:sym typeface="Wingdings" charset="0"/>
              </a:rPr>
              <a:t>1}</a:t>
            </a:r>
            <a:r>
              <a:rPr lang="de-DE" dirty="0" smtClean="0">
                <a:cs typeface="+mn-cs"/>
              </a:rPr>
              <a:t> </a:t>
            </a:r>
            <a:r>
              <a:rPr lang="de-DE" dirty="0" err="1" smtClean="0">
                <a:cs typeface="+mn-cs"/>
              </a:rPr>
              <a:t>be</a:t>
            </a:r>
            <a:r>
              <a:rPr lang="de-DE" dirty="0" smtClean="0">
                <a:cs typeface="+mn-cs"/>
              </a:rPr>
              <a:t> </a:t>
            </a:r>
            <a:r>
              <a:rPr lang="de-DE" dirty="0" err="1" smtClean="0">
                <a:cs typeface="+mn-cs"/>
              </a:rPr>
              <a:t>defined</a:t>
            </a:r>
            <a:r>
              <a:rPr lang="de-DE" dirty="0" smtClean="0">
                <a:cs typeface="+mn-cs"/>
              </a:rPr>
              <a:t> </a:t>
            </a:r>
            <a:r>
              <a:rPr lang="de-DE" dirty="0" err="1" smtClean="0">
                <a:cs typeface="+mn-cs"/>
              </a:rPr>
              <a:t>as</a:t>
            </a:r>
            <a:r>
              <a:rPr lang="de-DE" dirty="0" smtClean="0">
                <a:cs typeface="+mn-cs"/>
              </a:rPr>
              <a:t> </a:t>
            </a:r>
            <a:r>
              <a:rPr lang="de-DE" dirty="0" err="1" smtClean="0">
                <a:cs typeface="+mn-cs"/>
              </a:rPr>
              <a:t>follows</a:t>
            </a:r>
            <a:r>
              <a:rPr lang="de-DE" dirty="0" smtClean="0">
                <a:cs typeface="+mn-cs"/>
              </a:rPr>
              <a:t/>
            </a:r>
            <a:br>
              <a:rPr lang="de-DE" dirty="0" smtClean="0">
                <a:cs typeface="+mn-cs"/>
              </a:rPr>
            </a:br>
            <a:endParaRPr lang="de-DE" dirty="0" smtClean="0">
              <a:cs typeface="+mn-cs"/>
            </a:endParaRPr>
          </a:p>
          <a:p>
            <a:pPr eaLnBrk="1" hangingPunct="1">
              <a:buClr>
                <a:schemeClr val="tx1"/>
              </a:buClr>
              <a:buFontTx/>
              <a:buNone/>
              <a:defRPr/>
            </a:pPr>
            <a:r>
              <a:rPr lang="de-DE" dirty="0" smtClean="0">
                <a:cs typeface="+mn-cs"/>
              </a:rPr>
              <a:t>			 </a:t>
            </a:r>
            <a:r>
              <a:rPr lang="de-DE" i="1" dirty="0" err="1" smtClean="0">
                <a:solidFill>
                  <a:srgbClr val="FF0000"/>
                </a:solidFill>
                <a:cs typeface="+mn-cs"/>
              </a:rPr>
              <a:t>h</a:t>
            </a:r>
            <a:r>
              <a:rPr lang="de-DE" i="1" baseline="-25000" dirty="0" err="1" smtClean="0">
                <a:solidFill>
                  <a:srgbClr val="FF0000"/>
                </a:solidFill>
                <a:cs typeface="+mn-cs"/>
              </a:rPr>
              <a:t>a</a:t>
            </a:r>
            <a:r>
              <a:rPr lang="de-DE" baseline="-25000" dirty="0" err="1" smtClean="0">
                <a:solidFill>
                  <a:srgbClr val="FF0000"/>
                </a:solidFill>
                <a:cs typeface="+mn-cs"/>
              </a:rPr>
              <a:t>,</a:t>
            </a:r>
            <a:r>
              <a:rPr lang="de-DE" i="1" baseline="-25000" dirty="0" err="1" smtClean="0">
                <a:solidFill>
                  <a:srgbClr val="FF0000"/>
                </a:solidFill>
                <a:cs typeface="+mn-cs"/>
              </a:rPr>
              <a:t>b</a:t>
            </a:r>
            <a:r>
              <a:rPr lang="de-DE" i="1" baseline="-2500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= ((</a:t>
            </a:r>
            <a:r>
              <a:rPr lang="de-DE" i="1" dirty="0" err="1" smtClean="0">
                <a:solidFill>
                  <a:srgbClr val="FF0000"/>
                </a:solidFill>
                <a:cs typeface="+mn-cs"/>
              </a:rPr>
              <a:t>ax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+</a:t>
            </a:r>
            <a:r>
              <a:rPr lang="de-DE" i="1" dirty="0" err="1" smtClean="0">
                <a:solidFill>
                  <a:srgbClr val="FF0000"/>
                </a:solidFill>
                <a:cs typeface="+mn-cs"/>
              </a:rPr>
              <a:t>b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) 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mod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de-DE" i="1" dirty="0" smtClean="0">
                <a:solidFill>
                  <a:srgbClr val="FF0000"/>
                </a:solidFill>
                <a:cs typeface="+mn-cs"/>
              </a:rPr>
              <a:t>p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) 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mod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de-DE" i="1" dirty="0" smtClean="0">
                <a:solidFill>
                  <a:srgbClr val="FF0000"/>
                </a:solidFill>
                <a:cs typeface="+mn-cs"/>
              </a:rPr>
              <a:t>m</a:t>
            </a:r>
            <a:r>
              <a:rPr lang="de-DE" i="1" baseline="-25000" dirty="0" smtClean="0">
                <a:solidFill>
                  <a:srgbClr val="FF0000"/>
                </a:solidFill>
                <a:cs typeface="+mn-cs"/>
              </a:rPr>
              <a:t/>
            </a:r>
            <a:br>
              <a:rPr lang="de-DE" i="1" baseline="-25000" dirty="0" smtClean="0">
                <a:solidFill>
                  <a:srgbClr val="FF0000"/>
                </a:solidFill>
                <a:cs typeface="+mn-cs"/>
              </a:rPr>
            </a:br>
            <a:endParaRPr lang="de-DE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dirty="0" err="1" smtClean="0">
                <a:solidFill>
                  <a:srgbClr val="3333FF"/>
                </a:solidFill>
                <a:cs typeface="+mn-cs"/>
              </a:rPr>
              <a:t>Then</a:t>
            </a:r>
            <a:r>
              <a:rPr lang="de-DE" dirty="0" smtClean="0">
                <a:cs typeface="+mn-cs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de-DE" dirty="0" smtClean="0">
                <a:cs typeface="+mn-cs"/>
              </a:rPr>
              <a:t>The </a:t>
            </a:r>
            <a:r>
              <a:rPr lang="de-DE" dirty="0" err="1" smtClean="0">
                <a:cs typeface="+mn-cs"/>
              </a:rPr>
              <a:t>set</a:t>
            </a:r>
            <a:r>
              <a:rPr lang="de-DE" dirty="0" smtClean="0">
                <a:cs typeface="+mn-cs"/>
              </a:rPr>
              <a:t/>
            </a:r>
            <a:br>
              <a:rPr lang="de-DE" dirty="0" smtClean="0">
                <a:cs typeface="+mn-cs"/>
              </a:rPr>
            </a:br>
            <a:r>
              <a:rPr lang="de-DE" dirty="0" smtClean="0">
                <a:cs typeface="+mn-cs"/>
              </a:rPr>
              <a:t/>
            </a:r>
            <a:br>
              <a:rPr lang="de-DE" dirty="0" smtClean="0">
                <a:cs typeface="+mn-cs"/>
              </a:rPr>
            </a:br>
            <a:r>
              <a:rPr lang="de-DE" dirty="0" smtClean="0">
                <a:cs typeface="+mn-cs"/>
              </a:rPr>
              <a:t>		</a:t>
            </a:r>
            <a:r>
              <a:rPr lang="de-DE" i="1" dirty="0" smtClean="0">
                <a:solidFill>
                  <a:srgbClr val="FF0000"/>
                </a:solidFill>
                <a:cs typeface="+mn-cs"/>
              </a:rPr>
              <a:t>H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 = {</a:t>
            </a:r>
            <a:r>
              <a:rPr lang="de-DE" i="1" dirty="0" err="1" smtClean="0">
                <a:solidFill>
                  <a:srgbClr val="FF0000"/>
                </a:solidFill>
                <a:cs typeface="+mn-cs"/>
              </a:rPr>
              <a:t>h</a:t>
            </a:r>
            <a:r>
              <a:rPr lang="de-DE" i="1" baseline="-25000" dirty="0" err="1" smtClean="0">
                <a:solidFill>
                  <a:srgbClr val="FF0000"/>
                </a:solidFill>
                <a:cs typeface="+mn-cs"/>
              </a:rPr>
              <a:t>a</a:t>
            </a:r>
            <a:r>
              <a:rPr lang="de-DE" baseline="-25000" dirty="0" err="1" smtClean="0">
                <a:solidFill>
                  <a:srgbClr val="FF0000"/>
                </a:solidFill>
                <a:cs typeface="+mn-cs"/>
              </a:rPr>
              <a:t>,</a:t>
            </a:r>
            <a:r>
              <a:rPr lang="de-DE" i="1" baseline="-25000" dirty="0" err="1" smtClean="0">
                <a:solidFill>
                  <a:srgbClr val="FF0000"/>
                </a:solidFill>
                <a:cs typeface="+mn-cs"/>
              </a:rPr>
              <a:t>b</a:t>
            </a:r>
            <a:r>
              <a:rPr lang="de-DE" baseline="-2500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| 1 </a:t>
            </a:r>
            <a:r>
              <a:rPr lang="de-DE" dirty="0" smtClean="0">
                <a:solidFill>
                  <a:srgbClr val="FF0000"/>
                </a:solidFill>
                <a:cs typeface="Arial" charset="0"/>
              </a:rPr>
              <a:t>≤ </a:t>
            </a:r>
            <a:r>
              <a:rPr lang="de-DE" i="1" dirty="0" smtClean="0">
                <a:solidFill>
                  <a:srgbClr val="FF0000"/>
                </a:solidFill>
                <a:cs typeface="Arial" charset="0"/>
              </a:rPr>
              <a:t>a</a:t>
            </a:r>
            <a:r>
              <a:rPr lang="de-DE" dirty="0" smtClean="0">
                <a:solidFill>
                  <a:srgbClr val="FF0000"/>
                </a:solidFill>
                <a:cs typeface="Arial" charset="0"/>
              </a:rPr>
              <a:t> ≤ </a:t>
            </a:r>
            <a:r>
              <a:rPr lang="de-DE" i="1" dirty="0" smtClean="0">
                <a:solidFill>
                  <a:srgbClr val="FF0000"/>
                </a:solidFill>
                <a:cs typeface="Arial" charset="0"/>
              </a:rPr>
              <a:t>p</a:t>
            </a:r>
            <a:r>
              <a:rPr lang="de-DE" dirty="0" smtClean="0">
                <a:solidFill>
                  <a:srgbClr val="FF0000"/>
                </a:solidFill>
                <a:cs typeface="Arial" charset="0"/>
              </a:rPr>
              <a:t>, 0 ≤ </a:t>
            </a:r>
            <a:r>
              <a:rPr lang="de-DE" i="1" dirty="0" smtClean="0">
                <a:solidFill>
                  <a:srgbClr val="FF0000"/>
                </a:solidFill>
                <a:cs typeface="Arial" charset="0"/>
              </a:rPr>
              <a:t>b</a:t>
            </a:r>
            <a:r>
              <a:rPr lang="de-DE" dirty="0" smtClean="0">
                <a:solidFill>
                  <a:srgbClr val="FF0000"/>
                </a:solidFill>
                <a:cs typeface="Arial" charset="0"/>
              </a:rPr>
              <a:t> ≤ </a:t>
            </a:r>
            <a:r>
              <a:rPr lang="de-DE" i="1" dirty="0" smtClean="0">
                <a:solidFill>
                  <a:srgbClr val="FF0000"/>
                </a:solidFill>
                <a:cs typeface="Arial" charset="0"/>
              </a:rPr>
              <a:t>p</a:t>
            </a:r>
            <a:r>
              <a:rPr lang="de-DE" dirty="0" smtClean="0">
                <a:solidFill>
                  <a:srgbClr val="FF0000"/>
                </a:solidFill>
                <a:cs typeface="Arial" charset="0"/>
              </a:rPr>
              <a:t>}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/>
            </a:r>
            <a:br>
              <a:rPr lang="de-DE" dirty="0" smtClean="0">
                <a:solidFill>
                  <a:srgbClr val="FF0000"/>
                </a:solidFill>
                <a:cs typeface="+mn-cs"/>
              </a:rPr>
            </a:br>
            <a:r>
              <a:rPr lang="de-DE" dirty="0" smtClean="0">
                <a:cs typeface="+mn-cs"/>
              </a:rPr>
              <a:t>			</a:t>
            </a:r>
          </a:p>
          <a:p>
            <a:pPr eaLnBrk="1" hangingPunct="1">
              <a:buFontTx/>
              <a:buNone/>
              <a:defRPr/>
            </a:pPr>
            <a:r>
              <a:rPr lang="de-DE" dirty="0" err="1" smtClean="0">
                <a:cs typeface="+mn-cs"/>
              </a:rPr>
              <a:t>is</a:t>
            </a:r>
            <a:r>
              <a:rPr lang="de-DE" dirty="0" smtClean="0">
                <a:cs typeface="+mn-cs"/>
              </a:rPr>
              <a:t>  a 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universal 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class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of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hash</a:t>
            </a:r>
            <a:r>
              <a:rPr lang="de-DE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cs typeface="+mn-cs"/>
              </a:rPr>
              <a:t>functions</a:t>
            </a:r>
            <a:r>
              <a:rPr lang="de-DE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64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Disjoint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1-01 at 12.14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18" y="49346"/>
            <a:ext cx="7333343" cy="68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4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1-01 at 12.30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1" y="0"/>
            <a:ext cx="6985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0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2-02 at 8.44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741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5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1-01 at 12.16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533400"/>
            <a:ext cx="5740400" cy="579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48119" y="1995604"/>
            <a:ext cx="139408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Constant time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156975" y="4762003"/>
            <a:ext cx="1701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Proportional to the  height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473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11-01 at 12.20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6" y="21001"/>
            <a:ext cx="7086600" cy="668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6547" y="407716"/>
            <a:ext cx="202789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Proportional to the height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56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1-01 at 12.22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8" y="7881"/>
            <a:ext cx="7496129" cy="66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1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03 at 9.03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60880"/>
          </a:xfrm>
          <a:prstGeom prst="rect">
            <a:avLst/>
          </a:prstGeom>
        </p:spPr>
      </p:pic>
      <p:pic>
        <p:nvPicPr>
          <p:cNvPr id="5" name="Picture 4" descr="Screen Shot 2019-11-03 at 9.03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3670"/>
            <a:ext cx="3786499" cy="4177496"/>
          </a:xfrm>
          <a:prstGeom prst="rect">
            <a:avLst/>
          </a:prstGeom>
        </p:spPr>
      </p:pic>
      <p:pic>
        <p:nvPicPr>
          <p:cNvPr id="2" name="Picture 1" descr="Screen Shot 2019-11-03 at 9.04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21" y="2378116"/>
            <a:ext cx="5467179" cy="2784973"/>
          </a:xfrm>
          <a:prstGeom prst="rect">
            <a:avLst/>
          </a:prstGeom>
        </p:spPr>
      </p:pic>
      <p:pic>
        <p:nvPicPr>
          <p:cNvPr id="3" name="Picture 2" descr="Screen Shot 2019-11-03 at 9.06.4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82" y="5196082"/>
            <a:ext cx="3260209" cy="16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5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1-01 at 12.22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8" y="7881"/>
            <a:ext cx="7496129" cy="6606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5517" y="5707438"/>
            <a:ext cx="379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/>
              <a:t>*</a:t>
            </a:r>
            <a:endParaRPr lang="en-US" sz="24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2968966" y="6242059"/>
            <a:ext cx="394856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log</a:t>
            </a:r>
            <a:r>
              <a:rPr lang="en-US" sz="2800" baseline="30000" dirty="0" smtClean="0"/>
              <a:t>*</a:t>
            </a:r>
            <a:r>
              <a:rPr lang="en-US" sz="2800" dirty="0" smtClean="0"/>
              <a:t> n ≤ 5 for n ≤ 2</a:t>
            </a:r>
            <a:r>
              <a:rPr lang="en-US" sz="2800" baseline="30000" dirty="0" smtClean="0"/>
              <a:t>65536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033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2-02 at 8.45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41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Sets and Dictionary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85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2-02 at 8.47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4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2-02 at 8.48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206"/>
            <a:ext cx="9144000" cy="29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6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2-02 at 8.50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73084"/>
            <a:ext cx="9144000" cy="324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8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12-02 at 8.52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3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2-02 at 8.5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8" y="412750"/>
            <a:ext cx="6934200" cy="3009900"/>
          </a:xfrm>
          <a:prstGeom prst="rect">
            <a:avLst/>
          </a:prstGeom>
        </p:spPr>
      </p:pic>
      <p:pic>
        <p:nvPicPr>
          <p:cNvPr id="4" name="Picture 3" descr="Screen Shot 2019-12-02 at 8.55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864433"/>
            <a:ext cx="8420100" cy="14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1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Macintosh PowerPoint</Application>
  <PresentationFormat>On-screen Show (4:3)</PresentationFormat>
  <Paragraphs>31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Data Structures</vt:lpstr>
      <vt:lpstr>PowerPoint Presentation</vt:lpstr>
      <vt:lpstr>PowerPoint Presentation</vt:lpstr>
      <vt:lpstr>Sets and Dictionary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each costs O(logn) time</vt:lpstr>
      <vt:lpstr>PowerPoint Presentation</vt:lpstr>
      <vt:lpstr>PowerPoint Presentation</vt:lpstr>
      <vt:lpstr>PowerPoint Presentation</vt:lpstr>
      <vt:lpstr>PowerPoint Presentation</vt:lpstr>
      <vt:lpstr>Another universal class of hash functions</vt:lpstr>
      <vt:lpstr>Disjoint 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</dc:title>
  <dc:creator>Binay Bhattacharya</dc:creator>
  <cp:lastModifiedBy>Binay Bhattacharya</cp:lastModifiedBy>
  <cp:revision>1</cp:revision>
  <dcterms:created xsi:type="dcterms:W3CDTF">2019-12-02T17:15:00Z</dcterms:created>
  <dcterms:modified xsi:type="dcterms:W3CDTF">2019-12-02T17:15:39Z</dcterms:modified>
</cp:coreProperties>
</file>