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9" r:id="rId14"/>
    <p:sldId id="289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90" r:id="rId28"/>
    <p:sldId id="284" r:id="rId29"/>
    <p:sldId id="357" r:id="rId30"/>
    <p:sldId id="296" r:id="rId31"/>
    <p:sldId id="297" r:id="rId32"/>
    <p:sldId id="339" r:id="rId33"/>
    <p:sldId id="299" r:id="rId34"/>
    <p:sldId id="325" r:id="rId35"/>
    <p:sldId id="298" r:id="rId36"/>
    <p:sldId id="316" r:id="rId37"/>
    <p:sldId id="317" r:id="rId38"/>
    <p:sldId id="300" r:id="rId39"/>
    <p:sldId id="301" r:id="rId40"/>
    <p:sldId id="303" r:id="rId41"/>
    <p:sldId id="326" r:id="rId42"/>
    <p:sldId id="332" r:id="rId43"/>
    <p:sldId id="305" r:id="rId44"/>
    <p:sldId id="327" r:id="rId45"/>
    <p:sldId id="328" r:id="rId46"/>
    <p:sldId id="329" r:id="rId47"/>
    <p:sldId id="304" r:id="rId48"/>
    <p:sldId id="306" r:id="rId49"/>
    <p:sldId id="366" r:id="rId50"/>
    <p:sldId id="367" r:id="rId51"/>
    <p:sldId id="307" r:id="rId52"/>
    <p:sldId id="308" r:id="rId53"/>
    <p:sldId id="331" r:id="rId54"/>
    <p:sldId id="310" r:id="rId55"/>
    <p:sldId id="333" r:id="rId56"/>
    <p:sldId id="334" r:id="rId57"/>
    <p:sldId id="340" r:id="rId58"/>
    <p:sldId id="368" r:id="rId59"/>
    <p:sldId id="358" r:id="rId60"/>
    <p:sldId id="359" r:id="rId61"/>
    <p:sldId id="360" r:id="rId62"/>
    <p:sldId id="361" r:id="rId63"/>
    <p:sldId id="362" r:id="rId64"/>
    <p:sldId id="363" r:id="rId65"/>
    <p:sldId id="364" r:id="rId66"/>
    <p:sldId id="370" r:id="rId67"/>
    <p:sldId id="365" r:id="rId68"/>
    <p:sldId id="371" r:id="rId69"/>
    <p:sldId id="318" r:id="rId70"/>
    <p:sldId id="319" r:id="rId71"/>
    <p:sldId id="320" r:id="rId72"/>
    <p:sldId id="321" r:id="rId73"/>
    <p:sldId id="335" r:id="rId74"/>
    <p:sldId id="336" r:id="rId75"/>
    <p:sldId id="337" r:id="rId76"/>
    <p:sldId id="372" r:id="rId77"/>
    <p:sldId id="322" r:id="rId78"/>
    <p:sldId id="323" r:id="rId79"/>
    <p:sldId id="338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6" r:id="rId90"/>
    <p:sldId id="355" r:id="rId91"/>
    <p:sldId id="341" r:id="rId92"/>
    <p:sldId id="343" r:id="rId93"/>
    <p:sldId id="345" r:id="rId94"/>
    <p:sldId id="373" r:id="rId95"/>
    <p:sldId id="374" r:id="rId96"/>
    <p:sldId id="375" r:id="rId97"/>
    <p:sldId id="376" r:id="rId98"/>
    <p:sldId id="377" r:id="rId99"/>
    <p:sldId id="378" r:id="rId10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992" y="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notesMaster" Target="notesMasters/notesMaster1.xml"/><Relationship Id="rId102" Type="http://schemas.openxmlformats.org/officeDocument/2006/relationships/printerSettings" Target="printerSettings/printerSettings1.bin"/><Relationship Id="rId103" Type="http://schemas.openxmlformats.org/officeDocument/2006/relationships/presProps" Target="presProps.xml"/><Relationship Id="rId104" Type="http://schemas.openxmlformats.org/officeDocument/2006/relationships/viewProps" Target="viewProps.xml"/><Relationship Id="rId105" Type="http://schemas.openxmlformats.org/officeDocument/2006/relationships/theme" Target="theme/theme1.xml"/><Relationship Id="rId10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91096-C0E1-5F45-A2ED-24D56BFAF12D}" type="datetimeFigureOut">
              <a:rPr lang="en-US" smtClean="0"/>
              <a:t>19-11-18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8BF04-A154-9E42-8126-FE7C27307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7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008935-4168-F542-BB69-E5EC9A32026F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Both of these examples can be solved with a greedy algorithm.</a:t>
            </a:r>
          </a:p>
          <a:p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The thief breaks into a $M dollar art gallery where all of the pictures are worth $1M, but may be of radically different sizes.  Which should you take?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008935-4168-F542-BB69-E5EC9A32026F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Both of these examples can be solved with a greedy algorithm.</a:t>
            </a:r>
          </a:p>
          <a:p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The thief breaks into a $M dollar art gallery where all of the pictures are worth $1M, but may be of radically different sizes.  Which should you take?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7D0-AD35-114D-992C-3146E4113964}" type="datetimeFigureOut">
              <a:rPr lang="en-US" smtClean="0"/>
              <a:t>19-11-18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3169-BC60-8D4E-B55E-9C989BF2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8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7D0-AD35-114D-992C-3146E4113964}" type="datetimeFigureOut">
              <a:rPr lang="en-US" smtClean="0"/>
              <a:t>19-11-18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3169-BC60-8D4E-B55E-9C989BF2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7D0-AD35-114D-992C-3146E4113964}" type="datetimeFigureOut">
              <a:rPr lang="en-US" smtClean="0"/>
              <a:t>19-11-18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3169-BC60-8D4E-B55E-9C989BF2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7D0-AD35-114D-992C-3146E4113964}" type="datetimeFigureOut">
              <a:rPr lang="en-US" smtClean="0"/>
              <a:t>19-11-18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3169-BC60-8D4E-B55E-9C989BF2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7D0-AD35-114D-992C-3146E4113964}" type="datetimeFigureOut">
              <a:rPr lang="en-US" smtClean="0"/>
              <a:t>19-11-18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3169-BC60-8D4E-B55E-9C989BF2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2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7D0-AD35-114D-992C-3146E4113964}" type="datetimeFigureOut">
              <a:rPr lang="en-US" smtClean="0"/>
              <a:t>19-11-18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3169-BC60-8D4E-B55E-9C989BF2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5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7D0-AD35-114D-992C-3146E4113964}" type="datetimeFigureOut">
              <a:rPr lang="en-US" smtClean="0"/>
              <a:t>19-11-18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3169-BC60-8D4E-B55E-9C989BF2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3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7D0-AD35-114D-992C-3146E4113964}" type="datetimeFigureOut">
              <a:rPr lang="en-US" smtClean="0"/>
              <a:t>19-11-18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3169-BC60-8D4E-B55E-9C989BF2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1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7D0-AD35-114D-992C-3146E4113964}" type="datetimeFigureOut">
              <a:rPr lang="en-US" smtClean="0"/>
              <a:t>19-11-18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3169-BC60-8D4E-B55E-9C989BF2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5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7D0-AD35-114D-992C-3146E4113964}" type="datetimeFigureOut">
              <a:rPr lang="en-US" smtClean="0"/>
              <a:t>19-11-18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3169-BC60-8D4E-B55E-9C989BF2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3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57D0-AD35-114D-992C-3146E4113964}" type="datetimeFigureOut">
              <a:rPr lang="en-US" smtClean="0"/>
              <a:t>19-11-18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3169-BC60-8D4E-B55E-9C989BF2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657D0-AD35-114D-992C-3146E4113964}" type="datetimeFigureOut">
              <a:rPr lang="en-US" smtClean="0"/>
              <a:t>19-11-18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B3169-BC60-8D4E-B55E-9C989BF2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7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Dynamic Programming (DP)</a:t>
            </a:r>
            <a:br>
              <a:rPr lang="en-US" dirty="0" smtClean="0"/>
            </a:br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3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Define </a:t>
            </a:r>
            <a:r>
              <a:rPr lang="en-US" b="1" dirty="0" err="1" smtClean="0">
                <a:solidFill>
                  <a:srgbClr val="0000FF"/>
                </a:solidFill>
              </a:rPr>
              <a:t>subproblems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Let </a:t>
            </a:r>
            <a:r>
              <a:rPr lang="en-US" sz="2800" i="1" dirty="0" smtClean="0">
                <a:solidFill>
                  <a:srgbClr val="0000FF"/>
                </a:solidFill>
              </a:rPr>
              <a:t>A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i</a:t>
            </a:r>
            <a:r>
              <a:rPr lang="en-US" sz="2800" i="1" dirty="0" smtClean="0">
                <a:solidFill>
                  <a:srgbClr val="0000FF"/>
                </a:solidFill>
              </a:rPr>
              <a:t> = {a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1</a:t>
            </a:r>
            <a:r>
              <a:rPr lang="en-US" sz="2800" i="1" dirty="0" smtClean="0">
                <a:solidFill>
                  <a:srgbClr val="0000FF"/>
                </a:solidFill>
              </a:rPr>
              <a:t>, a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i="1" dirty="0" smtClean="0">
                <a:solidFill>
                  <a:srgbClr val="0000FF"/>
                </a:solidFill>
              </a:rPr>
              <a:t>, …, </a:t>
            </a:r>
            <a:r>
              <a:rPr lang="en-US" sz="2800" i="1" dirty="0" err="1" smtClean="0">
                <a:solidFill>
                  <a:srgbClr val="0000FF"/>
                </a:solidFill>
              </a:rPr>
              <a:t>a</a:t>
            </a:r>
            <a:r>
              <a:rPr lang="en-US" sz="2800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800" i="1" dirty="0" smtClean="0">
                <a:solidFill>
                  <a:srgbClr val="0000FF"/>
                </a:solidFill>
              </a:rPr>
              <a:t>} </a:t>
            </a:r>
            <a:r>
              <a:rPr lang="en-US" sz="2800" dirty="0" smtClean="0"/>
              <a:t>be the set of first </a:t>
            </a:r>
            <a:r>
              <a:rPr lang="en-US" sz="2800" dirty="0" err="1" smtClean="0"/>
              <a:t>i</a:t>
            </a:r>
            <a:r>
              <a:rPr lang="en-US" sz="2800" dirty="0" smtClean="0"/>
              <a:t> activities.</a:t>
            </a:r>
          </a:p>
          <a:p>
            <a:r>
              <a:rPr lang="en-US" sz="2800" dirty="0" smtClean="0"/>
              <a:t>Let </a:t>
            </a:r>
            <a:r>
              <a:rPr lang="en-US" sz="2800" i="1" dirty="0" smtClean="0">
                <a:solidFill>
                  <a:srgbClr val="0000FF"/>
                </a:solidFill>
              </a:rPr>
              <a:t>Opt(</a:t>
            </a:r>
            <a:r>
              <a:rPr lang="en-US" sz="2800" i="1" dirty="0" err="1" smtClean="0">
                <a:solidFill>
                  <a:srgbClr val="0000FF"/>
                </a:solidFill>
              </a:rPr>
              <a:t>i</a:t>
            </a:r>
            <a:r>
              <a:rPr lang="en-US" sz="2800" i="1" dirty="0" smtClean="0">
                <a:solidFill>
                  <a:srgbClr val="0000FF"/>
                </a:solidFill>
              </a:rPr>
              <a:t>)</a:t>
            </a:r>
            <a:r>
              <a:rPr lang="en-US" sz="2800" dirty="0" smtClean="0"/>
              <a:t> be the total values of the optimal solution of the problem for the activities of </a:t>
            </a:r>
            <a:r>
              <a:rPr lang="en-US" sz="2800" i="1" dirty="0" smtClean="0">
                <a:solidFill>
                  <a:srgbClr val="0000FF"/>
                </a:solidFill>
              </a:rPr>
              <a:t>A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i</a:t>
            </a:r>
            <a:r>
              <a:rPr lang="en-US" sz="2800" dirty="0" smtClean="0"/>
              <a:t>.</a:t>
            </a:r>
          </a:p>
          <a:p>
            <a:pPr lvl="1"/>
            <a:endParaRPr lang="en-US" sz="2400" dirty="0"/>
          </a:p>
        </p:txBody>
      </p:sp>
      <p:pic>
        <p:nvPicPr>
          <p:cNvPr id="4" name="Picture 3" descr="Screen Shot 2015-07-29 at 5.09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5" y="3364267"/>
            <a:ext cx="7668634" cy="2952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1526" y="3113042"/>
            <a:ext cx="2950731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Opt(1) = 2; </a:t>
            </a:r>
            <a:r>
              <a:rPr lang="en-US" sz="2200" dirty="0"/>
              <a:t> </a:t>
            </a:r>
            <a:r>
              <a:rPr lang="en-US" sz="2200" dirty="0" smtClean="0"/>
              <a:t>Opt(2) = 4;    Opt(3) = 6;  Opt(4) = 7;    Opt(5) = 8;   Opt(6) = </a:t>
            </a:r>
            <a:r>
              <a:rPr lang="en-US" sz="2200" dirty="0"/>
              <a:t>8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4837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Find the recurrence for Opt(</a:t>
            </a:r>
            <a:r>
              <a:rPr lang="en-US" b="1" dirty="0" err="1" smtClean="0">
                <a:solidFill>
                  <a:srgbClr val="0000FF"/>
                </a:solidFill>
              </a:rPr>
              <a:t>i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62694" cy="5085066"/>
          </a:xfrm>
        </p:spPr>
        <p:txBody>
          <a:bodyPr>
            <a:normAutofit/>
          </a:bodyPr>
          <a:lstStyle/>
          <a:p>
            <a:r>
              <a:rPr lang="en-US" dirty="0" smtClean="0"/>
              <a:t>Define </a:t>
            </a:r>
            <a:r>
              <a:rPr lang="en-US" i="1" dirty="0" smtClean="0">
                <a:solidFill>
                  <a:srgbClr val="0000FF"/>
                </a:solidFill>
              </a:rPr>
              <a:t>p(j)</a:t>
            </a:r>
            <a:r>
              <a:rPr lang="en-US" dirty="0" smtClean="0"/>
              <a:t>, for an activity </a:t>
            </a:r>
            <a:r>
              <a:rPr lang="en-US" i="1" dirty="0" err="1" smtClean="0">
                <a:solidFill>
                  <a:srgbClr val="0000FF"/>
                </a:solidFill>
              </a:rPr>
              <a:t>a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j</a:t>
            </a:r>
            <a:r>
              <a:rPr lang="en-US" dirty="0" smtClean="0">
                <a:solidFill>
                  <a:srgbClr val="0000FF"/>
                </a:solidFill>
              </a:rPr>
              <a:t>,</a:t>
            </a:r>
            <a:r>
              <a:rPr lang="en-US" dirty="0" smtClean="0"/>
              <a:t> to be the largest index  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 &lt; j </a:t>
            </a:r>
            <a:r>
              <a:rPr lang="en-US" dirty="0" smtClean="0"/>
              <a:t>such that activities </a:t>
            </a:r>
            <a:r>
              <a:rPr lang="en-US" i="1" dirty="0" err="1" smtClean="0">
                <a:solidFill>
                  <a:srgbClr val="0000FF"/>
                </a:solidFill>
              </a:rPr>
              <a:t>a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/>
              <a:t> and </a:t>
            </a:r>
            <a:r>
              <a:rPr lang="en-US" i="1" dirty="0" err="1" smtClean="0">
                <a:solidFill>
                  <a:srgbClr val="0000FF"/>
                </a:solidFill>
              </a:rPr>
              <a:t>a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j</a:t>
            </a:r>
            <a:r>
              <a:rPr lang="en-US" dirty="0" smtClean="0"/>
              <a:t> are compatible.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Screen Shot 2015-07-29 at 5.09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5" y="3364267"/>
            <a:ext cx="7668634" cy="295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7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Find the recurrence for Opt(</a:t>
            </a:r>
            <a:r>
              <a:rPr lang="en-US" b="1" dirty="0" err="1" smtClean="0">
                <a:solidFill>
                  <a:srgbClr val="0000FF"/>
                </a:solidFill>
              </a:rPr>
              <a:t>i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57" y="1600200"/>
            <a:ext cx="8882543" cy="5085066"/>
          </a:xfrm>
        </p:spPr>
        <p:txBody>
          <a:bodyPr>
            <a:normAutofit/>
          </a:bodyPr>
          <a:lstStyle/>
          <a:p>
            <a:r>
              <a:rPr lang="en-US" dirty="0" smtClean="0"/>
              <a:t>Consider an optimal solution </a:t>
            </a:r>
            <a:r>
              <a:rPr lang="en-US" i="1" dirty="0" smtClean="0">
                <a:solidFill>
                  <a:srgbClr val="0000FF"/>
                </a:solidFill>
              </a:rPr>
              <a:t>Opt(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 of </a:t>
            </a:r>
            <a:r>
              <a:rPr lang="en-US" i="1" dirty="0" smtClean="0">
                <a:solidFill>
                  <a:srgbClr val="0000FF"/>
                </a:solidFill>
              </a:rPr>
              <a:t>A</a:t>
            </a:r>
            <a:r>
              <a:rPr lang="en-US" i="1" baseline="-25000" dirty="0" smtClean="0">
                <a:solidFill>
                  <a:srgbClr val="0000FF"/>
                </a:solidFill>
              </a:rPr>
              <a:t>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Opt(</a:t>
            </a:r>
            <a:r>
              <a:rPr lang="en-US" dirty="0" err="1" smtClean="0"/>
              <a:t>i</a:t>
            </a:r>
            <a:r>
              <a:rPr lang="en-US" dirty="0" smtClean="0"/>
              <a:t>) contains </a:t>
            </a:r>
            <a:r>
              <a:rPr lang="en-US" i="1" dirty="0" err="1" smtClean="0">
                <a:solidFill>
                  <a:srgbClr val="0000FF"/>
                </a:solidFill>
              </a:rPr>
              <a:t>a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 : Opt(p(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))+ v</a:t>
            </a:r>
            <a:r>
              <a:rPr lang="en-US" i="1" baseline="-25000" dirty="0" smtClean="0">
                <a:solidFill>
                  <a:srgbClr val="0000FF"/>
                </a:solidFill>
              </a:rPr>
              <a:t>i</a:t>
            </a:r>
            <a:r>
              <a:rPr lang="en-US" baseline="-25000" dirty="0" smtClean="0"/>
              <a:t>	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Note that </a:t>
            </a:r>
            <a:r>
              <a:rPr lang="en-US" b="1" i="1" dirty="0" err="1" smtClean="0">
                <a:solidFill>
                  <a:srgbClr val="FF0000"/>
                </a:solidFill>
              </a:rPr>
              <a:t>a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b="1" i="1" baseline="-25000" dirty="0" smtClean="0">
                <a:solidFill>
                  <a:srgbClr val="FF0000"/>
                </a:solidFill>
              </a:rPr>
              <a:t>(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b="1" i="1" baseline="-25000" dirty="0" smtClean="0">
                <a:solidFill>
                  <a:srgbClr val="FF0000"/>
                </a:solidFill>
              </a:rPr>
              <a:t>)+1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</a:rPr>
              <a:t>a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b="1" i="1" baseline="-25000" dirty="0" smtClean="0">
                <a:solidFill>
                  <a:srgbClr val="FF0000"/>
                </a:solidFill>
              </a:rPr>
              <a:t>(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b="1" i="1" baseline="-25000" dirty="0" smtClean="0">
                <a:solidFill>
                  <a:srgbClr val="FF0000"/>
                </a:solidFill>
              </a:rPr>
              <a:t>)+2</a:t>
            </a:r>
            <a:r>
              <a:rPr lang="en-US" b="1" i="1" dirty="0" smtClean="0">
                <a:solidFill>
                  <a:srgbClr val="FF0000"/>
                </a:solidFill>
              </a:rPr>
              <a:t>, …, a</a:t>
            </a:r>
            <a:r>
              <a:rPr lang="en-US" b="1" i="1" baseline="-25000" dirty="0" smtClean="0">
                <a:solidFill>
                  <a:srgbClr val="FF0000"/>
                </a:solidFill>
              </a:rPr>
              <a:t>i-1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are not compatible with </a:t>
            </a:r>
            <a:r>
              <a:rPr lang="en-US" b="1" i="1" dirty="0" err="1" smtClean="0">
                <a:solidFill>
                  <a:srgbClr val="FF0000"/>
                </a:solidFill>
              </a:rPr>
              <a:t>a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b="1" baseline="-250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119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Find the recurrence for Opt(</a:t>
            </a:r>
            <a:r>
              <a:rPr lang="en-US" b="1" dirty="0" err="1" smtClean="0">
                <a:solidFill>
                  <a:srgbClr val="0000FF"/>
                </a:solidFill>
              </a:rPr>
              <a:t>i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57" y="1600200"/>
            <a:ext cx="8882543" cy="5085066"/>
          </a:xfrm>
        </p:spPr>
        <p:txBody>
          <a:bodyPr>
            <a:normAutofit/>
          </a:bodyPr>
          <a:lstStyle/>
          <a:p>
            <a:r>
              <a:rPr lang="en-US" dirty="0" smtClean="0"/>
              <a:t>Consider an optimal solution </a:t>
            </a:r>
            <a:r>
              <a:rPr lang="en-US" i="1" dirty="0" smtClean="0">
                <a:solidFill>
                  <a:srgbClr val="0000FF"/>
                </a:solidFill>
              </a:rPr>
              <a:t> Opt(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) of A</a:t>
            </a:r>
            <a:r>
              <a:rPr lang="en-US" i="1" baseline="-25000" dirty="0" smtClean="0">
                <a:solidFill>
                  <a:srgbClr val="0000FF"/>
                </a:solidFill>
              </a:rPr>
              <a:t>i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Opt(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) </a:t>
            </a:r>
            <a:r>
              <a:rPr lang="en-US" dirty="0" smtClean="0"/>
              <a:t>contains </a:t>
            </a:r>
            <a:r>
              <a:rPr lang="en-US" i="1" dirty="0" err="1" smtClean="0">
                <a:solidFill>
                  <a:srgbClr val="0000FF"/>
                </a:solidFill>
              </a:rPr>
              <a:t>a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 : Opt(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) = Opt(p(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)) + v</a:t>
            </a:r>
            <a:r>
              <a:rPr lang="en-US" i="1" baseline="-25000" dirty="0" smtClean="0">
                <a:solidFill>
                  <a:srgbClr val="0000FF"/>
                </a:solidFill>
              </a:rPr>
              <a:t>i	</a:t>
            </a:r>
            <a:endParaRPr lang="en-US" i="1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Note that </a:t>
            </a:r>
            <a:r>
              <a:rPr lang="en-US" b="1" dirty="0" err="1" smtClean="0">
                <a:solidFill>
                  <a:srgbClr val="FF0000"/>
                </a:solidFill>
              </a:rPr>
              <a:t>a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smtClean="0">
                <a:solidFill>
                  <a:srgbClr val="FF0000"/>
                </a:solidFill>
              </a:rPr>
              <a:t>(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b="1" baseline="-25000" dirty="0" smtClean="0">
                <a:solidFill>
                  <a:srgbClr val="FF0000"/>
                </a:solidFill>
              </a:rPr>
              <a:t>)+1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a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smtClean="0">
                <a:solidFill>
                  <a:srgbClr val="FF0000"/>
                </a:solidFill>
              </a:rPr>
              <a:t>(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b="1" baseline="-25000" dirty="0" smtClean="0">
                <a:solidFill>
                  <a:srgbClr val="FF0000"/>
                </a:solidFill>
              </a:rPr>
              <a:t>)+2</a:t>
            </a:r>
            <a:r>
              <a:rPr lang="en-US" b="1" dirty="0" smtClean="0">
                <a:solidFill>
                  <a:srgbClr val="FF0000"/>
                </a:solidFill>
              </a:rPr>
              <a:t>, …, a</a:t>
            </a:r>
            <a:r>
              <a:rPr lang="en-US" b="1" baseline="-25000" dirty="0" smtClean="0">
                <a:solidFill>
                  <a:srgbClr val="FF0000"/>
                </a:solidFill>
              </a:rPr>
              <a:t>i-1</a:t>
            </a:r>
            <a:r>
              <a:rPr lang="en-US" b="1" dirty="0" smtClean="0">
                <a:solidFill>
                  <a:srgbClr val="FF0000"/>
                </a:solidFill>
              </a:rPr>
              <a:t> are not compatible with </a:t>
            </a:r>
            <a:r>
              <a:rPr lang="en-US" b="1" dirty="0" err="1" smtClean="0">
                <a:solidFill>
                  <a:srgbClr val="FF0000"/>
                </a:solidFill>
              </a:rPr>
              <a:t>a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b="1" baseline="-25000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Opt(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 does not contain </a:t>
            </a:r>
            <a:r>
              <a:rPr lang="en-US" dirty="0" err="1" smtClean="0">
                <a:solidFill>
                  <a:srgbClr val="0000FF"/>
                </a:solidFill>
              </a:rPr>
              <a:t>a</a:t>
            </a:r>
            <a:r>
              <a:rPr lang="en-US" baseline="-25000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: Opt(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) = Opt(i-1)</a:t>
            </a:r>
            <a:endParaRPr lang="en-US" baseline="-25000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We get the recurrence by combining both the possibilities: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Opt(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) = max{ Opt(p(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)) + v</a:t>
            </a:r>
            <a:r>
              <a:rPr lang="en-US" i="1" baseline="-25000" dirty="0" smtClean="0">
                <a:solidFill>
                  <a:srgbClr val="0000FF"/>
                </a:solidFill>
              </a:rPr>
              <a:t>i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, Opt(i-1) }</a:t>
            </a:r>
          </a:p>
          <a:p>
            <a:r>
              <a:rPr lang="en-US" sz="2800" dirty="0" smtClean="0"/>
              <a:t>Given </a:t>
            </a:r>
            <a:r>
              <a:rPr lang="en-US" sz="2800" i="1" dirty="0" smtClean="0">
                <a:solidFill>
                  <a:srgbClr val="0000FF"/>
                </a:solidFill>
              </a:rPr>
              <a:t>Opt(</a:t>
            </a:r>
            <a:r>
              <a:rPr lang="en-US" sz="2800" i="1" dirty="0" err="1" smtClean="0">
                <a:solidFill>
                  <a:srgbClr val="0000FF"/>
                </a:solidFill>
              </a:rPr>
              <a:t>i</a:t>
            </a:r>
            <a:r>
              <a:rPr lang="en-US" sz="2800" i="1" dirty="0" smtClean="0">
                <a:solidFill>
                  <a:srgbClr val="0000FF"/>
                </a:solidFill>
              </a:rPr>
              <a:t>)</a:t>
            </a:r>
            <a:r>
              <a:rPr lang="en-US" sz="2800" dirty="0" smtClean="0"/>
              <a:t>, how do we know whether </a:t>
            </a:r>
            <a:r>
              <a:rPr lang="en-US" sz="2800" i="1" dirty="0" err="1" smtClean="0">
                <a:solidFill>
                  <a:srgbClr val="0000FF"/>
                </a:solidFill>
              </a:rPr>
              <a:t>a</a:t>
            </a:r>
            <a:r>
              <a:rPr lang="en-US" sz="2800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is in </a:t>
            </a:r>
            <a:r>
              <a:rPr lang="en-US" sz="2800" i="1" dirty="0" smtClean="0">
                <a:solidFill>
                  <a:srgbClr val="0000FF"/>
                </a:solidFill>
              </a:rPr>
              <a:t>Opt(</a:t>
            </a:r>
            <a:r>
              <a:rPr lang="en-US" sz="2800" i="1" dirty="0" err="1" smtClean="0">
                <a:solidFill>
                  <a:srgbClr val="0000FF"/>
                </a:solidFill>
              </a:rPr>
              <a:t>i</a:t>
            </a:r>
            <a:r>
              <a:rPr lang="en-US" sz="2800" i="1" dirty="0" smtClean="0">
                <a:solidFill>
                  <a:srgbClr val="0000FF"/>
                </a:solidFill>
              </a:rPr>
              <a:t>)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8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Find the recurrence for D</a:t>
            </a:r>
            <a:r>
              <a:rPr lang="en-US" b="1" baseline="-25000" dirty="0" smtClean="0">
                <a:solidFill>
                  <a:srgbClr val="0000FF"/>
                </a:solidFill>
              </a:rPr>
              <a:t>i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57" y="1600200"/>
            <a:ext cx="8882543" cy="5085066"/>
          </a:xfrm>
        </p:spPr>
        <p:txBody>
          <a:bodyPr>
            <a:normAutofit/>
          </a:bodyPr>
          <a:lstStyle/>
          <a:p>
            <a:r>
              <a:rPr lang="en-US" dirty="0" smtClean="0"/>
              <a:t>Consider an optimal solution </a:t>
            </a:r>
            <a:r>
              <a:rPr lang="en-US" i="1" dirty="0" smtClean="0">
                <a:solidFill>
                  <a:srgbClr val="0000FF"/>
                </a:solidFill>
              </a:rPr>
              <a:t> Opt(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) of A</a:t>
            </a:r>
            <a:r>
              <a:rPr lang="en-US" i="1" baseline="-25000" dirty="0" smtClean="0">
                <a:solidFill>
                  <a:srgbClr val="0000FF"/>
                </a:solidFill>
              </a:rPr>
              <a:t>i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Opt(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) </a:t>
            </a:r>
            <a:r>
              <a:rPr lang="en-US" dirty="0" smtClean="0"/>
              <a:t>contains </a:t>
            </a:r>
            <a:r>
              <a:rPr lang="en-US" i="1" dirty="0" err="1" smtClean="0">
                <a:solidFill>
                  <a:srgbClr val="0000FF"/>
                </a:solidFill>
              </a:rPr>
              <a:t>a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 : Opt(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) = Opt(p(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)) + v</a:t>
            </a:r>
            <a:r>
              <a:rPr lang="en-US" i="1" baseline="-25000" dirty="0" smtClean="0">
                <a:solidFill>
                  <a:srgbClr val="0000FF"/>
                </a:solidFill>
              </a:rPr>
              <a:t>i	</a:t>
            </a:r>
            <a:endParaRPr lang="en-US" i="1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Note that </a:t>
            </a:r>
            <a:r>
              <a:rPr lang="en-US" b="1" dirty="0" err="1" smtClean="0">
                <a:solidFill>
                  <a:srgbClr val="FF0000"/>
                </a:solidFill>
              </a:rPr>
              <a:t>a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smtClean="0">
                <a:solidFill>
                  <a:srgbClr val="FF0000"/>
                </a:solidFill>
              </a:rPr>
              <a:t>(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b="1" baseline="-25000" dirty="0" smtClean="0">
                <a:solidFill>
                  <a:srgbClr val="FF0000"/>
                </a:solidFill>
              </a:rPr>
              <a:t>)+1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a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smtClean="0">
                <a:solidFill>
                  <a:srgbClr val="FF0000"/>
                </a:solidFill>
              </a:rPr>
              <a:t>(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b="1" baseline="-25000" dirty="0" smtClean="0">
                <a:solidFill>
                  <a:srgbClr val="FF0000"/>
                </a:solidFill>
              </a:rPr>
              <a:t>)+2</a:t>
            </a:r>
            <a:r>
              <a:rPr lang="en-US" b="1" dirty="0" smtClean="0">
                <a:solidFill>
                  <a:srgbClr val="FF0000"/>
                </a:solidFill>
              </a:rPr>
              <a:t>, …, a</a:t>
            </a:r>
            <a:r>
              <a:rPr lang="en-US" b="1" baseline="-25000" dirty="0" smtClean="0">
                <a:solidFill>
                  <a:srgbClr val="FF0000"/>
                </a:solidFill>
              </a:rPr>
              <a:t>i-1</a:t>
            </a:r>
            <a:r>
              <a:rPr lang="en-US" b="1" dirty="0" smtClean="0">
                <a:solidFill>
                  <a:srgbClr val="FF0000"/>
                </a:solidFill>
              </a:rPr>
              <a:t> are not compatible with </a:t>
            </a:r>
            <a:r>
              <a:rPr lang="en-US" b="1" dirty="0" err="1" smtClean="0">
                <a:solidFill>
                  <a:srgbClr val="FF0000"/>
                </a:solidFill>
              </a:rPr>
              <a:t>a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b="1" baseline="-25000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Opt(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 does not contain </a:t>
            </a:r>
            <a:r>
              <a:rPr lang="en-US" dirty="0" err="1" smtClean="0">
                <a:solidFill>
                  <a:srgbClr val="0000FF"/>
                </a:solidFill>
              </a:rPr>
              <a:t>a</a:t>
            </a:r>
            <a:r>
              <a:rPr lang="en-US" baseline="-25000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: Opt(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) = Opt(i-1)</a:t>
            </a:r>
            <a:endParaRPr lang="en-US" baseline="-25000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We get the recurrence by combining both the possibilities: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Opt(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) = max{ Opt(p(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)) + v</a:t>
            </a:r>
            <a:r>
              <a:rPr lang="en-US" i="1" baseline="-25000" dirty="0" smtClean="0">
                <a:solidFill>
                  <a:srgbClr val="0000FF"/>
                </a:solidFill>
              </a:rPr>
              <a:t>i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, Opt(i-1) }</a:t>
            </a:r>
          </a:p>
          <a:p>
            <a:r>
              <a:rPr lang="en-US" sz="2800" dirty="0" smtClean="0"/>
              <a:t>Given </a:t>
            </a:r>
            <a:r>
              <a:rPr lang="en-US" sz="2800" i="1" dirty="0" smtClean="0">
                <a:solidFill>
                  <a:srgbClr val="0000FF"/>
                </a:solidFill>
              </a:rPr>
              <a:t>Opt(</a:t>
            </a:r>
            <a:r>
              <a:rPr lang="en-US" sz="2800" i="1" dirty="0" err="1" smtClean="0">
                <a:solidFill>
                  <a:srgbClr val="0000FF"/>
                </a:solidFill>
              </a:rPr>
              <a:t>i</a:t>
            </a:r>
            <a:r>
              <a:rPr lang="en-US" sz="2800" i="1" dirty="0" smtClean="0">
                <a:solidFill>
                  <a:srgbClr val="0000FF"/>
                </a:solidFill>
              </a:rPr>
              <a:t>)</a:t>
            </a:r>
            <a:r>
              <a:rPr lang="en-US" sz="2800" dirty="0" smtClean="0"/>
              <a:t>, how do we know whether </a:t>
            </a:r>
            <a:r>
              <a:rPr lang="en-US" sz="2800" i="1" dirty="0" err="1" smtClean="0">
                <a:solidFill>
                  <a:srgbClr val="0000FF"/>
                </a:solidFill>
              </a:rPr>
              <a:t>a</a:t>
            </a:r>
            <a:r>
              <a:rPr lang="en-US" sz="2800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is in </a:t>
            </a:r>
            <a:r>
              <a:rPr lang="en-US" sz="2800" i="1" dirty="0" smtClean="0">
                <a:solidFill>
                  <a:srgbClr val="0000FF"/>
                </a:solidFill>
              </a:rPr>
              <a:t>Opt(</a:t>
            </a:r>
            <a:r>
              <a:rPr lang="en-US" sz="2800" i="1" dirty="0" err="1" smtClean="0">
                <a:solidFill>
                  <a:srgbClr val="0000FF"/>
                </a:solidFill>
              </a:rPr>
              <a:t>i</a:t>
            </a:r>
            <a:r>
              <a:rPr lang="en-US" sz="2800" i="1" dirty="0" smtClean="0">
                <a:solidFill>
                  <a:srgbClr val="0000FF"/>
                </a:solidFill>
              </a:rPr>
              <a:t>)</a:t>
            </a:r>
            <a:r>
              <a:rPr lang="en-US" sz="2800" dirty="0" smtClean="0"/>
              <a:t>?</a:t>
            </a:r>
          </a:p>
          <a:p>
            <a:pPr lvl="1"/>
            <a:r>
              <a:rPr lang="en-US" sz="2400" b="1" i="1" dirty="0" err="1" smtClean="0">
                <a:solidFill>
                  <a:srgbClr val="FF0000"/>
                </a:solidFill>
              </a:rPr>
              <a:t>a</a:t>
            </a:r>
            <a:r>
              <a:rPr lang="en-US" sz="2400" b="1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400" b="1" i="1" dirty="0" smtClean="0">
                <a:solidFill>
                  <a:srgbClr val="FF0000"/>
                </a:solidFill>
              </a:rPr>
              <a:t> is in Opt(</a:t>
            </a:r>
            <a:r>
              <a:rPr lang="en-US" sz="2400" b="1" i="1" dirty="0" err="1" smtClean="0">
                <a:solidFill>
                  <a:srgbClr val="FF0000"/>
                </a:solidFill>
              </a:rPr>
              <a:t>i</a:t>
            </a:r>
            <a:r>
              <a:rPr lang="en-US" sz="2400" b="1" i="1" dirty="0" smtClean="0">
                <a:solidFill>
                  <a:srgbClr val="FF0000"/>
                </a:solidFill>
              </a:rPr>
              <a:t>) if Opt(p(</a:t>
            </a:r>
            <a:r>
              <a:rPr lang="en-US" sz="2400" b="1" i="1" dirty="0" err="1" smtClean="0">
                <a:solidFill>
                  <a:srgbClr val="FF0000"/>
                </a:solidFill>
              </a:rPr>
              <a:t>i</a:t>
            </a:r>
            <a:r>
              <a:rPr lang="en-US" sz="2400" b="1" i="1" dirty="0" smtClean="0">
                <a:solidFill>
                  <a:srgbClr val="FF0000"/>
                </a:solidFill>
              </a:rPr>
              <a:t>)) +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v</a:t>
            </a:r>
            <a:r>
              <a:rPr lang="en-US" sz="2400" b="1" i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400" b="1" i="1" dirty="0" smtClean="0">
                <a:solidFill>
                  <a:srgbClr val="FF0000"/>
                </a:solidFill>
              </a:rPr>
              <a:t> ≥ Opt(i-1).</a:t>
            </a:r>
            <a:endParaRPr lang="en-US" sz="16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0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Solve the base cases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base case is </a:t>
            </a:r>
            <a:r>
              <a:rPr lang="en-US" i="1" dirty="0" smtClean="0">
                <a:solidFill>
                  <a:srgbClr val="0000FF"/>
                </a:solidFill>
              </a:rPr>
              <a:t>Opt(0) = 0</a:t>
            </a:r>
          </a:p>
          <a:p>
            <a:r>
              <a:rPr lang="en-US" dirty="0" smtClean="0"/>
              <a:t>We can also say that </a:t>
            </a:r>
            <a:r>
              <a:rPr lang="en-US" i="1" dirty="0" smtClean="0">
                <a:solidFill>
                  <a:srgbClr val="0000FF"/>
                </a:solidFill>
              </a:rPr>
              <a:t>Opt(1) = v</a:t>
            </a:r>
            <a:r>
              <a:rPr lang="en-US" i="1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0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Algorithm (Top Down)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2196"/>
          </a:xfrm>
        </p:spPr>
        <p:txBody>
          <a:bodyPr/>
          <a:lstStyle/>
          <a:p>
            <a:r>
              <a:rPr lang="en-US" dirty="0" smtClean="0"/>
              <a:t>Compute-Opt(j)</a:t>
            </a:r>
          </a:p>
          <a:p>
            <a:pPr marL="457200" lvl="1" indent="0">
              <a:buNone/>
            </a:pPr>
            <a:r>
              <a:rPr lang="en-US" dirty="0" smtClean="0"/>
              <a:t>	if j = 0 then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return 0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else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return max(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 + Compute-Opt(p(j)),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				Compute-Opt(j-1))</a:t>
            </a:r>
          </a:p>
          <a:p>
            <a:r>
              <a:rPr lang="en-US" sz="2800" dirty="0" smtClean="0"/>
              <a:t>The correctness of the algorithm follows from induction arguments (why?)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2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Recursion Tree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7-29 at 6.15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9" y="1305210"/>
            <a:ext cx="6424378" cy="5231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1926" y="3230589"/>
            <a:ext cx="345497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same </a:t>
            </a:r>
            <a:r>
              <a:rPr lang="en-US" sz="2400" dirty="0" err="1" smtClean="0"/>
              <a:t>subproblem</a:t>
            </a:r>
            <a:r>
              <a:rPr lang="en-US" sz="2400" dirty="0" smtClean="0"/>
              <a:t> is solved many times.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overall complexity of Compute-Opt(j) is exponential. (why?)</a:t>
            </a:r>
            <a:endParaRPr lang="en-US" sz="2400" dirty="0"/>
          </a:p>
        </p:txBody>
      </p:sp>
      <p:pic>
        <p:nvPicPr>
          <p:cNvPr id="3" name="Picture 2" descr="Screen Shot 2019-11-05 at 11.35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466" y="524159"/>
            <a:ext cx="911894" cy="24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6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Modified (</a:t>
            </a:r>
            <a:r>
              <a:rPr lang="en-US" b="1" dirty="0" err="1" smtClean="0">
                <a:solidFill>
                  <a:srgbClr val="0000FF"/>
                </a:solidFill>
              </a:rPr>
              <a:t>memoized</a:t>
            </a:r>
            <a:r>
              <a:rPr lang="en-US" b="1" dirty="0" smtClean="0">
                <a:solidFill>
                  <a:srgbClr val="0000FF"/>
                </a:solidFill>
              </a:rPr>
              <a:t>) Compute-Opt(j)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(linear time)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7302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Initialize an array Opt[];</a:t>
            </a:r>
          </a:p>
          <a:p>
            <a:pPr lvl="1"/>
            <a:r>
              <a:rPr lang="en-US" dirty="0" smtClean="0"/>
              <a:t>Opt[0] = 0; Opt[1..n] undefined </a:t>
            </a:r>
          </a:p>
          <a:p>
            <a:r>
              <a:rPr lang="en-US" dirty="0" smtClean="0"/>
              <a:t>Compute-Opt(j){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if Opt[j] is computed before, return Opt[j];</a:t>
            </a:r>
          </a:p>
          <a:p>
            <a:pPr marL="457200" lvl="1" indent="0">
              <a:buNone/>
            </a:pPr>
            <a:r>
              <a:rPr lang="en-US" dirty="0" smtClean="0"/>
              <a:t>	else</a:t>
            </a:r>
          </a:p>
          <a:p>
            <a:pPr marL="457200" lvl="1" indent="0">
              <a:buNone/>
            </a:pPr>
            <a:r>
              <a:rPr lang="en-US" dirty="0" smtClean="0"/>
              <a:t>		Opt[j] =  max(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 + Compute-Opt(p(j)),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				Compute-Opt(j-1));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return Opt[j];</a:t>
            </a:r>
          </a:p>
          <a:p>
            <a:pPr marL="457200" lvl="1" indent="0">
              <a:buNone/>
            </a:pPr>
            <a:r>
              <a:rPr lang="en-US" dirty="0"/>
              <a:t>}</a:t>
            </a:r>
            <a:endParaRPr lang="en-US" dirty="0" smtClean="0"/>
          </a:p>
          <a:p>
            <a:r>
              <a:rPr lang="en-US" sz="2800" dirty="0" smtClean="0"/>
              <a:t>The complexity of the algorithm is linear assuming that the intervals are already sorted by their finish times.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355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Iterated algorithm (bottom up)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Iterated-Compute-Opt(j)</a:t>
            </a:r>
          </a:p>
          <a:p>
            <a:pPr marL="457200" lvl="1" indent="0">
              <a:buNone/>
            </a:pPr>
            <a:r>
              <a:rPr lang="en-US" dirty="0" smtClean="0"/>
              <a:t>Opt[0] = 0;</a:t>
            </a:r>
          </a:p>
          <a:p>
            <a:pPr marL="457200" lvl="1" indent="0"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 = 1; I ≤ n; </a:t>
            </a:r>
            <a:r>
              <a:rPr lang="en-US" dirty="0" err="1" smtClean="0"/>
              <a:t>i</a:t>
            </a:r>
            <a:r>
              <a:rPr lang="en-US" dirty="0" smtClean="0"/>
              <a:t>++){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Opt[</a:t>
            </a:r>
            <a:r>
              <a:rPr lang="en-US" dirty="0" err="1" smtClean="0"/>
              <a:t>i</a:t>
            </a:r>
            <a:r>
              <a:rPr lang="en-US" dirty="0" smtClean="0"/>
              <a:t>] = max{ v</a:t>
            </a:r>
            <a:r>
              <a:rPr lang="en-US" baseline="-25000" dirty="0" smtClean="0"/>
              <a:t>i</a:t>
            </a:r>
            <a:r>
              <a:rPr lang="en-US" dirty="0" smtClean="0"/>
              <a:t> + Opt[p(j)], Opt[i-1]}</a:t>
            </a:r>
          </a:p>
          <a:p>
            <a:pPr marL="457200" lvl="1" indent="0">
              <a:buNone/>
            </a:pPr>
            <a:r>
              <a:rPr lang="en-US" dirty="0" smtClean="0"/>
              <a:t>}</a:t>
            </a:r>
          </a:p>
          <a:p>
            <a:pPr marL="514350" indent="-457200"/>
            <a:r>
              <a:rPr lang="en-US" dirty="0" smtClean="0"/>
              <a:t>Clearly, the algorithm is linear.</a:t>
            </a:r>
          </a:p>
          <a:p>
            <a:pPr marL="514350" indent="-457200"/>
            <a:r>
              <a:rPr lang="en-US" dirty="0" err="1" smtClean="0"/>
              <a:t>Memoized</a:t>
            </a:r>
            <a:r>
              <a:rPr lang="en-US" dirty="0" smtClean="0"/>
              <a:t> version is also linear.</a:t>
            </a:r>
          </a:p>
          <a:p>
            <a:pPr marL="514350" indent="-457200"/>
            <a:r>
              <a:rPr lang="en-US" dirty="0" err="1" smtClean="0"/>
              <a:t>Memoized</a:t>
            </a:r>
            <a:r>
              <a:rPr lang="en-US" dirty="0" smtClean="0"/>
              <a:t> version will take more time to compute due to the overhead cost of the recursion.</a:t>
            </a:r>
          </a:p>
          <a:p>
            <a:pPr marL="514350" indent="-457200"/>
            <a:r>
              <a:rPr lang="en-US" dirty="0" err="1" smtClean="0"/>
              <a:t>Memoized</a:t>
            </a:r>
            <a:r>
              <a:rPr lang="en-US" dirty="0" smtClean="0"/>
              <a:t> version is easier to code.</a:t>
            </a:r>
          </a:p>
          <a:p>
            <a:pPr marL="514350" indent="-457200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2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What is DP?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``method for solving complex problems by breaking them down into simpler </a:t>
            </a:r>
            <a:r>
              <a:rPr lang="en-US" dirty="0" err="1" smtClean="0"/>
              <a:t>subproblems</a:t>
            </a:r>
            <a:r>
              <a:rPr lang="en-US" dirty="0" smtClean="0"/>
              <a:t>’’.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6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Finding the solution once Opt[.] is known.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Find-Solution(j){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If j=0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Output nothing;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else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if  </a:t>
            </a:r>
            <a:r>
              <a:rPr lang="en-US" dirty="0" err="1" smtClean="0"/>
              <a:t>v</a:t>
            </a:r>
            <a:r>
              <a:rPr lang="en-US" baseline="-25000" dirty="0" err="1"/>
              <a:t>j</a:t>
            </a:r>
            <a:r>
              <a:rPr lang="en-US" dirty="0" smtClean="0"/>
              <a:t> + Opt[p(</a:t>
            </a:r>
            <a:r>
              <a:rPr lang="en-US" dirty="0"/>
              <a:t>j</a:t>
            </a:r>
            <a:r>
              <a:rPr lang="en-US" dirty="0" smtClean="0"/>
              <a:t>)] ≥ Opt[j-1] 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output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/>
              <a:t>;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baseline="-25000" dirty="0"/>
              <a:t>	</a:t>
            </a:r>
            <a:r>
              <a:rPr lang="en-US" baseline="-25000" dirty="0" smtClean="0"/>
              <a:t>			</a:t>
            </a:r>
            <a:r>
              <a:rPr lang="en-US" dirty="0" smtClean="0"/>
              <a:t>Find-Solution(p(j));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}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else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Find-Solution(j-1);</a:t>
            </a:r>
          </a:p>
          <a:p>
            <a:pPr marL="0" indent="0">
              <a:buNone/>
            </a:pPr>
            <a:r>
              <a:rPr lang="en-US" dirty="0" smtClean="0"/>
              <a:t>  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1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Shortest paths in DAGs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04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graph G=(V,E) is directed, acyclic, weighted (possibly negative cost).</a:t>
            </a:r>
          </a:p>
          <a:p>
            <a:r>
              <a:rPr lang="en-US" sz="2800" dirty="0" smtClean="0"/>
              <a:t>We can order the vertices (Using a DFS)  on a line such that the directed edges can be drawn from the left to the right. (Topological ordering)</a:t>
            </a:r>
          </a:p>
          <a:p>
            <a:r>
              <a:rPr lang="en-US" sz="2800" dirty="0" smtClean="0"/>
              <a:t>The leftmost vertex is a source and the rightmost vertex is a sink.</a:t>
            </a:r>
          </a:p>
          <a:p>
            <a:endParaRPr lang="en-US" sz="2800" dirty="0"/>
          </a:p>
        </p:txBody>
      </p:sp>
      <p:pic>
        <p:nvPicPr>
          <p:cNvPr id="4" name="Picture 3" descr="Screen Shot 2015-07-29 at 7.18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2918"/>
            <a:ext cx="9144000" cy="27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Shortest paths in DAGs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048"/>
            <a:ext cx="8507048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shortest paths from the leftmost vertex to all the other nodes can be computed using Bellman-Ford algorithm.</a:t>
            </a:r>
          </a:p>
          <a:p>
            <a:r>
              <a:rPr lang="en-US" sz="2800" dirty="0" smtClean="0"/>
              <a:t>The complexity is O(|V| + |E|) if the edges are ordered from left to right. Only two iterations are needed.</a:t>
            </a:r>
          </a:p>
          <a:p>
            <a:endParaRPr lang="en-US" sz="2800" dirty="0"/>
          </a:p>
        </p:txBody>
      </p:sp>
      <p:pic>
        <p:nvPicPr>
          <p:cNvPr id="4" name="Picture 3" descr="Screen Shot 2015-07-29 at 7.18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7396"/>
            <a:ext cx="9144000" cy="27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Shortest-Path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DP 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4399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Define the </a:t>
            </a:r>
            <a:r>
              <a:rPr lang="en-US" sz="2800" dirty="0" err="1" smtClean="0">
                <a:solidFill>
                  <a:srgbClr val="FF0000"/>
                </a:solidFill>
              </a:rPr>
              <a:t>subproblems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 smtClean="0"/>
              <a:t>Order the vertices on a line such that the source vertex S is the leftmost. Label the vertices as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… from left to right.</a:t>
            </a:r>
          </a:p>
          <a:p>
            <a:r>
              <a:rPr lang="en-US" sz="2800" dirty="0" err="1" smtClean="0"/>
              <a:t>dist</a:t>
            </a:r>
            <a:r>
              <a:rPr lang="en-US" sz="2800" dirty="0" smtClean="0"/>
              <a:t>(v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) : distance of vertex v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from the source vertex v</a:t>
            </a:r>
            <a:r>
              <a:rPr lang="en-US" sz="2800" baseline="-25000" dirty="0" smtClean="0"/>
              <a:t>1.</a:t>
            </a:r>
            <a:r>
              <a:rPr lang="en-US" sz="2800" dirty="0" smtClean="0"/>
              <a:t> </a:t>
            </a:r>
          </a:p>
        </p:txBody>
      </p:sp>
      <p:pic>
        <p:nvPicPr>
          <p:cNvPr id="4" name="Picture 3" descr="Screen Shot 2015-07-29 at 7.18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5815"/>
            <a:ext cx="9144000" cy="27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5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DP 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2225"/>
            <a:ext cx="8544399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Find the recurrence:</a:t>
            </a:r>
          </a:p>
          <a:p>
            <a:pPr lvl="1"/>
            <a:r>
              <a:rPr lang="en-US" sz="2400" dirty="0" smtClean="0"/>
              <a:t>In the figure,  the preceding vertex  of the shortest path to D is either B or C. </a:t>
            </a:r>
          </a:p>
          <a:p>
            <a:pPr lvl="1"/>
            <a:r>
              <a:rPr lang="en-US" sz="2400" dirty="0" smtClean="0"/>
              <a:t>Therefore, </a:t>
            </a:r>
            <a:r>
              <a:rPr lang="en-US" sz="2400" dirty="0" err="1" smtClean="0"/>
              <a:t>dist</a:t>
            </a:r>
            <a:r>
              <a:rPr lang="en-US" sz="2400" dirty="0" smtClean="0"/>
              <a:t>(D) = min{ </a:t>
            </a:r>
            <a:r>
              <a:rPr lang="en-US" sz="2400" dirty="0" err="1" smtClean="0"/>
              <a:t>dist</a:t>
            </a:r>
            <a:r>
              <a:rPr lang="en-US" sz="2400" dirty="0" smtClean="0"/>
              <a:t>(C) + 3, </a:t>
            </a:r>
            <a:r>
              <a:rPr lang="en-US" sz="2400" dirty="0" err="1" smtClean="0"/>
              <a:t>dist</a:t>
            </a:r>
            <a:r>
              <a:rPr lang="en-US" sz="2400" dirty="0" smtClean="0"/>
              <a:t>(B) +1}</a:t>
            </a:r>
          </a:p>
          <a:p>
            <a:pPr lvl="1"/>
            <a:r>
              <a:rPr lang="en-US" sz="2400" dirty="0" smtClean="0"/>
              <a:t>A similar relation can be written for every node.</a:t>
            </a:r>
            <a:endParaRPr lang="en-US" sz="2400" dirty="0"/>
          </a:p>
          <a:p>
            <a:r>
              <a:rPr lang="en-US" sz="2800" dirty="0" smtClean="0"/>
              <a:t>In general: </a:t>
            </a:r>
            <a:r>
              <a:rPr lang="en-US" sz="2800" dirty="0" err="1" smtClean="0"/>
              <a:t>dist</a:t>
            </a:r>
            <a:r>
              <a:rPr lang="en-US" sz="2800" dirty="0" smtClean="0"/>
              <a:t>[(v)] = </a:t>
            </a:r>
            <a:r>
              <a:rPr lang="en-US" sz="2800" dirty="0" err="1" smtClean="0"/>
              <a:t>min</a:t>
            </a:r>
            <a:r>
              <a:rPr lang="en-US" sz="2400" baseline="-25000" dirty="0" err="1" smtClean="0">
                <a:sym typeface="Symbol" charset="0"/>
              </a:rPr>
              <a:t></a:t>
            </a:r>
            <a:r>
              <a:rPr lang="en-US" sz="2800" baseline="-25000" dirty="0" err="1" smtClean="0"/>
              <a:t>e</a:t>
            </a:r>
            <a:r>
              <a:rPr lang="en-US" sz="2800" baseline="-25000" dirty="0" smtClean="0"/>
              <a:t>=(</a:t>
            </a:r>
            <a:r>
              <a:rPr lang="en-US" sz="2800" baseline="-25000" dirty="0" err="1"/>
              <a:t>u</a:t>
            </a:r>
            <a:r>
              <a:rPr lang="en-US" sz="2800" baseline="-25000" dirty="0" err="1" smtClean="0"/>
              <a:t>,v</a:t>
            </a:r>
            <a:r>
              <a:rPr lang="en-US" sz="2800" baseline="-25000" dirty="0" smtClean="0"/>
              <a:t>)</a:t>
            </a:r>
            <a:r>
              <a:rPr lang="en-US" sz="2800" dirty="0" smtClean="0"/>
              <a:t>{</a:t>
            </a:r>
            <a:r>
              <a:rPr lang="en-US" sz="2800" dirty="0" err="1" smtClean="0"/>
              <a:t>dist</a:t>
            </a:r>
            <a:r>
              <a:rPr lang="en-US" sz="2800" dirty="0" smtClean="0"/>
              <a:t>(u) +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e</a:t>
            </a:r>
            <a:r>
              <a:rPr lang="en-US" sz="2800" dirty="0"/>
              <a:t>}</a:t>
            </a:r>
            <a:endParaRPr lang="en-US" sz="2800" dirty="0" smtClean="0"/>
          </a:p>
          <a:p>
            <a:pPr lvl="1"/>
            <a:r>
              <a:rPr lang="en-US" sz="2400" dirty="0" err="1" smtClean="0"/>
              <a:t>c</a:t>
            </a:r>
            <a:r>
              <a:rPr lang="en-US" sz="2400" baseline="-25000" dirty="0" err="1" smtClean="0"/>
              <a:t>e</a:t>
            </a:r>
            <a:r>
              <a:rPr lang="en-US" sz="2400" dirty="0" smtClean="0"/>
              <a:t> is the cost of edge e pointing to v.</a:t>
            </a:r>
          </a:p>
        </p:txBody>
      </p:sp>
      <p:pic>
        <p:nvPicPr>
          <p:cNvPr id="4" name="Picture 3" descr="Screen Shot 2015-07-29 at 7.18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2309"/>
            <a:ext cx="9144000" cy="27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0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DP 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2225"/>
            <a:ext cx="8544399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Solve the base case:</a:t>
            </a:r>
          </a:p>
          <a:p>
            <a:pPr lvl="1"/>
            <a:r>
              <a:rPr lang="en-US" sz="2400" dirty="0" err="1" smtClean="0"/>
              <a:t>dist</a:t>
            </a:r>
            <a:r>
              <a:rPr lang="en-US" sz="2400" dirty="0" smtClean="0"/>
              <a:t>(v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= 0;</a:t>
            </a:r>
          </a:p>
        </p:txBody>
      </p:sp>
      <p:pic>
        <p:nvPicPr>
          <p:cNvPr id="4" name="Picture 3" descr="Screen Shot 2015-07-29 at 7.18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" y="3169113"/>
            <a:ext cx="9144000" cy="27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7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Memoized</a:t>
            </a:r>
            <a:r>
              <a:rPr lang="en-US" dirty="0" smtClean="0"/>
              <a:t>-Solution (Top down)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memoized-dist</a:t>
            </a:r>
            <a:r>
              <a:rPr lang="en-US" sz="2800" dirty="0" smtClean="0"/>
              <a:t>(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if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=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then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] = 0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return 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]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else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if 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] is computed before then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return 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];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else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if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has no incoming edge then 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/>
              <a:t>]</a:t>
            </a:r>
            <a:r>
              <a:rPr lang="en-US" sz="2800" dirty="0" smtClean="0"/>
              <a:t> = infinity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else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] =               (</a:t>
            </a:r>
            <a:r>
              <a:rPr lang="en-US" sz="2800" dirty="0" err="1" smtClean="0"/>
              <a:t>dist</a:t>
            </a:r>
            <a:r>
              <a:rPr lang="en-US" sz="2800" dirty="0" smtClean="0"/>
              <a:t>[v] +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e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return 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]</a:t>
            </a:r>
          </a:p>
          <a:p>
            <a:r>
              <a:rPr lang="en-US" sz="2800" dirty="0" smtClean="0"/>
              <a:t>The total cost is O(in-degree of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Screen Shot 2015-07-29 at 7.57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61" y="5479507"/>
            <a:ext cx="944767" cy="59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3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Memoized</a:t>
            </a:r>
            <a:r>
              <a:rPr lang="en-US" dirty="0" smtClean="0"/>
              <a:t>-Solution (Top down)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memoized-dist</a:t>
            </a:r>
            <a:r>
              <a:rPr lang="en-US" sz="2800" dirty="0" smtClean="0"/>
              <a:t>(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if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=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then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] = 0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return 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]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else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if list[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] is computed before then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return 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];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else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if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has no incoming edge then 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/>
              <a:t>]</a:t>
            </a:r>
            <a:r>
              <a:rPr lang="en-US" sz="2800" dirty="0" smtClean="0"/>
              <a:t> = ∞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else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] =               (</a:t>
            </a:r>
            <a:r>
              <a:rPr lang="en-US" sz="2800" dirty="0" err="1" smtClean="0"/>
              <a:t>dist</a:t>
            </a:r>
            <a:r>
              <a:rPr lang="en-US" sz="2800" dirty="0" smtClean="0"/>
              <a:t>[v] +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e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return 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]</a:t>
            </a:r>
          </a:p>
          <a:p>
            <a:r>
              <a:rPr lang="en-US" sz="2800" dirty="0" smtClean="0"/>
              <a:t>The total cost is O(in-degree of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Screen Shot 2015-07-29 at 7.57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61" y="5479507"/>
            <a:ext cx="944767" cy="592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4841" y="1398964"/>
            <a:ext cx="2988083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total cost of computing the shortest paths from the source vertex to all the other vertices in a DAG is O(|V|+|E|)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627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Iterated solution for the shortest path in a DAG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topological order of the DAG</a:t>
            </a:r>
          </a:p>
          <a:p>
            <a:r>
              <a:rPr lang="en-US" dirty="0" err="1" smtClean="0"/>
              <a:t>dist</a:t>
            </a:r>
            <a:r>
              <a:rPr lang="en-US" dirty="0" smtClean="0"/>
              <a:t>[s] = 0; </a:t>
            </a:r>
            <a:r>
              <a:rPr lang="en-US" dirty="0" err="1" smtClean="0"/>
              <a:t>dist</a:t>
            </a:r>
            <a:r>
              <a:rPr lang="en-US" dirty="0" smtClean="0"/>
              <a:t>[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] = ∞, for all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each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 of V (other than s) in linearized order: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dist</a:t>
            </a:r>
            <a:r>
              <a:rPr lang="en-US" dirty="0" smtClean="0"/>
              <a:t>[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] =             (</a:t>
            </a:r>
            <a:r>
              <a:rPr lang="en-US" dirty="0" err="1" smtClean="0"/>
              <a:t>dist</a:t>
            </a:r>
            <a:r>
              <a:rPr lang="en-US" dirty="0" smtClean="0"/>
              <a:t>[v] +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)</a:t>
            </a:r>
          </a:p>
          <a:p>
            <a:r>
              <a:rPr lang="en-US" sz="2800" dirty="0" smtClean="0"/>
              <a:t>The total cost is linear, i.e. (O(|V| + |E|).</a:t>
            </a:r>
          </a:p>
          <a:p>
            <a:r>
              <a:rPr lang="en-US" sz="2800" dirty="0" err="1" smtClean="0"/>
              <a:t>Memoized</a:t>
            </a:r>
            <a:r>
              <a:rPr lang="en-US" sz="2800" dirty="0" smtClean="0"/>
              <a:t> version is also O(|V| + |E|).</a:t>
            </a:r>
            <a:endParaRPr lang="en-US" sz="2800" dirty="0"/>
          </a:p>
        </p:txBody>
      </p:sp>
      <p:pic>
        <p:nvPicPr>
          <p:cNvPr id="4" name="Picture 3" descr="Screen Shot 2015-07-29 at 7.57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37" y="3841288"/>
            <a:ext cx="944767" cy="59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6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Iterated solution for the shortest path in a DAG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topological order of the DAG</a:t>
            </a:r>
          </a:p>
          <a:p>
            <a:r>
              <a:rPr lang="en-US" dirty="0" err="1" smtClean="0"/>
              <a:t>dist</a:t>
            </a:r>
            <a:r>
              <a:rPr lang="en-US" dirty="0" smtClean="0"/>
              <a:t>[s] = 0; </a:t>
            </a:r>
            <a:r>
              <a:rPr lang="en-US" dirty="0" err="1" smtClean="0"/>
              <a:t>dist</a:t>
            </a:r>
            <a:r>
              <a:rPr lang="en-US" dirty="0" smtClean="0"/>
              <a:t>[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] = ∞, for all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each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 of V (other than s) in linearized order: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dist</a:t>
            </a:r>
            <a:r>
              <a:rPr lang="en-US" dirty="0" smtClean="0"/>
              <a:t>[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] =             (</a:t>
            </a:r>
            <a:r>
              <a:rPr lang="en-US" dirty="0" err="1" smtClean="0"/>
              <a:t>dist</a:t>
            </a:r>
            <a:r>
              <a:rPr lang="en-US" dirty="0" smtClean="0"/>
              <a:t>[v] +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)</a:t>
            </a:r>
          </a:p>
          <a:p>
            <a:r>
              <a:rPr lang="en-US" sz="2800" dirty="0" smtClean="0"/>
              <a:t>The total cost is linear, i.e. (O(|V| + |E|).</a:t>
            </a:r>
            <a:endParaRPr lang="en-US" sz="2800" dirty="0"/>
          </a:p>
        </p:txBody>
      </p:sp>
      <p:pic>
        <p:nvPicPr>
          <p:cNvPr id="4" name="Picture 3" descr="Screen Shot 2015-07-29 at 7.57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37" y="3841288"/>
            <a:ext cx="944767" cy="592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4510" y="3498336"/>
            <a:ext cx="212900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Bellman-Ford algorithm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986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Three steps for solving DP problems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 err="1" smtClean="0"/>
              <a:t>subproblems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Formulate the recurrence that relates the </a:t>
            </a:r>
            <a:r>
              <a:rPr lang="en-US" dirty="0" err="1" smtClean="0"/>
              <a:t>subproblems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Recognize and solve the base cases.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Knapsack Problem</a:t>
            </a: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Input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Capacity </a:t>
            </a:r>
            <a:r>
              <a:rPr lang="en-US" i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W</a:t>
            </a:r>
            <a:endParaRPr lang="en-US" i="1" dirty="0">
              <a:solidFill>
                <a:srgbClr val="0000FF"/>
              </a:solidFill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n items with weights </a:t>
            </a:r>
            <a:r>
              <a:rPr lang="en-US" i="1" dirty="0" err="1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w</a:t>
            </a:r>
            <a:r>
              <a:rPr lang="en-US" i="1" baseline="-25000" dirty="0" err="1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 dirty="0">
                <a:latin typeface="Times New Roman" charset="0"/>
                <a:ea typeface="ＭＳ Ｐゴシック" charset="0"/>
              </a:rPr>
              <a:t> and values </a:t>
            </a:r>
            <a:r>
              <a:rPr lang="en-US" i="1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v</a:t>
            </a:r>
            <a:r>
              <a:rPr lang="en-US" i="1" baseline="-25000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i</a:t>
            </a:r>
            <a:endParaRPr lang="en-US" i="1" dirty="0">
              <a:solidFill>
                <a:srgbClr val="0000FF"/>
              </a:solidFill>
              <a:latin typeface="Times New Roman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Output: a set of items </a:t>
            </a:r>
            <a:r>
              <a:rPr lang="en-US" i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such that 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the sum of weights of items in </a:t>
            </a:r>
            <a:r>
              <a:rPr lang="en-US" i="1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S</a:t>
            </a:r>
            <a:r>
              <a:rPr lang="en-US" dirty="0">
                <a:latin typeface="Times New Roman" charset="0"/>
                <a:ea typeface="ＭＳ Ｐゴシック" charset="0"/>
              </a:rPr>
              <a:t> is at most </a:t>
            </a:r>
            <a:r>
              <a:rPr lang="en-US" i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W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and the sum of values of items in </a:t>
            </a:r>
            <a:r>
              <a:rPr lang="en-US" i="1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S</a:t>
            </a:r>
            <a:r>
              <a:rPr lang="en-US" dirty="0">
                <a:latin typeface="Times New Roman" charset="0"/>
                <a:ea typeface="ＭＳ Ｐゴシック" charset="0"/>
              </a:rPr>
              <a:t> is maximized</a:t>
            </a:r>
          </a:p>
        </p:txBody>
      </p:sp>
    </p:spTree>
    <p:extLst>
      <p:ext uri="{BB962C8B-B14F-4D97-AF65-F5344CB8AC3E}">
        <p14:creationId xmlns:p14="http://schemas.microsoft.com/office/powerpoint/2010/main" val="103009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Some Simplest Versions…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8080" y="1268246"/>
            <a:ext cx="897592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</a:rPr>
              <a:t>Fractional Knapsack </a:t>
            </a:r>
            <a:r>
              <a:rPr lang="en-US" i="1" dirty="0" smtClean="0">
                <a:solidFill>
                  <a:srgbClr val="FF0000"/>
                </a:solidFill>
              </a:rPr>
              <a:t>Problem: Items </a:t>
            </a:r>
            <a:r>
              <a:rPr lang="en-US" i="1" dirty="0">
                <a:solidFill>
                  <a:srgbClr val="FF0000"/>
                </a:solidFill>
              </a:rPr>
              <a:t>be picked up </a:t>
            </a:r>
            <a:r>
              <a:rPr lang="en-US" i="1" dirty="0" smtClean="0">
                <a:solidFill>
                  <a:srgbClr val="FF0000"/>
                </a:solidFill>
              </a:rPr>
              <a:t>partially</a:t>
            </a:r>
            <a:r>
              <a:rPr lang="en-US" i="1" dirty="0" smtClean="0"/>
              <a:t>.</a:t>
            </a:r>
            <a:endParaRPr lang="en-US" i="1" dirty="0"/>
          </a:p>
          <a:p>
            <a:endParaRPr lang="en-US" sz="1000" dirty="0"/>
          </a:p>
          <a:p>
            <a:pPr lvl="1"/>
            <a:r>
              <a:rPr lang="en-US" dirty="0"/>
              <a:t>The </a:t>
            </a:r>
            <a:r>
              <a:rPr lang="en-US" altLang="ja-JP" dirty="0" smtClean="0"/>
              <a:t>knapsack </a:t>
            </a:r>
            <a:r>
              <a:rPr lang="en-US" altLang="ja-JP" dirty="0"/>
              <a:t>can hold 100 </a:t>
            </a:r>
            <a:r>
              <a:rPr lang="en-US" altLang="ja-JP" dirty="0" smtClean="0"/>
              <a:t>unit </a:t>
            </a:r>
            <a:r>
              <a:rPr lang="en-US" altLang="ja-JP" dirty="0"/>
              <a:t>and has to choose from:</a:t>
            </a:r>
          </a:p>
          <a:p>
            <a:pPr lvl="2"/>
            <a:r>
              <a:rPr lang="en-US" dirty="0"/>
              <a:t>30 </a:t>
            </a:r>
            <a:r>
              <a:rPr lang="en-US" dirty="0" smtClean="0"/>
              <a:t>units </a:t>
            </a:r>
            <a:r>
              <a:rPr lang="en-US" dirty="0"/>
              <a:t>of gold 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 err="1"/>
              <a:t>Rs</a:t>
            </a:r>
            <a:r>
              <a:rPr lang="en-US" dirty="0"/>
              <a:t> 1000 </a:t>
            </a:r>
            <a:r>
              <a:rPr lang="en-US" dirty="0" smtClean="0"/>
              <a:t>/unit</a:t>
            </a:r>
            <a:endParaRPr lang="en-US" dirty="0"/>
          </a:p>
          <a:p>
            <a:pPr lvl="2"/>
            <a:r>
              <a:rPr lang="en-US" dirty="0" smtClean="0"/>
              <a:t>60 units of </a:t>
            </a:r>
            <a:r>
              <a:rPr lang="en-US" dirty="0"/>
              <a:t>silver 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 err="1"/>
              <a:t>Rs</a:t>
            </a:r>
            <a:r>
              <a:rPr lang="en-US" dirty="0"/>
              <a:t> 500</a:t>
            </a:r>
            <a:r>
              <a:rPr lang="en-US" dirty="0" smtClean="0"/>
              <a:t>/unit</a:t>
            </a:r>
            <a:endParaRPr lang="en-US" dirty="0"/>
          </a:p>
          <a:p>
            <a:pPr lvl="2"/>
            <a:r>
              <a:rPr lang="en-US" dirty="0"/>
              <a:t>30 </a:t>
            </a:r>
            <a:r>
              <a:rPr lang="en-US" dirty="0" smtClean="0"/>
              <a:t>units </a:t>
            </a:r>
            <a:r>
              <a:rPr lang="en-US" dirty="0"/>
              <a:t>of </a:t>
            </a:r>
            <a:r>
              <a:rPr lang="en-US" dirty="0" smtClean="0"/>
              <a:t>platinum </a:t>
            </a:r>
            <a:r>
              <a:rPr lang="en-US" dirty="0"/>
              <a:t>at </a:t>
            </a:r>
            <a:r>
              <a:rPr lang="en-US" dirty="0" err="1"/>
              <a:t>Rs</a:t>
            </a:r>
            <a:r>
              <a:rPr lang="en-US" dirty="0"/>
              <a:t> 1500</a:t>
            </a:r>
            <a:r>
              <a:rPr lang="en-US" dirty="0" smtClean="0"/>
              <a:t>/unit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391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Some Simplest Versions…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8080" y="1268246"/>
            <a:ext cx="897592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</a:rPr>
              <a:t>Fractional Knapsack </a:t>
            </a:r>
            <a:r>
              <a:rPr lang="en-US" i="1" dirty="0" smtClean="0">
                <a:solidFill>
                  <a:srgbClr val="FF0000"/>
                </a:solidFill>
              </a:rPr>
              <a:t>Problem: Items </a:t>
            </a:r>
            <a:r>
              <a:rPr lang="en-US" i="1" dirty="0">
                <a:solidFill>
                  <a:srgbClr val="FF0000"/>
                </a:solidFill>
              </a:rPr>
              <a:t>be picked up </a:t>
            </a:r>
            <a:r>
              <a:rPr lang="en-US" i="1" dirty="0" smtClean="0">
                <a:solidFill>
                  <a:srgbClr val="FF0000"/>
                </a:solidFill>
              </a:rPr>
              <a:t>partially</a:t>
            </a:r>
            <a:r>
              <a:rPr lang="en-US" i="1" dirty="0" smtClean="0"/>
              <a:t>.</a:t>
            </a:r>
            <a:endParaRPr lang="en-US" i="1" dirty="0"/>
          </a:p>
          <a:p>
            <a:endParaRPr lang="en-US" sz="1000" dirty="0"/>
          </a:p>
          <a:p>
            <a:pPr lvl="1"/>
            <a:r>
              <a:rPr lang="en-US" dirty="0"/>
              <a:t>The </a:t>
            </a:r>
            <a:r>
              <a:rPr lang="en-US" altLang="ja-JP" dirty="0" smtClean="0"/>
              <a:t>knapsack </a:t>
            </a:r>
            <a:r>
              <a:rPr lang="en-US" altLang="ja-JP" dirty="0"/>
              <a:t>can hold 100 </a:t>
            </a:r>
            <a:r>
              <a:rPr lang="en-US" altLang="ja-JP" dirty="0" smtClean="0"/>
              <a:t>unit </a:t>
            </a:r>
            <a:r>
              <a:rPr lang="en-US" altLang="ja-JP" dirty="0"/>
              <a:t>and has to choose from:</a:t>
            </a:r>
          </a:p>
          <a:p>
            <a:pPr lvl="2"/>
            <a:r>
              <a:rPr lang="en-US" dirty="0"/>
              <a:t>30 </a:t>
            </a:r>
            <a:r>
              <a:rPr lang="en-US" dirty="0" smtClean="0"/>
              <a:t>units </a:t>
            </a:r>
            <a:r>
              <a:rPr lang="en-US" dirty="0"/>
              <a:t>of gold 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 err="1"/>
              <a:t>Rs</a:t>
            </a:r>
            <a:r>
              <a:rPr lang="en-US" dirty="0"/>
              <a:t> 1000 </a:t>
            </a:r>
            <a:r>
              <a:rPr lang="en-US" dirty="0" smtClean="0"/>
              <a:t>/unit</a:t>
            </a:r>
            <a:endParaRPr lang="en-US" dirty="0"/>
          </a:p>
          <a:p>
            <a:pPr lvl="2"/>
            <a:r>
              <a:rPr lang="en-US" dirty="0" smtClean="0"/>
              <a:t>60 units of </a:t>
            </a:r>
            <a:r>
              <a:rPr lang="en-US" dirty="0"/>
              <a:t>silver 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 err="1"/>
              <a:t>Rs</a:t>
            </a:r>
            <a:r>
              <a:rPr lang="en-US" dirty="0"/>
              <a:t> 500</a:t>
            </a:r>
            <a:r>
              <a:rPr lang="en-US" dirty="0" smtClean="0"/>
              <a:t>/unit</a:t>
            </a:r>
            <a:endParaRPr lang="en-US" dirty="0"/>
          </a:p>
          <a:p>
            <a:pPr lvl="2"/>
            <a:r>
              <a:rPr lang="en-US" dirty="0"/>
              <a:t>30 </a:t>
            </a:r>
            <a:r>
              <a:rPr lang="en-US" dirty="0" smtClean="0"/>
              <a:t>units </a:t>
            </a:r>
            <a:r>
              <a:rPr lang="en-US" dirty="0"/>
              <a:t>of </a:t>
            </a:r>
            <a:r>
              <a:rPr lang="en-US" dirty="0" smtClean="0"/>
              <a:t>platinum </a:t>
            </a:r>
            <a:r>
              <a:rPr lang="en-US" dirty="0"/>
              <a:t>at </a:t>
            </a:r>
            <a:r>
              <a:rPr lang="en-US" dirty="0" err="1"/>
              <a:t>Rs</a:t>
            </a:r>
            <a:r>
              <a:rPr lang="en-US" dirty="0"/>
              <a:t> 1500</a:t>
            </a:r>
            <a:r>
              <a:rPr lang="en-US" dirty="0" smtClean="0"/>
              <a:t>/unit</a:t>
            </a:r>
          </a:p>
          <a:p>
            <a:pPr lvl="2"/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Note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/>
              <a:t>Optimal fills the Knapsack up to full capacity.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/>
              <a:t>Fills the items with increasing order of value per unit of 	item.</a:t>
            </a:r>
          </a:p>
          <a:p>
            <a:pPr lvl="2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893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Fractional Knapsack has greedy choice property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838200" y="1752600"/>
            <a:ext cx="73914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</a:rPr>
              <a:t>That is, if </a:t>
            </a:r>
            <a:r>
              <a:rPr lang="en-US" sz="2400" dirty="0" smtClean="0">
                <a:solidFill>
                  <a:srgbClr val="0000FF"/>
                </a:solidFill>
              </a:rPr>
              <a:t>v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/w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is maximum, then there exists an optimal solution that contains item x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up to </a:t>
            </a:r>
            <a:r>
              <a:rPr lang="en-US" sz="2400" dirty="0">
                <a:solidFill>
                  <a:srgbClr val="0000FF"/>
                </a:solidFill>
              </a:rPr>
              <a:t>the extent of min{w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, W}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6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Fractional Knapsack has greedy choice property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838200" y="1752600"/>
            <a:ext cx="7391400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</a:rPr>
              <a:t>That is, if </a:t>
            </a:r>
            <a:r>
              <a:rPr lang="en-US" sz="2400" dirty="0" smtClean="0">
                <a:solidFill>
                  <a:srgbClr val="0000FF"/>
                </a:solidFill>
              </a:rPr>
              <a:t>v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/w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is maximum, then there exists an optimal solution that contains item x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up to </a:t>
            </a:r>
            <a:r>
              <a:rPr lang="en-US" sz="2400" dirty="0">
                <a:solidFill>
                  <a:srgbClr val="0000FF"/>
                </a:solidFill>
              </a:rPr>
              <a:t>the extent of min{w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, W}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/>
              <a:t>Proof: Suppose </a:t>
            </a:r>
            <a:r>
              <a:rPr lang="en-US" sz="2400" dirty="0" smtClean="0"/>
              <a:t>not. 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 </a:t>
            </a:r>
            <a:r>
              <a:rPr lang="en-US" sz="2400" dirty="0"/>
              <a:t>be an optimal solution that does not contain x</a:t>
            </a:r>
            <a:r>
              <a:rPr lang="en-US" sz="2400" baseline="-25000" dirty="0"/>
              <a:t>1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Let </a:t>
            </a:r>
            <a:r>
              <a:rPr lang="en-US" sz="2400" dirty="0" err="1"/>
              <a:t>x</a:t>
            </a:r>
            <a:r>
              <a:rPr lang="en-US" sz="2400" baseline="-25000" dirty="0" err="1"/>
              <a:t>t</a:t>
            </a:r>
            <a:r>
              <a:rPr lang="en-US" sz="2400" dirty="0"/>
              <a:t> be the item with maximum weight </a:t>
            </a:r>
            <a:r>
              <a:rPr lang="en-US" sz="2400" dirty="0" err="1"/>
              <a:t>w</a:t>
            </a:r>
            <a:r>
              <a:rPr lang="en-US" sz="2400" baseline="-25000" dirty="0" err="1"/>
              <a:t>t</a:t>
            </a:r>
            <a:r>
              <a:rPr lang="en-US" sz="2400" dirty="0"/>
              <a:t> in O.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If </a:t>
            </a:r>
            <a:r>
              <a:rPr lang="en-US" sz="2400" dirty="0" err="1"/>
              <a:t>w</a:t>
            </a:r>
            <a:r>
              <a:rPr lang="en-US" sz="2400" baseline="-25000" dirty="0" err="1"/>
              <a:t>t</a:t>
            </a:r>
            <a:r>
              <a:rPr lang="en-US" sz="2400" dirty="0"/>
              <a:t> &gt; w</a:t>
            </a:r>
            <a:r>
              <a:rPr lang="en-US" sz="2400" baseline="-25000" dirty="0"/>
              <a:t>1</a:t>
            </a:r>
            <a:r>
              <a:rPr lang="en-US" sz="2400" dirty="0"/>
              <a:t>, replacing w</a:t>
            </a:r>
            <a:r>
              <a:rPr lang="en-US" sz="2400" baseline="-25000" dirty="0"/>
              <a:t>1</a:t>
            </a:r>
            <a:r>
              <a:rPr lang="en-US" sz="2400" dirty="0"/>
              <a:t> amount of </a:t>
            </a:r>
            <a:r>
              <a:rPr lang="en-US" sz="2400" dirty="0" err="1"/>
              <a:t>x</a:t>
            </a:r>
            <a:r>
              <a:rPr lang="en-US" sz="2400" baseline="-25000" dirty="0" err="1"/>
              <a:t>t</a:t>
            </a:r>
            <a:r>
              <a:rPr lang="en-US" sz="2400" dirty="0"/>
              <a:t> by w</a:t>
            </a:r>
            <a:r>
              <a:rPr lang="en-US" sz="2400" baseline="-25000" dirty="0"/>
              <a:t>1</a:t>
            </a:r>
            <a:r>
              <a:rPr lang="en-US" sz="2400" dirty="0"/>
              <a:t> amount of x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dirty="0" smtClean="0"/>
              <a:t>the value </a:t>
            </a:r>
            <a:r>
              <a:rPr lang="en-US" sz="2400" dirty="0"/>
              <a:t>of the solution will improve (since v</a:t>
            </a:r>
            <a:r>
              <a:rPr lang="en-US" sz="2400" baseline="-25000" dirty="0"/>
              <a:t>1</a:t>
            </a:r>
            <a:r>
              <a:rPr lang="en-US" sz="2400" dirty="0"/>
              <a:t>/w</a:t>
            </a:r>
            <a:r>
              <a:rPr lang="en-US" sz="2400" baseline="-25000" dirty="0"/>
              <a:t>1</a:t>
            </a:r>
            <a:r>
              <a:rPr lang="en-US" sz="2400" dirty="0"/>
              <a:t> &gt; </a:t>
            </a:r>
            <a:r>
              <a:rPr lang="en-US" sz="2400" dirty="0" err="1"/>
              <a:t>v</a:t>
            </a:r>
            <a:r>
              <a:rPr lang="en-US" sz="2400" baseline="-25000" dirty="0" err="1"/>
              <a:t>t</a:t>
            </a:r>
            <a:r>
              <a:rPr lang="en-US" sz="2400" dirty="0"/>
              <a:t>/</a:t>
            </a:r>
            <a:r>
              <a:rPr lang="en-US" sz="2400" dirty="0" err="1"/>
              <a:t>w</a:t>
            </a:r>
            <a:r>
              <a:rPr lang="en-US" sz="2400" baseline="-25000" dirty="0" err="1"/>
              <a:t>t</a:t>
            </a:r>
            <a:r>
              <a:rPr lang="en-US" sz="2400" dirty="0"/>
              <a:t>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92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Fractional Knapsack has greedy choice property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838200" y="1752600"/>
            <a:ext cx="7391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FF"/>
                </a:solidFill>
              </a:rPr>
              <a:t>That is, if </a:t>
            </a:r>
            <a:r>
              <a:rPr lang="en-US" sz="2000" dirty="0" smtClean="0">
                <a:solidFill>
                  <a:srgbClr val="0000FF"/>
                </a:solidFill>
              </a:rPr>
              <a:t>v</a:t>
            </a:r>
            <a:r>
              <a:rPr lang="en-US" sz="2000" baseline="-25000" dirty="0" smtClean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/w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 is maximum, then there exists an optimal solution that contains item x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up to </a:t>
            </a:r>
            <a:r>
              <a:rPr lang="en-US" sz="2000" dirty="0">
                <a:solidFill>
                  <a:srgbClr val="0000FF"/>
                </a:solidFill>
              </a:rPr>
              <a:t>the extent of min{w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, W}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/>
              <a:t>Proof: Suppose </a:t>
            </a:r>
            <a:r>
              <a:rPr lang="en-US" sz="2400" dirty="0" smtClean="0"/>
              <a:t>not.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O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be an optimal solution that does not contain x</a:t>
            </a:r>
            <a:r>
              <a:rPr lang="en-US" sz="1800" baseline="-25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Let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1800" baseline="-250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be the item with maximum weight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sz="1800" baseline="-250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in O.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If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sz="1800" baseline="-250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&gt; w</a:t>
            </a:r>
            <a:r>
              <a:rPr lang="en-US" sz="1800" baseline="-25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replacing w</a:t>
            </a:r>
            <a:r>
              <a:rPr lang="en-US" sz="1800" baseline="-25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amount of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1800" baseline="-250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by w</a:t>
            </a:r>
            <a:r>
              <a:rPr lang="en-US" sz="1800" baseline="-25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amount of x</a:t>
            </a:r>
            <a:r>
              <a:rPr lang="en-US" sz="1800" baseline="-25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the value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of the solution will improve (since v</a:t>
            </a:r>
            <a:r>
              <a:rPr lang="en-US" sz="1800" baseline="-25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/w</a:t>
            </a:r>
            <a:r>
              <a:rPr lang="en-US" sz="1800" baseline="-25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&gt;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sz="1800" baseline="-250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sz="1800" baseline="-250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Let S</a:t>
            </a:r>
            <a:r>
              <a:rPr lang="ja-JP" altLang="en-US" sz="2400" dirty="0"/>
              <a:t>’</a:t>
            </a:r>
            <a:r>
              <a:rPr lang="en-US" altLang="ja-JP" sz="2400" dirty="0"/>
              <a:t> be a subset of items in O </a:t>
            </a:r>
            <a:r>
              <a:rPr lang="en-US" altLang="ja-JP" sz="2400" dirty="0" smtClean="0"/>
              <a:t>whose weight  </a:t>
            </a:r>
            <a:r>
              <a:rPr lang="en-US" altLang="ja-JP" sz="2400" dirty="0"/>
              <a:t>is &gt; w</a:t>
            </a:r>
            <a:r>
              <a:rPr lang="en-US" altLang="ja-JP" sz="2400" baseline="-25000" dirty="0"/>
              <a:t>1</a:t>
            </a:r>
            <a:r>
              <a:rPr lang="en-US" altLang="ja-JP" sz="2400" dirty="0"/>
              <a:t>. Replacing w</a:t>
            </a:r>
            <a:r>
              <a:rPr lang="en-US" altLang="ja-JP" sz="2400" baseline="-25000" dirty="0"/>
              <a:t>1</a:t>
            </a:r>
            <a:r>
              <a:rPr lang="en-US" altLang="ja-JP" sz="2400" dirty="0"/>
              <a:t> of this total weight by w</a:t>
            </a:r>
            <a:r>
              <a:rPr lang="en-US" altLang="ja-JP" sz="2400" baseline="-25000" dirty="0"/>
              <a:t>1</a:t>
            </a:r>
            <a:r>
              <a:rPr lang="en-US" altLang="ja-JP" sz="2400" dirty="0"/>
              <a:t> of x</a:t>
            </a:r>
            <a:r>
              <a:rPr lang="en-US" altLang="ja-JP" sz="2400" baseline="-25000" dirty="0"/>
              <a:t>1</a:t>
            </a:r>
            <a:r>
              <a:rPr lang="en-US" altLang="ja-JP" sz="2400" dirty="0"/>
              <a:t> will improve the value of the </a:t>
            </a:r>
            <a:r>
              <a:rPr lang="en-US" altLang="ja-JP" sz="2400" dirty="0" smtClean="0"/>
              <a:t>solution.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no such set S</a:t>
            </a:r>
            <a:r>
              <a:rPr lang="ja-JP" altLang="en-US" sz="2400" dirty="0"/>
              <a:t>’</a:t>
            </a:r>
            <a:r>
              <a:rPr lang="en-US" altLang="ja-JP" sz="2400" dirty="0"/>
              <a:t> exists then (sum of all the sets in O </a:t>
            </a:r>
            <a:r>
              <a:rPr lang="en-US" altLang="ja-JP" sz="2400" dirty="0" smtClean="0"/>
              <a:t>= </a:t>
            </a:r>
            <a:r>
              <a:rPr lang="en-US" altLang="ja-JP" sz="2400" dirty="0"/>
              <a:t>W </a:t>
            </a:r>
            <a:r>
              <a:rPr lang="en-US" altLang="ja-JP" sz="2400" dirty="0" smtClean="0"/>
              <a:t>≤ w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/>
              <a:t>. </a:t>
            </a:r>
            <a:endParaRPr lang="en-US" altLang="ja-JP" sz="2400" dirty="0" smtClean="0"/>
          </a:p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Replace </a:t>
            </a:r>
            <a:r>
              <a:rPr lang="en-US" altLang="ja-JP" sz="2400" dirty="0"/>
              <a:t>all the sets in O by W amount of x</a:t>
            </a:r>
            <a:r>
              <a:rPr lang="en-US" altLang="ja-JP" sz="2400" baseline="-25000" dirty="0"/>
              <a:t>1</a:t>
            </a:r>
            <a:r>
              <a:rPr lang="en-US" altLang="ja-JP" sz="2400" dirty="0"/>
              <a:t> and the value of the solution will improve. 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84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Sort the values/item costs. (Could use a max heap)</a:t>
            </a:r>
          </a:p>
          <a:p>
            <a:r>
              <a:rPr lang="en-US" sz="2800" dirty="0" smtClean="0"/>
              <a:t>We finish the process in at most n iterations.</a:t>
            </a:r>
          </a:p>
          <a:p>
            <a:r>
              <a:rPr lang="en-US" sz="2800" dirty="0" smtClean="0"/>
              <a:t>Total cost is O(</a:t>
            </a:r>
            <a:r>
              <a:rPr lang="en-US" sz="2800" dirty="0" err="1" smtClean="0"/>
              <a:t>nlogn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Storage space is linear.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2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Use a priority queue built on values/item costs.</a:t>
            </a:r>
          </a:p>
          <a:p>
            <a:r>
              <a:rPr lang="en-US" sz="2800" dirty="0" smtClean="0"/>
              <a:t>We finish the process in at most n iterations.</a:t>
            </a:r>
          </a:p>
          <a:p>
            <a:r>
              <a:rPr lang="en-US" sz="2800" dirty="0" smtClean="0"/>
              <a:t>Total cost is O(</a:t>
            </a:r>
            <a:r>
              <a:rPr lang="en-US" sz="2800" dirty="0" err="1" smtClean="0"/>
              <a:t>nlogn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Storage space is linear.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Possible to reduce the running time to O(n).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2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0-1 Knapsack</a:t>
            </a: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447800" y="2590800"/>
            <a:ext cx="7315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An item can either be picked or left. It cannot be picked partially. For example gold coins, diamond rings, TV etc.</a:t>
            </a:r>
          </a:p>
        </p:txBody>
      </p:sp>
    </p:spTree>
    <p:extLst>
      <p:ext uri="{BB962C8B-B14F-4D97-AF65-F5344CB8AC3E}">
        <p14:creationId xmlns:p14="http://schemas.microsoft.com/office/powerpoint/2010/main" val="61749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Greedy doesn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t work for 0-1 Knapsack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295400" y="1782889"/>
            <a:ext cx="6553200" cy="52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/>
              <a:t>Capacity 200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Items </a:t>
            </a:r>
            <a:r>
              <a:rPr lang="en-US" dirty="0" smtClean="0"/>
              <a:t>:</a:t>
            </a:r>
          </a:p>
          <a:p>
            <a:pPr lvl="1" indent="0"/>
            <a:r>
              <a:rPr lang="en-US" dirty="0" smtClean="0"/>
              <a:t>	X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: v</a:t>
            </a:r>
            <a:r>
              <a:rPr lang="en-US" baseline="-25000" dirty="0"/>
              <a:t>1</a:t>
            </a:r>
            <a:r>
              <a:rPr lang="en-US" dirty="0"/>
              <a:t>/w</a:t>
            </a:r>
            <a:r>
              <a:rPr lang="en-US" baseline="-25000" dirty="0"/>
              <a:t>1</a:t>
            </a:r>
            <a:r>
              <a:rPr lang="en-US" dirty="0"/>
              <a:t> = 12, weight : </a:t>
            </a:r>
            <a:r>
              <a:rPr lang="en-US" dirty="0" smtClean="0"/>
              <a:t>50</a:t>
            </a:r>
          </a:p>
          <a:p>
            <a:pPr lvl="1" indent="0"/>
            <a:r>
              <a:rPr lang="en-US" dirty="0" smtClean="0"/>
              <a:t>	X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: v</a:t>
            </a:r>
            <a:r>
              <a:rPr lang="en-US" baseline="-25000" dirty="0"/>
              <a:t>2</a:t>
            </a:r>
            <a:r>
              <a:rPr lang="en-US" dirty="0"/>
              <a:t>/w</a:t>
            </a:r>
            <a:r>
              <a:rPr lang="en-US" baseline="-25000" dirty="0"/>
              <a:t>2</a:t>
            </a:r>
            <a:r>
              <a:rPr lang="en-US" dirty="0"/>
              <a:t> = 10, weight : </a:t>
            </a:r>
            <a:r>
              <a:rPr lang="en-US" dirty="0" smtClean="0"/>
              <a:t>55</a:t>
            </a:r>
          </a:p>
          <a:p>
            <a:pPr lvl="1" indent="0"/>
            <a:r>
              <a:rPr lang="en-US" dirty="0" smtClean="0"/>
              <a:t>	X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: v</a:t>
            </a:r>
            <a:r>
              <a:rPr lang="en-US" baseline="-25000" dirty="0"/>
              <a:t>3</a:t>
            </a:r>
            <a:r>
              <a:rPr lang="en-US" dirty="0"/>
              <a:t>/w</a:t>
            </a:r>
            <a:r>
              <a:rPr lang="en-US" baseline="-25000" dirty="0"/>
              <a:t>3</a:t>
            </a:r>
            <a:r>
              <a:rPr lang="en-US" dirty="0"/>
              <a:t> = 8, weight : </a:t>
            </a:r>
            <a:r>
              <a:rPr lang="en-US" dirty="0" smtClean="0"/>
              <a:t>10</a:t>
            </a:r>
          </a:p>
          <a:p>
            <a:pPr lvl="1" indent="0"/>
            <a:r>
              <a:rPr lang="en-US" dirty="0"/>
              <a:t>	</a:t>
            </a:r>
            <a:r>
              <a:rPr lang="en-US" dirty="0" smtClean="0"/>
              <a:t>X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: v</a:t>
            </a:r>
            <a:r>
              <a:rPr lang="en-US" baseline="-25000" dirty="0"/>
              <a:t>4</a:t>
            </a:r>
            <a:r>
              <a:rPr lang="en-US" dirty="0"/>
              <a:t>/w</a:t>
            </a:r>
            <a:r>
              <a:rPr lang="en-US" baseline="-25000" dirty="0"/>
              <a:t>4 </a:t>
            </a:r>
            <a:r>
              <a:rPr lang="en-US" dirty="0"/>
              <a:t>= </a:t>
            </a:r>
            <a:r>
              <a:rPr lang="en-US" dirty="0" smtClean="0"/>
              <a:t>7, </a:t>
            </a:r>
            <a:r>
              <a:rPr lang="en-US" dirty="0"/>
              <a:t>weight : 100</a:t>
            </a:r>
          </a:p>
          <a:p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Value of Greedy : </a:t>
            </a:r>
            <a:endParaRPr lang="en-US" dirty="0" smtClean="0"/>
          </a:p>
          <a:p>
            <a:pPr lvl="1" indent="0"/>
            <a:r>
              <a:rPr lang="en-US" dirty="0" smtClean="0"/>
              <a:t>	50 </a:t>
            </a:r>
            <a:r>
              <a:rPr lang="en-US" dirty="0"/>
              <a:t>* </a:t>
            </a:r>
            <a:r>
              <a:rPr lang="en-US" dirty="0" smtClean="0"/>
              <a:t>12 </a:t>
            </a:r>
            <a:r>
              <a:rPr lang="en-US" dirty="0"/>
              <a:t>+ </a:t>
            </a:r>
            <a:r>
              <a:rPr lang="en-US" dirty="0" smtClean="0"/>
              <a:t>55 *10  </a:t>
            </a:r>
            <a:r>
              <a:rPr lang="en-US" dirty="0"/>
              <a:t>+ 8* 10= 1230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Optimal : </a:t>
            </a:r>
            <a:endParaRPr lang="en-US" dirty="0" smtClean="0"/>
          </a:p>
          <a:p>
            <a:pPr lvl="1" indent="0"/>
            <a:r>
              <a:rPr lang="en-US" dirty="0"/>
              <a:t>	7</a:t>
            </a:r>
            <a:r>
              <a:rPr lang="en-US" dirty="0" smtClean="0"/>
              <a:t> </a:t>
            </a:r>
            <a:r>
              <a:rPr lang="en-US" dirty="0"/>
              <a:t>* 100 + </a:t>
            </a:r>
            <a:r>
              <a:rPr lang="en-US" dirty="0" smtClean="0"/>
              <a:t>50*12  </a:t>
            </a:r>
            <a:r>
              <a:rPr lang="en-US" dirty="0"/>
              <a:t>+ 8*10= </a:t>
            </a:r>
            <a:r>
              <a:rPr lang="en-US" dirty="0" smtClean="0"/>
              <a:t>1380</a:t>
            </a:r>
            <a:endParaRPr lang="en-US" dirty="0"/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6043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Three steps for solving DP problems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 err="1" smtClean="0"/>
              <a:t>subproblems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Formulate the recurrence that relates the </a:t>
            </a:r>
            <a:r>
              <a:rPr lang="en-US" dirty="0" err="1" smtClean="0"/>
              <a:t>subproblems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Recognize and solve the </a:t>
            </a:r>
            <a:r>
              <a:rPr lang="en-US" smtClean="0"/>
              <a:t>base cases.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79729" y="4671528"/>
            <a:ext cx="358351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Each step is very important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58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DP 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Define </a:t>
            </a:r>
            <a:r>
              <a:rPr lang="en-US" dirty="0" err="1" smtClean="0">
                <a:solidFill>
                  <a:srgbClr val="0000FF"/>
                </a:solidFill>
              </a:rPr>
              <a:t>subproblems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K(w, j)</a:t>
            </a:r>
            <a:r>
              <a:rPr lang="en-US" dirty="0" smtClean="0"/>
              <a:t> = maximum value achievable using a knapsack of capacity </a:t>
            </a:r>
            <a:r>
              <a:rPr lang="en-US" i="1" dirty="0" smtClean="0">
                <a:solidFill>
                  <a:srgbClr val="0000FF"/>
                </a:solidFill>
              </a:rPr>
              <a:t>w</a:t>
            </a:r>
            <a:r>
              <a:rPr lang="en-US" dirty="0" smtClean="0"/>
              <a:t> and items </a:t>
            </a:r>
            <a:r>
              <a:rPr lang="en-US" i="1" dirty="0" smtClean="0">
                <a:solidFill>
                  <a:srgbClr val="0000FF"/>
                </a:solidFill>
              </a:rPr>
              <a:t>1 … j</a:t>
            </a:r>
          </a:p>
          <a:p>
            <a:pPr lvl="1"/>
            <a:r>
              <a:rPr lang="en-US" dirty="0" smtClean="0"/>
              <a:t>Number of </a:t>
            </a:r>
            <a:r>
              <a:rPr lang="en-US" dirty="0" err="1" smtClean="0"/>
              <a:t>subproblems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i="1" dirty="0" err="1" smtClean="0">
                <a:solidFill>
                  <a:srgbClr val="0000FF"/>
                </a:solidFill>
              </a:rPr>
              <a:t>nW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2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DP 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Define </a:t>
            </a:r>
            <a:r>
              <a:rPr lang="en-US" dirty="0" err="1" smtClean="0">
                <a:solidFill>
                  <a:srgbClr val="0000FF"/>
                </a:solidFill>
              </a:rPr>
              <a:t>subproblems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K(w, j)</a:t>
            </a:r>
            <a:r>
              <a:rPr lang="en-US" dirty="0" smtClean="0"/>
              <a:t> = maximum value achievable using a knapsack of capacity </a:t>
            </a:r>
            <a:r>
              <a:rPr lang="en-US" i="1" dirty="0" smtClean="0">
                <a:solidFill>
                  <a:srgbClr val="0000FF"/>
                </a:solidFill>
              </a:rPr>
              <a:t>w</a:t>
            </a:r>
            <a:r>
              <a:rPr lang="en-US" dirty="0" smtClean="0"/>
              <a:t> and items </a:t>
            </a:r>
            <a:r>
              <a:rPr lang="en-US" i="1" dirty="0" smtClean="0">
                <a:solidFill>
                  <a:srgbClr val="0000FF"/>
                </a:solidFill>
              </a:rPr>
              <a:t>1 … j</a:t>
            </a:r>
          </a:p>
          <a:p>
            <a:pPr lvl="1"/>
            <a:r>
              <a:rPr lang="en-US" dirty="0" smtClean="0"/>
              <a:t>Number of </a:t>
            </a:r>
            <a:r>
              <a:rPr lang="en-US" dirty="0" err="1" smtClean="0"/>
              <a:t>subproblems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i="1" dirty="0" err="1" smtClean="0">
                <a:solidFill>
                  <a:srgbClr val="0000FF"/>
                </a:solidFill>
              </a:rPr>
              <a:t>nW</a:t>
            </a:r>
            <a:endParaRPr lang="en-US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i="1" dirty="0" smtClean="0">
                <a:solidFill>
                  <a:srgbClr val="0000FF"/>
                </a:solidFill>
              </a:rPr>
              <a:t>K(</a:t>
            </a:r>
            <a:r>
              <a:rPr lang="en-US" i="1" dirty="0" err="1" smtClean="0">
                <a:solidFill>
                  <a:srgbClr val="0000FF"/>
                </a:solidFill>
              </a:rPr>
              <a:t>w,j</a:t>
            </a:r>
            <a:r>
              <a:rPr lang="en-US" i="1" dirty="0" smtClean="0">
                <a:solidFill>
                  <a:srgbClr val="0000FF"/>
                </a:solidFill>
              </a:rPr>
              <a:t>), 0 ≤ w ≤ W, 0 ≤  j ≤ n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98956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DP 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Define </a:t>
            </a:r>
            <a:r>
              <a:rPr lang="en-US" dirty="0" err="1" smtClean="0">
                <a:solidFill>
                  <a:srgbClr val="0000FF"/>
                </a:solidFill>
              </a:rPr>
              <a:t>subproblems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K(w, j)</a:t>
            </a:r>
            <a:r>
              <a:rPr lang="en-US" dirty="0" smtClean="0"/>
              <a:t> = maximum value achievable using a knapsack of capacity </a:t>
            </a:r>
            <a:r>
              <a:rPr lang="en-US" i="1" dirty="0" smtClean="0">
                <a:solidFill>
                  <a:srgbClr val="0000FF"/>
                </a:solidFill>
              </a:rPr>
              <a:t>w</a:t>
            </a:r>
            <a:r>
              <a:rPr lang="en-US" dirty="0" smtClean="0"/>
              <a:t> and items </a:t>
            </a:r>
            <a:r>
              <a:rPr lang="en-US" i="1" dirty="0" smtClean="0">
                <a:solidFill>
                  <a:srgbClr val="0000FF"/>
                </a:solidFill>
              </a:rPr>
              <a:t>1 … j</a:t>
            </a:r>
          </a:p>
          <a:p>
            <a:pPr lvl="1"/>
            <a:r>
              <a:rPr lang="en-US" dirty="0" smtClean="0"/>
              <a:t>Number of </a:t>
            </a:r>
            <a:r>
              <a:rPr lang="en-US" dirty="0" err="1" smtClean="0"/>
              <a:t>subproblems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i="1" dirty="0" err="1" smtClean="0">
                <a:solidFill>
                  <a:srgbClr val="0000FF"/>
                </a:solidFill>
              </a:rPr>
              <a:t>nW</a:t>
            </a:r>
            <a:endParaRPr lang="en-US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i="1" dirty="0" smtClean="0">
                <a:solidFill>
                  <a:srgbClr val="0000FF"/>
                </a:solidFill>
              </a:rPr>
              <a:t>K(</a:t>
            </a:r>
            <a:r>
              <a:rPr lang="en-US" i="1" dirty="0" err="1" smtClean="0">
                <a:solidFill>
                  <a:srgbClr val="0000FF"/>
                </a:solidFill>
              </a:rPr>
              <a:t>w,j</a:t>
            </a:r>
            <a:r>
              <a:rPr lang="en-US" i="1" dirty="0" smtClean="0">
                <a:solidFill>
                  <a:srgbClr val="0000FF"/>
                </a:solidFill>
              </a:rPr>
              <a:t>), 0 ≤ w ≤ W, 0 ≤  j ≤ n</a:t>
            </a:r>
            <a:endParaRPr lang="en-US" i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Number of </a:t>
            </a:r>
            <a:r>
              <a:rPr lang="en-US" b="1" dirty="0" err="1" smtClean="0">
                <a:solidFill>
                  <a:srgbClr val="FF0000"/>
                </a:solidFill>
              </a:rPr>
              <a:t>subproblems</a:t>
            </a:r>
            <a:r>
              <a:rPr lang="en-US" b="1" dirty="0" smtClean="0">
                <a:solidFill>
                  <a:srgbClr val="FF0000"/>
                </a:solidFill>
              </a:rPr>
              <a:t> is exponential in the input length of W.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6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DP 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Find recurrence relation:</a:t>
            </a:r>
          </a:p>
          <a:p>
            <a:pPr lvl="1"/>
            <a:r>
              <a:rPr lang="en-US" sz="2400" dirty="0" smtClean="0"/>
              <a:t>building larger </a:t>
            </a:r>
            <a:r>
              <a:rPr lang="en-US" sz="2400" dirty="0" err="1" smtClean="0"/>
              <a:t>subproblems</a:t>
            </a:r>
            <a:r>
              <a:rPr lang="en-US" sz="2400" dirty="0" smtClean="0"/>
              <a:t> by combining smaller </a:t>
            </a:r>
            <a:r>
              <a:rPr lang="en-US" sz="2400" dirty="0" err="1" smtClean="0"/>
              <a:t>subproblems</a:t>
            </a:r>
            <a:endParaRPr lang="en-US" sz="2400" dirty="0" smtClean="0"/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Want to solve </a:t>
            </a:r>
            <a:r>
              <a:rPr lang="en-US" sz="2400" i="1" dirty="0" smtClean="0">
                <a:solidFill>
                  <a:srgbClr val="0000FF"/>
                </a:solidFill>
              </a:rPr>
              <a:t>K(w, j)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68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DP 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Find recurrence relation:</a:t>
            </a:r>
          </a:p>
          <a:p>
            <a:pPr lvl="1"/>
            <a:r>
              <a:rPr lang="en-US" sz="2400" dirty="0" smtClean="0"/>
              <a:t>building larger </a:t>
            </a:r>
            <a:r>
              <a:rPr lang="en-US" sz="2400" dirty="0" err="1" smtClean="0"/>
              <a:t>subproblems</a:t>
            </a:r>
            <a:r>
              <a:rPr lang="en-US" sz="2400" dirty="0" smtClean="0"/>
              <a:t> by combining smaller </a:t>
            </a:r>
            <a:r>
              <a:rPr lang="en-US" sz="2400" dirty="0" err="1" smtClean="0"/>
              <a:t>subproblems</a:t>
            </a:r>
            <a:endParaRPr lang="en-US" sz="2400" dirty="0" smtClean="0"/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Want to solve </a:t>
            </a:r>
            <a:r>
              <a:rPr lang="en-US" sz="2400" i="1" dirty="0" smtClean="0">
                <a:solidFill>
                  <a:srgbClr val="0000FF"/>
                </a:solidFill>
              </a:rPr>
              <a:t>K(w, j)</a:t>
            </a:r>
          </a:p>
          <a:p>
            <a:pPr lvl="1"/>
            <a:r>
              <a:rPr lang="en-US" sz="2400" dirty="0" smtClean="0"/>
              <a:t>The optimal solution contains either item </a:t>
            </a:r>
            <a:r>
              <a:rPr lang="en-US" sz="2400" i="1" dirty="0" smtClean="0">
                <a:solidFill>
                  <a:srgbClr val="0000FF"/>
                </a:solidFill>
              </a:rPr>
              <a:t>j</a:t>
            </a:r>
            <a:r>
              <a:rPr lang="en-US" sz="2400" dirty="0" smtClean="0"/>
              <a:t> or does not contain item</a:t>
            </a:r>
            <a:r>
              <a:rPr lang="en-US" sz="2400" i="1" dirty="0" smtClean="0">
                <a:solidFill>
                  <a:srgbClr val="0000FF"/>
                </a:solidFill>
              </a:rPr>
              <a:t> j</a:t>
            </a:r>
          </a:p>
        </p:txBody>
      </p:sp>
    </p:spTree>
    <p:extLst>
      <p:ext uri="{BB962C8B-B14F-4D97-AF65-F5344CB8AC3E}">
        <p14:creationId xmlns:p14="http://schemas.microsoft.com/office/powerpoint/2010/main" val="92190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DP 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Find recurrence relation:</a:t>
            </a:r>
          </a:p>
          <a:p>
            <a:pPr lvl="1"/>
            <a:r>
              <a:rPr lang="en-US" sz="2400" dirty="0" smtClean="0"/>
              <a:t>building larger </a:t>
            </a:r>
            <a:r>
              <a:rPr lang="en-US" sz="2400" dirty="0" err="1" smtClean="0"/>
              <a:t>subproblems</a:t>
            </a:r>
            <a:r>
              <a:rPr lang="en-US" sz="2400" dirty="0" smtClean="0"/>
              <a:t> by combining smaller </a:t>
            </a:r>
            <a:r>
              <a:rPr lang="en-US" sz="2400" dirty="0" err="1" smtClean="0"/>
              <a:t>subproblems</a:t>
            </a:r>
            <a:endParaRPr lang="en-US" sz="2400" dirty="0" smtClean="0"/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Want to solve </a:t>
            </a:r>
            <a:r>
              <a:rPr lang="en-US" sz="2400" i="1" dirty="0" smtClean="0">
                <a:solidFill>
                  <a:srgbClr val="0000FF"/>
                </a:solidFill>
              </a:rPr>
              <a:t>K(w, j)</a:t>
            </a:r>
          </a:p>
          <a:p>
            <a:pPr lvl="1"/>
            <a:r>
              <a:rPr lang="en-US" sz="2400" dirty="0" smtClean="0"/>
              <a:t>The optimal solution contains either item </a:t>
            </a:r>
            <a:r>
              <a:rPr lang="en-US" sz="2400" i="1" dirty="0" smtClean="0">
                <a:solidFill>
                  <a:srgbClr val="0000FF"/>
                </a:solidFill>
              </a:rPr>
              <a:t>j</a:t>
            </a:r>
            <a:r>
              <a:rPr lang="en-US" sz="2400" dirty="0" smtClean="0"/>
              <a:t> or does not contain item</a:t>
            </a:r>
            <a:r>
              <a:rPr lang="en-US" sz="2400" i="1" dirty="0" smtClean="0">
                <a:solidFill>
                  <a:srgbClr val="0000FF"/>
                </a:solidFill>
              </a:rPr>
              <a:t> j</a:t>
            </a:r>
          </a:p>
          <a:p>
            <a:pPr lvl="1"/>
            <a:r>
              <a:rPr lang="en-US" sz="2400" dirty="0" smtClean="0"/>
              <a:t>If it contains item </a:t>
            </a:r>
            <a:r>
              <a:rPr lang="en-US" sz="2400" i="1" dirty="0" smtClean="0">
                <a:solidFill>
                  <a:srgbClr val="0000FF"/>
                </a:solidFill>
              </a:rPr>
              <a:t>j</a:t>
            </a:r>
            <a:r>
              <a:rPr lang="en-US" sz="2400" dirty="0" smtClean="0"/>
              <a:t>, </a:t>
            </a:r>
            <a:r>
              <a:rPr lang="en-US" sz="2400" i="1" dirty="0" smtClean="0">
                <a:solidFill>
                  <a:srgbClr val="0000FF"/>
                </a:solidFill>
              </a:rPr>
              <a:t>K(</a:t>
            </a:r>
            <a:r>
              <a:rPr lang="en-US" sz="2400" i="1" dirty="0" err="1" smtClean="0">
                <a:solidFill>
                  <a:srgbClr val="0000FF"/>
                </a:solidFill>
              </a:rPr>
              <a:t>w,j</a:t>
            </a:r>
            <a:r>
              <a:rPr lang="en-US" sz="2400" i="1" dirty="0" smtClean="0">
                <a:solidFill>
                  <a:srgbClr val="0000FF"/>
                </a:solidFill>
              </a:rPr>
              <a:t>) = </a:t>
            </a:r>
            <a:r>
              <a:rPr lang="en-US" sz="2400" i="1" dirty="0" err="1" smtClean="0">
                <a:solidFill>
                  <a:srgbClr val="0000FF"/>
                </a:solidFill>
              </a:rPr>
              <a:t>v</a:t>
            </a:r>
            <a:r>
              <a:rPr lang="en-US" sz="2400" i="1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i="1" dirty="0" smtClean="0">
                <a:solidFill>
                  <a:srgbClr val="0000FF"/>
                </a:solidFill>
              </a:rPr>
              <a:t> + K(w – </a:t>
            </a:r>
            <a:r>
              <a:rPr lang="en-US" sz="2400" i="1" dirty="0" err="1" smtClean="0">
                <a:solidFill>
                  <a:srgbClr val="0000FF"/>
                </a:solidFill>
              </a:rPr>
              <a:t>w</a:t>
            </a:r>
            <a:r>
              <a:rPr lang="en-US" sz="2400" i="1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i="1" dirty="0" smtClean="0">
                <a:solidFill>
                  <a:srgbClr val="0000FF"/>
                </a:solidFill>
              </a:rPr>
              <a:t>, j-1)</a:t>
            </a:r>
          </a:p>
          <a:p>
            <a:pPr lvl="1"/>
            <a:r>
              <a:rPr lang="en-US" sz="2400" dirty="0" smtClean="0"/>
              <a:t>If it does not contain item </a:t>
            </a:r>
            <a:r>
              <a:rPr lang="en-US" sz="2400" i="1" dirty="0" smtClean="0">
                <a:solidFill>
                  <a:srgbClr val="0000FF"/>
                </a:solidFill>
              </a:rPr>
              <a:t>j, K(</a:t>
            </a:r>
            <a:r>
              <a:rPr lang="en-US" sz="2400" i="1" dirty="0" err="1" smtClean="0">
                <a:solidFill>
                  <a:srgbClr val="0000FF"/>
                </a:solidFill>
              </a:rPr>
              <a:t>w,j</a:t>
            </a:r>
            <a:r>
              <a:rPr lang="en-US" sz="2400" i="1" dirty="0" smtClean="0">
                <a:solidFill>
                  <a:srgbClr val="0000FF"/>
                </a:solidFill>
              </a:rPr>
              <a:t>) = K(w, j-1)</a:t>
            </a:r>
          </a:p>
          <a:p>
            <a:pPr lvl="1"/>
            <a:r>
              <a:rPr lang="en-US" sz="2400" dirty="0" smtClean="0"/>
              <a:t>Combining: </a:t>
            </a:r>
            <a:r>
              <a:rPr lang="en-US" sz="2400" i="1" dirty="0" smtClean="0">
                <a:solidFill>
                  <a:srgbClr val="0000FF"/>
                </a:solidFill>
              </a:rPr>
              <a:t>K(</a:t>
            </a:r>
            <a:r>
              <a:rPr lang="en-US" sz="2400" i="1" dirty="0" err="1" smtClean="0">
                <a:solidFill>
                  <a:srgbClr val="0000FF"/>
                </a:solidFill>
              </a:rPr>
              <a:t>w,j</a:t>
            </a:r>
            <a:r>
              <a:rPr lang="en-US" sz="2400" i="1" dirty="0" smtClean="0">
                <a:solidFill>
                  <a:srgbClr val="0000FF"/>
                </a:solidFill>
              </a:rPr>
              <a:t>) = max {</a:t>
            </a:r>
            <a:r>
              <a:rPr lang="en-US" sz="2400" i="1" dirty="0" err="1">
                <a:solidFill>
                  <a:srgbClr val="0000FF"/>
                </a:solidFill>
              </a:rPr>
              <a:t>v</a:t>
            </a:r>
            <a:r>
              <a:rPr lang="en-US" sz="2400" i="1" baseline="-25000" dirty="0" err="1">
                <a:solidFill>
                  <a:srgbClr val="0000FF"/>
                </a:solidFill>
              </a:rPr>
              <a:t>j</a:t>
            </a:r>
            <a:r>
              <a:rPr lang="en-US" sz="2400" i="1" dirty="0">
                <a:solidFill>
                  <a:srgbClr val="0000FF"/>
                </a:solidFill>
              </a:rPr>
              <a:t> + K(w – </a:t>
            </a:r>
            <a:r>
              <a:rPr lang="en-US" sz="2400" i="1" dirty="0" err="1">
                <a:solidFill>
                  <a:srgbClr val="0000FF"/>
                </a:solidFill>
              </a:rPr>
              <a:t>w</a:t>
            </a:r>
            <a:r>
              <a:rPr lang="en-US" sz="2400" i="1" baseline="-25000" dirty="0" err="1">
                <a:solidFill>
                  <a:srgbClr val="0000FF"/>
                </a:solidFill>
              </a:rPr>
              <a:t>j</a:t>
            </a:r>
            <a:r>
              <a:rPr lang="en-US" sz="2400" i="1" dirty="0">
                <a:solidFill>
                  <a:srgbClr val="0000FF"/>
                </a:solidFill>
              </a:rPr>
              <a:t>, j-1</a:t>
            </a:r>
            <a:r>
              <a:rPr lang="en-US" sz="2400" i="1" dirty="0" smtClean="0">
                <a:solidFill>
                  <a:srgbClr val="0000FF"/>
                </a:solidFill>
              </a:rPr>
              <a:t>), </a:t>
            </a:r>
            <a:r>
              <a:rPr lang="en-US" sz="2400" i="1" dirty="0">
                <a:solidFill>
                  <a:srgbClr val="0000FF"/>
                </a:solidFill>
              </a:rPr>
              <a:t>K(w, j-1</a:t>
            </a:r>
            <a:r>
              <a:rPr lang="en-US" sz="2400" i="1" dirty="0" smtClean="0">
                <a:solidFill>
                  <a:srgbClr val="0000FF"/>
                </a:solidFill>
              </a:rPr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295007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DP 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Find recurrence relation:</a:t>
            </a:r>
          </a:p>
          <a:p>
            <a:pPr lvl="1"/>
            <a:r>
              <a:rPr lang="en-US" sz="2400" dirty="0" smtClean="0"/>
              <a:t>building larger </a:t>
            </a:r>
            <a:r>
              <a:rPr lang="en-US" sz="2400" dirty="0" err="1" smtClean="0"/>
              <a:t>subproblems</a:t>
            </a:r>
            <a:r>
              <a:rPr lang="en-US" sz="2400" dirty="0" smtClean="0"/>
              <a:t> by combining smaller </a:t>
            </a:r>
            <a:r>
              <a:rPr lang="en-US" sz="2400" dirty="0" err="1" smtClean="0"/>
              <a:t>subproblems</a:t>
            </a:r>
            <a:endParaRPr lang="en-US" sz="2400" dirty="0" smtClean="0"/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Want to solve </a:t>
            </a:r>
            <a:r>
              <a:rPr lang="en-US" sz="2400" i="1" dirty="0" smtClean="0">
                <a:solidFill>
                  <a:srgbClr val="0000FF"/>
                </a:solidFill>
              </a:rPr>
              <a:t>K(w, j)</a:t>
            </a:r>
          </a:p>
          <a:p>
            <a:pPr lvl="1"/>
            <a:r>
              <a:rPr lang="en-US" sz="2400" dirty="0" smtClean="0"/>
              <a:t>The optimal solution contains either item </a:t>
            </a:r>
            <a:r>
              <a:rPr lang="en-US" sz="2400" i="1" dirty="0" smtClean="0">
                <a:solidFill>
                  <a:srgbClr val="0000FF"/>
                </a:solidFill>
              </a:rPr>
              <a:t>j</a:t>
            </a:r>
            <a:r>
              <a:rPr lang="en-US" sz="2400" dirty="0" smtClean="0"/>
              <a:t> or does not contain item</a:t>
            </a:r>
            <a:r>
              <a:rPr lang="en-US" sz="2400" i="1" dirty="0" smtClean="0">
                <a:solidFill>
                  <a:srgbClr val="0000FF"/>
                </a:solidFill>
              </a:rPr>
              <a:t> j</a:t>
            </a:r>
          </a:p>
          <a:p>
            <a:pPr lvl="1"/>
            <a:r>
              <a:rPr lang="en-US" sz="2400" dirty="0" smtClean="0"/>
              <a:t>If it contains item </a:t>
            </a:r>
            <a:r>
              <a:rPr lang="en-US" sz="2400" i="1" dirty="0" smtClean="0">
                <a:solidFill>
                  <a:srgbClr val="0000FF"/>
                </a:solidFill>
              </a:rPr>
              <a:t>j</a:t>
            </a:r>
            <a:r>
              <a:rPr lang="en-US" sz="2400" dirty="0" smtClean="0"/>
              <a:t>, </a:t>
            </a:r>
            <a:r>
              <a:rPr lang="en-US" sz="2400" i="1" dirty="0" smtClean="0">
                <a:solidFill>
                  <a:srgbClr val="0000FF"/>
                </a:solidFill>
              </a:rPr>
              <a:t>K(</a:t>
            </a:r>
            <a:r>
              <a:rPr lang="en-US" sz="2400" i="1" dirty="0" err="1" smtClean="0">
                <a:solidFill>
                  <a:srgbClr val="0000FF"/>
                </a:solidFill>
              </a:rPr>
              <a:t>w,j</a:t>
            </a:r>
            <a:r>
              <a:rPr lang="en-US" sz="2400" i="1" dirty="0" smtClean="0">
                <a:solidFill>
                  <a:srgbClr val="0000FF"/>
                </a:solidFill>
              </a:rPr>
              <a:t>) = </a:t>
            </a:r>
            <a:r>
              <a:rPr lang="en-US" sz="2400" i="1" dirty="0" err="1" smtClean="0">
                <a:solidFill>
                  <a:srgbClr val="0000FF"/>
                </a:solidFill>
              </a:rPr>
              <a:t>v</a:t>
            </a:r>
            <a:r>
              <a:rPr lang="en-US" sz="2400" i="1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i="1" dirty="0" smtClean="0">
                <a:solidFill>
                  <a:srgbClr val="0000FF"/>
                </a:solidFill>
              </a:rPr>
              <a:t> + K(w – </a:t>
            </a:r>
            <a:r>
              <a:rPr lang="en-US" sz="2400" i="1" dirty="0" err="1" smtClean="0">
                <a:solidFill>
                  <a:srgbClr val="0000FF"/>
                </a:solidFill>
              </a:rPr>
              <a:t>w</a:t>
            </a:r>
            <a:r>
              <a:rPr lang="en-US" sz="2400" i="1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i="1" dirty="0" smtClean="0">
                <a:solidFill>
                  <a:srgbClr val="0000FF"/>
                </a:solidFill>
              </a:rPr>
              <a:t>, j-1)</a:t>
            </a:r>
          </a:p>
          <a:p>
            <a:pPr lvl="1"/>
            <a:r>
              <a:rPr lang="en-US" sz="2400" dirty="0" smtClean="0"/>
              <a:t>If it does not contain item </a:t>
            </a:r>
            <a:r>
              <a:rPr lang="en-US" sz="2400" i="1" dirty="0" smtClean="0">
                <a:solidFill>
                  <a:srgbClr val="0000FF"/>
                </a:solidFill>
              </a:rPr>
              <a:t>j, K(</a:t>
            </a:r>
            <a:r>
              <a:rPr lang="en-US" sz="2400" i="1" dirty="0" err="1" smtClean="0">
                <a:solidFill>
                  <a:srgbClr val="0000FF"/>
                </a:solidFill>
              </a:rPr>
              <a:t>w,j</a:t>
            </a:r>
            <a:r>
              <a:rPr lang="en-US" sz="2400" i="1" dirty="0" smtClean="0">
                <a:solidFill>
                  <a:srgbClr val="0000FF"/>
                </a:solidFill>
              </a:rPr>
              <a:t>) = K(w, j-1)</a:t>
            </a:r>
          </a:p>
          <a:p>
            <a:pPr lvl="1"/>
            <a:r>
              <a:rPr lang="en-US" sz="2400" dirty="0" smtClean="0"/>
              <a:t>Combining: </a:t>
            </a:r>
            <a:r>
              <a:rPr lang="en-US" sz="2400" i="1" dirty="0" smtClean="0">
                <a:solidFill>
                  <a:srgbClr val="0000FF"/>
                </a:solidFill>
              </a:rPr>
              <a:t>K(</a:t>
            </a:r>
            <a:r>
              <a:rPr lang="en-US" sz="2400" i="1" dirty="0" err="1" smtClean="0">
                <a:solidFill>
                  <a:srgbClr val="0000FF"/>
                </a:solidFill>
              </a:rPr>
              <a:t>w,j</a:t>
            </a:r>
            <a:r>
              <a:rPr lang="en-US" sz="2400" i="1" dirty="0" smtClean="0">
                <a:solidFill>
                  <a:srgbClr val="0000FF"/>
                </a:solidFill>
              </a:rPr>
              <a:t>) = max {</a:t>
            </a:r>
            <a:r>
              <a:rPr lang="en-US" sz="2400" i="1" dirty="0" err="1">
                <a:solidFill>
                  <a:srgbClr val="0000FF"/>
                </a:solidFill>
              </a:rPr>
              <a:t>v</a:t>
            </a:r>
            <a:r>
              <a:rPr lang="en-US" sz="2400" i="1" baseline="-25000" dirty="0" err="1">
                <a:solidFill>
                  <a:srgbClr val="0000FF"/>
                </a:solidFill>
              </a:rPr>
              <a:t>j</a:t>
            </a:r>
            <a:r>
              <a:rPr lang="en-US" sz="2400" i="1" dirty="0">
                <a:solidFill>
                  <a:srgbClr val="0000FF"/>
                </a:solidFill>
              </a:rPr>
              <a:t> + K(w – </a:t>
            </a:r>
            <a:r>
              <a:rPr lang="en-US" sz="2400" i="1" dirty="0" err="1">
                <a:solidFill>
                  <a:srgbClr val="0000FF"/>
                </a:solidFill>
              </a:rPr>
              <a:t>w</a:t>
            </a:r>
            <a:r>
              <a:rPr lang="en-US" sz="2400" i="1" baseline="-25000" dirty="0" err="1">
                <a:solidFill>
                  <a:srgbClr val="0000FF"/>
                </a:solidFill>
              </a:rPr>
              <a:t>j</a:t>
            </a:r>
            <a:r>
              <a:rPr lang="en-US" sz="2400" i="1" dirty="0">
                <a:solidFill>
                  <a:srgbClr val="0000FF"/>
                </a:solidFill>
              </a:rPr>
              <a:t>, j-1</a:t>
            </a:r>
            <a:r>
              <a:rPr lang="en-US" sz="2400" i="1" dirty="0" smtClean="0">
                <a:solidFill>
                  <a:srgbClr val="0000FF"/>
                </a:solidFill>
              </a:rPr>
              <a:t>), </a:t>
            </a:r>
            <a:r>
              <a:rPr lang="en-US" sz="2400" i="1" dirty="0">
                <a:solidFill>
                  <a:srgbClr val="0000FF"/>
                </a:solidFill>
              </a:rPr>
              <a:t>K(w, j-1</a:t>
            </a:r>
            <a:r>
              <a:rPr lang="en-US" sz="2400" i="1" dirty="0" smtClean="0">
                <a:solidFill>
                  <a:srgbClr val="0000FF"/>
                </a:solidFill>
              </a:rPr>
              <a:t>)}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 cost of the optimal solution to the knapsack problem is </a:t>
            </a:r>
            <a:r>
              <a:rPr lang="en-US" sz="2800" i="1" dirty="0" smtClean="0">
                <a:solidFill>
                  <a:srgbClr val="FF0000"/>
                </a:solidFill>
              </a:rPr>
              <a:t>K(W, n)</a:t>
            </a:r>
            <a:endParaRPr lang="en-US" sz="2800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67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DP 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Find base cases</a:t>
            </a:r>
          </a:p>
          <a:p>
            <a:pPr lvl="1"/>
            <a:r>
              <a:rPr lang="en-US" sz="2400" i="1" dirty="0" smtClean="0">
                <a:solidFill>
                  <a:srgbClr val="0000FF"/>
                </a:solidFill>
              </a:rPr>
              <a:t>K(0, j) = 0 </a:t>
            </a:r>
            <a:r>
              <a:rPr lang="en-US" sz="2400" dirty="0" smtClean="0"/>
              <a:t>for all </a:t>
            </a:r>
            <a:r>
              <a:rPr lang="en-US" sz="2400" i="1" dirty="0" smtClean="0">
                <a:solidFill>
                  <a:srgbClr val="0000FF"/>
                </a:solidFill>
              </a:rPr>
              <a:t>j</a:t>
            </a:r>
          </a:p>
          <a:p>
            <a:pPr lvl="1"/>
            <a:r>
              <a:rPr lang="en-US" sz="2400" i="1" dirty="0" smtClean="0">
                <a:solidFill>
                  <a:srgbClr val="0000FF"/>
                </a:solidFill>
              </a:rPr>
              <a:t>K(w, 0) = 0 </a:t>
            </a:r>
            <a:r>
              <a:rPr lang="en-US" sz="2400" dirty="0" smtClean="0"/>
              <a:t>for all </a:t>
            </a:r>
            <a:r>
              <a:rPr lang="en-US" sz="2400" i="1" dirty="0" smtClean="0">
                <a:solidFill>
                  <a:srgbClr val="0000FF"/>
                </a:solidFill>
              </a:rPr>
              <a:t>w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307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DP 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We are done: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Recursive program: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function K(</a:t>
            </a:r>
            <a:r>
              <a:rPr lang="en-US" sz="2400" dirty="0" err="1" smtClean="0"/>
              <a:t>w,j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if w = 0 then return 0;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if j = 0 then return 0;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if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&gt; w then return K(w, j-1);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return max(K(w-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, j-1) +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, K(w, j-1));</a:t>
            </a:r>
          </a:p>
          <a:p>
            <a:r>
              <a:rPr lang="en-US" sz="2800" dirty="0" err="1" smtClean="0">
                <a:solidFill>
                  <a:srgbClr val="0000FF"/>
                </a:solidFill>
              </a:rPr>
              <a:t>Memoized</a:t>
            </a:r>
            <a:r>
              <a:rPr lang="en-US" sz="2800" dirty="0" smtClean="0">
                <a:solidFill>
                  <a:srgbClr val="0000FF"/>
                </a:solidFill>
              </a:rPr>
              <a:t> version is easy.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7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Memoized</a:t>
            </a:r>
            <a:r>
              <a:rPr lang="en-US" dirty="0" smtClean="0"/>
              <a:t>-Solution (Top down)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memoized</a:t>
            </a:r>
            <a:r>
              <a:rPr lang="en-US" sz="2800" dirty="0" smtClean="0"/>
              <a:t>-</a:t>
            </a:r>
            <a:r>
              <a:rPr lang="en-US" sz="2800" dirty="0"/>
              <a:t>K</a:t>
            </a:r>
            <a:r>
              <a:rPr lang="en-US" sz="2800" dirty="0" smtClean="0"/>
              <a:t>(</a:t>
            </a:r>
            <a:r>
              <a:rPr lang="en-US" sz="2800" dirty="0" err="1" smtClean="0"/>
              <a:t>w,j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/>
              <a:t>	if w = 0 then return 0;</a:t>
            </a:r>
          </a:p>
          <a:p>
            <a:pPr marL="0" indent="0">
              <a:buNone/>
            </a:pPr>
            <a:r>
              <a:rPr lang="en-US" sz="2800" dirty="0"/>
              <a:t>	if j = 0 then return 0;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else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</a:t>
            </a:r>
            <a:r>
              <a:rPr lang="en-US" sz="2800" dirty="0"/>
              <a:t>if </a:t>
            </a:r>
            <a:r>
              <a:rPr lang="en-US" sz="2800" dirty="0" err="1"/>
              <a:t>w</a:t>
            </a:r>
            <a:r>
              <a:rPr lang="en-US" sz="2800" baseline="-25000" dirty="0" err="1"/>
              <a:t>j</a:t>
            </a:r>
            <a:r>
              <a:rPr lang="en-US" sz="2800" dirty="0"/>
              <a:t> &gt; w then return K(w, j-1)</a:t>
            </a:r>
            <a:r>
              <a:rPr lang="en-US" sz="2800" dirty="0" smtClean="0"/>
              <a:t>;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if k[</a:t>
            </a:r>
            <a:r>
              <a:rPr lang="en-US" sz="2800" dirty="0" err="1" smtClean="0"/>
              <a:t>w,j</a:t>
            </a:r>
            <a:r>
              <a:rPr lang="en-US" sz="2800" dirty="0" smtClean="0"/>
              <a:t>] is computed before then  return K[</a:t>
            </a:r>
            <a:r>
              <a:rPr lang="en-US" sz="2800" dirty="0" err="1"/>
              <a:t>w,j</a:t>
            </a:r>
            <a:r>
              <a:rPr lang="en-US" sz="2800" dirty="0"/>
              <a:t>];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else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return </a:t>
            </a:r>
            <a:r>
              <a:rPr lang="en-US" sz="2800" dirty="0"/>
              <a:t>max(K(w-</a:t>
            </a:r>
            <a:r>
              <a:rPr lang="en-US" sz="2800" dirty="0" err="1"/>
              <a:t>w</a:t>
            </a:r>
            <a:r>
              <a:rPr lang="en-US" sz="2800" baseline="-25000" dirty="0" err="1"/>
              <a:t>j</a:t>
            </a:r>
            <a:r>
              <a:rPr lang="en-US" sz="2800" dirty="0"/>
              <a:t>, j-1) + </a:t>
            </a:r>
            <a:r>
              <a:rPr lang="en-US" sz="2800" dirty="0" err="1"/>
              <a:t>v</a:t>
            </a:r>
            <a:r>
              <a:rPr lang="en-US" sz="2800" baseline="-25000" dirty="0" err="1"/>
              <a:t>j</a:t>
            </a:r>
            <a:r>
              <a:rPr lang="en-US" sz="2800" dirty="0"/>
              <a:t>, K(w, j-1))</a:t>
            </a:r>
            <a:r>
              <a:rPr lang="en-US" sz="2800" dirty="0" smtClean="0"/>
              <a:t>;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total cost is # of </a:t>
            </a:r>
            <a:r>
              <a:rPr lang="en-US" sz="2800" dirty="0" err="1" smtClean="0"/>
              <a:t>subproblems</a:t>
            </a:r>
            <a:r>
              <a:rPr lang="en-US" sz="2800" dirty="0" smtClean="0"/>
              <a:t> which is O(</a:t>
            </a:r>
            <a:r>
              <a:rPr lang="en-US" sz="2800" dirty="0" err="1" smtClean="0"/>
              <a:t>nW</a:t>
            </a:r>
            <a:r>
              <a:rPr lang="en-US" sz="2800" dirty="0" smtClean="0"/>
              <a:t>).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72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Weghted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ctivity selection problem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0261"/>
          </a:xfrm>
        </p:spPr>
        <p:txBody>
          <a:bodyPr>
            <a:normAutofit/>
          </a:bodyPr>
          <a:lstStyle/>
          <a:p>
            <a:r>
              <a:rPr lang="en-US" dirty="0" smtClean="0"/>
              <a:t>Given a set </a:t>
            </a:r>
            <a:r>
              <a:rPr lang="en-US" i="1" dirty="0" smtClean="0">
                <a:solidFill>
                  <a:srgbClr val="0000FF"/>
                </a:solidFill>
              </a:rPr>
              <a:t>S = {a</a:t>
            </a:r>
            <a:r>
              <a:rPr lang="en-US" i="1" baseline="-25000" dirty="0" smtClean="0">
                <a:solidFill>
                  <a:srgbClr val="0000FF"/>
                </a:solidFill>
              </a:rPr>
              <a:t>1</a:t>
            </a:r>
            <a:r>
              <a:rPr lang="en-US" i="1" dirty="0" smtClean="0">
                <a:solidFill>
                  <a:srgbClr val="0000FF"/>
                </a:solidFill>
              </a:rPr>
              <a:t>, a</a:t>
            </a:r>
            <a:r>
              <a:rPr lang="en-US" i="1" baseline="-25000" dirty="0" smtClean="0">
                <a:solidFill>
                  <a:srgbClr val="0000FF"/>
                </a:solidFill>
              </a:rPr>
              <a:t>2</a:t>
            </a:r>
            <a:r>
              <a:rPr lang="en-US" i="1" dirty="0" smtClean="0">
                <a:solidFill>
                  <a:srgbClr val="0000FF"/>
                </a:solidFill>
              </a:rPr>
              <a:t>, …, a</a:t>
            </a:r>
            <a:r>
              <a:rPr lang="en-US" i="1" baseline="-25000" dirty="0" smtClean="0">
                <a:solidFill>
                  <a:srgbClr val="0000FF"/>
                </a:solidFill>
              </a:rPr>
              <a:t>n</a:t>
            </a:r>
            <a:r>
              <a:rPr lang="en-US" i="1" dirty="0" smtClean="0">
                <a:solidFill>
                  <a:srgbClr val="0000FF"/>
                </a:solidFill>
              </a:rPr>
              <a:t>} </a:t>
            </a:r>
            <a:r>
              <a:rPr lang="en-US" dirty="0" smtClean="0"/>
              <a:t>activities.</a:t>
            </a:r>
          </a:p>
          <a:p>
            <a:r>
              <a:rPr lang="en-US" dirty="0" smtClean="0"/>
              <a:t>Activity </a:t>
            </a:r>
            <a:r>
              <a:rPr lang="en-US" i="1" dirty="0" err="1" smtClean="0">
                <a:solidFill>
                  <a:srgbClr val="0000FF"/>
                </a:solidFill>
              </a:rPr>
              <a:t>a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/>
              <a:t> has a start time </a:t>
            </a:r>
            <a:r>
              <a:rPr lang="en-US" i="1" dirty="0" err="1" smtClean="0">
                <a:solidFill>
                  <a:srgbClr val="0000FF"/>
                </a:solidFill>
              </a:rPr>
              <a:t>s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/>
              <a:t> and a finish time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i="1" baseline="-25000" dirty="0" smtClean="0">
                <a:solidFill>
                  <a:srgbClr val="0000FF"/>
                </a:solidFill>
              </a:rPr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activity </a:t>
            </a:r>
            <a:r>
              <a:rPr lang="en-US" i="1" dirty="0" err="1" smtClean="0">
                <a:solidFill>
                  <a:srgbClr val="0000FF"/>
                </a:solidFill>
              </a:rPr>
              <a:t>a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dirty="0"/>
              <a:t> </a:t>
            </a:r>
            <a:r>
              <a:rPr lang="en-US" dirty="0" smtClean="0"/>
              <a:t>has a value, or weight </a:t>
            </a:r>
            <a:r>
              <a:rPr lang="en-US" i="1" dirty="0" smtClean="0">
                <a:solidFill>
                  <a:srgbClr val="0000FF"/>
                </a:solidFill>
              </a:rPr>
              <a:t>v</a:t>
            </a:r>
            <a:r>
              <a:rPr lang="en-US" i="1" baseline="-25000" dirty="0" smtClean="0">
                <a:solidFill>
                  <a:srgbClr val="0000FF"/>
                </a:solidFill>
              </a:rPr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Two intervals are compatible if they do not overlap.</a:t>
            </a:r>
          </a:p>
          <a:p>
            <a:r>
              <a:rPr lang="en-US" dirty="0" smtClean="0"/>
              <a:t>The problem is to select a subset of mutually compatible activities of largest total values.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3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DP 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91479"/>
            <a:ext cx="8098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running time of the algorithm is O(</a:t>
            </a:r>
            <a:r>
              <a:rPr lang="en-US" sz="2400" dirty="0" err="1" smtClean="0"/>
              <a:t>nW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running time is exponential in the input length of W, but not in the number of items.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algorithm is a pseudo polynomial time algorithm.</a:t>
            </a:r>
          </a:p>
        </p:txBody>
      </p:sp>
    </p:spTree>
    <p:extLst>
      <p:ext uri="{BB962C8B-B14F-4D97-AF65-F5344CB8AC3E}">
        <p14:creationId xmlns:p14="http://schemas.microsoft.com/office/powerpoint/2010/main" val="131662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DP 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5271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Iterative solution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7-31 at 7.09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9" y="2352915"/>
            <a:ext cx="8136679" cy="218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DP 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5271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Iterative solution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7-31 at 7.09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9" y="2352915"/>
            <a:ext cx="8136679" cy="2184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159" y="5079308"/>
            <a:ext cx="8098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running time of the algorithm is O(</a:t>
            </a:r>
            <a:r>
              <a:rPr lang="en-US" sz="2400" dirty="0" err="1" smtClean="0"/>
              <a:t>nW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running time is exponential in the input length of W, but not in the number of items.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algorithm is a pseudo polynomial time algorithm.</a:t>
            </a:r>
          </a:p>
        </p:txBody>
      </p:sp>
    </p:spTree>
    <p:extLst>
      <p:ext uri="{BB962C8B-B14F-4D97-AF65-F5344CB8AC3E}">
        <p14:creationId xmlns:p14="http://schemas.microsoft.com/office/powerpoint/2010/main" val="329908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0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-1 </a:t>
            </a:r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Knapsack Solution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295400" y="1782889"/>
            <a:ext cx="6553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/>
              <a:t>Capacity 200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Items </a:t>
            </a:r>
            <a:r>
              <a:rPr lang="en-US" dirty="0" smtClean="0"/>
              <a:t>:</a:t>
            </a:r>
          </a:p>
          <a:p>
            <a:pPr lvl="1" indent="0"/>
            <a:r>
              <a:rPr lang="en-US" dirty="0" smtClean="0"/>
              <a:t>	X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: v</a:t>
            </a:r>
            <a:r>
              <a:rPr lang="en-US" baseline="-25000" dirty="0"/>
              <a:t>1</a:t>
            </a:r>
            <a:r>
              <a:rPr lang="en-US" dirty="0"/>
              <a:t>/w</a:t>
            </a:r>
            <a:r>
              <a:rPr lang="en-US" baseline="-25000" dirty="0"/>
              <a:t>1</a:t>
            </a:r>
            <a:r>
              <a:rPr lang="en-US" dirty="0"/>
              <a:t> = 12, weight : </a:t>
            </a:r>
            <a:r>
              <a:rPr lang="en-US" dirty="0" smtClean="0"/>
              <a:t>50</a:t>
            </a:r>
          </a:p>
          <a:p>
            <a:pPr lvl="1" indent="0"/>
            <a:r>
              <a:rPr lang="en-US" dirty="0" smtClean="0"/>
              <a:t>	X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: v</a:t>
            </a:r>
            <a:r>
              <a:rPr lang="en-US" baseline="-25000" dirty="0"/>
              <a:t>2</a:t>
            </a:r>
            <a:r>
              <a:rPr lang="en-US" dirty="0"/>
              <a:t>/w</a:t>
            </a:r>
            <a:r>
              <a:rPr lang="en-US" baseline="-25000" dirty="0"/>
              <a:t>2</a:t>
            </a:r>
            <a:r>
              <a:rPr lang="en-US" dirty="0"/>
              <a:t> = 10, weight : </a:t>
            </a:r>
            <a:r>
              <a:rPr lang="en-US" dirty="0" smtClean="0"/>
              <a:t>55</a:t>
            </a:r>
          </a:p>
          <a:p>
            <a:pPr lvl="1" indent="0"/>
            <a:r>
              <a:rPr lang="en-US" dirty="0" smtClean="0"/>
              <a:t>	X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: v</a:t>
            </a:r>
            <a:r>
              <a:rPr lang="en-US" baseline="-25000" dirty="0"/>
              <a:t>3</a:t>
            </a:r>
            <a:r>
              <a:rPr lang="en-US" dirty="0"/>
              <a:t>/w</a:t>
            </a:r>
            <a:r>
              <a:rPr lang="en-US" baseline="-25000" dirty="0"/>
              <a:t>3</a:t>
            </a:r>
            <a:r>
              <a:rPr lang="en-US" dirty="0"/>
              <a:t> = 8, weight : </a:t>
            </a:r>
            <a:r>
              <a:rPr lang="en-US" dirty="0" smtClean="0"/>
              <a:t>10</a:t>
            </a:r>
          </a:p>
          <a:p>
            <a:pPr lvl="1" indent="0"/>
            <a:r>
              <a:rPr lang="en-US" dirty="0"/>
              <a:t>	</a:t>
            </a:r>
            <a:r>
              <a:rPr lang="en-US" dirty="0" smtClean="0"/>
              <a:t>X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: v</a:t>
            </a:r>
            <a:r>
              <a:rPr lang="en-US" baseline="-25000" dirty="0"/>
              <a:t>4</a:t>
            </a:r>
            <a:r>
              <a:rPr lang="en-US" dirty="0"/>
              <a:t>/w</a:t>
            </a:r>
            <a:r>
              <a:rPr lang="en-US" baseline="-25000" dirty="0"/>
              <a:t>4 </a:t>
            </a:r>
            <a:r>
              <a:rPr lang="en-US" dirty="0"/>
              <a:t>= </a:t>
            </a:r>
            <a:r>
              <a:rPr lang="en-US" dirty="0" smtClean="0"/>
              <a:t>7, </a:t>
            </a:r>
            <a:r>
              <a:rPr lang="en-US" dirty="0"/>
              <a:t>weight : 100</a:t>
            </a:r>
          </a:p>
          <a:p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Optimal : </a:t>
            </a:r>
            <a:endParaRPr lang="en-US" dirty="0" smtClean="0"/>
          </a:p>
          <a:p>
            <a:pPr lvl="1" indent="0"/>
            <a:r>
              <a:rPr lang="en-US" dirty="0"/>
              <a:t>	7</a:t>
            </a:r>
            <a:r>
              <a:rPr lang="en-US" dirty="0" smtClean="0"/>
              <a:t> </a:t>
            </a:r>
            <a:r>
              <a:rPr lang="en-US" dirty="0"/>
              <a:t>* 100 + </a:t>
            </a:r>
            <a:r>
              <a:rPr lang="en-US" dirty="0" smtClean="0"/>
              <a:t>50*12  </a:t>
            </a:r>
            <a:r>
              <a:rPr lang="en-US" dirty="0"/>
              <a:t>+ 8*10= </a:t>
            </a:r>
            <a:r>
              <a:rPr lang="en-US" dirty="0" smtClean="0"/>
              <a:t>1380</a:t>
            </a:r>
            <a:endParaRPr lang="en-US" dirty="0"/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6547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6755" y="336130"/>
            <a:ext cx="8441333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 Find optimal solution.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 = {1,2,3,4,5} be the set items.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Values : </a:t>
            </a:r>
          </a:p>
          <a:p>
            <a:pPr lvl="1"/>
            <a:r>
              <a:rPr lang="en-US" sz="2800" dirty="0" smtClean="0"/>
              <a:t>	v(1) = 1; v(2) = 6; v(3) =18; v(4) = 22; v(5) = 28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Weights</a:t>
            </a:r>
          </a:p>
          <a:p>
            <a:pPr lvl="1"/>
            <a:r>
              <a:rPr lang="en-US" sz="2800" dirty="0" smtClean="0"/>
              <a:t>	w(1) = 1; w(2) = 2; w(3) = 5; w(4) = 6; w(5) = 7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Knapsack size : W = 11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531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8-05 at 12.30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94" y="0"/>
            <a:ext cx="6274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0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the optimal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algorithm for computing </a:t>
            </a:r>
            <a:r>
              <a:rPr lang="en-US" i="1" dirty="0" smtClean="0">
                <a:solidFill>
                  <a:srgbClr val="0000FF"/>
                </a:solidFill>
              </a:rPr>
              <a:t>K(</a:t>
            </a:r>
            <a:r>
              <a:rPr lang="en-US" i="1" dirty="0" err="1" smtClean="0">
                <a:solidFill>
                  <a:srgbClr val="0000FF"/>
                </a:solidFill>
              </a:rPr>
              <a:t>w,j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 described earlier does not keep record of which subset of items gives the optimal solution.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To compute the actual subset, we can add an auxiliary </a:t>
            </a:r>
            <a:r>
              <a:rPr lang="en-US" dirty="0" err="1" smtClean="0">
                <a:solidFill>
                  <a:srgbClr val="000000"/>
                </a:solidFill>
              </a:rPr>
              <a:t>boolean</a:t>
            </a:r>
            <a:r>
              <a:rPr lang="en-US" dirty="0" smtClean="0">
                <a:solidFill>
                  <a:srgbClr val="000000"/>
                </a:solidFill>
              </a:rPr>
              <a:t> array </a:t>
            </a:r>
            <a:r>
              <a:rPr lang="en-US" i="1" dirty="0" smtClean="0">
                <a:solidFill>
                  <a:srgbClr val="0000FF"/>
                </a:solidFill>
              </a:rPr>
              <a:t>keep(</a:t>
            </a:r>
            <a:r>
              <a:rPr lang="en-US" i="1" dirty="0" err="1" smtClean="0">
                <a:solidFill>
                  <a:srgbClr val="0000FF"/>
                </a:solidFill>
              </a:rPr>
              <a:t>w,j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which is </a:t>
            </a:r>
            <a:r>
              <a:rPr lang="en-US" i="1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if we decide to take the </a:t>
            </a:r>
            <a:r>
              <a:rPr lang="en-US" dirty="0">
                <a:solidFill>
                  <a:srgbClr val="000000"/>
                </a:solidFill>
              </a:rPr>
              <a:t>j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r>
              <a:rPr lang="en-US" dirty="0" err="1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item in </a:t>
            </a:r>
            <a:r>
              <a:rPr lang="en-US" i="1" dirty="0" smtClean="0">
                <a:solidFill>
                  <a:srgbClr val="0000FF"/>
                </a:solidFill>
              </a:rPr>
              <a:t>K(</a:t>
            </a:r>
            <a:r>
              <a:rPr lang="en-US" i="1" dirty="0" err="1" smtClean="0">
                <a:solidFill>
                  <a:srgbClr val="0000FF"/>
                </a:solidFill>
              </a:rPr>
              <a:t>w,j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i="1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 otherwise.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 this case can you retrieve the solution?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4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8-05 at 12.30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94" y="0"/>
            <a:ext cx="6274974" cy="6858000"/>
          </a:xfrm>
          <a:prstGeom prst="rect">
            <a:avLst/>
          </a:prstGeom>
        </p:spPr>
      </p:pic>
      <p:pic>
        <p:nvPicPr>
          <p:cNvPr id="4" name="Picture 3" descr="Screen Shot 2015-08-05 at 7.46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43" y="1568610"/>
            <a:ext cx="4351395" cy="39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3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Memoized</a:t>
            </a:r>
            <a:r>
              <a:rPr lang="en-US" dirty="0" smtClean="0"/>
              <a:t>-Solution (Top down)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memoized</a:t>
            </a:r>
            <a:r>
              <a:rPr lang="en-US" sz="2800" dirty="0" smtClean="0">
                <a:solidFill>
                  <a:srgbClr val="FF0000"/>
                </a:solidFill>
              </a:rPr>
              <a:t>-output(</a:t>
            </a:r>
            <a:r>
              <a:rPr lang="en-US" sz="2800" dirty="0" err="1" smtClean="0">
                <a:solidFill>
                  <a:srgbClr val="FF0000"/>
                </a:solidFill>
              </a:rPr>
              <a:t>w,j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/>
              <a:t>	if w </a:t>
            </a:r>
            <a:r>
              <a:rPr lang="en-US" sz="2800" dirty="0" smtClean="0"/>
              <a:t>≤ </a:t>
            </a:r>
            <a:r>
              <a:rPr lang="en-US" sz="2800" dirty="0"/>
              <a:t>0 then return 0;</a:t>
            </a:r>
          </a:p>
          <a:p>
            <a:pPr marL="0" indent="0">
              <a:buNone/>
            </a:pPr>
            <a:r>
              <a:rPr lang="en-US" sz="2800" dirty="0"/>
              <a:t>	if j = 0 then return 0;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else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if K(</a:t>
            </a:r>
            <a:r>
              <a:rPr lang="en-US" sz="2800" dirty="0" err="1" smtClean="0"/>
              <a:t>w,j</a:t>
            </a:r>
            <a:r>
              <a:rPr lang="en-US" sz="2800" dirty="0" smtClean="0"/>
              <a:t>) = K(w,j-1) then </a:t>
            </a:r>
            <a:r>
              <a:rPr lang="en-US" sz="2800" dirty="0" err="1" smtClean="0"/>
              <a:t>memoized</a:t>
            </a:r>
            <a:r>
              <a:rPr lang="en-US" sz="2800" dirty="0" smtClean="0"/>
              <a:t>-output(w,j-1);</a:t>
            </a:r>
          </a:p>
          <a:p>
            <a:pPr marL="0" indent="0">
              <a:buNone/>
            </a:pPr>
            <a:r>
              <a:rPr lang="en-US" sz="2800" dirty="0" smtClean="0"/>
              <a:t>           else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Print j;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</a:t>
            </a:r>
            <a:r>
              <a:rPr lang="en-US" sz="2800" dirty="0" err="1" smtClean="0"/>
              <a:t>memoized</a:t>
            </a:r>
            <a:r>
              <a:rPr lang="en-US" sz="2800" dirty="0" smtClean="0"/>
              <a:t>-output(w-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, j-1);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total cost is O(n). (Why?)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976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Longest Increasing Subsequence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input is a sequence of numbers: 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…, a</a:t>
            </a:r>
            <a:r>
              <a:rPr lang="en-US" baseline="-25000" dirty="0" smtClean="0"/>
              <a:t>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susequence</a:t>
            </a:r>
            <a:r>
              <a:rPr lang="en-US" dirty="0" smtClean="0"/>
              <a:t> is any subset of these numbers taken in order, of the form                             where </a:t>
            </a:r>
            <a:r>
              <a:rPr lang="en-US" i="1" dirty="0" smtClean="0"/>
              <a:t>1 ≤ i</a:t>
            </a:r>
            <a:r>
              <a:rPr lang="en-US" i="1" baseline="-25000" dirty="0" smtClean="0"/>
              <a:t>1</a:t>
            </a:r>
            <a:r>
              <a:rPr lang="en-US" i="1" dirty="0" smtClean="0"/>
              <a:t> &lt; i</a:t>
            </a:r>
            <a:r>
              <a:rPr lang="en-US" i="1" baseline="-25000" dirty="0" smtClean="0"/>
              <a:t>2 </a:t>
            </a:r>
            <a:r>
              <a:rPr lang="en-US" i="1" dirty="0" smtClean="0"/>
              <a:t>&lt; ….. ≤ n.</a:t>
            </a:r>
          </a:p>
          <a:p>
            <a:r>
              <a:rPr lang="en-US" dirty="0" smtClean="0"/>
              <a:t>A subsequence is an increasing sequence  if the numbers are getting strictly larger.</a:t>
            </a:r>
          </a:p>
          <a:p>
            <a:r>
              <a:rPr lang="en-US" dirty="0" smtClean="0"/>
              <a:t>The largest increasing subsequence of 5, 2, 8, 6, 3, 6, 9, 7 is 2, 3, 6, 9.</a:t>
            </a:r>
          </a:p>
        </p:txBody>
      </p:sp>
      <p:pic>
        <p:nvPicPr>
          <p:cNvPr id="4" name="Picture 3" descr="Screen Shot 2015-07-29 at 8.46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17" y="2993148"/>
            <a:ext cx="2617621" cy="7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5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Greedy approach does always not work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all the activities have the same value, then greedy strategy of selecting activities based on finish times is optimal.</a:t>
            </a:r>
            <a:endParaRPr lang="en-US" dirty="0"/>
          </a:p>
        </p:txBody>
      </p:sp>
      <p:pic>
        <p:nvPicPr>
          <p:cNvPr id="4" name="Picture 3" descr="Screen Shot 2015-07-29 at 4.53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54305"/>
            <a:ext cx="71501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6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DAG of increasing sequence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pair 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smtClean="0"/>
              <a:t>), </a:t>
            </a:r>
            <a:r>
              <a:rPr lang="en-US" dirty="0" err="1" smtClean="0"/>
              <a:t>i</a:t>
            </a:r>
            <a:r>
              <a:rPr lang="en-US" dirty="0" smtClean="0"/>
              <a:t> &lt; j,  draw an arc from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to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smtClean="0"/>
              <a:t> if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&lt;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dag can be constructed in O(n</a:t>
            </a:r>
            <a:r>
              <a:rPr lang="en-US" baseline="30000" dirty="0" smtClean="0"/>
              <a:t>2</a:t>
            </a:r>
            <a:r>
              <a:rPr lang="en-US" dirty="0" smtClean="0"/>
              <a:t>) time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Screen Shot 2015-07-29 at 8.55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3415131"/>
            <a:ext cx="70358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8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DAG of increasing sequence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pair 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smtClean="0"/>
              <a:t>), </a:t>
            </a:r>
            <a:r>
              <a:rPr lang="en-US" dirty="0" err="1" smtClean="0"/>
              <a:t>i</a:t>
            </a:r>
            <a:r>
              <a:rPr lang="en-US" dirty="0" smtClean="0"/>
              <a:t> &lt; j,  draw an arc from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to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smtClean="0"/>
              <a:t> if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&lt;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dag can be constructed in O(n</a:t>
            </a:r>
            <a:r>
              <a:rPr lang="en-US" baseline="30000" dirty="0" smtClean="0"/>
              <a:t>2</a:t>
            </a:r>
            <a:r>
              <a:rPr lang="en-US" dirty="0" smtClean="0"/>
              <a:t>) time.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07-29 at 8.55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3415131"/>
            <a:ext cx="7035800" cy="237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100" y="5790031"/>
            <a:ext cx="7368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Need to find the longest path that ends in a vertex.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748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Define </a:t>
            </a:r>
            <a:r>
              <a:rPr lang="en-US" dirty="0" err="1" smtClean="0">
                <a:solidFill>
                  <a:srgbClr val="0000FF"/>
                </a:solidFill>
              </a:rPr>
              <a:t>subproblems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 smtClean="0"/>
              <a:t>L(</a:t>
            </a:r>
            <a:r>
              <a:rPr lang="en-US" dirty="0" err="1" smtClean="0"/>
              <a:t>i</a:t>
            </a:r>
            <a:r>
              <a:rPr lang="en-US" dirty="0" smtClean="0"/>
              <a:t>) : longest path through the vertices of        {1,2,3, …, </a:t>
            </a:r>
            <a:r>
              <a:rPr lang="en-US" dirty="0" err="1" smtClean="0"/>
              <a:t>i</a:t>
            </a:r>
            <a:r>
              <a:rPr lang="en-US" dirty="0" smtClean="0"/>
              <a:t>} that ends at </a:t>
            </a:r>
            <a:r>
              <a:rPr lang="en-US" dirty="0" err="1" smtClean="0"/>
              <a:t>i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There are n </a:t>
            </a:r>
            <a:r>
              <a:rPr lang="en-US" dirty="0" err="1" smtClean="0"/>
              <a:t>subproblems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5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Find the recurrence:</a:t>
            </a:r>
            <a:endParaRPr lang="en-US" dirty="0" smtClean="0"/>
          </a:p>
          <a:p>
            <a:pPr lvl="1"/>
            <a:r>
              <a:rPr lang="en-US" dirty="0" smtClean="0"/>
              <a:t>Building the solution of L(</a:t>
            </a:r>
            <a:r>
              <a:rPr lang="en-US" dirty="0" err="1" smtClean="0"/>
              <a:t>i</a:t>
            </a:r>
            <a:r>
              <a:rPr lang="en-US" dirty="0" smtClean="0"/>
              <a:t>) using the solutions  of the </a:t>
            </a:r>
            <a:r>
              <a:rPr lang="en-US" dirty="0" err="1" smtClean="0"/>
              <a:t>subproblems</a:t>
            </a:r>
            <a:r>
              <a:rPr lang="en-US" dirty="0" smtClean="0"/>
              <a:t> L(j), j= 1, 2, …, i-1.</a:t>
            </a:r>
          </a:p>
          <a:p>
            <a:pPr lvl="1"/>
            <a:r>
              <a:rPr lang="en-US" dirty="0" smtClean="0"/>
              <a:t>L(</a:t>
            </a:r>
            <a:r>
              <a:rPr lang="en-US" dirty="0" err="1" smtClean="0"/>
              <a:t>i</a:t>
            </a:r>
            <a:r>
              <a:rPr lang="en-US" dirty="0" smtClean="0"/>
              <a:t>) = 1 + max {L(j): (</a:t>
            </a:r>
            <a:r>
              <a:rPr lang="en-US" dirty="0" err="1" smtClean="0"/>
              <a:t>j,i</a:t>
            </a:r>
            <a:r>
              <a:rPr lang="en-US" dirty="0" smtClean="0"/>
              <a:t>) </a:t>
            </a:r>
            <a:r>
              <a:rPr lang="en-US" dirty="0" err="1" smtClean="0"/>
              <a:t>ε</a:t>
            </a:r>
            <a:r>
              <a:rPr lang="en-US" dirty="0" smtClean="0"/>
              <a:t> E</a:t>
            </a:r>
            <a:r>
              <a:rPr lang="en-US" dirty="0" smtClean="0"/>
              <a:t>} 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Total number of </a:t>
            </a:r>
            <a:r>
              <a:rPr lang="en-US" dirty="0" err="1" smtClean="0">
                <a:solidFill>
                  <a:srgbClr val="0000FF"/>
                </a:solidFill>
              </a:rPr>
              <a:t>subproblems</a:t>
            </a:r>
            <a:r>
              <a:rPr lang="en-US" dirty="0" smtClean="0">
                <a:solidFill>
                  <a:srgbClr val="0000FF"/>
                </a:solidFill>
              </a:rPr>
              <a:t> is n.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0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Base cases:</a:t>
            </a:r>
            <a:endParaRPr lang="en-US" dirty="0" smtClean="0"/>
          </a:p>
          <a:p>
            <a:pPr lvl="1"/>
            <a:r>
              <a:rPr lang="en-US" dirty="0" smtClean="0"/>
              <a:t>L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 smtClean="0"/>
              <a:t>= </a:t>
            </a:r>
            <a:r>
              <a:rPr lang="en-US" dirty="0" smtClean="0"/>
              <a:t>0 if node I has no incoming edge.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0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Recursive solution:</a:t>
            </a:r>
          </a:p>
          <a:p>
            <a:pPr marL="457200" lvl="1" indent="0">
              <a:buNone/>
            </a:pPr>
            <a:r>
              <a:rPr lang="en-US" sz="2400" dirty="0" smtClean="0"/>
              <a:t>function L</a:t>
            </a: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if </a:t>
            </a:r>
            <a:r>
              <a:rPr lang="en-US" sz="2400" dirty="0" err="1" smtClean="0"/>
              <a:t>i</a:t>
            </a:r>
            <a:r>
              <a:rPr lang="en-US" sz="2400" dirty="0" smtClean="0"/>
              <a:t> has no incoming edge then return 0;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else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return (1 + max (L(j): (</a:t>
            </a:r>
            <a:r>
              <a:rPr lang="en-US" sz="2400" dirty="0" err="1" smtClean="0"/>
              <a:t>j,i</a:t>
            </a:r>
            <a:r>
              <a:rPr lang="en-US" sz="2400" dirty="0" smtClean="0"/>
              <a:t>) </a:t>
            </a:r>
            <a:r>
              <a:rPr lang="en-US" sz="2400" dirty="0" err="1" smtClean="0"/>
              <a:t>ε</a:t>
            </a:r>
            <a:r>
              <a:rPr lang="en-US" sz="2400" dirty="0" smtClean="0"/>
              <a:t> E))</a:t>
            </a:r>
          </a:p>
          <a:p>
            <a:pPr marL="514350" indent="-457200"/>
            <a:r>
              <a:rPr lang="en-US" sz="2800" dirty="0" err="1" smtClean="0">
                <a:solidFill>
                  <a:srgbClr val="0000FF"/>
                </a:solidFill>
              </a:rPr>
              <a:t>Memoized</a:t>
            </a:r>
            <a:r>
              <a:rPr lang="en-US" sz="2800" dirty="0" smtClean="0">
                <a:solidFill>
                  <a:srgbClr val="0000FF"/>
                </a:solidFill>
              </a:rPr>
              <a:t> version is easy</a:t>
            </a:r>
          </a:p>
          <a:p>
            <a:pPr marL="514350" indent="-457200"/>
            <a:endParaRPr lang="en-US" sz="2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0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Recursive </a:t>
            </a:r>
            <a:r>
              <a:rPr lang="en-US" sz="2800" dirty="0" err="1" smtClean="0">
                <a:solidFill>
                  <a:srgbClr val="0000FF"/>
                </a:solidFill>
              </a:rPr>
              <a:t>memoized</a:t>
            </a:r>
            <a:r>
              <a:rPr lang="en-US" sz="2800" dirty="0" smtClean="0">
                <a:solidFill>
                  <a:srgbClr val="0000FF"/>
                </a:solidFill>
              </a:rPr>
              <a:t> solution: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</a:t>
            </a:r>
            <a:r>
              <a:rPr lang="en-US" sz="2400" dirty="0" smtClean="0"/>
              <a:t>function </a:t>
            </a:r>
            <a:r>
              <a:rPr lang="en-US" sz="2400" dirty="0" err="1" smtClean="0"/>
              <a:t>memoized</a:t>
            </a:r>
            <a:r>
              <a:rPr lang="en-US" sz="2400" dirty="0" smtClean="0"/>
              <a:t>-L(</a:t>
            </a:r>
            <a:r>
              <a:rPr lang="en-US" sz="2400" dirty="0" err="1" smtClean="0"/>
              <a:t>i</a:t>
            </a:r>
            <a:r>
              <a:rPr lang="en-US" sz="2400" dirty="0" smtClean="0"/>
              <a:t>)</a:t>
            </a:r>
          </a:p>
          <a:p>
            <a:pPr marL="457200" lvl="1" indent="0">
              <a:buNone/>
            </a:pPr>
            <a:r>
              <a:rPr lang="en-US" sz="2400" dirty="0" smtClean="0"/>
              <a:t>If </a:t>
            </a:r>
            <a:r>
              <a:rPr lang="en-US" sz="2400" dirty="0" err="1" smtClean="0"/>
              <a:t>i</a:t>
            </a:r>
            <a:r>
              <a:rPr lang="en-US" sz="2400" dirty="0" smtClean="0"/>
              <a:t> has no incoming edge, return 0;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else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if L(</a:t>
            </a:r>
            <a:r>
              <a:rPr lang="en-US" sz="2400" dirty="0" err="1" smtClean="0"/>
              <a:t>i</a:t>
            </a:r>
            <a:r>
              <a:rPr lang="en-US" sz="2400" dirty="0" smtClean="0"/>
              <a:t>) is already computed then return L(</a:t>
            </a:r>
            <a:r>
              <a:rPr lang="en-US" sz="2400" dirty="0" err="1" smtClean="0"/>
              <a:t>i</a:t>
            </a:r>
            <a:r>
              <a:rPr lang="en-US" sz="2400" dirty="0" smtClean="0"/>
              <a:t>);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else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return (1 + max (L(j): (</a:t>
            </a:r>
            <a:r>
              <a:rPr lang="en-US" sz="2400" dirty="0" err="1" smtClean="0"/>
              <a:t>j,i</a:t>
            </a:r>
            <a:r>
              <a:rPr lang="en-US" sz="2400" dirty="0" smtClean="0"/>
              <a:t>) </a:t>
            </a:r>
            <a:r>
              <a:rPr lang="en-US" sz="2400" dirty="0" err="1" smtClean="0"/>
              <a:t>ε</a:t>
            </a:r>
            <a:r>
              <a:rPr lang="en-US" sz="2400" dirty="0" smtClean="0"/>
              <a:t> E));</a:t>
            </a:r>
          </a:p>
        </p:txBody>
      </p:sp>
    </p:spTree>
    <p:extLst>
      <p:ext uri="{BB962C8B-B14F-4D97-AF65-F5344CB8AC3E}">
        <p14:creationId xmlns:p14="http://schemas.microsoft.com/office/powerpoint/2010/main" val="223120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523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Running time: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Building the DAG from the input data costs O(n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) time.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Can you build it in O(</a:t>
            </a:r>
            <a:r>
              <a:rPr lang="en-US" dirty="0" err="1" smtClean="0">
                <a:solidFill>
                  <a:srgbClr val="000000"/>
                </a:solidFill>
              </a:rPr>
              <a:t>nlogn</a:t>
            </a:r>
            <a:r>
              <a:rPr lang="en-US" dirty="0" smtClean="0">
                <a:solidFill>
                  <a:srgbClr val="000000"/>
                </a:solidFill>
              </a:rPr>
              <a:t> + |E|) time? 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(|E| is the number of edges created)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Running DP on the DAG is O(n +|E|) time in the worst case.</a:t>
            </a:r>
          </a:p>
        </p:txBody>
      </p:sp>
    </p:spTree>
    <p:extLst>
      <p:ext uri="{BB962C8B-B14F-4D97-AF65-F5344CB8AC3E}">
        <p14:creationId xmlns:p14="http://schemas.microsoft.com/office/powerpoint/2010/main" val="27549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Outputing</a:t>
            </a:r>
            <a:r>
              <a:rPr lang="en-US" dirty="0" smtClean="0"/>
              <a:t> the optimal subsequence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memoized</a:t>
            </a:r>
            <a:r>
              <a:rPr lang="en-US" dirty="0" smtClean="0"/>
              <a:t>-output-L(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/* Output the longest path that ends at 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if </a:t>
            </a:r>
            <a:r>
              <a:rPr lang="en-US" dirty="0" err="1" smtClean="0"/>
              <a:t>i</a:t>
            </a:r>
            <a:r>
              <a:rPr lang="en-US" dirty="0" smtClean="0"/>
              <a:t> has no incoming edge then</a:t>
            </a:r>
            <a:r>
              <a:rPr lang="en-US" dirty="0"/>
              <a:t> </a:t>
            </a:r>
            <a:r>
              <a:rPr lang="en-US" dirty="0" smtClean="0"/>
              <a:t>return </a:t>
            </a:r>
            <a:r>
              <a:rPr lang="en-US" dirty="0" smtClean="0"/>
              <a:t>0;</a:t>
            </a:r>
          </a:p>
          <a:p>
            <a:pPr marL="0" indent="0">
              <a:buNone/>
            </a:pPr>
            <a:r>
              <a:rPr lang="en-US" dirty="0" smtClean="0"/>
              <a:t>	for each j where the arc (</a:t>
            </a:r>
            <a:r>
              <a:rPr lang="en-US" dirty="0" err="1" smtClean="0"/>
              <a:t>j,i</a:t>
            </a:r>
            <a:r>
              <a:rPr lang="en-US" dirty="0" smtClean="0"/>
              <a:t>) </a:t>
            </a:r>
            <a:r>
              <a:rPr lang="en-US" dirty="0" err="1" smtClean="0"/>
              <a:t>ε</a:t>
            </a:r>
            <a:r>
              <a:rPr lang="en-US" dirty="0" smtClean="0"/>
              <a:t> 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		 if L(j) +1 = L(</a:t>
            </a:r>
            <a:r>
              <a:rPr lang="en-US" dirty="0" err="1" smtClean="0"/>
              <a:t>i</a:t>
            </a:r>
            <a:r>
              <a:rPr lang="en-US" dirty="0" smtClean="0"/>
              <a:t>) then set j*=j;</a:t>
            </a:r>
          </a:p>
          <a:p>
            <a:pPr marL="0" indent="0">
              <a:buNone/>
            </a:pPr>
            <a:r>
              <a:rPr lang="en-US" dirty="0" smtClean="0"/>
              <a:t>	Print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*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memoized</a:t>
            </a:r>
            <a:r>
              <a:rPr lang="en-US" dirty="0" smtClean="0"/>
              <a:t>-output-L(j*);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792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Shortest paths (constraint)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Given a graph G, and s (source) and t (end) vertices, find the shortest path from s and t that uses at most k edges.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33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Greedy approach does always not work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If the activities have the different values, then any greedy solution is not optimal.</a:t>
            </a:r>
            <a:endParaRPr lang="en-US" dirty="0"/>
          </a:p>
        </p:txBody>
      </p:sp>
      <p:pic>
        <p:nvPicPr>
          <p:cNvPr id="6" name="Picture 5" descr="Screen Shot 2015-07-29 at 5.07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3092739"/>
            <a:ext cx="30988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8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Shortest paths (constraint)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5724" cy="4525963"/>
          </a:xfrm>
        </p:spPr>
        <p:txBody>
          <a:bodyPr/>
          <a:lstStyle/>
          <a:p>
            <a:r>
              <a:rPr lang="en-US" dirty="0" smtClean="0"/>
              <a:t>In the following, </a:t>
            </a:r>
          </a:p>
          <a:p>
            <a:pPr lvl="1"/>
            <a:r>
              <a:rPr lang="en-US" dirty="0" smtClean="0"/>
              <a:t>the shortest path cost from s to t is 5 and has 4 edges.</a:t>
            </a:r>
          </a:p>
          <a:p>
            <a:pPr lvl="1"/>
            <a:r>
              <a:rPr lang="en-US" dirty="0" smtClean="0"/>
              <a:t>the shortest path using only two or three edges is  6.</a:t>
            </a:r>
          </a:p>
          <a:p>
            <a:endParaRPr lang="en-US" dirty="0"/>
          </a:p>
        </p:txBody>
      </p:sp>
      <p:pic>
        <p:nvPicPr>
          <p:cNvPr id="4" name="Picture 3" descr="Screen Shot 2015-08-02 at 8.03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53" y="3956962"/>
            <a:ext cx="4772581" cy="24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0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Shortest paths (constraint)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 cannot be adapted.</a:t>
            </a:r>
          </a:p>
          <a:p>
            <a:r>
              <a:rPr lang="en-US" dirty="0" smtClean="0"/>
              <a:t>DP solution is possible.</a:t>
            </a:r>
            <a:endParaRPr lang="en-US" dirty="0"/>
          </a:p>
        </p:txBody>
      </p:sp>
      <p:pic>
        <p:nvPicPr>
          <p:cNvPr id="4" name="Picture 3" descr="Screen Shot 2015-08-02 at 8.03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22" y="3210004"/>
            <a:ext cx="4772581" cy="24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0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Shortest paths (constraint)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(DP solution)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err="1" smtClean="0"/>
              <a:t>Subproblems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3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Shortest paths (constraint)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(DP solution)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err="1" smtClean="0"/>
              <a:t>Subproblems</a:t>
            </a:r>
            <a:endParaRPr lang="en-US" dirty="0" smtClean="0"/>
          </a:p>
          <a:p>
            <a:pPr lvl="1"/>
            <a:r>
              <a:rPr lang="en-US" dirty="0" err="1" smtClean="0"/>
              <a:t>dist</a:t>
            </a:r>
            <a:r>
              <a:rPr lang="en-US" dirty="0" smtClean="0"/>
              <a:t>(v, </a:t>
            </a:r>
            <a:r>
              <a:rPr lang="en-US" dirty="0" err="1" smtClean="0"/>
              <a:t>i</a:t>
            </a:r>
            <a:r>
              <a:rPr lang="en-US" dirty="0" smtClean="0"/>
              <a:t>): shortest path distance to v using at most </a:t>
            </a:r>
            <a:r>
              <a:rPr lang="en-US" dirty="0" err="1" smtClean="0"/>
              <a:t>i</a:t>
            </a:r>
            <a:r>
              <a:rPr lang="en-US" dirty="0" smtClean="0"/>
              <a:t> edges.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There are O(</a:t>
            </a:r>
            <a:r>
              <a:rPr lang="en-US" dirty="0" err="1" smtClean="0"/>
              <a:t>n.k</a:t>
            </a:r>
            <a:r>
              <a:rPr lang="en-US" dirty="0" smtClean="0"/>
              <a:t>) </a:t>
            </a:r>
            <a:r>
              <a:rPr lang="en-US" dirty="0" err="1" smtClean="0"/>
              <a:t>subproblems</a:t>
            </a:r>
            <a:r>
              <a:rPr lang="en-US" dirty="0" smtClean="0"/>
              <a:t>. n vertices and  path length of at most k.</a:t>
            </a:r>
          </a:p>
        </p:txBody>
      </p:sp>
    </p:spTree>
    <p:extLst>
      <p:ext uri="{BB962C8B-B14F-4D97-AF65-F5344CB8AC3E}">
        <p14:creationId xmlns:p14="http://schemas.microsoft.com/office/powerpoint/2010/main" val="274180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Shortest paths (constraint)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(DP solution)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err="1" smtClean="0"/>
              <a:t>Subproblems</a:t>
            </a:r>
            <a:endParaRPr lang="en-US" dirty="0" smtClean="0"/>
          </a:p>
          <a:p>
            <a:pPr lvl="1"/>
            <a:r>
              <a:rPr lang="en-US" dirty="0" err="1" smtClean="0"/>
              <a:t>dist</a:t>
            </a:r>
            <a:r>
              <a:rPr lang="en-US" dirty="0" smtClean="0"/>
              <a:t>(v, </a:t>
            </a:r>
            <a:r>
              <a:rPr lang="en-US" dirty="0" err="1" smtClean="0"/>
              <a:t>i</a:t>
            </a:r>
            <a:r>
              <a:rPr lang="en-US" dirty="0" smtClean="0"/>
              <a:t>): shortest path distance to v using exactly  </a:t>
            </a:r>
            <a:r>
              <a:rPr lang="en-US" dirty="0" err="1" smtClean="0"/>
              <a:t>i</a:t>
            </a:r>
            <a:r>
              <a:rPr lang="en-US" dirty="0" smtClean="0"/>
              <a:t> edges.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There are O</a:t>
            </a:r>
            <a:r>
              <a:rPr lang="en-US" dirty="0" smtClean="0"/>
              <a:t>(</a:t>
            </a:r>
            <a:r>
              <a:rPr lang="en-US" dirty="0" err="1" smtClean="0"/>
              <a:t>n.k</a:t>
            </a:r>
            <a:r>
              <a:rPr lang="en-US" dirty="0" smtClean="0"/>
              <a:t>) </a:t>
            </a:r>
            <a:r>
              <a:rPr lang="en-US" dirty="0" err="1" smtClean="0"/>
              <a:t>subproblems</a:t>
            </a:r>
            <a:r>
              <a:rPr lang="en-US" dirty="0" smtClean="0"/>
              <a:t>. n vertices and  path length of at most k.</a:t>
            </a:r>
          </a:p>
          <a:p>
            <a:r>
              <a:rPr lang="en-US" dirty="0" smtClean="0"/>
              <a:t>Recurrence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Picture 5" descr="Screen Shot 2015-08-02 at 8.03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36" y="5201580"/>
            <a:ext cx="3147814" cy="1636035"/>
          </a:xfrm>
          <a:prstGeom prst="rect">
            <a:avLst/>
          </a:prstGeom>
        </p:spPr>
      </p:pic>
      <p:pic>
        <p:nvPicPr>
          <p:cNvPr id="4" name="Picture 3" descr="Screen Shot 2019-11-17 at 8.43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4642010"/>
            <a:ext cx="68961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6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Shortest paths (constraint)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(DP solution)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err="1" smtClean="0"/>
              <a:t>Subproblems</a:t>
            </a:r>
            <a:endParaRPr lang="en-US" dirty="0" smtClean="0"/>
          </a:p>
          <a:p>
            <a:pPr lvl="1"/>
            <a:r>
              <a:rPr lang="en-US" dirty="0" err="1" smtClean="0"/>
              <a:t>dist</a:t>
            </a:r>
            <a:r>
              <a:rPr lang="en-US" dirty="0" smtClean="0"/>
              <a:t>(v, </a:t>
            </a:r>
            <a:r>
              <a:rPr lang="en-US" dirty="0" err="1" smtClean="0"/>
              <a:t>i</a:t>
            </a:r>
            <a:r>
              <a:rPr lang="en-US" dirty="0" smtClean="0"/>
              <a:t>): shortest path distance to v using at most </a:t>
            </a:r>
            <a:r>
              <a:rPr lang="en-US" dirty="0" err="1" smtClean="0"/>
              <a:t>i</a:t>
            </a:r>
            <a:r>
              <a:rPr lang="en-US" dirty="0" smtClean="0"/>
              <a:t> edges.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There are O</a:t>
            </a:r>
            <a:r>
              <a:rPr lang="en-US" dirty="0" smtClean="0"/>
              <a:t>(</a:t>
            </a:r>
            <a:r>
              <a:rPr lang="en-US" dirty="0" err="1" smtClean="0"/>
              <a:t>n.k</a:t>
            </a:r>
            <a:r>
              <a:rPr lang="en-US" dirty="0" smtClean="0"/>
              <a:t>) </a:t>
            </a:r>
            <a:r>
              <a:rPr lang="en-US" dirty="0" err="1" smtClean="0"/>
              <a:t>subproblems</a:t>
            </a:r>
            <a:r>
              <a:rPr lang="en-US" dirty="0" smtClean="0"/>
              <a:t>. n vertices and  path length of at most k.</a:t>
            </a:r>
          </a:p>
          <a:p>
            <a:r>
              <a:rPr lang="en-US" dirty="0" smtClean="0"/>
              <a:t>Recurrence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Base case</a:t>
            </a:r>
          </a:p>
          <a:p>
            <a:pPr lvl="1"/>
            <a:r>
              <a:rPr lang="en-US" dirty="0" err="1" smtClean="0"/>
              <a:t>dist</a:t>
            </a:r>
            <a:r>
              <a:rPr lang="en-US" dirty="0" smtClean="0"/>
              <a:t>(v,0) = ∞ for all vertices v.</a:t>
            </a:r>
          </a:p>
          <a:p>
            <a:pPr lvl="1"/>
            <a:r>
              <a:rPr lang="en-US" dirty="0" err="1" smtClean="0"/>
              <a:t>dist</a:t>
            </a:r>
            <a:r>
              <a:rPr lang="en-US" dirty="0" smtClean="0"/>
              <a:t>(s,0) = 0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9-11-17 at 8.43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99" y="4623336"/>
            <a:ext cx="68961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9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Recursive </a:t>
            </a:r>
            <a:r>
              <a:rPr lang="en-US" sz="2800" dirty="0" err="1" smtClean="0">
                <a:solidFill>
                  <a:srgbClr val="0000FF"/>
                </a:solidFill>
              </a:rPr>
              <a:t>memoized</a:t>
            </a:r>
            <a:r>
              <a:rPr lang="en-US" sz="2800" dirty="0" smtClean="0">
                <a:solidFill>
                  <a:srgbClr val="0000FF"/>
                </a:solidFill>
              </a:rPr>
              <a:t> solution: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</a:t>
            </a:r>
            <a:r>
              <a:rPr lang="en-US" sz="2400" dirty="0" smtClean="0"/>
              <a:t>function </a:t>
            </a:r>
            <a:r>
              <a:rPr lang="en-US" sz="2400" dirty="0" err="1" smtClean="0"/>
              <a:t>memoized-dist</a:t>
            </a:r>
            <a:r>
              <a:rPr lang="en-US" sz="2400" dirty="0" smtClean="0"/>
              <a:t>(</a:t>
            </a:r>
            <a:r>
              <a:rPr lang="en-US" sz="2400" dirty="0" err="1" smtClean="0"/>
              <a:t>v,i</a:t>
            </a:r>
            <a:r>
              <a:rPr lang="en-US" sz="2400" dirty="0" smtClean="0"/>
              <a:t>)</a:t>
            </a:r>
          </a:p>
          <a:p>
            <a:pPr marL="457200" lvl="1" indent="0">
              <a:buNone/>
            </a:pPr>
            <a:r>
              <a:rPr lang="en-US" sz="2400" dirty="0" smtClean="0"/>
              <a:t>if </a:t>
            </a:r>
            <a:r>
              <a:rPr lang="en-US" sz="2400" dirty="0" err="1" smtClean="0"/>
              <a:t>i</a:t>
            </a:r>
            <a:r>
              <a:rPr lang="en-US" sz="2400" dirty="0" smtClean="0"/>
              <a:t> = 0 and v = s then return 0</a:t>
            </a:r>
          </a:p>
          <a:p>
            <a:pPr marL="457200" lvl="1" indent="0">
              <a:buNone/>
            </a:pPr>
            <a:r>
              <a:rPr lang="en-US" sz="2400" dirty="0" smtClean="0"/>
              <a:t>     else return ∞;</a:t>
            </a:r>
          </a:p>
          <a:p>
            <a:pPr marL="457200" lvl="1" indent="0">
              <a:buNone/>
            </a:pPr>
            <a:r>
              <a:rPr lang="en-US" sz="2400" dirty="0" smtClean="0"/>
              <a:t>else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if </a:t>
            </a:r>
            <a:r>
              <a:rPr lang="en-US" sz="2400" dirty="0" err="1" smtClean="0"/>
              <a:t>dist</a:t>
            </a:r>
            <a:r>
              <a:rPr lang="en-US" sz="2400" dirty="0" smtClean="0"/>
              <a:t>(</a:t>
            </a:r>
            <a:r>
              <a:rPr lang="en-US" sz="2400" dirty="0" err="1" smtClean="0"/>
              <a:t>v,i</a:t>
            </a:r>
            <a:r>
              <a:rPr lang="en-US" sz="2400" dirty="0" smtClean="0"/>
              <a:t>) is already computed then return </a:t>
            </a:r>
            <a:r>
              <a:rPr lang="en-US" sz="2400" dirty="0" err="1" smtClean="0"/>
              <a:t>dist</a:t>
            </a:r>
            <a:r>
              <a:rPr lang="en-US" sz="2400" dirty="0" smtClean="0"/>
              <a:t>(</a:t>
            </a:r>
            <a:r>
              <a:rPr lang="en-US" sz="2400" dirty="0" err="1" smtClean="0"/>
              <a:t>v,i</a:t>
            </a:r>
            <a:r>
              <a:rPr lang="en-US" sz="2400" dirty="0" smtClean="0"/>
              <a:t>);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else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return (min{</a:t>
            </a:r>
            <a:r>
              <a:rPr lang="en-US" sz="2400" dirty="0" err="1" smtClean="0"/>
              <a:t>dist</a:t>
            </a:r>
            <a:r>
              <a:rPr lang="en-US" sz="2400" dirty="0" smtClean="0"/>
              <a:t>(u,i-1) +</a:t>
            </a:r>
            <a:r>
              <a:rPr lang="en-US" sz="2400" dirty="0"/>
              <a:t> </a:t>
            </a:r>
            <a:r>
              <a:rPr lang="en-US" sz="2400" dirty="0" smtClean="0"/>
              <a:t>l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(</a:t>
            </a:r>
            <a:r>
              <a:rPr lang="en-US" sz="2400" dirty="0" err="1"/>
              <a:t>u</a:t>
            </a:r>
            <a:r>
              <a:rPr lang="en-US" sz="2400" dirty="0" err="1" smtClean="0"/>
              <a:t>,v</a:t>
            </a:r>
            <a:r>
              <a:rPr lang="en-US" sz="2400" dirty="0" smtClean="0"/>
              <a:t>) : (</a:t>
            </a:r>
            <a:r>
              <a:rPr lang="en-US" sz="2400" dirty="0" err="1" smtClean="0"/>
              <a:t>u,v</a:t>
            </a:r>
            <a:r>
              <a:rPr lang="en-US" sz="2400" dirty="0" smtClean="0"/>
              <a:t>) </a:t>
            </a:r>
            <a:r>
              <a:rPr lang="en-US" sz="2400" dirty="0" err="1" smtClean="0"/>
              <a:t>ε</a:t>
            </a:r>
            <a:r>
              <a:rPr lang="en-US" sz="2400" dirty="0" smtClean="0"/>
              <a:t> E});</a:t>
            </a:r>
          </a:p>
        </p:txBody>
      </p:sp>
    </p:spTree>
    <p:extLst>
      <p:ext uri="{BB962C8B-B14F-4D97-AF65-F5344CB8AC3E}">
        <p14:creationId xmlns:p14="http://schemas.microsoft.com/office/powerpoint/2010/main" val="178636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Shortest paths (constraint)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(DP solution)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06830"/>
            <a:ext cx="8544399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Iterative algorithm:</a:t>
            </a:r>
          </a:p>
          <a:p>
            <a:pPr lvl="1"/>
            <a:r>
              <a:rPr lang="en-US" dirty="0" smtClean="0"/>
              <a:t>Set </a:t>
            </a:r>
            <a:r>
              <a:rPr lang="en-US" dirty="0" err="1" smtClean="0"/>
              <a:t>dist</a:t>
            </a:r>
            <a:r>
              <a:rPr lang="en-US" dirty="0" smtClean="0"/>
              <a:t>(v,0) =  ∞ for all vertices v of V.</a:t>
            </a:r>
          </a:p>
          <a:p>
            <a:pPr lvl="1"/>
            <a:r>
              <a:rPr lang="en-US" dirty="0" err="1" smtClean="0"/>
              <a:t>dist</a:t>
            </a:r>
            <a:r>
              <a:rPr lang="en-US" dirty="0" smtClean="0"/>
              <a:t> (s,0) = 0</a:t>
            </a:r>
          </a:p>
          <a:p>
            <a:pPr lvl="1"/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 = 1; j = k; </a:t>
            </a:r>
            <a:r>
              <a:rPr lang="en-US" dirty="0" err="1" smtClean="0"/>
              <a:t>i</a:t>
            </a:r>
            <a:r>
              <a:rPr lang="en-US" dirty="0" smtClean="0"/>
              <a:t>++) {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  for each v of V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457200" lvl="1" indent="0">
              <a:buNone/>
            </a:pPr>
            <a:r>
              <a:rPr lang="en-US" dirty="0" smtClean="0"/>
              <a:t>	}</a:t>
            </a:r>
          </a:p>
          <a:p>
            <a:pPr marL="514350" indent="-457200"/>
            <a:r>
              <a:rPr lang="en-US" dirty="0" smtClean="0"/>
              <a:t>Output the vertex v with the smallest </a:t>
            </a:r>
            <a:r>
              <a:rPr lang="en-US" dirty="0" err="1" smtClean="0"/>
              <a:t>dist</a:t>
            </a:r>
            <a:r>
              <a:rPr lang="en-US" dirty="0" smtClean="0"/>
              <a:t>(</a:t>
            </a:r>
            <a:r>
              <a:rPr lang="en-US" dirty="0" err="1" smtClean="0"/>
              <a:t>v,j</a:t>
            </a:r>
            <a:r>
              <a:rPr lang="en-US" dirty="0" smtClean="0"/>
              <a:t>), j=1, 2, …, k.</a:t>
            </a:r>
          </a:p>
          <a:p>
            <a:pPr marL="514350" indent="-457200"/>
            <a:r>
              <a:rPr lang="en-US" dirty="0" smtClean="0"/>
              <a:t>Total cost is O(k(|V| + |E|)). (why?)</a:t>
            </a:r>
            <a:endParaRPr lang="en-US" dirty="0"/>
          </a:p>
        </p:txBody>
      </p:sp>
      <p:pic>
        <p:nvPicPr>
          <p:cNvPr id="4" name="Picture 3" descr="Screen Shot 2019-11-17 at 8.43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32" y="3939966"/>
            <a:ext cx="68961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Shortest paths (constraint)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(DP solution)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06830"/>
            <a:ext cx="8544399" cy="5257800"/>
          </a:xfrm>
        </p:spPr>
        <p:txBody>
          <a:bodyPr/>
          <a:lstStyle/>
          <a:p>
            <a:r>
              <a:rPr lang="en-US" dirty="0" smtClean="0"/>
              <a:t>The values of </a:t>
            </a:r>
            <a:r>
              <a:rPr lang="en-US" dirty="0" err="1" smtClean="0"/>
              <a:t>dist</a:t>
            </a:r>
            <a:r>
              <a:rPr lang="en-US" dirty="0" smtClean="0"/>
              <a:t>(</a:t>
            </a:r>
            <a:r>
              <a:rPr lang="en-US" dirty="0" err="1" smtClean="0"/>
              <a:t>v,i</a:t>
            </a:r>
            <a:r>
              <a:rPr lang="en-US" dirty="0" smtClean="0"/>
              <a:t>) for all </a:t>
            </a:r>
            <a:r>
              <a:rPr lang="en-US" dirty="0" err="1" smtClean="0"/>
              <a:t>i</a:t>
            </a:r>
            <a:r>
              <a:rPr lang="en-US" dirty="0" smtClean="0"/>
              <a:t> and v for the following graph is: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Entries of the table is computed column-wise.</a:t>
            </a:r>
            <a:endParaRPr lang="en-US" dirty="0"/>
          </a:p>
        </p:txBody>
      </p:sp>
      <p:pic>
        <p:nvPicPr>
          <p:cNvPr id="6" name="Picture 5" descr="Screen Shot 2015-08-02 at 8.03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6" y="2872101"/>
            <a:ext cx="4772581" cy="2480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3796" y="2147501"/>
            <a:ext cx="100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length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5069" y="3887188"/>
            <a:ext cx="100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vertex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8239" y="5259217"/>
            <a:ext cx="234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Distance Table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10" name="Picture 9" descr="Screen Shot 2015-08-05 at 12.48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00" y="2604487"/>
            <a:ext cx="3101815" cy="27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the optimal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346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algorithm for computing </a:t>
            </a:r>
            <a:r>
              <a:rPr lang="en-US" dirty="0" err="1" smtClean="0">
                <a:solidFill>
                  <a:srgbClr val="000000"/>
                </a:solidFill>
              </a:rPr>
              <a:t>dist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v,i</a:t>
            </a:r>
            <a:r>
              <a:rPr lang="en-US" dirty="0" smtClean="0">
                <a:solidFill>
                  <a:srgbClr val="000000"/>
                </a:solidFill>
              </a:rPr>
              <a:t>) described earlier does not keep record of path of  the optimal solution.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To compute the actual subset, we can add an auxiliary array </a:t>
            </a:r>
            <a:r>
              <a:rPr lang="en-US" i="1" dirty="0" err="1" smtClean="0">
                <a:solidFill>
                  <a:srgbClr val="000000"/>
                </a:solidFill>
              </a:rPr>
              <a:t>prev</a:t>
            </a:r>
            <a:r>
              <a:rPr lang="en-US" i="1" dirty="0" smtClean="0">
                <a:solidFill>
                  <a:srgbClr val="000000"/>
                </a:solidFill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</a:rPr>
              <a:t>v,i</a:t>
            </a:r>
            <a:r>
              <a:rPr lang="en-US" i="1" dirty="0" smtClean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which records the </a:t>
            </a:r>
            <a:r>
              <a:rPr lang="en-US" dirty="0" err="1" smtClean="0">
                <a:solidFill>
                  <a:srgbClr val="000000"/>
                </a:solidFill>
              </a:rPr>
              <a:t>prvious</a:t>
            </a:r>
            <a:r>
              <a:rPr lang="en-US" dirty="0" smtClean="0">
                <a:solidFill>
                  <a:srgbClr val="000000"/>
                </a:solidFill>
              </a:rPr>
              <a:t> vertex.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 this case can you retrieve the solution?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1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DP 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first </a:t>
            </a:r>
            <a:r>
              <a:rPr lang="en-US" dirty="0" err="1" smtClean="0"/>
              <a:t>relabel</a:t>
            </a:r>
            <a:r>
              <a:rPr lang="en-US" dirty="0" smtClean="0"/>
              <a:t> the activities by their finish times.</a:t>
            </a:r>
            <a:endParaRPr lang="en-US" dirty="0"/>
          </a:p>
        </p:txBody>
      </p:sp>
      <p:pic>
        <p:nvPicPr>
          <p:cNvPr id="4" name="Picture 3" descr="Screen Shot 2015-07-29 at 5.09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8463"/>
            <a:ext cx="82804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8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All-pairs shortest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346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Dijkstra’s</a:t>
            </a:r>
            <a:r>
              <a:rPr lang="en-US" dirty="0" smtClean="0">
                <a:solidFill>
                  <a:srgbClr val="000000"/>
                </a:solidFill>
              </a:rPr>
              <a:t> algorithm and the Bellman-Ford algorithm solve the </a:t>
            </a:r>
            <a:r>
              <a:rPr lang="en-US" b="1" dirty="0" smtClean="0">
                <a:solidFill>
                  <a:srgbClr val="0000FF"/>
                </a:solidFill>
              </a:rPr>
              <a:t>single-source shortest paths problem</a:t>
            </a:r>
            <a:r>
              <a:rPr lang="en-US" dirty="0"/>
              <a:t> </a:t>
            </a:r>
            <a:r>
              <a:rPr lang="en-US" dirty="0" smtClean="0"/>
              <a:t>in which we want shortest paths starting from a single node.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Dijkstra’s</a:t>
            </a:r>
            <a:r>
              <a:rPr lang="en-US" dirty="0">
                <a:solidFill>
                  <a:srgbClr val="000000"/>
                </a:solidFill>
              </a:rPr>
              <a:t> algorithm takes (</a:t>
            </a:r>
            <a:r>
              <a:rPr lang="en-US" dirty="0">
                <a:solidFill>
                  <a:srgbClr val="FF0000"/>
                </a:solidFill>
              </a:rPr>
              <a:t>O((|V| + |E|)log |V|)</a:t>
            </a:r>
            <a:r>
              <a:rPr lang="en-US" dirty="0">
                <a:solidFill>
                  <a:srgbClr val="000000"/>
                </a:solidFill>
              </a:rPr>
              <a:t>) time; edges have positive costs.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Bellman-Ford algorithm takes (</a:t>
            </a:r>
            <a:r>
              <a:rPr lang="en-US" dirty="0">
                <a:solidFill>
                  <a:srgbClr val="FF0000"/>
                </a:solidFill>
              </a:rPr>
              <a:t>O(|V|(|V| + |E|))</a:t>
            </a:r>
            <a:r>
              <a:rPr lang="en-US" dirty="0"/>
              <a:t>) time; edges may have negative costs, but no cycles.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4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All-pairs shortest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04" y="1600200"/>
            <a:ext cx="8994596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all-pairs shortest paths problem asks how to find the shortest paths between all possible pairs of nodes.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edges have positive costs; </a:t>
            </a:r>
            <a:r>
              <a:rPr lang="en-US" dirty="0" err="1">
                <a:solidFill>
                  <a:srgbClr val="000000"/>
                </a:solidFill>
              </a:rPr>
              <a:t>Dijkstra’s</a:t>
            </a:r>
            <a:r>
              <a:rPr lang="en-US" dirty="0">
                <a:solidFill>
                  <a:srgbClr val="000000"/>
                </a:solidFill>
              </a:rPr>
              <a:t> algorithm takes (</a:t>
            </a:r>
            <a:r>
              <a:rPr lang="en-US" dirty="0">
                <a:solidFill>
                  <a:srgbClr val="FF0000"/>
                </a:solidFill>
              </a:rPr>
              <a:t>O((|V| + |E|)log |V|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x |V|</a:t>
            </a:r>
            <a:r>
              <a:rPr lang="en-US" dirty="0" smtClean="0">
                <a:solidFill>
                  <a:srgbClr val="000000"/>
                </a:solidFill>
              </a:rPr>
              <a:t>); </a:t>
            </a:r>
          </a:p>
          <a:p>
            <a:pPr lvl="1"/>
            <a:r>
              <a:rPr lang="en-US" dirty="0" smtClean="0"/>
              <a:t>edges may have negative costs, but no cycles; </a:t>
            </a:r>
            <a:r>
              <a:rPr lang="en-US" dirty="0">
                <a:solidFill>
                  <a:srgbClr val="000000"/>
                </a:solidFill>
              </a:rPr>
              <a:t>Bellman-Ford algorithm takes (</a:t>
            </a:r>
            <a:r>
              <a:rPr lang="en-US" dirty="0">
                <a:solidFill>
                  <a:srgbClr val="FF0000"/>
                </a:solidFill>
              </a:rPr>
              <a:t>O(|V</a:t>
            </a:r>
            <a:r>
              <a:rPr lang="en-US" dirty="0" smtClean="0">
                <a:solidFill>
                  <a:srgbClr val="FF0000"/>
                </a:solidFill>
              </a:rPr>
              <a:t>|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|V| + |E|)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) </a:t>
            </a:r>
            <a:r>
              <a:rPr lang="en-US" dirty="0"/>
              <a:t>time;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8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04" y="1600200"/>
            <a:ext cx="8994596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 path between u and v starts at u, passes through some set of intermediate nodes, and ends at v.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If there are no negative cycles, there is some shortest path from u to v where there is no intermediate nodes.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2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04" y="1600200"/>
            <a:ext cx="8994596" cy="5257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0000"/>
                </a:solidFill>
              </a:rPr>
              <a:t>Number all the nodes v</a:t>
            </a:r>
            <a:r>
              <a:rPr lang="en-US" sz="3000" baseline="-25000" dirty="0" smtClean="0">
                <a:solidFill>
                  <a:srgbClr val="000000"/>
                </a:solidFill>
              </a:rPr>
              <a:t>1</a:t>
            </a:r>
            <a:r>
              <a:rPr lang="en-US" sz="3000" dirty="0" smtClean="0">
                <a:solidFill>
                  <a:srgbClr val="000000"/>
                </a:solidFill>
              </a:rPr>
              <a:t>, v</a:t>
            </a:r>
            <a:r>
              <a:rPr lang="en-US" sz="3000" baseline="-25000" dirty="0" smtClean="0">
                <a:solidFill>
                  <a:srgbClr val="000000"/>
                </a:solidFill>
              </a:rPr>
              <a:t>2</a:t>
            </a:r>
            <a:r>
              <a:rPr lang="en-US" sz="3000" dirty="0" smtClean="0">
                <a:solidFill>
                  <a:srgbClr val="000000"/>
                </a:solidFill>
              </a:rPr>
              <a:t>, …, </a:t>
            </a:r>
            <a:r>
              <a:rPr lang="en-US" sz="3000" dirty="0" err="1" smtClean="0">
                <a:solidFill>
                  <a:srgbClr val="000000"/>
                </a:solidFill>
              </a:rPr>
              <a:t>v</a:t>
            </a:r>
            <a:r>
              <a:rPr lang="en-US" sz="3000" baseline="-25000" dirty="0" err="1" smtClean="0">
                <a:solidFill>
                  <a:srgbClr val="000000"/>
                </a:solidFill>
              </a:rPr>
              <a:t>n</a:t>
            </a:r>
            <a:r>
              <a:rPr lang="en-US" sz="30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What does a shortest path from u to v look like if no intermediate nodes are allowed?</a:t>
            </a:r>
          </a:p>
          <a:p>
            <a:r>
              <a:rPr lang="en-US" sz="3000" dirty="0">
                <a:solidFill>
                  <a:srgbClr val="000000"/>
                </a:solidFill>
              </a:rPr>
              <a:t>What does a shortest path from u to v look </a:t>
            </a:r>
            <a:r>
              <a:rPr lang="en-US" sz="3000" dirty="0" smtClean="0">
                <a:solidFill>
                  <a:srgbClr val="000000"/>
                </a:solidFill>
              </a:rPr>
              <a:t>like </a:t>
            </a:r>
            <a:r>
              <a:rPr lang="en-US" sz="3000" dirty="0">
                <a:solidFill>
                  <a:srgbClr val="000000"/>
                </a:solidFill>
              </a:rPr>
              <a:t>if </a:t>
            </a:r>
            <a:r>
              <a:rPr lang="en-US" sz="3000" dirty="0" smtClean="0">
                <a:solidFill>
                  <a:srgbClr val="000000"/>
                </a:solidFill>
              </a:rPr>
              <a:t>only one node, say v</a:t>
            </a:r>
            <a:r>
              <a:rPr lang="en-US" sz="3000" baseline="-25000" dirty="0" smtClean="0">
                <a:solidFill>
                  <a:srgbClr val="000000"/>
                </a:solidFill>
              </a:rPr>
              <a:t>1</a:t>
            </a:r>
            <a:r>
              <a:rPr lang="en-US" sz="3000" dirty="0" smtClean="0">
                <a:solidFill>
                  <a:srgbClr val="000000"/>
                </a:solidFill>
              </a:rPr>
              <a:t>, can be an intermediate node?</a:t>
            </a:r>
          </a:p>
          <a:p>
            <a:r>
              <a:rPr lang="en-US" sz="3000" dirty="0">
                <a:solidFill>
                  <a:srgbClr val="000000"/>
                </a:solidFill>
              </a:rPr>
              <a:t>What does a shortest path from u to v look like if only </a:t>
            </a:r>
            <a:r>
              <a:rPr lang="en-US" sz="3000" dirty="0" smtClean="0">
                <a:solidFill>
                  <a:srgbClr val="000000"/>
                </a:solidFill>
              </a:rPr>
              <a:t>the intermediate nodes are from v</a:t>
            </a:r>
            <a:r>
              <a:rPr lang="en-US" sz="3000" baseline="-25000" dirty="0" smtClean="0">
                <a:solidFill>
                  <a:srgbClr val="000000"/>
                </a:solidFill>
              </a:rPr>
              <a:t>1 </a:t>
            </a:r>
            <a:r>
              <a:rPr lang="en-US" sz="3000" dirty="0" smtClean="0">
                <a:solidFill>
                  <a:srgbClr val="000000"/>
                </a:solidFill>
              </a:rPr>
              <a:t>and v</a:t>
            </a:r>
            <a:r>
              <a:rPr lang="en-US" sz="3000" baseline="-25000" dirty="0" smtClean="0">
                <a:solidFill>
                  <a:srgbClr val="000000"/>
                </a:solidFill>
              </a:rPr>
              <a:t>2</a:t>
            </a:r>
            <a:r>
              <a:rPr lang="en-US" sz="3000" dirty="0" smtClean="0">
                <a:solidFill>
                  <a:srgbClr val="000000"/>
                </a:solidFill>
              </a:rPr>
              <a:t>?</a:t>
            </a:r>
            <a:endParaRPr lang="en-US" sz="3000" dirty="0" smtClean="0">
              <a:solidFill>
                <a:srgbClr val="000000"/>
              </a:solidFill>
            </a:endParaRPr>
          </a:p>
          <a:p>
            <a:r>
              <a:rPr lang="en-US" sz="3000" dirty="0">
                <a:solidFill>
                  <a:srgbClr val="000000"/>
                </a:solidFill>
              </a:rPr>
              <a:t>What does a shortest path from u to v look like if only </a:t>
            </a:r>
            <a:r>
              <a:rPr lang="en-US" sz="3000" dirty="0">
                <a:solidFill>
                  <a:srgbClr val="000000"/>
                </a:solidFill>
              </a:rPr>
              <a:t>the intermediate nodes are from </a:t>
            </a:r>
            <a:r>
              <a:rPr lang="en-US" sz="3000" dirty="0" smtClean="0">
                <a:solidFill>
                  <a:srgbClr val="000000"/>
                </a:solidFill>
              </a:rPr>
              <a:t>v</a:t>
            </a:r>
            <a:r>
              <a:rPr lang="en-US" sz="3000" baseline="-25000" dirty="0" smtClean="0">
                <a:solidFill>
                  <a:srgbClr val="000000"/>
                </a:solidFill>
              </a:rPr>
              <a:t>1</a:t>
            </a:r>
            <a:r>
              <a:rPr lang="en-US" sz="3000" dirty="0" smtClean="0">
                <a:solidFill>
                  <a:srgbClr val="000000"/>
                </a:solidFill>
              </a:rPr>
              <a:t>, v</a:t>
            </a:r>
            <a:r>
              <a:rPr lang="en-US" sz="3000" baseline="-25000" dirty="0" smtClean="0">
                <a:solidFill>
                  <a:srgbClr val="000000"/>
                </a:solidFill>
              </a:rPr>
              <a:t>2</a:t>
            </a:r>
            <a:r>
              <a:rPr lang="en-US" sz="3000" dirty="0" smtClean="0">
                <a:solidFill>
                  <a:srgbClr val="000000"/>
                </a:solidFill>
              </a:rPr>
              <a:t> and v</a:t>
            </a:r>
            <a:r>
              <a:rPr lang="en-US" sz="3000" baseline="-25000" dirty="0" smtClean="0">
                <a:solidFill>
                  <a:srgbClr val="000000"/>
                </a:solidFill>
              </a:rPr>
              <a:t>3</a:t>
            </a:r>
            <a:r>
              <a:rPr lang="en-US" sz="3000" dirty="0" smtClean="0">
                <a:solidFill>
                  <a:srgbClr val="000000"/>
                </a:solidFill>
              </a:rPr>
              <a:t>?</a:t>
            </a:r>
            <a:endParaRPr lang="en-US" sz="3000" dirty="0">
              <a:solidFill>
                <a:srgbClr val="000000"/>
              </a:solidFill>
            </a:endParaRPr>
          </a:p>
          <a:p>
            <a:endParaRPr lang="en-US" sz="3000" dirty="0">
              <a:solidFill>
                <a:srgbClr val="000000"/>
              </a:solidFill>
            </a:endParaRPr>
          </a:p>
          <a:p>
            <a:endParaRPr lang="en-US" sz="3000" dirty="0">
              <a:solidFill>
                <a:srgbClr val="000000"/>
              </a:solidFill>
            </a:endParaRPr>
          </a:p>
          <a:p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DP solution</a:t>
            </a:r>
            <a:br>
              <a:rPr lang="en-US" dirty="0" smtClean="0"/>
            </a:br>
            <a:r>
              <a:rPr lang="en-US" dirty="0" smtClean="0"/>
              <a:t>(Floyd-</a:t>
            </a:r>
            <a:r>
              <a:rPr lang="en-US" dirty="0" err="1" smtClean="0"/>
              <a:t>Warshall’s</a:t>
            </a:r>
            <a:r>
              <a:rPr lang="en-US" dirty="0" smtClean="0"/>
              <a:t> algorithm)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04" y="1600200"/>
            <a:ext cx="8994596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Find </a:t>
            </a:r>
            <a:r>
              <a:rPr lang="en-US" dirty="0" err="1" smtClean="0">
                <a:solidFill>
                  <a:srgbClr val="FF0000"/>
                </a:solidFill>
              </a:rPr>
              <a:t>subproblems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2800" dirty="0" err="1" smtClean="0">
                <a:solidFill>
                  <a:srgbClr val="000000"/>
                </a:solidFill>
              </a:rPr>
              <a:t>dist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</a:rPr>
              <a:t>i,j,k</a:t>
            </a:r>
            <a:r>
              <a:rPr lang="en-US" sz="2800" dirty="0" smtClean="0">
                <a:solidFill>
                  <a:srgbClr val="000000"/>
                </a:solidFill>
              </a:rPr>
              <a:t>) is the </a:t>
            </a:r>
            <a:r>
              <a:rPr lang="en-US" sz="2800" dirty="0" err="1" smtClean="0">
                <a:solidFill>
                  <a:srgbClr val="000000"/>
                </a:solidFill>
              </a:rPr>
              <a:t>subproblem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fo</a:t>
            </a:r>
            <a:r>
              <a:rPr lang="en-US" sz="2800" dirty="0" smtClean="0">
                <a:solidFill>
                  <a:srgbClr val="000000"/>
                </a:solidFill>
              </a:rPr>
              <a:t> computing the shortest path from v</a:t>
            </a:r>
            <a:r>
              <a:rPr lang="en-US" sz="2800" baseline="-25000" dirty="0" smtClean="0">
                <a:solidFill>
                  <a:srgbClr val="000000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 to </a:t>
            </a:r>
            <a:r>
              <a:rPr lang="en-US" sz="2800" dirty="0" err="1" smtClean="0">
                <a:solidFill>
                  <a:srgbClr val="00000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800" dirty="0" smtClean="0">
                <a:solidFill>
                  <a:srgbClr val="000000"/>
                </a:solidFill>
              </a:rPr>
              <a:t> in which only nodes {v</a:t>
            </a:r>
            <a:r>
              <a:rPr lang="en-US" sz="2800" baseline="-25000" dirty="0" smtClean="0">
                <a:solidFill>
                  <a:srgbClr val="000000"/>
                </a:solidFill>
              </a:rPr>
              <a:t>1</a:t>
            </a:r>
            <a:r>
              <a:rPr lang="en-US" sz="2800" dirty="0" smtClean="0">
                <a:solidFill>
                  <a:srgbClr val="000000"/>
                </a:solidFill>
              </a:rPr>
              <a:t>, v</a:t>
            </a:r>
            <a:r>
              <a:rPr lang="en-US" sz="2800" baseline="-25000" dirty="0" smtClean="0">
                <a:solidFill>
                  <a:srgbClr val="000000"/>
                </a:solidFill>
              </a:rPr>
              <a:t>2,</a:t>
            </a:r>
            <a:r>
              <a:rPr lang="en-US" sz="2800" dirty="0" smtClean="0">
                <a:solidFill>
                  <a:srgbClr val="000000"/>
                </a:solidFill>
              </a:rPr>
              <a:t> …, </a:t>
            </a:r>
            <a:r>
              <a:rPr lang="en-US" sz="2800" dirty="0" err="1" smtClean="0">
                <a:solidFill>
                  <a:srgbClr val="00000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800" dirty="0" smtClean="0">
                <a:solidFill>
                  <a:srgbClr val="000000"/>
                </a:solidFill>
              </a:rPr>
              <a:t>} can be used as intermediate nodes. (k ≠ </a:t>
            </a:r>
            <a:r>
              <a:rPr lang="en-US" sz="2800" dirty="0" err="1" smtClean="0">
                <a:solidFill>
                  <a:srgbClr val="000000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, j)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There are O(n</a:t>
            </a:r>
            <a:r>
              <a:rPr lang="en-US" baseline="30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subproblems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1 ≤ 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≤ n; 0 ≤ j ≤ n; 0 ≤ k ≤ n.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space complexity is O(n</a:t>
            </a:r>
            <a:r>
              <a:rPr lang="en-US" baseline="30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 solution</a:t>
            </a:r>
            <a:br>
              <a:rPr lang="en-US" dirty="0"/>
            </a:br>
            <a:r>
              <a:rPr lang="en-US" dirty="0"/>
              <a:t>(Floyd-</a:t>
            </a:r>
            <a:r>
              <a:rPr lang="en-US" dirty="0" err="1"/>
              <a:t>Warshall’s</a:t>
            </a:r>
            <a:r>
              <a:rPr lang="en-US" dirty="0"/>
              <a:t> algorithm)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04" y="1600200"/>
            <a:ext cx="8994596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Find recurrence relation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dist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, j, k) contains </a:t>
            </a:r>
            <a:r>
              <a:rPr lang="en-US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</a:rPr>
              <a:t>k</a:t>
            </a:r>
            <a:r>
              <a:rPr lang="en-US" dirty="0" smtClean="0">
                <a:solidFill>
                  <a:srgbClr val="000000"/>
                </a:solidFill>
              </a:rPr>
              <a:t> as an intermediate node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dist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 err="1" smtClean="0">
                <a:solidFill>
                  <a:srgbClr val="000000"/>
                </a:solidFill>
              </a:rPr>
              <a:t>,j,k</a:t>
            </a:r>
            <a:r>
              <a:rPr lang="en-US" dirty="0" smtClean="0">
                <a:solidFill>
                  <a:srgbClr val="000000"/>
                </a:solidFill>
              </a:rPr>
              <a:t>) does not contain </a:t>
            </a:r>
            <a:r>
              <a:rPr lang="en-US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</a:rPr>
              <a:t>k</a:t>
            </a:r>
            <a:r>
              <a:rPr lang="en-US" dirty="0" smtClean="0">
                <a:solidFill>
                  <a:srgbClr val="000000"/>
                </a:solidFill>
              </a:rPr>
              <a:t> as an intermediate node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dist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dirty="0" err="1" smtClean="0">
                <a:solidFill>
                  <a:srgbClr val="0000FF"/>
                </a:solidFill>
              </a:rPr>
              <a:t>,j,k</a:t>
            </a:r>
            <a:r>
              <a:rPr lang="en-US" dirty="0" smtClean="0">
                <a:solidFill>
                  <a:srgbClr val="0000FF"/>
                </a:solidFill>
              </a:rPr>
              <a:t>) = min{</a:t>
            </a:r>
            <a:r>
              <a:rPr lang="en-US" dirty="0" err="1" smtClean="0">
                <a:solidFill>
                  <a:srgbClr val="0000FF"/>
                </a:solidFill>
              </a:rPr>
              <a:t>dist</a:t>
            </a:r>
            <a:r>
              <a:rPr lang="en-US" dirty="0" smtClean="0">
                <a:solidFill>
                  <a:srgbClr val="0000FF"/>
                </a:solidFill>
              </a:rPr>
              <a:t>(i,k,k-1) + </a:t>
            </a:r>
            <a:r>
              <a:rPr lang="en-US" dirty="0" err="1" smtClean="0">
                <a:solidFill>
                  <a:srgbClr val="0000FF"/>
                </a:solidFill>
              </a:rPr>
              <a:t>dist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k,j</a:t>
            </a:r>
            <a:r>
              <a:rPr lang="en-US" dirty="0" smtClean="0">
                <a:solidFill>
                  <a:srgbClr val="0000FF"/>
                </a:solidFill>
              </a:rPr>
              <a:t>, k-1), </a:t>
            </a:r>
            <a:r>
              <a:rPr lang="en-US" dirty="0" err="1" smtClean="0">
                <a:solidFill>
                  <a:srgbClr val="0000FF"/>
                </a:solidFill>
              </a:rPr>
              <a:t>dist</a:t>
            </a:r>
            <a:r>
              <a:rPr lang="en-US" dirty="0" smtClean="0">
                <a:solidFill>
                  <a:srgbClr val="0000FF"/>
                </a:solidFill>
              </a:rPr>
              <a:t>(i,j,k-1)}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5-08-06 at 9.55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20" y="4257248"/>
            <a:ext cx="56261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1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 solution</a:t>
            </a:r>
            <a:br>
              <a:rPr lang="en-US" dirty="0"/>
            </a:br>
            <a:r>
              <a:rPr lang="en-US" dirty="0"/>
              <a:t>(Floyd-</a:t>
            </a:r>
            <a:r>
              <a:rPr lang="en-US" dirty="0" err="1"/>
              <a:t>Warshall’s</a:t>
            </a:r>
            <a:r>
              <a:rPr lang="en-US" dirty="0"/>
              <a:t> algorithm)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04" y="1600200"/>
            <a:ext cx="8994596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Basis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dist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,j,0) = length of the direct edge between v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err="1" smtClean="0">
                <a:solidFill>
                  <a:srgbClr val="0000FF"/>
                </a:solidFill>
              </a:rPr>
              <a:t>v</a:t>
            </a:r>
            <a:r>
              <a:rPr lang="en-US" baseline="-25000" dirty="0" err="1" smtClean="0">
                <a:solidFill>
                  <a:srgbClr val="0000FF"/>
                </a:solidFill>
              </a:rPr>
              <a:t>j</a:t>
            </a:r>
            <a:r>
              <a:rPr lang="en-US" dirty="0" smtClean="0">
                <a:solidFill>
                  <a:srgbClr val="0000FF"/>
                </a:solidFill>
              </a:rPr>
              <a:t>, if it exists, and is ∞ otherwise.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5-08-06 at 9.55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20" y="4257248"/>
            <a:ext cx="56261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9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04" y="1600200"/>
            <a:ext cx="8994596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Floyd-</a:t>
            </a:r>
            <a:r>
              <a:rPr lang="en-US" dirty="0" err="1" smtClean="0">
                <a:solidFill>
                  <a:srgbClr val="FF0000"/>
                </a:solidFill>
              </a:rPr>
              <a:t>Warshall</a:t>
            </a:r>
            <a:r>
              <a:rPr lang="en-US" dirty="0" smtClean="0">
                <a:solidFill>
                  <a:srgbClr val="FF0000"/>
                </a:solidFill>
              </a:rPr>
              <a:t> algorithm : Time is O(|V|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Picture 4" descr="Screen Shot 2015-08-06 at 10.25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44" y="2479827"/>
            <a:ext cx="3413586" cy="1371815"/>
          </a:xfrm>
          <a:prstGeom prst="rect">
            <a:avLst/>
          </a:prstGeom>
        </p:spPr>
      </p:pic>
      <p:pic>
        <p:nvPicPr>
          <p:cNvPr id="6" name="Picture 5" descr="Screen Shot 2015-08-06 at 10.25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92" y="3664903"/>
            <a:ext cx="9053591" cy="208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3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775490"/>
              </p:ext>
            </p:extLst>
          </p:nvPr>
        </p:nvGraphicFramePr>
        <p:xfrm>
          <a:off x="252032" y="2483633"/>
          <a:ext cx="3557968" cy="2981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Picture Publisher Image" r:id="rId3" imgW="2647800" imgH="2219400" progId="PictPub.Image.8">
                  <p:embed/>
                </p:oleObj>
              </mc:Choice>
              <mc:Fallback>
                <p:oleObj name="Picture Publisher Image" r:id="rId3" imgW="2647800" imgH="221940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32" y="2483633"/>
                        <a:ext cx="3557968" cy="2981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050887"/>
              </p:ext>
            </p:extLst>
          </p:nvPr>
        </p:nvGraphicFramePr>
        <p:xfrm>
          <a:off x="3417709" y="2395537"/>
          <a:ext cx="5223054" cy="218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Picture Publisher Image" r:id="rId5" imgW="2828880" imgH="1181160" progId="PictPub.Image.8">
                  <p:embed/>
                </p:oleObj>
              </mc:Choice>
              <mc:Fallback>
                <p:oleObj name="Picture Publisher Image" r:id="rId5" imgW="2828880" imgH="118116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709" y="2395537"/>
                        <a:ext cx="5223054" cy="2180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87601"/>
              </p:ext>
            </p:extLst>
          </p:nvPr>
        </p:nvGraphicFramePr>
        <p:xfrm>
          <a:off x="3404085" y="4433144"/>
          <a:ext cx="5282715" cy="2355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Picture Publisher Image" r:id="rId7" imgW="2819520" imgH="1257480" progId="PictPub.Image.8">
                  <p:embed/>
                </p:oleObj>
              </mc:Choice>
              <mc:Fallback>
                <p:oleObj name="Picture Publisher Image" r:id="rId7" imgW="2819520" imgH="125748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4085" y="4433144"/>
                        <a:ext cx="5282715" cy="2355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61076" y="1322657"/>
            <a:ext cx="852572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0000FF"/>
                </a:solidFill>
              </a:rPr>
              <a:t>dist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i,j,k</a:t>
            </a:r>
            <a:r>
              <a:rPr lang="en-US" sz="2800" dirty="0">
                <a:solidFill>
                  <a:srgbClr val="0000FF"/>
                </a:solidFill>
              </a:rPr>
              <a:t>) = min{</a:t>
            </a:r>
            <a:r>
              <a:rPr lang="en-US" sz="2800" dirty="0" err="1">
                <a:solidFill>
                  <a:srgbClr val="0000FF"/>
                </a:solidFill>
              </a:rPr>
              <a:t>dist</a:t>
            </a:r>
            <a:r>
              <a:rPr lang="en-US" sz="2800" dirty="0">
                <a:solidFill>
                  <a:srgbClr val="0000FF"/>
                </a:solidFill>
              </a:rPr>
              <a:t>(i,k,k-1) + </a:t>
            </a:r>
            <a:r>
              <a:rPr lang="en-US" sz="2800" dirty="0" err="1">
                <a:solidFill>
                  <a:srgbClr val="0000FF"/>
                </a:solidFill>
              </a:rPr>
              <a:t>dist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k,j</a:t>
            </a:r>
            <a:r>
              <a:rPr lang="en-US" sz="2800" dirty="0">
                <a:solidFill>
                  <a:srgbClr val="0000FF"/>
                </a:solidFill>
              </a:rPr>
              <a:t>, k-1), </a:t>
            </a:r>
            <a:r>
              <a:rPr lang="en-US" sz="2800" dirty="0" err="1">
                <a:solidFill>
                  <a:srgbClr val="0000FF"/>
                </a:solidFill>
              </a:rPr>
              <a:t>dist</a:t>
            </a:r>
            <a:r>
              <a:rPr lang="en-US" sz="2800" dirty="0">
                <a:solidFill>
                  <a:srgbClr val="0000FF"/>
                </a:solidFill>
              </a:rPr>
              <a:t>(i,j,k-1)}</a:t>
            </a:r>
          </a:p>
          <a:p>
            <a:pPr lvl="1"/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8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161076" y="1322657"/>
            <a:ext cx="852572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0000FF"/>
                </a:solidFill>
              </a:rPr>
              <a:t>dist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i,j,k</a:t>
            </a:r>
            <a:r>
              <a:rPr lang="en-US" sz="2800" dirty="0">
                <a:solidFill>
                  <a:srgbClr val="0000FF"/>
                </a:solidFill>
              </a:rPr>
              <a:t>) = min{</a:t>
            </a:r>
            <a:r>
              <a:rPr lang="en-US" sz="2800" dirty="0" err="1">
                <a:solidFill>
                  <a:srgbClr val="0000FF"/>
                </a:solidFill>
              </a:rPr>
              <a:t>dist</a:t>
            </a:r>
            <a:r>
              <a:rPr lang="en-US" sz="2800" dirty="0">
                <a:solidFill>
                  <a:srgbClr val="0000FF"/>
                </a:solidFill>
              </a:rPr>
              <a:t>(i,k,k-1) + </a:t>
            </a:r>
            <a:r>
              <a:rPr lang="en-US" sz="2800" dirty="0" err="1">
                <a:solidFill>
                  <a:srgbClr val="0000FF"/>
                </a:solidFill>
              </a:rPr>
              <a:t>dist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k,j</a:t>
            </a:r>
            <a:r>
              <a:rPr lang="en-US" sz="2800" dirty="0">
                <a:solidFill>
                  <a:srgbClr val="0000FF"/>
                </a:solidFill>
              </a:rPr>
              <a:t>, k-1), </a:t>
            </a:r>
            <a:r>
              <a:rPr lang="en-US" sz="2800" dirty="0" err="1">
                <a:solidFill>
                  <a:srgbClr val="0000FF"/>
                </a:solidFill>
              </a:rPr>
              <a:t>dist</a:t>
            </a:r>
            <a:r>
              <a:rPr lang="en-US" sz="2800" dirty="0">
                <a:solidFill>
                  <a:srgbClr val="0000FF"/>
                </a:solidFill>
              </a:rPr>
              <a:t>(i,j,k-1)}</a:t>
            </a:r>
          </a:p>
          <a:p>
            <a:pPr lvl="1"/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308975"/>
              </p:ext>
            </p:extLst>
          </p:nvPr>
        </p:nvGraphicFramePr>
        <p:xfrm>
          <a:off x="457199" y="2944833"/>
          <a:ext cx="3602715" cy="3018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Picture Publisher Image" r:id="rId3" imgW="2647800" imgH="2219400" progId="PictPub.Image.8">
                  <p:embed/>
                </p:oleObj>
              </mc:Choice>
              <mc:Fallback>
                <p:oleObj name="Picture Publisher Image" r:id="rId3" imgW="2647800" imgH="221940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2944833"/>
                        <a:ext cx="3602715" cy="3018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874578"/>
              </p:ext>
            </p:extLst>
          </p:nvPr>
        </p:nvGraphicFramePr>
        <p:xfrm>
          <a:off x="4162425" y="2411433"/>
          <a:ext cx="4549159" cy="221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Picture Publisher Image" r:id="rId5" imgW="2847960" imgH="1390680" progId="PictPub.Image.8">
                  <p:embed/>
                </p:oleObj>
              </mc:Choice>
              <mc:Fallback>
                <p:oleObj name="Picture Publisher Image" r:id="rId5" imgW="2847960" imgH="139068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2411433"/>
                        <a:ext cx="4549159" cy="2218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11011"/>
              </p:ext>
            </p:extLst>
          </p:nvPr>
        </p:nvGraphicFramePr>
        <p:xfrm>
          <a:off x="4144962" y="4554558"/>
          <a:ext cx="4541838" cy="2291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Picture Publisher Image" r:id="rId7" imgW="2847960" imgH="1438200" progId="PictPub.Image.8">
                  <p:embed/>
                </p:oleObj>
              </mc:Choice>
              <mc:Fallback>
                <p:oleObj name="Picture Publisher Image" r:id="rId7" imgW="2847960" imgH="143820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2" y="4554558"/>
                        <a:ext cx="4541838" cy="229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77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Define </a:t>
            </a:r>
            <a:r>
              <a:rPr lang="en-US" b="1" dirty="0" err="1" smtClean="0">
                <a:solidFill>
                  <a:srgbClr val="0000FF"/>
                </a:solidFill>
              </a:rPr>
              <a:t>subproblems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Let </a:t>
            </a:r>
            <a:r>
              <a:rPr lang="en-US" sz="2800" i="1" dirty="0" smtClean="0">
                <a:solidFill>
                  <a:srgbClr val="0000FF"/>
                </a:solidFill>
              </a:rPr>
              <a:t>A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i</a:t>
            </a:r>
            <a:r>
              <a:rPr lang="en-US" sz="2800" i="1" dirty="0" smtClean="0">
                <a:solidFill>
                  <a:srgbClr val="0000FF"/>
                </a:solidFill>
              </a:rPr>
              <a:t> = {a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1</a:t>
            </a:r>
            <a:r>
              <a:rPr lang="en-US" sz="2800" i="1" dirty="0" smtClean="0">
                <a:solidFill>
                  <a:srgbClr val="0000FF"/>
                </a:solidFill>
              </a:rPr>
              <a:t>, a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i="1" dirty="0" smtClean="0">
                <a:solidFill>
                  <a:srgbClr val="0000FF"/>
                </a:solidFill>
              </a:rPr>
              <a:t>, …, </a:t>
            </a:r>
            <a:r>
              <a:rPr lang="en-US" sz="2800" i="1" dirty="0" err="1" smtClean="0">
                <a:solidFill>
                  <a:srgbClr val="0000FF"/>
                </a:solidFill>
              </a:rPr>
              <a:t>a</a:t>
            </a:r>
            <a:r>
              <a:rPr lang="en-US" sz="2800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800" i="1" dirty="0" smtClean="0">
                <a:solidFill>
                  <a:srgbClr val="0000FF"/>
                </a:solidFill>
              </a:rPr>
              <a:t>}</a:t>
            </a:r>
            <a:r>
              <a:rPr lang="en-US" sz="2800" dirty="0" smtClean="0"/>
              <a:t> be the set of first </a:t>
            </a:r>
            <a:r>
              <a:rPr lang="en-US" sz="2800" dirty="0" err="1" smtClean="0"/>
              <a:t>i</a:t>
            </a:r>
            <a:r>
              <a:rPr lang="en-US" sz="2800" dirty="0" smtClean="0"/>
              <a:t> activities.</a:t>
            </a:r>
          </a:p>
          <a:p>
            <a:r>
              <a:rPr lang="en-US" sz="2800" dirty="0" smtClean="0"/>
              <a:t>Let </a:t>
            </a:r>
            <a:r>
              <a:rPr lang="en-US" sz="2800" i="1" dirty="0" smtClean="0">
                <a:solidFill>
                  <a:srgbClr val="0000FF"/>
                </a:solidFill>
              </a:rPr>
              <a:t>Opt(</a:t>
            </a:r>
            <a:r>
              <a:rPr lang="en-US" sz="2800" i="1" dirty="0" err="1" smtClean="0">
                <a:solidFill>
                  <a:srgbClr val="0000FF"/>
                </a:solidFill>
              </a:rPr>
              <a:t>i</a:t>
            </a:r>
            <a:r>
              <a:rPr lang="en-US" sz="2800" i="1" dirty="0" smtClean="0">
                <a:solidFill>
                  <a:srgbClr val="0000FF"/>
                </a:solidFill>
              </a:rPr>
              <a:t>)</a:t>
            </a:r>
            <a:r>
              <a:rPr lang="en-US" sz="2800" dirty="0" smtClean="0"/>
              <a:t> be the total values of the optimal solution of the problem for the activities of </a:t>
            </a:r>
            <a:r>
              <a:rPr lang="en-US" sz="2800" i="1" dirty="0" smtClean="0">
                <a:solidFill>
                  <a:srgbClr val="0000FF"/>
                </a:solidFill>
              </a:rPr>
              <a:t>A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.</a:t>
            </a:r>
          </a:p>
        </p:txBody>
      </p:sp>
      <p:pic>
        <p:nvPicPr>
          <p:cNvPr id="4" name="Picture 3" descr="Screen Shot 2015-07-29 at 5.09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5" y="3364267"/>
            <a:ext cx="7668634" cy="295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4</a:t>
            </a:r>
          </a:p>
        </p:txBody>
      </p:sp>
      <p:graphicFrame>
        <p:nvGraphicFramePr>
          <p:cNvPr id="1615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178692"/>
              </p:ext>
            </p:extLst>
          </p:nvPr>
        </p:nvGraphicFramePr>
        <p:xfrm>
          <a:off x="698501" y="2513768"/>
          <a:ext cx="3124200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Picture Publisher Image" r:id="rId3" imgW="2647800" imgH="2219400" progId="PictPub.Image.8">
                  <p:embed/>
                </p:oleObj>
              </mc:Choice>
              <mc:Fallback>
                <p:oleObj name="Picture Publisher Image" r:id="rId3" imgW="2647800" imgH="221940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1" y="2513768"/>
                        <a:ext cx="3124200" cy="261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58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040027"/>
              </p:ext>
            </p:extLst>
          </p:nvPr>
        </p:nvGraphicFramePr>
        <p:xfrm>
          <a:off x="4403726" y="1980368"/>
          <a:ext cx="3944937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Picture Publisher Image" r:id="rId5" imgW="2847960" imgH="1390680" progId="PictPub.Image.8">
                  <p:embed/>
                </p:oleObj>
              </mc:Choice>
              <mc:Fallback>
                <p:oleObj name="Picture Publisher Image" r:id="rId5" imgW="2847960" imgH="139068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6" y="1980368"/>
                        <a:ext cx="3944937" cy="192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58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590184"/>
              </p:ext>
            </p:extLst>
          </p:nvPr>
        </p:nvGraphicFramePr>
        <p:xfrm>
          <a:off x="4386263" y="4123493"/>
          <a:ext cx="3938588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Picture Publisher Image" r:id="rId7" imgW="2847960" imgH="1438200" progId="PictPub.Image.8">
                  <p:embed/>
                </p:oleObj>
              </mc:Choice>
              <mc:Fallback>
                <p:oleObj name="Picture Publisher Image" r:id="rId7" imgW="2847960" imgH="143820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63" y="4123493"/>
                        <a:ext cx="3938588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627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from the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37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Problem 6.1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err="1" smtClean="0"/>
              <a:t>Subproblems</a:t>
            </a:r>
            <a:r>
              <a:rPr lang="en-US" sz="2400" dirty="0" smtClean="0"/>
              <a:t> D(</a:t>
            </a:r>
            <a:r>
              <a:rPr lang="en-US" sz="2400" dirty="0"/>
              <a:t>j</a:t>
            </a:r>
            <a:r>
              <a:rPr lang="en-US" sz="2400" dirty="0" smtClean="0"/>
              <a:t>), 0 ≤ j ≤ n, largest sum of a contiguous subsequence ending exactly at position j.</a:t>
            </a:r>
          </a:p>
          <a:p>
            <a:pPr lvl="1"/>
            <a:r>
              <a:rPr lang="en-US" sz="2400" dirty="0" smtClean="0"/>
              <a:t>Recurrence : D(j) = max {0, D(j-1) +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}</a:t>
            </a:r>
          </a:p>
          <a:p>
            <a:pPr lvl="1"/>
            <a:r>
              <a:rPr lang="en-US" sz="2400" dirty="0" smtClean="0"/>
              <a:t>Base case: D(0) = 0;</a:t>
            </a:r>
          </a:p>
          <a:p>
            <a:pPr lvl="1"/>
            <a:r>
              <a:rPr lang="en-US" sz="2400" dirty="0" smtClean="0"/>
              <a:t>For the sequence 5, 15, -30, 10, -5, 40, 10, -15: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D(0)=0; D(1)=5, D(2) = 20, D(3) = 0, D(4) = 10, D(5) = 5,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D(6)=45, D(7)=55, D(8) = 40.</a:t>
            </a:r>
          </a:p>
          <a:p>
            <a:pPr marL="914400" lvl="1" indent="-457200"/>
            <a:r>
              <a:rPr lang="en-US" sz="2400" dirty="0" smtClean="0"/>
              <a:t>Optimal solution is D(7) which is 55.</a:t>
            </a:r>
          </a:p>
          <a:p>
            <a:pPr marL="914400" lvl="1" indent="-457200"/>
            <a:r>
              <a:rPr lang="en-US" sz="2400" dirty="0" smtClean="0"/>
              <a:t>Show that the optimal can be computed in linear time.</a:t>
            </a:r>
          </a:p>
          <a:p>
            <a:pPr marL="914400" lvl="1" indent="-457200"/>
            <a:r>
              <a:rPr lang="en-US" sz="2400" dirty="0" smtClean="0"/>
              <a:t>How do you find the sequence?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44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from the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374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Problem 6.3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err="1" smtClean="0"/>
              <a:t>Subproblems</a:t>
            </a:r>
            <a:r>
              <a:rPr lang="en-US" sz="2400" dirty="0" smtClean="0"/>
              <a:t> D(</a:t>
            </a:r>
            <a:r>
              <a:rPr lang="en-US" sz="2400" dirty="0"/>
              <a:t>j</a:t>
            </a:r>
            <a:r>
              <a:rPr lang="en-US" sz="2400" dirty="0" smtClean="0"/>
              <a:t>), 0 ≤ j ≤ n, maximum profit that can be obtained from locations 1 to j.</a:t>
            </a:r>
          </a:p>
          <a:p>
            <a:pPr lvl="1"/>
            <a:r>
              <a:rPr lang="en-US" sz="2400" dirty="0" smtClean="0"/>
              <a:t>Recurrence :   j-</a:t>
            </a:r>
            <a:r>
              <a:rPr lang="en-US" sz="2400" dirty="0" err="1" smtClean="0"/>
              <a:t>th</a:t>
            </a:r>
            <a:r>
              <a:rPr lang="en-US" sz="2400" dirty="0" smtClean="0"/>
              <a:t> hotel is included or not included</a:t>
            </a:r>
          </a:p>
          <a:p>
            <a:pPr lvl="1"/>
            <a:r>
              <a:rPr lang="en-US" sz="2400" dirty="0" smtClean="0"/>
              <a:t>If j-</a:t>
            </a:r>
            <a:r>
              <a:rPr lang="en-US" sz="2400" dirty="0" err="1" smtClean="0"/>
              <a:t>th</a:t>
            </a:r>
            <a:r>
              <a:rPr lang="en-US" sz="2400" dirty="0" smtClean="0"/>
              <a:t> hotel is included, any hotel within k miles cannot be selected. Let j* &lt; j denote the first hotel outside k mile range.</a:t>
            </a:r>
          </a:p>
          <a:p>
            <a:pPr lvl="1"/>
            <a:r>
              <a:rPr lang="en-US" sz="2400" dirty="0" smtClean="0"/>
              <a:t>D(j) = max {D(</a:t>
            </a:r>
            <a:r>
              <a:rPr lang="en-US" sz="2400" dirty="0"/>
              <a:t>j</a:t>
            </a:r>
            <a:r>
              <a:rPr lang="en-US" sz="2400" dirty="0" smtClean="0"/>
              <a:t>*) +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, D(j-1)}</a:t>
            </a:r>
          </a:p>
          <a:p>
            <a:pPr lvl="1"/>
            <a:r>
              <a:rPr lang="en-US" sz="2400" dirty="0" smtClean="0"/>
              <a:t>Base case: D(0) = 0;</a:t>
            </a:r>
          </a:p>
          <a:p>
            <a:pPr lvl="1"/>
            <a:r>
              <a:rPr lang="en-US" sz="2400" dirty="0" smtClean="0"/>
              <a:t>Since the locations are given in sorted order, j* can be computed for all j in linear time.</a:t>
            </a:r>
          </a:p>
          <a:p>
            <a:pPr lvl="1"/>
            <a:r>
              <a:rPr lang="en-US" sz="2400" dirty="0"/>
              <a:t>Show that the optimal can be computed in linear time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How do you find the sequence?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943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from the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374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Problem </a:t>
            </a:r>
            <a:r>
              <a:rPr lang="en-US" sz="2800" dirty="0" smtClean="0"/>
              <a:t>6.8</a:t>
            </a:r>
            <a:endParaRPr lang="en-US" sz="2800" dirty="0" smtClean="0"/>
          </a:p>
          <a:p>
            <a:pPr lvl="1"/>
            <a:r>
              <a:rPr lang="en-US" sz="2400" dirty="0" smtClean="0"/>
              <a:t> </a:t>
            </a:r>
            <a:r>
              <a:rPr lang="en-US" sz="2400" dirty="0" err="1" smtClean="0"/>
              <a:t>Subproblems</a:t>
            </a:r>
            <a:r>
              <a:rPr lang="en-US" sz="2400" dirty="0" smtClean="0"/>
              <a:t> L(</a:t>
            </a:r>
            <a:r>
              <a:rPr lang="en-US" sz="2400" dirty="0" err="1"/>
              <a:t>i</a:t>
            </a:r>
            <a:r>
              <a:rPr lang="en-US" sz="2400" dirty="0" err="1" smtClean="0"/>
              <a:t>,j</a:t>
            </a:r>
            <a:r>
              <a:rPr lang="en-US" sz="2400" dirty="0" smtClean="0"/>
              <a:t>):  gives the longest common subsequence  of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…x</a:t>
            </a:r>
            <a:r>
              <a:rPr lang="en-US" sz="2400" baseline="-25000" dirty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and 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…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, </a:t>
            </a:r>
            <a:r>
              <a:rPr lang="en-US" sz="2400" dirty="0" err="1" smtClean="0"/>
              <a:t>i</a:t>
            </a:r>
            <a:r>
              <a:rPr lang="en-US" sz="2400" dirty="0" smtClean="0"/>
              <a:t>=1, 2,…,n and j=1, 2, …, m. There are </a:t>
            </a:r>
            <a:r>
              <a:rPr lang="en-US" sz="2400" dirty="0" err="1" smtClean="0"/>
              <a:t>mn</a:t>
            </a:r>
            <a:r>
              <a:rPr lang="en-US" sz="2400" dirty="0" smtClean="0"/>
              <a:t> </a:t>
            </a:r>
            <a:r>
              <a:rPr lang="en-US" sz="2400" dirty="0" err="1" smtClean="0"/>
              <a:t>subproblems</a:t>
            </a:r>
            <a:r>
              <a:rPr lang="en-US" sz="2400" dirty="0" smtClean="0"/>
              <a:t>.</a:t>
            </a:r>
            <a:endParaRPr lang="en-US" sz="2400" dirty="0"/>
          </a:p>
          <a:p>
            <a:pPr lvl="1"/>
            <a:r>
              <a:rPr lang="en-US" sz="2400" dirty="0" smtClean="0"/>
              <a:t>Recurrence : In the largest common substring of length L(</a:t>
            </a:r>
            <a:r>
              <a:rPr lang="en-US" sz="2400" dirty="0" err="1"/>
              <a:t>i</a:t>
            </a:r>
            <a:r>
              <a:rPr lang="en-US" sz="2400" dirty="0" err="1" smtClean="0"/>
              <a:t>,j</a:t>
            </a:r>
            <a:r>
              <a:rPr lang="en-US" sz="2400" dirty="0" smtClean="0"/>
              <a:t>), either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=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, or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≠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.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L(</a:t>
            </a:r>
            <a:r>
              <a:rPr lang="en-US" sz="2400" dirty="0" err="1"/>
              <a:t>i</a:t>
            </a:r>
            <a:r>
              <a:rPr lang="en-US" sz="2400" dirty="0" err="1" smtClean="0"/>
              <a:t>,j</a:t>
            </a:r>
            <a:r>
              <a:rPr lang="en-US" sz="2400" dirty="0" smtClean="0"/>
              <a:t>) = L(i-1,j-1) + 1 if </a:t>
            </a:r>
            <a:r>
              <a:rPr lang="en-US" sz="2400" dirty="0"/>
              <a:t> x</a:t>
            </a:r>
            <a:r>
              <a:rPr lang="en-US" sz="2400" baseline="-25000" dirty="0"/>
              <a:t>i</a:t>
            </a:r>
            <a:r>
              <a:rPr lang="en-US" sz="2400" dirty="0"/>
              <a:t> =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endParaRPr lang="en-US" sz="2400" baseline="-25000" dirty="0" smtClean="0"/>
          </a:p>
          <a:p>
            <a:pPr marL="457200" lvl="1" indent="0">
              <a:buNone/>
            </a:pPr>
            <a:r>
              <a:rPr lang="en-US" sz="2400" baseline="-25000" dirty="0"/>
              <a:t>	</a:t>
            </a:r>
            <a:r>
              <a:rPr lang="en-US" sz="2400" dirty="0" smtClean="0"/>
              <a:t>L(</a:t>
            </a:r>
            <a:r>
              <a:rPr lang="en-US" sz="2400" dirty="0" err="1"/>
              <a:t>i</a:t>
            </a:r>
            <a:r>
              <a:rPr lang="en-US" sz="2400" dirty="0" err="1" smtClean="0"/>
              <a:t>,j</a:t>
            </a:r>
            <a:r>
              <a:rPr lang="en-US" sz="2400" dirty="0" smtClean="0"/>
              <a:t>) = max { L(i,j-1), L(i-1,j)} if </a:t>
            </a:r>
            <a:r>
              <a:rPr lang="en-US" sz="2400" dirty="0"/>
              <a:t>x</a:t>
            </a:r>
            <a:r>
              <a:rPr lang="en-US" sz="2400" baseline="-25000" dirty="0"/>
              <a:t>i</a:t>
            </a:r>
            <a:r>
              <a:rPr lang="en-US" sz="2400" dirty="0"/>
              <a:t> ≠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Base cases L(i,0) = 0, </a:t>
            </a:r>
            <a:r>
              <a:rPr lang="en-US" sz="2400" dirty="0" err="1" smtClean="0"/>
              <a:t>i</a:t>
            </a:r>
            <a:r>
              <a:rPr lang="en-US" sz="2400" dirty="0" smtClean="0"/>
              <a:t>=1,2, …,n, and L(0,j) = 0, j=1,2, …, m.</a:t>
            </a:r>
          </a:p>
          <a:p>
            <a:pPr lvl="1"/>
            <a:r>
              <a:rPr lang="en-US" sz="2400" dirty="0" smtClean="0"/>
              <a:t>Provide an implementation</a:t>
            </a:r>
          </a:p>
          <a:p>
            <a:pPr lvl="1"/>
            <a:r>
              <a:rPr lang="en-US" sz="2400" dirty="0" smtClean="0"/>
              <a:t>Show </a:t>
            </a:r>
            <a:r>
              <a:rPr lang="en-US" sz="2400" dirty="0"/>
              <a:t>that the optimal can be computed in </a:t>
            </a:r>
            <a:r>
              <a:rPr lang="en-US" sz="2400" dirty="0" smtClean="0"/>
              <a:t>O(</a:t>
            </a:r>
            <a:r>
              <a:rPr lang="en-US" sz="2400" dirty="0" err="1" smtClean="0"/>
              <a:t>mn</a:t>
            </a:r>
            <a:r>
              <a:rPr lang="en-US" sz="2400" dirty="0" smtClean="0"/>
              <a:t>) </a:t>
            </a:r>
            <a:r>
              <a:rPr lang="en-US" sz="2400" dirty="0"/>
              <a:t>time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How do you find the  sequence? </a:t>
            </a:r>
          </a:p>
        </p:txBody>
      </p:sp>
    </p:spTree>
    <p:extLst>
      <p:ext uri="{BB962C8B-B14F-4D97-AF65-F5344CB8AC3E}">
        <p14:creationId xmlns:p14="http://schemas.microsoft.com/office/powerpoint/2010/main" val="149663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6.20 </a:t>
            </a:r>
            <a:br>
              <a:rPr lang="en-US" dirty="0" smtClean="0"/>
            </a:br>
            <a:r>
              <a:rPr lang="en-US" dirty="0" smtClean="0"/>
              <a:t>(Optimal binary search tree)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374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Binary search trees (</a:t>
            </a:r>
            <a:r>
              <a:rPr lang="en-US" sz="2800" dirty="0" err="1" smtClean="0"/>
              <a:t>bst</a:t>
            </a:r>
            <a:r>
              <a:rPr lang="en-US" sz="2800" dirty="0" smtClean="0"/>
              <a:t>) are used to store a set of keys for fast access.</a:t>
            </a:r>
          </a:p>
          <a:p>
            <a:r>
              <a:rPr lang="en-US" sz="2800" dirty="0" smtClean="0"/>
              <a:t>A balanced </a:t>
            </a:r>
            <a:r>
              <a:rPr lang="en-US" sz="2800" dirty="0" err="1" smtClean="0"/>
              <a:t>bst</a:t>
            </a:r>
            <a:r>
              <a:rPr lang="en-US" sz="2800" dirty="0" smtClean="0"/>
              <a:t> achieves a worst-case time O(</a:t>
            </a:r>
            <a:r>
              <a:rPr lang="en-US" sz="2800" dirty="0" err="1" smtClean="0"/>
              <a:t>logn</a:t>
            </a:r>
            <a:r>
              <a:rPr lang="en-US" sz="2800" dirty="0" smtClean="0"/>
              <a:t>) for each key search, but fails to take advantage of the structure of the data.</a:t>
            </a:r>
          </a:p>
          <a:p>
            <a:r>
              <a:rPr lang="en-US" sz="2800" dirty="0" smtClean="0"/>
              <a:t>For instance, a frequently appearing word, such as ‘the’, may be placed deep in the tree.</a:t>
            </a:r>
          </a:p>
          <a:p>
            <a:r>
              <a:rPr lang="en-US" sz="2800" dirty="0" smtClean="0"/>
              <a:t>In practice, keys are accessed with different frequencies. Optimal Binary </a:t>
            </a:r>
            <a:r>
              <a:rPr lang="en-US" sz="2800" dirty="0"/>
              <a:t>S</a:t>
            </a:r>
            <a:r>
              <a:rPr lang="en-US" sz="2800" dirty="0" smtClean="0"/>
              <a:t>earch Tree exploits this non-uniformity of access patterns.</a:t>
            </a:r>
          </a:p>
          <a:p>
            <a:r>
              <a:rPr lang="en-US" sz="2800" dirty="0" smtClean="0"/>
              <a:t>The input is a list of words (keys) 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w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</a:t>
            </a:r>
            <a:r>
              <a:rPr lang="mr-IN" sz="2800" dirty="0" smtClean="0"/>
              <a:t>…</a:t>
            </a:r>
            <a:r>
              <a:rPr lang="en-CA" sz="2800" dirty="0" smtClean="0"/>
              <a:t>, </a:t>
            </a:r>
            <a:r>
              <a:rPr lang="en-CA" sz="2800" dirty="0" err="1" smtClean="0"/>
              <a:t>w</a:t>
            </a:r>
            <a:r>
              <a:rPr lang="en-CA" sz="2800" baseline="-25000" dirty="0" err="1" smtClean="0"/>
              <a:t>n</a:t>
            </a:r>
            <a:r>
              <a:rPr lang="en-CA" sz="2800" dirty="0" smtClean="0"/>
              <a:t> along with their access probabilities p</a:t>
            </a:r>
            <a:r>
              <a:rPr lang="en-CA" sz="2800" baseline="-25000" dirty="0" smtClean="0"/>
              <a:t>1</a:t>
            </a:r>
            <a:r>
              <a:rPr lang="en-CA" sz="2800" dirty="0" smtClean="0"/>
              <a:t>,p</a:t>
            </a:r>
            <a:r>
              <a:rPr lang="en-CA" sz="2800" baseline="-25000" dirty="0" smtClean="0"/>
              <a:t>2</a:t>
            </a:r>
            <a:r>
              <a:rPr lang="en-CA" sz="2800" dirty="0" smtClean="0"/>
              <a:t>, </a:t>
            </a:r>
            <a:r>
              <a:rPr lang="mr-IN" sz="2800" dirty="0" smtClean="0"/>
              <a:t>…</a:t>
            </a:r>
            <a:r>
              <a:rPr lang="en-CA" sz="2800" dirty="0" smtClean="0"/>
              <a:t>,</a:t>
            </a:r>
            <a:r>
              <a:rPr lang="en-CA" sz="2800" dirty="0" err="1" smtClean="0"/>
              <a:t>p</a:t>
            </a:r>
            <a:r>
              <a:rPr lang="en-CA" sz="2800" baseline="-25000" dirty="0" err="1" smtClean="0"/>
              <a:t>n</a:t>
            </a:r>
            <a:r>
              <a:rPr lang="en-CA" sz="2800" dirty="0" smtClean="0"/>
              <a:t> which are known at the start.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364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6.20 </a:t>
            </a:r>
            <a:br>
              <a:rPr lang="en-US" dirty="0" smtClean="0"/>
            </a:br>
            <a:r>
              <a:rPr lang="en-US" dirty="0" smtClean="0"/>
              <a:t>(Optimal binary search tree)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37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input is a list of words (keys) 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w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</a:t>
            </a:r>
            <a:r>
              <a:rPr lang="mr-IN" sz="2800" dirty="0" smtClean="0"/>
              <a:t>…</a:t>
            </a:r>
            <a:r>
              <a:rPr lang="en-CA" sz="2800" dirty="0" smtClean="0"/>
              <a:t>, </a:t>
            </a:r>
            <a:r>
              <a:rPr lang="en-CA" sz="2800" dirty="0" err="1" smtClean="0"/>
              <a:t>w</a:t>
            </a:r>
            <a:r>
              <a:rPr lang="en-CA" sz="2800" baseline="-25000" dirty="0" err="1" smtClean="0"/>
              <a:t>n</a:t>
            </a:r>
            <a:r>
              <a:rPr lang="en-CA" sz="2800" dirty="0" smtClean="0"/>
              <a:t> along with their access probabilities p</a:t>
            </a:r>
            <a:r>
              <a:rPr lang="en-CA" sz="2800" baseline="-25000" dirty="0" smtClean="0"/>
              <a:t>1</a:t>
            </a:r>
            <a:r>
              <a:rPr lang="en-CA" sz="2800" dirty="0" smtClean="0"/>
              <a:t>,p</a:t>
            </a:r>
            <a:r>
              <a:rPr lang="en-CA" sz="2800" baseline="-25000" dirty="0" smtClean="0"/>
              <a:t>2</a:t>
            </a:r>
            <a:r>
              <a:rPr lang="en-CA" sz="2800" dirty="0" smtClean="0"/>
              <a:t>, </a:t>
            </a:r>
            <a:r>
              <a:rPr lang="mr-IN" sz="2800" dirty="0" smtClean="0"/>
              <a:t>…</a:t>
            </a:r>
            <a:r>
              <a:rPr lang="en-CA" sz="2800" dirty="0" smtClean="0"/>
              <a:t>,</a:t>
            </a:r>
            <a:r>
              <a:rPr lang="en-CA" sz="2800" dirty="0" err="1" smtClean="0"/>
              <a:t>p</a:t>
            </a:r>
            <a:r>
              <a:rPr lang="en-CA" sz="2800" baseline="-25000" dirty="0" err="1" smtClean="0"/>
              <a:t>n</a:t>
            </a:r>
            <a:r>
              <a:rPr lang="en-CA" sz="2800" dirty="0" smtClean="0"/>
              <a:t> which are known at the start.</a:t>
            </a:r>
          </a:p>
          <a:p>
            <a:r>
              <a:rPr lang="en-CA" sz="2800" dirty="0" smtClean="0"/>
              <a:t>In a </a:t>
            </a:r>
            <a:r>
              <a:rPr lang="en-CA" sz="2800" dirty="0" err="1" smtClean="0"/>
              <a:t>bst</a:t>
            </a:r>
            <a:r>
              <a:rPr lang="en-CA" sz="2800" dirty="0" smtClean="0"/>
              <a:t>, accessing a key at depth d incurs search cost d+1. If the word </a:t>
            </a:r>
            <a:r>
              <a:rPr lang="en-CA" sz="2800" dirty="0" err="1" smtClean="0"/>
              <a:t>w</a:t>
            </a:r>
            <a:r>
              <a:rPr lang="en-CA" sz="2800" baseline="-25000" dirty="0" err="1" smtClean="0"/>
              <a:t>i</a:t>
            </a:r>
            <a:r>
              <a:rPr lang="en-CA" sz="2800" dirty="0" smtClean="0"/>
              <a:t> is stored at depth d</a:t>
            </a:r>
            <a:r>
              <a:rPr lang="en-CA" sz="2800" baseline="-25000" dirty="0" smtClean="0"/>
              <a:t>i</a:t>
            </a:r>
            <a:r>
              <a:rPr lang="en-CA" sz="2800" dirty="0" smtClean="0"/>
              <a:t> in the tree, the expected access cost is </a:t>
            </a:r>
          </a:p>
          <a:p>
            <a:endParaRPr lang="en-CA" sz="2800" dirty="0" smtClean="0"/>
          </a:p>
          <a:p>
            <a:endParaRPr lang="en-US" sz="2800" dirty="0"/>
          </a:p>
        </p:txBody>
      </p:sp>
      <p:pic>
        <p:nvPicPr>
          <p:cNvPr id="4" name="Picture 3" descr="Screen Shot 2019-11-19 at 9.55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25" y="3832824"/>
            <a:ext cx="1587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7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6.20 </a:t>
            </a:r>
            <a:br>
              <a:rPr lang="en-US" dirty="0" smtClean="0"/>
            </a:br>
            <a:r>
              <a:rPr lang="en-US" dirty="0" smtClean="0"/>
              <a:t>(Optimal binary search tree)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374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An example:</a:t>
            </a:r>
          </a:p>
          <a:p>
            <a:endParaRPr lang="en-US" sz="2800" dirty="0"/>
          </a:p>
        </p:txBody>
      </p:sp>
      <p:pic>
        <p:nvPicPr>
          <p:cNvPr id="5" name="Picture 4" descr="Screen Shot 2019-11-19 at 9.59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83073"/>
            <a:ext cx="2578100" cy="2857500"/>
          </a:xfrm>
          <a:prstGeom prst="rect">
            <a:avLst/>
          </a:prstGeom>
        </p:spPr>
      </p:pic>
      <p:pic>
        <p:nvPicPr>
          <p:cNvPr id="6" name="Picture 5" descr="Screen Shot 2019-11-19 at 9.59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4" y="4213568"/>
            <a:ext cx="7769477" cy="26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2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6.20 </a:t>
            </a:r>
            <a:br>
              <a:rPr lang="en-US" dirty="0" smtClean="0"/>
            </a:br>
            <a:r>
              <a:rPr lang="en-US" dirty="0" smtClean="0"/>
              <a:t>(Optimal binary search tree)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10374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An example:</a:t>
            </a:r>
          </a:p>
          <a:p>
            <a:endParaRPr lang="en-US" sz="2800" dirty="0"/>
          </a:p>
        </p:txBody>
      </p:sp>
      <p:pic>
        <p:nvPicPr>
          <p:cNvPr id="5" name="Picture 4" descr="Screen Shot 2019-11-19 at 9.59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40" y="1583073"/>
            <a:ext cx="2578100" cy="2857500"/>
          </a:xfrm>
          <a:prstGeom prst="rect">
            <a:avLst/>
          </a:prstGeom>
        </p:spPr>
      </p:pic>
      <p:pic>
        <p:nvPicPr>
          <p:cNvPr id="6" name="Picture 5" descr="Screen Shot 2019-11-19 at 9.59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4" y="4213568"/>
            <a:ext cx="7769477" cy="2644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5503" y="2508014"/>
            <a:ext cx="4568498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Greedy expected access cost: 2.43</a:t>
            </a:r>
          </a:p>
          <a:p>
            <a:r>
              <a:rPr lang="en-US" sz="2400" dirty="0" smtClean="0"/>
              <a:t>Balanced expected cost: 2.70</a:t>
            </a:r>
          </a:p>
          <a:p>
            <a:r>
              <a:rPr lang="en-US" sz="2400" dirty="0" smtClean="0"/>
              <a:t>Optimal expected cost: 2.13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534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372"/>
            <a:ext cx="8229600" cy="5439872"/>
          </a:xfrm>
        </p:spPr>
        <p:txBody>
          <a:bodyPr>
            <a:noAutofit/>
          </a:bodyPr>
          <a:lstStyle/>
          <a:p>
            <a:r>
              <a:rPr lang="en-US" sz="2800" dirty="0" smtClean="0"/>
              <a:t>Sub-problem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Let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S(</a:t>
            </a:r>
            <a:r>
              <a:rPr lang="en-US" sz="2400" dirty="0" err="1">
                <a:solidFill>
                  <a:srgbClr val="0000FF"/>
                </a:solidFill>
              </a:rPr>
              <a:t>i</a:t>
            </a:r>
            <a:r>
              <a:rPr lang="en-US" sz="2400" dirty="0" err="1" smtClean="0">
                <a:solidFill>
                  <a:srgbClr val="0000FF"/>
                </a:solidFill>
              </a:rPr>
              <a:t>,j</a:t>
            </a:r>
            <a:r>
              <a:rPr lang="en-US" sz="2400" dirty="0" smtClean="0">
                <a:solidFill>
                  <a:srgbClr val="0000FF"/>
                </a:solidFill>
              </a:rPr>
              <a:t>) be the total search cost for the optimal </a:t>
            </a:r>
            <a:r>
              <a:rPr lang="en-US" sz="2400" dirty="0" err="1" smtClean="0">
                <a:solidFill>
                  <a:srgbClr val="0000FF"/>
                </a:solidFill>
              </a:rPr>
              <a:t>bst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of the words </a:t>
            </a:r>
            <a:r>
              <a:rPr lang="en-US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</a:rPr>
              <a:t>,</a:t>
            </a:r>
            <a:r>
              <a:rPr lang="en-US" dirty="0" smtClean="0">
                <a:solidFill>
                  <a:srgbClr val="0000FF"/>
                </a:solidFill>
              </a:rPr>
              <a:t> w</a:t>
            </a:r>
            <a:r>
              <a:rPr lang="en-US" baseline="-25000" dirty="0" smtClean="0">
                <a:solidFill>
                  <a:srgbClr val="0000FF"/>
                </a:solidFill>
              </a:rPr>
              <a:t>i+1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mr-IN" dirty="0" smtClean="0">
                <a:solidFill>
                  <a:srgbClr val="0000FF"/>
                </a:solidFill>
              </a:rPr>
              <a:t>…</a:t>
            </a:r>
            <a:r>
              <a:rPr lang="en-CA" dirty="0" smtClean="0">
                <a:solidFill>
                  <a:srgbClr val="0000FF"/>
                </a:solidFill>
              </a:rPr>
              <a:t>., </a:t>
            </a:r>
            <a:r>
              <a:rPr lang="en-CA" dirty="0" err="1" smtClean="0">
                <a:solidFill>
                  <a:srgbClr val="0000FF"/>
                </a:solidFill>
              </a:rPr>
              <a:t>w</a:t>
            </a:r>
            <a:r>
              <a:rPr lang="en-CA" baseline="-25000" dirty="0" err="1" smtClean="0">
                <a:solidFill>
                  <a:srgbClr val="0000FF"/>
                </a:solidFill>
              </a:rPr>
              <a:t>j</a:t>
            </a:r>
            <a:r>
              <a:rPr lang="en-CA" dirty="0" smtClean="0">
                <a:solidFill>
                  <a:srgbClr val="0000FF"/>
                </a:solidFill>
              </a:rPr>
              <a:t>.</a:t>
            </a:r>
          </a:p>
          <a:p>
            <a:pPr lvl="1"/>
            <a:r>
              <a:rPr lang="en-CA" dirty="0" smtClean="0">
                <a:solidFill>
                  <a:srgbClr val="0000FF"/>
                </a:solidFill>
              </a:rPr>
              <a:t>S(</a:t>
            </a:r>
            <a:r>
              <a:rPr lang="en-CA" dirty="0" err="1">
                <a:solidFill>
                  <a:srgbClr val="0000FF"/>
                </a:solidFill>
              </a:rPr>
              <a:t>i</a:t>
            </a:r>
            <a:r>
              <a:rPr lang="en-CA" dirty="0" err="1" smtClean="0">
                <a:solidFill>
                  <a:srgbClr val="0000FF"/>
                </a:solidFill>
              </a:rPr>
              <a:t>,j</a:t>
            </a:r>
            <a:r>
              <a:rPr lang="en-CA" dirty="0" smtClean="0">
                <a:solidFill>
                  <a:srgbClr val="0000FF"/>
                </a:solidFill>
              </a:rPr>
              <a:t>) = 0 for </a:t>
            </a:r>
            <a:r>
              <a:rPr lang="en-CA" dirty="0" err="1">
                <a:solidFill>
                  <a:srgbClr val="0000FF"/>
                </a:solidFill>
              </a:rPr>
              <a:t>i</a:t>
            </a:r>
            <a:r>
              <a:rPr lang="en-CA" dirty="0" smtClean="0">
                <a:solidFill>
                  <a:srgbClr val="0000FF"/>
                </a:solidFill>
              </a:rPr>
              <a:t> ≥ j.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If the optimal tree for </a:t>
            </a:r>
            <a:r>
              <a:rPr lang="en-US" sz="2800" dirty="0" err="1" smtClean="0"/>
              <a:t>subproblem</a:t>
            </a:r>
            <a:r>
              <a:rPr lang="en-US" sz="2800" dirty="0" smtClean="0"/>
              <a:t> has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r</a:t>
            </a:r>
            <a:r>
              <a:rPr lang="en-US" sz="2800" dirty="0" smtClean="0"/>
              <a:t> as the root, we can write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Recurrence formula</a:t>
            </a: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9-11-19 at 10.1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74" y="4239499"/>
            <a:ext cx="6375400" cy="774700"/>
          </a:xfrm>
          <a:prstGeom prst="rect">
            <a:avLst/>
          </a:prstGeom>
        </p:spPr>
      </p:pic>
      <p:pic>
        <p:nvPicPr>
          <p:cNvPr id="5" name="Picture 4" descr="Screen Shot 2019-11-19 at 10.19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74" y="5649228"/>
            <a:ext cx="6608821" cy="91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1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372"/>
            <a:ext cx="8229600" cy="5439872"/>
          </a:xfrm>
        </p:spPr>
        <p:txBody>
          <a:bodyPr>
            <a:noAutofit/>
          </a:bodyPr>
          <a:lstStyle/>
          <a:p>
            <a:r>
              <a:rPr lang="en-US" sz="2800" dirty="0" smtClean="0"/>
              <a:t>Sub-problem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Let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S(</a:t>
            </a:r>
            <a:r>
              <a:rPr lang="en-US" sz="2400" dirty="0" err="1">
                <a:solidFill>
                  <a:srgbClr val="0000FF"/>
                </a:solidFill>
              </a:rPr>
              <a:t>i</a:t>
            </a:r>
            <a:r>
              <a:rPr lang="en-US" sz="2400" dirty="0" err="1" smtClean="0">
                <a:solidFill>
                  <a:srgbClr val="0000FF"/>
                </a:solidFill>
              </a:rPr>
              <a:t>,j</a:t>
            </a:r>
            <a:r>
              <a:rPr lang="en-US" sz="2400" dirty="0" smtClean="0">
                <a:solidFill>
                  <a:srgbClr val="0000FF"/>
                </a:solidFill>
              </a:rPr>
              <a:t>) be the total search cost for the optimal </a:t>
            </a:r>
            <a:r>
              <a:rPr lang="en-US" sz="2400" dirty="0" err="1" smtClean="0">
                <a:solidFill>
                  <a:srgbClr val="0000FF"/>
                </a:solidFill>
              </a:rPr>
              <a:t>bst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of the words </a:t>
            </a:r>
            <a:r>
              <a:rPr lang="en-US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</a:rPr>
              <a:t>,</a:t>
            </a:r>
            <a:r>
              <a:rPr lang="en-US" dirty="0" smtClean="0">
                <a:solidFill>
                  <a:srgbClr val="0000FF"/>
                </a:solidFill>
              </a:rPr>
              <a:t> w</a:t>
            </a:r>
            <a:r>
              <a:rPr lang="en-US" baseline="-25000" dirty="0" smtClean="0">
                <a:solidFill>
                  <a:srgbClr val="0000FF"/>
                </a:solidFill>
              </a:rPr>
              <a:t>i+1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mr-IN" dirty="0" smtClean="0">
                <a:solidFill>
                  <a:srgbClr val="0000FF"/>
                </a:solidFill>
              </a:rPr>
              <a:t>…</a:t>
            </a:r>
            <a:r>
              <a:rPr lang="en-CA" dirty="0" smtClean="0">
                <a:solidFill>
                  <a:srgbClr val="0000FF"/>
                </a:solidFill>
              </a:rPr>
              <a:t>., </a:t>
            </a:r>
            <a:r>
              <a:rPr lang="en-CA" dirty="0" err="1" smtClean="0">
                <a:solidFill>
                  <a:srgbClr val="0000FF"/>
                </a:solidFill>
              </a:rPr>
              <a:t>w</a:t>
            </a:r>
            <a:r>
              <a:rPr lang="en-CA" baseline="-25000" dirty="0" err="1" smtClean="0">
                <a:solidFill>
                  <a:srgbClr val="0000FF"/>
                </a:solidFill>
              </a:rPr>
              <a:t>j</a:t>
            </a:r>
            <a:r>
              <a:rPr lang="en-CA" dirty="0" smtClean="0">
                <a:solidFill>
                  <a:srgbClr val="0000FF"/>
                </a:solidFill>
              </a:rPr>
              <a:t>.</a:t>
            </a:r>
          </a:p>
          <a:p>
            <a:pPr lvl="1"/>
            <a:r>
              <a:rPr lang="en-CA" dirty="0" smtClean="0">
                <a:solidFill>
                  <a:srgbClr val="0000FF"/>
                </a:solidFill>
              </a:rPr>
              <a:t>S(</a:t>
            </a:r>
            <a:r>
              <a:rPr lang="en-CA" dirty="0" err="1">
                <a:solidFill>
                  <a:srgbClr val="0000FF"/>
                </a:solidFill>
              </a:rPr>
              <a:t>i</a:t>
            </a:r>
            <a:r>
              <a:rPr lang="en-CA" dirty="0" err="1" smtClean="0">
                <a:solidFill>
                  <a:srgbClr val="0000FF"/>
                </a:solidFill>
              </a:rPr>
              <a:t>,j</a:t>
            </a:r>
            <a:r>
              <a:rPr lang="en-CA" dirty="0" smtClean="0">
                <a:solidFill>
                  <a:srgbClr val="0000FF"/>
                </a:solidFill>
              </a:rPr>
              <a:t>) = 0 for </a:t>
            </a:r>
            <a:r>
              <a:rPr lang="en-CA" dirty="0" err="1">
                <a:solidFill>
                  <a:srgbClr val="0000FF"/>
                </a:solidFill>
              </a:rPr>
              <a:t>i</a:t>
            </a:r>
            <a:r>
              <a:rPr lang="en-CA" dirty="0" smtClean="0">
                <a:solidFill>
                  <a:srgbClr val="0000FF"/>
                </a:solidFill>
              </a:rPr>
              <a:t> ≥ j.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If the optimal tree for </a:t>
            </a:r>
            <a:r>
              <a:rPr lang="en-US" sz="2800" dirty="0" err="1" smtClean="0"/>
              <a:t>subproblem</a:t>
            </a:r>
            <a:r>
              <a:rPr lang="en-US" sz="2800" dirty="0" smtClean="0"/>
              <a:t> has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r</a:t>
            </a:r>
            <a:r>
              <a:rPr lang="en-US" sz="2800" dirty="0" smtClean="0"/>
              <a:t> as the root, we can write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Recurrence formula</a:t>
            </a: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9-11-19 at 10.1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74" y="4239499"/>
            <a:ext cx="6375400" cy="774700"/>
          </a:xfrm>
          <a:prstGeom prst="rect">
            <a:avLst/>
          </a:prstGeom>
        </p:spPr>
      </p:pic>
      <p:pic>
        <p:nvPicPr>
          <p:cNvPr id="5" name="Picture 4" descr="Screen Shot 2019-11-19 at 10.19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74" y="5649228"/>
            <a:ext cx="6608821" cy="917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0483" y="4743893"/>
            <a:ext cx="326821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memoized</a:t>
            </a:r>
            <a:r>
              <a:rPr lang="en-US" sz="2400" dirty="0" smtClean="0"/>
              <a:t> running time is O(n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787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18044</TotalTime>
  <Words>4596</Words>
  <Application>Microsoft Macintosh PowerPoint</Application>
  <PresentationFormat>On-screen Show (4:3)</PresentationFormat>
  <Paragraphs>580</Paragraphs>
  <Slides>99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1" baseType="lpstr">
      <vt:lpstr>Office Theme</vt:lpstr>
      <vt:lpstr>Picture Publisher Image</vt:lpstr>
      <vt:lpstr>Dynamic Programming (DP) Chapter 6</vt:lpstr>
      <vt:lpstr>What is DP?</vt:lpstr>
      <vt:lpstr>Three steps for solving DP problems</vt:lpstr>
      <vt:lpstr>Three steps for solving DP problems</vt:lpstr>
      <vt:lpstr>Weghted activity selection problem</vt:lpstr>
      <vt:lpstr>Greedy approach does always not work</vt:lpstr>
      <vt:lpstr>Greedy approach does always not work</vt:lpstr>
      <vt:lpstr>DP solution</vt:lpstr>
      <vt:lpstr>Define subproblems:</vt:lpstr>
      <vt:lpstr>Define subproblems:</vt:lpstr>
      <vt:lpstr>Find the recurrence for Opt(i)</vt:lpstr>
      <vt:lpstr>Find the recurrence for Opt(i)</vt:lpstr>
      <vt:lpstr>Find the recurrence for Opt(i)</vt:lpstr>
      <vt:lpstr>Find the recurrence for Di</vt:lpstr>
      <vt:lpstr>Solve the base cases</vt:lpstr>
      <vt:lpstr>Algorithm (Top Down)</vt:lpstr>
      <vt:lpstr>Recursion Tree</vt:lpstr>
      <vt:lpstr>Modified (memoized) Compute-Opt(j) (linear time)</vt:lpstr>
      <vt:lpstr>Iterated algorithm (bottom up)</vt:lpstr>
      <vt:lpstr>Finding the solution once Opt[.] is known.</vt:lpstr>
      <vt:lpstr>Shortest paths in DAGs</vt:lpstr>
      <vt:lpstr>Shortest paths in DAGs</vt:lpstr>
      <vt:lpstr>Shortest-Path  DP solution</vt:lpstr>
      <vt:lpstr>DP solution</vt:lpstr>
      <vt:lpstr>DP solution</vt:lpstr>
      <vt:lpstr>Memoized-Solution (Top down)</vt:lpstr>
      <vt:lpstr>Memoized-Solution (Top down)</vt:lpstr>
      <vt:lpstr>Iterated solution for the shortest path in a DAG</vt:lpstr>
      <vt:lpstr>Iterated solution for the shortest path in a DAG</vt:lpstr>
      <vt:lpstr>The Knapsack Problem</vt:lpstr>
      <vt:lpstr>Some Simplest Versions…</vt:lpstr>
      <vt:lpstr>Some Simplest Versions…</vt:lpstr>
      <vt:lpstr>Fractional Knapsack has greedy choice property</vt:lpstr>
      <vt:lpstr>Fractional Knapsack has greedy choice property</vt:lpstr>
      <vt:lpstr>Fractional Knapsack has greedy choice property</vt:lpstr>
      <vt:lpstr>Running Time</vt:lpstr>
      <vt:lpstr>Running Time</vt:lpstr>
      <vt:lpstr>0-1 Knapsack</vt:lpstr>
      <vt:lpstr>Greedy doesn’t work for 0-1 Knapsack</vt:lpstr>
      <vt:lpstr>DP solution</vt:lpstr>
      <vt:lpstr>DP solution</vt:lpstr>
      <vt:lpstr>DP solution</vt:lpstr>
      <vt:lpstr>DP solution</vt:lpstr>
      <vt:lpstr>DP solution</vt:lpstr>
      <vt:lpstr>DP solution</vt:lpstr>
      <vt:lpstr>DP solution</vt:lpstr>
      <vt:lpstr>DP solution</vt:lpstr>
      <vt:lpstr>DP solution</vt:lpstr>
      <vt:lpstr>Memoized-Solution (Top down)</vt:lpstr>
      <vt:lpstr>DP solution</vt:lpstr>
      <vt:lpstr>DP solution</vt:lpstr>
      <vt:lpstr>DP solution</vt:lpstr>
      <vt:lpstr>0-1 Knapsack Solution</vt:lpstr>
      <vt:lpstr>PowerPoint Presentation</vt:lpstr>
      <vt:lpstr>PowerPoint Presentation</vt:lpstr>
      <vt:lpstr>Constructing the optimal solution</vt:lpstr>
      <vt:lpstr>PowerPoint Presentation</vt:lpstr>
      <vt:lpstr>Memoized-Solution (Top down)</vt:lpstr>
      <vt:lpstr>Longest Increasing Subsequence</vt:lpstr>
      <vt:lpstr>DAG of increasing sequence</vt:lpstr>
      <vt:lpstr>DAG of increasing sequence</vt:lpstr>
      <vt:lpstr>DP solution</vt:lpstr>
      <vt:lpstr>DP solution</vt:lpstr>
      <vt:lpstr>DP solution</vt:lpstr>
      <vt:lpstr>DP solution</vt:lpstr>
      <vt:lpstr>DP solution</vt:lpstr>
      <vt:lpstr>DP solution</vt:lpstr>
      <vt:lpstr>Outputing the optimal subsequence</vt:lpstr>
      <vt:lpstr>Shortest paths (constraint)</vt:lpstr>
      <vt:lpstr>Shortest paths (constraint)</vt:lpstr>
      <vt:lpstr>Shortest paths (constraint)</vt:lpstr>
      <vt:lpstr>Shortest paths (constraint) (DP solution)</vt:lpstr>
      <vt:lpstr>Shortest paths (constraint) (DP solution)</vt:lpstr>
      <vt:lpstr>Shortest paths (constraint) (DP solution)</vt:lpstr>
      <vt:lpstr>Shortest paths (constraint) (DP solution)</vt:lpstr>
      <vt:lpstr>DP solution</vt:lpstr>
      <vt:lpstr>Shortest paths (constraint) (DP solution)</vt:lpstr>
      <vt:lpstr>Shortest paths (constraint) (DP solution)</vt:lpstr>
      <vt:lpstr>Constructing the optimal solution</vt:lpstr>
      <vt:lpstr>All-pairs shortest paths</vt:lpstr>
      <vt:lpstr>All-pairs shortest paths</vt:lpstr>
      <vt:lpstr>Intermediate nodes</vt:lpstr>
      <vt:lpstr>Intermediate nodes</vt:lpstr>
      <vt:lpstr>DP solution (Floyd-Warshall’s algorithm)</vt:lpstr>
      <vt:lpstr>DP solution (Floyd-Warshall’s algorithm)</vt:lpstr>
      <vt:lpstr>DP solution (Floyd-Warshall’s algorithm)</vt:lpstr>
      <vt:lpstr>DP solution</vt:lpstr>
      <vt:lpstr>Example</vt:lpstr>
      <vt:lpstr>Example</vt:lpstr>
      <vt:lpstr>Step 4</vt:lpstr>
      <vt:lpstr>Problems from the text</vt:lpstr>
      <vt:lpstr>Problems from the text</vt:lpstr>
      <vt:lpstr>Problems from the text</vt:lpstr>
      <vt:lpstr>Problem 6.20  (Optimal binary search tree)</vt:lpstr>
      <vt:lpstr>Problem 6.20  (Optimal binary search tree)</vt:lpstr>
      <vt:lpstr>Problem 6.20  (Optimal binary search tree)</vt:lpstr>
      <vt:lpstr>Problem 6.20  (Optimal binary search tree)</vt:lpstr>
      <vt:lpstr>DP solution</vt:lpstr>
      <vt:lpstr>DP solution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 (DP) Chapter 6</dc:title>
  <dc:creator>Binay Bhattacharya</dc:creator>
  <cp:lastModifiedBy>Binay Bhattacharya</cp:lastModifiedBy>
  <cp:revision>117</cp:revision>
  <cp:lastPrinted>2019-11-18T04:21:04Z</cp:lastPrinted>
  <dcterms:created xsi:type="dcterms:W3CDTF">2015-07-29T11:29:13Z</dcterms:created>
  <dcterms:modified xsi:type="dcterms:W3CDTF">2019-11-20T07:50:41Z</dcterms:modified>
</cp:coreProperties>
</file>