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56" r:id="rId2"/>
    <p:sldId id="294" r:id="rId3"/>
    <p:sldId id="257" r:id="rId4"/>
    <p:sldId id="258" r:id="rId5"/>
    <p:sldId id="264" r:id="rId6"/>
    <p:sldId id="259" r:id="rId7"/>
    <p:sldId id="260" r:id="rId8"/>
    <p:sldId id="262" r:id="rId9"/>
    <p:sldId id="263" r:id="rId10"/>
    <p:sldId id="266" r:id="rId11"/>
    <p:sldId id="267" r:id="rId12"/>
    <p:sldId id="268" r:id="rId13"/>
    <p:sldId id="269" r:id="rId14"/>
    <p:sldId id="270" r:id="rId15"/>
    <p:sldId id="276" r:id="rId16"/>
    <p:sldId id="271" r:id="rId17"/>
    <p:sldId id="327" r:id="rId18"/>
    <p:sldId id="326" r:id="rId19"/>
    <p:sldId id="272" r:id="rId20"/>
    <p:sldId id="273" r:id="rId21"/>
    <p:sldId id="274" r:id="rId22"/>
    <p:sldId id="275" r:id="rId23"/>
    <p:sldId id="277" r:id="rId24"/>
    <p:sldId id="278" r:id="rId25"/>
    <p:sldId id="281" r:id="rId26"/>
    <p:sldId id="279" r:id="rId27"/>
    <p:sldId id="280" r:id="rId28"/>
    <p:sldId id="282" r:id="rId29"/>
    <p:sldId id="328" r:id="rId30"/>
    <p:sldId id="284" r:id="rId31"/>
    <p:sldId id="283" r:id="rId32"/>
    <p:sldId id="285" r:id="rId33"/>
    <p:sldId id="329" r:id="rId34"/>
    <p:sldId id="331" r:id="rId35"/>
    <p:sldId id="330" r:id="rId36"/>
    <p:sldId id="289" r:id="rId37"/>
    <p:sldId id="290" r:id="rId38"/>
    <p:sldId id="291" r:id="rId39"/>
    <p:sldId id="292" r:id="rId40"/>
    <p:sldId id="293" r:id="rId41"/>
    <p:sldId id="296" r:id="rId42"/>
    <p:sldId id="295"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7" r:id="rId63"/>
    <p:sldId id="318" r:id="rId64"/>
    <p:sldId id="319" r:id="rId65"/>
    <p:sldId id="321" r:id="rId66"/>
    <p:sldId id="325" r:id="rId67"/>
    <p:sldId id="324" r:id="rId68"/>
    <p:sldId id="322" r:id="rId69"/>
    <p:sldId id="323" r:id="rId70"/>
    <p:sldId id="320"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0E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4" autoAdjust="0"/>
    <p:restoredTop sz="94660"/>
  </p:normalViewPr>
  <p:slideViewPr>
    <p:cSldViewPr snapToGrid="0" snapToObjects="1">
      <p:cViewPr>
        <p:scale>
          <a:sx n="63" d="100"/>
          <a:sy n="63" d="100"/>
        </p:scale>
        <p:origin x="-1160" y="-2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7BFBAC-0E3E-0841-B262-26E88B4C5D50}" type="datetimeFigureOut">
              <a:rPr lang="en-US" smtClean="0"/>
              <a:t>19-10-08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40D960-ADBD-274D-A32E-52149EC76088}" type="slidenum">
              <a:rPr lang="en-US" smtClean="0"/>
              <a:t>‹#›</a:t>
            </a:fld>
            <a:endParaRPr lang="en-US"/>
          </a:p>
        </p:txBody>
      </p:sp>
    </p:spTree>
    <p:extLst>
      <p:ext uri="{BB962C8B-B14F-4D97-AF65-F5344CB8AC3E}">
        <p14:creationId xmlns:p14="http://schemas.microsoft.com/office/powerpoint/2010/main" val="9471264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0D960-ADBD-274D-A32E-52149EC76088}" type="slidenum">
              <a:rPr lang="en-US" smtClean="0"/>
              <a:t>14</a:t>
            </a:fld>
            <a:endParaRPr lang="en-US"/>
          </a:p>
        </p:txBody>
      </p:sp>
    </p:spTree>
    <p:extLst>
      <p:ext uri="{BB962C8B-B14F-4D97-AF65-F5344CB8AC3E}">
        <p14:creationId xmlns:p14="http://schemas.microsoft.com/office/powerpoint/2010/main" val="258155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0D960-ADBD-274D-A32E-52149EC76088}" type="slidenum">
              <a:rPr lang="en-US" smtClean="0"/>
              <a:t>24</a:t>
            </a:fld>
            <a:endParaRPr lang="en-US"/>
          </a:p>
        </p:txBody>
      </p:sp>
    </p:spTree>
    <p:extLst>
      <p:ext uri="{BB962C8B-B14F-4D97-AF65-F5344CB8AC3E}">
        <p14:creationId xmlns:p14="http://schemas.microsoft.com/office/powerpoint/2010/main" val="742454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0D960-ADBD-274D-A32E-52149EC76088}" type="slidenum">
              <a:rPr lang="en-US" smtClean="0"/>
              <a:t>28</a:t>
            </a:fld>
            <a:endParaRPr lang="en-US"/>
          </a:p>
        </p:txBody>
      </p:sp>
    </p:spTree>
    <p:extLst>
      <p:ext uri="{BB962C8B-B14F-4D97-AF65-F5344CB8AC3E}">
        <p14:creationId xmlns:p14="http://schemas.microsoft.com/office/powerpoint/2010/main" val="2382798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0D960-ADBD-274D-A32E-52149EC76088}" type="slidenum">
              <a:rPr lang="en-US" smtClean="0"/>
              <a:t>30</a:t>
            </a:fld>
            <a:endParaRPr lang="en-US"/>
          </a:p>
        </p:txBody>
      </p:sp>
    </p:spTree>
    <p:extLst>
      <p:ext uri="{BB962C8B-B14F-4D97-AF65-F5344CB8AC3E}">
        <p14:creationId xmlns:p14="http://schemas.microsoft.com/office/powerpoint/2010/main" val="238279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0D960-ADBD-274D-A32E-52149EC76088}" type="slidenum">
              <a:rPr lang="en-US" smtClean="0"/>
              <a:t>31</a:t>
            </a:fld>
            <a:endParaRPr lang="en-US"/>
          </a:p>
        </p:txBody>
      </p:sp>
    </p:spTree>
    <p:extLst>
      <p:ext uri="{BB962C8B-B14F-4D97-AF65-F5344CB8AC3E}">
        <p14:creationId xmlns:p14="http://schemas.microsoft.com/office/powerpoint/2010/main" val="238279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0D960-ADBD-274D-A32E-52149EC76088}" type="slidenum">
              <a:rPr lang="en-US" smtClean="0"/>
              <a:t>32</a:t>
            </a:fld>
            <a:endParaRPr lang="en-US"/>
          </a:p>
        </p:txBody>
      </p:sp>
    </p:spTree>
    <p:extLst>
      <p:ext uri="{BB962C8B-B14F-4D97-AF65-F5344CB8AC3E}">
        <p14:creationId xmlns:p14="http://schemas.microsoft.com/office/powerpoint/2010/main" val="238279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CA07294B-B39A-1940-86B7-35EED1C3C682}" type="datetimeFigureOut">
              <a:rPr lang="en-US" smtClean="0"/>
              <a:t>19-10-08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86D63-EBA2-6946-83BD-76F41C25582D}" type="slidenum">
              <a:rPr lang="en-US" smtClean="0"/>
              <a:t>‹#›</a:t>
            </a:fld>
            <a:endParaRPr lang="en-US"/>
          </a:p>
        </p:txBody>
      </p:sp>
    </p:spTree>
    <p:extLst>
      <p:ext uri="{BB962C8B-B14F-4D97-AF65-F5344CB8AC3E}">
        <p14:creationId xmlns:p14="http://schemas.microsoft.com/office/powerpoint/2010/main" val="1961420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A07294B-B39A-1940-86B7-35EED1C3C682}" type="datetimeFigureOut">
              <a:rPr lang="en-US" smtClean="0"/>
              <a:t>19-10-08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86D63-EBA2-6946-83BD-76F41C25582D}" type="slidenum">
              <a:rPr lang="en-US" smtClean="0"/>
              <a:t>‹#›</a:t>
            </a:fld>
            <a:endParaRPr lang="en-US"/>
          </a:p>
        </p:txBody>
      </p:sp>
    </p:spTree>
    <p:extLst>
      <p:ext uri="{BB962C8B-B14F-4D97-AF65-F5344CB8AC3E}">
        <p14:creationId xmlns:p14="http://schemas.microsoft.com/office/powerpoint/2010/main" val="3936650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A07294B-B39A-1940-86B7-35EED1C3C682}" type="datetimeFigureOut">
              <a:rPr lang="en-US" smtClean="0"/>
              <a:t>19-10-08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86D63-EBA2-6946-83BD-76F41C25582D}" type="slidenum">
              <a:rPr lang="en-US" smtClean="0"/>
              <a:t>‹#›</a:t>
            </a:fld>
            <a:endParaRPr lang="en-US"/>
          </a:p>
        </p:txBody>
      </p:sp>
    </p:spTree>
    <p:extLst>
      <p:ext uri="{BB962C8B-B14F-4D97-AF65-F5344CB8AC3E}">
        <p14:creationId xmlns:p14="http://schemas.microsoft.com/office/powerpoint/2010/main" val="240849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A07294B-B39A-1940-86B7-35EED1C3C682}" type="datetimeFigureOut">
              <a:rPr lang="en-US" smtClean="0"/>
              <a:t>19-10-08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86D63-EBA2-6946-83BD-76F41C25582D}" type="slidenum">
              <a:rPr lang="en-US" smtClean="0"/>
              <a:t>‹#›</a:t>
            </a:fld>
            <a:endParaRPr lang="en-US"/>
          </a:p>
        </p:txBody>
      </p:sp>
    </p:spTree>
    <p:extLst>
      <p:ext uri="{BB962C8B-B14F-4D97-AF65-F5344CB8AC3E}">
        <p14:creationId xmlns:p14="http://schemas.microsoft.com/office/powerpoint/2010/main" val="425228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A07294B-B39A-1940-86B7-35EED1C3C682}" type="datetimeFigureOut">
              <a:rPr lang="en-US" smtClean="0"/>
              <a:t>19-10-08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86D63-EBA2-6946-83BD-76F41C25582D}" type="slidenum">
              <a:rPr lang="en-US" smtClean="0"/>
              <a:t>‹#›</a:t>
            </a:fld>
            <a:endParaRPr lang="en-US"/>
          </a:p>
        </p:txBody>
      </p:sp>
    </p:spTree>
    <p:extLst>
      <p:ext uri="{BB962C8B-B14F-4D97-AF65-F5344CB8AC3E}">
        <p14:creationId xmlns:p14="http://schemas.microsoft.com/office/powerpoint/2010/main" val="553890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CA07294B-B39A-1940-86B7-35EED1C3C682}" type="datetimeFigureOut">
              <a:rPr lang="en-US" smtClean="0"/>
              <a:t>19-10-08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86D63-EBA2-6946-83BD-76F41C25582D}" type="slidenum">
              <a:rPr lang="en-US" smtClean="0"/>
              <a:t>‹#›</a:t>
            </a:fld>
            <a:endParaRPr lang="en-US"/>
          </a:p>
        </p:txBody>
      </p:sp>
    </p:spTree>
    <p:extLst>
      <p:ext uri="{BB962C8B-B14F-4D97-AF65-F5344CB8AC3E}">
        <p14:creationId xmlns:p14="http://schemas.microsoft.com/office/powerpoint/2010/main" val="344375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CA07294B-B39A-1940-86B7-35EED1C3C682}" type="datetimeFigureOut">
              <a:rPr lang="en-US" smtClean="0"/>
              <a:t>19-10-08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E86D63-EBA2-6946-83BD-76F41C25582D}" type="slidenum">
              <a:rPr lang="en-US" smtClean="0"/>
              <a:t>‹#›</a:t>
            </a:fld>
            <a:endParaRPr lang="en-US"/>
          </a:p>
        </p:txBody>
      </p:sp>
    </p:spTree>
    <p:extLst>
      <p:ext uri="{BB962C8B-B14F-4D97-AF65-F5344CB8AC3E}">
        <p14:creationId xmlns:p14="http://schemas.microsoft.com/office/powerpoint/2010/main" val="3384664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CA07294B-B39A-1940-86B7-35EED1C3C682}" type="datetimeFigureOut">
              <a:rPr lang="en-US" smtClean="0"/>
              <a:t>19-10-08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E86D63-EBA2-6946-83BD-76F41C25582D}" type="slidenum">
              <a:rPr lang="en-US" smtClean="0"/>
              <a:t>‹#›</a:t>
            </a:fld>
            <a:endParaRPr lang="en-US"/>
          </a:p>
        </p:txBody>
      </p:sp>
    </p:spTree>
    <p:extLst>
      <p:ext uri="{BB962C8B-B14F-4D97-AF65-F5344CB8AC3E}">
        <p14:creationId xmlns:p14="http://schemas.microsoft.com/office/powerpoint/2010/main" val="2065682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07294B-B39A-1940-86B7-35EED1C3C682}" type="datetimeFigureOut">
              <a:rPr lang="en-US" smtClean="0"/>
              <a:t>19-10-08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E86D63-EBA2-6946-83BD-76F41C25582D}" type="slidenum">
              <a:rPr lang="en-US" smtClean="0"/>
              <a:t>‹#›</a:t>
            </a:fld>
            <a:endParaRPr lang="en-US"/>
          </a:p>
        </p:txBody>
      </p:sp>
    </p:spTree>
    <p:extLst>
      <p:ext uri="{BB962C8B-B14F-4D97-AF65-F5344CB8AC3E}">
        <p14:creationId xmlns:p14="http://schemas.microsoft.com/office/powerpoint/2010/main" val="3543923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A07294B-B39A-1940-86B7-35EED1C3C682}" type="datetimeFigureOut">
              <a:rPr lang="en-US" smtClean="0"/>
              <a:t>19-10-08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86D63-EBA2-6946-83BD-76F41C25582D}" type="slidenum">
              <a:rPr lang="en-US" smtClean="0"/>
              <a:t>‹#›</a:t>
            </a:fld>
            <a:endParaRPr lang="en-US"/>
          </a:p>
        </p:txBody>
      </p:sp>
    </p:spTree>
    <p:extLst>
      <p:ext uri="{BB962C8B-B14F-4D97-AF65-F5344CB8AC3E}">
        <p14:creationId xmlns:p14="http://schemas.microsoft.com/office/powerpoint/2010/main" val="2624346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A07294B-B39A-1940-86B7-35EED1C3C682}" type="datetimeFigureOut">
              <a:rPr lang="en-US" smtClean="0"/>
              <a:t>19-10-08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86D63-EBA2-6946-83BD-76F41C25582D}" type="slidenum">
              <a:rPr lang="en-US" smtClean="0"/>
              <a:t>‹#›</a:t>
            </a:fld>
            <a:endParaRPr lang="en-US"/>
          </a:p>
        </p:txBody>
      </p:sp>
    </p:spTree>
    <p:extLst>
      <p:ext uri="{BB962C8B-B14F-4D97-AF65-F5344CB8AC3E}">
        <p14:creationId xmlns:p14="http://schemas.microsoft.com/office/powerpoint/2010/main" val="24528694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07294B-B39A-1940-86B7-35EED1C3C682}" type="datetimeFigureOut">
              <a:rPr lang="en-US" smtClean="0"/>
              <a:t>19-10-08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86D63-EBA2-6946-83BD-76F41C25582D}" type="slidenum">
              <a:rPr lang="en-US" smtClean="0"/>
              <a:t>‹#›</a:t>
            </a:fld>
            <a:endParaRPr lang="en-US"/>
          </a:p>
        </p:txBody>
      </p:sp>
    </p:spTree>
    <p:extLst>
      <p:ext uri="{BB962C8B-B14F-4D97-AF65-F5344CB8AC3E}">
        <p14:creationId xmlns:p14="http://schemas.microsoft.com/office/powerpoint/2010/main" val="1553047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eb.stanford.edu/class/archive/cs/cs161/cs161.1138/"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00FF"/>
                </a:solidFill>
              </a:rPr>
              <a:t>Graphs (Chapter 3)</a:t>
            </a:r>
            <a:endParaRPr lang="en-US" b="1" dirty="0">
              <a:solidFill>
                <a:srgbClr val="0000FF"/>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103909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7-02 at 11.51.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54000"/>
            <a:ext cx="7751233" cy="6319787"/>
          </a:xfrm>
          <a:prstGeom prst="rect">
            <a:avLst/>
          </a:prstGeom>
        </p:spPr>
      </p:pic>
    </p:spTree>
    <p:extLst>
      <p:ext uri="{BB962C8B-B14F-4D97-AF65-F5344CB8AC3E}">
        <p14:creationId xmlns:p14="http://schemas.microsoft.com/office/powerpoint/2010/main" val="4863553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Some examples</a:t>
            </a:r>
            <a:endParaRPr lang="en-US" sz="4000" b="1" dirty="0">
              <a:solidFill>
                <a:srgbClr val="0000FF"/>
              </a:solidFill>
            </a:endParaRPr>
          </a:p>
        </p:txBody>
      </p:sp>
      <p:sp>
        <p:nvSpPr>
          <p:cNvPr id="3" name="Content Placeholder 2"/>
          <p:cNvSpPr>
            <a:spLocks noGrp="1"/>
          </p:cNvSpPr>
          <p:nvPr>
            <p:ph idx="1"/>
          </p:nvPr>
        </p:nvSpPr>
        <p:spPr/>
        <p:txBody>
          <a:bodyPr/>
          <a:lstStyle/>
          <a:p>
            <a:r>
              <a:rPr lang="en-US" dirty="0" smtClean="0"/>
              <a:t>Connected graph</a:t>
            </a:r>
          </a:p>
          <a:p>
            <a:endParaRPr lang="en-US" dirty="0"/>
          </a:p>
          <a:p>
            <a:endParaRPr lang="en-US" dirty="0" smtClean="0"/>
          </a:p>
          <a:p>
            <a:endParaRPr lang="en-US" dirty="0"/>
          </a:p>
          <a:p>
            <a:endParaRPr lang="en-US" dirty="0" smtClean="0"/>
          </a:p>
          <a:p>
            <a:r>
              <a:rPr lang="en-US" dirty="0" smtClean="0"/>
              <a:t>Complete graph</a:t>
            </a:r>
          </a:p>
        </p:txBody>
      </p:sp>
      <p:pic>
        <p:nvPicPr>
          <p:cNvPr id="4" name="Picture 3" descr="Screen Shot 2015-07-02 at 11.55.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100" y="2362200"/>
            <a:ext cx="4991100" cy="1625600"/>
          </a:xfrm>
          <a:prstGeom prst="rect">
            <a:avLst/>
          </a:prstGeom>
        </p:spPr>
      </p:pic>
      <p:pic>
        <p:nvPicPr>
          <p:cNvPr id="5" name="Picture 4" descr="Screen Shot 2015-07-02 at 11.56.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767" y="5147739"/>
            <a:ext cx="4622800" cy="1816100"/>
          </a:xfrm>
          <a:prstGeom prst="rect">
            <a:avLst/>
          </a:prstGeom>
        </p:spPr>
      </p:pic>
    </p:spTree>
    <p:extLst>
      <p:ext uri="{BB962C8B-B14F-4D97-AF65-F5344CB8AC3E}">
        <p14:creationId xmlns:p14="http://schemas.microsoft.com/office/powerpoint/2010/main" val="4527087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Some examples</a:t>
            </a:r>
            <a:endParaRPr lang="en-US" sz="4000" b="1" dirty="0">
              <a:solidFill>
                <a:srgbClr val="0000FF"/>
              </a:solidFill>
            </a:endParaRPr>
          </a:p>
        </p:txBody>
      </p:sp>
      <p:sp>
        <p:nvSpPr>
          <p:cNvPr id="3" name="Content Placeholder 2"/>
          <p:cNvSpPr>
            <a:spLocks noGrp="1"/>
          </p:cNvSpPr>
          <p:nvPr>
            <p:ph idx="1"/>
          </p:nvPr>
        </p:nvSpPr>
        <p:spPr/>
        <p:txBody>
          <a:bodyPr/>
          <a:lstStyle/>
          <a:p>
            <a:r>
              <a:rPr lang="en-US" dirty="0"/>
              <a:t>D</a:t>
            </a:r>
            <a:r>
              <a:rPr lang="en-US" dirty="0" smtClean="0"/>
              <a:t>isconnected graph</a:t>
            </a:r>
          </a:p>
          <a:p>
            <a:endParaRPr lang="en-US" dirty="0"/>
          </a:p>
          <a:p>
            <a:endParaRPr lang="en-US" dirty="0" smtClean="0"/>
          </a:p>
          <a:p>
            <a:endParaRPr lang="en-US" dirty="0"/>
          </a:p>
          <a:p>
            <a:endParaRPr lang="en-US" dirty="0" smtClean="0"/>
          </a:p>
        </p:txBody>
      </p:sp>
      <p:pic>
        <p:nvPicPr>
          <p:cNvPr id="6" name="Picture 5" descr="Screen Shot 2015-07-02 at 11.58.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578101"/>
            <a:ext cx="4419600" cy="1816100"/>
          </a:xfrm>
          <a:prstGeom prst="rect">
            <a:avLst/>
          </a:prstGeom>
        </p:spPr>
      </p:pic>
    </p:spTree>
    <p:extLst>
      <p:ext uri="{BB962C8B-B14F-4D97-AF65-F5344CB8AC3E}">
        <p14:creationId xmlns:p14="http://schemas.microsoft.com/office/powerpoint/2010/main" val="18849963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Some examples</a:t>
            </a:r>
            <a:endParaRPr lang="en-US" sz="4000" b="1" dirty="0">
              <a:solidFill>
                <a:srgbClr val="0000FF"/>
              </a:solidFill>
            </a:endParaRPr>
          </a:p>
        </p:txBody>
      </p:sp>
      <p:sp>
        <p:nvSpPr>
          <p:cNvPr id="3" name="Content Placeholder 2"/>
          <p:cNvSpPr>
            <a:spLocks noGrp="1"/>
          </p:cNvSpPr>
          <p:nvPr>
            <p:ph idx="1"/>
          </p:nvPr>
        </p:nvSpPr>
        <p:spPr/>
        <p:txBody>
          <a:bodyPr/>
          <a:lstStyle/>
          <a:p>
            <a:r>
              <a:rPr lang="en-US" dirty="0" smtClean="0"/>
              <a:t>Edge-weighted </a:t>
            </a:r>
            <a:r>
              <a:rPr lang="en-US" dirty="0" smtClean="0"/>
              <a:t>graph</a:t>
            </a:r>
          </a:p>
          <a:p>
            <a:endParaRPr lang="en-US" dirty="0"/>
          </a:p>
          <a:p>
            <a:endParaRPr lang="en-US" dirty="0" smtClean="0"/>
          </a:p>
          <a:p>
            <a:endParaRPr lang="en-US" dirty="0"/>
          </a:p>
          <a:p>
            <a:endParaRPr lang="en-US" dirty="0" smtClean="0"/>
          </a:p>
        </p:txBody>
      </p:sp>
      <p:pic>
        <p:nvPicPr>
          <p:cNvPr id="4" name="Picture 3" descr="Screen Shot 2015-07-02 at 12.00.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4134" y="2324098"/>
            <a:ext cx="3822700" cy="4406900"/>
          </a:xfrm>
          <a:prstGeom prst="rect">
            <a:avLst/>
          </a:prstGeom>
        </p:spPr>
      </p:pic>
    </p:spTree>
    <p:extLst>
      <p:ext uri="{BB962C8B-B14F-4D97-AF65-F5344CB8AC3E}">
        <p14:creationId xmlns:p14="http://schemas.microsoft.com/office/powerpoint/2010/main" val="18630683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Graph Terminology</a:t>
            </a:r>
            <a:endParaRPr lang="en-US" sz="4000" b="1" dirty="0">
              <a:solidFill>
                <a:srgbClr val="0000FF"/>
              </a:solidFill>
            </a:endParaRPr>
          </a:p>
        </p:txBody>
      </p:sp>
      <p:sp>
        <p:nvSpPr>
          <p:cNvPr id="3" name="Content Placeholder 2"/>
          <p:cNvSpPr>
            <a:spLocks noGrp="1"/>
          </p:cNvSpPr>
          <p:nvPr>
            <p:ph idx="1"/>
          </p:nvPr>
        </p:nvSpPr>
        <p:spPr>
          <a:xfrm>
            <a:off x="457199" y="1600200"/>
            <a:ext cx="8517467" cy="5257800"/>
          </a:xfrm>
        </p:spPr>
        <p:txBody>
          <a:bodyPr>
            <a:normAutofit/>
          </a:bodyPr>
          <a:lstStyle/>
          <a:p>
            <a:r>
              <a:rPr lang="en-US" sz="2800" dirty="0" smtClean="0"/>
              <a:t>A graph is an ordered pair </a:t>
            </a:r>
            <a:r>
              <a:rPr lang="en-US" sz="2800" i="1" dirty="0" smtClean="0"/>
              <a:t>G=(V,E</a:t>
            </a:r>
            <a:r>
              <a:rPr lang="en-US" sz="2800" i="1" dirty="0" smtClean="0">
                <a:solidFill>
                  <a:srgbClr val="0000FF"/>
                </a:solidFill>
              </a:rPr>
              <a:t>)</a:t>
            </a:r>
            <a:r>
              <a:rPr lang="en-US" sz="2800" dirty="0" smtClean="0"/>
              <a:t> where</a:t>
            </a:r>
          </a:p>
          <a:p>
            <a:pPr lvl="1"/>
            <a:r>
              <a:rPr lang="en-US" sz="2400" i="1" dirty="0" smtClean="0">
                <a:solidFill>
                  <a:srgbClr val="000000"/>
                </a:solidFill>
              </a:rPr>
              <a:t>V</a:t>
            </a:r>
            <a:r>
              <a:rPr lang="en-US" sz="2400" i="1" dirty="0" smtClean="0">
                <a:solidFill>
                  <a:srgbClr val="0000FF"/>
                </a:solidFill>
              </a:rPr>
              <a:t> </a:t>
            </a:r>
            <a:r>
              <a:rPr lang="en-US" sz="2400" dirty="0" smtClean="0"/>
              <a:t>is the set of vertices (nodes) of the graph</a:t>
            </a:r>
          </a:p>
          <a:p>
            <a:pPr lvl="1"/>
            <a:r>
              <a:rPr lang="en-US" sz="2400" i="1" dirty="0" smtClean="0">
                <a:solidFill>
                  <a:srgbClr val="000000"/>
                </a:solidFill>
              </a:rPr>
              <a:t>E</a:t>
            </a:r>
            <a:r>
              <a:rPr lang="en-US" sz="2400" i="1" dirty="0" smtClean="0">
                <a:solidFill>
                  <a:srgbClr val="0000FF"/>
                </a:solidFill>
              </a:rPr>
              <a:t> </a:t>
            </a:r>
            <a:r>
              <a:rPr lang="en-US" sz="2400" dirty="0" smtClean="0"/>
              <a:t>is the set of edges of the graph</a:t>
            </a:r>
          </a:p>
          <a:p>
            <a:r>
              <a:rPr lang="en-US" sz="2800" i="1" dirty="0" smtClean="0">
                <a:solidFill>
                  <a:srgbClr val="000000"/>
                </a:solidFill>
              </a:rPr>
              <a:t>E</a:t>
            </a:r>
            <a:r>
              <a:rPr lang="en-US" sz="2800" dirty="0" smtClean="0"/>
              <a:t> can be a set of ordered or unordered pairs of vertices: </a:t>
            </a:r>
            <a:r>
              <a:rPr lang="en-US" sz="2800" i="1" dirty="0" smtClean="0">
                <a:solidFill>
                  <a:srgbClr val="0000FF"/>
                </a:solidFill>
              </a:rPr>
              <a:t>e= {</a:t>
            </a:r>
            <a:r>
              <a:rPr lang="en-US" sz="2800" i="1" dirty="0" err="1" smtClean="0">
                <a:solidFill>
                  <a:srgbClr val="0000FF"/>
                </a:solidFill>
              </a:rPr>
              <a:t>u,v</a:t>
            </a:r>
            <a:r>
              <a:rPr lang="en-US" sz="2800" i="1" dirty="0" smtClean="0">
                <a:solidFill>
                  <a:srgbClr val="0000FF"/>
                </a:solidFill>
              </a:rPr>
              <a:t>} </a:t>
            </a:r>
            <a:r>
              <a:rPr lang="en-US" sz="2800" dirty="0" smtClean="0"/>
              <a:t>(</a:t>
            </a:r>
            <a:r>
              <a:rPr lang="en-US" sz="2800" dirty="0" smtClean="0">
                <a:solidFill>
                  <a:srgbClr val="FF0000"/>
                </a:solidFill>
              </a:rPr>
              <a:t>undirected</a:t>
            </a:r>
            <a:r>
              <a:rPr lang="en-US" sz="2800" dirty="0" smtClean="0"/>
              <a:t>}; </a:t>
            </a:r>
            <a:r>
              <a:rPr lang="en-US" sz="2800" dirty="0" smtClean="0">
                <a:solidFill>
                  <a:srgbClr val="0000FF"/>
                </a:solidFill>
              </a:rPr>
              <a:t>e=(</a:t>
            </a:r>
            <a:r>
              <a:rPr lang="en-US" sz="2800" dirty="0" err="1" smtClean="0">
                <a:solidFill>
                  <a:srgbClr val="0000FF"/>
                </a:solidFill>
              </a:rPr>
              <a:t>u,v</a:t>
            </a:r>
            <a:r>
              <a:rPr lang="en-US" sz="2800" dirty="0" smtClean="0">
                <a:solidFill>
                  <a:srgbClr val="0000FF"/>
                </a:solidFill>
              </a:rPr>
              <a:t>) </a:t>
            </a:r>
            <a:r>
              <a:rPr lang="en-US" sz="2800" dirty="0" smtClean="0"/>
              <a:t>(</a:t>
            </a:r>
            <a:r>
              <a:rPr lang="en-US" sz="2800" dirty="0" smtClean="0">
                <a:solidFill>
                  <a:srgbClr val="FF0000"/>
                </a:solidFill>
              </a:rPr>
              <a:t>directed</a:t>
            </a:r>
            <a:r>
              <a:rPr lang="en-US" sz="2800" dirty="0" smtClean="0"/>
              <a:t>).</a:t>
            </a:r>
          </a:p>
          <a:p>
            <a:pPr lvl="1"/>
            <a:r>
              <a:rPr lang="en-US" sz="2400" dirty="0" smtClean="0"/>
              <a:t>If</a:t>
            </a:r>
            <a:r>
              <a:rPr lang="en-US" sz="2400" i="1" dirty="0" smtClean="0"/>
              <a:t> E </a:t>
            </a:r>
            <a:r>
              <a:rPr lang="en-US" sz="2400" dirty="0" smtClean="0"/>
              <a:t>consists of unordered pairs, </a:t>
            </a:r>
            <a:r>
              <a:rPr lang="en-US" sz="2400" i="1" dirty="0" smtClean="0"/>
              <a:t>G </a:t>
            </a:r>
            <a:r>
              <a:rPr lang="en-US" sz="2400" dirty="0" smtClean="0"/>
              <a:t>is undirected. </a:t>
            </a:r>
          </a:p>
          <a:p>
            <a:pPr lvl="1"/>
            <a:r>
              <a:rPr lang="en-US" sz="2400" dirty="0" smtClean="0"/>
              <a:t>If </a:t>
            </a:r>
            <a:r>
              <a:rPr lang="en-US" sz="2400" i="1" dirty="0" smtClean="0"/>
              <a:t>E </a:t>
            </a:r>
            <a:r>
              <a:rPr lang="en-US" sz="2400" dirty="0" smtClean="0"/>
              <a:t>consists of undirected pairs,</a:t>
            </a:r>
            <a:r>
              <a:rPr lang="en-US" sz="2400" i="1" dirty="0" smtClean="0"/>
              <a:t> G </a:t>
            </a:r>
            <a:r>
              <a:rPr lang="en-US" sz="2400" dirty="0" smtClean="0"/>
              <a:t>is directed.</a:t>
            </a:r>
          </a:p>
        </p:txBody>
      </p:sp>
    </p:spTree>
    <p:extLst>
      <p:ext uri="{BB962C8B-B14F-4D97-AF65-F5344CB8AC3E}">
        <p14:creationId xmlns:p14="http://schemas.microsoft.com/office/powerpoint/2010/main" val="40076821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Graph Terminology</a:t>
            </a:r>
            <a:endParaRPr lang="en-US" sz="4000" b="1" dirty="0">
              <a:solidFill>
                <a:srgbClr val="0000FF"/>
              </a:solidFill>
            </a:endParaRPr>
          </a:p>
        </p:txBody>
      </p:sp>
      <p:sp>
        <p:nvSpPr>
          <p:cNvPr id="3" name="Content Placeholder 2"/>
          <p:cNvSpPr>
            <a:spLocks noGrp="1"/>
          </p:cNvSpPr>
          <p:nvPr>
            <p:ph idx="1"/>
          </p:nvPr>
        </p:nvSpPr>
        <p:spPr/>
        <p:txBody>
          <a:bodyPr>
            <a:normAutofit/>
          </a:bodyPr>
          <a:lstStyle/>
          <a:p>
            <a:r>
              <a:rPr lang="en-US" sz="2800" dirty="0" smtClean="0"/>
              <a:t>When analyzing algorithms on a graph, there are usually two parameters we care about:</a:t>
            </a:r>
          </a:p>
          <a:p>
            <a:pPr lvl="1"/>
            <a:r>
              <a:rPr lang="en-US" sz="2400" dirty="0" smtClean="0"/>
              <a:t>The number of nodes </a:t>
            </a:r>
            <a:r>
              <a:rPr lang="en-US" sz="2400" i="1" dirty="0" smtClean="0"/>
              <a:t>n</a:t>
            </a:r>
            <a:r>
              <a:rPr lang="en-US" sz="2400" dirty="0" smtClean="0"/>
              <a:t>. (</a:t>
            </a:r>
            <a:r>
              <a:rPr lang="en-US" sz="2400" i="1" dirty="0" smtClean="0"/>
              <a:t>n = |V|</a:t>
            </a:r>
            <a:r>
              <a:rPr lang="en-US" sz="2400" dirty="0" smtClean="0"/>
              <a:t>)</a:t>
            </a:r>
          </a:p>
          <a:p>
            <a:pPr lvl="1"/>
            <a:r>
              <a:rPr lang="en-US" sz="2400" dirty="0" smtClean="0"/>
              <a:t>The number of edges </a:t>
            </a:r>
            <a:r>
              <a:rPr lang="en-US" sz="2400" i="1" dirty="0" smtClean="0"/>
              <a:t>m</a:t>
            </a:r>
            <a:r>
              <a:rPr lang="en-US" sz="2400" dirty="0" smtClean="0"/>
              <a:t>, (</a:t>
            </a:r>
            <a:r>
              <a:rPr lang="en-US" sz="2400" i="1" dirty="0" smtClean="0"/>
              <a:t>m = |E|</a:t>
            </a:r>
            <a:r>
              <a:rPr lang="en-US" sz="2400" dirty="0" smtClean="0"/>
              <a:t>)</a:t>
            </a:r>
          </a:p>
          <a:p>
            <a:r>
              <a:rPr lang="en-US" sz="2800" dirty="0" smtClean="0"/>
              <a:t>Note that </a:t>
            </a:r>
            <a:r>
              <a:rPr lang="en-US" sz="2800" i="1" dirty="0" smtClean="0"/>
              <a:t>m = O(n</a:t>
            </a:r>
            <a:r>
              <a:rPr lang="en-US" sz="2800" i="1" baseline="30000" dirty="0" smtClean="0"/>
              <a:t>2</a:t>
            </a:r>
            <a:r>
              <a:rPr lang="en-US" sz="2800" i="1" dirty="0" smtClean="0"/>
              <a:t>) </a:t>
            </a:r>
            <a:r>
              <a:rPr lang="en-US" sz="2800" dirty="0" smtClean="0"/>
              <a:t>.</a:t>
            </a:r>
          </a:p>
          <a:p>
            <a:r>
              <a:rPr lang="en-US" sz="2800" dirty="0" smtClean="0"/>
              <a:t>A graph is dense if </a:t>
            </a:r>
            <a:r>
              <a:rPr lang="en-US" sz="2800" i="1" dirty="0" smtClean="0"/>
              <a:t>m = </a:t>
            </a:r>
            <a:r>
              <a:rPr lang="en-US" sz="2800" i="1" dirty="0" err="1" smtClean="0"/>
              <a:t>Θ</a:t>
            </a:r>
            <a:r>
              <a:rPr lang="en-US" sz="2800" i="1" dirty="0" smtClean="0"/>
              <a:t>(n</a:t>
            </a:r>
            <a:r>
              <a:rPr lang="en-US" sz="2800" i="1" baseline="30000" dirty="0" smtClean="0"/>
              <a:t>2</a:t>
            </a:r>
            <a:r>
              <a:rPr lang="en-US" sz="2800" i="1" dirty="0" smtClean="0"/>
              <a:t>)</a:t>
            </a:r>
            <a:r>
              <a:rPr lang="en-US" sz="2800" dirty="0" smtClean="0"/>
              <a:t>. A graph is called </a:t>
            </a:r>
            <a:r>
              <a:rPr lang="en-US" sz="2800" b="1" dirty="0" smtClean="0">
                <a:solidFill>
                  <a:srgbClr val="0000FF"/>
                </a:solidFill>
              </a:rPr>
              <a:t>sparse</a:t>
            </a:r>
            <a:r>
              <a:rPr lang="en-US" sz="2800" dirty="0" smtClean="0"/>
              <a:t> if it is not </a:t>
            </a:r>
            <a:r>
              <a:rPr lang="en-US" sz="2800" b="1" dirty="0" smtClean="0">
                <a:solidFill>
                  <a:srgbClr val="0000FF"/>
                </a:solidFill>
              </a:rPr>
              <a:t>dense</a:t>
            </a:r>
            <a:r>
              <a:rPr lang="en-US" sz="2800" dirty="0" smtClean="0"/>
              <a:t>.</a:t>
            </a:r>
          </a:p>
          <a:p>
            <a:endParaRPr lang="en-US" sz="2800" dirty="0" smtClean="0"/>
          </a:p>
        </p:txBody>
      </p:sp>
    </p:spTree>
    <p:extLst>
      <p:ext uri="{BB962C8B-B14F-4D97-AF65-F5344CB8AC3E}">
        <p14:creationId xmlns:p14="http://schemas.microsoft.com/office/powerpoint/2010/main" val="21069559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Graph </a:t>
            </a:r>
            <a:r>
              <a:rPr lang="en-US" sz="4000" b="1" dirty="0" err="1" smtClean="0">
                <a:solidFill>
                  <a:srgbClr val="0000FF"/>
                </a:solidFill>
              </a:rPr>
              <a:t>Terminilogy</a:t>
            </a:r>
            <a:endParaRPr lang="en-US" sz="4000" b="1" dirty="0">
              <a:solidFill>
                <a:srgbClr val="0000FF"/>
              </a:solidFill>
            </a:endParaRPr>
          </a:p>
        </p:txBody>
      </p:sp>
      <p:sp>
        <p:nvSpPr>
          <p:cNvPr id="3" name="Content Placeholder 2"/>
          <p:cNvSpPr>
            <a:spLocks noGrp="1"/>
          </p:cNvSpPr>
          <p:nvPr>
            <p:ph idx="1"/>
          </p:nvPr>
        </p:nvSpPr>
        <p:spPr>
          <a:xfrm>
            <a:off x="457199" y="1600200"/>
            <a:ext cx="8517467" cy="5257800"/>
          </a:xfrm>
        </p:spPr>
        <p:txBody>
          <a:bodyPr>
            <a:normAutofit/>
          </a:bodyPr>
          <a:lstStyle/>
          <a:p>
            <a:r>
              <a:rPr lang="en-US" sz="2800" dirty="0" smtClean="0"/>
              <a:t>In an undirected graph, the </a:t>
            </a:r>
            <a:r>
              <a:rPr lang="en-US" sz="2800" b="1" dirty="0" smtClean="0">
                <a:solidFill>
                  <a:srgbClr val="0000FF"/>
                </a:solidFill>
              </a:rPr>
              <a:t>degree</a:t>
            </a:r>
            <a:r>
              <a:rPr lang="en-US" sz="2800" dirty="0" smtClean="0"/>
              <a:t> of a node (denoted </a:t>
            </a:r>
            <a:r>
              <a:rPr lang="en-US" sz="2800" dirty="0" err="1" smtClean="0">
                <a:solidFill>
                  <a:srgbClr val="FF0000"/>
                </a:solidFill>
              </a:rPr>
              <a:t>deg</a:t>
            </a:r>
            <a:r>
              <a:rPr lang="en-US" sz="2800" dirty="0" smtClean="0">
                <a:solidFill>
                  <a:srgbClr val="FF0000"/>
                </a:solidFill>
              </a:rPr>
              <a:t>(v)</a:t>
            </a:r>
            <a:r>
              <a:rPr lang="en-US" sz="2800" dirty="0" smtClean="0"/>
              <a:t>) is the number of edges incident to v.</a:t>
            </a:r>
          </a:p>
          <a:p>
            <a:r>
              <a:rPr lang="en-US" sz="2800" dirty="0" smtClean="0"/>
              <a:t>In a directed graph, the </a:t>
            </a:r>
            <a:r>
              <a:rPr lang="en-US" sz="2800" b="1" dirty="0" err="1" smtClean="0">
                <a:solidFill>
                  <a:srgbClr val="0000FF"/>
                </a:solidFill>
              </a:rPr>
              <a:t>indegree</a:t>
            </a:r>
            <a:r>
              <a:rPr lang="en-US" sz="2800" dirty="0" smtClean="0"/>
              <a:t> of a node (denoted </a:t>
            </a:r>
            <a:r>
              <a:rPr lang="en-US" sz="2800" dirty="0" err="1" smtClean="0">
                <a:solidFill>
                  <a:srgbClr val="FF0000"/>
                </a:solidFill>
              </a:rPr>
              <a:t>deg</a:t>
            </a:r>
            <a:r>
              <a:rPr lang="en-US" sz="2800" baseline="30000" dirty="0" smtClean="0">
                <a:solidFill>
                  <a:srgbClr val="FF0000"/>
                </a:solidFill>
              </a:rPr>
              <a:t>-</a:t>
            </a:r>
            <a:r>
              <a:rPr lang="en-US" sz="2800" dirty="0" smtClean="0">
                <a:solidFill>
                  <a:srgbClr val="FF0000"/>
                </a:solidFill>
              </a:rPr>
              <a:t>(v)</a:t>
            </a:r>
            <a:r>
              <a:rPr lang="en-US" sz="2800" dirty="0" smtClean="0"/>
              <a:t>) is the number of edges entering v</a:t>
            </a:r>
            <a:r>
              <a:rPr lang="en-US" sz="2400" dirty="0"/>
              <a:t> </a:t>
            </a:r>
            <a:r>
              <a:rPr lang="en-US" sz="2800" dirty="0" smtClean="0"/>
              <a:t>and the </a:t>
            </a:r>
            <a:r>
              <a:rPr lang="en-US" sz="2800" b="1" dirty="0" err="1" smtClean="0">
                <a:solidFill>
                  <a:srgbClr val="0000FF"/>
                </a:solidFill>
              </a:rPr>
              <a:t>outdegree</a:t>
            </a:r>
            <a:r>
              <a:rPr lang="en-US" sz="2800" dirty="0" smtClean="0"/>
              <a:t> of a node v (denoted </a:t>
            </a:r>
            <a:r>
              <a:rPr lang="en-US" sz="2800" dirty="0" err="1" smtClean="0">
                <a:solidFill>
                  <a:srgbClr val="FF0000"/>
                </a:solidFill>
              </a:rPr>
              <a:t>deg</a:t>
            </a:r>
            <a:r>
              <a:rPr lang="en-US" sz="2800" baseline="30000" dirty="0" smtClean="0">
                <a:solidFill>
                  <a:srgbClr val="FF0000"/>
                </a:solidFill>
              </a:rPr>
              <a:t>+</a:t>
            </a:r>
            <a:r>
              <a:rPr lang="en-US" sz="2800" dirty="0" smtClean="0">
                <a:solidFill>
                  <a:srgbClr val="FF0000"/>
                </a:solidFill>
              </a:rPr>
              <a:t>(v)</a:t>
            </a:r>
            <a:r>
              <a:rPr lang="en-US" sz="2800" dirty="0" smtClean="0"/>
              <a:t>) is the number of edges leaving v.</a:t>
            </a:r>
          </a:p>
          <a:p>
            <a:pPr marL="0" indent="0">
              <a:buNone/>
            </a:pPr>
            <a:endParaRPr lang="en-US" sz="2800" dirty="0" smtClean="0"/>
          </a:p>
        </p:txBody>
      </p:sp>
    </p:spTree>
    <p:extLst>
      <p:ext uri="{BB962C8B-B14F-4D97-AF65-F5344CB8AC3E}">
        <p14:creationId xmlns:p14="http://schemas.microsoft.com/office/powerpoint/2010/main" val="5182536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Some examples</a:t>
            </a:r>
            <a:endParaRPr lang="en-US" sz="4000" b="1" dirty="0">
              <a:solidFill>
                <a:srgbClr val="0000FF"/>
              </a:solidFill>
            </a:endParaRPr>
          </a:p>
        </p:txBody>
      </p:sp>
      <p:sp>
        <p:nvSpPr>
          <p:cNvPr id="3" name="Content Placeholder 2"/>
          <p:cNvSpPr>
            <a:spLocks noGrp="1"/>
          </p:cNvSpPr>
          <p:nvPr>
            <p:ph idx="1"/>
          </p:nvPr>
        </p:nvSpPr>
        <p:spPr/>
        <p:txBody>
          <a:bodyPr/>
          <a:lstStyle/>
          <a:p>
            <a:r>
              <a:rPr lang="en-US" dirty="0" smtClean="0"/>
              <a:t>Edge-weighted </a:t>
            </a:r>
            <a:r>
              <a:rPr lang="en-US" dirty="0" smtClean="0"/>
              <a:t>graph</a:t>
            </a:r>
          </a:p>
          <a:p>
            <a:endParaRPr lang="en-US" dirty="0"/>
          </a:p>
          <a:p>
            <a:endParaRPr lang="en-US" dirty="0" smtClean="0"/>
          </a:p>
          <a:p>
            <a:endParaRPr lang="en-US" dirty="0"/>
          </a:p>
          <a:p>
            <a:endParaRPr lang="en-US" dirty="0" smtClean="0"/>
          </a:p>
        </p:txBody>
      </p:sp>
      <p:pic>
        <p:nvPicPr>
          <p:cNvPr id="4" name="Picture 3" descr="Screen Shot 2015-07-02 at 12.00.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4134" y="2324098"/>
            <a:ext cx="3822700" cy="4406900"/>
          </a:xfrm>
          <a:prstGeom prst="rect">
            <a:avLst/>
          </a:prstGeom>
        </p:spPr>
      </p:pic>
    </p:spTree>
    <p:extLst>
      <p:ext uri="{BB962C8B-B14F-4D97-AF65-F5344CB8AC3E}">
        <p14:creationId xmlns:p14="http://schemas.microsoft.com/office/powerpoint/2010/main" val="42268267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7-02 at 11.39.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400" y="685800"/>
            <a:ext cx="6299200" cy="5473700"/>
          </a:xfrm>
          <a:prstGeom prst="rect">
            <a:avLst/>
          </a:prstGeom>
        </p:spPr>
      </p:pic>
    </p:spTree>
    <p:extLst>
      <p:ext uri="{BB962C8B-B14F-4D97-AF65-F5344CB8AC3E}">
        <p14:creationId xmlns:p14="http://schemas.microsoft.com/office/powerpoint/2010/main" val="18812045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How is a graph represented?</a:t>
            </a:r>
            <a:endParaRPr lang="en-US" sz="4000" b="1" dirty="0">
              <a:solidFill>
                <a:srgbClr val="0000FF"/>
              </a:solidFill>
            </a:endParaRPr>
          </a:p>
        </p:txBody>
      </p:sp>
      <p:sp>
        <p:nvSpPr>
          <p:cNvPr id="3" name="Content Placeholder 2"/>
          <p:cNvSpPr>
            <a:spLocks noGrp="1"/>
          </p:cNvSpPr>
          <p:nvPr>
            <p:ph idx="1"/>
          </p:nvPr>
        </p:nvSpPr>
        <p:spPr/>
        <p:txBody>
          <a:bodyPr>
            <a:normAutofit/>
          </a:bodyPr>
          <a:lstStyle/>
          <a:p>
            <a:r>
              <a:rPr lang="en-US" sz="2800" b="1" dirty="0" smtClean="0">
                <a:solidFill>
                  <a:srgbClr val="0000FF"/>
                </a:solidFill>
              </a:rPr>
              <a:t>Adjacency matrix</a:t>
            </a:r>
            <a:r>
              <a:rPr lang="en-US" sz="2800" dirty="0" smtClean="0"/>
              <a:t>: If there are </a:t>
            </a:r>
            <a:r>
              <a:rPr lang="en-US" sz="2800" i="1" dirty="0" smtClean="0"/>
              <a:t>n = |V| </a:t>
            </a:r>
            <a:r>
              <a:rPr lang="en-US" sz="2800" dirty="0" smtClean="0"/>
              <a:t>vertices </a:t>
            </a:r>
            <a:r>
              <a:rPr lang="en-US" sz="2800" i="1" dirty="0" smtClean="0"/>
              <a:t>v</a:t>
            </a:r>
            <a:r>
              <a:rPr lang="en-US" sz="2800" i="1" baseline="-25000" dirty="0" smtClean="0"/>
              <a:t>1 </a:t>
            </a:r>
            <a:r>
              <a:rPr lang="en-US" sz="2800" i="1" dirty="0" smtClean="0"/>
              <a:t>, v</a:t>
            </a:r>
            <a:r>
              <a:rPr lang="en-US" sz="2800" i="1" baseline="-25000" dirty="0" smtClean="0"/>
              <a:t>2 </a:t>
            </a:r>
            <a:r>
              <a:rPr lang="en-US" sz="2800" i="1" dirty="0" smtClean="0"/>
              <a:t>, …, </a:t>
            </a:r>
            <a:r>
              <a:rPr lang="en-US" sz="2800" i="1" dirty="0" err="1" smtClean="0"/>
              <a:t>v</a:t>
            </a:r>
            <a:r>
              <a:rPr lang="en-US" sz="2800" i="1" baseline="-25000" dirty="0" err="1" smtClean="0"/>
              <a:t>n</a:t>
            </a:r>
            <a:r>
              <a:rPr lang="en-US" sz="2800" i="1" baseline="-25000" dirty="0" smtClean="0"/>
              <a:t> </a:t>
            </a:r>
            <a:r>
              <a:rPr lang="en-US" sz="2800" dirty="0" smtClean="0"/>
              <a:t>, this is an </a:t>
            </a:r>
            <a:r>
              <a:rPr lang="en-US" sz="2800" i="1" dirty="0" smtClean="0"/>
              <a:t>n x n</a:t>
            </a:r>
            <a:r>
              <a:rPr lang="en-US" sz="2800" dirty="0" smtClean="0"/>
              <a:t> array whose </a:t>
            </a:r>
            <a:r>
              <a:rPr lang="en-US" sz="2800" i="1" dirty="0" smtClean="0"/>
              <a:t>(</a:t>
            </a:r>
            <a:r>
              <a:rPr lang="en-US" sz="2800" i="1" dirty="0" err="1"/>
              <a:t>i</a:t>
            </a:r>
            <a:r>
              <a:rPr lang="en-US" sz="2800" i="1" dirty="0" err="1" smtClean="0"/>
              <a:t>,j</a:t>
            </a:r>
            <a:r>
              <a:rPr lang="en-US" sz="2800" i="1" dirty="0" smtClean="0"/>
              <a:t>)</a:t>
            </a:r>
            <a:r>
              <a:rPr lang="en-US" sz="2800" dirty="0" err="1" smtClean="0"/>
              <a:t>th</a:t>
            </a:r>
            <a:r>
              <a:rPr lang="en-US" sz="2800" dirty="0" smtClean="0"/>
              <a:t> entry is </a:t>
            </a:r>
          </a:p>
          <a:p>
            <a:pPr marL="0" indent="0">
              <a:buNone/>
            </a:pPr>
            <a:endParaRPr lang="en-US" sz="2800" dirty="0" smtClean="0"/>
          </a:p>
          <a:p>
            <a:pPr marL="0" indent="0">
              <a:buNone/>
            </a:pPr>
            <a:endParaRPr lang="en-US" sz="2800" dirty="0"/>
          </a:p>
          <a:p>
            <a:pPr marL="0" indent="0">
              <a:buNone/>
            </a:pPr>
            <a:endParaRPr lang="en-US" sz="2800" dirty="0" smtClean="0"/>
          </a:p>
          <a:p>
            <a:r>
              <a:rPr lang="en-US" sz="2800" dirty="0" smtClean="0"/>
              <a:t>For undirected graphs, the matrix is </a:t>
            </a:r>
            <a:r>
              <a:rPr lang="en-US" sz="2800" b="1" dirty="0" smtClean="0">
                <a:solidFill>
                  <a:srgbClr val="0000FF"/>
                </a:solidFill>
              </a:rPr>
              <a:t>symmetric.</a:t>
            </a:r>
          </a:p>
          <a:p>
            <a:r>
              <a:rPr lang="en-US" sz="2800" dirty="0" smtClean="0"/>
              <a:t>For directed graphs the matrix is </a:t>
            </a:r>
            <a:r>
              <a:rPr lang="en-US" sz="2800" b="1" dirty="0" smtClean="0">
                <a:solidFill>
                  <a:srgbClr val="0000FF"/>
                </a:solidFill>
              </a:rPr>
              <a:t>not symmetric</a:t>
            </a:r>
            <a:r>
              <a:rPr lang="en-US" sz="2800" dirty="0" smtClean="0"/>
              <a:t>.</a:t>
            </a:r>
          </a:p>
        </p:txBody>
      </p:sp>
      <p:pic>
        <p:nvPicPr>
          <p:cNvPr id="5" name="Picture 4" descr="Screen Shot 2015-07-02 at 1.0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669" y="2666999"/>
            <a:ext cx="7586131" cy="1185333"/>
          </a:xfrm>
          <a:prstGeom prst="rect">
            <a:avLst/>
          </a:prstGeom>
        </p:spPr>
      </p:pic>
    </p:spTree>
    <p:extLst>
      <p:ext uri="{BB962C8B-B14F-4D97-AF65-F5344CB8AC3E}">
        <p14:creationId xmlns:p14="http://schemas.microsoft.com/office/powerpoint/2010/main" val="20705093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a:xfrm>
            <a:off x="457200" y="1600200"/>
            <a:ext cx="8530492" cy="4525963"/>
          </a:xfrm>
        </p:spPr>
        <p:txBody>
          <a:bodyPr/>
          <a:lstStyle/>
          <a:p>
            <a:r>
              <a:rPr lang="en-US" sz="2800" dirty="0" smtClean="0"/>
              <a:t>I have used some slides from:</a:t>
            </a:r>
          </a:p>
          <a:p>
            <a:pPr marL="0" indent="0">
              <a:buNone/>
            </a:pPr>
            <a:endParaRPr lang="en-US" sz="2800" dirty="0" smtClean="0"/>
          </a:p>
          <a:p>
            <a:pPr marL="0" indent="0">
              <a:buNone/>
            </a:pPr>
            <a:r>
              <a:rPr lang="en-US" sz="2400" dirty="0" smtClean="0">
                <a:hlinkClick r:id="rId2"/>
              </a:rPr>
              <a:t>http://web.stanford.edu/class/archive/cs/cs161/cs161.1138</a:t>
            </a:r>
            <a:r>
              <a:rPr lang="en-US" sz="2400" dirty="0" smtClean="0">
                <a:hlinkClick r:id="rId2"/>
              </a:rPr>
              <a:t>/</a:t>
            </a:r>
            <a:endParaRPr lang="en-US" sz="2400" dirty="0" smtClean="0"/>
          </a:p>
        </p:txBody>
      </p:sp>
    </p:spTree>
    <p:extLst>
      <p:ext uri="{BB962C8B-B14F-4D97-AF65-F5344CB8AC3E}">
        <p14:creationId xmlns:p14="http://schemas.microsoft.com/office/powerpoint/2010/main" val="39377775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7-02 at 1.08.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7700"/>
            <a:ext cx="9144000" cy="5559007"/>
          </a:xfrm>
          <a:prstGeom prst="rect">
            <a:avLst/>
          </a:prstGeom>
        </p:spPr>
      </p:pic>
      <p:sp>
        <p:nvSpPr>
          <p:cNvPr id="2" name="TextBox 1"/>
          <p:cNvSpPr txBox="1"/>
          <p:nvPr/>
        </p:nvSpPr>
        <p:spPr>
          <a:xfrm>
            <a:off x="3446952" y="6247018"/>
            <a:ext cx="3184905" cy="523220"/>
          </a:xfrm>
          <a:prstGeom prst="rect">
            <a:avLst/>
          </a:prstGeom>
          <a:solidFill>
            <a:srgbClr val="FFFF00"/>
          </a:solidFill>
        </p:spPr>
        <p:txBody>
          <a:bodyPr wrap="square" rtlCol="0">
            <a:spAutoFit/>
          </a:bodyPr>
          <a:lstStyle/>
          <a:p>
            <a:r>
              <a:rPr lang="en-US" sz="2800" dirty="0" smtClean="0"/>
              <a:t>Storage space: O(n</a:t>
            </a:r>
            <a:r>
              <a:rPr lang="en-US" sz="2800" baseline="30000" dirty="0" smtClean="0"/>
              <a:t>2</a:t>
            </a:r>
            <a:r>
              <a:rPr lang="en-US" sz="2800" dirty="0" smtClean="0"/>
              <a:t>)</a:t>
            </a:r>
            <a:endParaRPr lang="en-US" sz="2800" dirty="0"/>
          </a:p>
        </p:txBody>
      </p:sp>
    </p:spTree>
    <p:extLst>
      <p:ext uri="{BB962C8B-B14F-4D97-AF65-F5344CB8AC3E}">
        <p14:creationId xmlns:p14="http://schemas.microsoft.com/office/powerpoint/2010/main" val="331816473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Adjacency matrix benefit</a:t>
            </a:r>
            <a:endParaRPr lang="en-US" sz="4000" b="1" dirty="0">
              <a:solidFill>
                <a:srgbClr val="0000FF"/>
              </a:solidFill>
            </a:endParaRPr>
          </a:p>
        </p:txBody>
      </p:sp>
      <p:sp>
        <p:nvSpPr>
          <p:cNvPr id="3" name="Content Placeholder 2"/>
          <p:cNvSpPr>
            <a:spLocks noGrp="1"/>
          </p:cNvSpPr>
          <p:nvPr>
            <p:ph idx="1"/>
          </p:nvPr>
        </p:nvSpPr>
        <p:spPr/>
        <p:txBody>
          <a:bodyPr>
            <a:normAutofit/>
          </a:bodyPr>
          <a:lstStyle/>
          <a:p>
            <a:r>
              <a:rPr lang="en-US" sz="2800" dirty="0" smtClean="0"/>
              <a:t>The biggest convenience is that the presence of a particular edge can be checked in constant time.</a:t>
            </a:r>
          </a:p>
          <a:p>
            <a:r>
              <a:rPr lang="en-US" sz="2800" dirty="0" smtClean="0"/>
              <a:t>Any algorithm that uses adjacency matrix structure to store a graph has </a:t>
            </a:r>
            <a:r>
              <a:rPr lang="en-US" sz="2800" i="1" dirty="0" err="1" smtClean="0"/>
              <a:t>Ω</a:t>
            </a:r>
            <a:r>
              <a:rPr lang="en-US" sz="2800" i="1" dirty="0" smtClean="0"/>
              <a:t>(n</a:t>
            </a:r>
            <a:r>
              <a:rPr lang="en-US" sz="2800" i="1" baseline="30000" dirty="0" smtClean="0"/>
              <a:t>2</a:t>
            </a:r>
            <a:r>
              <a:rPr lang="en-US" sz="2800" i="1" dirty="0" smtClean="0"/>
              <a:t>)</a:t>
            </a:r>
            <a:r>
              <a:rPr lang="en-US" sz="2800" dirty="0" smtClean="0"/>
              <a:t> lower bound. This is true even if </a:t>
            </a:r>
            <a:r>
              <a:rPr lang="en-US" sz="2800" i="1" dirty="0" smtClean="0"/>
              <a:t>|E|</a:t>
            </a:r>
            <a:r>
              <a:rPr lang="en-US" sz="2800" dirty="0" smtClean="0"/>
              <a:t> is </a:t>
            </a:r>
            <a:r>
              <a:rPr lang="en-US" sz="2800" i="1" dirty="0" smtClean="0"/>
              <a:t>O(n)</a:t>
            </a:r>
            <a:r>
              <a:rPr lang="en-US" sz="2800" dirty="0" smtClean="0"/>
              <a:t>.</a:t>
            </a:r>
          </a:p>
        </p:txBody>
      </p:sp>
    </p:spTree>
    <p:extLst>
      <p:ext uri="{BB962C8B-B14F-4D97-AF65-F5344CB8AC3E}">
        <p14:creationId xmlns:p14="http://schemas.microsoft.com/office/powerpoint/2010/main" val="32447105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Adjacency list representation</a:t>
            </a:r>
            <a:endParaRPr lang="en-US" sz="4000" b="1" dirty="0">
              <a:solidFill>
                <a:srgbClr val="0000FF"/>
              </a:solidFill>
            </a:endParaRPr>
          </a:p>
        </p:txBody>
      </p:sp>
      <p:sp>
        <p:nvSpPr>
          <p:cNvPr id="3" name="Content Placeholder 2"/>
          <p:cNvSpPr>
            <a:spLocks noGrp="1"/>
          </p:cNvSpPr>
          <p:nvPr>
            <p:ph idx="1"/>
          </p:nvPr>
        </p:nvSpPr>
        <p:spPr/>
        <p:txBody>
          <a:bodyPr>
            <a:normAutofit/>
          </a:bodyPr>
          <a:lstStyle/>
          <a:p>
            <a:r>
              <a:rPr lang="en-US" sz="2800" dirty="0" smtClean="0"/>
              <a:t>It consists of </a:t>
            </a:r>
            <a:r>
              <a:rPr lang="en-US" sz="2800" i="1" dirty="0" smtClean="0"/>
              <a:t>|V|</a:t>
            </a:r>
            <a:r>
              <a:rPr lang="en-US" sz="2800" dirty="0" smtClean="0"/>
              <a:t> linked lists, one per vertex.</a:t>
            </a:r>
          </a:p>
          <a:p>
            <a:r>
              <a:rPr lang="en-US" sz="2800" dirty="0" smtClean="0"/>
              <a:t>The linked list for a vertex </a:t>
            </a:r>
            <a:r>
              <a:rPr lang="en-US" sz="2800" i="1" dirty="0" smtClean="0"/>
              <a:t>u</a:t>
            </a:r>
            <a:r>
              <a:rPr lang="en-US" sz="2800" dirty="0" smtClean="0"/>
              <a:t> holds the names of the vertices to which u has an edge of the type </a:t>
            </a:r>
            <a:r>
              <a:rPr lang="en-US" sz="2800" i="1" dirty="0" smtClean="0"/>
              <a:t>{</a:t>
            </a:r>
            <a:r>
              <a:rPr lang="en-US" sz="2800" i="1" dirty="0" err="1" smtClean="0"/>
              <a:t>u,v</a:t>
            </a:r>
            <a:r>
              <a:rPr lang="en-US" sz="2800" i="1" dirty="0" smtClean="0"/>
              <a:t>}</a:t>
            </a:r>
            <a:r>
              <a:rPr lang="en-US" sz="2800" dirty="0" smtClean="0"/>
              <a:t> or </a:t>
            </a:r>
            <a:r>
              <a:rPr lang="en-US" sz="2800" i="1" dirty="0" smtClean="0"/>
              <a:t>(</a:t>
            </a:r>
            <a:r>
              <a:rPr lang="en-US" sz="2800" i="1" dirty="0" err="1" smtClean="0"/>
              <a:t>u,v</a:t>
            </a:r>
            <a:r>
              <a:rPr lang="en-US" sz="2800" i="1" dirty="0" smtClean="0"/>
              <a:t>)</a:t>
            </a:r>
            <a:r>
              <a:rPr lang="en-US" sz="2800" dirty="0" smtClean="0"/>
              <a:t> of </a:t>
            </a:r>
            <a:r>
              <a:rPr lang="en-US" sz="2800" i="1" dirty="0" smtClean="0"/>
              <a:t>E</a:t>
            </a:r>
            <a:r>
              <a:rPr lang="en-US" sz="2800" dirty="0" smtClean="0"/>
              <a:t>.</a:t>
            </a:r>
          </a:p>
          <a:p>
            <a:r>
              <a:rPr lang="en-US" sz="2800" dirty="0" smtClean="0"/>
              <a:t>Each edge appears in exactly one of the linked lists if the graph is directed, or two of the lists if the graph is undirected.</a:t>
            </a:r>
            <a:endParaRPr lang="en-US" sz="2800" dirty="0"/>
          </a:p>
        </p:txBody>
      </p:sp>
    </p:spTree>
    <p:extLst>
      <p:ext uri="{BB962C8B-B14F-4D97-AF65-F5344CB8AC3E}">
        <p14:creationId xmlns:p14="http://schemas.microsoft.com/office/powerpoint/2010/main" val="6984503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7-02 at 1.37.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167"/>
            <a:ext cx="9144000" cy="5568000"/>
          </a:xfrm>
          <a:prstGeom prst="rect">
            <a:avLst/>
          </a:prstGeom>
        </p:spPr>
      </p:pic>
      <p:sp>
        <p:nvSpPr>
          <p:cNvPr id="3" name="TextBox 2"/>
          <p:cNvSpPr txBox="1"/>
          <p:nvPr/>
        </p:nvSpPr>
        <p:spPr>
          <a:xfrm>
            <a:off x="3023634" y="6307486"/>
            <a:ext cx="3507427" cy="523220"/>
          </a:xfrm>
          <a:prstGeom prst="rect">
            <a:avLst/>
          </a:prstGeom>
          <a:solidFill>
            <a:srgbClr val="FFFF00"/>
          </a:solidFill>
        </p:spPr>
        <p:txBody>
          <a:bodyPr wrap="square" rtlCol="0">
            <a:spAutoFit/>
          </a:bodyPr>
          <a:lstStyle/>
          <a:p>
            <a:r>
              <a:rPr lang="en-US" sz="2800" dirty="0" smtClean="0"/>
              <a:t>Storage space: O(</a:t>
            </a:r>
            <a:r>
              <a:rPr lang="en-US" sz="2800" dirty="0" err="1" smtClean="0"/>
              <a:t>n+m</a:t>
            </a:r>
            <a:r>
              <a:rPr lang="en-US" sz="2800" dirty="0" smtClean="0"/>
              <a:t>)</a:t>
            </a:r>
            <a:endParaRPr lang="en-US" sz="2800" dirty="0"/>
          </a:p>
        </p:txBody>
      </p:sp>
    </p:spTree>
    <p:extLst>
      <p:ext uri="{BB962C8B-B14F-4D97-AF65-F5344CB8AC3E}">
        <p14:creationId xmlns:p14="http://schemas.microsoft.com/office/powerpoint/2010/main" val="24254852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Adjacency lists benefits</a:t>
            </a:r>
            <a:endParaRPr lang="en-US" sz="4000" b="1" dirty="0">
              <a:solidFill>
                <a:srgbClr val="0000FF"/>
              </a:solidFill>
            </a:endParaRPr>
          </a:p>
        </p:txBody>
      </p:sp>
      <p:sp>
        <p:nvSpPr>
          <p:cNvPr id="3" name="Content Placeholder 2"/>
          <p:cNvSpPr>
            <a:spLocks noGrp="1"/>
          </p:cNvSpPr>
          <p:nvPr>
            <p:ph idx="1"/>
          </p:nvPr>
        </p:nvSpPr>
        <p:spPr/>
        <p:txBody>
          <a:bodyPr>
            <a:normAutofit/>
          </a:bodyPr>
          <a:lstStyle/>
          <a:p>
            <a:r>
              <a:rPr lang="en-US" sz="2800" dirty="0" smtClean="0"/>
              <a:t>The storage space requirement is </a:t>
            </a:r>
            <a:r>
              <a:rPr lang="en-US" sz="2800" i="1" dirty="0" smtClean="0"/>
              <a:t>O(n + m)</a:t>
            </a:r>
            <a:r>
              <a:rPr lang="en-US" sz="2800" dirty="0" smtClean="0"/>
              <a:t>, which is optimal in the sense that no other representation taking less than this amount is possible.</a:t>
            </a:r>
          </a:p>
          <a:p>
            <a:r>
              <a:rPr lang="en-US" sz="2800" dirty="0" smtClean="0"/>
              <a:t>Checking of for an edge is no longer a constant time operation.</a:t>
            </a:r>
          </a:p>
          <a:p>
            <a:r>
              <a:rPr lang="en-US" sz="2800" dirty="0" smtClean="0"/>
              <a:t>Iterating through all the neighbors of a vertex is now easy. </a:t>
            </a:r>
          </a:p>
          <a:p>
            <a:r>
              <a:rPr lang="en-US" sz="2800" dirty="0" smtClean="0"/>
              <a:t>An algorithm on a graph runs in linear time if the running time of the algorithm is </a:t>
            </a:r>
            <a:r>
              <a:rPr lang="en-US" sz="2800" i="1" dirty="0" smtClean="0"/>
              <a:t>O(n + m)</a:t>
            </a:r>
            <a:r>
              <a:rPr lang="en-US" sz="2800" dirty="0" smtClean="0"/>
              <a:t>.</a:t>
            </a:r>
          </a:p>
          <a:p>
            <a:endParaRPr lang="en-US" sz="2800" dirty="0" smtClean="0"/>
          </a:p>
        </p:txBody>
      </p:sp>
    </p:spTree>
    <p:extLst>
      <p:ext uri="{BB962C8B-B14F-4D97-AF65-F5344CB8AC3E}">
        <p14:creationId xmlns:p14="http://schemas.microsoft.com/office/powerpoint/2010/main" val="31436367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34" y="465137"/>
            <a:ext cx="8229600" cy="2159529"/>
          </a:xfrm>
        </p:spPr>
        <p:txBody>
          <a:bodyPr>
            <a:normAutofit fontScale="90000"/>
          </a:bodyPr>
          <a:lstStyle/>
          <a:p>
            <a:r>
              <a:rPr lang="en-US" sz="3600" b="1" dirty="0" smtClean="0">
                <a:solidFill>
                  <a:srgbClr val="0000FF"/>
                </a:solidFill>
              </a:rPr>
              <a:t>Relative advantages of adjacency lists and matrices</a:t>
            </a:r>
            <a:br>
              <a:rPr lang="en-US" sz="3600" b="1" dirty="0" smtClean="0">
                <a:solidFill>
                  <a:srgbClr val="0000FF"/>
                </a:solidFill>
              </a:rPr>
            </a:br>
            <a:r>
              <a:rPr lang="en-US" sz="2700" dirty="0" smtClean="0"/>
              <a:t> (From the book: </a:t>
            </a:r>
            <a:r>
              <a:rPr lang="en-US" sz="2700" dirty="0"/>
              <a:t>The Algorithm Design </a:t>
            </a:r>
            <a:r>
              <a:rPr lang="en-US" sz="2700" dirty="0" smtClean="0"/>
              <a:t>Manual by </a:t>
            </a:r>
            <a:r>
              <a:rPr lang="en-US" sz="2700" dirty="0" err="1" smtClean="0"/>
              <a:t>Skienna</a:t>
            </a:r>
            <a:r>
              <a:rPr lang="en-US" sz="2700" dirty="0" smtClean="0"/>
              <a:t>) </a:t>
            </a:r>
            <a:br>
              <a:rPr lang="en-US" sz="2700" dirty="0" smtClean="0"/>
            </a:br>
            <a:r>
              <a:rPr lang="en-US" sz="2700" dirty="0" smtClean="0"/>
              <a:t> </a:t>
            </a:r>
            <a:endParaRPr lang="en-US" sz="2700" dirty="0"/>
          </a:p>
        </p:txBody>
      </p:sp>
      <p:pic>
        <p:nvPicPr>
          <p:cNvPr id="6" name="Picture 5" descr="Screen Shot 2015-07-02 at 2.27.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9767"/>
            <a:ext cx="9144000" cy="3115733"/>
          </a:xfrm>
          <a:prstGeom prst="rect">
            <a:avLst/>
          </a:prstGeom>
        </p:spPr>
      </p:pic>
    </p:spTree>
    <p:extLst>
      <p:ext uri="{BB962C8B-B14F-4D97-AF65-F5344CB8AC3E}">
        <p14:creationId xmlns:p14="http://schemas.microsoft.com/office/powerpoint/2010/main" val="330433819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rPr>
              <a:t>Depth-first search (DFS) in undirected graph</a:t>
            </a:r>
            <a:endParaRPr lang="en-US" b="1" dirty="0">
              <a:solidFill>
                <a:srgbClr val="0000FF"/>
              </a:solidFill>
            </a:endParaRPr>
          </a:p>
        </p:txBody>
      </p:sp>
      <p:sp>
        <p:nvSpPr>
          <p:cNvPr id="3" name="Content Placeholder 2"/>
          <p:cNvSpPr>
            <a:spLocks noGrp="1"/>
          </p:cNvSpPr>
          <p:nvPr>
            <p:ph idx="1"/>
          </p:nvPr>
        </p:nvSpPr>
        <p:spPr>
          <a:xfrm>
            <a:off x="457199" y="1600200"/>
            <a:ext cx="8446911" cy="4525963"/>
          </a:xfrm>
        </p:spPr>
        <p:txBody>
          <a:bodyPr>
            <a:normAutofit/>
          </a:bodyPr>
          <a:lstStyle/>
          <a:p>
            <a:r>
              <a:rPr lang="en-US" sz="2800" dirty="0" smtClean="0">
                <a:solidFill>
                  <a:srgbClr val="0000FF"/>
                </a:solidFill>
              </a:rPr>
              <a:t>DFS</a:t>
            </a:r>
            <a:r>
              <a:rPr lang="en-US" sz="2800" dirty="0" smtClean="0"/>
              <a:t>  is a versatile linear time procedure to </a:t>
            </a:r>
            <a:r>
              <a:rPr lang="en-US" sz="2800" dirty="0" smtClean="0"/>
              <a:t>traverse (explore) </a:t>
            </a:r>
            <a:r>
              <a:rPr lang="en-US" sz="2800" dirty="0" smtClean="0"/>
              <a:t>a graph.</a:t>
            </a:r>
          </a:p>
          <a:p>
            <a:r>
              <a:rPr lang="en-US" sz="2800" dirty="0" smtClean="0"/>
              <a:t>The undirected graph </a:t>
            </a:r>
            <a:r>
              <a:rPr lang="en-US" sz="2800" i="1" dirty="0" smtClean="0"/>
              <a:t>G=(V,E)</a:t>
            </a:r>
            <a:r>
              <a:rPr lang="en-US" sz="2800" dirty="0" smtClean="0"/>
              <a:t> is represented by an adjacency list.</a:t>
            </a:r>
          </a:p>
          <a:p>
            <a:r>
              <a:rPr lang="en-US" sz="2800" dirty="0" smtClean="0"/>
              <a:t>DFS traverses a graph </a:t>
            </a:r>
            <a:r>
              <a:rPr lang="en-US" sz="2800" i="1" dirty="0" smtClean="0"/>
              <a:t>G = (V,E) </a:t>
            </a:r>
            <a:r>
              <a:rPr lang="en-US" sz="2800" dirty="0" smtClean="0"/>
              <a:t>in a systematic manner revealing a wealth of information about a graph.</a:t>
            </a:r>
            <a:endParaRPr lang="en-US" sz="2800" dirty="0"/>
          </a:p>
        </p:txBody>
      </p:sp>
    </p:spTree>
    <p:extLst>
      <p:ext uri="{BB962C8B-B14F-4D97-AF65-F5344CB8AC3E}">
        <p14:creationId xmlns:p14="http://schemas.microsoft.com/office/powerpoint/2010/main" val="324557009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00FF"/>
                </a:solidFill>
              </a:rPr>
              <a:t>explore(</a:t>
            </a:r>
            <a:r>
              <a:rPr lang="en-US" b="1" i="1" dirty="0" err="1" smtClean="0">
                <a:solidFill>
                  <a:srgbClr val="0000FF"/>
                </a:solidFill>
              </a:rPr>
              <a:t>G,v</a:t>
            </a:r>
            <a:r>
              <a:rPr lang="en-US" b="1" i="1" dirty="0" smtClean="0">
                <a:solidFill>
                  <a:srgbClr val="0000FF"/>
                </a:solidFill>
              </a:rPr>
              <a:t>)</a:t>
            </a:r>
            <a:endParaRPr lang="en-US" b="1" i="1" dirty="0">
              <a:solidFill>
                <a:srgbClr val="0000FF"/>
              </a:solidFill>
            </a:endParaRPr>
          </a:p>
        </p:txBody>
      </p:sp>
      <p:sp>
        <p:nvSpPr>
          <p:cNvPr id="3" name="Content Placeholder 2"/>
          <p:cNvSpPr>
            <a:spLocks noGrp="1"/>
          </p:cNvSpPr>
          <p:nvPr>
            <p:ph idx="1"/>
          </p:nvPr>
        </p:nvSpPr>
        <p:spPr>
          <a:xfrm>
            <a:off x="457200" y="2332037"/>
            <a:ext cx="8229600" cy="4525963"/>
          </a:xfrm>
        </p:spPr>
        <p:txBody>
          <a:bodyPr>
            <a:normAutofit/>
          </a:bodyPr>
          <a:lstStyle/>
          <a:p>
            <a:r>
              <a:rPr lang="en-US" sz="2800" dirty="0" smtClean="0"/>
              <a:t>Visits the vertices of </a:t>
            </a:r>
            <a:r>
              <a:rPr lang="en-US" sz="2800" i="1" dirty="0" smtClean="0"/>
              <a:t>G,</a:t>
            </a:r>
            <a:r>
              <a:rPr lang="en-US" sz="2800" dirty="0" smtClean="0"/>
              <a:t> reachable from </a:t>
            </a:r>
            <a:r>
              <a:rPr lang="en-US" sz="2800" i="1" dirty="0" smtClean="0"/>
              <a:t>v</a:t>
            </a:r>
            <a:r>
              <a:rPr lang="en-US" sz="2800" dirty="0" smtClean="0"/>
              <a:t>.</a:t>
            </a:r>
          </a:p>
          <a:p>
            <a:r>
              <a:rPr lang="en-US" sz="2800" dirty="0" smtClean="0"/>
              <a:t>Input: undirected graph </a:t>
            </a:r>
            <a:r>
              <a:rPr lang="en-US" sz="2800" i="1" dirty="0" smtClean="0"/>
              <a:t>G = (V,E); v </a:t>
            </a:r>
            <a:r>
              <a:rPr lang="en-US" sz="2800" i="1" dirty="0" smtClean="0">
                <a:sym typeface="Symbol" charset="0"/>
              </a:rPr>
              <a:t> V.</a:t>
            </a:r>
          </a:p>
          <a:p>
            <a:r>
              <a:rPr lang="en-US" sz="2800" dirty="0" smtClean="0">
                <a:sym typeface="Symbol" charset="0"/>
              </a:rPr>
              <a:t>Output: </a:t>
            </a:r>
            <a:r>
              <a:rPr lang="en-US" sz="2800" i="1" dirty="0" smtClean="0">
                <a:solidFill>
                  <a:srgbClr val="0000FF"/>
                </a:solidFill>
                <a:sym typeface="Symbol" charset="0"/>
              </a:rPr>
              <a:t>visited(u)</a:t>
            </a:r>
            <a:r>
              <a:rPr lang="en-US" sz="2800" dirty="0" smtClean="0">
                <a:sym typeface="Symbol" charset="0"/>
              </a:rPr>
              <a:t> is set to true for all nodes reachable from v.</a:t>
            </a:r>
          </a:p>
          <a:p>
            <a:r>
              <a:rPr lang="en-US" sz="2800" dirty="0" smtClean="0">
                <a:sym typeface="Symbol" charset="0"/>
              </a:rPr>
              <a:t>The graph is represented an adjacency list structure.</a:t>
            </a:r>
          </a:p>
          <a:p>
            <a:r>
              <a:rPr lang="en-US" sz="2800" dirty="0" smtClean="0">
                <a:sym typeface="Symbol" charset="0"/>
              </a:rPr>
              <a:t>The algorithm is recursive.</a:t>
            </a:r>
            <a:endParaRPr lang="en-US" sz="2800" dirty="0"/>
          </a:p>
        </p:txBody>
      </p:sp>
    </p:spTree>
    <p:extLst>
      <p:ext uri="{BB962C8B-B14F-4D97-AF65-F5344CB8AC3E}">
        <p14:creationId xmlns:p14="http://schemas.microsoft.com/office/powerpoint/2010/main" val="59819368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00FF"/>
                </a:solidFill>
              </a:rPr>
              <a:t>explore(</a:t>
            </a:r>
            <a:r>
              <a:rPr lang="en-US" b="1" i="1" dirty="0" err="1" smtClean="0">
                <a:solidFill>
                  <a:srgbClr val="0000FF"/>
                </a:solidFill>
              </a:rPr>
              <a:t>G,v</a:t>
            </a:r>
            <a:r>
              <a:rPr lang="en-US" b="1" i="1" dirty="0" smtClean="0">
                <a:solidFill>
                  <a:srgbClr val="0000FF"/>
                </a:solidFill>
              </a:rPr>
              <a:t>)</a:t>
            </a:r>
            <a:endParaRPr lang="en-US" b="1" i="1" dirty="0">
              <a:solidFill>
                <a:srgbClr val="0000FF"/>
              </a:solidFill>
            </a:endParaRPr>
          </a:p>
        </p:txBody>
      </p:sp>
      <p:sp>
        <p:nvSpPr>
          <p:cNvPr id="3" name="Content Placeholder 2"/>
          <p:cNvSpPr>
            <a:spLocks noGrp="1"/>
          </p:cNvSpPr>
          <p:nvPr>
            <p:ph idx="1"/>
          </p:nvPr>
        </p:nvSpPr>
        <p:spPr>
          <a:xfrm>
            <a:off x="457200" y="1531901"/>
            <a:ext cx="8229600" cy="864130"/>
          </a:xfrm>
        </p:spPr>
        <p:txBody>
          <a:bodyPr/>
          <a:lstStyle/>
          <a:p>
            <a:r>
              <a:rPr lang="en-US" dirty="0" smtClean="0"/>
              <a:t>The algorithm given in the text follows.</a:t>
            </a:r>
            <a:endParaRPr lang="en-US" dirty="0"/>
          </a:p>
        </p:txBody>
      </p:sp>
      <p:pic>
        <p:nvPicPr>
          <p:cNvPr id="4" name="Picture 3" descr="Screen Shot 2015-07-02 at 2.35.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96031"/>
            <a:ext cx="9144000" cy="3670300"/>
          </a:xfrm>
          <a:prstGeom prst="rect">
            <a:avLst/>
          </a:prstGeom>
        </p:spPr>
      </p:pic>
    </p:spTree>
    <p:extLst>
      <p:ext uri="{BB962C8B-B14F-4D97-AF65-F5344CB8AC3E}">
        <p14:creationId xmlns:p14="http://schemas.microsoft.com/office/powerpoint/2010/main" val="22244288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An example</a:t>
            </a:r>
            <a:endParaRPr lang="en-US" sz="4000" b="1" dirty="0">
              <a:solidFill>
                <a:srgbClr val="0000FF"/>
              </a:solidFill>
            </a:endParaRPr>
          </a:p>
        </p:txBody>
      </p:sp>
      <p:grpSp>
        <p:nvGrpSpPr>
          <p:cNvPr id="5" name="Group 4"/>
          <p:cNvGrpSpPr/>
          <p:nvPr/>
        </p:nvGrpSpPr>
        <p:grpSpPr>
          <a:xfrm>
            <a:off x="457200" y="1479836"/>
            <a:ext cx="8341088" cy="4563724"/>
            <a:chOff x="457200" y="1479836"/>
            <a:chExt cx="8341088" cy="4563724"/>
          </a:xfrm>
        </p:grpSpPr>
        <p:pic>
          <p:nvPicPr>
            <p:cNvPr id="3" name="Picture 2" descr="Screen Shot 2019-10-09 at 12.40.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0588" y="2097464"/>
              <a:ext cx="1917700" cy="3416300"/>
            </a:xfrm>
            <a:prstGeom prst="rect">
              <a:avLst/>
            </a:prstGeom>
          </p:spPr>
        </p:pic>
        <p:pic>
          <p:nvPicPr>
            <p:cNvPr id="6" name="Picture 5" descr="Screen Shot 2015-07-02 at 3.59.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79836"/>
              <a:ext cx="6705600" cy="4127500"/>
            </a:xfrm>
            <a:prstGeom prst="rect">
              <a:avLst/>
            </a:prstGeom>
          </p:spPr>
        </p:pic>
        <p:pic>
          <p:nvPicPr>
            <p:cNvPr id="4" name="Picture 3" descr="Screen Shot 2019-10-09 at 12.42.2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488" y="5332360"/>
              <a:ext cx="584200" cy="711200"/>
            </a:xfrm>
            <a:prstGeom prst="rect">
              <a:avLst/>
            </a:prstGeom>
          </p:spPr>
        </p:pic>
      </p:grpSp>
    </p:spTree>
    <p:extLst>
      <p:ext uri="{BB962C8B-B14F-4D97-AF65-F5344CB8AC3E}">
        <p14:creationId xmlns:p14="http://schemas.microsoft.com/office/powerpoint/2010/main" val="17981613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Why Graphs?</a:t>
            </a:r>
            <a:endParaRPr lang="en-US" sz="4000" b="1" dirty="0">
              <a:solidFill>
                <a:srgbClr val="0000FF"/>
              </a:solidFill>
            </a:endParaRPr>
          </a:p>
        </p:txBody>
      </p:sp>
      <p:sp>
        <p:nvSpPr>
          <p:cNvPr id="3" name="Content Placeholder 2"/>
          <p:cNvSpPr>
            <a:spLocks noGrp="1"/>
          </p:cNvSpPr>
          <p:nvPr>
            <p:ph idx="1"/>
          </p:nvPr>
        </p:nvSpPr>
        <p:spPr/>
        <p:txBody>
          <a:bodyPr/>
          <a:lstStyle/>
          <a:p>
            <a:r>
              <a:rPr lang="en-US" dirty="0" smtClean="0"/>
              <a:t>Graphs are commonly used to represent varieties of problems.</a:t>
            </a:r>
          </a:p>
        </p:txBody>
      </p:sp>
    </p:spTree>
    <p:extLst>
      <p:ext uri="{BB962C8B-B14F-4D97-AF65-F5344CB8AC3E}">
        <p14:creationId xmlns:p14="http://schemas.microsoft.com/office/powerpoint/2010/main" val="126135458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00FF"/>
                </a:solidFill>
              </a:rPr>
              <a:t>explore(</a:t>
            </a:r>
            <a:r>
              <a:rPr lang="en-US" b="1" i="1" dirty="0" err="1" smtClean="0">
                <a:solidFill>
                  <a:srgbClr val="0000FF"/>
                </a:solidFill>
              </a:rPr>
              <a:t>G,v</a:t>
            </a:r>
            <a:r>
              <a:rPr lang="en-US" b="1" i="1" dirty="0" smtClean="0">
                <a:solidFill>
                  <a:srgbClr val="0000FF"/>
                </a:solidFill>
              </a:rPr>
              <a:t>)</a:t>
            </a:r>
            <a:endParaRPr lang="en-US" b="1" i="1" dirty="0">
              <a:solidFill>
                <a:srgbClr val="0000FF"/>
              </a:solidFill>
            </a:endParaRPr>
          </a:p>
        </p:txBody>
      </p:sp>
      <p:sp>
        <p:nvSpPr>
          <p:cNvPr id="3" name="Content Placeholder 2"/>
          <p:cNvSpPr>
            <a:spLocks noGrp="1"/>
          </p:cNvSpPr>
          <p:nvPr>
            <p:ph idx="1"/>
          </p:nvPr>
        </p:nvSpPr>
        <p:spPr>
          <a:xfrm>
            <a:off x="457200" y="1531901"/>
            <a:ext cx="8229600" cy="864130"/>
          </a:xfrm>
        </p:spPr>
        <p:txBody>
          <a:bodyPr/>
          <a:lstStyle/>
          <a:p>
            <a:r>
              <a:rPr lang="en-US" dirty="0" smtClean="0"/>
              <a:t>The algorithm given in the text</a:t>
            </a:r>
            <a:endParaRPr lang="en-US" dirty="0"/>
          </a:p>
        </p:txBody>
      </p:sp>
      <p:pic>
        <p:nvPicPr>
          <p:cNvPr id="4" name="Picture 3" descr="Screen Shot 2015-07-02 at 2.35.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96031"/>
            <a:ext cx="9144000" cy="3670300"/>
          </a:xfrm>
          <a:prstGeom prst="rect">
            <a:avLst/>
          </a:prstGeom>
        </p:spPr>
      </p:pic>
      <p:sp>
        <p:nvSpPr>
          <p:cNvPr id="5" name="TextBox 4"/>
          <p:cNvSpPr txBox="1"/>
          <p:nvPr/>
        </p:nvSpPr>
        <p:spPr>
          <a:xfrm>
            <a:off x="0" y="5611504"/>
            <a:ext cx="9144000" cy="830997"/>
          </a:xfrm>
          <a:prstGeom prst="rect">
            <a:avLst/>
          </a:prstGeom>
          <a:solidFill>
            <a:srgbClr val="FFFF00"/>
          </a:solidFill>
        </p:spPr>
        <p:txBody>
          <a:bodyPr wrap="square" rtlCol="0">
            <a:spAutoFit/>
          </a:bodyPr>
          <a:lstStyle/>
          <a:p>
            <a:r>
              <a:rPr lang="en-US" sz="2400" dirty="0" smtClean="0"/>
              <a:t>The </a:t>
            </a:r>
            <a:r>
              <a:rPr lang="en-US" sz="2400" i="1" dirty="0" err="1" smtClean="0"/>
              <a:t>previsit</a:t>
            </a:r>
            <a:r>
              <a:rPr lang="en-US" sz="2400" i="1" dirty="0" smtClean="0"/>
              <a:t>(v)</a:t>
            </a:r>
            <a:r>
              <a:rPr lang="en-US" sz="2400" dirty="0" smtClean="0"/>
              <a:t> and </a:t>
            </a:r>
            <a:r>
              <a:rPr lang="en-US" sz="2400" i="1" dirty="0" err="1" smtClean="0"/>
              <a:t>postvisit</a:t>
            </a:r>
            <a:r>
              <a:rPr lang="en-US" sz="2400" i="1" dirty="0" smtClean="0"/>
              <a:t>(v) </a:t>
            </a:r>
            <a:r>
              <a:rPr lang="en-US" sz="2400" dirty="0" smtClean="0"/>
              <a:t>procedures are optional meant for performing other operations on the vertex </a:t>
            </a:r>
            <a:r>
              <a:rPr lang="en-US" sz="2400" i="1" dirty="0" smtClean="0"/>
              <a:t>v</a:t>
            </a:r>
            <a:r>
              <a:rPr lang="en-US" sz="2400" dirty="0" smtClean="0"/>
              <a:t>.</a:t>
            </a:r>
            <a:endParaRPr lang="en-US" sz="2400" dirty="0"/>
          </a:p>
        </p:txBody>
      </p:sp>
    </p:spTree>
    <p:extLst>
      <p:ext uri="{BB962C8B-B14F-4D97-AF65-F5344CB8AC3E}">
        <p14:creationId xmlns:p14="http://schemas.microsoft.com/office/powerpoint/2010/main" val="301599638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0000FF"/>
                </a:solidFill>
              </a:rPr>
              <a:t>explore(</a:t>
            </a:r>
            <a:r>
              <a:rPr lang="en-US" b="1" i="1" dirty="0" err="1" smtClean="0">
                <a:solidFill>
                  <a:srgbClr val="0000FF"/>
                </a:solidFill>
              </a:rPr>
              <a:t>G,v</a:t>
            </a:r>
            <a:r>
              <a:rPr lang="en-US" b="1" i="1" dirty="0" smtClean="0">
                <a:solidFill>
                  <a:srgbClr val="0000FF"/>
                </a:solidFill>
              </a:rPr>
              <a:t>)</a:t>
            </a:r>
            <a:br>
              <a:rPr lang="en-US" b="1" i="1" dirty="0" smtClean="0">
                <a:solidFill>
                  <a:srgbClr val="0000FF"/>
                </a:solidFill>
              </a:rPr>
            </a:br>
            <a:r>
              <a:rPr lang="en-US" b="1" dirty="0" smtClean="0">
                <a:solidFill>
                  <a:srgbClr val="0000FF"/>
                </a:solidFill>
              </a:rPr>
              <a:t>A neat implementation</a:t>
            </a:r>
            <a:endParaRPr lang="en-US" b="1" dirty="0">
              <a:solidFill>
                <a:srgbClr val="0000FF"/>
              </a:solidFill>
            </a:endParaRPr>
          </a:p>
        </p:txBody>
      </p:sp>
      <p:pic>
        <p:nvPicPr>
          <p:cNvPr id="9" name="Picture 8" descr="Screen Shot 2015-07-02 at 3.22.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1" y="2304801"/>
            <a:ext cx="9244709" cy="3242840"/>
          </a:xfrm>
          <a:prstGeom prst="rect">
            <a:avLst/>
          </a:prstGeom>
        </p:spPr>
      </p:pic>
    </p:spTree>
    <p:extLst>
      <p:ext uri="{BB962C8B-B14F-4D97-AF65-F5344CB8AC3E}">
        <p14:creationId xmlns:p14="http://schemas.microsoft.com/office/powerpoint/2010/main" val="121087417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i="1" dirty="0" smtClean="0">
                <a:solidFill>
                  <a:srgbClr val="0000FF"/>
                </a:solidFill>
              </a:rPr>
              <a:t>explore(</a:t>
            </a:r>
            <a:r>
              <a:rPr lang="en-US" sz="3600" b="1" i="1" dirty="0" err="1" smtClean="0">
                <a:solidFill>
                  <a:srgbClr val="0000FF"/>
                </a:solidFill>
              </a:rPr>
              <a:t>G,v</a:t>
            </a:r>
            <a:r>
              <a:rPr lang="en-US" sz="3600" b="1" i="1" dirty="0" smtClean="0">
                <a:solidFill>
                  <a:srgbClr val="0000FF"/>
                </a:solidFill>
              </a:rPr>
              <a:t>)</a:t>
            </a:r>
            <a:br>
              <a:rPr lang="en-US" sz="3600" b="1" i="1" dirty="0" smtClean="0">
                <a:solidFill>
                  <a:srgbClr val="0000FF"/>
                </a:solidFill>
              </a:rPr>
            </a:br>
            <a:r>
              <a:rPr lang="en-US" sz="3600" b="1" dirty="0" smtClean="0">
                <a:solidFill>
                  <a:srgbClr val="0000FF"/>
                </a:solidFill>
              </a:rPr>
              <a:t>A neat implementation</a:t>
            </a:r>
            <a:endParaRPr lang="en-US" sz="3600" b="1" dirty="0">
              <a:solidFill>
                <a:srgbClr val="0000FF"/>
              </a:solidFill>
            </a:endParaRPr>
          </a:p>
        </p:txBody>
      </p:sp>
      <p:pic>
        <p:nvPicPr>
          <p:cNvPr id="3" name="Picture 2" descr="Screen Shot 2015-07-03 at 9.49.1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0310" y="1726644"/>
            <a:ext cx="6684443" cy="4968967"/>
          </a:xfrm>
          <a:prstGeom prst="rect">
            <a:avLst/>
          </a:prstGeom>
        </p:spPr>
      </p:pic>
    </p:spTree>
    <p:extLst>
      <p:ext uri="{BB962C8B-B14F-4D97-AF65-F5344CB8AC3E}">
        <p14:creationId xmlns:p14="http://schemas.microsoft.com/office/powerpoint/2010/main" val="11693970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An example</a:t>
            </a:r>
            <a:endParaRPr lang="en-US" sz="4000" b="1" dirty="0">
              <a:solidFill>
                <a:srgbClr val="0000FF"/>
              </a:solidFill>
            </a:endParaRPr>
          </a:p>
        </p:txBody>
      </p:sp>
      <p:grpSp>
        <p:nvGrpSpPr>
          <p:cNvPr id="5" name="Group 4"/>
          <p:cNvGrpSpPr/>
          <p:nvPr/>
        </p:nvGrpSpPr>
        <p:grpSpPr>
          <a:xfrm>
            <a:off x="457200" y="431724"/>
            <a:ext cx="8341088" cy="4563724"/>
            <a:chOff x="457200" y="1479836"/>
            <a:chExt cx="8341088" cy="4563724"/>
          </a:xfrm>
        </p:grpSpPr>
        <p:pic>
          <p:nvPicPr>
            <p:cNvPr id="3" name="Picture 2" descr="Screen Shot 2019-10-09 at 12.40.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0588" y="2097464"/>
              <a:ext cx="1917700" cy="3416300"/>
            </a:xfrm>
            <a:prstGeom prst="rect">
              <a:avLst/>
            </a:prstGeom>
          </p:spPr>
        </p:pic>
        <p:pic>
          <p:nvPicPr>
            <p:cNvPr id="6" name="Picture 5" descr="Screen Shot 2015-07-02 at 3.59.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79836"/>
              <a:ext cx="6705600" cy="4127500"/>
            </a:xfrm>
            <a:prstGeom prst="rect">
              <a:avLst/>
            </a:prstGeom>
          </p:spPr>
        </p:pic>
        <p:pic>
          <p:nvPicPr>
            <p:cNvPr id="4" name="Picture 3" descr="Screen Shot 2019-10-09 at 12.42.2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488" y="5332360"/>
              <a:ext cx="584200" cy="711200"/>
            </a:xfrm>
            <a:prstGeom prst="rect">
              <a:avLst/>
            </a:prstGeom>
          </p:spPr>
        </p:pic>
      </p:grpSp>
    </p:spTree>
    <p:extLst>
      <p:ext uri="{BB962C8B-B14F-4D97-AF65-F5344CB8AC3E}">
        <p14:creationId xmlns:p14="http://schemas.microsoft.com/office/powerpoint/2010/main" val="11752185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An example</a:t>
            </a:r>
            <a:endParaRPr lang="en-US" sz="4000" b="1" dirty="0">
              <a:solidFill>
                <a:srgbClr val="0000FF"/>
              </a:solidFill>
            </a:endParaRPr>
          </a:p>
        </p:txBody>
      </p:sp>
      <p:grpSp>
        <p:nvGrpSpPr>
          <p:cNvPr id="5" name="Group 4"/>
          <p:cNvGrpSpPr/>
          <p:nvPr/>
        </p:nvGrpSpPr>
        <p:grpSpPr>
          <a:xfrm>
            <a:off x="457200" y="431724"/>
            <a:ext cx="8341088" cy="4563724"/>
            <a:chOff x="457200" y="1479836"/>
            <a:chExt cx="8341088" cy="4563724"/>
          </a:xfrm>
        </p:grpSpPr>
        <p:pic>
          <p:nvPicPr>
            <p:cNvPr id="3" name="Picture 2" descr="Screen Shot 2019-10-09 at 12.40.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0588" y="2097464"/>
              <a:ext cx="1917700" cy="3416300"/>
            </a:xfrm>
            <a:prstGeom prst="rect">
              <a:avLst/>
            </a:prstGeom>
          </p:spPr>
        </p:pic>
        <p:pic>
          <p:nvPicPr>
            <p:cNvPr id="6" name="Picture 5" descr="Screen Shot 2015-07-02 at 3.59.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79836"/>
              <a:ext cx="6705600" cy="4127500"/>
            </a:xfrm>
            <a:prstGeom prst="rect">
              <a:avLst/>
            </a:prstGeom>
          </p:spPr>
        </p:pic>
        <p:pic>
          <p:nvPicPr>
            <p:cNvPr id="4" name="Picture 3" descr="Screen Shot 2019-10-09 at 12.42.2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488" y="5332360"/>
              <a:ext cx="584200" cy="711200"/>
            </a:xfrm>
            <a:prstGeom prst="rect">
              <a:avLst/>
            </a:prstGeom>
          </p:spPr>
        </p:pic>
      </p:grpSp>
      <p:sp>
        <p:nvSpPr>
          <p:cNvPr id="7" name="TextBox 6"/>
          <p:cNvSpPr txBox="1"/>
          <p:nvPr/>
        </p:nvSpPr>
        <p:spPr>
          <a:xfrm>
            <a:off x="4081036" y="3596736"/>
            <a:ext cx="1665959" cy="1631216"/>
          </a:xfrm>
          <a:prstGeom prst="rect">
            <a:avLst/>
          </a:prstGeom>
          <a:solidFill>
            <a:srgbClr val="FFFF00"/>
          </a:solidFill>
        </p:spPr>
        <p:txBody>
          <a:bodyPr wrap="square" rtlCol="0">
            <a:spAutoFit/>
          </a:bodyPr>
          <a:lstStyle/>
          <a:p>
            <a:r>
              <a:rPr lang="en-US" sz="2000" dirty="0" smtClean="0"/>
              <a:t>parent[A] = nil</a:t>
            </a:r>
          </a:p>
          <a:p>
            <a:r>
              <a:rPr lang="en-US" sz="2000" dirty="0" smtClean="0"/>
              <a:t>parent[B] = A</a:t>
            </a:r>
          </a:p>
          <a:p>
            <a:r>
              <a:rPr lang="en-US" sz="2000" dirty="0" smtClean="0"/>
              <a:t>parent[E] = A</a:t>
            </a:r>
          </a:p>
          <a:p>
            <a:r>
              <a:rPr lang="en-US" sz="2000" dirty="0" smtClean="0"/>
              <a:t>parent[I] = E</a:t>
            </a:r>
          </a:p>
          <a:p>
            <a:r>
              <a:rPr lang="en-US" sz="2000" dirty="0" smtClean="0"/>
              <a:t>parent[j] = I</a:t>
            </a:r>
            <a:endParaRPr lang="en-US" sz="2000" dirty="0"/>
          </a:p>
        </p:txBody>
      </p:sp>
    </p:spTree>
    <p:extLst>
      <p:ext uri="{BB962C8B-B14F-4D97-AF65-F5344CB8AC3E}">
        <p14:creationId xmlns:p14="http://schemas.microsoft.com/office/powerpoint/2010/main" val="259178795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An example</a:t>
            </a:r>
            <a:endParaRPr lang="en-US" sz="4000" b="1" dirty="0">
              <a:solidFill>
                <a:srgbClr val="0000FF"/>
              </a:solidFill>
            </a:endParaRPr>
          </a:p>
        </p:txBody>
      </p:sp>
      <p:grpSp>
        <p:nvGrpSpPr>
          <p:cNvPr id="5" name="Group 4"/>
          <p:cNvGrpSpPr/>
          <p:nvPr/>
        </p:nvGrpSpPr>
        <p:grpSpPr>
          <a:xfrm>
            <a:off x="457200" y="431724"/>
            <a:ext cx="8341088" cy="4563724"/>
            <a:chOff x="457200" y="1479836"/>
            <a:chExt cx="8341088" cy="4563724"/>
          </a:xfrm>
        </p:grpSpPr>
        <p:pic>
          <p:nvPicPr>
            <p:cNvPr id="3" name="Picture 2" descr="Screen Shot 2019-10-09 at 12.40.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0588" y="2097464"/>
              <a:ext cx="1917700" cy="3416300"/>
            </a:xfrm>
            <a:prstGeom prst="rect">
              <a:avLst/>
            </a:prstGeom>
          </p:spPr>
        </p:pic>
        <p:pic>
          <p:nvPicPr>
            <p:cNvPr id="6" name="Picture 5" descr="Screen Shot 2015-07-02 at 3.59.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79836"/>
              <a:ext cx="6705600" cy="4127500"/>
            </a:xfrm>
            <a:prstGeom prst="rect">
              <a:avLst/>
            </a:prstGeom>
          </p:spPr>
        </p:pic>
        <p:pic>
          <p:nvPicPr>
            <p:cNvPr id="4" name="Picture 3" descr="Screen Shot 2019-10-09 at 12.42.2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488" y="5332360"/>
              <a:ext cx="584200" cy="711200"/>
            </a:xfrm>
            <a:prstGeom prst="rect">
              <a:avLst/>
            </a:prstGeom>
          </p:spPr>
        </p:pic>
      </p:grpSp>
      <p:sp>
        <p:nvSpPr>
          <p:cNvPr id="7" name="TextBox 6"/>
          <p:cNvSpPr txBox="1"/>
          <p:nvPr/>
        </p:nvSpPr>
        <p:spPr>
          <a:xfrm>
            <a:off x="4081036" y="3596736"/>
            <a:ext cx="1665959" cy="1631216"/>
          </a:xfrm>
          <a:prstGeom prst="rect">
            <a:avLst/>
          </a:prstGeom>
          <a:solidFill>
            <a:srgbClr val="FFFF00"/>
          </a:solidFill>
        </p:spPr>
        <p:txBody>
          <a:bodyPr wrap="square" rtlCol="0">
            <a:spAutoFit/>
          </a:bodyPr>
          <a:lstStyle/>
          <a:p>
            <a:r>
              <a:rPr lang="en-US" sz="2000" dirty="0" smtClean="0"/>
              <a:t>parent[A] = nil</a:t>
            </a:r>
          </a:p>
          <a:p>
            <a:r>
              <a:rPr lang="en-US" sz="2000" dirty="0" smtClean="0"/>
              <a:t>parent[B] = A</a:t>
            </a:r>
          </a:p>
          <a:p>
            <a:r>
              <a:rPr lang="en-US" sz="2000" dirty="0" smtClean="0"/>
              <a:t>parent[E] = A</a:t>
            </a:r>
          </a:p>
          <a:p>
            <a:r>
              <a:rPr lang="en-US" sz="2000" dirty="0" smtClean="0"/>
              <a:t>parent[I] = E</a:t>
            </a:r>
          </a:p>
          <a:p>
            <a:r>
              <a:rPr lang="en-US" sz="2000" dirty="0" smtClean="0"/>
              <a:t>parent[j] = I</a:t>
            </a:r>
            <a:endParaRPr lang="en-US" sz="2000" dirty="0"/>
          </a:p>
        </p:txBody>
      </p:sp>
      <p:sp>
        <p:nvSpPr>
          <p:cNvPr id="8" name="TextBox 7"/>
          <p:cNvSpPr txBox="1"/>
          <p:nvPr/>
        </p:nvSpPr>
        <p:spPr>
          <a:xfrm>
            <a:off x="0" y="5262867"/>
            <a:ext cx="9144000" cy="1569660"/>
          </a:xfrm>
          <a:prstGeom prst="rect">
            <a:avLst/>
          </a:prstGeom>
          <a:solidFill>
            <a:srgbClr val="FF6600"/>
          </a:solidFill>
        </p:spPr>
        <p:txBody>
          <a:bodyPr wrap="square" rtlCol="0">
            <a:spAutoFit/>
          </a:bodyPr>
          <a:lstStyle/>
          <a:p>
            <a:pPr marL="342900" indent="-342900">
              <a:buFont typeface="Arial"/>
              <a:buChar char="•"/>
            </a:pPr>
            <a:r>
              <a:rPr lang="en-US" sz="2400" dirty="0" smtClean="0"/>
              <a:t>The solid edges are actually those that are traversed, each of which is effected by a call to </a:t>
            </a:r>
            <a:r>
              <a:rPr lang="en-US" sz="2400" b="1" dirty="0" smtClean="0"/>
              <a:t>explore </a:t>
            </a:r>
            <a:r>
              <a:rPr lang="en-US" sz="2400" dirty="0" smtClean="0"/>
              <a:t>and led to the discovery of a new vertex.  These edges form a tree. The edges are call DFS tree edges.</a:t>
            </a:r>
          </a:p>
          <a:p>
            <a:pPr marL="342900" indent="-342900">
              <a:buFont typeface="Arial"/>
              <a:buChar char="•"/>
            </a:pPr>
            <a:r>
              <a:rPr lang="en-US" sz="2400" dirty="0" smtClean="0"/>
              <a:t>Tree edges are { (parent[u],u)|  </a:t>
            </a:r>
            <a:r>
              <a:rPr lang="en-US" sz="2400" dirty="0" smtClean="0">
                <a:sym typeface="Symbol" charset="0"/>
              </a:rPr>
              <a:t> u, parent[u] is not </a:t>
            </a:r>
            <a:r>
              <a:rPr lang="en-US" sz="2400" dirty="0" err="1" smtClean="0">
                <a:sym typeface="Symbol" charset="0"/>
              </a:rPr>
              <a:t>nill</a:t>
            </a:r>
            <a:r>
              <a:rPr lang="en-US" sz="2400" dirty="0" smtClean="0">
                <a:sym typeface="Symbol" charset="0"/>
              </a:rPr>
              <a:t>}</a:t>
            </a:r>
            <a:endParaRPr lang="en-US" sz="2400" dirty="0"/>
          </a:p>
        </p:txBody>
      </p:sp>
    </p:spTree>
    <p:extLst>
      <p:ext uri="{BB962C8B-B14F-4D97-AF65-F5344CB8AC3E}">
        <p14:creationId xmlns:p14="http://schemas.microsoft.com/office/powerpoint/2010/main" val="310601392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err="1" smtClean="0">
                <a:solidFill>
                  <a:srgbClr val="0000FF"/>
                </a:solidFill>
              </a:rPr>
              <a:t>dfs</a:t>
            </a:r>
            <a:r>
              <a:rPr lang="en-US" sz="4000" b="1" i="1" dirty="0" smtClean="0">
                <a:solidFill>
                  <a:srgbClr val="0000FF"/>
                </a:solidFill>
              </a:rPr>
              <a:t>(G)</a:t>
            </a:r>
            <a:endParaRPr lang="en-US" sz="4000" b="1" i="1" dirty="0">
              <a:solidFill>
                <a:srgbClr val="0000FF"/>
              </a:solidFill>
            </a:endParaRPr>
          </a:p>
        </p:txBody>
      </p:sp>
      <p:sp>
        <p:nvSpPr>
          <p:cNvPr id="3" name="Content Placeholder 2"/>
          <p:cNvSpPr>
            <a:spLocks noGrp="1"/>
          </p:cNvSpPr>
          <p:nvPr>
            <p:ph idx="1"/>
          </p:nvPr>
        </p:nvSpPr>
        <p:spPr>
          <a:xfrm>
            <a:off x="457200" y="1600200"/>
            <a:ext cx="8229600" cy="4525963"/>
          </a:xfrm>
        </p:spPr>
        <p:txBody>
          <a:bodyPr>
            <a:normAutofit/>
          </a:bodyPr>
          <a:lstStyle/>
          <a:p>
            <a:r>
              <a:rPr lang="en-US" sz="2800" dirty="0" smtClean="0"/>
              <a:t>The explore procedure visits only the portion of the graph reachable from its starting point.</a:t>
            </a:r>
          </a:p>
          <a:p>
            <a:r>
              <a:rPr lang="en-US" sz="2800" dirty="0" smtClean="0"/>
              <a:t>To examine the rest of the graph, we need to restart the procedure elsewhere, at some vertex that has not yet been visited.</a:t>
            </a:r>
            <a:endParaRPr lang="en-US" sz="2800" dirty="0"/>
          </a:p>
        </p:txBody>
      </p:sp>
    </p:spTree>
    <p:extLst>
      <p:ext uri="{BB962C8B-B14F-4D97-AF65-F5344CB8AC3E}">
        <p14:creationId xmlns:p14="http://schemas.microsoft.com/office/powerpoint/2010/main" val="43343573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Procedure </a:t>
            </a:r>
            <a:r>
              <a:rPr lang="en-US" sz="4000" b="1" i="1" dirty="0" err="1" smtClean="0">
                <a:solidFill>
                  <a:srgbClr val="0000FF"/>
                </a:solidFill>
              </a:rPr>
              <a:t>dfs</a:t>
            </a:r>
            <a:r>
              <a:rPr lang="en-US" sz="4000" b="1" i="1" dirty="0" smtClean="0">
                <a:solidFill>
                  <a:srgbClr val="0000FF"/>
                </a:solidFill>
              </a:rPr>
              <a:t>(G)</a:t>
            </a:r>
            <a:endParaRPr lang="en-US" sz="4000" b="1" i="1" dirty="0">
              <a:solidFill>
                <a:srgbClr val="0000FF"/>
              </a:solidFill>
            </a:endParaRPr>
          </a:p>
        </p:txBody>
      </p:sp>
      <p:pic>
        <p:nvPicPr>
          <p:cNvPr id="5" name="Picture 4" descr="Screen Shot 2015-07-02 at 4.25.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099" y="1727199"/>
            <a:ext cx="5882381" cy="3802895"/>
          </a:xfrm>
          <a:prstGeom prst="rect">
            <a:avLst/>
          </a:prstGeom>
        </p:spPr>
      </p:pic>
    </p:spTree>
    <p:extLst>
      <p:ext uri="{BB962C8B-B14F-4D97-AF65-F5344CB8AC3E}">
        <p14:creationId xmlns:p14="http://schemas.microsoft.com/office/powerpoint/2010/main" val="170207634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An example</a:t>
            </a:r>
            <a:endParaRPr lang="en-US" sz="4000" b="1" dirty="0">
              <a:solidFill>
                <a:srgbClr val="0000FF"/>
              </a:solidFill>
            </a:endParaRPr>
          </a:p>
        </p:txBody>
      </p:sp>
      <p:pic>
        <p:nvPicPr>
          <p:cNvPr id="4" name="Picture 3" descr="Screen Shot 2015-07-02 at 4.27.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2700"/>
            <a:ext cx="9144000" cy="4269619"/>
          </a:xfrm>
          <a:prstGeom prst="rect">
            <a:avLst/>
          </a:prstGeom>
        </p:spPr>
      </p:pic>
    </p:spTree>
    <p:extLst>
      <p:ext uri="{BB962C8B-B14F-4D97-AF65-F5344CB8AC3E}">
        <p14:creationId xmlns:p14="http://schemas.microsoft.com/office/powerpoint/2010/main" val="99747042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26"/>
            <a:ext cx="8229600" cy="1143000"/>
          </a:xfrm>
        </p:spPr>
        <p:txBody>
          <a:bodyPr>
            <a:normAutofit/>
          </a:bodyPr>
          <a:lstStyle/>
          <a:p>
            <a:r>
              <a:rPr lang="en-US" sz="4000" b="1" dirty="0" smtClean="0">
                <a:solidFill>
                  <a:srgbClr val="0000FF"/>
                </a:solidFill>
              </a:rPr>
              <a:t>Analysis of </a:t>
            </a:r>
            <a:r>
              <a:rPr lang="en-US" sz="4000" b="1" i="1" dirty="0" err="1" smtClean="0">
                <a:solidFill>
                  <a:srgbClr val="0000FF"/>
                </a:solidFill>
              </a:rPr>
              <a:t>dfs</a:t>
            </a:r>
            <a:r>
              <a:rPr lang="en-US" sz="4000" b="1" i="1" dirty="0" smtClean="0">
                <a:solidFill>
                  <a:srgbClr val="0000FF"/>
                </a:solidFill>
              </a:rPr>
              <a:t>(G)</a:t>
            </a:r>
            <a:endParaRPr lang="en-US" sz="4000" b="1" i="1" dirty="0">
              <a:solidFill>
                <a:srgbClr val="0000FF"/>
              </a:solidFill>
            </a:endParaRPr>
          </a:p>
        </p:txBody>
      </p:sp>
      <p:sp>
        <p:nvSpPr>
          <p:cNvPr id="3" name="Content Placeholder 2"/>
          <p:cNvSpPr>
            <a:spLocks noGrp="1"/>
          </p:cNvSpPr>
          <p:nvPr>
            <p:ph idx="1"/>
          </p:nvPr>
        </p:nvSpPr>
        <p:spPr>
          <a:xfrm>
            <a:off x="-1" y="922871"/>
            <a:ext cx="9144001" cy="5935129"/>
          </a:xfrm>
        </p:spPr>
        <p:txBody>
          <a:bodyPr>
            <a:normAutofit fontScale="92500" lnSpcReduction="20000"/>
          </a:bodyPr>
          <a:lstStyle/>
          <a:p>
            <a:r>
              <a:rPr lang="en-US" sz="3000" dirty="0" smtClean="0"/>
              <a:t>Thanks to the ``visited” array, each vertex is </a:t>
            </a:r>
            <a:r>
              <a:rPr lang="en-US" sz="3000" b="1" dirty="0" err="1" smtClean="0">
                <a:solidFill>
                  <a:srgbClr val="0000FF"/>
                </a:solidFill>
              </a:rPr>
              <a:t>explore</a:t>
            </a:r>
            <a:r>
              <a:rPr lang="en-US" sz="3000" dirty="0" err="1" smtClean="0"/>
              <a:t>’d</a:t>
            </a:r>
            <a:r>
              <a:rPr lang="en-US" sz="3000" dirty="0" smtClean="0"/>
              <a:t> exactly once.</a:t>
            </a:r>
          </a:p>
          <a:p>
            <a:r>
              <a:rPr lang="en-US" sz="3000" dirty="0" smtClean="0"/>
              <a:t>During the exploration of a vertex, there are the following steps:</a:t>
            </a:r>
          </a:p>
          <a:p>
            <a:pPr lvl="1"/>
            <a:r>
              <a:rPr lang="en-US" sz="2600" dirty="0" smtClean="0"/>
              <a:t>Some fixed amount of work – marking the spot as visited, assigning a value to entry, exit array (included in </a:t>
            </a:r>
            <a:r>
              <a:rPr lang="en-US" sz="2600" dirty="0" err="1" smtClean="0"/>
              <a:t>previsit</a:t>
            </a:r>
            <a:r>
              <a:rPr lang="en-US" sz="2600" dirty="0"/>
              <a:t> </a:t>
            </a:r>
            <a:r>
              <a:rPr lang="en-US" sz="2600" dirty="0" smtClean="0"/>
              <a:t>/</a:t>
            </a:r>
            <a:r>
              <a:rPr lang="en-US" sz="2600" dirty="0" err="1" smtClean="0"/>
              <a:t>postvisit</a:t>
            </a:r>
            <a:r>
              <a:rPr lang="en-US" sz="2600" dirty="0" smtClean="0"/>
              <a:t>  section; </a:t>
            </a:r>
            <a:r>
              <a:rPr lang="en-US" sz="2600" dirty="0" smtClean="0">
                <a:solidFill>
                  <a:srgbClr val="760E80"/>
                </a:solidFill>
              </a:rPr>
              <a:t>in the text they are called pre and post times</a:t>
            </a:r>
            <a:r>
              <a:rPr lang="en-US" sz="2600" dirty="0" smtClean="0"/>
              <a:t>) </a:t>
            </a:r>
            <a:r>
              <a:rPr lang="en-US" sz="2600" dirty="0" smtClean="0">
                <a:solidFill>
                  <a:srgbClr val="0000FF"/>
                </a:solidFill>
              </a:rPr>
              <a:t>(O(1) total time  per vertex)</a:t>
            </a:r>
          </a:p>
          <a:p>
            <a:pPr lvl="1"/>
            <a:r>
              <a:rPr lang="en-US" sz="2600" dirty="0" smtClean="0"/>
              <a:t>A loop in which adjacent edges are scanned, to see if they lead to somewhere new.  </a:t>
            </a:r>
            <a:endParaRPr lang="en-US" sz="2600" dirty="0"/>
          </a:p>
          <a:p>
            <a:pPr marL="1200150" lvl="2" indent="-342900"/>
            <a:r>
              <a:rPr lang="en-US" sz="2600" dirty="0" smtClean="0"/>
              <a:t>Each edge connecting </a:t>
            </a:r>
            <a:r>
              <a:rPr lang="en-US" sz="2600" i="1" dirty="0" smtClean="0"/>
              <a:t>x</a:t>
            </a:r>
            <a:r>
              <a:rPr lang="en-US" sz="2600" dirty="0" smtClean="0"/>
              <a:t> and </a:t>
            </a:r>
            <a:r>
              <a:rPr lang="en-US" sz="2600" i="1" dirty="0" smtClean="0"/>
              <a:t>y</a:t>
            </a:r>
            <a:r>
              <a:rPr lang="en-US" sz="2600" dirty="0" smtClean="0"/>
              <a:t> is visited twice: once during </a:t>
            </a:r>
            <a:r>
              <a:rPr lang="en-US" sz="2600" i="1" dirty="0" smtClean="0">
                <a:solidFill>
                  <a:srgbClr val="FF0000"/>
                </a:solidFill>
              </a:rPr>
              <a:t>explore(G, x)</a:t>
            </a:r>
            <a:r>
              <a:rPr lang="en-US" sz="2600" dirty="0" smtClean="0">
                <a:solidFill>
                  <a:srgbClr val="FF0000"/>
                </a:solidFill>
              </a:rPr>
              <a:t> </a:t>
            </a:r>
            <a:r>
              <a:rPr lang="en-US" sz="2600" dirty="0" smtClean="0"/>
              <a:t>and once during </a:t>
            </a:r>
            <a:r>
              <a:rPr lang="en-US" sz="2600" i="1" dirty="0" smtClean="0">
                <a:solidFill>
                  <a:srgbClr val="FF0000"/>
                </a:solidFill>
              </a:rPr>
              <a:t>explore(</a:t>
            </a:r>
            <a:r>
              <a:rPr lang="en-US" sz="2600" i="1" dirty="0" err="1" smtClean="0">
                <a:solidFill>
                  <a:srgbClr val="FF0000"/>
                </a:solidFill>
              </a:rPr>
              <a:t>G,y</a:t>
            </a:r>
            <a:r>
              <a:rPr lang="en-US" sz="2600" dirty="0" smtClean="0"/>
              <a:t>).</a:t>
            </a:r>
            <a:endParaRPr lang="en-US" sz="2200" dirty="0" smtClean="0"/>
          </a:p>
          <a:p>
            <a:pPr marL="800100" lvl="1" indent="-342900"/>
            <a:r>
              <a:rPr lang="en-US" dirty="0" smtClean="0"/>
              <a:t> </a:t>
            </a:r>
            <a:r>
              <a:rPr lang="en-US" sz="2600" dirty="0" smtClean="0">
                <a:solidFill>
                  <a:srgbClr val="0000FF"/>
                </a:solidFill>
              </a:rPr>
              <a:t>The overall time for step 2 over the entire course of </a:t>
            </a:r>
            <a:r>
              <a:rPr lang="en-US" sz="2600" i="1" dirty="0" err="1" smtClean="0">
                <a:solidFill>
                  <a:srgbClr val="0000FF"/>
                </a:solidFill>
              </a:rPr>
              <a:t>dfs</a:t>
            </a:r>
            <a:r>
              <a:rPr lang="en-US" sz="2600" i="1" dirty="0" smtClean="0">
                <a:solidFill>
                  <a:srgbClr val="0000FF"/>
                </a:solidFill>
              </a:rPr>
              <a:t>(G)</a:t>
            </a:r>
            <a:r>
              <a:rPr lang="en-US" sz="2600" dirty="0" smtClean="0">
                <a:solidFill>
                  <a:srgbClr val="0000FF"/>
                </a:solidFill>
              </a:rPr>
              <a:t> is    </a:t>
            </a:r>
            <a:r>
              <a:rPr lang="en-US" sz="2600" i="1" dirty="0" smtClean="0">
                <a:solidFill>
                  <a:srgbClr val="0000FF"/>
                </a:solidFill>
              </a:rPr>
              <a:t>O(|E|)</a:t>
            </a:r>
            <a:r>
              <a:rPr lang="en-US" sz="2600" dirty="0" smtClean="0">
                <a:solidFill>
                  <a:srgbClr val="0000FF"/>
                </a:solidFill>
              </a:rPr>
              <a:t>.</a:t>
            </a:r>
          </a:p>
          <a:p>
            <a:pPr marL="400050"/>
            <a:r>
              <a:rPr lang="en-US" sz="2800" dirty="0" smtClean="0">
                <a:solidFill>
                  <a:srgbClr val="FF0000"/>
                </a:solidFill>
              </a:rPr>
              <a:t>The worst case running time is </a:t>
            </a:r>
            <a:r>
              <a:rPr lang="en-US" sz="2800" i="1" dirty="0" smtClean="0">
                <a:solidFill>
                  <a:srgbClr val="FF0000"/>
                </a:solidFill>
              </a:rPr>
              <a:t>O(|V|+|E|)</a:t>
            </a:r>
            <a:r>
              <a:rPr lang="en-US" sz="2800" dirty="0" smtClean="0">
                <a:solidFill>
                  <a:srgbClr val="FF0000"/>
                </a:solidFill>
              </a:rPr>
              <a:t>.</a:t>
            </a:r>
          </a:p>
          <a:p>
            <a:pPr marL="400050"/>
            <a:r>
              <a:rPr lang="en-US" sz="2800" dirty="0" smtClean="0">
                <a:solidFill>
                  <a:srgbClr val="FF0000"/>
                </a:solidFill>
              </a:rPr>
              <a:t>DFS algorithm is  optimal.</a:t>
            </a:r>
            <a:endParaRPr lang="en-US" sz="2800" dirty="0">
              <a:solidFill>
                <a:srgbClr val="FF0000"/>
              </a:solidFill>
            </a:endParaRPr>
          </a:p>
        </p:txBody>
      </p:sp>
    </p:spTree>
    <p:extLst>
      <p:ext uri="{BB962C8B-B14F-4D97-AF65-F5344CB8AC3E}">
        <p14:creationId xmlns:p14="http://schemas.microsoft.com/office/powerpoint/2010/main" val="15181540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5-07-02 at 11.45.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933"/>
            <a:ext cx="9144000" cy="5740400"/>
          </a:xfrm>
          <a:prstGeom prst="rect">
            <a:avLst/>
          </a:prstGeom>
        </p:spPr>
      </p:pic>
    </p:spTree>
    <p:extLst>
      <p:ext uri="{BB962C8B-B14F-4D97-AF65-F5344CB8AC3E}">
        <p14:creationId xmlns:p14="http://schemas.microsoft.com/office/powerpoint/2010/main" val="124444294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82"/>
            <a:ext cx="8229600" cy="1143000"/>
          </a:xfrm>
        </p:spPr>
        <p:txBody>
          <a:bodyPr>
            <a:normAutofit/>
          </a:bodyPr>
          <a:lstStyle/>
          <a:p>
            <a:r>
              <a:rPr lang="en-US" sz="3600" b="1" dirty="0" smtClean="0">
                <a:solidFill>
                  <a:srgbClr val="0000FF"/>
                </a:solidFill>
              </a:rPr>
              <a:t>Interesting observation of time intervals</a:t>
            </a:r>
            <a:endParaRPr lang="en-US" sz="3600" b="1" dirty="0">
              <a:solidFill>
                <a:srgbClr val="0000FF"/>
              </a:solidFill>
            </a:endParaRPr>
          </a:p>
        </p:txBody>
      </p:sp>
      <p:sp>
        <p:nvSpPr>
          <p:cNvPr id="3" name="Content Placeholder 2"/>
          <p:cNvSpPr>
            <a:spLocks noGrp="1"/>
          </p:cNvSpPr>
          <p:nvPr>
            <p:ph idx="1"/>
          </p:nvPr>
        </p:nvSpPr>
        <p:spPr>
          <a:xfrm>
            <a:off x="175846" y="1170364"/>
            <a:ext cx="8792308" cy="5687636"/>
          </a:xfrm>
        </p:spPr>
        <p:txBody>
          <a:bodyPr>
            <a:normAutofit/>
          </a:bodyPr>
          <a:lstStyle/>
          <a:p>
            <a:r>
              <a:rPr lang="en-US" sz="2800" dirty="0" smtClean="0"/>
              <a:t>The time intervals have interesting and useful properties with respect to a depth-first search.</a:t>
            </a:r>
          </a:p>
          <a:p>
            <a:r>
              <a:rPr lang="en-US" sz="2800" dirty="0" smtClean="0"/>
              <a:t>Who is an ancestor in the DFS tree? </a:t>
            </a:r>
          </a:p>
          <a:p>
            <a:pPr lvl="1"/>
            <a:r>
              <a:rPr lang="en-US" sz="2400" dirty="0" smtClean="0"/>
              <a:t>Suppose x is an ancestor of y in DFS tree. This implies that we must visit x before visiting y, </a:t>
            </a:r>
            <a:r>
              <a:rPr lang="en-US" sz="2400" dirty="0"/>
              <a:t>a</a:t>
            </a:r>
            <a:r>
              <a:rPr lang="en-US" sz="2400" dirty="0" smtClean="0"/>
              <a:t>nd we must exit y before we exit x. Therefore, the time interval [entry[x], exit[x]] contains the time interval [entry[y], exit[y]].</a:t>
            </a:r>
          </a:p>
        </p:txBody>
      </p:sp>
    </p:spTree>
    <p:extLst>
      <p:ext uri="{BB962C8B-B14F-4D97-AF65-F5344CB8AC3E}">
        <p14:creationId xmlns:p14="http://schemas.microsoft.com/office/powerpoint/2010/main" val="60843581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An example</a:t>
            </a:r>
            <a:endParaRPr lang="en-US" sz="4000" b="1" dirty="0">
              <a:solidFill>
                <a:srgbClr val="0000FF"/>
              </a:solidFill>
            </a:endParaRPr>
          </a:p>
        </p:txBody>
      </p:sp>
      <p:pic>
        <p:nvPicPr>
          <p:cNvPr id="4" name="Picture 3" descr="Screen Shot 2015-07-02 at 4.27.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2700"/>
            <a:ext cx="9144000" cy="4269619"/>
          </a:xfrm>
          <a:prstGeom prst="rect">
            <a:avLst/>
          </a:prstGeom>
        </p:spPr>
      </p:pic>
    </p:spTree>
    <p:extLst>
      <p:ext uri="{BB962C8B-B14F-4D97-AF65-F5344CB8AC3E}">
        <p14:creationId xmlns:p14="http://schemas.microsoft.com/office/powerpoint/2010/main" val="91565556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82"/>
            <a:ext cx="8229600" cy="1143000"/>
          </a:xfrm>
        </p:spPr>
        <p:txBody>
          <a:bodyPr>
            <a:normAutofit/>
          </a:bodyPr>
          <a:lstStyle/>
          <a:p>
            <a:r>
              <a:rPr lang="en-US" sz="3600" b="1" dirty="0" smtClean="0">
                <a:solidFill>
                  <a:srgbClr val="0000FF"/>
                </a:solidFill>
              </a:rPr>
              <a:t>Interesting observation of time intervals</a:t>
            </a:r>
            <a:endParaRPr lang="en-US" sz="3600" b="1" dirty="0">
              <a:solidFill>
                <a:srgbClr val="0000FF"/>
              </a:solidFill>
            </a:endParaRPr>
          </a:p>
        </p:txBody>
      </p:sp>
      <p:sp>
        <p:nvSpPr>
          <p:cNvPr id="3" name="Content Placeholder 2"/>
          <p:cNvSpPr>
            <a:spLocks noGrp="1"/>
          </p:cNvSpPr>
          <p:nvPr>
            <p:ph idx="1"/>
          </p:nvPr>
        </p:nvSpPr>
        <p:spPr>
          <a:xfrm>
            <a:off x="175846" y="1170364"/>
            <a:ext cx="8792308" cy="5687636"/>
          </a:xfrm>
        </p:spPr>
        <p:txBody>
          <a:bodyPr>
            <a:normAutofit/>
          </a:bodyPr>
          <a:lstStyle/>
          <a:p>
            <a:r>
              <a:rPr lang="en-US" sz="2800" dirty="0" smtClean="0"/>
              <a:t>How  many descendants?</a:t>
            </a:r>
          </a:p>
          <a:p>
            <a:pPr lvl="1"/>
            <a:r>
              <a:rPr lang="en-US" sz="2400" dirty="0" smtClean="0"/>
              <a:t>The difference between the exit (</a:t>
            </a:r>
            <a:r>
              <a:rPr lang="en-US" sz="2400" dirty="0" smtClean="0">
                <a:solidFill>
                  <a:srgbClr val="FF0000"/>
                </a:solidFill>
              </a:rPr>
              <a:t>post in the text</a:t>
            </a:r>
            <a:r>
              <a:rPr lang="en-US" sz="2400" dirty="0" smtClean="0"/>
              <a:t>) and the entry (</a:t>
            </a:r>
            <a:r>
              <a:rPr lang="en-US" sz="2400" dirty="0" smtClean="0">
                <a:solidFill>
                  <a:srgbClr val="FF0000"/>
                </a:solidFill>
              </a:rPr>
              <a:t>pre in the text</a:t>
            </a:r>
            <a:r>
              <a:rPr lang="en-US" sz="2400" dirty="0" smtClean="0"/>
              <a:t>) times for v tells us how many descendants v has in the DFS tree. The clock gets incremented on each vertex entry and vertex exit, so half the time difference denotes the # of descendants of v.</a:t>
            </a:r>
            <a:endParaRPr lang="en-US" sz="1800" dirty="0" smtClean="0"/>
          </a:p>
        </p:txBody>
      </p:sp>
    </p:spTree>
    <p:extLst>
      <p:ext uri="{BB962C8B-B14F-4D97-AF65-F5344CB8AC3E}">
        <p14:creationId xmlns:p14="http://schemas.microsoft.com/office/powerpoint/2010/main" val="394440488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An example</a:t>
            </a:r>
            <a:endParaRPr lang="en-US" sz="4000" b="1" dirty="0">
              <a:solidFill>
                <a:srgbClr val="0000FF"/>
              </a:solidFill>
            </a:endParaRPr>
          </a:p>
        </p:txBody>
      </p:sp>
      <p:pic>
        <p:nvPicPr>
          <p:cNvPr id="4" name="Picture 3" descr="Screen Shot 2015-07-02 at 4.27.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2700"/>
            <a:ext cx="9144000" cy="4269619"/>
          </a:xfrm>
          <a:prstGeom prst="rect">
            <a:avLst/>
          </a:prstGeom>
        </p:spPr>
      </p:pic>
    </p:spTree>
    <p:extLst>
      <p:ext uri="{BB962C8B-B14F-4D97-AF65-F5344CB8AC3E}">
        <p14:creationId xmlns:p14="http://schemas.microsoft.com/office/powerpoint/2010/main" val="91565556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Connectivity in undirected graphs</a:t>
            </a:r>
            <a:endParaRPr lang="en-US" sz="4000" b="1" dirty="0">
              <a:solidFill>
                <a:srgbClr val="0000FF"/>
              </a:solidFill>
            </a:endParaRPr>
          </a:p>
        </p:txBody>
      </p:sp>
      <p:sp>
        <p:nvSpPr>
          <p:cNvPr id="3" name="Content Placeholder 2"/>
          <p:cNvSpPr>
            <a:spLocks noGrp="1"/>
          </p:cNvSpPr>
          <p:nvPr>
            <p:ph idx="1"/>
          </p:nvPr>
        </p:nvSpPr>
        <p:spPr/>
        <p:txBody>
          <a:bodyPr>
            <a:normAutofit/>
          </a:bodyPr>
          <a:lstStyle/>
          <a:p>
            <a:r>
              <a:rPr lang="en-US" sz="2800" dirty="0" smtClean="0"/>
              <a:t>An undirected graph is </a:t>
            </a:r>
            <a:r>
              <a:rPr lang="en-US" sz="2800" b="1" dirty="0" smtClean="0">
                <a:solidFill>
                  <a:srgbClr val="0000FF"/>
                </a:solidFill>
              </a:rPr>
              <a:t>connected</a:t>
            </a:r>
            <a:r>
              <a:rPr lang="en-US" sz="2800" dirty="0" smtClean="0"/>
              <a:t> if there is a path between any pair of vertices.</a:t>
            </a:r>
          </a:p>
          <a:p>
            <a:r>
              <a:rPr lang="en-US" sz="2800" dirty="0" smtClean="0"/>
              <a:t>A </a:t>
            </a:r>
            <a:r>
              <a:rPr lang="en-US" sz="2800" b="1" dirty="0" smtClean="0">
                <a:solidFill>
                  <a:srgbClr val="0000FF"/>
                </a:solidFill>
              </a:rPr>
              <a:t>connected component </a:t>
            </a:r>
            <a:r>
              <a:rPr lang="en-US" sz="2800" dirty="0" smtClean="0"/>
              <a:t>of </a:t>
            </a:r>
            <a:r>
              <a:rPr lang="en-US" sz="2800" i="1" dirty="0" smtClean="0"/>
              <a:t>G</a:t>
            </a:r>
            <a:r>
              <a:rPr lang="en-US" sz="2800" dirty="0" smtClean="0"/>
              <a:t>  is a subset </a:t>
            </a:r>
            <a:r>
              <a:rPr lang="en-US" sz="2800" i="1" dirty="0" smtClean="0"/>
              <a:t>C</a:t>
            </a:r>
            <a:r>
              <a:rPr lang="en-US" sz="2800" dirty="0" smtClean="0"/>
              <a:t> of V with the following properties:</a:t>
            </a:r>
          </a:p>
          <a:p>
            <a:pPr lvl="1"/>
            <a:r>
              <a:rPr lang="en-US" sz="2400" i="1" dirty="0" smtClean="0"/>
              <a:t>C</a:t>
            </a:r>
            <a:r>
              <a:rPr lang="en-US" sz="2400" dirty="0" smtClean="0"/>
              <a:t> is nonempty.</a:t>
            </a:r>
          </a:p>
          <a:p>
            <a:pPr lvl="1"/>
            <a:r>
              <a:rPr lang="en-US" sz="2400" dirty="0" smtClean="0"/>
              <a:t>For any </a:t>
            </a:r>
            <a:r>
              <a:rPr lang="en-US" sz="2400" i="1" dirty="0" smtClean="0"/>
              <a:t>u, v </a:t>
            </a:r>
            <a:r>
              <a:rPr lang="en-US" sz="2400" i="1" dirty="0" smtClean="0">
                <a:sym typeface="Symbol" charset="0"/>
              </a:rPr>
              <a:t> C: u </a:t>
            </a:r>
            <a:r>
              <a:rPr lang="en-US" sz="2400" dirty="0" smtClean="0">
                <a:sym typeface="Symbol" charset="0"/>
              </a:rPr>
              <a:t>and </a:t>
            </a:r>
            <a:r>
              <a:rPr lang="en-US" sz="2400" i="1" dirty="0" smtClean="0">
                <a:sym typeface="Symbol" charset="0"/>
              </a:rPr>
              <a:t>v</a:t>
            </a:r>
            <a:r>
              <a:rPr lang="en-US" sz="2400" dirty="0" smtClean="0">
                <a:sym typeface="Symbol" charset="0"/>
              </a:rPr>
              <a:t> are connected.</a:t>
            </a:r>
          </a:p>
          <a:p>
            <a:pPr lvl="1"/>
            <a:r>
              <a:rPr lang="en-US" sz="2400" dirty="0" smtClean="0">
                <a:sym typeface="Symbol" charset="0"/>
              </a:rPr>
              <a:t>For any u </a:t>
            </a:r>
            <a:r>
              <a:rPr lang="en-US" sz="2400" i="1" dirty="0" smtClean="0">
                <a:sym typeface="Symbol" charset="0"/>
              </a:rPr>
              <a:t> C, v  V – C: u</a:t>
            </a:r>
            <a:r>
              <a:rPr lang="en-US" sz="2400" dirty="0" smtClean="0">
                <a:sym typeface="Symbol" charset="0"/>
              </a:rPr>
              <a:t> and </a:t>
            </a:r>
            <a:r>
              <a:rPr lang="en-US" sz="2400" i="1" dirty="0" smtClean="0">
                <a:sym typeface="Symbol" charset="0"/>
              </a:rPr>
              <a:t>v</a:t>
            </a:r>
            <a:r>
              <a:rPr lang="en-US" sz="2400" dirty="0" smtClean="0">
                <a:sym typeface="Symbol" charset="0"/>
              </a:rPr>
              <a:t> are not connected.</a:t>
            </a:r>
            <a:endParaRPr lang="en-US" sz="2400" dirty="0"/>
          </a:p>
        </p:txBody>
      </p:sp>
    </p:spTree>
    <p:extLst>
      <p:ext uri="{BB962C8B-B14F-4D97-AF65-F5344CB8AC3E}">
        <p14:creationId xmlns:p14="http://schemas.microsoft.com/office/powerpoint/2010/main" val="198802974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Connectivity in undirected graphs</a:t>
            </a:r>
            <a:endParaRPr lang="en-US" sz="4000" b="1" dirty="0">
              <a:solidFill>
                <a:srgbClr val="0000FF"/>
              </a:solidFill>
            </a:endParaRPr>
          </a:p>
        </p:txBody>
      </p:sp>
      <p:sp>
        <p:nvSpPr>
          <p:cNvPr id="3" name="Content Placeholder 2"/>
          <p:cNvSpPr>
            <a:spLocks noGrp="1"/>
          </p:cNvSpPr>
          <p:nvPr>
            <p:ph idx="1"/>
          </p:nvPr>
        </p:nvSpPr>
        <p:spPr>
          <a:xfrm>
            <a:off x="457200" y="1600201"/>
            <a:ext cx="8229600" cy="1151140"/>
          </a:xfrm>
        </p:spPr>
        <p:txBody>
          <a:bodyPr>
            <a:normAutofit/>
          </a:bodyPr>
          <a:lstStyle/>
          <a:p>
            <a:r>
              <a:rPr lang="en-US" sz="2800" dirty="0" smtClean="0"/>
              <a:t>The following modifications to </a:t>
            </a:r>
            <a:r>
              <a:rPr lang="en-US" sz="2800" dirty="0" err="1" smtClean="0"/>
              <a:t>dfs</a:t>
            </a:r>
            <a:r>
              <a:rPr lang="en-US" sz="2800" dirty="0" smtClean="0"/>
              <a:t>(G) compute the number of connected components of G.</a:t>
            </a:r>
            <a:endParaRPr lang="en-US" sz="2400" dirty="0"/>
          </a:p>
        </p:txBody>
      </p:sp>
      <p:pic>
        <p:nvPicPr>
          <p:cNvPr id="4" name="Picture 3" descr="Screen Shot 2015-07-05 at 12.30.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9" y="2524247"/>
            <a:ext cx="3448249" cy="4371629"/>
          </a:xfrm>
          <a:prstGeom prst="rect">
            <a:avLst/>
          </a:prstGeom>
        </p:spPr>
      </p:pic>
    </p:spTree>
    <p:extLst>
      <p:ext uri="{BB962C8B-B14F-4D97-AF65-F5344CB8AC3E}">
        <p14:creationId xmlns:p14="http://schemas.microsoft.com/office/powerpoint/2010/main" val="285422652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Depth-first search in directed graphs</a:t>
            </a:r>
            <a:endParaRPr lang="en-US" sz="4000" b="1" dirty="0">
              <a:solidFill>
                <a:srgbClr val="0000FF"/>
              </a:solidFill>
            </a:endParaRPr>
          </a:p>
        </p:txBody>
      </p:sp>
      <p:sp>
        <p:nvSpPr>
          <p:cNvPr id="3" name="Content Placeholder 2"/>
          <p:cNvSpPr>
            <a:spLocks noGrp="1"/>
          </p:cNvSpPr>
          <p:nvPr>
            <p:ph idx="1"/>
          </p:nvPr>
        </p:nvSpPr>
        <p:spPr>
          <a:xfrm>
            <a:off x="457200" y="1600201"/>
            <a:ext cx="8229600" cy="955778"/>
          </a:xfrm>
        </p:spPr>
        <p:txBody>
          <a:bodyPr>
            <a:normAutofit fontScale="92500"/>
          </a:bodyPr>
          <a:lstStyle/>
          <a:p>
            <a:r>
              <a:rPr lang="en-US" sz="2800" dirty="0" smtClean="0"/>
              <a:t>For directed graphs, algorithm </a:t>
            </a:r>
            <a:r>
              <a:rPr lang="en-US" sz="2800" b="1" i="1" dirty="0" smtClean="0">
                <a:solidFill>
                  <a:srgbClr val="0000FF"/>
                </a:solidFill>
              </a:rPr>
              <a:t>explore(</a:t>
            </a:r>
            <a:r>
              <a:rPr lang="en-US" sz="2800" b="1" i="1" dirty="0" err="1" smtClean="0">
                <a:solidFill>
                  <a:srgbClr val="0000FF"/>
                </a:solidFill>
              </a:rPr>
              <a:t>G,v</a:t>
            </a:r>
            <a:r>
              <a:rPr lang="en-US" sz="2800" b="1" i="1" dirty="0" smtClean="0">
                <a:solidFill>
                  <a:srgbClr val="0000FF"/>
                </a:solidFill>
              </a:rPr>
              <a:t>)</a:t>
            </a:r>
            <a:r>
              <a:rPr lang="en-US" sz="2800" dirty="0" smtClean="0"/>
              <a:t>, designed for undirected graphs earlier, can be used in verbatim.</a:t>
            </a:r>
            <a:endParaRPr lang="en-US" sz="2400" b="1" i="1" dirty="0">
              <a:solidFill>
                <a:srgbClr val="0000FF"/>
              </a:solidFill>
            </a:endParaRPr>
          </a:p>
        </p:txBody>
      </p:sp>
      <p:pic>
        <p:nvPicPr>
          <p:cNvPr id="5" name="Picture 4" descr="Screen Shot 2015-07-03 at 9.49.1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842" y="2555979"/>
            <a:ext cx="5789755" cy="4303889"/>
          </a:xfrm>
          <a:prstGeom prst="rect">
            <a:avLst/>
          </a:prstGeom>
        </p:spPr>
      </p:pic>
    </p:spTree>
    <p:extLst>
      <p:ext uri="{BB962C8B-B14F-4D97-AF65-F5344CB8AC3E}">
        <p14:creationId xmlns:p14="http://schemas.microsoft.com/office/powerpoint/2010/main" val="62513198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7-05 at 7.33.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466" y="110930"/>
            <a:ext cx="7706219" cy="3776150"/>
          </a:xfrm>
          <a:prstGeom prst="rect">
            <a:avLst/>
          </a:prstGeom>
        </p:spPr>
      </p:pic>
      <p:sp>
        <p:nvSpPr>
          <p:cNvPr id="5" name="TextBox 4"/>
          <p:cNvSpPr txBox="1"/>
          <p:nvPr/>
        </p:nvSpPr>
        <p:spPr>
          <a:xfrm>
            <a:off x="245696" y="3887080"/>
            <a:ext cx="8684242" cy="2677656"/>
          </a:xfrm>
          <a:prstGeom prst="rect">
            <a:avLst/>
          </a:prstGeom>
          <a:solidFill>
            <a:srgbClr val="CCFFCC"/>
          </a:solidFill>
        </p:spPr>
        <p:txBody>
          <a:bodyPr wrap="square" rtlCol="0">
            <a:spAutoFit/>
          </a:bodyPr>
          <a:lstStyle/>
          <a:p>
            <a:pPr marL="457200" indent="-457200">
              <a:buFont typeface="Arial"/>
              <a:buChar char="•"/>
            </a:pPr>
            <a:r>
              <a:rPr lang="en-US" sz="2400" dirty="0" smtClean="0"/>
              <a:t>Vertices are picked in lexicographic order.</a:t>
            </a:r>
          </a:p>
          <a:p>
            <a:pPr marL="457200" indent="-457200">
              <a:buFont typeface="Arial"/>
              <a:buChar char="•"/>
            </a:pPr>
            <a:r>
              <a:rPr lang="en-US" sz="2400" dirty="0" smtClean="0"/>
              <a:t>A is the root of the search tree; everything else is its descendants.</a:t>
            </a:r>
          </a:p>
          <a:p>
            <a:pPr marL="457200" indent="-457200">
              <a:buFont typeface="Arial"/>
              <a:buChar char="•"/>
            </a:pPr>
            <a:r>
              <a:rPr lang="en-US" sz="2400" dirty="0" smtClean="0"/>
              <a:t>E has descendants F, H, G, and conversely, is an ancestor of these three nodes.</a:t>
            </a:r>
          </a:p>
          <a:p>
            <a:pPr marL="457200" indent="-457200">
              <a:buFont typeface="Arial"/>
              <a:buChar char="•"/>
            </a:pPr>
            <a:r>
              <a:rPr lang="en-US" sz="2400" dirty="0" smtClean="0"/>
              <a:t>C is the parent of D</a:t>
            </a:r>
          </a:p>
          <a:p>
            <a:pPr marL="457200" indent="-457200">
              <a:buFont typeface="Arial"/>
              <a:buChar char="•"/>
            </a:pPr>
            <a:endParaRPr lang="en-US" sz="2400" dirty="0"/>
          </a:p>
        </p:txBody>
      </p:sp>
    </p:spTree>
    <p:extLst>
      <p:ext uri="{BB962C8B-B14F-4D97-AF65-F5344CB8AC3E}">
        <p14:creationId xmlns:p14="http://schemas.microsoft.com/office/powerpoint/2010/main" val="226602864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625"/>
            <a:ext cx="8229600" cy="1143000"/>
          </a:xfrm>
        </p:spPr>
        <p:txBody>
          <a:bodyPr>
            <a:normAutofit/>
          </a:bodyPr>
          <a:lstStyle/>
          <a:p>
            <a:r>
              <a:rPr lang="en-US" sz="4000" b="1" dirty="0" smtClean="0">
                <a:solidFill>
                  <a:srgbClr val="0000FF"/>
                </a:solidFill>
              </a:rPr>
              <a:t>Types of edges</a:t>
            </a:r>
            <a:endParaRPr lang="en-US" sz="4000" b="1" dirty="0">
              <a:solidFill>
                <a:srgbClr val="0000FF"/>
              </a:solidFill>
            </a:endParaRPr>
          </a:p>
        </p:txBody>
      </p:sp>
      <p:pic>
        <p:nvPicPr>
          <p:cNvPr id="6" name="Picture 5" descr="Screen Shot 2015-07-05 at 7.33.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467" y="903957"/>
            <a:ext cx="7089482" cy="3473941"/>
          </a:xfrm>
          <a:prstGeom prst="rect">
            <a:avLst/>
          </a:prstGeom>
        </p:spPr>
      </p:pic>
      <p:sp>
        <p:nvSpPr>
          <p:cNvPr id="7" name="TextBox 6"/>
          <p:cNvSpPr txBox="1"/>
          <p:nvPr/>
        </p:nvSpPr>
        <p:spPr>
          <a:xfrm>
            <a:off x="328228" y="4577663"/>
            <a:ext cx="8358572" cy="2308324"/>
          </a:xfrm>
          <a:prstGeom prst="rect">
            <a:avLst/>
          </a:prstGeom>
          <a:noFill/>
        </p:spPr>
        <p:txBody>
          <a:bodyPr wrap="square" rtlCol="0">
            <a:spAutoFit/>
          </a:bodyPr>
          <a:lstStyle/>
          <a:p>
            <a:pPr marL="342900" indent="-342900">
              <a:buFont typeface="Arial"/>
              <a:buChar char="•"/>
            </a:pPr>
            <a:r>
              <a:rPr lang="en-US" sz="2400" dirty="0" smtClean="0"/>
              <a:t>Tree edges: Edges lead from a node to its The resulting tree could be disconnected (forest). </a:t>
            </a:r>
          </a:p>
          <a:p>
            <a:pPr marL="342900" indent="-342900">
              <a:buFont typeface="Arial"/>
              <a:buChar char="•"/>
            </a:pPr>
            <a:r>
              <a:rPr lang="en-US" sz="2400" dirty="0" smtClean="0"/>
              <a:t>Forward edges:  Edges lead from a node to a </a:t>
            </a:r>
            <a:r>
              <a:rPr lang="en-US" sz="2400" dirty="0" err="1" smtClean="0"/>
              <a:t>nonchild</a:t>
            </a:r>
            <a:r>
              <a:rPr lang="en-US" sz="2400" dirty="0" smtClean="0"/>
              <a:t> descendant in DFS tree.</a:t>
            </a:r>
          </a:p>
          <a:p>
            <a:pPr marL="342900" indent="-342900">
              <a:buFont typeface="Arial"/>
              <a:buChar char="•"/>
            </a:pPr>
            <a:r>
              <a:rPr lang="en-US" sz="2400" dirty="0" smtClean="0"/>
              <a:t>Back edges: Edges lead to an ancestor in the DFS tree</a:t>
            </a:r>
          </a:p>
          <a:p>
            <a:pPr marL="342900" indent="-342900">
              <a:buFont typeface="Arial"/>
              <a:buChar char="•"/>
            </a:pPr>
            <a:r>
              <a:rPr lang="en-US" sz="2400" dirty="0" smtClean="0"/>
              <a:t>Cross edges: Edges lead to neither descendant nor ancestor.</a:t>
            </a:r>
            <a:endParaRPr lang="en-US" sz="2400" dirty="0"/>
          </a:p>
        </p:txBody>
      </p:sp>
    </p:spTree>
    <p:extLst>
      <p:ext uri="{BB962C8B-B14F-4D97-AF65-F5344CB8AC3E}">
        <p14:creationId xmlns:p14="http://schemas.microsoft.com/office/powerpoint/2010/main" val="244974266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625"/>
            <a:ext cx="8229600" cy="1143000"/>
          </a:xfrm>
        </p:spPr>
        <p:txBody>
          <a:bodyPr>
            <a:normAutofit/>
          </a:bodyPr>
          <a:lstStyle/>
          <a:p>
            <a:r>
              <a:rPr lang="en-US" sz="4000" b="1" dirty="0" smtClean="0">
                <a:solidFill>
                  <a:srgbClr val="0000FF"/>
                </a:solidFill>
              </a:rPr>
              <a:t>Types of edges</a:t>
            </a:r>
            <a:endParaRPr lang="en-US" sz="4000" b="1" dirty="0">
              <a:solidFill>
                <a:srgbClr val="0000FF"/>
              </a:solidFill>
            </a:endParaRPr>
          </a:p>
        </p:txBody>
      </p:sp>
      <p:sp>
        <p:nvSpPr>
          <p:cNvPr id="7" name="TextBox 6"/>
          <p:cNvSpPr txBox="1"/>
          <p:nvPr/>
        </p:nvSpPr>
        <p:spPr>
          <a:xfrm>
            <a:off x="3877548" y="910550"/>
            <a:ext cx="5266452" cy="3139321"/>
          </a:xfrm>
          <a:prstGeom prst="rect">
            <a:avLst/>
          </a:prstGeom>
          <a:noFill/>
        </p:spPr>
        <p:txBody>
          <a:bodyPr wrap="square" rtlCol="0">
            <a:spAutoFit/>
          </a:bodyPr>
          <a:lstStyle/>
          <a:p>
            <a:pPr marL="342900" indent="-342900">
              <a:buFont typeface="Arial"/>
              <a:buChar char="•"/>
            </a:pPr>
            <a:r>
              <a:rPr lang="en-US" sz="2200" b="1" dirty="0" smtClean="0">
                <a:solidFill>
                  <a:srgbClr val="FF0000"/>
                </a:solidFill>
              </a:rPr>
              <a:t>Tree edges</a:t>
            </a:r>
            <a:r>
              <a:rPr lang="en-US" sz="2200" dirty="0" smtClean="0"/>
              <a:t>: Edges lead from a node to its The resulting tree could be disconnected (forest). </a:t>
            </a:r>
          </a:p>
          <a:p>
            <a:pPr marL="342900" indent="-342900">
              <a:buFont typeface="Arial"/>
              <a:buChar char="•"/>
            </a:pPr>
            <a:r>
              <a:rPr lang="en-US" sz="2200" b="1" dirty="0" smtClean="0">
                <a:solidFill>
                  <a:srgbClr val="FF0000"/>
                </a:solidFill>
              </a:rPr>
              <a:t>Forward edges</a:t>
            </a:r>
            <a:r>
              <a:rPr lang="en-US" sz="2200" dirty="0" smtClean="0"/>
              <a:t>:  Edges lead from a node to a </a:t>
            </a:r>
            <a:r>
              <a:rPr lang="en-US" sz="2200" dirty="0" err="1" smtClean="0"/>
              <a:t>nonchild</a:t>
            </a:r>
            <a:r>
              <a:rPr lang="en-US" sz="2200" dirty="0" smtClean="0"/>
              <a:t> descendant in DFS tree.</a:t>
            </a:r>
          </a:p>
          <a:p>
            <a:pPr marL="342900" indent="-342900">
              <a:buFont typeface="Arial"/>
              <a:buChar char="•"/>
            </a:pPr>
            <a:r>
              <a:rPr lang="en-US" sz="2200" b="1" dirty="0" smtClean="0">
                <a:solidFill>
                  <a:srgbClr val="FF0000"/>
                </a:solidFill>
              </a:rPr>
              <a:t>Back edges</a:t>
            </a:r>
            <a:r>
              <a:rPr lang="en-US" sz="2200" dirty="0" smtClean="0"/>
              <a:t>: Edges lead to an ancestor in the DFS tree</a:t>
            </a:r>
          </a:p>
          <a:p>
            <a:pPr marL="342900" indent="-342900">
              <a:buFont typeface="Arial"/>
              <a:buChar char="•"/>
            </a:pPr>
            <a:r>
              <a:rPr lang="en-US" sz="2200" b="1" dirty="0" smtClean="0">
                <a:solidFill>
                  <a:srgbClr val="FF0000"/>
                </a:solidFill>
              </a:rPr>
              <a:t>Cross edges</a:t>
            </a:r>
            <a:r>
              <a:rPr lang="en-US" sz="2200" dirty="0" smtClean="0"/>
              <a:t>: Edges lead to neither descendant nor ancestor.</a:t>
            </a:r>
            <a:endParaRPr lang="en-US" sz="2200" dirty="0"/>
          </a:p>
        </p:txBody>
      </p:sp>
      <p:pic>
        <p:nvPicPr>
          <p:cNvPr id="3" name="Picture 2" descr="Screen Shot 2015-07-05 at 8.00.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46" y="1032375"/>
            <a:ext cx="2564261" cy="3215952"/>
          </a:xfrm>
          <a:prstGeom prst="rect">
            <a:avLst/>
          </a:prstGeom>
        </p:spPr>
      </p:pic>
      <p:sp>
        <p:nvSpPr>
          <p:cNvPr id="5" name="TextBox 4"/>
          <p:cNvSpPr txBox="1"/>
          <p:nvPr/>
        </p:nvSpPr>
        <p:spPr>
          <a:xfrm>
            <a:off x="457200" y="4480441"/>
            <a:ext cx="8490577" cy="2677656"/>
          </a:xfrm>
          <a:prstGeom prst="rect">
            <a:avLst/>
          </a:prstGeom>
          <a:noFill/>
        </p:spPr>
        <p:txBody>
          <a:bodyPr wrap="square" rtlCol="0">
            <a:spAutoFit/>
          </a:bodyPr>
          <a:lstStyle/>
          <a:p>
            <a:pPr marL="342900" indent="-342900">
              <a:buFont typeface="Arial"/>
              <a:buChar char="•"/>
            </a:pPr>
            <a:r>
              <a:rPr lang="en-US" sz="2400" dirty="0" smtClean="0"/>
              <a:t>Let u and v be two nodes. Ancestor or descendant relationships can be determined directly from </a:t>
            </a:r>
            <a:r>
              <a:rPr lang="en-US" sz="2400" dirty="0" smtClean="0">
                <a:solidFill>
                  <a:srgbClr val="0000FF"/>
                </a:solidFill>
              </a:rPr>
              <a:t>entry</a:t>
            </a:r>
            <a:r>
              <a:rPr lang="en-US" sz="2400" dirty="0" smtClean="0"/>
              <a:t> </a:t>
            </a:r>
            <a:r>
              <a:rPr lang="en-US" sz="2400" dirty="0" smtClean="0">
                <a:solidFill>
                  <a:srgbClr val="0000FF"/>
                </a:solidFill>
              </a:rPr>
              <a:t>(pre) </a:t>
            </a:r>
            <a:r>
              <a:rPr lang="en-US" sz="2400" dirty="0" smtClean="0"/>
              <a:t>and </a:t>
            </a:r>
            <a:r>
              <a:rPr lang="en-US" sz="2400" dirty="0" smtClean="0">
                <a:solidFill>
                  <a:srgbClr val="0000FF"/>
                </a:solidFill>
              </a:rPr>
              <a:t>exit (post)</a:t>
            </a:r>
            <a:r>
              <a:rPr lang="en-US" sz="2400" dirty="0" smtClean="0"/>
              <a:t> numbers. </a:t>
            </a:r>
          </a:p>
          <a:p>
            <a:pPr marL="342900" indent="-342900">
              <a:buFont typeface="Arial"/>
              <a:buChar char="•"/>
            </a:pPr>
            <a:r>
              <a:rPr lang="en-US" sz="2400" dirty="0" smtClean="0"/>
              <a:t>Let </a:t>
            </a:r>
            <a:r>
              <a:rPr lang="en-US" sz="2400" dirty="0" smtClean="0">
                <a:solidFill>
                  <a:srgbClr val="0000FF"/>
                </a:solidFill>
              </a:rPr>
              <a:t>[</a:t>
            </a:r>
            <a:r>
              <a:rPr lang="en-US" sz="2400" baseline="-25000" dirty="0" smtClean="0">
                <a:solidFill>
                  <a:srgbClr val="0000FF"/>
                </a:solidFill>
              </a:rPr>
              <a:t>u</a:t>
            </a:r>
            <a:r>
              <a:rPr lang="en-US" sz="2400" dirty="0" smtClean="0">
                <a:solidFill>
                  <a:srgbClr val="0000FF"/>
                </a:solidFill>
              </a:rPr>
              <a:t> …. ]</a:t>
            </a:r>
            <a:r>
              <a:rPr lang="en-US" sz="2400" baseline="-25000" dirty="0" smtClean="0">
                <a:solidFill>
                  <a:srgbClr val="0000FF"/>
                </a:solidFill>
              </a:rPr>
              <a:t>u </a:t>
            </a:r>
            <a:r>
              <a:rPr lang="en-US" sz="2400" dirty="0" smtClean="0"/>
              <a:t>denote the time interval for node </a:t>
            </a:r>
            <a:r>
              <a:rPr lang="en-US" sz="2400" i="1" dirty="0" smtClean="0"/>
              <a:t>u</a:t>
            </a:r>
            <a:r>
              <a:rPr lang="en-US" sz="2400" dirty="0" smtClean="0"/>
              <a:t>.</a:t>
            </a:r>
          </a:p>
          <a:p>
            <a:pPr marL="342900" indent="-342900">
              <a:buFont typeface="Arial"/>
              <a:buChar char="•"/>
            </a:pPr>
            <a:r>
              <a:rPr lang="en-US" sz="2400" dirty="0" smtClean="0"/>
              <a:t>If the intervals of </a:t>
            </a:r>
            <a:r>
              <a:rPr lang="en-US" sz="2400" i="1" dirty="0" smtClean="0"/>
              <a:t>u</a:t>
            </a:r>
            <a:r>
              <a:rPr lang="en-US" sz="2400" dirty="0" smtClean="0"/>
              <a:t> and </a:t>
            </a:r>
            <a:r>
              <a:rPr lang="en-US" sz="2400" i="1" dirty="0" smtClean="0"/>
              <a:t>v</a:t>
            </a:r>
            <a:r>
              <a:rPr lang="en-US" sz="2400" dirty="0" smtClean="0"/>
              <a:t> look like  </a:t>
            </a:r>
            <a:r>
              <a:rPr lang="en-US" sz="2400" dirty="0" smtClean="0">
                <a:solidFill>
                  <a:srgbClr val="0000FF"/>
                </a:solidFill>
              </a:rPr>
              <a:t>[</a:t>
            </a:r>
            <a:r>
              <a:rPr lang="en-US" sz="2400" baseline="-25000" dirty="0" smtClean="0">
                <a:solidFill>
                  <a:srgbClr val="0000FF"/>
                </a:solidFill>
              </a:rPr>
              <a:t>u </a:t>
            </a:r>
            <a:r>
              <a:rPr lang="en-US" sz="2400" dirty="0" smtClean="0">
                <a:solidFill>
                  <a:srgbClr val="0000FF"/>
                </a:solidFill>
              </a:rPr>
              <a:t> … [</a:t>
            </a:r>
            <a:r>
              <a:rPr lang="en-US" sz="2400" baseline="-25000" dirty="0" smtClean="0">
                <a:solidFill>
                  <a:srgbClr val="0000FF"/>
                </a:solidFill>
              </a:rPr>
              <a:t>v</a:t>
            </a:r>
            <a:r>
              <a:rPr lang="en-US" sz="2400" dirty="0" smtClean="0">
                <a:solidFill>
                  <a:srgbClr val="0000FF"/>
                </a:solidFill>
              </a:rPr>
              <a:t> … ]</a:t>
            </a:r>
            <a:r>
              <a:rPr lang="en-US" sz="2400" baseline="-25000" dirty="0" smtClean="0">
                <a:solidFill>
                  <a:srgbClr val="0000FF"/>
                </a:solidFill>
              </a:rPr>
              <a:t>v </a:t>
            </a:r>
            <a:r>
              <a:rPr lang="en-US" sz="2400" dirty="0" smtClean="0">
                <a:solidFill>
                  <a:srgbClr val="0000FF"/>
                </a:solidFill>
              </a:rPr>
              <a:t>… ]</a:t>
            </a:r>
            <a:r>
              <a:rPr lang="en-US" sz="2400" baseline="-25000" dirty="0" smtClean="0">
                <a:solidFill>
                  <a:srgbClr val="0000FF"/>
                </a:solidFill>
              </a:rPr>
              <a:t>u</a:t>
            </a:r>
            <a:r>
              <a:rPr lang="en-US" sz="2400" dirty="0" smtClean="0"/>
              <a:t>, </a:t>
            </a:r>
            <a:r>
              <a:rPr lang="en-US" sz="2400" i="1" dirty="0" smtClean="0"/>
              <a:t>u</a:t>
            </a:r>
            <a:r>
              <a:rPr lang="en-US" sz="2400" dirty="0" smtClean="0"/>
              <a:t> is the ancestor of </a:t>
            </a:r>
            <a:r>
              <a:rPr lang="en-US" sz="2400" i="1" dirty="0" smtClean="0"/>
              <a:t>v</a:t>
            </a:r>
            <a:r>
              <a:rPr lang="en-US" sz="2400" dirty="0" smtClean="0"/>
              <a:t>  or </a:t>
            </a:r>
            <a:r>
              <a:rPr lang="en-US" sz="2400" i="1" dirty="0" smtClean="0"/>
              <a:t>v</a:t>
            </a:r>
            <a:r>
              <a:rPr lang="en-US" sz="2400" dirty="0" smtClean="0"/>
              <a:t> is the descendant of </a:t>
            </a:r>
            <a:r>
              <a:rPr lang="en-US" sz="2400" i="1" dirty="0" smtClean="0"/>
              <a:t>u</a:t>
            </a:r>
            <a:r>
              <a:rPr lang="en-US" sz="2400" dirty="0" smtClean="0"/>
              <a:t>.</a:t>
            </a:r>
          </a:p>
          <a:p>
            <a:pPr marL="342900" indent="-342900">
              <a:buFont typeface="Arial"/>
              <a:buChar char="•"/>
            </a:pPr>
            <a:endParaRPr lang="en-US" sz="2400" dirty="0"/>
          </a:p>
        </p:txBody>
      </p:sp>
    </p:spTree>
    <p:extLst>
      <p:ext uri="{BB962C8B-B14F-4D97-AF65-F5344CB8AC3E}">
        <p14:creationId xmlns:p14="http://schemas.microsoft.com/office/powerpoint/2010/main" val="4575669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5-07-02 at 11.33.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0" y="824972"/>
            <a:ext cx="7366000" cy="4724400"/>
          </a:xfrm>
          <a:prstGeom prst="rect">
            <a:avLst/>
          </a:prstGeom>
        </p:spPr>
      </p:pic>
    </p:spTree>
    <p:extLst>
      <p:ext uri="{BB962C8B-B14F-4D97-AF65-F5344CB8AC3E}">
        <p14:creationId xmlns:p14="http://schemas.microsoft.com/office/powerpoint/2010/main" val="176407155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0000FF"/>
                </a:solidFill>
              </a:rPr>
              <a:t>Summary of the various possibilities for an edge (</a:t>
            </a:r>
            <a:r>
              <a:rPr lang="en-US" sz="4000" b="1" dirty="0" err="1" smtClean="0">
                <a:solidFill>
                  <a:srgbClr val="0000FF"/>
                </a:solidFill>
              </a:rPr>
              <a:t>u,v</a:t>
            </a:r>
            <a:r>
              <a:rPr lang="en-US" sz="4000" b="1" dirty="0" smtClean="0">
                <a:solidFill>
                  <a:srgbClr val="0000FF"/>
                </a:solidFill>
              </a:rPr>
              <a:t>)</a:t>
            </a:r>
            <a:endParaRPr lang="en-US" sz="4000" b="1" dirty="0">
              <a:solidFill>
                <a:srgbClr val="0000FF"/>
              </a:solidFill>
            </a:endParaRPr>
          </a:p>
        </p:txBody>
      </p:sp>
      <p:pic>
        <p:nvPicPr>
          <p:cNvPr id="4" name="Picture 3" descr="Screen Shot 2015-07-05 at 8.26.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779" y="1727199"/>
            <a:ext cx="7704793" cy="3680721"/>
          </a:xfrm>
          <a:prstGeom prst="rect">
            <a:avLst/>
          </a:prstGeom>
        </p:spPr>
      </p:pic>
    </p:spTree>
    <p:extLst>
      <p:ext uri="{BB962C8B-B14F-4D97-AF65-F5344CB8AC3E}">
        <p14:creationId xmlns:p14="http://schemas.microsoft.com/office/powerpoint/2010/main" val="231452563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Directed acyclic graphs (DAGs)</a:t>
            </a:r>
            <a:endParaRPr lang="en-US" sz="4000" b="1" dirty="0">
              <a:solidFill>
                <a:srgbClr val="0000FF"/>
              </a:solidFill>
            </a:endParaRPr>
          </a:p>
        </p:txBody>
      </p:sp>
      <p:sp>
        <p:nvSpPr>
          <p:cNvPr id="3" name="Content Placeholder 2"/>
          <p:cNvSpPr>
            <a:spLocks noGrp="1"/>
          </p:cNvSpPr>
          <p:nvPr>
            <p:ph idx="1"/>
          </p:nvPr>
        </p:nvSpPr>
        <p:spPr/>
        <p:txBody>
          <a:bodyPr>
            <a:normAutofit/>
          </a:bodyPr>
          <a:lstStyle/>
          <a:p>
            <a:r>
              <a:rPr lang="en-US" sz="2800" dirty="0" smtClean="0"/>
              <a:t>A graph without a cycle is called acyclic.</a:t>
            </a:r>
          </a:p>
          <a:p>
            <a:r>
              <a:rPr lang="en-US" sz="2800" dirty="0" smtClean="0"/>
              <a:t>G is a DAG if and only if its depth-first search reveals </a:t>
            </a:r>
            <a:r>
              <a:rPr lang="en-US" sz="2800" dirty="0" smtClean="0"/>
              <a:t>no </a:t>
            </a:r>
            <a:r>
              <a:rPr lang="en-US" sz="2800" dirty="0" smtClean="0"/>
              <a:t>back </a:t>
            </a:r>
            <a:r>
              <a:rPr lang="en-US" sz="2800" dirty="0" smtClean="0"/>
              <a:t>edge. This can therefore be tested in optimal O(|V| + |E|) time. In a DAG, every edge leads to a vertex with lower exit (post) number.</a:t>
            </a:r>
          </a:p>
          <a:p>
            <a:r>
              <a:rPr lang="en-US" sz="2800" dirty="0" smtClean="0"/>
              <a:t>DAGs are good for modeling hierarchies and temporal dependencies: course prerequisites, task dependencies etc.</a:t>
            </a:r>
            <a:endParaRPr lang="en-US" sz="2800" dirty="0"/>
          </a:p>
        </p:txBody>
      </p:sp>
    </p:spTree>
    <p:extLst>
      <p:ext uri="{BB962C8B-B14F-4D97-AF65-F5344CB8AC3E}">
        <p14:creationId xmlns:p14="http://schemas.microsoft.com/office/powerpoint/2010/main" val="242632038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Strongly Connected Components</a:t>
            </a:r>
            <a:endParaRPr lang="en-US" sz="4000" b="1" dirty="0">
              <a:solidFill>
                <a:srgbClr val="0000FF"/>
              </a:solidFill>
            </a:endParaRPr>
          </a:p>
        </p:txBody>
      </p:sp>
      <p:sp>
        <p:nvSpPr>
          <p:cNvPr id="3" name="Content Placeholder 2"/>
          <p:cNvSpPr>
            <a:spLocks noGrp="1"/>
          </p:cNvSpPr>
          <p:nvPr>
            <p:ph idx="1"/>
          </p:nvPr>
        </p:nvSpPr>
        <p:spPr/>
        <p:txBody>
          <a:bodyPr>
            <a:normAutofit/>
          </a:bodyPr>
          <a:lstStyle/>
          <a:p>
            <a:r>
              <a:rPr lang="en-US" sz="2800" dirty="0" smtClean="0"/>
              <a:t>Directed </a:t>
            </a:r>
            <a:r>
              <a:rPr lang="en-US" sz="2800" dirty="0" err="1" smtClean="0"/>
              <a:t>Conectivity</a:t>
            </a:r>
            <a:endParaRPr lang="en-US" sz="2800" dirty="0" smtClean="0"/>
          </a:p>
          <a:p>
            <a:pPr lvl="1"/>
            <a:r>
              <a:rPr lang="en-US" sz="2400" dirty="0" smtClean="0"/>
              <a:t>In a directed graph, we say </a:t>
            </a:r>
            <a:r>
              <a:rPr lang="en-US" sz="2400" i="1" dirty="0" smtClean="0">
                <a:solidFill>
                  <a:srgbClr val="0000FF"/>
                </a:solidFill>
              </a:rPr>
              <a:t>v</a:t>
            </a:r>
            <a:r>
              <a:rPr lang="en-US" sz="2400" dirty="0" smtClean="0"/>
              <a:t> is reachable from </a:t>
            </a:r>
            <a:r>
              <a:rPr lang="en-US" sz="2400" i="1" dirty="0" smtClean="0"/>
              <a:t>u</a:t>
            </a:r>
            <a:r>
              <a:rPr lang="en-US" sz="2400" dirty="0" smtClean="0"/>
              <a:t> if and only if there is a path from </a:t>
            </a:r>
            <a:r>
              <a:rPr lang="en-US" sz="2400" i="1" dirty="0" smtClean="0">
                <a:solidFill>
                  <a:srgbClr val="0000FF"/>
                </a:solidFill>
              </a:rPr>
              <a:t>u</a:t>
            </a:r>
            <a:r>
              <a:rPr lang="en-US" sz="2400" dirty="0" smtClean="0"/>
              <a:t> to </a:t>
            </a:r>
            <a:r>
              <a:rPr lang="en-US" sz="2400" i="1" dirty="0" smtClean="0">
                <a:solidFill>
                  <a:srgbClr val="0000FF"/>
                </a:solidFill>
              </a:rPr>
              <a:t>v</a:t>
            </a:r>
            <a:r>
              <a:rPr lang="en-US" sz="2400" dirty="0" smtClean="0"/>
              <a:t>.</a:t>
            </a:r>
          </a:p>
          <a:p>
            <a:pPr lvl="1"/>
            <a:r>
              <a:rPr lang="en-US" sz="2400" dirty="0" smtClean="0"/>
              <a:t>In an undirected path, if there is a path from </a:t>
            </a:r>
            <a:r>
              <a:rPr lang="en-US" sz="2400" i="1" dirty="0" smtClean="0">
                <a:solidFill>
                  <a:srgbClr val="0000FF"/>
                </a:solidFill>
              </a:rPr>
              <a:t>u</a:t>
            </a:r>
            <a:r>
              <a:rPr lang="en-US" sz="2400" dirty="0" smtClean="0"/>
              <a:t> to </a:t>
            </a:r>
            <a:r>
              <a:rPr lang="en-US" sz="2400" i="1" dirty="0" smtClean="0">
                <a:solidFill>
                  <a:srgbClr val="0000FF"/>
                </a:solidFill>
              </a:rPr>
              <a:t>v</a:t>
            </a:r>
            <a:r>
              <a:rPr lang="en-US" sz="2400" dirty="0" smtClean="0"/>
              <a:t>, there is also a path from </a:t>
            </a:r>
            <a:r>
              <a:rPr lang="en-US" sz="2400" i="1" dirty="0" smtClean="0">
                <a:solidFill>
                  <a:srgbClr val="0000FF"/>
                </a:solidFill>
              </a:rPr>
              <a:t>v</a:t>
            </a:r>
            <a:r>
              <a:rPr lang="en-US" sz="2400" dirty="0" smtClean="0"/>
              <a:t> to </a:t>
            </a:r>
            <a:r>
              <a:rPr lang="en-US" sz="2400" i="1" dirty="0" smtClean="0">
                <a:solidFill>
                  <a:srgbClr val="0000FF"/>
                </a:solidFill>
              </a:rPr>
              <a:t>u</a:t>
            </a:r>
            <a:r>
              <a:rPr lang="en-US" sz="2400" dirty="0" smtClean="0"/>
              <a:t>.</a:t>
            </a:r>
          </a:p>
          <a:p>
            <a:pPr lvl="1"/>
            <a:r>
              <a:rPr lang="en-US" sz="2400" dirty="0" smtClean="0"/>
              <a:t>In a directed graph, it is possible for </a:t>
            </a:r>
            <a:r>
              <a:rPr lang="en-US" sz="2400" i="1" dirty="0" smtClean="0">
                <a:solidFill>
                  <a:srgbClr val="0000FF"/>
                </a:solidFill>
              </a:rPr>
              <a:t>v</a:t>
            </a:r>
            <a:r>
              <a:rPr lang="en-US" sz="2400" dirty="0" smtClean="0"/>
              <a:t> to be reachable from </a:t>
            </a:r>
            <a:r>
              <a:rPr lang="en-US" sz="2400" i="1" dirty="0" smtClean="0">
                <a:solidFill>
                  <a:srgbClr val="0000FF"/>
                </a:solidFill>
              </a:rPr>
              <a:t>u</a:t>
            </a:r>
            <a:r>
              <a:rPr lang="en-US" sz="2400" dirty="0" smtClean="0"/>
              <a:t>, but </a:t>
            </a:r>
            <a:r>
              <a:rPr lang="en-US" sz="2400" i="1" dirty="0" smtClean="0">
                <a:solidFill>
                  <a:srgbClr val="0000FF"/>
                </a:solidFill>
              </a:rPr>
              <a:t>u</a:t>
            </a:r>
            <a:r>
              <a:rPr lang="en-US" sz="2400" dirty="0" smtClean="0"/>
              <a:t> is not reachable from </a:t>
            </a:r>
            <a:r>
              <a:rPr lang="en-US" sz="2400" i="1" dirty="0" smtClean="0">
                <a:solidFill>
                  <a:srgbClr val="0000FF"/>
                </a:solidFill>
              </a:rPr>
              <a:t>v</a:t>
            </a:r>
            <a:r>
              <a:rPr lang="en-US" sz="2400" dirty="0" smtClean="0"/>
              <a:t>.</a:t>
            </a:r>
          </a:p>
          <a:p>
            <a:pPr lvl="1"/>
            <a:r>
              <a:rPr lang="en-US" sz="2400" dirty="0" smtClean="0">
                <a:solidFill>
                  <a:srgbClr val="FF0000"/>
                </a:solidFill>
              </a:rPr>
              <a:t>Two nodes </a:t>
            </a:r>
            <a:r>
              <a:rPr lang="en-US" sz="2400" i="1" dirty="0" smtClean="0">
                <a:solidFill>
                  <a:srgbClr val="FF0000"/>
                </a:solidFill>
              </a:rPr>
              <a:t>u</a:t>
            </a:r>
            <a:r>
              <a:rPr lang="en-US" sz="2400" dirty="0" smtClean="0">
                <a:solidFill>
                  <a:srgbClr val="FF0000"/>
                </a:solidFill>
              </a:rPr>
              <a:t> and </a:t>
            </a:r>
            <a:r>
              <a:rPr lang="en-US" sz="2400" i="1" dirty="0" smtClean="0">
                <a:solidFill>
                  <a:srgbClr val="FF0000"/>
                </a:solidFill>
              </a:rPr>
              <a:t>v</a:t>
            </a:r>
            <a:r>
              <a:rPr lang="en-US" sz="2400" dirty="0" smtClean="0">
                <a:solidFill>
                  <a:srgbClr val="FF0000"/>
                </a:solidFill>
              </a:rPr>
              <a:t> of a directed graph are </a:t>
            </a:r>
            <a:r>
              <a:rPr lang="en-US" sz="2400" b="1" dirty="0" smtClean="0">
                <a:solidFill>
                  <a:srgbClr val="FF0000"/>
                </a:solidFill>
              </a:rPr>
              <a:t>connected (</a:t>
            </a:r>
            <a:r>
              <a:rPr lang="en-US" sz="2400" dirty="0" smtClean="0">
                <a:solidFill>
                  <a:srgbClr val="FF0000"/>
                </a:solidFill>
              </a:rPr>
              <a:t>or</a:t>
            </a:r>
            <a:r>
              <a:rPr lang="en-US" sz="2400" b="1" dirty="0" smtClean="0">
                <a:solidFill>
                  <a:srgbClr val="FF0000"/>
                </a:solidFill>
              </a:rPr>
              <a:t> strongly connected) </a:t>
            </a:r>
            <a:r>
              <a:rPr lang="en-US" sz="2400" dirty="0" smtClean="0">
                <a:solidFill>
                  <a:srgbClr val="FF0000"/>
                </a:solidFill>
              </a:rPr>
              <a:t> if there is a path from </a:t>
            </a:r>
            <a:r>
              <a:rPr lang="en-US" sz="2400" i="1" dirty="0" smtClean="0">
                <a:solidFill>
                  <a:srgbClr val="FF0000"/>
                </a:solidFill>
              </a:rPr>
              <a:t>u</a:t>
            </a:r>
            <a:r>
              <a:rPr lang="en-US" sz="2400" dirty="0" smtClean="0">
                <a:solidFill>
                  <a:srgbClr val="FF0000"/>
                </a:solidFill>
              </a:rPr>
              <a:t> to </a:t>
            </a:r>
            <a:r>
              <a:rPr lang="en-US" sz="2400" i="1" dirty="0" smtClean="0">
                <a:solidFill>
                  <a:srgbClr val="FF0000"/>
                </a:solidFill>
              </a:rPr>
              <a:t>v</a:t>
            </a:r>
            <a:r>
              <a:rPr lang="en-US" sz="2400" dirty="0" smtClean="0">
                <a:solidFill>
                  <a:srgbClr val="FF0000"/>
                </a:solidFill>
              </a:rPr>
              <a:t> and a path from </a:t>
            </a:r>
            <a:r>
              <a:rPr lang="en-US" sz="2400" i="1" dirty="0" smtClean="0">
                <a:solidFill>
                  <a:srgbClr val="FF0000"/>
                </a:solidFill>
              </a:rPr>
              <a:t>v</a:t>
            </a:r>
            <a:r>
              <a:rPr lang="en-US" sz="2400" dirty="0" smtClean="0">
                <a:solidFill>
                  <a:srgbClr val="FF0000"/>
                </a:solidFill>
              </a:rPr>
              <a:t> to </a:t>
            </a:r>
            <a:r>
              <a:rPr lang="en-US" sz="2400" i="1" dirty="0" smtClean="0">
                <a:solidFill>
                  <a:srgbClr val="FF0000"/>
                </a:solidFill>
              </a:rPr>
              <a:t>u</a:t>
            </a:r>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268438191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Strongly Connected Components</a:t>
            </a:r>
            <a:endParaRPr lang="en-US" sz="4000" b="1" dirty="0">
              <a:solidFill>
                <a:srgbClr val="0000FF"/>
              </a:solidFill>
            </a:endParaRPr>
          </a:p>
        </p:txBody>
      </p:sp>
      <p:sp>
        <p:nvSpPr>
          <p:cNvPr id="3" name="Content Placeholder 2"/>
          <p:cNvSpPr>
            <a:spLocks noGrp="1"/>
          </p:cNvSpPr>
          <p:nvPr>
            <p:ph idx="1"/>
          </p:nvPr>
        </p:nvSpPr>
        <p:spPr/>
        <p:txBody>
          <a:bodyPr>
            <a:normAutofit/>
          </a:bodyPr>
          <a:lstStyle/>
          <a:p>
            <a:r>
              <a:rPr lang="en-US" sz="2800" dirty="0" smtClean="0"/>
              <a:t>Let </a:t>
            </a:r>
            <a:r>
              <a:rPr lang="en-US" sz="2800" dirty="0" smtClean="0">
                <a:solidFill>
                  <a:srgbClr val="0000FF"/>
                </a:solidFill>
              </a:rPr>
              <a:t>G = (V, E)  </a:t>
            </a:r>
            <a:r>
              <a:rPr lang="en-US" sz="2800" dirty="0" smtClean="0"/>
              <a:t>be a directed graph.</a:t>
            </a:r>
            <a:endParaRPr lang="en-US" sz="2800" dirty="0" smtClean="0">
              <a:solidFill>
                <a:srgbClr val="0000FF"/>
              </a:solidFill>
            </a:endParaRPr>
          </a:p>
          <a:p>
            <a:r>
              <a:rPr lang="en-US" sz="2800" dirty="0" smtClean="0"/>
              <a:t>A strongly </a:t>
            </a:r>
            <a:r>
              <a:rPr lang="en-US" sz="2800" b="1" dirty="0" smtClean="0">
                <a:solidFill>
                  <a:srgbClr val="0000FF"/>
                </a:solidFill>
              </a:rPr>
              <a:t>connected component (</a:t>
            </a:r>
            <a:r>
              <a:rPr lang="en-US" sz="2800" dirty="0" smtClean="0">
                <a:solidFill>
                  <a:srgbClr val="000000"/>
                </a:solidFill>
              </a:rPr>
              <a:t>or</a:t>
            </a:r>
            <a:r>
              <a:rPr lang="en-US" sz="2800" b="1" dirty="0" smtClean="0">
                <a:solidFill>
                  <a:srgbClr val="0000FF"/>
                </a:solidFill>
              </a:rPr>
              <a:t> SCC) </a:t>
            </a:r>
            <a:r>
              <a:rPr lang="en-US" sz="2800" dirty="0" smtClean="0"/>
              <a:t>of </a:t>
            </a:r>
            <a:r>
              <a:rPr lang="en-US" sz="2800" i="1" dirty="0" smtClean="0"/>
              <a:t>G</a:t>
            </a:r>
            <a:r>
              <a:rPr lang="en-US" sz="2800" dirty="0" smtClean="0"/>
              <a:t>  is a subset </a:t>
            </a:r>
            <a:r>
              <a:rPr lang="en-US" sz="2800" i="1" dirty="0" smtClean="0"/>
              <a:t>C</a:t>
            </a:r>
            <a:r>
              <a:rPr lang="en-US" sz="2800" dirty="0" smtClean="0"/>
              <a:t> of V with the following properties:</a:t>
            </a:r>
          </a:p>
          <a:p>
            <a:pPr lvl="1"/>
            <a:r>
              <a:rPr lang="en-US" sz="2400" i="1" dirty="0" smtClean="0"/>
              <a:t>C</a:t>
            </a:r>
            <a:r>
              <a:rPr lang="en-US" sz="2400" dirty="0" smtClean="0"/>
              <a:t> is not empty.</a:t>
            </a:r>
          </a:p>
          <a:p>
            <a:pPr lvl="1"/>
            <a:r>
              <a:rPr lang="en-US" sz="2400" dirty="0" smtClean="0"/>
              <a:t>For any </a:t>
            </a:r>
            <a:r>
              <a:rPr lang="en-US" sz="2400" i="1" dirty="0" smtClean="0"/>
              <a:t>u, v </a:t>
            </a:r>
            <a:r>
              <a:rPr lang="en-US" sz="2400" i="1" dirty="0" smtClean="0">
                <a:sym typeface="Symbol" charset="0"/>
              </a:rPr>
              <a:t> C: u </a:t>
            </a:r>
            <a:r>
              <a:rPr lang="en-US" sz="2400" dirty="0" smtClean="0">
                <a:sym typeface="Symbol" charset="0"/>
              </a:rPr>
              <a:t>and </a:t>
            </a:r>
            <a:r>
              <a:rPr lang="en-US" sz="2400" i="1" dirty="0" smtClean="0">
                <a:sym typeface="Symbol" charset="0"/>
              </a:rPr>
              <a:t>v</a:t>
            </a:r>
            <a:r>
              <a:rPr lang="en-US" sz="2400" dirty="0" smtClean="0">
                <a:sym typeface="Symbol" charset="0"/>
              </a:rPr>
              <a:t> are strongly connected.</a:t>
            </a:r>
          </a:p>
          <a:p>
            <a:pPr lvl="1"/>
            <a:r>
              <a:rPr lang="en-US" sz="2400" dirty="0" smtClean="0">
                <a:sym typeface="Symbol" charset="0"/>
              </a:rPr>
              <a:t>For any u </a:t>
            </a:r>
            <a:r>
              <a:rPr lang="en-US" sz="2400" i="1" dirty="0" smtClean="0">
                <a:sym typeface="Symbol" charset="0"/>
              </a:rPr>
              <a:t> C, v  V – C: u</a:t>
            </a:r>
            <a:r>
              <a:rPr lang="en-US" sz="2400" dirty="0" smtClean="0">
                <a:sym typeface="Symbol" charset="0"/>
              </a:rPr>
              <a:t> and </a:t>
            </a:r>
            <a:r>
              <a:rPr lang="en-US" sz="2400" i="1" dirty="0" smtClean="0">
                <a:sym typeface="Symbol" charset="0"/>
              </a:rPr>
              <a:t>v</a:t>
            </a:r>
            <a:r>
              <a:rPr lang="en-US" sz="2400" dirty="0" smtClean="0">
                <a:sym typeface="Symbol" charset="0"/>
              </a:rPr>
              <a:t> are not strongly connected.</a:t>
            </a:r>
            <a:endParaRPr lang="en-US" sz="2400" dirty="0"/>
          </a:p>
        </p:txBody>
      </p:sp>
    </p:spTree>
    <p:extLst>
      <p:ext uri="{BB962C8B-B14F-4D97-AF65-F5344CB8AC3E}">
        <p14:creationId xmlns:p14="http://schemas.microsoft.com/office/powerpoint/2010/main" val="301747825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A directed graph</a:t>
            </a:r>
            <a:endParaRPr lang="en-US" sz="4000" b="1" dirty="0">
              <a:solidFill>
                <a:srgbClr val="0000FF"/>
              </a:solidFill>
            </a:endParaRPr>
          </a:p>
        </p:txBody>
      </p:sp>
      <p:pic>
        <p:nvPicPr>
          <p:cNvPr id="5" name="Picture 4" descr="Screen Shot 2015-07-05 at 9.18.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100" y="1930400"/>
            <a:ext cx="5003800" cy="2997200"/>
          </a:xfrm>
          <a:prstGeom prst="rect">
            <a:avLst/>
          </a:prstGeom>
        </p:spPr>
      </p:pic>
    </p:spTree>
    <p:extLst>
      <p:ext uri="{BB962C8B-B14F-4D97-AF65-F5344CB8AC3E}">
        <p14:creationId xmlns:p14="http://schemas.microsoft.com/office/powerpoint/2010/main" val="108857886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0000FF"/>
                </a:solidFill>
              </a:rPr>
              <a:t>A directed graph and its strongly connected components</a:t>
            </a:r>
            <a:endParaRPr lang="en-US" sz="4000" b="1" dirty="0">
              <a:solidFill>
                <a:srgbClr val="0000FF"/>
              </a:solidFill>
            </a:endParaRPr>
          </a:p>
        </p:txBody>
      </p:sp>
      <p:pic>
        <p:nvPicPr>
          <p:cNvPr id="5" name="Picture 4" descr="Screen Shot 2015-07-05 at 9.18.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100" y="1930400"/>
            <a:ext cx="5003800" cy="2997200"/>
          </a:xfrm>
          <a:prstGeom prst="rect">
            <a:avLst/>
          </a:prstGeom>
        </p:spPr>
      </p:pic>
      <p:pic>
        <p:nvPicPr>
          <p:cNvPr id="3" name="Picture 2" descr="Screen Shot 2015-07-05 at 9.19.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1905000"/>
            <a:ext cx="5080000" cy="3035300"/>
          </a:xfrm>
          <a:prstGeom prst="rect">
            <a:avLst/>
          </a:prstGeom>
        </p:spPr>
      </p:pic>
    </p:spTree>
    <p:extLst>
      <p:ext uri="{BB962C8B-B14F-4D97-AF65-F5344CB8AC3E}">
        <p14:creationId xmlns:p14="http://schemas.microsoft.com/office/powerpoint/2010/main" val="297527476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Properties of SCCs</a:t>
            </a:r>
            <a:endParaRPr lang="en-US" sz="4000" b="1" dirty="0">
              <a:solidFill>
                <a:srgbClr val="0000FF"/>
              </a:solidFill>
            </a:endParaRPr>
          </a:p>
        </p:txBody>
      </p:sp>
      <p:sp>
        <p:nvSpPr>
          <p:cNvPr id="3" name="Content Placeholder 2"/>
          <p:cNvSpPr>
            <a:spLocks noGrp="1"/>
          </p:cNvSpPr>
          <p:nvPr>
            <p:ph idx="1"/>
          </p:nvPr>
        </p:nvSpPr>
        <p:spPr/>
        <p:txBody>
          <a:bodyPr>
            <a:normAutofit/>
          </a:bodyPr>
          <a:lstStyle/>
          <a:p>
            <a:r>
              <a:rPr lang="en-US" sz="2800" dirty="0" smtClean="0"/>
              <a:t>The following properties of SCCs are true. (why?)</a:t>
            </a:r>
          </a:p>
          <a:p>
            <a:pPr lvl="1"/>
            <a:r>
              <a:rPr lang="en-US" sz="2400" dirty="0" smtClean="0"/>
              <a:t>Two SCCs C</a:t>
            </a:r>
            <a:r>
              <a:rPr lang="en-US" sz="2400" baseline="-25000" dirty="0" smtClean="0"/>
              <a:t>1</a:t>
            </a:r>
            <a:r>
              <a:rPr lang="en-US" sz="2400" dirty="0" smtClean="0"/>
              <a:t> and C</a:t>
            </a:r>
            <a:r>
              <a:rPr lang="en-US" sz="2400" baseline="-25000" dirty="0" smtClean="0"/>
              <a:t>2</a:t>
            </a:r>
            <a:r>
              <a:rPr lang="en-US" sz="2400" dirty="0" smtClean="0"/>
              <a:t> are either equal or disjoint</a:t>
            </a:r>
          </a:p>
          <a:p>
            <a:pPr lvl="1"/>
            <a:r>
              <a:rPr lang="en-US" sz="2400" dirty="0" smtClean="0"/>
              <a:t>Every node belongs to exactly one SCC</a:t>
            </a:r>
          </a:p>
          <a:p>
            <a:pPr lvl="1"/>
            <a:r>
              <a:rPr lang="en-US" sz="2400" dirty="0" smtClean="0"/>
              <a:t>The SCCs of a graph form a partition of the nodes of the graph.</a:t>
            </a:r>
            <a:endParaRPr lang="en-US" sz="2400" dirty="0"/>
          </a:p>
        </p:txBody>
      </p:sp>
    </p:spTree>
    <p:extLst>
      <p:ext uri="{BB962C8B-B14F-4D97-AF65-F5344CB8AC3E}">
        <p14:creationId xmlns:p14="http://schemas.microsoft.com/office/powerpoint/2010/main" val="343708732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Condensation (meta) graphs</a:t>
            </a:r>
            <a:endParaRPr lang="en-US" sz="4000" b="1" dirty="0">
              <a:solidFill>
                <a:srgbClr val="0000FF"/>
              </a:solidFill>
            </a:endParaRPr>
          </a:p>
        </p:txBody>
      </p:sp>
      <p:sp>
        <p:nvSpPr>
          <p:cNvPr id="3" name="Content Placeholder 2"/>
          <p:cNvSpPr>
            <a:spLocks noGrp="1"/>
          </p:cNvSpPr>
          <p:nvPr>
            <p:ph idx="1"/>
          </p:nvPr>
        </p:nvSpPr>
        <p:spPr/>
        <p:txBody>
          <a:bodyPr>
            <a:normAutofit/>
          </a:bodyPr>
          <a:lstStyle/>
          <a:p>
            <a:r>
              <a:rPr lang="en-US" sz="2800" dirty="0" smtClean="0"/>
              <a:t>The </a:t>
            </a:r>
            <a:r>
              <a:rPr lang="en-US" sz="2800" b="1" dirty="0" smtClean="0">
                <a:solidFill>
                  <a:srgbClr val="0000FF"/>
                </a:solidFill>
              </a:rPr>
              <a:t>condensation </a:t>
            </a:r>
            <a:r>
              <a:rPr lang="en-US" sz="2800" dirty="0" smtClean="0">
                <a:solidFill>
                  <a:srgbClr val="000000"/>
                </a:solidFill>
              </a:rPr>
              <a:t>of a directed graph </a:t>
            </a:r>
            <a:r>
              <a:rPr lang="en-US" sz="2800" i="1" dirty="0" smtClean="0">
                <a:solidFill>
                  <a:srgbClr val="000000"/>
                </a:solidFill>
              </a:rPr>
              <a:t>G</a:t>
            </a:r>
            <a:r>
              <a:rPr lang="en-US" sz="2800" dirty="0" smtClean="0">
                <a:solidFill>
                  <a:srgbClr val="000000"/>
                </a:solidFill>
              </a:rPr>
              <a:t> is the directed graph G</a:t>
            </a:r>
            <a:r>
              <a:rPr lang="en-US" sz="2800" baseline="30000" dirty="0" smtClean="0">
                <a:solidFill>
                  <a:srgbClr val="000000"/>
                </a:solidFill>
              </a:rPr>
              <a:t>SCC</a:t>
            </a:r>
            <a:r>
              <a:rPr lang="en-US" sz="2800" dirty="0" smtClean="0">
                <a:solidFill>
                  <a:srgbClr val="000000"/>
                </a:solidFill>
              </a:rPr>
              <a:t> whose nodes are the the SCCs of G and whose edges are defined as follows:</a:t>
            </a:r>
          </a:p>
          <a:p>
            <a:pPr marL="0" indent="0" algn="ctr">
              <a:buNone/>
            </a:pPr>
            <a:r>
              <a:rPr lang="en-US" sz="2800" i="1" dirty="0" smtClean="0">
                <a:solidFill>
                  <a:srgbClr val="000000"/>
                </a:solidFill>
              </a:rPr>
              <a:t>(C</a:t>
            </a:r>
            <a:r>
              <a:rPr lang="en-US" sz="2800" i="1" baseline="-25000" dirty="0" smtClean="0">
                <a:solidFill>
                  <a:srgbClr val="000000"/>
                </a:solidFill>
              </a:rPr>
              <a:t>1</a:t>
            </a:r>
            <a:r>
              <a:rPr lang="en-US" sz="2800" i="1" dirty="0" smtClean="0">
                <a:solidFill>
                  <a:srgbClr val="000000"/>
                </a:solidFill>
              </a:rPr>
              <a:t>, C</a:t>
            </a:r>
            <a:r>
              <a:rPr lang="en-US" sz="2800" i="1" baseline="-25000" dirty="0" smtClean="0">
                <a:solidFill>
                  <a:srgbClr val="000000"/>
                </a:solidFill>
              </a:rPr>
              <a:t>2</a:t>
            </a:r>
            <a:r>
              <a:rPr lang="en-US" sz="2800" i="1" dirty="0" smtClean="0">
                <a:solidFill>
                  <a:srgbClr val="000000"/>
                </a:solidFill>
              </a:rPr>
              <a:t>) </a:t>
            </a:r>
            <a:r>
              <a:rPr lang="en-US" sz="2800" dirty="0" smtClean="0">
                <a:solidFill>
                  <a:srgbClr val="000000"/>
                </a:solidFill>
              </a:rPr>
              <a:t>is an edge in </a:t>
            </a:r>
            <a:r>
              <a:rPr lang="en-US" sz="2800" i="1" dirty="0" smtClean="0">
                <a:solidFill>
                  <a:srgbClr val="000000"/>
                </a:solidFill>
              </a:rPr>
              <a:t>G</a:t>
            </a:r>
            <a:r>
              <a:rPr lang="en-US" sz="2800" i="1" baseline="30000" dirty="0" smtClean="0">
                <a:solidFill>
                  <a:srgbClr val="000000"/>
                </a:solidFill>
              </a:rPr>
              <a:t>SCC</a:t>
            </a:r>
            <a:r>
              <a:rPr lang="en-US" sz="2800" dirty="0" smtClean="0">
                <a:solidFill>
                  <a:srgbClr val="000000"/>
                </a:solidFill>
              </a:rPr>
              <a:t> </a:t>
            </a:r>
            <a:r>
              <a:rPr lang="en-US" sz="2800" dirty="0" err="1" smtClean="0">
                <a:solidFill>
                  <a:srgbClr val="000000"/>
                </a:solidFill>
              </a:rPr>
              <a:t>iff</a:t>
            </a:r>
            <a:endParaRPr lang="en-US" sz="2800" dirty="0" smtClean="0">
              <a:solidFill>
                <a:srgbClr val="000000"/>
              </a:solidFill>
            </a:endParaRPr>
          </a:p>
          <a:p>
            <a:pPr marL="0" indent="0" algn="ctr">
              <a:buNone/>
            </a:pPr>
            <a:r>
              <a:rPr lang="en-US" sz="2800" i="1" dirty="0" smtClean="0">
                <a:sym typeface="Symbol" charset="0"/>
              </a:rPr>
              <a:t>u </a:t>
            </a:r>
            <a:r>
              <a:rPr lang="en-US" sz="2800" i="1" dirty="0">
                <a:sym typeface="Symbol" charset="0"/>
              </a:rPr>
              <a:t> </a:t>
            </a:r>
            <a:r>
              <a:rPr lang="en-US" sz="2800" i="1" dirty="0" smtClean="0">
                <a:sym typeface="Symbol" charset="0"/>
              </a:rPr>
              <a:t> C</a:t>
            </a:r>
            <a:r>
              <a:rPr lang="en-US" sz="2800" i="1" baseline="-25000" dirty="0" smtClean="0">
                <a:sym typeface="Symbol" charset="0"/>
              </a:rPr>
              <a:t>1</a:t>
            </a:r>
            <a:r>
              <a:rPr lang="en-US" sz="2800" i="1" dirty="0" smtClean="0">
                <a:sym typeface="Symbol" charset="0"/>
              </a:rPr>
              <a:t>, v  C</a:t>
            </a:r>
            <a:r>
              <a:rPr lang="en-US" sz="2800" i="1" baseline="-25000" dirty="0" smtClean="0">
                <a:sym typeface="Symbol" charset="0"/>
              </a:rPr>
              <a:t>2</a:t>
            </a:r>
            <a:r>
              <a:rPr lang="en-US" sz="2800" i="1" dirty="0" smtClean="0">
                <a:sym typeface="Symbol" charset="0"/>
              </a:rPr>
              <a:t>; (u, v) </a:t>
            </a:r>
            <a:r>
              <a:rPr lang="en-US" sz="2800" dirty="0" smtClean="0">
                <a:sym typeface="Symbol" charset="0"/>
              </a:rPr>
              <a:t>is an edge in </a:t>
            </a:r>
            <a:r>
              <a:rPr lang="en-US" sz="2800" i="1" dirty="0" smtClean="0">
                <a:sym typeface="Symbol" charset="0"/>
              </a:rPr>
              <a:t>G</a:t>
            </a:r>
            <a:r>
              <a:rPr lang="en-US" sz="2800" dirty="0" smtClean="0">
                <a:sym typeface="Symbol" charset="0"/>
              </a:rPr>
              <a:t>.</a:t>
            </a:r>
          </a:p>
          <a:p>
            <a:r>
              <a:rPr lang="en-US" sz="2800" dirty="0" smtClean="0">
                <a:solidFill>
                  <a:srgbClr val="000000"/>
                </a:solidFill>
                <a:sym typeface="Symbol" charset="0"/>
              </a:rPr>
              <a:t>In</a:t>
            </a:r>
            <a:r>
              <a:rPr lang="en-US" sz="2800" dirty="0" smtClean="0">
                <a:solidFill>
                  <a:srgbClr val="0000FF"/>
                </a:solidFill>
                <a:sym typeface="Symbol" charset="0"/>
              </a:rPr>
              <a:t> </a:t>
            </a:r>
            <a:r>
              <a:rPr lang="en-US" sz="2800" dirty="0" smtClean="0">
                <a:solidFill>
                  <a:srgbClr val="000000"/>
                </a:solidFill>
                <a:sym typeface="Symbol" charset="0"/>
              </a:rPr>
              <a:t>other</a:t>
            </a:r>
            <a:r>
              <a:rPr lang="en-US" sz="2800" dirty="0" smtClean="0">
                <a:solidFill>
                  <a:srgbClr val="0000FF"/>
                </a:solidFill>
                <a:sym typeface="Symbol" charset="0"/>
              </a:rPr>
              <a:t> </a:t>
            </a:r>
            <a:r>
              <a:rPr lang="en-US" sz="2800" dirty="0" smtClean="0">
                <a:solidFill>
                  <a:srgbClr val="000000"/>
                </a:solidFill>
                <a:sym typeface="Symbol" charset="0"/>
              </a:rPr>
              <a:t>words, if there is an edge in </a:t>
            </a:r>
            <a:r>
              <a:rPr lang="en-US" sz="2800" i="1" dirty="0" smtClean="0">
                <a:solidFill>
                  <a:srgbClr val="000000"/>
                </a:solidFill>
                <a:sym typeface="Symbol" charset="0"/>
              </a:rPr>
              <a:t>G</a:t>
            </a:r>
            <a:r>
              <a:rPr lang="en-US" sz="2800" dirty="0" smtClean="0">
                <a:solidFill>
                  <a:srgbClr val="000000"/>
                </a:solidFill>
                <a:sym typeface="Symbol" charset="0"/>
              </a:rPr>
              <a:t> from any node in </a:t>
            </a:r>
            <a:r>
              <a:rPr lang="en-US" sz="2800" i="1" dirty="0" smtClean="0">
                <a:solidFill>
                  <a:srgbClr val="000000"/>
                </a:solidFill>
                <a:sym typeface="Symbol" charset="0"/>
              </a:rPr>
              <a:t>C</a:t>
            </a:r>
            <a:r>
              <a:rPr lang="en-US" sz="2800" i="1" baseline="-25000" dirty="0" smtClean="0">
                <a:solidFill>
                  <a:srgbClr val="000000"/>
                </a:solidFill>
                <a:sym typeface="Symbol" charset="0"/>
              </a:rPr>
              <a:t>1</a:t>
            </a:r>
            <a:r>
              <a:rPr lang="en-US" sz="2800" dirty="0" smtClean="0">
                <a:solidFill>
                  <a:srgbClr val="000000"/>
                </a:solidFill>
                <a:sym typeface="Symbol" charset="0"/>
              </a:rPr>
              <a:t> to any node in </a:t>
            </a:r>
            <a:r>
              <a:rPr lang="en-US" sz="2800" i="1" dirty="0" smtClean="0">
                <a:solidFill>
                  <a:srgbClr val="000000"/>
                </a:solidFill>
                <a:sym typeface="Symbol" charset="0"/>
              </a:rPr>
              <a:t>C</a:t>
            </a:r>
            <a:r>
              <a:rPr lang="en-US" sz="2800" i="1" baseline="-25000" dirty="0" smtClean="0">
                <a:solidFill>
                  <a:srgbClr val="000000"/>
                </a:solidFill>
                <a:sym typeface="Symbol" charset="0"/>
              </a:rPr>
              <a:t>2</a:t>
            </a:r>
            <a:r>
              <a:rPr lang="en-US" sz="2800" dirty="0" smtClean="0">
                <a:solidFill>
                  <a:srgbClr val="000000"/>
                </a:solidFill>
                <a:sym typeface="Symbol" charset="0"/>
              </a:rPr>
              <a:t>, there is an edge in </a:t>
            </a:r>
            <a:r>
              <a:rPr lang="en-US" sz="2800" i="1" dirty="0" smtClean="0">
                <a:solidFill>
                  <a:srgbClr val="000000"/>
                </a:solidFill>
                <a:sym typeface="Symbol" charset="0"/>
              </a:rPr>
              <a:t>G</a:t>
            </a:r>
            <a:r>
              <a:rPr lang="en-US" sz="2800" i="1" baseline="30000" dirty="0" smtClean="0">
                <a:solidFill>
                  <a:srgbClr val="000000"/>
                </a:solidFill>
                <a:sym typeface="Symbol" charset="0"/>
              </a:rPr>
              <a:t>SCC</a:t>
            </a:r>
            <a:r>
              <a:rPr lang="en-US" sz="2800" dirty="0" smtClean="0">
                <a:solidFill>
                  <a:srgbClr val="000000"/>
                </a:solidFill>
                <a:sym typeface="Symbol" charset="0"/>
              </a:rPr>
              <a:t> from </a:t>
            </a:r>
            <a:r>
              <a:rPr lang="en-US" sz="2800" i="1" dirty="0" smtClean="0">
                <a:solidFill>
                  <a:srgbClr val="000000"/>
                </a:solidFill>
                <a:sym typeface="Symbol" charset="0"/>
              </a:rPr>
              <a:t>C</a:t>
            </a:r>
            <a:r>
              <a:rPr lang="en-US" sz="2800" i="1" baseline="-25000" dirty="0" smtClean="0">
                <a:solidFill>
                  <a:srgbClr val="000000"/>
                </a:solidFill>
                <a:sym typeface="Symbol" charset="0"/>
              </a:rPr>
              <a:t>1</a:t>
            </a:r>
            <a:r>
              <a:rPr lang="en-US" sz="2800" dirty="0" smtClean="0">
                <a:solidFill>
                  <a:srgbClr val="000000"/>
                </a:solidFill>
                <a:sym typeface="Symbol" charset="0"/>
              </a:rPr>
              <a:t> to </a:t>
            </a:r>
            <a:r>
              <a:rPr lang="en-US" sz="2800" i="1" dirty="0" smtClean="0">
                <a:solidFill>
                  <a:srgbClr val="000000"/>
                </a:solidFill>
                <a:sym typeface="Symbol" charset="0"/>
              </a:rPr>
              <a:t>C</a:t>
            </a:r>
            <a:r>
              <a:rPr lang="en-US" sz="2800" i="1" baseline="-25000" dirty="0" smtClean="0">
                <a:solidFill>
                  <a:srgbClr val="000000"/>
                </a:solidFill>
                <a:sym typeface="Symbol" charset="0"/>
              </a:rPr>
              <a:t>2</a:t>
            </a:r>
            <a:r>
              <a:rPr lang="en-US" sz="2800" dirty="0" smtClean="0">
                <a:solidFill>
                  <a:srgbClr val="000000"/>
                </a:solidFill>
                <a:sym typeface="Symbol" charset="0"/>
              </a:rPr>
              <a:t>.</a:t>
            </a:r>
            <a:endParaRPr lang="en-US" sz="2800" dirty="0">
              <a:solidFill>
                <a:srgbClr val="000000"/>
              </a:solidFill>
              <a:sym typeface="Symbol" charset="0"/>
            </a:endParaRPr>
          </a:p>
        </p:txBody>
      </p:sp>
    </p:spTree>
    <p:extLst>
      <p:ext uri="{BB962C8B-B14F-4D97-AF65-F5344CB8AC3E}">
        <p14:creationId xmlns:p14="http://schemas.microsoft.com/office/powerpoint/2010/main" val="5280781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7-05 at 9.43.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5500"/>
            <a:ext cx="9144000" cy="5195455"/>
          </a:xfrm>
          <a:prstGeom prst="rect">
            <a:avLst/>
          </a:prstGeom>
        </p:spPr>
      </p:pic>
    </p:spTree>
    <p:extLst>
      <p:ext uri="{BB962C8B-B14F-4D97-AF65-F5344CB8AC3E}">
        <p14:creationId xmlns:p14="http://schemas.microsoft.com/office/powerpoint/2010/main" val="227953634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An important property</a:t>
            </a:r>
            <a:endParaRPr lang="en-US" sz="4000" b="1" dirty="0">
              <a:solidFill>
                <a:srgbClr val="0000FF"/>
              </a:solidFill>
            </a:endParaRPr>
          </a:p>
        </p:txBody>
      </p:sp>
      <p:sp>
        <p:nvSpPr>
          <p:cNvPr id="3" name="Content Placeholder 2"/>
          <p:cNvSpPr>
            <a:spLocks noGrp="1"/>
          </p:cNvSpPr>
          <p:nvPr>
            <p:ph idx="1"/>
          </p:nvPr>
        </p:nvSpPr>
        <p:spPr/>
        <p:txBody>
          <a:bodyPr>
            <a:normAutofit/>
          </a:bodyPr>
          <a:lstStyle/>
          <a:p>
            <a:r>
              <a:rPr lang="en-US" sz="2800" dirty="0" smtClean="0"/>
              <a:t>The condensation (meta) graph </a:t>
            </a:r>
            <a:r>
              <a:rPr lang="en-US" sz="2800" i="1" dirty="0" smtClean="0"/>
              <a:t>G</a:t>
            </a:r>
            <a:r>
              <a:rPr lang="en-US" sz="2800" i="1" baseline="30000" dirty="0" smtClean="0"/>
              <a:t>SCC</a:t>
            </a:r>
            <a:r>
              <a:rPr lang="en-US" sz="2800" dirty="0" smtClean="0"/>
              <a:t> of any directed graph </a:t>
            </a:r>
            <a:r>
              <a:rPr lang="en-US" sz="2800" i="1" dirty="0" smtClean="0"/>
              <a:t>G</a:t>
            </a:r>
            <a:r>
              <a:rPr lang="en-US" sz="2800" dirty="0" smtClean="0"/>
              <a:t> is a dag.</a:t>
            </a:r>
          </a:p>
          <a:p>
            <a:r>
              <a:rPr lang="en-US" sz="2800" dirty="0" smtClean="0"/>
              <a:t>Every dag has at least one source node and at least one sink node.</a:t>
            </a:r>
            <a:endParaRPr lang="en-US" sz="2800" dirty="0"/>
          </a:p>
        </p:txBody>
      </p:sp>
    </p:spTree>
    <p:extLst>
      <p:ext uri="{BB962C8B-B14F-4D97-AF65-F5344CB8AC3E}">
        <p14:creationId xmlns:p14="http://schemas.microsoft.com/office/powerpoint/2010/main" val="26064819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7-02 at 11.33.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67" y="435764"/>
            <a:ext cx="6849533" cy="5596736"/>
          </a:xfrm>
          <a:prstGeom prst="rect">
            <a:avLst/>
          </a:prstGeom>
        </p:spPr>
      </p:pic>
    </p:spTree>
    <p:extLst>
      <p:ext uri="{BB962C8B-B14F-4D97-AF65-F5344CB8AC3E}">
        <p14:creationId xmlns:p14="http://schemas.microsoft.com/office/powerpoint/2010/main" val="216267469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0000FF"/>
                </a:solidFill>
              </a:rPr>
              <a:t>An efficient algorithm to compute the SCCs of a directed graph.</a:t>
            </a:r>
            <a:endParaRPr lang="en-US" sz="4000" b="1" dirty="0">
              <a:solidFill>
                <a:srgbClr val="0000FF"/>
              </a:solidFill>
            </a:endParaRPr>
          </a:p>
        </p:txBody>
      </p:sp>
      <p:sp>
        <p:nvSpPr>
          <p:cNvPr id="3" name="Content Placeholder 2"/>
          <p:cNvSpPr>
            <a:spLocks noGrp="1"/>
          </p:cNvSpPr>
          <p:nvPr>
            <p:ph idx="1"/>
          </p:nvPr>
        </p:nvSpPr>
        <p:spPr/>
        <p:txBody>
          <a:bodyPr>
            <a:normAutofit/>
          </a:bodyPr>
          <a:lstStyle/>
          <a:p>
            <a:r>
              <a:rPr lang="en-US" sz="2800" dirty="0" smtClean="0"/>
              <a:t>The objective of the algorithm is to identify one of the source nodes in the condensation graph. Once it is identified, it will be removed from G. The process is repeated for the reduced graph.</a:t>
            </a:r>
          </a:p>
          <a:p>
            <a:r>
              <a:rPr lang="en-US" sz="2800" dirty="0" smtClean="0"/>
              <a:t>The objective is to use the depth-first  search algorithm which we know runs very fast.</a:t>
            </a:r>
            <a:endParaRPr lang="en-US" sz="2800" dirty="0"/>
          </a:p>
        </p:txBody>
      </p:sp>
    </p:spTree>
    <p:extLst>
      <p:ext uri="{BB962C8B-B14F-4D97-AF65-F5344CB8AC3E}">
        <p14:creationId xmlns:p14="http://schemas.microsoft.com/office/powerpoint/2010/main" val="225500812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rPr>
              <a:t>Identify a source strongly connected component</a:t>
            </a:r>
            <a:endParaRPr lang="en-US" b="1" dirty="0">
              <a:solidFill>
                <a:srgbClr val="0000FF"/>
              </a:solidFill>
            </a:endParaRPr>
          </a:p>
        </p:txBody>
      </p:sp>
      <p:pic>
        <p:nvPicPr>
          <p:cNvPr id="4" name="Picture 3" descr="Screen Shot 2015-07-05 at 9.43.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67" y="1722966"/>
            <a:ext cx="7368709" cy="4186767"/>
          </a:xfrm>
          <a:prstGeom prst="rect">
            <a:avLst/>
          </a:prstGeom>
        </p:spPr>
      </p:pic>
      <p:sp>
        <p:nvSpPr>
          <p:cNvPr id="5" name="TextBox 4"/>
          <p:cNvSpPr txBox="1"/>
          <p:nvPr/>
        </p:nvSpPr>
        <p:spPr>
          <a:xfrm>
            <a:off x="592667" y="5777490"/>
            <a:ext cx="8384435" cy="954107"/>
          </a:xfrm>
          <a:prstGeom prst="rect">
            <a:avLst/>
          </a:prstGeom>
          <a:solidFill>
            <a:srgbClr val="FFFF00"/>
          </a:solidFill>
        </p:spPr>
        <p:txBody>
          <a:bodyPr wrap="square" rtlCol="0">
            <a:spAutoFit/>
          </a:bodyPr>
          <a:lstStyle/>
          <a:p>
            <a:pPr marL="457200" indent="-457200">
              <a:buFont typeface="Arial"/>
              <a:buChar char="•"/>
            </a:pPr>
            <a:r>
              <a:rPr lang="en-US" sz="2800" dirty="0" smtClean="0"/>
              <a:t>Perform DFS(G)</a:t>
            </a:r>
          </a:p>
          <a:p>
            <a:pPr marL="457200" indent="-457200">
              <a:buFont typeface="Arial"/>
              <a:buChar char="•"/>
            </a:pPr>
            <a:r>
              <a:rPr lang="en-US" sz="2800" dirty="0" smtClean="0"/>
              <a:t>Find the node with the largest </a:t>
            </a:r>
            <a:r>
              <a:rPr lang="en-US" sz="2800" b="1" dirty="0" smtClean="0">
                <a:solidFill>
                  <a:srgbClr val="0000FF"/>
                </a:solidFill>
              </a:rPr>
              <a:t>exit (post)</a:t>
            </a:r>
            <a:r>
              <a:rPr lang="en-US" sz="2800" dirty="0" smtClean="0"/>
              <a:t> time stamp.</a:t>
            </a:r>
            <a:endParaRPr lang="en-US" sz="2800" dirty="0"/>
          </a:p>
        </p:txBody>
      </p:sp>
    </p:spTree>
    <p:extLst>
      <p:ext uri="{BB962C8B-B14F-4D97-AF65-F5344CB8AC3E}">
        <p14:creationId xmlns:p14="http://schemas.microsoft.com/office/powerpoint/2010/main" val="147304630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rPr>
              <a:t>Identify a source strongly connected component</a:t>
            </a:r>
            <a:endParaRPr lang="en-US" b="1" dirty="0">
              <a:solidFill>
                <a:srgbClr val="0000FF"/>
              </a:solidFill>
            </a:endParaRPr>
          </a:p>
        </p:txBody>
      </p:sp>
      <p:pic>
        <p:nvPicPr>
          <p:cNvPr id="4" name="Picture 3" descr="Screen Shot 2015-07-05 at 9.43.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67" y="1722966"/>
            <a:ext cx="7368709" cy="4186767"/>
          </a:xfrm>
          <a:prstGeom prst="rect">
            <a:avLst/>
          </a:prstGeom>
        </p:spPr>
      </p:pic>
      <p:sp>
        <p:nvSpPr>
          <p:cNvPr id="5" name="TextBox 4"/>
          <p:cNvSpPr txBox="1"/>
          <p:nvPr/>
        </p:nvSpPr>
        <p:spPr>
          <a:xfrm>
            <a:off x="431402" y="5837958"/>
            <a:ext cx="8712597" cy="954107"/>
          </a:xfrm>
          <a:prstGeom prst="rect">
            <a:avLst/>
          </a:prstGeom>
          <a:solidFill>
            <a:srgbClr val="FFFF00"/>
          </a:solidFill>
        </p:spPr>
        <p:txBody>
          <a:bodyPr wrap="square" rtlCol="0">
            <a:spAutoFit/>
          </a:bodyPr>
          <a:lstStyle/>
          <a:p>
            <a:pPr marL="457200" indent="-457200">
              <a:buFont typeface="Arial"/>
              <a:buChar char="•"/>
            </a:pPr>
            <a:r>
              <a:rPr lang="en-US" sz="2800" dirty="0" smtClean="0"/>
              <a:t>Perform DFS(G)</a:t>
            </a:r>
          </a:p>
          <a:p>
            <a:pPr marL="457200" indent="-457200">
              <a:buFont typeface="Arial"/>
              <a:buChar char="•"/>
            </a:pPr>
            <a:r>
              <a:rPr lang="en-US" sz="2800" dirty="0" smtClean="0"/>
              <a:t>Find the node </a:t>
            </a:r>
            <a:r>
              <a:rPr lang="en-US" sz="2800" b="1" dirty="0" smtClean="0">
                <a:solidFill>
                  <a:srgbClr val="0000FF"/>
                </a:solidFill>
              </a:rPr>
              <a:t>z</a:t>
            </a:r>
            <a:r>
              <a:rPr lang="en-US" sz="2800" dirty="0" smtClean="0"/>
              <a:t> with the largest </a:t>
            </a:r>
            <a:r>
              <a:rPr lang="en-US" sz="2800" b="1" dirty="0" smtClean="0">
                <a:solidFill>
                  <a:srgbClr val="0000FF"/>
                </a:solidFill>
              </a:rPr>
              <a:t>exit (post) </a:t>
            </a:r>
            <a:r>
              <a:rPr lang="en-US" sz="2800" dirty="0" smtClean="0"/>
              <a:t>time stamp.</a:t>
            </a:r>
            <a:endParaRPr lang="en-US" sz="2800" dirty="0"/>
          </a:p>
        </p:txBody>
      </p:sp>
      <p:sp>
        <p:nvSpPr>
          <p:cNvPr id="3" name="TextBox 2"/>
          <p:cNvSpPr txBox="1"/>
          <p:nvPr/>
        </p:nvSpPr>
        <p:spPr>
          <a:xfrm>
            <a:off x="3931243" y="4588933"/>
            <a:ext cx="4603157" cy="1200328"/>
          </a:xfrm>
          <a:prstGeom prst="rect">
            <a:avLst/>
          </a:prstGeom>
          <a:solidFill>
            <a:srgbClr val="FF6600"/>
          </a:solidFill>
        </p:spPr>
        <p:txBody>
          <a:bodyPr wrap="square" rtlCol="0">
            <a:spAutoFit/>
          </a:bodyPr>
          <a:lstStyle/>
          <a:p>
            <a:r>
              <a:rPr lang="en-US" sz="2400" dirty="0" smtClean="0"/>
              <a:t>z lies in a strongly connected component which is a source node in the condensation graph G</a:t>
            </a:r>
            <a:r>
              <a:rPr lang="en-US" sz="2400" baseline="30000" dirty="0" smtClean="0"/>
              <a:t>SCC.</a:t>
            </a:r>
            <a:endParaRPr lang="en-US" sz="2400" dirty="0"/>
          </a:p>
        </p:txBody>
      </p:sp>
    </p:spTree>
    <p:extLst>
      <p:ext uri="{BB962C8B-B14F-4D97-AF65-F5344CB8AC3E}">
        <p14:creationId xmlns:p14="http://schemas.microsoft.com/office/powerpoint/2010/main" val="150854533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Determine the SCC that contains </a:t>
            </a:r>
            <a:r>
              <a:rPr lang="en-US" sz="4000" b="1" dirty="0" smtClean="0">
                <a:solidFill>
                  <a:srgbClr val="FF0000"/>
                </a:solidFill>
              </a:rPr>
              <a:t>z</a:t>
            </a:r>
            <a:endParaRPr lang="en-US" sz="4000" b="1" dirty="0">
              <a:solidFill>
                <a:srgbClr val="FF0000"/>
              </a:solidFill>
            </a:endParaRPr>
          </a:p>
        </p:txBody>
      </p:sp>
      <p:pic>
        <p:nvPicPr>
          <p:cNvPr id="10" name="Picture 9" descr="Screen Shot 2015-07-05 at 12.28.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467" y="1477437"/>
            <a:ext cx="3945519" cy="2163233"/>
          </a:xfrm>
          <a:prstGeom prst="rect">
            <a:avLst/>
          </a:prstGeom>
        </p:spPr>
      </p:pic>
      <p:sp>
        <p:nvSpPr>
          <p:cNvPr id="11" name="TextBox 10"/>
          <p:cNvSpPr txBox="1"/>
          <p:nvPr/>
        </p:nvSpPr>
        <p:spPr>
          <a:xfrm>
            <a:off x="635000" y="4077735"/>
            <a:ext cx="8051800" cy="2677656"/>
          </a:xfrm>
          <a:prstGeom prst="rect">
            <a:avLst/>
          </a:prstGeom>
          <a:noFill/>
        </p:spPr>
        <p:txBody>
          <a:bodyPr wrap="square" rtlCol="0">
            <a:spAutoFit/>
          </a:bodyPr>
          <a:lstStyle/>
          <a:p>
            <a:pPr marL="457200" indent="-457200">
              <a:buFont typeface="Arial"/>
              <a:buChar char="•"/>
            </a:pPr>
            <a:r>
              <a:rPr lang="en-US" sz="2400" dirty="0" smtClean="0"/>
              <a:t>Perform DFS on </a:t>
            </a:r>
            <a:r>
              <a:rPr lang="en-US" sz="2400" i="1" dirty="0" smtClean="0"/>
              <a:t>G</a:t>
            </a:r>
            <a:r>
              <a:rPr lang="en-US" sz="2400" i="1" baseline="30000" dirty="0" smtClean="0"/>
              <a:t>R</a:t>
            </a:r>
            <a:r>
              <a:rPr lang="en-US" sz="2400" baseline="30000" dirty="0" smtClean="0"/>
              <a:t> </a:t>
            </a:r>
            <a:r>
              <a:rPr lang="en-US" sz="2400" dirty="0" smtClean="0"/>
              <a:t> from node </a:t>
            </a:r>
            <a:r>
              <a:rPr lang="en-US" sz="2400" i="1" dirty="0" smtClean="0"/>
              <a:t>z</a:t>
            </a:r>
            <a:r>
              <a:rPr lang="en-US" sz="2400" dirty="0" smtClean="0"/>
              <a:t> where </a:t>
            </a:r>
            <a:r>
              <a:rPr lang="en-US" sz="2400" i="1" dirty="0" smtClean="0"/>
              <a:t>G</a:t>
            </a:r>
            <a:r>
              <a:rPr lang="en-US" sz="2400" i="1" baseline="30000" dirty="0" smtClean="0"/>
              <a:t>R</a:t>
            </a:r>
            <a:r>
              <a:rPr lang="en-US" sz="2400" dirty="0" smtClean="0"/>
              <a:t> is obtained from </a:t>
            </a:r>
            <a:r>
              <a:rPr lang="en-US" sz="2400" i="1" dirty="0" smtClean="0"/>
              <a:t>G = (V, E) </a:t>
            </a:r>
            <a:r>
              <a:rPr lang="en-US" sz="2400" dirty="0" smtClean="0"/>
              <a:t>by reversing the direction of each edge of </a:t>
            </a:r>
            <a:r>
              <a:rPr lang="en-US" sz="2400" i="1" dirty="0" smtClean="0"/>
              <a:t>G</a:t>
            </a:r>
            <a:r>
              <a:rPr lang="en-US" sz="2400" dirty="0" smtClean="0"/>
              <a:t>.</a:t>
            </a:r>
          </a:p>
          <a:p>
            <a:pPr marL="457200" indent="-457200">
              <a:buFont typeface="Arial"/>
              <a:buChar char="•"/>
            </a:pPr>
            <a:r>
              <a:rPr lang="en-US" sz="2400" dirty="0" smtClean="0"/>
              <a:t>The search ends after finding the component containing </a:t>
            </a:r>
            <a:r>
              <a:rPr lang="en-US" sz="2400" i="1" dirty="0" smtClean="0"/>
              <a:t>z</a:t>
            </a:r>
            <a:r>
              <a:rPr lang="en-US" sz="2400" dirty="0" smtClean="0"/>
              <a:t>.</a:t>
            </a:r>
          </a:p>
          <a:p>
            <a:pPr marL="457200" indent="-457200">
              <a:buFont typeface="Arial"/>
              <a:buChar char="•"/>
            </a:pPr>
            <a:r>
              <a:rPr lang="en-US" sz="2400" dirty="0" smtClean="0"/>
              <a:t>The time spent to find this component is proportional to the size of the component.</a:t>
            </a:r>
          </a:p>
          <a:p>
            <a:pPr marL="457200" indent="-457200">
              <a:buFont typeface="Arial"/>
              <a:buChar char="•"/>
            </a:pPr>
            <a:r>
              <a:rPr lang="en-US" sz="2400" dirty="0" smtClean="0"/>
              <a:t>Remove all the nodes from </a:t>
            </a:r>
            <a:r>
              <a:rPr lang="en-US" sz="2400" i="1" dirty="0" smtClean="0"/>
              <a:t>G</a:t>
            </a:r>
            <a:r>
              <a:rPr lang="en-US" sz="2400" dirty="0" smtClean="0"/>
              <a:t>, reachable from </a:t>
            </a:r>
            <a:r>
              <a:rPr lang="en-US" sz="2400" i="1" dirty="0" smtClean="0"/>
              <a:t>z</a:t>
            </a:r>
            <a:r>
              <a:rPr lang="en-US" sz="2400" dirty="0" smtClean="0"/>
              <a:t>. Let G’ be the reduced graph.</a:t>
            </a:r>
          </a:p>
        </p:txBody>
      </p:sp>
      <p:sp>
        <p:nvSpPr>
          <p:cNvPr id="12" name="TextBox 11"/>
          <p:cNvSpPr txBox="1"/>
          <p:nvPr/>
        </p:nvSpPr>
        <p:spPr>
          <a:xfrm>
            <a:off x="2650047" y="3409837"/>
            <a:ext cx="753553" cy="461665"/>
          </a:xfrm>
          <a:prstGeom prst="rect">
            <a:avLst/>
          </a:prstGeom>
          <a:solidFill>
            <a:srgbClr val="FF6600"/>
          </a:solidFill>
        </p:spPr>
        <p:txBody>
          <a:bodyPr wrap="square" rtlCol="0">
            <a:spAutoFit/>
          </a:bodyPr>
          <a:lstStyle/>
          <a:p>
            <a:r>
              <a:rPr lang="en-US" sz="2400" dirty="0" smtClean="0"/>
              <a:t>G</a:t>
            </a:r>
            <a:r>
              <a:rPr lang="en-US" sz="2400" baseline="30000" dirty="0" smtClean="0"/>
              <a:t>SCC</a:t>
            </a:r>
            <a:endParaRPr lang="en-US" sz="2400" dirty="0"/>
          </a:p>
        </p:txBody>
      </p:sp>
      <p:sp>
        <p:nvSpPr>
          <p:cNvPr id="15" name="TextBox 14"/>
          <p:cNvSpPr txBox="1"/>
          <p:nvPr/>
        </p:nvSpPr>
        <p:spPr>
          <a:xfrm>
            <a:off x="254000" y="3640670"/>
            <a:ext cx="1761067" cy="369332"/>
          </a:xfrm>
          <a:prstGeom prst="rect">
            <a:avLst/>
          </a:prstGeom>
          <a:noFill/>
        </p:spPr>
        <p:txBody>
          <a:bodyPr wrap="square" rtlCol="0">
            <a:spAutoFit/>
          </a:bodyPr>
          <a:lstStyle/>
          <a:p>
            <a:endParaRPr lang="en-US" dirty="0"/>
          </a:p>
        </p:txBody>
      </p:sp>
      <p:pic>
        <p:nvPicPr>
          <p:cNvPr id="23" name="Picture 22" descr="Screen Shot 2015-07-05 at 12.45.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862" y="1447800"/>
            <a:ext cx="4026138" cy="2192870"/>
          </a:xfrm>
          <a:prstGeom prst="rect">
            <a:avLst/>
          </a:prstGeom>
        </p:spPr>
      </p:pic>
      <p:sp>
        <p:nvSpPr>
          <p:cNvPr id="14" name="TextBox 13"/>
          <p:cNvSpPr txBox="1"/>
          <p:nvPr/>
        </p:nvSpPr>
        <p:spPr>
          <a:xfrm>
            <a:off x="6824066" y="3388138"/>
            <a:ext cx="1168472" cy="461665"/>
          </a:xfrm>
          <a:prstGeom prst="rect">
            <a:avLst/>
          </a:prstGeom>
          <a:solidFill>
            <a:srgbClr val="FF6600"/>
          </a:solidFill>
        </p:spPr>
        <p:txBody>
          <a:bodyPr wrap="square" rtlCol="0">
            <a:spAutoFit/>
          </a:bodyPr>
          <a:lstStyle/>
          <a:p>
            <a:r>
              <a:rPr lang="en-US" sz="2400" dirty="0" smtClean="0"/>
              <a:t>(G</a:t>
            </a:r>
            <a:r>
              <a:rPr lang="en-US" sz="2400" baseline="30000" dirty="0" smtClean="0"/>
              <a:t>SCC</a:t>
            </a:r>
            <a:r>
              <a:rPr lang="en-US" sz="2400" dirty="0" smtClean="0"/>
              <a:t>) </a:t>
            </a:r>
            <a:r>
              <a:rPr lang="en-US" sz="2400" baseline="30000" dirty="0" smtClean="0"/>
              <a:t>R</a:t>
            </a:r>
            <a:endParaRPr lang="en-US" sz="2400" dirty="0"/>
          </a:p>
        </p:txBody>
      </p:sp>
      <p:sp>
        <p:nvSpPr>
          <p:cNvPr id="24" name="TextBox 23"/>
          <p:cNvSpPr txBox="1"/>
          <p:nvPr/>
        </p:nvSpPr>
        <p:spPr>
          <a:xfrm>
            <a:off x="948267" y="1761065"/>
            <a:ext cx="389467" cy="461665"/>
          </a:xfrm>
          <a:prstGeom prst="rect">
            <a:avLst/>
          </a:prstGeom>
          <a:noFill/>
        </p:spPr>
        <p:txBody>
          <a:bodyPr wrap="square" rtlCol="0">
            <a:spAutoFit/>
          </a:bodyPr>
          <a:lstStyle/>
          <a:p>
            <a:r>
              <a:rPr lang="en-US" sz="2400" b="1" dirty="0" smtClean="0">
                <a:solidFill>
                  <a:srgbClr val="FF0000"/>
                </a:solidFill>
              </a:rPr>
              <a:t>z</a:t>
            </a:r>
            <a:endParaRPr lang="en-US" sz="2400" b="1" dirty="0">
              <a:solidFill>
                <a:srgbClr val="FF0000"/>
              </a:solidFill>
            </a:endParaRPr>
          </a:p>
        </p:txBody>
      </p:sp>
      <p:sp>
        <p:nvSpPr>
          <p:cNvPr id="25" name="TextBox 24"/>
          <p:cNvSpPr txBox="1"/>
          <p:nvPr/>
        </p:nvSpPr>
        <p:spPr>
          <a:xfrm>
            <a:off x="5249333" y="1761065"/>
            <a:ext cx="389467" cy="461665"/>
          </a:xfrm>
          <a:prstGeom prst="rect">
            <a:avLst/>
          </a:prstGeom>
          <a:noFill/>
        </p:spPr>
        <p:txBody>
          <a:bodyPr wrap="square" rtlCol="0">
            <a:spAutoFit/>
          </a:bodyPr>
          <a:lstStyle/>
          <a:p>
            <a:r>
              <a:rPr lang="en-US" sz="2400" b="1" dirty="0" smtClean="0">
                <a:solidFill>
                  <a:srgbClr val="FF0000"/>
                </a:solidFill>
              </a:rPr>
              <a:t>z</a:t>
            </a:r>
            <a:endParaRPr lang="en-US" sz="2400" b="1" dirty="0">
              <a:solidFill>
                <a:srgbClr val="FF0000"/>
              </a:solidFill>
            </a:endParaRPr>
          </a:p>
        </p:txBody>
      </p:sp>
    </p:spTree>
    <p:extLst>
      <p:ext uri="{BB962C8B-B14F-4D97-AF65-F5344CB8AC3E}">
        <p14:creationId xmlns:p14="http://schemas.microsoft.com/office/powerpoint/2010/main" val="387590710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0000FF"/>
                </a:solidFill>
              </a:rPr>
              <a:t>Repeat the process after removing a component</a:t>
            </a:r>
            <a:endParaRPr lang="en-US" sz="4000" b="1" dirty="0">
              <a:solidFill>
                <a:srgbClr val="0000FF"/>
              </a:solidFill>
            </a:endParaRPr>
          </a:p>
        </p:txBody>
      </p:sp>
      <p:pic>
        <p:nvPicPr>
          <p:cNvPr id="4" name="Picture 3" descr="Screen Shot 2015-07-05 at 12.28.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874" y="1477437"/>
            <a:ext cx="3945519" cy="2163233"/>
          </a:xfrm>
          <a:prstGeom prst="rect">
            <a:avLst/>
          </a:prstGeom>
        </p:spPr>
      </p:pic>
      <p:sp>
        <p:nvSpPr>
          <p:cNvPr id="5" name="TextBox 4"/>
          <p:cNvSpPr txBox="1"/>
          <p:nvPr/>
        </p:nvSpPr>
        <p:spPr>
          <a:xfrm>
            <a:off x="2108191" y="3409837"/>
            <a:ext cx="1075286" cy="461665"/>
          </a:xfrm>
          <a:prstGeom prst="rect">
            <a:avLst/>
          </a:prstGeom>
          <a:solidFill>
            <a:srgbClr val="FF6600"/>
          </a:solidFill>
        </p:spPr>
        <p:txBody>
          <a:bodyPr wrap="square" rtlCol="0">
            <a:spAutoFit/>
          </a:bodyPr>
          <a:lstStyle/>
          <a:p>
            <a:r>
              <a:rPr lang="en-US" sz="2400" dirty="0" smtClean="0"/>
              <a:t>(G’)</a:t>
            </a:r>
            <a:r>
              <a:rPr lang="en-US" sz="2400" baseline="30000" dirty="0" smtClean="0"/>
              <a:t>SCC</a:t>
            </a:r>
            <a:endParaRPr lang="en-US" sz="2400" dirty="0"/>
          </a:p>
        </p:txBody>
      </p:sp>
      <p:sp>
        <p:nvSpPr>
          <p:cNvPr id="6" name="TextBox 5"/>
          <p:cNvSpPr txBox="1"/>
          <p:nvPr/>
        </p:nvSpPr>
        <p:spPr>
          <a:xfrm>
            <a:off x="414874" y="1571682"/>
            <a:ext cx="1777998" cy="544985"/>
          </a:xfrm>
          <a:prstGeom prst="rect">
            <a:avLst/>
          </a:prstGeom>
          <a:solidFill>
            <a:schemeClr val="bg1"/>
          </a:solidFill>
        </p:spPr>
        <p:txBody>
          <a:bodyPr wrap="square" rtlCol="0">
            <a:spAutoFit/>
          </a:bodyPr>
          <a:lstStyle/>
          <a:p>
            <a:endParaRPr lang="en-US" dirty="0"/>
          </a:p>
        </p:txBody>
      </p:sp>
      <p:pic>
        <p:nvPicPr>
          <p:cNvPr id="7" name="Picture 6" descr="Screen Shot 2015-07-05 at 12.45.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862" y="1447800"/>
            <a:ext cx="4026138" cy="2192870"/>
          </a:xfrm>
          <a:prstGeom prst="rect">
            <a:avLst/>
          </a:prstGeom>
        </p:spPr>
      </p:pic>
      <p:sp>
        <p:nvSpPr>
          <p:cNvPr id="8" name="TextBox 7"/>
          <p:cNvSpPr txBox="1"/>
          <p:nvPr/>
        </p:nvSpPr>
        <p:spPr>
          <a:xfrm>
            <a:off x="6671669" y="3388138"/>
            <a:ext cx="1303934" cy="461665"/>
          </a:xfrm>
          <a:prstGeom prst="rect">
            <a:avLst/>
          </a:prstGeom>
          <a:solidFill>
            <a:srgbClr val="FF6600"/>
          </a:solidFill>
        </p:spPr>
        <p:txBody>
          <a:bodyPr wrap="square" rtlCol="0">
            <a:spAutoFit/>
          </a:bodyPr>
          <a:lstStyle/>
          <a:p>
            <a:r>
              <a:rPr lang="en-US" sz="2400" dirty="0" smtClean="0"/>
              <a:t>((G’)</a:t>
            </a:r>
            <a:r>
              <a:rPr lang="en-US" sz="2400" baseline="30000" dirty="0" smtClean="0"/>
              <a:t>SCC</a:t>
            </a:r>
            <a:r>
              <a:rPr lang="en-US" sz="2400" dirty="0" smtClean="0"/>
              <a:t>)</a:t>
            </a:r>
            <a:r>
              <a:rPr lang="en-US" sz="2400" baseline="30000" dirty="0" smtClean="0"/>
              <a:t>R</a:t>
            </a:r>
            <a:endParaRPr lang="en-US" sz="2400" dirty="0"/>
          </a:p>
        </p:txBody>
      </p:sp>
      <p:sp>
        <p:nvSpPr>
          <p:cNvPr id="9" name="TextBox 8"/>
          <p:cNvSpPr txBox="1"/>
          <p:nvPr/>
        </p:nvSpPr>
        <p:spPr>
          <a:xfrm>
            <a:off x="5113800" y="1574273"/>
            <a:ext cx="1777998" cy="544985"/>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999066" y="4216399"/>
            <a:ext cx="7687733" cy="2308324"/>
          </a:xfrm>
          <a:prstGeom prst="rect">
            <a:avLst/>
          </a:prstGeom>
          <a:noFill/>
        </p:spPr>
        <p:txBody>
          <a:bodyPr wrap="square" rtlCol="0">
            <a:spAutoFit/>
          </a:bodyPr>
          <a:lstStyle/>
          <a:p>
            <a:pPr marL="457200" indent="-457200">
              <a:buFont typeface="Arial"/>
              <a:buChar char="•"/>
            </a:pPr>
            <a:r>
              <a:rPr lang="en-US" sz="2400" dirty="0" smtClean="0"/>
              <a:t>Select the next vertex </a:t>
            </a:r>
            <a:r>
              <a:rPr lang="en-US" sz="2400" i="1" dirty="0" smtClean="0"/>
              <a:t>z</a:t>
            </a:r>
            <a:r>
              <a:rPr lang="en-US" sz="2400" dirty="0" smtClean="0"/>
              <a:t> of </a:t>
            </a:r>
            <a:r>
              <a:rPr lang="en-US" sz="2400" i="1" dirty="0" smtClean="0"/>
              <a:t>G’</a:t>
            </a:r>
            <a:r>
              <a:rPr lang="en-US" sz="2400" dirty="0" smtClean="0"/>
              <a:t> with the largest exit time stamp.</a:t>
            </a:r>
          </a:p>
          <a:p>
            <a:pPr marL="457200" indent="-457200">
              <a:buFont typeface="Arial"/>
              <a:buChar char="•"/>
            </a:pPr>
            <a:r>
              <a:rPr lang="en-US" sz="2400" i="1" dirty="0" smtClean="0"/>
              <a:t>z</a:t>
            </a:r>
            <a:r>
              <a:rPr lang="en-US" sz="2400" dirty="0" smtClean="0"/>
              <a:t> now lies in the component which is a source node of </a:t>
            </a:r>
            <a:r>
              <a:rPr lang="en-US" sz="2400" dirty="0"/>
              <a:t>(G’)</a:t>
            </a:r>
            <a:r>
              <a:rPr lang="en-US" sz="2400" baseline="30000" dirty="0" smtClean="0"/>
              <a:t>SCC</a:t>
            </a:r>
            <a:r>
              <a:rPr lang="en-US" sz="2400" dirty="0" smtClean="0"/>
              <a:t>. In the figure it is either B or E.</a:t>
            </a:r>
            <a:endParaRPr lang="en-US" sz="2400" dirty="0"/>
          </a:p>
          <a:p>
            <a:pPr marL="457200" indent="-457200">
              <a:buFont typeface="Arial"/>
              <a:buChar char="•"/>
            </a:pPr>
            <a:r>
              <a:rPr lang="en-US" sz="2400" dirty="0" smtClean="0"/>
              <a:t>We find all the vertices reachable from </a:t>
            </a:r>
            <a:r>
              <a:rPr lang="en-US" sz="2400" i="1" dirty="0" smtClean="0"/>
              <a:t>z’</a:t>
            </a:r>
            <a:r>
              <a:rPr lang="en-US" sz="2400" dirty="0" smtClean="0"/>
              <a:t>. These vertices form a strongly connected component. </a:t>
            </a:r>
            <a:endParaRPr lang="en-US" sz="2400" dirty="0"/>
          </a:p>
        </p:txBody>
      </p:sp>
    </p:spTree>
    <p:extLst>
      <p:ext uri="{BB962C8B-B14F-4D97-AF65-F5344CB8AC3E}">
        <p14:creationId xmlns:p14="http://schemas.microsoft.com/office/powerpoint/2010/main" val="297855848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0000FF"/>
                </a:solidFill>
              </a:rPr>
              <a:t>Algorithm to computing strongly connected components </a:t>
            </a:r>
            <a:endParaRPr lang="en-US" sz="4000" b="1" dirty="0">
              <a:solidFill>
                <a:srgbClr val="0000FF"/>
              </a:solidFill>
            </a:endParaRPr>
          </a:p>
        </p:txBody>
      </p:sp>
      <p:sp>
        <p:nvSpPr>
          <p:cNvPr id="3" name="Content Placeholder 2"/>
          <p:cNvSpPr>
            <a:spLocks noGrp="1"/>
          </p:cNvSpPr>
          <p:nvPr>
            <p:ph idx="1"/>
          </p:nvPr>
        </p:nvSpPr>
        <p:spPr>
          <a:xfrm>
            <a:off x="457200" y="1680824"/>
            <a:ext cx="8452468" cy="4525963"/>
          </a:xfrm>
        </p:spPr>
        <p:txBody>
          <a:bodyPr>
            <a:normAutofit/>
          </a:bodyPr>
          <a:lstStyle/>
          <a:p>
            <a:r>
              <a:rPr lang="en-US" sz="2800" dirty="0" smtClean="0"/>
              <a:t>G is the given directed graph.</a:t>
            </a:r>
          </a:p>
          <a:p>
            <a:pPr lvl="1"/>
            <a:r>
              <a:rPr lang="en-US" sz="2400" dirty="0" smtClean="0"/>
              <a:t>Run DFS on G.</a:t>
            </a:r>
          </a:p>
          <a:p>
            <a:pPr lvl="1"/>
            <a:r>
              <a:rPr lang="en-US" sz="2400" dirty="0" smtClean="0"/>
              <a:t>Record the </a:t>
            </a:r>
            <a:r>
              <a:rPr lang="en-US" sz="2400" b="1" dirty="0" smtClean="0">
                <a:solidFill>
                  <a:srgbClr val="0000FF"/>
                </a:solidFill>
              </a:rPr>
              <a:t>exit (post) </a:t>
            </a:r>
            <a:r>
              <a:rPr lang="en-US" sz="2400" dirty="0" smtClean="0"/>
              <a:t>time stamp of each node.</a:t>
            </a:r>
          </a:p>
          <a:p>
            <a:pPr lvl="1"/>
            <a:r>
              <a:rPr lang="en-US" sz="2400" dirty="0" smtClean="0"/>
              <a:t>Compute </a:t>
            </a:r>
            <a:r>
              <a:rPr lang="en-US" sz="2400" i="1" dirty="0" smtClean="0"/>
              <a:t>G</a:t>
            </a:r>
            <a:r>
              <a:rPr lang="en-US" sz="2400" i="1" baseline="30000" dirty="0" smtClean="0"/>
              <a:t>R</a:t>
            </a:r>
          </a:p>
          <a:p>
            <a:pPr lvl="1"/>
            <a:r>
              <a:rPr lang="en-US" sz="2400" dirty="0" smtClean="0"/>
              <a:t>Run DFS on </a:t>
            </a:r>
            <a:r>
              <a:rPr lang="en-US" sz="2400" i="1" dirty="0" smtClean="0"/>
              <a:t>G</a:t>
            </a:r>
            <a:r>
              <a:rPr lang="en-US" sz="2400" i="1" baseline="30000" dirty="0" smtClean="0"/>
              <a:t>R</a:t>
            </a:r>
            <a:r>
              <a:rPr lang="en-US" sz="2400" dirty="0" smtClean="0"/>
              <a:t> always starting from the node with the largest exit time stamp.</a:t>
            </a:r>
          </a:p>
          <a:p>
            <a:r>
              <a:rPr lang="en-US" sz="2800" dirty="0" smtClean="0"/>
              <a:t>Since </a:t>
            </a:r>
            <a:r>
              <a:rPr lang="en-US" sz="2800" i="1" dirty="0" smtClean="0"/>
              <a:t>G</a:t>
            </a:r>
            <a:r>
              <a:rPr lang="en-US" sz="2800" i="1" baseline="30000" dirty="0" smtClean="0"/>
              <a:t>R</a:t>
            </a:r>
            <a:r>
              <a:rPr lang="en-US" sz="2800" dirty="0" smtClean="0"/>
              <a:t> can be computed in linear time, the above algorithm runs in linear </a:t>
            </a:r>
            <a:r>
              <a:rPr lang="en-US" sz="2800" b="1" dirty="0">
                <a:solidFill>
                  <a:srgbClr val="FF0000"/>
                </a:solidFill>
              </a:rPr>
              <a:t>O(|V| + |E|)</a:t>
            </a:r>
            <a:r>
              <a:rPr lang="en-US" sz="2800" dirty="0" smtClean="0"/>
              <a:t> time.</a:t>
            </a:r>
          </a:p>
        </p:txBody>
      </p:sp>
    </p:spTree>
    <p:extLst>
      <p:ext uri="{BB962C8B-B14F-4D97-AF65-F5344CB8AC3E}">
        <p14:creationId xmlns:p14="http://schemas.microsoft.com/office/powerpoint/2010/main" val="292991410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7-06 at 8.49.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400"/>
            <a:ext cx="9144000" cy="6280399"/>
          </a:xfrm>
          <a:prstGeom prst="rect">
            <a:avLst/>
          </a:prstGeom>
        </p:spPr>
      </p:pic>
    </p:spTree>
    <p:extLst>
      <p:ext uri="{BB962C8B-B14F-4D97-AF65-F5344CB8AC3E}">
        <p14:creationId xmlns:p14="http://schemas.microsoft.com/office/powerpoint/2010/main" val="185835836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Finding Cycles</a:t>
            </a:r>
            <a:endParaRPr lang="en-US" sz="4000" b="1" dirty="0">
              <a:solidFill>
                <a:srgbClr val="0000FF"/>
              </a:solidFill>
            </a:endParaRPr>
          </a:p>
        </p:txBody>
      </p:sp>
      <p:sp>
        <p:nvSpPr>
          <p:cNvPr id="3" name="Content Placeholder 2"/>
          <p:cNvSpPr>
            <a:spLocks noGrp="1"/>
          </p:cNvSpPr>
          <p:nvPr>
            <p:ph idx="1"/>
          </p:nvPr>
        </p:nvSpPr>
        <p:spPr/>
        <p:txBody>
          <a:bodyPr/>
          <a:lstStyle/>
          <a:p>
            <a:r>
              <a:rPr lang="en-US" dirty="0" smtClean="0"/>
              <a:t>In an undirected graph, the absence of </a:t>
            </a:r>
            <a:r>
              <a:rPr lang="en-US" dirty="0" err="1" smtClean="0"/>
              <a:t>nontree</a:t>
            </a:r>
            <a:r>
              <a:rPr lang="en-US" dirty="0" smtClean="0"/>
              <a:t> edges imply nonexistence of cycles. (why?)</a:t>
            </a:r>
          </a:p>
          <a:p>
            <a:r>
              <a:rPr lang="en-US" dirty="0" smtClean="0"/>
              <a:t>This can be tested by the DFS of the graph.</a:t>
            </a:r>
            <a:endParaRPr lang="en-US" dirty="0"/>
          </a:p>
        </p:txBody>
      </p:sp>
    </p:spTree>
    <p:extLst>
      <p:ext uri="{BB962C8B-B14F-4D97-AF65-F5344CB8AC3E}">
        <p14:creationId xmlns:p14="http://schemas.microsoft.com/office/powerpoint/2010/main" val="299563423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Topological Sorting</a:t>
            </a:r>
            <a:endParaRPr lang="en-US" sz="4000" b="1" dirty="0">
              <a:solidFill>
                <a:srgbClr val="0000FF"/>
              </a:solidFill>
            </a:endParaRPr>
          </a:p>
        </p:txBody>
      </p:sp>
      <p:sp>
        <p:nvSpPr>
          <p:cNvPr id="3" name="Content Placeholder 2"/>
          <p:cNvSpPr>
            <a:spLocks noGrp="1"/>
          </p:cNvSpPr>
          <p:nvPr>
            <p:ph idx="1"/>
          </p:nvPr>
        </p:nvSpPr>
        <p:spPr/>
        <p:txBody>
          <a:bodyPr>
            <a:normAutofit lnSpcReduction="10000"/>
          </a:bodyPr>
          <a:lstStyle/>
          <a:p>
            <a:r>
              <a:rPr lang="en-US" dirty="0" smtClean="0"/>
              <a:t>Topological sorting is the most important operation on DAGs.</a:t>
            </a:r>
          </a:p>
          <a:p>
            <a:r>
              <a:rPr lang="en-US" dirty="0" smtClean="0"/>
              <a:t>It orders the vertices on a line such that all directed edges go from left to right.</a:t>
            </a:r>
          </a:p>
          <a:p>
            <a:r>
              <a:rPr lang="en-US" dirty="0" smtClean="0"/>
              <a:t>Such an ordering cannot exist if the graph contains a directed cycle.</a:t>
            </a:r>
          </a:p>
          <a:p>
            <a:r>
              <a:rPr lang="en-US" dirty="0" smtClean="0"/>
              <a:t>The ordering gives us a sequence of processes which can be executed honoring the precedence relation.</a:t>
            </a:r>
            <a:endParaRPr lang="en-US" dirty="0"/>
          </a:p>
        </p:txBody>
      </p:sp>
    </p:spTree>
    <p:extLst>
      <p:ext uri="{BB962C8B-B14F-4D97-AF65-F5344CB8AC3E}">
        <p14:creationId xmlns:p14="http://schemas.microsoft.com/office/powerpoint/2010/main" val="100830519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FF"/>
                </a:solidFill>
              </a:rPr>
              <a:t>Topological Sorting</a:t>
            </a:r>
            <a:endParaRPr lang="en-US" sz="4000" b="1" dirty="0">
              <a:solidFill>
                <a:srgbClr val="0000FF"/>
              </a:solidFill>
            </a:endParaRPr>
          </a:p>
        </p:txBody>
      </p:sp>
      <p:sp>
        <p:nvSpPr>
          <p:cNvPr id="3" name="Content Placeholder 2"/>
          <p:cNvSpPr>
            <a:spLocks noGrp="1"/>
          </p:cNvSpPr>
          <p:nvPr>
            <p:ph idx="1"/>
          </p:nvPr>
        </p:nvSpPr>
        <p:spPr>
          <a:xfrm>
            <a:off x="457200" y="1600200"/>
            <a:ext cx="8229600" cy="5091515"/>
          </a:xfrm>
        </p:spPr>
        <p:txBody>
          <a:bodyPr>
            <a:normAutofit/>
          </a:bodyPr>
          <a:lstStyle/>
          <a:p>
            <a:r>
              <a:rPr lang="en-US" dirty="0" smtClean="0"/>
              <a:t>Topological sorting can be performed efficiently using DFS.</a:t>
            </a:r>
          </a:p>
          <a:p>
            <a:r>
              <a:rPr lang="en-US" dirty="0" smtClean="0"/>
              <a:t>During the DFS</a:t>
            </a:r>
            <a:r>
              <a:rPr lang="en-US" dirty="0"/>
              <a:t> </a:t>
            </a:r>
            <a:r>
              <a:rPr lang="en-US" dirty="0" smtClean="0"/>
              <a:t>when a vertex receives an exit time stamp, append the vertex in the front of linear order linked list.</a:t>
            </a:r>
          </a:p>
          <a:p>
            <a:r>
              <a:rPr lang="en-US" dirty="0" smtClean="0"/>
              <a:t>For exercise 3.3 of the text, suppose the search starts from A.</a:t>
            </a:r>
          </a:p>
          <a:p>
            <a:r>
              <a:rPr lang="en-US" dirty="0" smtClean="0"/>
              <a:t>The linear order (in reverse order) is :</a:t>
            </a:r>
          </a:p>
          <a:p>
            <a:pPr marL="0" indent="0">
              <a:buNone/>
            </a:pPr>
            <a:r>
              <a:rPr lang="en-US" dirty="0"/>
              <a:t>	</a:t>
            </a:r>
            <a:r>
              <a:rPr lang="en-US" dirty="0" smtClean="0">
                <a:solidFill>
                  <a:srgbClr val="FF0000"/>
                </a:solidFill>
              </a:rPr>
              <a:t>G, H, F, D, E, A, B.</a:t>
            </a:r>
            <a:endParaRPr lang="en-US" dirty="0"/>
          </a:p>
        </p:txBody>
      </p:sp>
    </p:spTree>
    <p:extLst>
      <p:ext uri="{BB962C8B-B14F-4D97-AF65-F5344CB8AC3E}">
        <p14:creationId xmlns:p14="http://schemas.microsoft.com/office/powerpoint/2010/main" val="39710977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7-02 at 11.34.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00" y="508000"/>
            <a:ext cx="7569200" cy="5829300"/>
          </a:xfrm>
          <a:prstGeom prst="rect">
            <a:avLst/>
          </a:prstGeom>
        </p:spPr>
      </p:pic>
    </p:spTree>
    <p:extLst>
      <p:ext uri="{BB962C8B-B14F-4D97-AF65-F5344CB8AC3E}">
        <p14:creationId xmlns:p14="http://schemas.microsoft.com/office/powerpoint/2010/main" val="1055240768"/>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Problems:</a:t>
            </a:r>
            <a:endParaRPr lang="en-US" sz="4000" dirty="0"/>
          </a:p>
        </p:txBody>
      </p:sp>
      <p:sp>
        <p:nvSpPr>
          <p:cNvPr id="3" name="Content Placeholder 2"/>
          <p:cNvSpPr>
            <a:spLocks noGrp="1"/>
          </p:cNvSpPr>
          <p:nvPr>
            <p:ph idx="1"/>
          </p:nvPr>
        </p:nvSpPr>
        <p:spPr/>
        <p:txBody>
          <a:bodyPr>
            <a:normAutofit/>
          </a:bodyPr>
          <a:lstStyle/>
          <a:p>
            <a:r>
              <a:rPr lang="en-US" sz="2800" dirty="0" smtClean="0"/>
              <a:t>Most of the exercise problems in Chapter 3 in the text are interesting and should be solved. </a:t>
            </a:r>
            <a:r>
              <a:rPr lang="en-US" sz="2800" dirty="0"/>
              <a:t>T</a:t>
            </a:r>
            <a:r>
              <a:rPr lang="en-US" sz="2800" dirty="0" smtClean="0"/>
              <a:t>he following problems are designated as practice problems.</a:t>
            </a:r>
          </a:p>
          <a:p>
            <a:r>
              <a:rPr lang="en-US" sz="2800" dirty="0" smtClean="0"/>
              <a:t>Chapter 3: 2, 3, 4, 5, 7*, 10, 11*, 12, 14, 16, 18, 21, 22*, 24, 26, 29</a:t>
            </a:r>
            <a:endParaRPr lang="en-US" sz="2800" dirty="0"/>
          </a:p>
        </p:txBody>
      </p:sp>
    </p:spTree>
    <p:extLst>
      <p:ext uri="{BB962C8B-B14F-4D97-AF65-F5344CB8AC3E}">
        <p14:creationId xmlns:p14="http://schemas.microsoft.com/office/powerpoint/2010/main" val="4182324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7-02 at 11.38.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800" y="660400"/>
            <a:ext cx="6743700" cy="5537200"/>
          </a:xfrm>
          <a:prstGeom prst="rect">
            <a:avLst/>
          </a:prstGeom>
        </p:spPr>
      </p:pic>
    </p:spTree>
    <p:extLst>
      <p:ext uri="{BB962C8B-B14F-4D97-AF65-F5344CB8AC3E}">
        <p14:creationId xmlns:p14="http://schemas.microsoft.com/office/powerpoint/2010/main" val="29254151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7-02 at 11.39.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400" y="685800"/>
            <a:ext cx="6299200" cy="5473700"/>
          </a:xfrm>
          <a:prstGeom prst="rect">
            <a:avLst/>
          </a:prstGeom>
        </p:spPr>
      </p:pic>
    </p:spTree>
    <p:extLst>
      <p:ext uri="{BB962C8B-B14F-4D97-AF65-F5344CB8AC3E}">
        <p14:creationId xmlns:p14="http://schemas.microsoft.com/office/powerpoint/2010/main" val="13409224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6125</TotalTime>
  <Words>2786</Words>
  <Application>Microsoft Macintosh PowerPoint</Application>
  <PresentationFormat>On-screen Show (4:3)</PresentationFormat>
  <Paragraphs>234</Paragraphs>
  <Slides>70</Slides>
  <Notes>6</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Graphs (Chapter 3)</vt:lpstr>
      <vt:lpstr>Acknowledgement</vt:lpstr>
      <vt:lpstr>Why Graphs?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examples</vt:lpstr>
      <vt:lpstr>Some examples</vt:lpstr>
      <vt:lpstr>Some examples</vt:lpstr>
      <vt:lpstr>Graph Terminology</vt:lpstr>
      <vt:lpstr>Graph Terminology</vt:lpstr>
      <vt:lpstr>Graph Terminilogy</vt:lpstr>
      <vt:lpstr>Some examples</vt:lpstr>
      <vt:lpstr>PowerPoint Presentation</vt:lpstr>
      <vt:lpstr>How is a graph represented?</vt:lpstr>
      <vt:lpstr>PowerPoint Presentation</vt:lpstr>
      <vt:lpstr>Adjacency matrix benefit</vt:lpstr>
      <vt:lpstr>Adjacency list representation</vt:lpstr>
      <vt:lpstr>PowerPoint Presentation</vt:lpstr>
      <vt:lpstr>Adjacency lists benefits</vt:lpstr>
      <vt:lpstr>Relative advantages of adjacency lists and matrices  (From the book: The Algorithm Design Manual by Skienna)   </vt:lpstr>
      <vt:lpstr>Depth-first search (DFS) in undirected graph</vt:lpstr>
      <vt:lpstr>explore(G,v)</vt:lpstr>
      <vt:lpstr>explore(G,v)</vt:lpstr>
      <vt:lpstr>An example</vt:lpstr>
      <vt:lpstr>explore(G,v)</vt:lpstr>
      <vt:lpstr>explore(G,v) A neat implementation</vt:lpstr>
      <vt:lpstr>explore(G,v) A neat implementation</vt:lpstr>
      <vt:lpstr>An example</vt:lpstr>
      <vt:lpstr>An example</vt:lpstr>
      <vt:lpstr>An example</vt:lpstr>
      <vt:lpstr>dfs(G)</vt:lpstr>
      <vt:lpstr>Procedure dfs(G)</vt:lpstr>
      <vt:lpstr>An example</vt:lpstr>
      <vt:lpstr>Analysis of dfs(G)</vt:lpstr>
      <vt:lpstr>Interesting observation of time intervals</vt:lpstr>
      <vt:lpstr>An example</vt:lpstr>
      <vt:lpstr>Interesting observation of time intervals</vt:lpstr>
      <vt:lpstr>An example</vt:lpstr>
      <vt:lpstr>Connectivity in undirected graphs</vt:lpstr>
      <vt:lpstr>Connectivity in undirected graphs</vt:lpstr>
      <vt:lpstr>Depth-first search in directed graphs</vt:lpstr>
      <vt:lpstr>PowerPoint Presentation</vt:lpstr>
      <vt:lpstr>Types of edges</vt:lpstr>
      <vt:lpstr>Types of edges</vt:lpstr>
      <vt:lpstr>Summary of the various possibilities for an edge (u,v)</vt:lpstr>
      <vt:lpstr>Directed acyclic graphs (DAGs)</vt:lpstr>
      <vt:lpstr>Strongly Connected Components</vt:lpstr>
      <vt:lpstr>Strongly Connected Components</vt:lpstr>
      <vt:lpstr>A directed graph</vt:lpstr>
      <vt:lpstr>A directed graph and its strongly connected components</vt:lpstr>
      <vt:lpstr>Properties of SCCs</vt:lpstr>
      <vt:lpstr>Condensation (meta) graphs</vt:lpstr>
      <vt:lpstr>PowerPoint Presentation</vt:lpstr>
      <vt:lpstr>An important property</vt:lpstr>
      <vt:lpstr>An efficient algorithm to compute the SCCs of a directed graph.</vt:lpstr>
      <vt:lpstr>Identify a source strongly connected component</vt:lpstr>
      <vt:lpstr>Identify a source strongly connected component</vt:lpstr>
      <vt:lpstr>Determine the SCC that contains z</vt:lpstr>
      <vt:lpstr>Repeat the process after removing a component</vt:lpstr>
      <vt:lpstr>Algorithm to computing strongly connected components </vt:lpstr>
      <vt:lpstr>PowerPoint Presentation</vt:lpstr>
      <vt:lpstr>Finding Cycles</vt:lpstr>
      <vt:lpstr>Topological Sorting</vt:lpstr>
      <vt:lpstr>Topological Sorting</vt:lpstr>
      <vt:lpstr>Problems:</vt:lpstr>
    </vt:vector>
  </TitlesOfParts>
  <Company>SFU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Graphs (Chapter 3)</dc:title>
  <dc:creator>Binay Bhattacharya</dc:creator>
  <cp:lastModifiedBy>Binay Bhattacharya</cp:lastModifiedBy>
  <cp:revision>68</cp:revision>
  <dcterms:created xsi:type="dcterms:W3CDTF">2015-07-02T18:28:58Z</dcterms:created>
  <dcterms:modified xsi:type="dcterms:W3CDTF">2019-10-09T07:56:38Z</dcterms:modified>
</cp:coreProperties>
</file>