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413" r:id="rId18"/>
    <p:sldId id="414" r:id="rId19"/>
    <p:sldId id="415" r:id="rId20"/>
    <p:sldId id="416" r:id="rId21"/>
    <p:sldId id="417" r:id="rId22"/>
    <p:sldId id="418" r:id="rId23"/>
    <p:sldId id="419" r:id="rId24"/>
    <p:sldId id="412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7" r:id="rId118"/>
    <p:sldId id="368" r:id="rId119"/>
    <p:sldId id="369" r:id="rId120"/>
    <p:sldId id="370" r:id="rId121"/>
    <p:sldId id="373" r:id="rId122"/>
    <p:sldId id="371" r:id="rId123"/>
    <p:sldId id="372" r:id="rId124"/>
    <p:sldId id="374" r:id="rId125"/>
    <p:sldId id="375" r:id="rId126"/>
    <p:sldId id="377" r:id="rId127"/>
    <p:sldId id="378" r:id="rId128"/>
    <p:sldId id="380" r:id="rId129"/>
    <p:sldId id="379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-9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printerSettings" Target="printerSettings/printerSettings1.bin"/><Relationship Id="rId164" Type="http://schemas.openxmlformats.org/officeDocument/2006/relationships/presProps" Target="presProps.xml"/><Relationship Id="rId165" Type="http://schemas.openxmlformats.org/officeDocument/2006/relationships/viewProps" Target="viewProps.xml"/><Relationship Id="rId166" Type="http://schemas.openxmlformats.org/officeDocument/2006/relationships/theme" Target="theme/theme1.xml"/><Relationship Id="rId16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A0744-5657-8F43-8837-20D4357D744E}" type="datetimeFigureOut">
              <a:rPr lang="en-US" smtClean="0"/>
              <a:t>19-12-02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515E3-A390-EE43-BFA3-A457FAB5E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2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D960-ADBD-274D-A32E-52149EC7608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54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DEFCD-75AA-234D-80E5-2DAA38CA0D7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32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DEFCD-75AA-234D-80E5-2DAA38CA0D7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04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7BE9933-05CB-B249-8B50-BC83419BFC76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94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7BE9933-05CB-B249-8B50-BC83419BFC76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98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74A8638-F504-3641-8ED9-2A1D0FD24F65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99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74A8638-F504-3641-8ED9-2A1D0FD24F65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100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9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81670-A273-1441-A5B6-86CBB206F169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338-9000-184C-82FF-39B3D382D42F}" type="datetimeFigureOut">
              <a:rPr lang="en-US" smtClean="0"/>
              <a:t>19-12-02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F963-AEAC-D545-BAA1-17806FDD9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3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338-9000-184C-82FF-39B3D382D42F}" type="datetimeFigureOut">
              <a:rPr lang="en-US" smtClean="0"/>
              <a:t>19-12-02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F963-AEAC-D545-BAA1-17806FDD9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0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338-9000-184C-82FF-39B3D382D42F}" type="datetimeFigureOut">
              <a:rPr lang="en-US" smtClean="0"/>
              <a:t>19-12-02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F963-AEAC-D545-BAA1-17806FDD9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37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338-9000-184C-82FF-39B3D382D42F}" type="datetimeFigureOut">
              <a:rPr lang="en-US" smtClean="0"/>
              <a:t>19-12-02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F963-AEAC-D545-BAA1-17806FDD9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338-9000-184C-82FF-39B3D382D42F}" type="datetimeFigureOut">
              <a:rPr lang="en-US" smtClean="0"/>
              <a:t>19-12-02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F963-AEAC-D545-BAA1-17806FDD9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338-9000-184C-82FF-39B3D382D42F}" type="datetimeFigureOut">
              <a:rPr lang="en-US" smtClean="0"/>
              <a:t>19-12-02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F963-AEAC-D545-BAA1-17806FDD9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00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338-9000-184C-82FF-39B3D382D42F}" type="datetimeFigureOut">
              <a:rPr lang="en-US" smtClean="0"/>
              <a:t>19-12-02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F963-AEAC-D545-BAA1-17806FDD9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5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338-9000-184C-82FF-39B3D382D42F}" type="datetimeFigureOut">
              <a:rPr lang="en-US" smtClean="0"/>
              <a:t>19-12-02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F963-AEAC-D545-BAA1-17806FDD9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6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338-9000-184C-82FF-39B3D382D42F}" type="datetimeFigureOut">
              <a:rPr lang="en-US" smtClean="0"/>
              <a:t>19-12-02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F963-AEAC-D545-BAA1-17806FDD9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5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338-9000-184C-82FF-39B3D382D42F}" type="datetimeFigureOut">
              <a:rPr lang="en-US" smtClean="0"/>
              <a:t>19-12-02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F963-AEAC-D545-BAA1-17806FDD9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7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3338-9000-184C-82FF-39B3D382D42F}" type="datetimeFigureOut">
              <a:rPr lang="en-US" smtClean="0"/>
              <a:t>19-12-02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F963-AEAC-D545-BAA1-17806FDD9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3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43338-9000-184C-82FF-39B3D382D42F}" type="datetimeFigureOut">
              <a:rPr lang="en-US" smtClean="0"/>
              <a:t>19-12-02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EF963-AEAC-D545-BAA1-17806FDD9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9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0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2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3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4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5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cmpt</a:t>
            </a:r>
            <a:r>
              <a:rPr lang="en-US" dirty="0" smtClean="0"/>
              <a:t> 307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6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exponentiation</a:t>
            </a:r>
            <a:endParaRPr lang="en-US" dirty="0"/>
          </a:p>
        </p:txBody>
      </p:sp>
      <p:pic>
        <p:nvPicPr>
          <p:cNvPr id="4" name="Picture 3" descr="Screen Shot 2018-02-25 at 12.37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3528"/>
            <a:ext cx="8450188" cy="3496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7230" y="5490308"/>
            <a:ext cx="752015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number of bits to represent </a:t>
            </a:r>
            <a:r>
              <a:rPr lang="en-US" sz="2800" dirty="0" err="1" smtClean="0"/>
              <a:t>x</a:t>
            </a:r>
            <a:r>
              <a:rPr lang="en-US" sz="2800" baseline="30000" dirty="0" err="1" smtClean="0"/>
              <a:t>y</a:t>
            </a:r>
            <a:r>
              <a:rPr lang="en-US" sz="2800" baseline="30000" dirty="0" smtClean="0"/>
              <a:t> </a:t>
            </a:r>
            <a:r>
              <a:rPr lang="en-US" sz="2800" dirty="0" smtClean="0"/>
              <a:t>= O(</a:t>
            </a:r>
            <a:r>
              <a:rPr lang="en-US" sz="2800" dirty="0" err="1" smtClean="0"/>
              <a:t>ylog</a:t>
            </a:r>
            <a:r>
              <a:rPr lang="en-US" sz="2800" dirty="0" smtClean="0"/>
              <a:t> x)</a:t>
            </a:r>
          </a:p>
          <a:p>
            <a:r>
              <a:rPr lang="en-US" sz="2800" dirty="0" smtClean="0"/>
              <a:t>number of bits to represent </a:t>
            </a:r>
            <a:r>
              <a:rPr lang="en-US" sz="2800" dirty="0" err="1" smtClean="0"/>
              <a:t>x</a:t>
            </a:r>
            <a:r>
              <a:rPr lang="en-US" sz="2800" baseline="30000" dirty="0" err="1" smtClean="0"/>
              <a:t>y</a:t>
            </a:r>
            <a:r>
              <a:rPr lang="en-US" sz="2800" dirty="0" smtClean="0"/>
              <a:t> mod N is O(log N).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468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F3BB67D-C08A-FA44-B031-88C4DC09A1B8}" type="slidenum">
              <a:rPr lang="en-US" sz="1400">
                <a:solidFill>
                  <a:schemeClr val="bg2"/>
                </a:solidFill>
                <a:latin typeface="+mn-lt"/>
              </a:rPr>
              <a:pPr/>
              <a:t>100</a:t>
            </a:fld>
            <a:endParaRPr lang="en-US" sz="14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</a:rPr>
              <a:t>Running Time using </a:t>
            </a:r>
            <a:br>
              <a:rPr lang="en-US" sz="3600" dirty="0">
                <a:latin typeface="+mn-lt"/>
              </a:rPr>
            </a:br>
            <a:r>
              <a:rPr lang="en-US" sz="3600" dirty="0" smtClean="0">
                <a:latin typeface="+mn-lt"/>
              </a:rPr>
              <a:t>Fibonacci  Heaps</a:t>
            </a:r>
            <a:endParaRPr lang="en-US" sz="3600" dirty="0">
              <a:latin typeface="+mn-lt"/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O</a:t>
            </a:r>
            <a:r>
              <a:rPr lang="en-US" sz="2800" dirty="0" smtClean="0"/>
              <a:t>(|V|(</a:t>
            </a:r>
            <a:r>
              <a:rPr lang="en-US" sz="2800" dirty="0"/>
              <a:t>T</a:t>
            </a:r>
            <a:r>
              <a:rPr lang="en-US" sz="2800" baseline="-25000" dirty="0"/>
              <a:t>ins</a:t>
            </a:r>
            <a:r>
              <a:rPr lang="en-US" sz="2800" dirty="0"/>
              <a:t> + T</a:t>
            </a:r>
            <a:r>
              <a:rPr lang="en-US" sz="2800" baseline="-25000" dirty="0"/>
              <a:t>ex</a:t>
            </a:r>
            <a:r>
              <a:rPr lang="en-US" sz="2800" dirty="0"/>
              <a:t>) + </a:t>
            </a:r>
            <a:r>
              <a:rPr lang="en-US" sz="2800" dirty="0" err="1"/>
              <a:t>E</a:t>
            </a:r>
            <a:r>
              <a:rPr lang="en-US" sz="2800" dirty="0" err="1">
                <a:sym typeface="Symbol" charset="0"/>
              </a:rPr>
              <a:t>T</a:t>
            </a:r>
            <a:r>
              <a:rPr lang="en-US" sz="2800" baseline="-25000" dirty="0" err="1">
                <a:sym typeface="Symbol" charset="0"/>
              </a:rPr>
              <a:t>dec</a:t>
            </a:r>
            <a:r>
              <a:rPr lang="en-US" sz="2800" dirty="0">
                <a:sym typeface="Symbol" charset="0"/>
              </a:rPr>
              <a:t>)</a:t>
            </a:r>
          </a:p>
          <a:p>
            <a:r>
              <a:rPr lang="en-US" sz="2800" dirty="0">
                <a:sym typeface="Symbol" charset="0"/>
              </a:rPr>
              <a:t>If priority queue is implemented with a </a:t>
            </a:r>
            <a:r>
              <a:rPr lang="en-US" sz="2800" dirty="0" smtClean="0">
                <a:sym typeface="Symbol" charset="0"/>
              </a:rPr>
              <a:t>Fibonacci </a:t>
            </a:r>
            <a:r>
              <a:rPr lang="en-US" sz="2800" dirty="0">
                <a:sym typeface="Symbol" charset="0"/>
              </a:rPr>
              <a:t>heap, then </a:t>
            </a:r>
            <a:endParaRPr lang="en-US" sz="2800" dirty="0" smtClean="0">
              <a:sym typeface="Symbol" charset="0"/>
            </a:endParaRPr>
          </a:p>
          <a:p>
            <a:pPr lvl="1"/>
            <a:r>
              <a:rPr lang="en-US" sz="2400" dirty="0" smtClean="0">
                <a:sym typeface="Symbol" charset="0"/>
              </a:rPr>
              <a:t>T</a:t>
            </a:r>
            <a:r>
              <a:rPr lang="en-US" sz="2400" baseline="-25000" dirty="0" smtClean="0">
                <a:sym typeface="Symbol" charset="0"/>
              </a:rPr>
              <a:t>ex</a:t>
            </a:r>
            <a:r>
              <a:rPr lang="en-US" sz="2400" dirty="0" smtClean="0">
                <a:sym typeface="Symbol" charset="0"/>
              </a:rPr>
              <a:t> = O(log |V|)</a:t>
            </a:r>
            <a:endParaRPr lang="en-US" sz="2400" dirty="0">
              <a:sym typeface="Symbol" charset="0"/>
            </a:endParaRPr>
          </a:p>
          <a:p>
            <a:pPr lvl="1"/>
            <a:r>
              <a:rPr lang="en-US" sz="2400" dirty="0">
                <a:sym typeface="Symbol" charset="0"/>
              </a:rPr>
              <a:t>T</a:t>
            </a:r>
            <a:r>
              <a:rPr lang="en-US" sz="2400" baseline="-25000" dirty="0">
                <a:sym typeface="Symbol" charset="0"/>
              </a:rPr>
              <a:t>ins</a:t>
            </a:r>
            <a:r>
              <a:rPr lang="en-US" sz="2400" dirty="0">
                <a:sym typeface="Symbol" charset="0"/>
              </a:rPr>
              <a:t> </a:t>
            </a:r>
            <a:r>
              <a:rPr lang="en-US" sz="2400" dirty="0" smtClean="0">
                <a:sym typeface="Symbol" charset="0"/>
              </a:rPr>
              <a:t>= </a:t>
            </a:r>
            <a:r>
              <a:rPr lang="en-US" sz="2400" dirty="0" err="1">
                <a:sym typeface="Symbol" charset="0"/>
              </a:rPr>
              <a:t>T</a:t>
            </a:r>
            <a:r>
              <a:rPr lang="en-US" sz="2400" baseline="-25000" dirty="0" err="1">
                <a:sym typeface="Symbol" charset="0"/>
              </a:rPr>
              <a:t>dec</a:t>
            </a:r>
            <a:r>
              <a:rPr lang="en-US" sz="2400" dirty="0">
                <a:sym typeface="Symbol" charset="0"/>
              </a:rPr>
              <a:t> = O</a:t>
            </a:r>
            <a:r>
              <a:rPr lang="en-US" sz="2400" dirty="0" smtClean="0">
                <a:sym typeface="Symbol" charset="0"/>
              </a:rPr>
              <a:t>(1)</a:t>
            </a:r>
            <a:endParaRPr lang="en-US" sz="2400" dirty="0">
              <a:sym typeface="Symbol" charset="0"/>
            </a:endParaRPr>
          </a:p>
          <a:p>
            <a:pPr lvl="1"/>
            <a:r>
              <a:rPr lang="en-US" sz="2400" dirty="0">
                <a:solidFill>
                  <a:srgbClr val="E80000"/>
                </a:solidFill>
                <a:sym typeface="Symbol" charset="0"/>
              </a:rPr>
              <a:t>total </a:t>
            </a:r>
            <a:r>
              <a:rPr lang="en-US" sz="2400" dirty="0" smtClean="0">
                <a:solidFill>
                  <a:srgbClr val="E80000"/>
                </a:solidFill>
                <a:sym typeface="Symbol" charset="0"/>
              </a:rPr>
              <a:t>time is</a:t>
            </a:r>
            <a:r>
              <a:rPr lang="en-US" sz="2400" dirty="0" smtClean="0">
                <a:sym typeface="Symbol" charset="0"/>
              </a:rPr>
              <a:t> </a:t>
            </a:r>
            <a:r>
              <a:rPr lang="en-US" sz="2400" dirty="0">
                <a:sym typeface="Symbol" charset="0"/>
              </a:rPr>
              <a:t>O</a:t>
            </a:r>
            <a:r>
              <a:rPr lang="en-US" sz="2400" dirty="0" smtClean="0">
                <a:sym typeface="Symbol" charset="0"/>
              </a:rPr>
              <a:t>(|V| </a:t>
            </a:r>
            <a:r>
              <a:rPr lang="en-US" sz="2400" dirty="0">
                <a:sym typeface="Symbol" charset="0"/>
              </a:rPr>
              <a:t>log </a:t>
            </a:r>
            <a:r>
              <a:rPr lang="en-US" sz="2400" dirty="0" smtClean="0">
                <a:sym typeface="Symbol" charset="0"/>
              </a:rPr>
              <a:t>|V| + |E|)</a:t>
            </a:r>
            <a:endParaRPr lang="en-US" sz="2400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8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58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Choice of priority queue implementation directly affects performance.</a:t>
            </a:r>
          </a:p>
          <a:p>
            <a:r>
              <a:rPr lang="en-US" sz="2800" dirty="0" smtClean="0"/>
              <a:t>2,000 vertices, 1 million edges: </a:t>
            </a:r>
            <a:r>
              <a:rPr lang="en-US" sz="2800" dirty="0" smtClean="0">
                <a:solidFill>
                  <a:srgbClr val="FF0000"/>
                </a:solidFill>
              </a:rPr>
              <a:t>heap 2-3 times slower than array 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100,000 vertices, 1 million edges: </a:t>
            </a:r>
            <a:r>
              <a:rPr lang="en-US" sz="2800" dirty="0" smtClean="0">
                <a:solidFill>
                  <a:srgbClr val="FF0000"/>
                </a:solidFill>
              </a:rPr>
              <a:t>heap gives 500x speedup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1 million vertices, 2 million edges: </a:t>
            </a:r>
            <a:r>
              <a:rPr lang="en-US" sz="2800" dirty="0" smtClean="0">
                <a:solidFill>
                  <a:srgbClr val="FF0000"/>
                </a:solidFill>
              </a:rPr>
              <a:t>heap gives 10,000x speedup.</a:t>
            </a: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84372" y="5844939"/>
            <a:ext cx="707802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array implementation is better for dense graph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heap is better for </a:t>
            </a:r>
            <a:r>
              <a:rPr lang="en-US" sz="2400" smtClean="0"/>
              <a:t>sparse graph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0430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Shortest paths in the presence of negative edges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This property is no longer holds when edge length is allowed to be negative.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err="1" smtClean="0"/>
              <a:t>Dijkstra’s</a:t>
            </a:r>
            <a:r>
              <a:rPr lang="en-US" sz="2800" dirty="0" smtClean="0"/>
              <a:t> algorithm still returns the path </a:t>
            </a:r>
            <a:r>
              <a:rPr lang="en-US" sz="2800" i="1" dirty="0" smtClean="0">
                <a:solidFill>
                  <a:srgbClr val="0000FF"/>
                </a:solidFill>
              </a:rPr>
              <a:t>&lt;A, C, D&gt; </a:t>
            </a:r>
            <a:r>
              <a:rPr lang="en-US" sz="2800" dirty="0" smtClean="0"/>
              <a:t>as the shortest path from source node to destination node. However, this is incorrect.</a:t>
            </a:r>
          </a:p>
          <a:p>
            <a:r>
              <a:rPr lang="en-US" sz="2800" dirty="0" smtClean="0"/>
              <a:t>Negative edge weights present problems for </a:t>
            </a:r>
            <a:r>
              <a:rPr lang="en-US" sz="2800" dirty="0" err="1" smtClean="0"/>
              <a:t>Dijkstra’s</a:t>
            </a:r>
            <a:r>
              <a:rPr lang="en-US" sz="2800" dirty="0" smtClean="0"/>
              <a:t> algorithm.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954890" y="2822888"/>
            <a:ext cx="7238281" cy="1516140"/>
            <a:chOff x="682416" y="3200400"/>
            <a:chExt cx="7238281" cy="1516140"/>
          </a:xfrm>
        </p:grpSpPr>
        <p:sp>
          <p:nvSpPr>
            <p:cNvPr id="5" name="Oval 568"/>
            <p:cNvSpPr>
              <a:spLocks noChangeArrowheads="1"/>
            </p:cNvSpPr>
            <p:nvPr/>
          </p:nvSpPr>
          <p:spPr bwMode="auto">
            <a:xfrm>
              <a:off x="6315232" y="3830213"/>
              <a:ext cx="936625" cy="4572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6" name="Oval 567"/>
            <p:cNvSpPr>
              <a:spLocks noChangeArrowheads="1"/>
            </p:cNvSpPr>
            <p:nvPr/>
          </p:nvSpPr>
          <p:spPr bwMode="auto">
            <a:xfrm>
              <a:off x="1601944" y="3331579"/>
              <a:ext cx="936625" cy="457200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7" name="Oval 568"/>
            <p:cNvSpPr>
              <a:spLocks noChangeArrowheads="1"/>
            </p:cNvSpPr>
            <p:nvPr/>
          </p:nvSpPr>
          <p:spPr bwMode="auto">
            <a:xfrm>
              <a:off x="1601944" y="4252828"/>
              <a:ext cx="936625" cy="4572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567"/>
            <p:cNvSpPr>
              <a:spLocks noChangeArrowheads="1"/>
            </p:cNvSpPr>
            <p:nvPr/>
          </p:nvSpPr>
          <p:spPr bwMode="auto">
            <a:xfrm>
              <a:off x="3796397" y="3857685"/>
              <a:ext cx="936625" cy="4572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cxnSp>
          <p:nvCxnSpPr>
            <p:cNvPr id="9" name="Straight Connector 8"/>
            <p:cNvCxnSpPr>
              <a:stCxn id="8" idx="1"/>
              <a:endCxn id="6" idx="5"/>
            </p:cNvCxnSpPr>
            <p:nvPr/>
          </p:nvCxnSpPr>
          <p:spPr>
            <a:xfrm flipH="1" flipV="1">
              <a:off x="2401403" y="3721824"/>
              <a:ext cx="1532160" cy="2028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7" idx="0"/>
              <a:endCxn id="6" idx="4"/>
            </p:cNvCxnSpPr>
            <p:nvPr/>
          </p:nvCxnSpPr>
          <p:spPr>
            <a:xfrm flipV="1">
              <a:off x="2070257" y="3788779"/>
              <a:ext cx="0" cy="4640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5" idx="2"/>
              <a:endCxn id="8" idx="6"/>
            </p:cNvCxnSpPr>
            <p:nvPr/>
          </p:nvCxnSpPr>
          <p:spPr>
            <a:xfrm flipH="1">
              <a:off x="4733022" y="4058813"/>
              <a:ext cx="1582210" cy="27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2"/>
              <a:endCxn id="7" idx="6"/>
            </p:cNvCxnSpPr>
            <p:nvPr/>
          </p:nvCxnSpPr>
          <p:spPr>
            <a:xfrm flipH="1">
              <a:off x="2538569" y="4086285"/>
              <a:ext cx="1257828" cy="3951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122987" y="335249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64811" y="4347208"/>
              <a:ext cx="372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-7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65081" y="356017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42898" y="38232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2416" y="3200400"/>
              <a:ext cx="826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Source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56822" y="3432366"/>
              <a:ext cx="1263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Destination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900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Shortest paths in the presence of negative cycles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771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bigger problem is negative cycles like the one below, since this means that there doesn’t exists a true shortest paths.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We can make the shortest paths as small as possible.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954890" y="3495152"/>
            <a:ext cx="7238281" cy="1516140"/>
            <a:chOff x="682416" y="3200400"/>
            <a:chExt cx="7238281" cy="1516140"/>
          </a:xfrm>
        </p:grpSpPr>
        <p:sp>
          <p:nvSpPr>
            <p:cNvPr id="5" name="Oval 568"/>
            <p:cNvSpPr>
              <a:spLocks noChangeArrowheads="1"/>
            </p:cNvSpPr>
            <p:nvPr/>
          </p:nvSpPr>
          <p:spPr bwMode="auto">
            <a:xfrm>
              <a:off x="6315232" y="3830213"/>
              <a:ext cx="936625" cy="4572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6" name="Oval 567"/>
            <p:cNvSpPr>
              <a:spLocks noChangeArrowheads="1"/>
            </p:cNvSpPr>
            <p:nvPr/>
          </p:nvSpPr>
          <p:spPr bwMode="auto">
            <a:xfrm>
              <a:off x="1601944" y="3331579"/>
              <a:ext cx="936625" cy="457200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7" name="Oval 568"/>
            <p:cNvSpPr>
              <a:spLocks noChangeArrowheads="1"/>
            </p:cNvSpPr>
            <p:nvPr/>
          </p:nvSpPr>
          <p:spPr bwMode="auto">
            <a:xfrm>
              <a:off x="1601944" y="4252828"/>
              <a:ext cx="936625" cy="4572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8" name="Oval 567"/>
            <p:cNvSpPr>
              <a:spLocks noChangeArrowheads="1"/>
            </p:cNvSpPr>
            <p:nvPr/>
          </p:nvSpPr>
          <p:spPr bwMode="auto">
            <a:xfrm>
              <a:off x="3796397" y="3857685"/>
              <a:ext cx="936625" cy="457200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cxnSp>
          <p:nvCxnSpPr>
            <p:cNvPr id="9" name="Straight Connector 8"/>
            <p:cNvCxnSpPr>
              <a:stCxn id="8" idx="1"/>
              <a:endCxn id="6" idx="5"/>
            </p:cNvCxnSpPr>
            <p:nvPr/>
          </p:nvCxnSpPr>
          <p:spPr>
            <a:xfrm flipH="1" flipV="1">
              <a:off x="2401403" y="3721824"/>
              <a:ext cx="1532160" cy="2028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7" idx="0"/>
              <a:endCxn id="6" idx="4"/>
            </p:cNvCxnSpPr>
            <p:nvPr/>
          </p:nvCxnSpPr>
          <p:spPr>
            <a:xfrm flipV="1">
              <a:off x="2070257" y="3788779"/>
              <a:ext cx="0" cy="4640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5" idx="2"/>
              <a:endCxn id="8" idx="6"/>
            </p:cNvCxnSpPr>
            <p:nvPr/>
          </p:nvCxnSpPr>
          <p:spPr>
            <a:xfrm flipH="1">
              <a:off x="4733022" y="4058813"/>
              <a:ext cx="1582210" cy="27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2"/>
              <a:endCxn id="7" idx="6"/>
            </p:cNvCxnSpPr>
            <p:nvPr/>
          </p:nvCxnSpPr>
          <p:spPr>
            <a:xfrm flipH="1">
              <a:off x="2538569" y="4086285"/>
              <a:ext cx="1257828" cy="3951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122987" y="3352492"/>
              <a:ext cx="489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-10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64811" y="434720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65081" y="3560179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42898" y="3823232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2416" y="3200400"/>
              <a:ext cx="826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Source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56822" y="3432366"/>
              <a:ext cx="1263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Destination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1353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Bellman-Ford Algorithm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Handles graphs with negative edge weights.</a:t>
            </a:r>
          </a:p>
          <a:p>
            <a:r>
              <a:rPr lang="en-US" dirty="0" smtClean="0"/>
              <a:t>It will return the same output as </a:t>
            </a:r>
            <a:r>
              <a:rPr lang="en-US" dirty="0" err="1" smtClean="0"/>
              <a:t>Dijkstra’s</a:t>
            </a:r>
            <a:r>
              <a:rPr lang="en-US" dirty="0" smtClean="0"/>
              <a:t> for any graphs with positive weights, but run slower.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7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Edge update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Screen Shot 2015-07-13 at 12.46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2" y="1671307"/>
            <a:ext cx="8298378" cy="21568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5699" y="2110153"/>
            <a:ext cx="2801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8062" y="3140228"/>
            <a:ext cx="2801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129841" y="2110153"/>
            <a:ext cx="2801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2902" y="3140228"/>
            <a:ext cx="2801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4444395"/>
            <a:ext cx="8544399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Update (relaxation) sets </a:t>
            </a:r>
            <a:r>
              <a:rPr lang="en-US" sz="2800" i="1" dirty="0" err="1" smtClean="0">
                <a:solidFill>
                  <a:srgbClr val="0000FF"/>
                </a:solidFill>
              </a:rPr>
              <a:t>dist</a:t>
            </a:r>
            <a:r>
              <a:rPr lang="en-US" sz="2800" i="1" dirty="0" smtClean="0">
                <a:solidFill>
                  <a:srgbClr val="0000FF"/>
                </a:solidFill>
              </a:rPr>
              <a:t>(v)</a:t>
            </a:r>
            <a:r>
              <a:rPr lang="en-US" sz="2800" dirty="0" smtClean="0"/>
              <a:t> to the length of a shorter path from </a:t>
            </a:r>
            <a:r>
              <a:rPr lang="en-US" sz="2800" i="1" dirty="0" smtClean="0">
                <a:solidFill>
                  <a:srgbClr val="0000FF"/>
                </a:solidFill>
              </a:rPr>
              <a:t>s</a:t>
            </a:r>
            <a:r>
              <a:rPr lang="en-US" sz="2800" dirty="0" smtClean="0"/>
              <a:t> to </a:t>
            </a:r>
            <a:r>
              <a:rPr lang="en-US" sz="2800" i="1" dirty="0" smtClean="0">
                <a:solidFill>
                  <a:srgbClr val="0000FF"/>
                </a:solidFill>
              </a:rPr>
              <a:t>v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902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0398" y="4425721"/>
            <a:ext cx="7846402" cy="134452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Bellman-Ford algorithm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Running time is </a:t>
            </a:r>
            <a:r>
              <a:rPr lang="en-US" sz="2800" i="1" dirty="0" smtClean="0">
                <a:solidFill>
                  <a:srgbClr val="0000FF"/>
                </a:solidFill>
              </a:rPr>
              <a:t>O(|E||V|)</a:t>
            </a:r>
            <a:r>
              <a:rPr lang="en-US" sz="2800" dirty="0" smtClean="0"/>
              <a:t>.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Invariant</a:t>
            </a:r>
            <a:r>
              <a:rPr lang="en-US" sz="2800" dirty="0" smtClean="0"/>
              <a:t>: At end of phase </a:t>
            </a:r>
            <a:r>
              <a:rPr lang="en-US" sz="2800" i="1" dirty="0" err="1" smtClean="0">
                <a:solidFill>
                  <a:srgbClr val="0000FF"/>
                </a:solidFill>
              </a:rPr>
              <a:t>i</a:t>
            </a:r>
            <a:r>
              <a:rPr lang="en-US" sz="2800" i="1" dirty="0" smtClean="0">
                <a:solidFill>
                  <a:srgbClr val="0000FF"/>
                </a:solidFill>
              </a:rPr>
              <a:t>, </a:t>
            </a:r>
            <a:r>
              <a:rPr lang="en-US" sz="2800" i="1" dirty="0" err="1" smtClean="0">
                <a:solidFill>
                  <a:srgbClr val="0000FF"/>
                </a:solidFill>
              </a:rPr>
              <a:t>dist</a:t>
            </a:r>
            <a:r>
              <a:rPr lang="en-US" sz="2800" i="1" dirty="0" smtClean="0">
                <a:solidFill>
                  <a:srgbClr val="0000FF"/>
                </a:solidFill>
              </a:rPr>
              <a:t>(v) ≤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length of any path from s to v using at most I edges</a:t>
            </a:r>
            <a:r>
              <a:rPr lang="en-US" sz="2800" dirty="0" smtClean="0"/>
              <a:t>.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Theorem</a:t>
            </a:r>
            <a:r>
              <a:rPr lang="en-US" sz="2800" dirty="0" smtClean="0"/>
              <a:t>: If there are no negative cycles, upon termination, </a:t>
            </a:r>
            <a:r>
              <a:rPr lang="en-US" sz="2800" i="1" dirty="0" err="1" smtClean="0">
                <a:solidFill>
                  <a:srgbClr val="0000FF"/>
                </a:solidFill>
              </a:rPr>
              <a:t>dist</a:t>
            </a:r>
            <a:r>
              <a:rPr lang="en-US" sz="2800" i="1" dirty="0" smtClean="0">
                <a:solidFill>
                  <a:srgbClr val="0000FF"/>
                </a:solidFill>
              </a:rPr>
              <a:t>(v)</a:t>
            </a:r>
            <a:r>
              <a:rPr lang="en-US" sz="2800" dirty="0" smtClean="0"/>
              <a:t> is the length of the shortest path from </a:t>
            </a:r>
            <a:r>
              <a:rPr lang="en-US" sz="2800" i="1" dirty="0" smtClean="0">
                <a:solidFill>
                  <a:srgbClr val="0000FF"/>
                </a:solidFill>
              </a:rPr>
              <a:t>s</a:t>
            </a:r>
            <a:r>
              <a:rPr lang="en-US" sz="2800" dirty="0" smtClean="0"/>
              <a:t> to </a:t>
            </a:r>
            <a:r>
              <a:rPr lang="en-US" sz="2800" i="1" dirty="0" smtClean="0"/>
              <a:t>v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Observation: If </a:t>
            </a:r>
            <a:r>
              <a:rPr lang="en-US" sz="2800" i="1" dirty="0" err="1" smtClean="0">
                <a:solidFill>
                  <a:srgbClr val="0000FF"/>
                </a:solidFill>
              </a:rPr>
              <a:t>dist</a:t>
            </a:r>
            <a:r>
              <a:rPr lang="en-US" sz="2800" i="1" dirty="0" smtClean="0">
                <a:solidFill>
                  <a:srgbClr val="0000FF"/>
                </a:solidFill>
              </a:rPr>
              <a:t>(v)</a:t>
            </a:r>
            <a:r>
              <a:rPr lang="en-US" sz="2800" dirty="0" smtClean="0"/>
              <a:t> doesn’t change during phase </a:t>
            </a:r>
            <a:r>
              <a:rPr lang="en-US" sz="2800" i="1" dirty="0" err="1" smtClean="0">
                <a:solidFill>
                  <a:srgbClr val="0000FF"/>
                </a:solidFill>
              </a:rPr>
              <a:t>i</a:t>
            </a:r>
            <a:r>
              <a:rPr lang="en-US" sz="2800" dirty="0" smtClean="0"/>
              <a:t>, there is no need to relax any edge leaving </a:t>
            </a:r>
            <a:r>
              <a:rPr lang="en-US" sz="2800" i="1" dirty="0" smtClean="0">
                <a:solidFill>
                  <a:srgbClr val="0000FF"/>
                </a:solidFill>
              </a:rPr>
              <a:t>v</a:t>
            </a:r>
            <a:r>
              <a:rPr lang="en-US" sz="2800" dirty="0" smtClean="0"/>
              <a:t> in phase </a:t>
            </a:r>
            <a:r>
              <a:rPr lang="en-US" sz="2800" i="1" dirty="0" smtClean="0">
                <a:solidFill>
                  <a:srgbClr val="0000FF"/>
                </a:solidFill>
              </a:rPr>
              <a:t>i+1.</a:t>
            </a:r>
          </a:p>
        </p:txBody>
      </p:sp>
    </p:spTree>
    <p:extLst>
      <p:ext uri="{BB962C8B-B14F-4D97-AF65-F5344CB8AC3E}">
        <p14:creationId xmlns:p14="http://schemas.microsoft.com/office/powerpoint/2010/main" val="117367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Negative cycles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It can be tested if a given graph has a negative cycle.</a:t>
            </a:r>
          </a:p>
          <a:p>
            <a:r>
              <a:rPr lang="en-US" sz="2800" dirty="0" smtClean="0"/>
              <a:t>Check if Bellman-Ford algorithm updates </a:t>
            </a:r>
            <a:r>
              <a:rPr lang="en-US" sz="2800" dirty="0" err="1" smtClean="0"/>
              <a:t>dist</a:t>
            </a:r>
            <a:r>
              <a:rPr lang="en-US" sz="2800" dirty="0" smtClean="0"/>
              <a:t>(v) for any v in phase |V|. If it does, the graph has a negative cycle. (why?)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210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Shortest paths in </a:t>
            </a:r>
            <a:r>
              <a:rPr lang="en-US" sz="4000" b="1" dirty="0" err="1" smtClean="0">
                <a:solidFill>
                  <a:srgbClr val="0000FF"/>
                </a:solidFill>
              </a:rPr>
              <a:t>dags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is no cycle.</a:t>
            </a:r>
          </a:p>
          <a:p>
            <a:r>
              <a:rPr lang="en-US" dirty="0" smtClean="0"/>
              <a:t>Edge weights could be negative.</a:t>
            </a:r>
          </a:p>
          <a:p>
            <a:r>
              <a:rPr lang="en-US" dirty="0" smtClean="0"/>
              <a:t>We still cannot use </a:t>
            </a:r>
            <a:r>
              <a:rPr lang="en-US" dirty="0" err="1" smtClean="0"/>
              <a:t>Dijkstra’s</a:t>
            </a:r>
            <a:r>
              <a:rPr lang="en-US" dirty="0" smtClean="0"/>
              <a:t> algorithm.</a:t>
            </a:r>
          </a:p>
          <a:p>
            <a:r>
              <a:rPr lang="en-US" dirty="0" smtClean="0"/>
              <a:t>We can use Bellman-Ford algorithm.</a:t>
            </a:r>
          </a:p>
          <a:p>
            <a:pPr lvl="1"/>
            <a:r>
              <a:rPr lang="en-US" dirty="0" smtClean="0"/>
              <a:t>Running time is O(|E||V|)</a:t>
            </a:r>
          </a:p>
          <a:p>
            <a:pPr lvl="1"/>
            <a:r>
              <a:rPr lang="en-US" dirty="0" smtClean="0"/>
              <a:t>For dense graphs this is O(|V|</a:t>
            </a:r>
            <a:r>
              <a:rPr lang="en-US" baseline="30000" dirty="0" smtClean="0"/>
              <a:t>3</a:t>
            </a:r>
            <a:r>
              <a:rPr lang="en-US" dirty="0" smtClean="0"/>
              <a:t>).</a:t>
            </a:r>
          </a:p>
          <a:p>
            <a:r>
              <a:rPr lang="en-US" dirty="0" smtClean="0"/>
              <a:t>We can reduce the complexity to                    O(|V| + |E|).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8287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Shortest paths in </a:t>
            </a:r>
            <a:r>
              <a:rPr lang="en-US" sz="4000" b="1" dirty="0" err="1" smtClean="0">
                <a:solidFill>
                  <a:srgbClr val="0000FF"/>
                </a:solidFill>
              </a:rPr>
              <a:t>dags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Use  the topological order of the vertices of the </a:t>
            </a:r>
            <a:r>
              <a:rPr lang="en-US" b="1" dirty="0" err="1" smtClean="0"/>
              <a:t>dags</a:t>
            </a:r>
            <a:r>
              <a:rPr lang="en-US" b="1" dirty="0" smtClean="0"/>
              <a:t>.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Can be done in linear time)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i="1" dirty="0" err="1" smtClean="0">
                <a:solidFill>
                  <a:srgbClr val="0000FF"/>
                </a:solidFill>
              </a:rPr>
              <a:t>dist</a:t>
            </a:r>
            <a:r>
              <a:rPr lang="en-US" i="1" dirty="0" smtClean="0">
                <a:solidFill>
                  <a:srgbClr val="0000FF"/>
                </a:solidFill>
              </a:rPr>
              <a:t>(s) = 0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Determine the topological order of the vertices.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Also known as  </a:t>
            </a:r>
            <a:r>
              <a:rPr lang="en-US" b="1" dirty="0" smtClean="0">
                <a:solidFill>
                  <a:srgbClr val="FF0000"/>
                </a:solidFill>
              </a:rPr>
              <a:t>Linearize G</a:t>
            </a:r>
            <a:r>
              <a:rPr lang="en-US" dirty="0" smtClean="0"/>
              <a:t>)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for each vertex </a:t>
            </a:r>
            <a:r>
              <a:rPr lang="en-US" b="1" i="1" dirty="0" smtClean="0">
                <a:solidFill>
                  <a:srgbClr val="0000FF"/>
                </a:solidFill>
              </a:rPr>
              <a:t>u</a:t>
            </a:r>
            <a:r>
              <a:rPr lang="en-US" b="1" dirty="0" smtClean="0">
                <a:solidFill>
                  <a:srgbClr val="0000FF"/>
                </a:solidFill>
              </a:rPr>
              <a:t> of </a:t>
            </a:r>
            <a:r>
              <a:rPr lang="en-US" b="1" i="1" dirty="0" smtClean="0">
                <a:solidFill>
                  <a:srgbClr val="0000FF"/>
                </a:solidFill>
              </a:rPr>
              <a:t>V</a:t>
            </a:r>
            <a:r>
              <a:rPr lang="en-US" b="1" dirty="0" smtClean="0">
                <a:solidFill>
                  <a:srgbClr val="0000FF"/>
                </a:solidFill>
              </a:rPr>
              <a:t>, in linearized order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for all edges </a:t>
            </a:r>
            <a:r>
              <a:rPr lang="en-US" i="1" dirty="0" smtClean="0">
                <a:solidFill>
                  <a:srgbClr val="0000FF"/>
                </a:solidFill>
              </a:rPr>
              <a:t>(</a:t>
            </a:r>
            <a:r>
              <a:rPr lang="en-US" i="1" dirty="0" err="1" smtClean="0">
                <a:solidFill>
                  <a:srgbClr val="0000FF"/>
                </a:solidFill>
              </a:rPr>
              <a:t>u,v</a:t>
            </a:r>
            <a:r>
              <a:rPr lang="en-US" i="1" dirty="0" smtClean="0">
                <a:solidFill>
                  <a:srgbClr val="0000FF"/>
                </a:solidFill>
              </a:rPr>
              <a:t>)</a:t>
            </a:r>
            <a:r>
              <a:rPr lang="en-US" dirty="0" smtClean="0">
                <a:solidFill>
                  <a:srgbClr val="0000FF"/>
                </a:solidFill>
              </a:rPr>
              <a:t>, radiating from </a:t>
            </a:r>
            <a:r>
              <a:rPr lang="en-US" i="1" dirty="0" smtClean="0">
                <a:solidFill>
                  <a:srgbClr val="0000FF"/>
                </a:solidFill>
              </a:rPr>
              <a:t>u</a:t>
            </a:r>
            <a:r>
              <a:rPr lang="en-US" dirty="0" smtClean="0"/>
              <a:t>: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b="1" dirty="0" smtClean="0">
                <a:solidFill>
                  <a:srgbClr val="FF0000"/>
                </a:solidFill>
              </a:rPr>
              <a:t>update(</a:t>
            </a:r>
            <a:r>
              <a:rPr lang="en-US" b="1" dirty="0" err="1" smtClean="0">
                <a:solidFill>
                  <a:srgbClr val="FF0000"/>
                </a:solidFill>
              </a:rPr>
              <a:t>u,v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34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Euclid’s algorithm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(discovered 2000 years ago)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gcd</a:t>
            </a:r>
            <a:r>
              <a:rPr lang="en-US" sz="2800" dirty="0" smtClean="0"/>
              <a:t>(a, b) // assume that a &gt; b </a:t>
            </a:r>
          </a:p>
          <a:p>
            <a:pPr lvl="1"/>
            <a:r>
              <a:rPr lang="en-US" sz="2400" dirty="0" smtClean="0"/>
              <a:t>If b=0 then return a.</a:t>
            </a:r>
          </a:p>
          <a:p>
            <a:pPr lvl="1"/>
            <a:r>
              <a:rPr lang="en-US" sz="2400" dirty="0" smtClean="0"/>
              <a:t>Compute r = a mod b</a:t>
            </a:r>
          </a:p>
          <a:p>
            <a:pPr lvl="1"/>
            <a:r>
              <a:rPr lang="en-US" sz="2400" dirty="0" smtClean="0"/>
              <a:t>return </a:t>
            </a:r>
            <a:r>
              <a:rPr lang="en-US" sz="2400" dirty="0" err="1" smtClean="0"/>
              <a:t>gcd</a:t>
            </a:r>
            <a:r>
              <a:rPr lang="en-US" sz="2400" dirty="0" smtClean="0"/>
              <a:t>(b, r)</a:t>
            </a:r>
          </a:p>
          <a:p>
            <a:r>
              <a:rPr lang="en-US" dirty="0" smtClean="0"/>
              <a:t>This takes logarithmic time.</a:t>
            </a:r>
          </a:p>
          <a:p>
            <a:pPr lvl="1"/>
            <a:r>
              <a:rPr lang="en-US" dirty="0" smtClean="0"/>
              <a:t>after every two iterations, the largest number gets reduced by a half at least.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Greedy Algorithm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7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9 at 11.15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" y="21896"/>
            <a:ext cx="9066098" cy="4444166"/>
          </a:xfrm>
          <a:prstGeom prst="rect">
            <a:avLst/>
          </a:prstGeom>
        </p:spPr>
      </p:pic>
      <p:pic>
        <p:nvPicPr>
          <p:cNvPr id="3" name="Picture 2" descr="Screen Shot 2019-10-29 at 11.19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" y="4670183"/>
            <a:ext cx="8991412" cy="20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1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9 at 11.24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5" y="300673"/>
            <a:ext cx="8639464" cy="63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6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29 at 11.25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7" y="0"/>
            <a:ext cx="8039069" cy="674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0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29 at 11.30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3" y="113418"/>
            <a:ext cx="8951779" cy="511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0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9 at 11.34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1" y="294845"/>
            <a:ext cx="8815894" cy="534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3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9 at 11.37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1" y="80993"/>
            <a:ext cx="8344679" cy="65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2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29 at 11.38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441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5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9 at 11.45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46" y="0"/>
            <a:ext cx="6530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7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29 at 11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95" y="4711700"/>
            <a:ext cx="6032500" cy="2146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2246" y="3870263"/>
            <a:ext cx="7189828" cy="2987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9-12-02 at 1.32.4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272"/>
            <a:ext cx="9144000" cy="319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0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Important Property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686801" cy="4525963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Given any two integers a and b, there exist integers x and y,  such that ax + by = </a:t>
            </a:r>
            <a:r>
              <a:rPr lang="en-US" sz="2800" dirty="0" err="1" smtClean="0">
                <a:solidFill>
                  <a:srgbClr val="FF0000"/>
                </a:solidFill>
              </a:rPr>
              <a:t>gcd</a:t>
            </a:r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</a:rPr>
              <a:t>a,b</a:t>
            </a:r>
            <a:r>
              <a:rPr lang="en-US" sz="2800" dirty="0" smtClean="0">
                <a:solidFill>
                  <a:srgbClr val="FF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5529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29 at 11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95" y="4711700"/>
            <a:ext cx="6032500" cy="2146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2246" y="3870263"/>
            <a:ext cx="7189828" cy="2987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9-12-02 at 1.34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49587"/>
          </a:xfrm>
          <a:prstGeom prst="rect">
            <a:avLst/>
          </a:prstGeom>
        </p:spPr>
      </p:pic>
      <p:pic>
        <p:nvPicPr>
          <p:cNvPr id="6" name="Picture 5" descr="Screen Shot 2019-12-02 at 1.36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1" y="3672326"/>
            <a:ext cx="8432528" cy="299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30 at 12.18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1" y="228489"/>
            <a:ext cx="8095246" cy="65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20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29 at 11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95" y="4711700"/>
            <a:ext cx="6032500" cy="2146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2246" y="3870263"/>
            <a:ext cx="7189828" cy="2987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9-12-02 at 1.41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524"/>
            <a:ext cx="9144000" cy="24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8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29 at 11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95" y="4711700"/>
            <a:ext cx="6032500" cy="2146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2246" y="3870263"/>
            <a:ext cx="7189828" cy="2987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9-12-02 at 1.39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58"/>
            <a:ext cx="9144000" cy="38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84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Dynamic Programming (DP)</a:t>
            </a:r>
            <a:br>
              <a:rPr lang="en-US" dirty="0" smtClean="0"/>
            </a:br>
            <a:r>
              <a:rPr lang="en-US" dirty="0" smtClean="0"/>
              <a:t>Chapter 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6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What is DP?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a ``method for solving complex problems by breaking them down into simpler </a:t>
            </a:r>
            <a:r>
              <a:rPr lang="en-US" dirty="0" err="1" smtClean="0"/>
              <a:t>subproblems</a:t>
            </a:r>
            <a:r>
              <a:rPr lang="en-US" dirty="0" smtClean="0"/>
              <a:t>’’.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9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Three steps for solving DP problems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Define </a:t>
            </a:r>
            <a:r>
              <a:rPr lang="en-US" dirty="0" err="1" smtClean="0"/>
              <a:t>subproblems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Formulate the recurrence that relates the </a:t>
            </a:r>
            <a:r>
              <a:rPr lang="en-US" dirty="0" err="1" smtClean="0"/>
              <a:t>subproblems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Recognize and solve the </a:t>
            </a:r>
            <a:r>
              <a:rPr lang="en-US" smtClean="0"/>
              <a:t>base cases.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79729" y="4671528"/>
            <a:ext cx="358351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Each step is very important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766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Weghted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a</a:t>
            </a:r>
            <a:r>
              <a:rPr lang="en-US" b="1" dirty="0" smtClean="0">
                <a:solidFill>
                  <a:srgbClr val="0000FF"/>
                </a:solidFill>
              </a:rPr>
              <a:t>ctivity selection problem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0261"/>
          </a:xfrm>
        </p:spPr>
        <p:txBody>
          <a:bodyPr>
            <a:normAutofit/>
          </a:bodyPr>
          <a:lstStyle/>
          <a:p>
            <a:r>
              <a:rPr lang="en-US" dirty="0" smtClean="0"/>
              <a:t>Given a set </a:t>
            </a:r>
            <a:r>
              <a:rPr lang="en-US" i="1" dirty="0" smtClean="0">
                <a:solidFill>
                  <a:srgbClr val="0000FF"/>
                </a:solidFill>
              </a:rPr>
              <a:t>S = {a</a:t>
            </a:r>
            <a:r>
              <a:rPr lang="en-US" i="1" baseline="-25000" dirty="0" smtClean="0">
                <a:solidFill>
                  <a:srgbClr val="0000FF"/>
                </a:solidFill>
              </a:rPr>
              <a:t>1</a:t>
            </a:r>
            <a:r>
              <a:rPr lang="en-US" i="1" dirty="0" smtClean="0">
                <a:solidFill>
                  <a:srgbClr val="0000FF"/>
                </a:solidFill>
              </a:rPr>
              <a:t>, a</a:t>
            </a:r>
            <a:r>
              <a:rPr lang="en-US" i="1" baseline="-25000" dirty="0" smtClean="0">
                <a:solidFill>
                  <a:srgbClr val="0000FF"/>
                </a:solidFill>
              </a:rPr>
              <a:t>2</a:t>
            </a:r>
            <a:r>
              <a:rPr lang="en-US" i="1" dirty="0" smtClean="0">
                <a:solidFill>
                  <a:srgbClr val="0000FF"/>
                </a:solidFill>
              </a:rPr>
              <a:t>, …, a</a:t>
            </a:r>
            <a:r>
              <a:rPr lang="en-US" i="1" baseline="-25000" dirty="0" smtClean="0">
                <a:solidFill>
                  <a:srgbClr val="0000FF"/>
                </a:solidFill>
              </a:rPr>
              <a:t>n</a:t>
            </a:r>
            <a:r>
              <a:rPr lang="en-US" i="1" dirty="0" smtClean="0">
                <a:solidFill>
                  <a:srgbClr val="0000FF"/>
                </a:solidFill>
              </a:rPr>
              <a:t>} </a:t>
            </a:r>
            <a:r>
              <a:rPr lang="en-US" dirty="0" smtClean="0"/>
              <a:t>activities.</a:t>
            </a:r>
          </a:p>
          <a:p>
            <a:r>
              <a:rPr lang="en-US" dirty="0" smtClean="0"/>
              <a:t>Activity </a:t>
            </a:r>
            <a:r>
              <a:rPr lang="en-US" i="1" dirty="0" err="1" smtClean="0">
                <a:solidFill>
                  <a:srgbClr val="0000FF"/>
                </a:solidFill>
              </a:rPr>
              <a:t>a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i</a:t>
            </a:r>
            <a:r>
              <a:rPr lang="en-US" dirty="0" smtClean="0"/>
              <a:t> has a start time </a:t>
            </a:r>
            <a:r>
              <a:rPr lang="en-US" i="1" dirty="0" err="1" smtClean="0">
                <a:solidFill>
                  <a:srgbClr val="0000FF"/>
                </a:solidFill>
              </a:rPr>
              <a:t>s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i</a:t>
            </a:r>
            <a:r>
              <a:rPr lang="en-US" dirty="0" smtClean="0"/>
              <a:t> and a finish time </a:t>
            </a:r>
            <a:r>
              <a:rPr lang="en-US" i="1" dirty="0" smtClean="0">
                <a:solidFill>
                  <a:srgbClr val="0000FF"/>
                </a:solidFill>
              </a:rPr>
              <a:t>f</a:t>
            </a:r>
            <a:r>
              <a:rPr lang="en-US" i="1" baseline="-25000" dirty="0" smtClean="0">
                <a:solidFill>
                  <a:srgbClr val="0000FF"/>
                </a:solidFill>
              </a:rPr>
              <a:t>i</a:t>
            </a:r>
            <a:r>
              <a:rPr lang="en-US" dirty="0" smtClean="0"/>
              <a:t>.</a:t>
            </a:r>
          </a:p>
          <a:p>
            <a:r>
              <a:rPr lang="en-US" dirty="0" smtClean="0"/>
              <a:t>Each activity </a:t>
            </a:r>
            <a:r>
              <a:rPr lang="en-US" i="1" dirty="0" err="1" smtClean="0">
                <a:solidFill>
                  <a:srgbClr val="0000FF"/>
                </a:solidFill>
              </a:rPr>
              <a:t>a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i</a:t>
            </a:r>
            <a:r>
              <a:rPr lang="en-US" dirty="0"/>
              <a:t> </a:t>
            </a:r>
            <a:r>
              <a:rPr lang="en-US" dirty="0" smtClean="0"/>
              <a:t>has a value, or weight </a:t>
            </a:r>
            <a:r>
              <a:rPr lang="en-US" i="1" dirty="0" smtClean="0">
                <a:solidFill>
                  <a:srgbClr val="0000FF"/>
                </a:solidFill>
              </a:rPr>
              <a:t>v</a:t>
            </a:r>
            <a:r>
              <a:rPr lang="en-US" i="1" baseline="-25000" dirty="0" smtClean="0">
                <a:solidFill>
                  <a:srgbClr val="0000FF"/>
                </a:solidFill>
              </a:rPr>
              <a:t>i</a:t>
            </a:r>
            <a:r>
              <a:rPr lang="en-US" dirty="0" smtClean="0"/>
              <a:t>.</a:t>
            </a:r>
          </a:p>
          <a:p>
            <a:r>
              <a:rPr lang="en-US" dirty="0" smtClean="0"/>
              <a:t>Two intervals are compatible if they do not overlap.</a:t>
            </a:r>
          </a:p>
          <a:p>
            <a:r>
              <a:rPr lang="en-US" dirty="0" smtClean="0"/>
              <a:t>The problem is to select a subset of mutually compatible activities of largest total values.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9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Find the recurrence for Opt(</a:t>
            </a:r>
            <a:r>
              <a:rPr lang="en-US" b="1" dirty="0" err="1" smtClean="0">
                <a:solidFill>
                  <a:srgbClr val="0000FF"/>
                </a:solidFill>
              </a:rPr>
              <a:t>i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2694" cy="5085066"/>
          </a:xfrm>
        </p:spPr>
        <p:txBody>
          <a:bodyPr>
            <a:normAutofit/>
          </a:bodyPr>
          <a:lstStyle/>
          <a:p>
            <a:r>
              <a:rPr lang="en-US" dirty="0" smtClean="0"/>
              <a:t>Define </a:t>
            </a:r>
            <a:r>
              <a:rPr lang="en-US" i="1" dirty="0" smtClean="0">
                <a:solidFill>
                  <a:srgbClr val="0000FF"/>
                </a:solidFill>
              </a:rPr>
              <a:t>p(j)</a:t>
            </a:r>
            <a:r>
              <a:rPr lang="en-US" dirty="0" smtClean="0"/>
              <a:t>, for an activity </a:t>
            </a:r>
            <a:r>
              <a:rPr lang="en-US" i="1" dirty="0" err="1" smtClean="0">
                <a:solidFill>
                  <a:srgbClr val="0000FF"/>
                </a:solidFill>
              </a:rPr>
              <a:t>a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j</a:t>
            </a:r>
            <a:r>
              <a:rPr lang="en-US" dirty="0" smtClean="0">
                <a:solidFill>
                  <a:srgbClr val="0000FF"/>
                </a:solidFill>
              </a:rPr>
              <a:t>,</a:t>
            </a:r>
            <a:r>
              <a:rPr lang="en-US" dirty="0" smtClean="0"/>
              <a:t> to be the largest index  </a:t>
            </a:r>
            <a:r>
              <a:rPr lang="en-US" i="1" dirty="0" err="1" smtClean="0">
                <a:solidFill>
                  <a:srgbClr val="0000FF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 &lt; j </a:t>
            </a:r>
            <a:r>
              <a:rPr lang="en-US" dirty="0" smtClean="0"/>
              <a:t>such that activities </a:t>
            </a:r>
            <a:r>
              <a:rPr lang="en-US" i="1" dirty="0" err="1" smtClean="0">
                <a:solidFill>
                  <a:srgbClr val="0000FF"/>
                </a:solidFill>
              </a:rPr>
              <a:t>a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i</a:t>
            </a:r>
            <a:r>
              <a:rPr lang="en-US" dirty="0" smtClean="0"/>
              <a:t> and </a:t>
            </a:r>
            <a:r>
              <a:rPr lang="en-US" i="1" dirty="0" err="1" smtClean="0">
                <a:solidFill>
                  <a:srgbClr val="0000FF"/>
                </a:solidFill>
              </a:rPr>
              <a:t>a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j</a:t>
            </a:r>
            <a:r>
              <a:rPr lang="en-US" dirty="0" smtClean="0"/>
              <a:t> are compatible.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9" name="Picture 8" descr="Screen Shot 2015-07-29 at 5.09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5" y="3364267"/>
            <a:ext cx="7668634" cy="29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3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Define </a:t>
            </a:r>
            <a:r>
              <a:rPr lang="en-US" b="1" dirty="0" err="1" smtClean="0">
                <a:solidFill>
                  <a:srgbClr val="0000FF"/>
                </a:solidFill>
              </a:rPr>
              <a:t>subproblems</a:t>
            </a:r>
            <a:r>
              <a:rPr lang="en-US" b="1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Let </a:t>
            </a:r>
            <a:r>
              <a:rPr lang="en-US" sz="2800" i="1" dirty="0" smtClean="0">
                <a:solidFill>
                  <a:srgbClr val="0000FF"/>
                </a:solidFill>
              </a:rPr>
              <a:t>A</a:t>
            </a:r>
            <a:r>
              <a:rPr lang="en-US" sz="2800" i="1" baseline="-25000" dirty="0" smtClean="0">
                <a:solidFill>
                  <a:srgbClr val="0000FF"/>
                </a:solidFill>
              </a:rPr>
              <a:t>i</a:t>
            </a:r>
            <a:r>
              <a:rPr lang="en-US" sz="2800" i="1" dirty="0" smtClean="0">
                <a:solidFill>
                  <a:srgbClr val="0000FF"/>
                </a:solidFill>
              </a:rPr>
              <a:t> = {a</a:t>
            </a:r>
            <a:r>
              <a:rPr lang="en-US" sz="2800" i="1" baseline="-25000" dirty="0" smtClean="0">
                <a:solidFill>
                  <a:srgbClr val="0000FF"/>
                </a:solidFill>
              </a:rPr>
              <a:t>1</a:t>
            </a:r>
            <a:r>
              <a:rPr lang="en-US" sz="2800" i="1" dirty="0" smtClean="0">
                <a:solidFill>
                  <a:srgbClr val="0000FF"/>
                </a:solidFill>
              </a:rPr>
              <a:t>, a</a:t>
            </a:r>
            <a:r>
              <a:rPr lang="en-US" sz="2800" i="1" baseline="-25000" dirty="0" smtClean="0">
                <a:solidFill>
                  <a:srgbClr val="0000FF"/>
                </a:solidFill>
              </a:rPr>
              <a:t>2</a:t>
            </a:r>
            <a:r>
              <a:rPr lang="en-US" sz="2800" i="1" dirty="0" smtClean="0">
                <a:solidFill>
                  <a:srgbClr val="0000FF"/>
                </a:solidFill>
              </a:rPr>
              <a:t>, …, </a:t>
            </a:r>
            <a:r>
              <a:rPr lang="en-US" sz="2800" i="1" dirty="0" err="1" smtClean="0">
                <a:solidFill>
                  <a:srgbClr val="0000FF"/>
                </a:solidFill>
              </a:rPr>
              <a:t>a</a:t>
            </a:r>
            <a:r>
              <a:rPr lang="en-US" sz="2800" i="1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2800" i="1" dirty="0" smtClean="0">
                <a:solidFill>
                  <a:srgbClr val="0000FF"/>
                </a:solidFill>
              </a:rPr>
              <a:t>} </a:t>
            </a:r>
            <a:r>
              <a:rPr lang="en-US" sz="2800" dirty="0" smtClean="0"/>
              <a:t>be the set of first </a:t>
            </a:r>
            <a:r>
              <a:rPr lang="en-US" sz="2800" dirty="0" err="1" smtClean="0"/>
              <a:t>i</a:t>
            </a:r>
            <a:r>
              <a:rPr lang="en-US" sz="2800" dirty="0" smtClean="0"/>
              <a:t> activities.</a:t>
            </a:r>
          </a:p>
          <a:p>
            <a:r>
              <a:rPr lang="en-US" sz="2800" dirty="0" smtClean="0"/>
              <a:t>Let </a:t>
            </a:r>
            <a:r>
              <a:rPr lang="en-US" sz="2800" i="1" dirty="0" smtClean="0">
                <a:solidFill>
                  <a:srgbClr val="0000FF"/>
                </a:solidFill>
              </a:rPr>
              <a:t>Opt(</a:t>
            </a:r>
            <a:r>
              <a:rPr lang="en-US" sz="2800" i="1" dirty="0" err="1" smtClean="0">
                <a:solidFill>
                  <a:srgbClr val="0000FF"/>
                </a:solidFill>
              </a:rPr>
              <a:t>i</a:t>
            </a:r>
            <a:r>
              <a:rPr lang="en-US" sz="2800" i="1" dirty="0" smtClean="0">
                <a:solidFill>
                  <a:srgbClr val="0000FF"/>
                </a:solidFill>
              </a:rPr>
              <a:t>)</a:t>
            </a:r>
            <a:r>
              <a:rPr lang="en-US" sz="2800" dirty="0" smtClean="0"/>
              <a:t> be the total values of the optimal solution of the problem for the activities of </a:t>
            </a:r>
            <a:r>
              <a:rPr lang="en-US" sz="2800" i="1" dirty="0" smtClean="0">
                <a:solidFill>
                  <a:srgbClr val="0000FF"/>
                </a:solidFill>
              </a:rPr>
              <a:t>A</a:t>
            </a:r>
            <a:r>
              <a:rPr lang="en-US" sz="2800" i="1" baseline="-25000" dirty="0" smtClean="0">
                <a:solidFill>
                  <a:srgbClr val="0000FF"/>
                </a:solidFill>
              </a:rPr>
              <a:t>i</a:t>
            </a:r>
            <a:r>
              <a:rPr lang="en-US" sz="2800" dirty="0" smtClean="0"/>
              <a:t>.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127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Least Common Multiple (lcm)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6-06-13 at 2.5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26066"/>
            <a:ext cx="9118271" cy="177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0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Find the recurrence for Opt(</a:t>
            </a:r>
            <a:r>
              <a:rPr lang="en-US" b="1" dirty="0" err="1" smtClean="0">
                <a:solidFill>
                  <a:srgbClr val="0000FF"/>
                </a:solidFill>
              </a:rPr>
              <a:t>i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457" y="1600200"/>
            <a:ext cx="8882543" cy="5085066"/>
          </a:xfrm>
        </p:spPr>
        <p:txBody>
          <a:bodyPr>
            <a:normAutofit/>
          </a:bodyPr>
          <a:lstStyle/>
          <a:p>
            <a:r>
              <a:rPr lang="en-US" dirty="0" smtClean="0"/>
              <a:t>Consider an optimal solution </a:t>
            </a:r>
            <a:r>
              <a:rPr lang="en-US" i="1" dirty="0" smtClean="0">
                <a:solidFill>
                  <a:srgbClr val="0000FF"/>
                </a:solidFill>
              </a:rPr>
              <a:t> Opt(</a:t>
            </a:r>
            <a:r>
              <a:rPr lang="en-US" i="1" dirty="0" err="1" smtClean="0">
                <a:solidFill>
                  <a:srgbClr val="0000FF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) of A</a:t>
            </a:r>
            <a:r>
              <a:rPr lang="en-US" i="1" baseline="-25000" dirty="0" smtClean="0">
                <a:solidFill>
                  <a:srgbClr val="0000FF"/>
                </a:solidFill>
              </a:rPr>
              <a:t>i</a:t>
            </a:r>
            <a:r>
              <a:rPr lang="en-US" dirty="0" smtClean="0"/>
              <a:t>.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Opt(</a:t>
            </a:r>
            <a:r>
              <a:rPr lang="en-US" i="1" dirty="0" err="1" smtClean="0">
                <a:solidFill>
                  <a:srgbClr val="0000FF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) </a:t>
            </a:r>
            <a:r>
              <a:rPr lang="en-US" dirty="0" smtClean="0"/>
              <a:t>contains </a:t>
            </a:r>
            <a:r>
              <a:rPr lang="en-US" i="1" dirty="0" err="1" smtClean="0">
                <a:solidFill>
                  <a:srgbClr val="0000FF"/>
                </a:solidFill>
              </a:rPr>
              <a:t>a</a:t>
            </a:r>
            <a:r>
              <a:rPr lang="en-US" i="1" baseline="-25000" dirty="0" err="1" smtClean="0">
                <a:solidFill>
                  <a:srgbClr val="0000FF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 : Opt(</a:t>
            </a:r>
            <a:r>
              <a:rPr lang="en-US" i="1" dirty="0" err="1" smtClean="0">
                <a:solidFill>
                  <a:srgbClr val="0000FF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) = Opt(p(</a:t>
            </a:r>
            <a:r>
              <a:rPr lang="en-US" i="1" dirty="0" err="1" smtClean="0">
                <a:solidFill>
                  <a:srgbClr val="0000FF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)) + v</a:t>
            </a:r>
            <a:r>
              <a:rPr lang="en-US" i="1" baseline="-25000" dirty="0" smtClean="0">
                <a:solidFill>
                  <a:srgbClr val="0000FF"/>
                </a:solidFill>
              </a:rPr>
              <a:t>i	</a:t>
            </a:r>
            <a:endParaRPr lang="en-US" i="1" dirty="0" smtClean="0">
              <a:solidFill>
                <a:srgbClr val="0000FF"/>
              </a:solidFill>
            </a:endParaRP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Opt(</a:t>
            </a:r>
            <a:r>
              <a:rPr lang="en-US" i="1" dirty="0" err="1" smtClean="0">
                <a:solidFill>
                  <a:srgbClr val="0000FF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)</a:t>
            </a:r>
            <a:r>
              <a:rPr lang="en-US" dirty="0" smtClean="0"/>
              <a:t> does not contain </a:t>
            </a:r>
            <a:r>
              <a:rPr lang="en-US" dirty="0" err="1" smtClean="0">
                <a:solidFill>
                  <a:srgbClr val="0000FF"/>
                </a:solidFill>
              </a:rPr>
              <a:t>a</a:t>
            </a:r>
            <a:r>
              <a:rPr lang="en-US" baseline="-25000" dirty="0" err="1" smtClean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 : Opt(</a:t>
            </a:r>
            <a:r>
              <a:rPr lang="en-US" dirty="0" err="1" smtClean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) = Opt(i-1)</a:t>
            </a:r>
            <a:endParaRPr lang="en-US" baseline="-25000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We get the recurrence by combining both the possibilities: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Opt(</a:t>
            </a:r>
            <a:r>
              <a:rPr lang="en-US" i="1" dirty="0" err="1" smtClean="0">
                <a:solidFill>
                  <a:srgbClr val="0000FF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) = max{ Opt(p(</a:t>
            </a:r>
            <a:r>
              <a:rPr lang="en-US" i="1" dirty="0" err="1" smtClean="0">
                <a:solidFill>
                  <a:srgbClr val="0000FF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)) + v</a:t>
            </a:r>
            <a:r>
              <a:rPr lang="en-US" i="1" baseline="-25000" dirty="0" smtClean="0">
                <a:solidFill>
                  <a:srgbClr val="0000FF"/>
                </a:solidFill>
              </a:rPr>
              <a:t>i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, Opt(i-1) }</a:t>
            </a:r>
          </a:p>
          <a:p>
            <a:r>
              <a:rPr lang="en-US" sz="2800" dirty="0" smtClean="0"/>
              <a:t>Given </a:t>
            </a:r>
            <a:r>
              <a:rPr lang="en-US" sz="2800" i="1" dirty="0" smtClean="0">
                <a:solidFill>
                  <a:srgbClr val="0000FF"/>
                </a:solidFill>
              </a:rPr>
              <a:t>Opt(</a:t>
            </a:r>
            <a:r>
              <a:rPr lang="en-US" sz="2800" i="1" dirty="0" err="1" smtClean="0">
                <a:solidFill>
                  <a:srgbClr val="0000FF"/>
                </a:solidFill>
              </a:rPr>
              <a:t>i</a:t>
            </a:r>
            <a:r>
              <a:rPr lang="en-US" sz="2800" i="1" dirty="0" smtClean="0">
                <a:solidFill>
                  <a:srgbClr val="0000FF"/>
                </a:solidFill>
              </a:rPr>
              <a:t>)</a:t>
            </a:r>
            <a:r>
              <a:rPr lang="en-US" sz="2800" dirty="0" smtClean="0"/>
              <a:t>, how do we know whether </a:t>
            </a:r>
            <a:r>
              <a:rPr lang="en-US" sz="2800" i="1" dirty="0" err="1" smtClean="0">
                <a:solidFill>
                  <a:srgbClr val="0000FF"/>
                </a:solidFill>
              </a:rPr>
              <a:t>a</a:t>
            </a:r>
            <a:r>
              <a:rPr lang="en-US" sz="2800" i="1" baseline="-25000" dirty="0" err="1" smtClean="0">
                <a:solidFill>
                  <a:srgbClr val="0000FF"/>
                </a:solidFill>
              </a:rPr>
              <a:t>i</a:t>
            </a:r>
            <a:r>
              <a:rPr lang="en-US" sz="2800" i="1" baseline="-250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/>
              <a:t>is in </a:t>
            </a:r>
            <a:r>
              <a:rPr lang="en-US" sz="2800" i="1" dirty="0" smtClean="0">
                <a:solidFill>
                  <a:srgbClr val="0000FF"/>
                </a:solidFill>
              </a:rPr>
              <a:t>Opt(</a:t>
            </a:r>
            <a:r>
              <a:rPr lang="en-US" sz="2800" i="1" dirty="0" err="1" smtClean="0">
                <a:solidFill>
                  <a:srgbClr val="0000FF"/>
                </a:solidFill>
              </a:rPr>
              <a:t>i</a:t>
            </a:r>
            <a:r>
              <a:rPr lang="en-US" sz="2800" i="1" dirty="0" smtClean="0">
                <a:solidFill>
                  <a:srgbClr val="0000FF"/>
                </a:solidFill>
              </a:rPr>
              <a:t>)</a:t>
            </a:r>
            <a:r>
              <a:rPr lang="en-US" sz="2800" dirty="0" smtClean="0"/>
              <a:t>?</a:t>
            </a:r>
          </a:p>
          <a:p>
            <a:pPr lvl="1"/>
            <a:r>
              <a:rPr lang="en-US" sz="2400" b="1" i="1" dirty="0" err="1" smtClean="0">
                <a:solidFill>
                  <a:srgbClr val="FF0000"/>
                </a:solidFill>
              </a:rPr>
              <a:t>a</a:t>
            </a:r>
            <a:r>
              <a:rPr lang="en-US" sz="2400" b="1" i="1" baseline="-25000" dirty="0" err="1" smtClean="0">
                <a:solidFill>
                  <a:srgbClr val="FF0000"/>
                </a:solidFill>
              </a:rPr>
              <a:t>i</a:t>
            </a:r>
            <a:r>
              <a:rPr lang="en-US" sz="2400" b="1" i="1" dirty="0" smtClean="0">
                <a:solidFill>
                  <a:srgbClr val="FF0000"/>
                </a:solidFill>
              </a:rPr>
              <a:t> is in Opt(</a:t>
            </a:r>
            <a:r>
              <a:rPr lang="en-US" sz="2400" b="1" i="1" dirty="0" err="1" smtClean="0">
                <a:solidFill>
                  <a:srgbClr val="FF0000"/>
                </a:solidFill>
              </a:rPr>
              <a:t>i</a:t>
            </a:r>
            <a:r>
              <a:rPr lang="en-US" sz="2400" b="1" i="1" dirty="0" smtClean="0">
                <a:solidFill>
                  <a:srgbClr val="FF0000"/>
                </a:solidFill>
              </a:rPr>
              <a:t>) if Opt(p(</a:t>
            </a:r>
            <a:r>
              <a:rPr lang="en-US" sz="2400" b="1" i="1" dirty="0" err="1" smtClean="0">
                <a:solidFill>
                  <a:srgbClr val="FF0000"/>
                </a:solidFill>
              </a:rPr>
              <a:t>i</a:t>
            </a:r>
            <a:r>
              <a:rPr lang="en-US" sz="2400" b="1" i="1" dirty="0" smtClean="0">
                <a:solidFill>
                  <a:srgbClr val="FF0000"/>
                </a:solidFill>
              </a:rPr>
              <a:t>)) +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v</a:t>
            </a:r>
            <a:r>
              <a:rPr lang="en-US" sz="2400" b="1" i="1" baseline="-25000" dirty="0" err="1" smtClean="0">
                <a:solidFill>
                  <a:srgbClr val="FF0000"/>
                </a:solidFill>
              </a:rPr>
              <a:t>j</a:t>
            </a:r>
            <a:r>
              <a:rPr lang="en-US" sz="2400" b="1" i="1" dirty="0" smtClean="0">
                <a:solidFill>
                  <a:srgbClr val="FF0000"/>
                </a:solidFill>
              </a:rPr>
              <a:t> ≥ Opt(i-1).</a:t>
            </a:r>
            <a:endParaRPr lang="en-US" sz="1600" b="1" i="1" dirty="0" smtClean="0">
              <a:solidFill>
                <a:srgbClr val="FF0000"/>
              </a:solidFill>
            </a:endParaRPr>
          </a:p>
          <a:p>
            <a:pPr lvl="1"/>
            <a:endParaRPr lang="en-US" sz="2400" dirty="0" smtClean="0"/>
          </a:p>
          <a:p>
            <a:pPr marL="0" indent="0">
              <a:buNone/>
            </a:pPr>
            <a:endParaRPr lang="en-US" sz="28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60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Solve the base cases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base case is </a:t>
            </a:r>
            <a:r>
              <a:rPr lang="en-US" i="1" dirty="0" smtClean="0">
                <a:solidFill>
                  <a:srgbClr val="0000FF"/>
                </a:solidFill>
              </a:rPr>
              <a:t>Opt(0) = 0</a:t>
            </a:r>
          </a:p>
          <a:p>
            <a:r>
              <a:rPr lang="en-US" dirty="0" smtClean="0"/>
              <a:t>We can also say that </a:t>
            </a:r>
            <a:r>
              <a:rPr lang="en-US" i="1" dirty="0" smtClean="0">
                <a:solidFill>
                  <a:srgbClr val="0000FF"/>
                </a:solidFill>
              </a:rPr>
              <a:t>Opt(1) = v</a:t>
            </a:r>
            <a:r>
              <a:rPr lang="en-US" i="1" baseline="-25000" dirty="0" smtClean="0">
                <a:solidFill>
                  <a:srgbClr val="0000FF"/>
                </a:solidFill>
              </a:rPr>
              <a:t>1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8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Modified (</a:t>
            </a:r>
            <a:r>
              <a:rPr lang="en-US" b="1" dirty="0" err="1" smtClean="0">
                <a:solidFill>
                  <a:srgbClr val="0000FF"/>
                </a:solidFill>
              </a:rPr>
              <a:t>memoized</a:t>
            </a:r>
            <a:r>
              <a:rPr lang="en-US" b="1" dirty="0" smtClean="0">
                <a:solidFill>
                  <a:srgbClr val="0000FF"/>
                </a:solidFill>
              </a:rPr>
              <a:t>) Compute-Opt(j)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(linear time)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7302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Initialize an array Opt[];</a:t>
            </a:r>
          </a:p>
          <a:p>
            <a:pPr lvl="1"/>
            <a:r>
              <a:rPr lang="en-US" dirty="0" smtClean="0"/>
              <a:t>Opt[0] = 0; Opt[1..n] undefined </a:t>
            </a:r>
          </a:p>
          <a:p>
            <a:r>
              <a:rPr lang="en-US" dirty="0" smtClean="0"/>
              <a:t>Compute-Opt(j){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if Opt[j] is computed before, return Opt[j];</a:t>
            </a:r>
          </a:p>
          <a:p>
            <a:pPr marL="457200" lvl="1" indent="0">
              <a:buNone/>
            </a:pPr>
            <a:r>
              <a:rPr lang="en-US" dirty="0" smtClean="0"/>
              <a:t>	else</a:t>
            </a:r>
          </a:p>
          <a:p>
            <a:pPr marL="457200" lvl="1" indent="0">
              <a:buNone/>
            </a:pPr>
            <a:r>
              <a:rPr lang="en-US" dirty="0" smtClean="0"/>
              <a:t>		Opt[j] =  max(</a:t>
            </a:r>
            <a:r>
              <a:rPr lang="en-US" dirty="0" err="1" smtClean="0"/>
              <a:t>v</a:t>
            </a:r>
            <a:r>
              <a:rPr lang="en-US" baseline="-25000" dirty="0" err="1" smtClean="0"/>
              <a:t>j</a:t>
            </a:r>
            <a:r>
              <a:rPr lang="en-US" dirty="0" smtClean="0"/>
              <a:t> + Compute-Opt(p(j)),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								Compute-Opt(j-1));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return Opt[j];</a:t>
            </a:r>
          </a:p>
          <a:p>
            <a:pPr marL="457200" lvl="1" indent="0">
              <a:buNone/>
            </a:pPr>
            <a:r>
              <a:rPr lang="en-US" dirty="0"/>
              <a:t>}</a:t>
            </a:r>
            <a:endParaRPr lang="en-US" dirty="0" smtClean="0"/>
          </a:p>
          <a:p>
            <a:r>
              <a:rPr lang="en-US" sz="2800" dirty="0" smtClean="0"/>
              <a:t>The complexity of the algorithm is linear assuming that the intervals are already sorted by their finish times.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3853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Iterated algorithm (bottom up)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Iterated-Compute-Opt(j)</a:t>
            </a:r>
          </a:p>
          <a:p>
            <a:pPr marL="457200" lvl="1" indent="0">
              <a:buNone/>
            </a:pPr>
            <a:r>
              <a:rPr lang="en-US" dirty="0" smtClean="0"/>
              <a:t>Opt[0] = 0;</a:t>
            </a:r>
          </a:p>
          <a:p>
            <a:pPr marL="457200" lvl="1" indent="0">
              <a:buNone/>
            </a:pPr>
            <a:r>
              <a:rPr lang="en-US" dirty="0" smtClean="0"/>
              <a:t>for (</a:t>
            </a:r>
            <a:r>
              <a:rPr lang="en-US" dirty="0" err="1" smtClean="0"/>
              <a:t>i</a:t>
            </a:r>
            <a:r>
              <a:rPr lang="en-US" dirty="0" smtClean="0"/>
              <a:t> = 1; I ≤ n; </a:t>
            </a:r>
            <a:r>
              <a:rPr lang="en-US" dirty="0" err="1" smtClean="0"/>
              <a:t>i</a:t>
            </a:r>
            <a:r>
              <a:rPr lang="en-US" dirty="0" smtClean="0"/>
              <a:t>++){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Opt[</a:t>
            </a:r>
            <a:r>
              <a:rPr lang="en-US" dirty="0" err="1" smtClean="0"/>
              <a:t>i</a:t>
            </a:r>
            <a:r>
              <a:rPr lang="en-US" dirty="0" smtClean="0"/>
              <a:t>] = max{ v</a:t>
            </a:r>
            <a:r>
              <a:rPr lang="en-US" baseline="-25000" dirty="0" smtClean="0"/>
              <a:t>i</a:t>
            </a:r>
            <a:r>
              <a:rPr lang="en-US" dirty="0" smtClean="0"/>
              <a:t> + Opt[p(j)], Opt[i-1]}</a:t>
            </a:r>
          </a:p>
          <a:p>
            <a:pPr marL="457200" lvl="1" indent="0">
              <a:buNone/>
            </a:pPr>
            <a:r>
              <a:rPr lang="en-US" dirty="0" smtClean="0"/>
              <a:t>}</a:t>
            </a:r>
          </a:p>
          <a:p>
            <a:pPr marL="514350" indent="-457200"/>
            <a:r>
              <a:rPr lang="en-US" dirty="0" smtClean="0"/>
              <a:t>Clearly, the algorithm is linear.</a:t>
            </a:r>
          </a:p>
          <a:p>
            <a:pPr marL="514350" indent="-457200"/>
            <a:r>
              <a:rPr lang="en-US" dirty="0" err="1" smtClean="0"/>
              <a:t>Memoized</a:t>
            </a:r>
            <a:r>
              <a:rPr lang="en-US" dirty="0" smtClean="0"/>
              <a:t> version is also linear.</a:t>
            </a:r>
          </a:p>
          <a:p>
            <a:pPr marL="514350" indent="-457200"/>
            <a:r>
              <a:rPr lang="en-US" dirty="0" err="1" smtClean="0"/>
              <a:t>Memoized</a:t>
            </a:r>
            <a:r>
              <a:rPr lang="en-US" dirty="0" smtClean="0"/>
              <a:t> version will take more time to compute due to the overhead cost of the recursion.</a:t>
            </a:r>
          </a:p>
          <a:p>
            <a:pPr marL="514350" indent="-457200"/>
            <a:r>
              <a:rPr lang="en-US" dirty="0" err="1" smtClean="0"/>
              <a:t>Memoized</a:t>
            </a:r>
            <a:r>
              <a:rPr lang="en-US" dirty="0" smtClean="0"/>
              <a:t> version is easier to code.</a:t>
            </a:r>
          </a:p>
          <a:p>
            <a:pPr marL="514350" indent="-457200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0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Finding the solution once Opt[.] is known.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Find-Solution(j){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If j=0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Print nothing;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else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if  </a:t>
            </a:r>
            <a:r>
              <a:rPr lang="en-US" dirty="0" err="1" smtClean="0"/>
              <a:t>v</a:t>
            </a:r>
            <a:r>
              <a:rPr lang="en-US" baseline="-25000" dirty="0" err="1"/>
              <a:t>j</a:t>
            </a:r>
            <a:r>
              <a:rPr lang="en-US" dirty="0" smtClean="0"/>
              <a:t> + Opt[p(</a:t>
            </a:r>
            <a:r>
              <a:rPr lang="en-US" dirty="0"/>
              <a:t>j</a:t>
            </a:r>
            <a:r>
              <a:rPr lang="en-US" dirty="0" smtClean="0"/>
              <a:t>)] ≥ Opt[j-1] {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Print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j</a:t>
            </a:r>
            <a:r>
              <a:rPr lang="en-US" dirty="0"/>
              <a:t>;</a:t>
            </a:r>
            <a:endParaRPr lang="en-US" baseline="-25000" dirty="0" smtClean="0"/>
          </a:p>
          <a:p>
            <a:pPr marL="0" indent="0">
              <a:buNone/>
            </a:pPr>
            <a:r>
              <a:rPr lang="en-US" baseline="-25000" dirty="0"/>
              <a:t>	</a:t>
            </a:r>
            <a:r>
              <a:rPr lang="en-US" baseline="-25000" dirty="0" smtClean="0"/>
              <a:t>			</a:t>
            </a:r>
            <a:r>
              <a:rPr lang="en-US" dirty="0" smtClean="0"/>
              <a:t>Find-Solution(p(j));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}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else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Find-Solution(j-1);</a:t>
            </a:r>
          </a:p>
          <a:p>
            <a:pPr marL="0" indent="0">
              <a:buNone/>
            </a:pPr>
            <a:r>
              <a:rPr lang="en-US" dirty="0" smtClean="0"/>
              <a:t>      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50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Shortest paths in DAGs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804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graph G=(V,E) is directed, acyclic, weighted (possibly negative cost).</a:t>
            </a:r>
          </a:p>
          <a:p>
            <a:r>
              <a:rPr lang="en-US" sz="2800" dirty="0" smtClean="0"/>
              <a:t>We can order the vertices (Using a DFS)  on a line such that the directed edges can be drawn from the left to the right. (Topological ordering)</a:t>
            </a:r>
          </a:p>
          <a:p>
            <a:r>
              <a:rPr lang="en-US" sz="2800" dirty="0" smtClean="0"/>
              <a:t>The leftmost vertex is a source and the rightmost vertex is a sink.</a:t>
            </a:r>
          </a:p>
          <a:p>
            <a:endParaRPr lang="en-US" sz="2800" dirty="0"/>
          </a:p>
        </p:txBody>
      </p:sp>
      <p:pic>
        <p:nvPicPr>
          <p:cNvPr id="4" name="Picture 3" descr="Screen Shot 2015-07-29 at 7.18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918"/>
            <a:ext cx="9144000" cy="27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1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Shortest paths in DAGs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8048"/>
            <a:ext cx="8507048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shortest paths from the leftmost vertex to all the other nodes can be computed using Bellman-Ford algorithm.</a:t>
            </a:r>
          </a:p>
          <a:p>
            <a:r>
              <a:rPr lang="en-US" sz="2800" dirty="0" smtClean="0"/>
              <a:t>The complexity is O(|V| + |E|) if the edges are ordered from left to right. Only two iterations are needed.</a:t>
            </a:r>
          </a:p>
          <a:p>
            <a:endParaRPr lang="en-US" sz="2800" dirty="0"/>
          </a:p>
        </p:txBody>
      </p:sp>
      <p:pic>
        <p:nvPicPr>
          <p:cNvPr id="4" name="Picture 3" descr="Screen Shot 2015-07-29 at 7.18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7396"/>
            <a:ext cx="9144000" cy="27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6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DP solution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12225"/>
            <a:ext cx="8544399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Find the recurrence:</a:t>
            </a:r>
          </a:p>
          <a:p>
            <a:pPr lvl="1"/>
            <a:r>
              <a:rPr lang="en-US" sz="2400" dirty="0" smtClean="0"/>
              <a:t>In the figure,  the preceding vertex  of the shortest path to D is either B or C. </a:t>
            </a:r>
          </a:p>
          <a:p>
            <a:pPr lvl="1"/>
            <a:r>
              <a:rPr lang="en-US" sz="2400" dirty="0" smtClean="0"/>
              <a:t>Therefore, </a:t>
            </a:r>
            <a:r>
              <a:rPr lang="en-US" sz="2400" dirty="0" err="1" smtClean="0"/>
              <a:t>dist</a:t>
            </a:r>
            <a:r>
              <a:rPr lang="en-US" sz="2400" dirty="0" smtClean="0"/>
              <a:t>(D) = min{ </a:t>
            </a:r>
            <a:r>
              <a:rPr lang="en-US" sz="2400" dirty="0" err="1" smtClean="0"/>
              <a:t>dist</a:t>
            </a:r>
            <a:r>
              <a:rPr lang="en-US" sz="2400" dirty="0" smtClean="0"/>
              <a:t>(C) + 3, </a:t>
            </a:r>
            <a:r>
              <a:rPr lang="en-US" sz="2400" dirty="0" err="1" smtClean="0"/>
              <a:t>dist</a:t>
            </a:r>
            <a:r>
              <a:rPr lang="en-US" sz="2400" dirty="0" smtClean="0"/>
              <a:t>(B) +1}</a:t>
            </a:r>
          </a:p>
          <a:p>
            <a:pPr lvl="1"/>
            <a:r>
              <a:rPr lang="en-US" sz="2400" dirty="0" smtClean="0"/>
              <a:t>A similar relation can be written for every node.</a:t>
            </a:r>
            <a:endParaRPr lang="en-US" sz="2400" dirty="0"/>
          </a:p>
          <a:p>
            <a:r>
              <a:rPr lang="en-US" sz="2800" dirty="0" smtClean="0"/>
              <a:t>In general: </a:t>
            </a:r>
            <a:r>
              <a:rPr lang="en-US" sz="2800" dirty="0" err="1" smtClean="0"/>
              <a:t>dist</a:t>
            </a:r>
            <a:r>
              <a:rPr lang="en-US" sz="2800" dirty="0" smtClean="0"/>
              <a:t>[(v)] = </a:t>
            </a:r>
            <a:r>
              <a:rPr lang="en-US" sz="2800" dirty="0" err="1" smtClean="0"/>
              <a:t>min</a:t>
            </a:r>
            <a:r>
              <a:rPr lang="en-US" sz="2400" baseline="-25000" dirty="0" err="1" smtClean="0">
                <a:sym typeface="Symbol" charset="0"/>
              </a:rPr>
              <a:t></a:t>
            </a:r>
            <a:r>
              <a:rPr lang="en-US" sz="2800" baseline="-25000" dirty="0" err="1" smtClean="0"/>
              <a:t>e</a:t>
            </a:r>
            <a:r>
              <a:rPr lang="en-US" sz="2800" baseline="-25000" dirty="0" smtClean="0"/>
              <a:t>=(</a:t>
            </a:r>
            <a:r>
              <a:rPr lang="en-US" sz="2800" baseline="-25000" dirty="0" err="1"/>
              <a:t>u</a:t>
            </a:r>
            <a:r>
              <a:rPr lang="en-US" sz="2800" baseline="-25000" dirty="0" err="1" smtClean="0"/>
              <a:t>,v</a:t>
            </a:r>
            <a:r>
              <a:rPr lang="en-US" sz="2800" baseline="-25000" dirty="0" smtClean="0"/>
              <a:t>)</a:t>
            </a:r>
            <a:r>
              <a:rPr lang="en-US" sz="2800" dirty="0" smtClean="0"/>
              <a:t>{</a:t>
            </a:r>
            <a:r>
              <a:rPr lang="en-US" sz="2800" dirty="0" err="1" smtClean="0"/>
              <a:t>dist</a:t>
            </a:r>
            <a:r>
              <a:rPr lang="en-US" sz="2800" dirty="0" smtClean="0"/>
              <a:t>(u) + </a:t>
            </a:r>
            <a:r>
              <a:rPr lang="en-US" sz="2800" dirty="0" err="1" smtClean="0"/>
              <a:t>c</a:t>
            </a:r>
            <a:r>
              <a:rPr lang="en-US" sz="2800" baseline="-25000" dirty="0" err="1" smtClean="0"/>
              <a:t>e</a:t>
            </a:r>
            <a:r>
              <a:rPr lang="en-US" sz="2800" dirty="0"/>
              <a:t>}</a:t>
            </a:r>
            <a:endParaRPr lang="en-US" sz="2800" dirty="0" smtClean="0"/>
          </a:p>
          <a:p>
            <a:pPr lvl="1"/>
            <a:r>
              <a:rPr lang="en-US" sz="2400" dirty="0" err="1" smtClean="0"/>
              <a:t>c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is the cost of edge e pointing to v.</a:t>
            </a:r>
          </a:p>
        </p:txBody>
      </p:sp>
      <p:pic>
        <p:nvPicPr>
          <p:cNvPr id="4" name="Picture 3" descr="Screen Shot 2015-07-29 at 7.18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309"/>
            <a:ext cx="9144000" cy="27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7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DP solution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12225"/>
            <a:ext cx="8544399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Solve the base case:</a:t>
            </a:r>
          </a:p>
          <a:p>
            <a:pPr lvl="1"/>
            <a:r>
              <a:rPr lang="en-US" sz="2400" dirty="0" err="1" smtClean="0"/>
              <a:t>dist</a:t>
            </a:r>
            <a:r>
              <a:rPr lang="en-US" sz="2400" dirty="0" smtClean="0"/>
              <a:t>(v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) = 0;</a:t>
            </a:r>
          </a:p>
        </p:txBody>
      </p:sp>
      <p:pic>
        <p:nvPicPr>
          <p:cNvPr id="4" name="Picture 3" descr="Screen Shot 2015-07-29 at 7.18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9" y="3169113"/>
            <a:ext cx="9144000" cy="27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7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DP solution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12225"/>
            <a:ext cx="8544399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Find the recurrence:</a:t>
            </a:r>
          </a:p>
          <a:p>
            <a:pPr lvl="1"/>
            <a:r>
              <a:rPr lang="en-US" sz="2400" dirty="0" smtClean="0"/>
              <a:t>In the figure,  the preceding vertex  of the shortest path to D is either B or C. </a:t>
            </a:r>
          </a:p>
          <a:p>
            <a:pPr lvl="1"/>
            <a:r>
              <a:rPr lang="en-US" sz="2400" dirty="0" smtClean="0"/>
              <a:t>Therefore, </a:t>
            </a:r>
            <a:r>
              <a:rPr lang="en-US" sz="2400" dirty="0" err="1" smtClean="0"/>
              <a:t>dist</a:t>
            </a:r>
            <a:r>
              <a:rPr lang="en-US" sz="2400" dirty="0" smtClean="0"/>
              <a:t>(D) = min{ </a:t>
            </a:r>
            <a:r>
              <a:rPr lang="en-US" sz="2400" dirty="0" err="1" smtClean="0"/>
              <a:t>dist</a:t>
            </a:r>
            <a:r>
              <a:rPr lang="en-US" sz="2400" dirty="0" smtClean="0"/>
              <a:t>(C) + 3, </a:t>
            </a:r>
            <a:r>
              <a:rPr lang="en-US" sz="2400" dirty="0" err="1" smtClean="0"/>
              <a:t>dist</a:t>
            </a:r>
            <a:r>
              <a:rPr lang="en-US" sz="2400" dirty="0" smtClean="0"/>
              <a:t>(B) +1}</a:t>
            </a:r>
          </a:p>
          <a:p>
            <a:pPr lvl="1"/>
            <a:r>
              <a:rPr lang="en-US" sz="2400" dirty="0" smtClean="0"/>
              <a:t>A similar relation can be written for every node.</a:t>
            </a:r>
            <a:endParaRPr lang="en-US" sz="2400" dirty="0"/>
          </a:p>
          <a:p>
            <a:r>
              <a:rPr lang="en-US" sz="2800" dirty="0" smtClean="0"/>
              <a:t>In general: </a:t>
            </a:r>
            <a:r>
              <a:rPr lang="en-US" sz="2800" dirty="0" err="1" smtClean="0"/>
              <a:t>dist</a:t>
            </a:r>
            <a:r>
              <a:rPr lang="en-US" sz="2800" dirty="0" smtClean="0"/>
              <a:t>[(v)] = </a:t>
            </a:r>
            <a:r>
              <a:rPr lang="en-US" sz="2800" dirty="0" err="1" smtClean="0"/>
              <a:t>min</a:t>
            </a:r>
            <a:r>
              <a:rPr lang="en-US" sz="2400" baseline="-25000" dirty="0" err="1" smtClean="0">
                <a:sym typeface="Symbol" charset="0"/>
              </a:rPr>
              <a:t></a:t>
            </a:r>
            <a:r>
              <a:rPr lang="en-US" sz="2800" baseline="-25000" dirty="0" err="1" smtClean="0"/>
              <a:t>e</a:t>
            </a:r>
            <a:r>
              <a:rPr lang="en-US" sz="2800" baseline="-25000" dirty="0" smtClean="0"/>
              <a:t>=(</a:t>
            </a:r>
            <a:r>
              <a:rPr lang="en-US" sz="2800" baseline="-25000" dirty="0" err="1"/>
              <a:t>u</a:t>
            </a:r>
            <a:r>
              <a:rPr lang="en-US" sz="2800" baseline="-25000" dirty="0" err="1" smtClean="0"/>
              <a:t>,v</a:t>
            </a:r>
            <a:r>
              <a:rPr lang="en-US" sz="2800" baseline="-25000" dirty="0" smtClean="0"/>
              <a:t>)</a:t>
            </a:r>
            <a:r>
              <a:rPr lang="en-US" sz="2800" dirty="0" smtClean="0"/>
              <a:t>{</a:t>
            </a:r>
            <a:r>
              <a:rPr lang="en-US" sz="2800" dirty="0" err="1" smtClean="0"/>
              <a:t>dist</a:t>
            </a:r>
            <a:r>
              <a:rPr lang="en-US" sz="2800" dirty="0" smtClean="0"/>
              <a:t>(u) + </a:t>
            </a:r>
            <a:r>
              <a:rPr lang="en-US" sz="2800" dirty="0" err="1" smtClean="0"/>
              <a:t>c</a:t>
            </a:r>
            <a:r>
              <a:rPr lang="en-US" sz="2800" baseline="-25000" dirty="0" err="1" smtClean="0"/>
              <a:t>e</a:t>
            </a:r>
            <a:r>
              <a:rPr lang="en-US" sz="2800" dirty="0"/>
              <a:t>}</a:t>
            </a:r>
            <a:endParaRPr lang="en-US" sz="2800" dirty="0" smtClean="0"/>
          </a:p>
          <a:p>
            <a:pPr lvl="1"/>
            <a:r>
              <a:rPr lang="en-US" sz="2400" dirty="0" err="1" smtClean="0"/>
              <a:t>c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is the cost of edge e pointing to v.</a:t>
            </a:r>
          </a:p>
        </p:txBody>
      </p:sp>
      <p:pic>
        <p:nvPicPr>
          <p:cNvPr id="4" name="Picture 3" descr="Screen Shot 2015-07-29 at 7.18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309"/>
            <a:ext cx="9144000" cy="27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7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50031" cy="508195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real arithmetic, every number a (≠ 0) has an inverse, 1/a.</a:t>
            </a:r>
          </a:p>
          <a:p>
            <a:r>
              <a:rPr lang="en-US" sz="2800" dirty="0" smtClean="0"/>
              <a:t>Multiplying by 1/a is the same as dividing by a.</a:t>
            </a:r>
          </a:p>
          <a:p>
            <a:r>
              <a:rPr lang="en-US" sz="2800" dirty="0" smtClean="0"/>
              <a:t>In modular arithmetic we can make a similar definition: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x is a multiplicative inverse of “a modulo b” </a:t>
            </a:r>
            <a:r>
              <a:rPr lang="en-US" sz="2400" dirty="0" err="1" smtClean="0">
                <a:solidFill>
                  <a:srgbClr val="0000FF"/>
                </a:solidFill>
              </a:rPr>
              <a:t>iff</a:t>
            </a:r>
            <a:r>
              <a:rPr lang="en-US" sz="2400" dirty="0" smtClean="0">
                <a:solidFill>
                  <a:srgbClr val="0000FF"/>
                </a:solidFill>
              </a:rPr>
              <a:t> ax = 1 (mod b).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Theorem: </a:t>
            </a:r>
            <a:r>
              <a:rPr lang="en-US" sz="2800" dirty="0"/>
              <a:t>The inverse of </a:t>
            </a:r>
            <a:r>
              <a:rPr lang="en-US" sz="2800" dirty="0">
                <a:solidFill>
                  <a:srgbClr val="0000FF"/>
                </a:solidFill>
              </a:rPr>
              <a:t>a modulo </a:t>
            </a:r>
            <a:r>
              <a:rPr lang="en-US" sz="2800" dirty="0" smtClean="0">
                <a:solidFill>
                  <a:srgbClr val="0000FF"/>
                </a:solidFill>
              </a:rPr>
              <a:t>b </a:t>
            </a:r>
            <a:r>
              <a:rPr lang="en-US" sz="2800" dirty="0"/>
              <a:t>exists and is unique </a:t>
            </a:r>
            <a:r>
              <a:rPr lang="en-US" sz="2800" dirty="0" err="1"/>
              <a:t>iff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00FF"/>
                </a:solidFill>
              </a:rPr>
              <a:t>a</a:t>
            </a:r>
            <a:r>
              <a:rPr lang="en-US" sz="2800" dirty="0"/>
              <a:t> is relatively prime to </a:t>
            </a:r>
            <a:r>
              <a:rPr lang="en-US" sz="2800" dirty="0">
                <a:solidFill>
                  <a:srgbClr val="0000FF"/>
                </a:solidFill>
              </a:rPr>
              <a:t>b</a:t>
            </a:r>
            <a:r>
              <a:rPr lang="en-US" sz="2800" dirty="0" smtClean="0"/>
              <a:t>, i.e. </a:t>
            </a:r>
            <a:r>
              <a:rPr lang="en-US" sz="2800" dirty="0" err="1" smtClean="0"/>
              <a:t>gcd</a:t>
            </a:r>
            <a:r>
              <a:rPr lang="en-US" sz="2800" dirty="0" smtClean="0"/>
              <a:t>(</a:t>
            </a:r>
            <a:r>
              <a:rPr lang="en-US" sz="2800" dirty="0" err="1" smtClean="0"/>
              <a:t>a,b</a:t>
            </a:r>
            <a:r>
              <a:rPr lang="en-US" sz="2800" dirty="0" smtClean="0"/>
              <a:t>) = 1.</a:t>
            </a:r>
          </a:p>
          <a:p>
            <a:pPr lvl="1"/>
            <a:r>
              <a:rPr lang="en-US" sz="2400" dirty="0" err="1" smtClean="0"/>
              <a:t>gcd</a:t>
            </a:r>
            <a:r>
              <a:rPr lang="en-US" sz="2400" dirty="0" smtClean="0"/>
              <a:t>(</a:t>
            </a:r>
            <a:r>
              <a:rPr lang="en-US" sz="2400" dirty="0" err="1" smtClean="0"/>
              <a:t>a,b</a:t>
            </a:r>
            <a:r>
              <a:rPr lang="en-US" sz="2400" dirty="0" smtClean="0"/>
              <a:t>) = 1 implies ax + by = 1 for some integer x and y</a:t>
            </a:r>
          </a:p>
          <a:p>
            <a:pPr lvl="1"/>
            <a:r>
              <a:rPr lang="en-US" sz="2400" dirty="0" smtClean="0"/>
              <a:t>ax = 1 </a:t>
            </a:r>
            <a:r>
              <a:rPr lang="mr-IN" sz="2400" dirty="0" smtClean="0"/>
              <a:t>–</a:t>
            </a:r>
            <a:r>
              <a:rPr lang="en-US" sz="2400" dirty="0" smtClean="0"/>
              <a:t> by  implies ax </a:t>
            </a:r>
            <a:r>
              <a:rPr lang="en-US" sz="2400" dirty="0"/>
              <a:t>≡</a:t>
            </a:r>
            <a:r>
              <a:rPr lang="en-US" sz="2400" dirty="0" smtClean="0"/>
              <a:t> 1 (mod b).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9893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Memoized</a:t>
            </a:r>
            <a:r>
              <a:rPr lang="en-US" dirty="0" smtClean="0"/>
              <a:t>-Solution (Top down)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err="1" smtClean="0"/>
              <a:t>memoized-dist</a:t>
            </a:r>
            <a:r>
              <a:rPr lang="en-US" sz="2800" dirty="0" smtClean="0"/>
              <a:t>(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if 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 = v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then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800" dirty="0" err="1" smtClean="0"/>
              <a:t>dist</a:t>
            </a:r>
            <a:r>
              <a:rPr lang="en-US" sz="2800" dirty="0" smtClean="0"/>
              <a:t>[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] = 0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return </a:t>
            </a:r>
            <a:r>
              <a:rPr lang="en-US" sz="2800" dirty="0" err="1" smtClean="0"/>
              <a:t>dist</a:t>
            </a:r>
            <a:r>
              <a:rPr lang="en-US" sz="2800" dirty="0" smtClean="0"/>
              <a:t>[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]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else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if </a:t>
            </a:r>
            <a:r>
              <a:rPr lang="en-US" sz="2800" dirty="0" err="1" smtClean="0"/>
              <a:t>dist</a:t>
            </a:r>
            <a:r>
              <a:rPr lang="en-US" sz="2800" dirty="0" smtClean="0"/>
              <a:t>[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] is computed before then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	return </a:t>
            </a:r>
            <a:r>
              <a:rPr lang="en-US" sz="2800" dirty="0" err="1" smtClean="0"/>
              <a:t>dist</a:t>
            </a:r>
            <a:r>
              <a:rPr lang="en-US" sz="2800" dirty="0" smtClean="0"/>
              <a:t>[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];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else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	if 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 has no incoming edge then </a:t>
            </a:r>
            <a:r>
              <a:rPr lang="en-US" sz="2800" dirty="0" err="1" smtClean="0"/>
              <a:t>dist</a:t>
            </a:r>
            <a:r>
              <a:rPr lang="en-US" sz="2800" dirty="0" smtClean="0"/>
              <a:t>[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j</a:t>
            </a:r>
            <a:r>
              <a:rPr lang="en-US" sz="2800" dirty="0"/>
              <a:t>]</a:t>
            </a:r>
            <a:r>
              <a:rPr lang="en-US" sz="2800" dirty="0" smtClean="0"/>
              <a:t> = ∞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	else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		</a:t>
            </a:r>
            <a:r>
              <a:rPr lang="en-US" sz="2800" dirty="0" err="1" smtClean="0"/>
              <a:t>dist</a:t>
            </a:r>
            <a:r>
              <a:rPr lang="en-US" sz="2800" dirty="0" smtClean="0"/>
              <a:t>[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] =               (</a:t>
            </a:r>
            <a:r>
              <a:rPr lang="en-US" sz="2800" dirty="0" err="1" smtClean="0"/>
              <a:t>dist</a:t>
            </a:r>
            <a:r>
              <a:rPr lang="en-US" sz="2800" dirty="0" smtClean="0"/>
              <a:t>[v] + </a:t>
            </a:r>
            <a:r>
              <a:rPr lang="en-US" sz="2800" dirty="0" err="1" smtClean="0"/>
              <a:t>c</a:t>
            </a:r>
            <a:r>
              <a:rPr lang="en-US" sz="2800" baseline="-25000" dirty="0" err="1" smtClean="0"/>
              <a:t>e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	return </a:t>
            </a:r>
            <a:r>
              <a:rPr lang="en-US" sz="2800" dirty="0" err="1" smtClean="0"/>
              <a:t>dist</a:t>
            </a:r>
            <a:r>
              <a:rPr lang="en-US" sz="2800" dirty="0" smtClean="0"/>
              <a:t>[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]</a:t>
            </a:r>
          </a:p>
          <a:p>
            <a:r>
              <a:rPr lang="en-US" sz="2800" dirty="0" smtClean="0"/>
              <a:t>The total cost is O(in-degree of 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 descr="Screen Shot 2015-07-29 at 7.57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061" y="5479507"/>
            <a:ext cx="944767" cy="592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4841" y="1398964"/>
            <a:ext cx="2988083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The total cost of computing the shortest paths from the source vertex to all the other vertices in a DAG is O(|V|+|E|)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381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The Knapsack Problem</a:t>
            </a:r>
          </a:p>
        </p:txBody>
      </p:sp>
      <p:sp>
        <p:nvSpPr>
          <p:cNvPr id="1843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Input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Capacity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W</a:t>
            </a:r>
            <a:endParaRPr lang="en-US" i="1" dirty="0">
              <a:solidFill>
                <a:srgbClr val="0000FF"/>
              </a:solidFill>
              <a:latin typeface="Times New Roman" charset="0"/>
              <a:ea typeface="ＭＳ Ｐゴシック" charset="0"/>
            </a:endParaRP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n items with weights </a:t>
            </a:r>
            <a:r>
              <a:rPr lang="en-US" i="1" dirty="0" err="1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w</a:t>
            </a:r>
            <a:r>
              <a:rPr lang="en-US" i="1" baseline="-25000" dirty="0" err="1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i</a:t>
            </a:r>
            <a:r>
              <a:rPr lang="en-US" dirty="0">
                <a:latin typeface="Times New Roman" charset="0"/>
                <a:ea typeface="ＭＳ Ｐゴシック" charset="0"/>
              </a:rPr>
              <a:t> and values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v</a:t>
            </a:r>
            <a:r>
              <a:rPr lang="en-US" i="1" baseline="-25000" dirty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i</a:t>
            </a:r>
            <a:endParaRPr lang="en-US" i="1" dirty="0">
              <a:solidFill>
                <a:srgbClr val="0000FF"/>
              </a:solidFill>
              <a:latin typeface="Times New Roman" charset="0"/>
              <a:ea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Output: a set of items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such that </a:t>
            </a:r>
          </a:p>
          <a:p>
            <a:pPr lvl="2"/>
            <a:r>
              <a:rPr lang="en-US" dirty="0">
                <a:latin typeface="Times New Roman" charset="0"/>
                <a:ea typeface="ＭＳ Ｐゴシック" charset="0"/>
              </a:rPr>
              <a:t>the sum of weights of items in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S</a:t>
            </a:r>
            <a:r>
              <a:rPr lang="en-US" dirty="0">
                <a:latin typeface="Times New Roman" charset="0"/>
                <a:ea typeface="ＭＳ Ｐゴシック" charset="0"/>
              </a:rPr>
              <a:t> is at most </a:t>
            </a:r>
            <a:r>
              <a:rPr lang="en-US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W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 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 lvl="2"/>
            <a:r>
              <a:rPr lang="en-US" dirty="0">
                <a:latin typeface="Times New Roman" charset="0"/>
                <a:ea typeface="ＭＳ Ｐゴシック" charset="0"/>
              </a:rPr>
              <a:t>and the sum of values of items in </a:t>
            </a:r>
            <a:r>
              <a:rPr lang="en-US" i="1" dirty="0">
                <a:solidFill>
                  <a:srgbClr val="0000FF"/>
                </a:solidFill>
                <a:latin typeface="Times New Roman" charset="0"/>
                <a:ea typeface="ＭＳ Ｐゴシック" charset="0"/>
              </a:rPr>
              <a:t>S</a:t>
            </a:r>
            <a:r>
              <a:rPr lang="en-US" dirty="0">
                <a:latin typeface="Times New Roman" charset="0"/>
                <a:ea typeface="ＭＳ Ｐゴシック" charset="0"/>
              </a:rPr>
              <a:t> is maximized</a:t>
            </a:r>
          </a:p>
        </p:txBody>
      </p:sp>
    </p:spTree>
    <p:extLst>
      <p:ext uri="{BB962C8B-B14F-4D97-AF65-F5344CB8AC3E}">
        <p14:creationId xmlns:p14="http://schemas.microsoft.com/office/powerpoint/2010/main" val="393933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0-1 Knapsack</a:t>
            </a:r>
          </a:p>
        </p:txBody>
      </p:sp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1447800" y="2590800"/>
            <a:ext cx="7315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An item can either be picked or left. It cannot be picked partially. For example gold coins, diamond rings, TV etc.</a:t>
            </a:r>
          </a:p>
        </p:txBody>
      </p:sp>
    </p:spTree>
    <p:extLst>
      <p:ext uri="{BB962C8B-B14F-4D97-AF65-F5344CB8AC3E}">
        <p14:creationId xmlns:p14="http://schemas.microsoft.com/office/powerpoint/2010/main" val="423550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DP solution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Define </a:t>
            </a:r>
            <a:r>
              <a:rPr lang="en-US" dirty="0" err="1" smtClean="0">
                <a:solidFill>
                  <a:srgbClr val="0000FF"/>
                </a:solidFill>
              </a:rPr>
              <a:t>subproblems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pPr lvl="1"/>
            <a:r>
              <a:rPr lang="en-US" i="1" dirty="0" smtClean="0">
                <a:solidFill>
                  <a:srgbClr val="0000FF"/>
                </a:solidFill>
              </a:rPr>
              <a:t>K(w, j)</a:t>
            </a:r>
            <a:r>
              <a:rPr lang="en-US" dirty="0" smtClean="0"/>
              <a:t> = maximum value achievable using a knapsack of capacity </a:t>
            </a:r>
            <a:r>
              <a:rPr lang="en-US" i="1" dirty="0" smtClean="0">
                <a:solidFill>
                  <a:srgbClr val="0000FF"/>
                </a:solidFill>
              </a:rPr>
              <a:t>w</a:t>
            </a:r>
            <a:r>
              <a:rPr lang="en-US" dirty="0" smtClean="0"/>
              <a:t> and items </a:t>
            </a:r>
            <a:r>
              <a:rPr lang="en-US" i="1" dirty="0" smtClean="0">
                <a:solidFill>
                  <a:srgbClr val="0000FF"/>
                </a:solidFill>
              </a:rPr>
              <a:t>1 … j</a:t>
            </a:r>
          </a:p>
          <a:p>
            <a:pPr lvl="1"/>
            <a:r>
              <a:rPr lang="en-US" dirty="0" smtClean="0"/>
              <a:t>Number of </a:t>
            </a:r>
            <a:r>
              <a:rPr lang="en-US" dirty="0" err="1" smtClean="0"/>
              <a:t>subproblems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i="1" dirty="0" err="1" smtClean="0">
                <a:solidFill>
                  <a:srgbClr val="0000FF"/>
                </a:solidFill>
              </a:rPr>
              <a:t>nW</a:t>
            </a:r>
            <a:endParaRPr lang="en-US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0000FF"/>
                </a:solidFill>
              </a:rPr>
              <a:t>	</a:t>
            </a:r>
            <a:r>
              <a:rPr lang="en-US" i="1" dirty="0" smtClean="0">
                <a:solidFill>
                  <a:srgbClr val="0000FF"/>
                </a:solidFill>
              </a:rPr>
              <a:t>K(</a:t>
            </a:r>
            <a:r>
              <a:rPr lang="en-US" i="1" dirty="0" err="1" smtClean="0">
                <a:solidFill>
                  <a:srgbClr val="0000FF"/>
                </a:solidFill>
              </a:rPr>
              <a:t>w,j</a:t>
            </a:r>
            <a:r>
              <a:rPr lang="en-US" i="1" dirty="0" smtClean="0">
                <a:solidFill>
                  <a:srgbClr val="0000FF"/>
                </a:solidFill>
              </a:rPr>
              <a:t>), 0 ≤ w ≤ W, 0 ≤  j ≤ n</a:t>
            </a:r>
            <a:endParaRPr lang="en-US" i="1" dirty="0" smtClean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Number of </a:t>
            </a:r>
            <a:r>
              <a:rPr lang="en-US" b="1" dirty="0" err="1" smtClean="0">
                <a:solidFill>
                  <a:srgbClr val="FF0000"/>
                </a:solidFill>
              </a:rPr>
              <a:t>subproblems</a:t>
            </a:r>
            <a:r>
              <a:rPr lang="en-US" b="1" dirty="0" smtClean="0">
                <a:solidFill>
                  <a:srgbClr val="FF0000"/>
                </a:solidFill>
              </a:rPr>
              <a:t> is exponential in the input length of W.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0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DP solution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Find recurrence relation:</a:t>
            </a:r>
          </a:p>
          <a:p>
            <a:pPr lvl="1"/>
            <a:r>
              <a:rPr lang="en-US" sz="2400" dirty="0" smtClean="0"/>
              <a:t>building larger </a:t>
            </a:r>
            <a:r>
              <a:rPr lang="en-US" sz="2400" dirty="0" err="1" smtClean="0"/>
              <a:t>subproblems</a:t>
            </a:r>
            <a:r>
              <a:rPr lang="en-US" sz="2400" dirty="0" smtClean="0"/>
              <a:t> by combining smaller </a:t>
            </a:r>
            <a:r>
              <a:rPr lang="en-US" sz="2400" dirty="0" err="1" smtClean="0"/>
              <a:t>subproblems</a:t>
            </a:r>
            <a:endParaRPr lang="en-US" sz="2400" dirty="0" smtClean="0"/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Want to solve </a:t>
            </a:r>
            <a:r>
              <a:rPr lang="en-US" sz="2400" i="1" dirty="0" smtClean="0">
                <a:solidFill>
                  <a:srgbClr val="0000FF"/>
                </a:solidFill>
              </a:rPr>
              <a:t>K(w, j)</a:t>
            </a:r>
          </a:p>
          <a:p>
            <a:pPr lvl="1"/>
            <a:r>
              <a:rPr lang="en-US" sz="2400" dirty="0" smtClean="0"/>
              <a:t>The optimal solution contains either item </a:t>
            </a:r>
            <a:r>
              <a:rPr lang="en-US" sz="2400" i="1" dirty="0" smtClean="0">
                <a:solidFill>
                  <a:srgbClr val="0000FF"/>
                </a:solidFill>
              </a:rPr>
              <a:t>j</a:t>
            </a:r>
            <a:r>
              <a:rPr lang="en-US" sz="2400" dirty="0" smtClean="0"/>
              <a:t> or does not contain item</a:t>
            </a:r>
            <a:r>
              <a:rPr lang="en-US" sz="2400" i="1" dirty="0" smtClean="0">
                <a:solidFill>
                  <a:srgbClr val="0000FF"/>
                </a:solidFill>
              </a:rPr>
              <a:t> j</a:t>
            </a:r>
          </a:p>
          <a:p>
            <a:pPr lvl="1"/>
            <a:r>
              <a:rPr lang="en-US" sz="2400" dirty="0" smtClean="0"/>
              <a:t>If it contains item </a:t>
            </a:r>
            <a:r>
              <a:rPr lang="en-US" sz="2400" i="1" dirty="0" smtClean="0">
                <a:solidFill>
                  <a:srgbClr val="0000FF"/>
                </a:solidFill>
              </a:rPr>
              <a:t>j</a:t>
            </a:r>
            <a:r>
              <a:rPr lang="en-US" sz="2400" dirty="0" smtClean="0"/>
              <a:t>, </a:t>
            </a:r>
            <a:r>
              <a:rPr lang="en-US" sz="2400" i="1" dirty="0" smtClean="0">
                <a:solidFill>
                  <a:srgbClr val="0000FF"/>
                </a:solidFill>
              </a:rPr>
              <a:t>K(</a:t>
            </a:r>
            <a:r>
              <a:rPr lang="en-US" sz="2400" i="1" dirty="0" err="1" smtClean="0">
                <a:solidFill>
                  <a:srgbClr val="0000FF"/>
                </a:solidFill>
              </a:rPr>
              <a:t>w,j</a:t>
            </a:r>
            <a:r>
              <a:rPr lang="en-US" sz="2400" i="1" dirty="0" smtClean="0">
                <a:solidFill>
                  <a:srgbClr val="0000FF"/>
                </a:solidFill>
              </a:rPr>
              <a:t>) = </a:t>
            </a:r>
            <a:r>
              <a:rPr lang="en-US" sz="2400" i="1" dirty="0" err="1" smtClean="0">
                <a:solidFill>
                  <a:srgbClr val="0000FF"/>
                </a:solidFill>
              </a:rPr>
              <a:t>v</a:t>
            </a:r>
            <a:r>
              <a:rPr lang="en-US" sz="2400" i="1" baseline="-25000" dirty="0" err="1" smtClean="0">
                <a:solidFill>
                  <a:srgbClr val="0000FF"/>
                </a:solidFill>
              </a:rPr>
              <a:t>j</a:t>
            </a:r>
            <a:r>
              <a:rPr lang="en-US" sz="2400" i="1" dirty="0" smtClean="0">
                <a:solidFill>
                  <a:srgbClr val="0000FF"/>
                </a:solidFill>
              </a:rPr>
              <a:t> + K(w – </a:t>
            </a:r>
            <a:r>
              <a:rPr lang="en-US" sz="2400" i="1" dirty="0" err="1" smtClean="0">
                <a:solidFill>
                  <a:srgbClr val="0000FF"/>
                </a:solidFill>
              </a:rPr>
              <a:t>w</a:t>
            </a:r>
            <a:r>
              <a:rPr lang="en-US" sz="2400" i="1" baseline="-25000" dirty="0" err="1" smtClean="0">
                <a:solidFill>
                  <a:srgbClr val="0000FF"/>
                </a:solidFill>
              </a:rPr>
              <a:t>j</a:t>
            </a:r>
            <a:r>
              <a:rPr lang="en-US" sz="2400" i="1" dirty="0" smtClean="0">
                <a:solidFill>
                  <a:srgbClr val="0000FF"/>
                </a:solidFill>
              </a:rPr>
              <a:t>, j-1)</a:t>
            </a:r>
          </a:p>
          <a:p>
            <a:pPr lvl="1"/>
            <a:r>
              <a:rPr lang="en-US" sz="2400" dirty="0" smtClean="0"/>
              <a:t>If it does not contain item </a:t>
            </a:r>
            <a:r>
              <a:rPr lang="en-US" sz="2400" i="1" dirty="0" smtClean="0">
                <a:solidFill>
                  <a:srgbClr val="0000FF"/>
                </a:solidFill>
              </a:rPr>
              <a:t>j, K(</a:t>
            </a:r>
            <a:r>
              <a:rPr lang="en-US" sz="2400" i="1" dirty="0" err="1" smtClean="0">
                <a:solidFill>
                  <a:srgbClr val="0000FF"/>
                </a:solidFill>
              </a:rPr>
              <a:t>w,j</a:t>
            </a:r>
            <a:r>
              <a:rPr lang="en-US" sz="2400" i="1" dirty="0" smtClean="0">
                <a:solidFill>
                  <a:srgbClr val="0000FF"/>
                </a:solidFill>
              </a:rPr>
              <a:t>) = K(w, j-1)</a:t>
            </a:r>
          </a:p>
          <a:p>
            <a:pPr lvl="1"/>
            <a:r>
              <a:rPr lang="en-US" sz="2400" dirty="0" smtClean="0"/>
              <a:t>Combining: </a:t>
            </a:r>
            <a:r>
              <a:rPr lang="en-US" sz="2400" i="1" dirty="0" smtClean="0">
                <a:solidFill>
                  <a:srgbClr val="0000FF"/>
                </a:solidFill>
              </a:rPr>
              <a:t>K(</a:t>
            </a:r>
            <a:r>
              <a:rPr lang="en-US" sz="2400" i="1" dirty="0" err="1" smtClean="0">
                <a:solidFill>
                  <a:srgbClr val="0000FF"/>
                </a:solidFill>
              </a:rPr>
              <a:t>w,j</a:t>
            </a:r>
            <a:r>
              <a:rPr lang="en-US" sz="2400" i="1" dirty="0" smtClean="0">
                <a:solidFill>
                  <a:srgbClr val="0000FF"/>
                </a:solidFill>
              </a:rPr>
              <a:t>) = max {</a:t>
            </a:r>
            <a:r>
              <a:rPr lang="en-US" sz="2400" i="1" dirty="0" err="1">
                <a:solidFill>
                  <a:srgbClr val="0000FF"/>
                </a:solidFill>
              </a:rPr>
              <a:t>v</a:t>
            </a:r>
            <a:r>
              <a:rPr lang="en-US" sz="2400" i="1" baseline="-25000" dirty="0" err="1">
                <a:solidFill>
                  <a:srgbClr val="0000FF"/>
                </a:solidFill>
              </a:rPr>
              <a:t>j</a:t>
            </a:r>
            <a:r>
              <a:rPr lang="en-US" sz="2400" i="1" dirty="0">
                <a:solidFill>
                  <a:srgbClr val="0000FF"/>
                </a:solidFill>
              </a:rPr>
              <a:t> + K(w – </a:t>
            </a:r>
            <a:r>
              <a:rPr lang="en-US" sz="2400" i="1" dirty="0" err="1">
                <a:solidFill>
                  <a:srgbClr val="0000FF"/>
                </a:solidFill>
              </a:rPr>
              <a:t>w</a:t>
            </a:r>
            <a:r>
              <a:rPr lang="en-US" sz="2400" i="1" baseline="-25000" dirty="0" err="1">
                <a:solidFill>
                  <a:srgbClr val="0000FF"/>
                </a:solidFill>
              </a:rPr>
              <a:t>j</a:t>
            </a:r>
            <a:r>
              <a:rPr lang="en-US" sz="2400" i="1" dirty="0">
                <a:solidFill>
                  <a:srgbClr val="0000FF"/>
                </a:solidFill>
              </a:rPr>
              <a:t>, j-1</a:t>
            </a:r>
            <a:r>
              <a:rPr lang="en-US" sz="2400" i="1" dirty="0" smtClean="0">
                <a:solidFill>
                  <a:srgbClr val="0000FF"/>
                </a:solidFill>
              </a:rPr>
              <a:t>), </a:t>
            </a:r>
            <a:r>
              <a:rPr lang="en-US" sz="2400" i="1" dirty="0">
                <a:solidFill>
                  <a:srgbClr val="0000FF"/>
                </a:solidFill>
              </a:rPr>
              <a:t>K(w, j-1</a:t>
            </a:r>
            <a:r>
              <a:rPr lang="en-US" sz="2400" i="1" dirty="0" smtClean="0">
                <a:solidFill>
                  <a:srgbClr val="0000FF"/>
                </a:solidFill>
              </a:rPr>
              <a:t>)}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The cost of the optimal solution to the knapsack problem is </a:t>
            </a:r>
            <a:r>
              <a:rPr lang="en-US" sz="2800" i="1" dirty="0" smtClean="0">
                <a:solidFill>
                  <a:srgbClr val="FF0000"/>
                </a:solidFill>
              </a:rPr>
              <a:t>K(W, n)</a:t>
            </a:r>
            <a:endParaRPr lang="en-US" sz="2800" i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1507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DP solution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Find base cases</a:t>
            </a:r>
          </a:p>
          <a:p>
            <a:pPr lvl="1"/>
            <a:r>
              <a:rPr lang="en-US" sz="2400" i="1" dirty="0" smtClean="0">
                <a:solidFill>
                  <a:srgbClr val="0000FF"/>
                </a:solidFill>
              </a:rPr>
              <a:t>K(0, j) = 0 </a:t>
            </a:r>
            <a:r>
              <a:rPr lang="en-US" sz="2400" dirty="0" smtClean="0"/>
              <a:t>for all </a:t>
            </a:r>
            <a:r>
              <a:rPr lang="en-US" sz="2400" i="1" dirty="0" smtClean="0">
                <a:solidFill>
                  <a:srgbClr val="0000FF"/>
                </a:solidFill>
              </a:rPr>
              <a:t>j</a:t>
            </a:r>
          </a:p>
          <a:p>
            <a:pPr lvl="1"/>
            <a:r>
              <a:rPr lang="en-US" sz="2400" i="1" dirty="0" smtClean="0">
                <a:solidFill>
                  <a:srgbClr val="0000FF"/>
                </a:solidFill>
              </a:rPr>
              <a:t>K(w, 0) = 0 </a:t>
            </a:r>
            <a:r>
              <a:rPr lang="en-US" sz="2400" dirty="0" smtClean="0"/>
              <a:t>for all </a:t>
            </a:r>
            <a:r>
              <a:rPr lang="en-US" sz="2400" i="1" dirty="0" smtClean="0">
                <a:solidFill>
                  <a:srgbClr val="0000FF"/>
                </a:solidFill>
              </a:rPr>
              <a:t>w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189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Memoized</a:t>
            </a:r>
            <a:r>
              <a:rPr lang="en-US" dirty="0" smtClean="0"/>
              <a:t>-Solution (Top down)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memoized</a:t>
            </a:r>
            <a:r>
              <a:rPr lang="en-US" sz="2800" dirty="0" smtClean="0"/>
              <a:t>-</a:t>
            </a:r>
            <a:r>
              <a:rPr lang="en-US" sz="2800" dirty="0"/>
              <a:t>K</a:t>
            </a:r>
            <a:r>
              <a:rPr lang="en-US" sz="2800" dirty="0" smtClean="0"/>
              <a:t>(</a:t>
            </a:r>
            <a:r>
              <a:rPr lang="en-US" sz="2800" dirty="0" err="1" smtClean="0"/>
              <a:t>w,j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/>
              <a:t>	if w = 0 then return 0;</a:t>
            </a:r>
          </a:p>
          <a:p>
            <a:pPr marL="0" indent="0">
              <a:buNone/>
            </a:pPr>
            <a:r>
              <a:rPr lang="en-US" sz="2800" dirty="0"/>
              <a:t>	if j = 0 then return 0;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else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</a:t>
            </a:r>
            <a:r>
              <a:rPr lang="en-US" sz="2800" dirty="0"/>
              <a:t>if </a:t>
            </a:r>
            <a:r>
              <a:rPr lang="en-US" sz="2800" dirty="0" err="1"/>
              <a:t>w</a:t>
            </a:r>
            <a:r>
              <a:rPr lang="en-US" sz="2800" baseline="-25000" dirty="0" err="1"/>
              <a:t>j</a:t>
            </a:r>
            <a:r>
              <a:rPr lang="en-US" sz="2800" dirty="0"/>
              <a:t> &gt; w then return K(w, j-1)</a:t>
            </a:r>
            <a:r>
              <a:rPr lang="en-US" sz="2800" dirty="0" smtClean="0"/>
              <a:t>;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if k[</a:t>
            </a:r>
            <a:r>
              <a:rPr lang="en-US" sz="2800" dirty="0" err="1" smtClean="0"/>
              <a:t>w,j</a:t>
            </a:r>
            <a:r>
              <a:rPr lang="en-US" sz="2800" dirty="0" smtClean="0"/>
              <a:t>] is computed before then  return K[</a:t>
            </a:r>
            <a:r>
              <a:rPr lang="en-US" sz="2800" dirty="0" err="1"/>
              <a:t>w,j</a:t>
            </a:r>
            <a:r>
              <a:rPr lang="en-US" sz="2800" dirty="0"/>
              <a:t>];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else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	return </a:t>
            </a:r>
            <a:r>
              <a:rPr lang="en-US" sz="2800" dirty="0"/>
              <a:t>max(K(w-</a:t>
            </a:r>
            <a:r>
              <a:rPr lang="en-US" sz="2800" dirty="0" err="1"/>
              <a:t>w</a:t>
            </a:r>
            <a:r>
              <a:rPr lang="en-US" sz="2800" baseline="-25000" dirty="0" err="1"/>
              <a:t>j</a:t>
            </a:r>
            <a:r>
              <a:rPr lang="en-US" sz="2800" dirty="0"/>
              <a:t>, j-1) + </a:t>
            </a:r>
            <a:r>
              <a:rPr lang="en-US" sz="2800" dirty="0" err="1"/>
              <a:t>v</a:t>
            </a:r>
            <a:r>
              <a:rPr lang="en-US" sz="2800" baseline="-25000" dirty="0" err="1"/>
              <a:t>j</a:t>
            </a:r>
            <a:r>
              <a:rPr lang="en-US" sz="2800" dirty="0"/>
              <a:t>, K(w, j-1))</a:t>
            </a:r>
            <a:r>
              <a:rPr lang="en-US" sz="2800" dirty="0" smtClean="0"/>
              <a:t>;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The total cost is # of </a:t>
            </a:r>
            <a:r>
              <a:rPr lang="en-US" sz="2800" dirty="0" err="1" smtClean="0"/>
              <a:t>subproblems</a:t>
            </a:r>
            <a:r>
              <a:rPr lang="en-US" sz="2800" dirty="0" smtClean="0"/>
              <a:t> which is O(</a:t>
            </a:r>
            <a:r>
              <a:rPr lang="en-US" sz="2800" dirty="0" err="1" smtClean="0"/>
              <a:t>nW</a:t>
            </a:r>
            <a:r>
              <a:rPr lang="en-US" sz="2800" dirty="0" smtClean="0"/>
              <a:t>).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673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DP solution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091479"/>
            <a:ext cx="8098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running time of the algorithm is O(</a:t>
            </a:r>
            <a:r>
              <a:rPr lang="en-US" sz="2400" dirty="0" err="1" smtClean="0"/>
              <a:t>nW</a:t>
            </a:r>
            <a:r>
              <a:rPr lang="en-US" sz="24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running time is exponential in the input length of W, but not in the number of items.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algorithm is a pseudo polynomial time algorithm.</a:t>
            </a:r>
          </a:p>
        </p:txBody>
      </p:sp>
    </p:spTree>
    <p:extLst>
      <p:ext uri="{BB962C8B-B14F-4D97-AF65-F5344CB8AC3E}">
        <p14:creationId xmlns:p14="http://schemas.microsoft.com/office/powerpoint/2010/main" val="126849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Memoized</a:t>
            </a:r>
            <a:r>
              <a:rPr lang="en-US" dirty="0" smtClean="0"/>
              <a:t>-Solution (Top down)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memoized</a:t>
            </a:r>
            <a:r>
              <a:rPr lang="en-US" sz="2800" dirty="0" smtClean="0">
                <a:solidFill>
                  <a:srgbClr val="FF0000"/>
                </a:solidFill>
              </a:rPr>
              <a:t>-output(</a:t>
            </a:r>
            <a:r>
              <a:rPr lang="en-US" sz="2800" dirty="0" err="1" smtClean="0">
                <a:solidFill>
                  <a:srgbClr val="FF0000"/>
                </a:solidFill>
              </a:rPr>
              <a:t>w,j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800" dirty="0"/>
              <a:t>	if w </a:t>
            </a:r>
            <a:r>
              <a:rPr lang="en-US" sz="2800" dirty="0" smtClean="0"/>
              <a:t>≤ </a:t>
            </a:r>
            <a:r>
              <a:rPr lang="en-US" sz="2800" dirty="0"/>
              <a:t>0 then </a:t>
            </a:r>
            <a:r>
              <a:rPr lang="en-US" sz="2800" dirty="0" smtClean="0"/>
              <a:t>return;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	if j = 0 then </a:t>
            </a:r>
            <a:r>
              <a:rPr lang="en-US" sz="2800" dirty="0" smtClean="0"/>
              <a:t>return;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else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if K(</a:t>
            </a:r>
            <a:r>
              <a:rPr lang="en-US" sz="2800" dirty="0" err="1" smtClean="0"/>
              <a:t>w,j</a:t>
            </a:r>
            <a:r>
              <a:rPr lang="en-US" sz="2800" dirty="0" smtClean="0"/>
              <a:t>) = K(w,j-1) then </a:t>
            </a:r>
            <a:r>
              <a:rPr lang="en-US" sz="2800" dirty="0" err="1" smtClean="0"/>
              <a:t>memoized</a:t>
            </a:r>
            <a:r>
              <a:rPr lang="en-US" sz="2800" dirty="0" smtClean="0"/>
              <a:t>-output(w,j-1);</a:t>
            </a:r>
          </a:p>
          <a:p>
            <a:pPr marL="0" indent="0">
              <a:buNone/>
            </a:pPr>
            <a:r>
              <a:rPr lang="en-US" sz="2800" dirty="0" smtClean="0"/>
              <a:t>           else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  Print j;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  </a:t>
            </a:r>
            <a:r>
              <a:rPr lang="en-US" sz="2800" dirty="0" err="1" smtClean="0"/>
              <a:t>memoized</a:t>
            </a:r>
            <a:r>
              <a:rPr lang="en-US" sz="2800" dirty="0" smtClean="0"/>
              <a:t>-output(w-</a:t>
            </a:r>
            <a:r>
              <a:rPr lang="en-US" sz="2800" dirty="0" err="1" smtClean="0"/>
              <a:t>w</a:t>
            </a:r>
            <a:r>
              <a:rPr lang="en-US" sz="2800" baseline="-25000" dirty="0" err="1" smtClean="0"/>
              <a:t>j</a:t>
            </a:r>
            <a:r>
              <a:rPr lang="en-US" sz="2800" dirty="0" smtClean="0"/>
              <a:t>, j-1);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The total cost is O(n). (Why?)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987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Longest Increasing Subsequence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input is a sequence of numbers: a</a:t>
            </a:r>
            <a:r>
              <a:rPr lang="en-US" baseline="-25000" dirty="0" smtClean="0"/>
              <a:t>1</a:t>
            </a:r>
            <a:r>
              <a:rPr lang="en-US" dirty="0" smtClean="0"/>
              <a:t>, a</a:t>
            </a:r>
            <a:r>
              <a:rPr lang="en-US" baseline="-25000" dirty="0" smtClean="0"/>
              <a:t>2</a:t>
            </a:r>
            <a:r>
              <a:rPr lang="en-US" dirty="0" smtClean="0"/>
              <a:t>, …, a</a:t>
            </a:r>
            <a:r>
              <a:rPr lang="en-US" baseline="-25000" dirty="0" smtClean="0"/>
              <a:t>n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susequence</a:t>
            </a:r>
            <a:r>
              <a:rPr lang="en-US" dirty="0" smtClean="0"/>
              <a:t> is any subset of these numbers taken in order, of the form                             where </a:t>
            </a:r>
            <a:r>
              <a:rPr lang="en-US" i="1" dirty="0" smtClean="0"/>
              <a:t>1 ≤ i</a:t>
            </a:r>
            <a:r>
              <a:rPr lang="en-US" i="1" baseline="-25000" dirty="0" smtClean="0"/>
              <a:t>1</a:t>
            </a:r>
            <a:r>
              <a:rPr lang="en-US" i="1" dirty="0" smtClean="0"/>
              <a:t> &lt; i</a:t>
            </a:r>
            <a:r>
              <a:rPr lang="en-US" i="1" baseline="-25000" dirty="0" smtClean="0"/>
              <a:t>2 </a:t>
            </a:r>
            <a:r>
              <a:rPr lang="en-US" i="1" dirty="0" smtClean="0"/>
              <a:t>&lt; ….. ≤ n.</a:t>
            </a:r>
          </a:p>
          <a:p>
            <a:r>
              <a:rPr lang="en-US" dirty="0" smtClean="0"/>
              <a:t>A subsequence is an increasing sequence  if the numbers are getting strictly larger.</a:t>
            </a:r>
          </a:p>
          <a:p>
            <a:r>
              <a:rPr lang="en-US" dirty="0" smtClean="0"/>
              <a:t>The problem is to compute the largest increasing subsequence of the given sequence.</a:t>
            </a:r>
          </a:p>
          <a:p>
            <a:r>
              <a:rPr lang="en-US" dirty="0" smtClean="0"/>
              <a:t>The largest increasing subsequence of 5, 2, 8, 6, 3, 6, 9, 7 is 2, 3, 6, 9.</a:t>
            </a:r>
          </a:p>
        </p:txBody>
      </p:sp>
      <p:pic>
        <p:nvPicPr>
          <p:cNvPr id="4" name="Picture 3" descr="Screen Shot 2015-07-29 at 8.46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173" y="2582320"/>
            <a:ext cx="2617621" cy="7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1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 the equation 247x + 91y = 39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 need to find an x and y (integers)</a:t>
            </a:r>
          </a:p>
          <a:p>
            <a:r>
              <a:rPr lang="en-US" dirty="0" smtClean="0"/>
              <a:t>We find that </a:t>
            </a:r>
            <a:r>
              <a:rPr lang="en-US" dirty="0" err="1" smtClean="0"/>
              <a:t>gcd</a:t>
            </a:r>
            <a:r>
              <a:rPr lang="en-US" dirty="0" smtClean="0"/>
              <a:t>(247,91) = 13.</a:t>
            </a:r>
          </a:p>
          <a:p>
            <a:r>
              <a:rPr lang="en-US" dirty="0" smtClean="0"/>
              <a:t>Since 13 divides 39, we have a solution.</a:t>
            </a:r>
          </a:p>
          <a:p>
            <a:r>
              <a:rPr lang="en-US" dirty="0" smtClean="0"/>
              <a:t>We can write </a:t>
            </a:r>
          </a:p>
          <a:p>
            <a:pPr marL="457200" lvl="1" indent="0">
              <a:buNone/>
            </a:pPr>
            <a:r>
              <a:rPr lang="en-US" dirty="0" smtClean="0"/>
              <a:t>	3 × 247 </a:t>
            </a:r>
            <a:r>
              <a:rPr lang="mr-IN" dirty="0" smtClean="0"/>
              <a:t>–</a:t>
            </a:r>
            <a:r>
              <a:rPr lang="en-US" dirty="0" smtClean="0"/>
              <a:t> 8 × 91 = 13</a:t>
            </a:r>
          </a:p>
          <a:p>
            <a:pPr marL="457200" lvl="1" indent="0">
              <a:buNone/>
            </a:pPr>
            <a:r>
              <a:rPr lang="en-US" dirty="0" smtClean="0"/>
              <a:t>or	3 × 19 − 8 × 7 = 1</a:t>
            </a:r>
          </a:p>
          <a:p>
            <a:pPr marL="457200" lvl="1" indent="0">
              <a:buNone/>
            </a:pPr>
            <a:r>
              <a:rPr lang="en-US" dirty="0" smtClean="0"/>
              <a:t>or </a:t>
            </a:r>
            <a:r>
              <a:rPr lang="en-CA" dirty="0" smtClean="0"/>
              <a:t>3 × 19 </a:t>
            </a:r>
            <a:r>
              <a:rPr lang="mr-IN" dirty="0" smtClean="0"/>
              <a:t>–</a:t>
            </a:r>
            <a:r>
              <a:rPr lang="en-CA" dirty="0" smtClean="0"/>
              <a:t> 19 × 7 × t + 19 × 7 × t </a:t>
            </a:r>
            <a:r>
              <a:rPr lang="mr-IN" dirty="0" smtClean="0"/>
              <a:t>–</a:t>
            </a:r>
            <a:r>
              <a:rPr lang="en-CA" dirty="0" smtClean="0"/>
              <a:t> 8 × 7 = 1</a:t>
            </a:r>
          </a:p>
          <a:p>
            <a:pPr marL="457200" lvl="1" indent="0">
              <a:buNone/>
            </a:pPr>
            <a:r>
              <a:rPr lang="en-CA" dirty="0" smtClean="0"/>
              <a:t>or 19 ( 3 </a:t>
            </a:r>
            <a:r>
              <a:rPr lang="mr-IN" dirty="0" smtClean="0"/>
              <a:t>–</a:t>
            </a:r>
            <a:r>
              <a:rPr lang="en-CA" dirty="0" smtClean="0"/>
              <a:t> 7t) + 7 ( 19t -8) = 1 for any integer t</a:t>
            </a:r>
          </a:p>
          <a:p>
            <a:pPr marL="514350" indent="-457200"/>
            <a:r>
              <a:rPr lang="en-CA" dirty="0" smtClean="0"/>
              <a:t>Therefore, x = 3 -7t and y = 19t </a:t>
            </a:r>
            <a:r>
              <a:rPr lang="mr-IN" dirty="0" smtClean="0"/>
              <a:t>–</a:t>
            </a:r>
            <a:r>
              <a:rPr lang="en-CA" dirty="0" smtClean="0"/>
              <a:t> 8. (</a:t>
            </a:r>
            <a:r>
              <a:rPr lang="en-CA" dirty="0" err="1" smtClean="0"/>
              <a:t>ans</a:t>
            </a:r>
            <a:r>
              <a:rPr lang="en-CA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48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DAG of increasing sequence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each pair (</a:t>
            </a:r>
            <a:r>
              <a:rPr lang="en-US" dirty="0" err="1" smtClean="0"/>
              <a:t>a</a:t>
            </a:r>
            <a:r>
              <a:rPr lang="en-US" baseline="-25000" dirty="0" err="1" smtClean="0"/>
              <a:t>i</a:t>
            </a:r>
            <a:r>
              <a:rPr lang="en-US" dirty="0" smtClean="0"/>
              <a:t>,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j</a:t>
            </a:r>
            <a:r>
              <a:rPr lang="en-US" dirty="0" smtClean="0"/>
              <a:t>), </a:t>
            </a:r>
            <a:r>
              <a:rPr lang="en-US" dirty="0" err="1" smtClean="0"/>
              <a:t>i</a:t>
            </a:r>
            <a:r>
              <a:rPr lang="en-US" dirty="0" smtClean="0"/>
              <a:t> &lt; j,  draw an arc from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i</a:t>
            </a:r>
            <a:r>
              <a:rPr lang="en-US" dirty="0" smtClean="0"/>
              <a:t> to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j</a:t>
            </a:r>
            <a:r>
              <a:rPr lang="en-US" baseline="-25000" dirty="0" smtClean="0"/>
              <a:t> </a:t>
            </a:r>
            <a:r>
              <a:rPr lang="en-US" dirty="0" smtClean="0"/>
              <a:t> if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i</a:t>
            </a:r>
            <a:r>
              <a:rPr lang="en-US" dirty="0" smtClean="0"/>
              <a:t> &lt;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j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dag can be constructed in O(n</a:t>
            </a:r>
            <a:r>
              <a:rPr lang="en-US" baseline="30000" dirty="0" smtClean="0"/>
              <a:t>2</a:t>
            </a:r>
            <a:r>
              <a:rPr lang="en-US" dirty="0" smtClean="0"/>
              <a:t>) time.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5-07-29 at 8.55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3415131"/>
            <a:ext cx="7035800" cy="2374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100" y="5790031"/>
            <a:ext cx="7368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Need to find the longest path that ends in a vertex.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013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Shortest paths (constraint)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Given a graph G, and s (source) and t (end) vertices, find the shortest path from s and t that uses at most k edges.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95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All-pairs shortest paths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2346" cy="4525963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Dijkstra’s</a:t>
            </a:r>
            <a:r>
              <a:rPr lang="en-US" dirty="0" smtClean="0">
                <a:solidFill>
                  <a:srgbClr val="000000"/>
                </a:solidFill>
              </a:rPr>
              <a:t> algorithm and the Bellman-Ford algorithm solve the </a:t>
            </a:r>
            <a:r>
              <a:rPr lang="en-US" b="1" dirty="0" smtClean="0">
                <a:solidFill>
                  <a:srgbClr val="0000FF"/>
                </a:solidFill>
              </a:rPr>
              <a:t>single-source shortest paths problem</a:t>
            </a:r>
            <a:r>
              <a:rPr lang="en-US" dirty="0"/>
              <a:t> </a:t>
            </a:r>
            <a:r>
              <a:rPr lang="en-US" dirty="0" smtClean="0"/>
              <a:t>in which we want shortest paths starting from a single node.</a:t>
            </a: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Dijkstra’s</a:t>
            </a:r>
            <a:r>
              <a:rPr lang="en-US" dirty="0">
                <a:solidFill>
                  <a:srgbClr val="000000"/>
                </a:solidFill>
              </a:rPr>
              <a:t> algorithm takes (</a:t>
            </a:r>
            <a:r>
              <a:rPr lang="en-US" dirty="0">
                <a:solidFill>
                  <a:srgbClr val="FF0000"/>
                </a:solidFill>
              </a:rPr>
              <a:t>O((|V| + |E|)log |V|)</a:t>
            </a:r>
            <a:r>
              <a:rPr lang="en-US" dirty="0">
                <a:solidFill>
                  <a:srgbClr val="000000"/>
                </a:solidFill>
              </a:rPr>
              <a:t>) time; edges have positive costs.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Bellman-Ford algorithm takes (</a:t>
            </a:r>
            <a:r>
              <a:rPr lang="en-US" dirty="0">
                <a:solidFill>
                  <a:srgbClr val="FF0000"/>
                </a:solidFill>
              </a:rPr>
              <a:t>O(|V|(|V| + |E|))</a:t>
            </a:r>
            <a:r>
              <a:rPr lang="en-US" dirty="0"/>
              <a:t>) time; edges may have negative costs, but no cycles.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39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All-pairs shortest paths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04" y="1600200"/>
            <a:ext cx="8994596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all-pairs shortest paths problem asks how to find the shortest paths between all possible pairs of nodes.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edges have positive costs; </a:t>
            </a:r>
            <a:r>
              <a:rPr lang="en-US" dirty="0" err="1">
                <a:solidFill>
                  <a:srgbClr val="000000"/>
                </a:solidFill>
              </a:rPr>
              <a:t>Dijkstra’s</a:t>
            </a:r>
            <a:r>
              <a:rPr lang="en-US" dirty="0">
                <a:solidFill>
                  <a:srgbClr val="000000"/>
                </a:solidFill>
              </a:rPr>
              <a:t> algorithm takes (</a:t>
            </a:r>
            <a:r>
              <a:rPr lang="en-US" dirty="0">
                <a:solidFill>
                  <a:srgbClr val="FF0000"/>
                </a:solidFill>
              </a:rPr>
              <a:t>O((|V| + |E|)log |V|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x |V|</a:t>
            </a:r>
            <a:r>
              <a:rPr lang="en-US" dirty="0" smtClean="0">
                <a:solidFill>
                  <a:srgbClr val="000000"/>
                </a:solidFill>
              </a:rPr>
              <a:t>); </a:t>
            </a:r>
          </a:p>
          <a:p>
            <a:pPr lvl="1"/>
            <a:r>
              <a:rPr lang="en-US" dirty="0" smtClean="0"/>
              <a:t>edges may have negative costs, but no cycles; </a:t>
            </a:r>
            <a:r>
              <a:rPr lang="en-US" dirty="0">
                <a:solidFill>
                  <a:srgbClr val="000000"/>
                </a:solidFill>
              </a:rPr>
              <a:t>Bellman-Ford algorithm takes (</a:t>
            </a:r>
            <a:r>
              <a:rPr lang="en-US" dirty="0">
                <a:solidFill>
                  <a:srgbClr val="FF0000"/>
                </a:solidFill>
              </a:rPr>
              <a:t>O(|V</a:t>
            </a:r>
            <a:r>
              <a:rPr lang="en-US" dirty="0" smtClean="0">
                <a:solidFill>
                  <a:srgbClr val="FF0000"/>
                </a:solidFill>
              </a:rPr>
              <a:t>|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|V| + |E|)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) </a:t>
            </a:r>
            <a:r>
              <a:rPr lang="en-US" dirty="0"/>
              <a:t>time;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51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DP solution</a:t>
            </a:r>
            <a:br>
              <a:rPr lang="en-US" dirty="0" smtClean="0"/>
            </a:br>
            <a:r>
              <a:rPr lang="en-US" dirty="0" smtClean="0"/>
              <a:t>(Floyd-</a:t>
            </a:r>
            <a:r>
              <a:rPr lang="en-US" dirty="0" err="1" smtClean="0"/>
              <a:t>Warshall’s</a:t>
            </a:r>
            <a:r>
              <a:rPr lang="en-US" dirty="0" smtClean="0"/>
              <a:t> algorithm)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04" y="1600200"/>
            <a:ext cx="8994596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Find </a:t>
            </a:r>
            <a:r>
              <a:rPr lang="en-US" dirty="0" err="1" smtClean="0">
                <a:solidFill>
                  <a:srgbClr val="FF0000"/>
                </a:solidFill>
              </a:rPr>
              <a:t>subproblems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sz="2800" dirty="0" err="1" smtClean="0">
                <a:solidFill>
                  <a:srgbClr val="000000"/>
                </a:solidFill>
              </a:rPr>
              <a:t>dist</a:t>
            </a:r>
            <a:r>
              <a:rPr lang="en-US" sz="2800" dirty="0" smtClean="0">
                <a:solidFill>
                  <a:srgbClr val="000000"/>
                </a:solidFill>
              </a:rPr>
              <a:t>(</a:t>
            </a:r>
            <a:r>
              <a:rPr lang="en-US" sz="2800" dirty="0" err="1" smtClean="0">
                <a:solidFill>
                  <a:srgbClr val="000000"/>
                </a:solidFill>
              </a:rPr>
              <a:t>i,j,k</a:t>
            </a:r>
            <a:r>
              <a:rPr lang="en-US" sz="2800" dirty="0" smtClean="0">
                <a:solidFill>
                  <a:srgbClr val="000000"/>
                </a:solidFill>
              </a:rPr>
              <a:t>) is the </a:t>
            </a:r>
            <a:r>
              <a:rPr lang="en-US" sz="2800" dirty="0" err="1" smtClean="0">
                <a:solidFill>
                  <a:srgbClr val="000000"/>
                </a:solidFill>
              </a:rPr>
              <a:t>subproblem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fo</a:t>
            </a:r>
            <a:r>
              <a:rPr lang="en-US" sz="2800" dirty="0" smtClean="0">
                <a:solidFill>
                  <a:srgbClr val="000000"/>
                </a:solidFill>
              </a:rPr>
              <a:t> computing the shortest path from v</a:t>
            </a:r>
            <a:r>
              <a:rPr lang="en-US" sz="2800" baseline="-25000" dirty="0" smtClean="0">
                <a:solidFill>
                  <a:srgbClr val="000000"/>
                </a:solidFill>
              </a:rPr>
              <a:t>i</a:t>
            </a:r>
            <a:r>
              <a:rPr lang="en-US" sz="2800" dirty="0" smtClean="0">
                <a:solidFill>
                  <a:srgbClr val="000000"/>
                </a:solidFill>
              </a:rPr>
              <a:t> to </a:t>
            </a:r>
            <a:r>
              <a:rPr lang="en-US" sz="2800" dirty="0" err="1" smtClean="0">
                <a:solidFill>
                  <a:srgbClr val="000000"/>
                </a:solidFill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</a:rPr>
              <a:t>j</a:t>
            </a:r>
            <a:r>
              <a:rPr lang="en-US" sz="2800" dirty="0" smtClean="0">
                <a:solidFill>
                  <a:srgbClr val="000000"/>
                </a:solidFill>
              </a:rPr>
              <a:t> in which only nodes {v</a:t>
            </a:r>
            <a:r>
              <a:rPr lang="en-US" sz="2800" baseline="-25000" dirty="0" smtClean="0">
                <a:solidFill>
                  <a:srgbClr val="000000"/>
                </a:solidFill>
              </a:rPr>
              <a:t>1</a:t>
            </a:r>
            <a:r>
              <a:rPr lang="en-US" sz="2800" dirty="0" smtClean="0">
                <a:solidFill>
                  <a:srgbClr val="000000"/>
                </a:solidFill>
              </a:rPr>
              <a:t>, v</a:t>
            </a:r>
            <a:r>
              <a:rPr lang="en-US" sz="2800" baseline="-25000" dirty="0" smtClean="0">
                <a:solidFill>
                  <a:srgbClr val="000000"/>
                </a:solidFill>
              </a:rPr>
              <a:t>2,</a:t>
            </a:r>
            <a:r>
              <a:rPr lang="en-US" sz="2800" dirty="0" smtClean="0">
                <a:solidFill>
                  <a:srgbClr val="000000"/>
                </a:solidFill>
              </a:rPr>
              <a:t> …, </a:t>
            </a:r>
            <a:r>
              <a:rPr lang="en-US" sz="2800" dirty="0" err="1" smtClean="0">
                <a:solidFill>
                  <a:srgbClr val="000000"/>
                </a:solidFill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</a:rPr>
              <a:t>k</a:t>
            </a:r>
            <a:r>
              <a:rPr lang="en-US" sz="2800" dirty="0" smtClean="0">
                <a:solidFill>
                  <a:srgbClr val="000000"/>
                </a:solidFill>
              </a:rPr>
              <a:t>} can be used as intermediate nodes. (k ≠ </a:t>
            </a:r>
            <a:r>
              <a:rPr lang="en-US" sz="2800" dirty="0" err="1" smtClean="0">
                <a:solidFill>
                  <a:srgbClr val="000000"/>
                </a:solidFill>
              </a:rPr>
              <a:t>i</a:t>
            </a:r>
            <a:r>
              <a:rPr lang="en-US" sz="2800" dirty="0" smtClean="0">
                <a:solidFill>
                  <a:srgbClr val="000000"/>
                </a:solidFill>
              </a:rPr>
              <a:t>, j)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There are O(n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  <a:r>
              <a:rPr lang="en-US" dirty="0" err="1" smtClean="0">
                <a:solidFill>
                  <a:srgbClr val="000000"/>
                </a:solidFill>
              </a:rPr>
              <a:t>subproblems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1 ≤ </a:t>
            </a:r>
            <a:r>
              <a:rPr lang="en-US" dirty="0" err="1" smtClean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 ≤ n; 0 ≤ j ≤ n; 0 ≤ k ≤ n.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The space complexity is O(n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 solution</a:t>
            </a:r>
            <a:br>
              <a:rPr lang="en-US" dirty="0"/>
            </a:br>
            <a:r>
              <a:rPr lang="en-US" dirty="0"/>
              <a:t>(Floyd-</a:t>
            </a:r>
            <a:r>
              <a:rPr lang="en-US" dirty="0" err="1"/>
              <a:t>Warshall’s</a:t>
            </a:r>
            <a:r>
              <a:rPr lang="en-US" dirty="0"/>
              <a:t> algorithm)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04" y="1600200"/>
            <a:ext cx="8994596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Find recurrence relation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dist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err="1" smtClean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, j, k) contains </a:t>
            </a:r>
            <a:r>
              <a:rPr lang="en-US" dirty="0" err="1" smtClean="0">
                <a:solidFill>
                  <a:srgbClr val="000000"/>
                </a:solidFill>
              </a:rPr>
              <a:t>v</a:t>
            </a:r>
            <a:r>
              <a:rPr lang="en-US" baseline="-25000" dirty="0" err="1" smtClean="0">
                <a:solidFill>
                  <a:srgbClr val="000000"/>
                </a:solidFill>
              </a:rPr>
              <a:t>k</a:t>
            </a:r>
            <a:r>
              <a:rPr lang="en-US" dirty="0" smtClean="0">
                <a:solidFill>
                  <a:srgbClr val="000000"/>
                </a:solidFill>
              </a:rPr>
              <a:t> as an intermediate node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dist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i</a:t>
            </a:r>
            <a:r>
              <a:rPr lang="en-US" dirty="0" err="1" smtClean="0">
                <a:solidFill>
                  <a:srgbClr val="000000"/>
                </a:solidFill>
              </a:rPr>
              <a:t>,j,k</a:t>
            </a:r>
            <a:r>
              <a:rPr lang="en-US" dirty="0" smtClean="0">
                <a:solidFill>
                  <a:srgbClr val="000000"/>
                </a:solidFill>
              </a:rPr>
              <a:t>) does not contain </a:t>
            </a:r>
            <a:r>
              <a:rPr lang="en-US" dirty="0" err="1" smtClean="0">
                <a:solidFill>
                  <a:srgbClr val="000000"/>
                </a:solidFill>
              </a:rPr>
              <a:t>v</a:t>
            </a:r>
            <a:r>
              <a:rPr lang="en-US" baseline="-25000" dirty="0" err="1" smtClean="0">
                <a:solidFill>
                  <a:srgbClr val="000000"/>
                </a:solidFill>
              </a:rPr>
              <a:t>k</a:t>
            </a:r>
            <a:r>
              <a:rPr lang="en-US" dirty="0" smtClean="0">
                <a:solidFill>
                  <a:srgbClr val="000000"/>
                </a:solidFill>
              </a:rPr>
              <a:t> as an intermediate node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dist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>
                <a:solidFill>
                  <a:srgbClr val="0000FF"/>
                </a:solidFill>
              </a:rPr>
              <a:t>i</a:t>
            </a:r>
            <a:r>
              <a:rPr lang="en-US" dirty="0" err="1" smtClean="0">
                <a:solidFill>
                  <a:srgbClr val="0000FF"/>
                </a:solidFill>
              </a:rPr>
              <a:t>,j,k</a:t>
            </a:r>
            <a:r>
              <a:rPr lang="en-US" dirty="0" smtClean="0">
                <a:solidFill>
                  <a:srgbClr val="0000FF"/>
                </a:solidFill>
              </a:rPr>
              <a:t>) = min{</a:t>
            </a:r>
            <a:r>
              <a:rPr lang="en-US" dirty="0" err="1" smtClean="0">
                <a:solidFill>
                  <a:srgbClr val="0000FF"/>
                </a:solidFill>
              </a:rPr>
              <a:t>dist</a:t>
            </a:r>
            <a:r>
              <a:rPr lang="en-US" dirty="0" smtClean="0">
                <a:solidFill>
                  <a:srgbClr val="0000FF"/>
                </a:solidFill>
              </a:rPr>
              <a:t>(i,k,k-1) + </a:t>
            </a:r>
            <a:r>
              <a:rPr lang="en-US" dirty="0" err="1" smtClean="0">
                <a:solidFill>
                  <a:srgbClr val="0000FF"/>
                </a:solidFill>
              </a:rPr>
              <a:t>dist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 smtClean="0">
                <a:solidFill>
                  <a:srgbClr val="0000FF"/>
                </a:solidFill>
              </a:rPr>
              <a:t>k,j</a:t>
            </a:r>
            <a:r>
              <a:rPr lang="en-US" dirty="0" smtClean="0">
                <a:solidFill>
                  <a:srgbClr val="0000FF"/>
                </a:solidFill>
              </a:rPr>
              <a:t>, k-1), </a:t>
            </a:r>
            <a:r>
              <a:rPr lang="en-US" dirty="0" err="1" smtClean="0">
                <a:solidFill>
                  <a:srgbClr val="0000FF"/>
                </a:solidFill>
              </a:rPr>
              <a:t>dist</a:t>
            </a:r>
            <a:r>
              <a:rPr lang="en-US" dirty="0" smtClean="0">
                <a:solidFill>
                  <a:srgbClr val="0000FF"/>
                </a:solidFill>
              </a:rPr>
              <a:t>(i,j,k-1)}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15-08-06 at 9.5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20" y="4257248"/>
            <a:ext cx="56261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6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 solution</a:t>
            </a:r>
            <a:br>
              <a:rPr lang="en-US" dirty="0"/>
            </a:br>
            <a:r>
              <a:rPr lang="en-US" dirty="0"/>
              <a:t>(Floyd-</a:t>
            </a:r>
            <a:r>
              <a:rPr lang="en-US" dirty="0" err="1"/>
              <a:t>Warshall’s</a:t>
            </a:r>
            <a:r>
              <a:rPr lang="en-US" dirty="0"/>
              <a:t> algorithm)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04" y="1600200"/>
            <a:ext cx="8994596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Basis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dist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,j,0) = length of the direct edge between v</a:t>
            </a:r>
            <a:r>
              <a:rPr lang="en-US" baseline="-25000" dirty="0" smtClean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 and </a:t>
            </a:r>
            <a:r>
              <a:rPr lang="en-US" dirty="0" err="1" smtClean="0">
                <a:solidFill>
                  <a:srgbClr val="0000FF"/>
                </a:solidFill>
              </a:rPr>
              <a:t>v</a:t>
            </a:r>
            <a:r>
              <a:rPr lang="en-US" baseline="-25000" dirty="0" err="1" smtClean="0">
                <a:solidFill>
                  <a:srgbClr val="0000FF"/>
                </a:solidFill>
              </a:rPr>
              <a:t>j</a:t>
            </a:r>
            <a:r>
              <a:rPr lang="en-US" dirty="0" smtClean="0">
                <a:solidFill>
                  <a:srgbClr val="0000FF"/>
                </a:solidFill>
              </a:rPr>
              <a:t>, if it exists, and is ∞ otherwise.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15-08-06 at 9.5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20" y="4257248"/>
            <a:ext cx="56261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6.20 </a:t>
            </a:r>
            <a:br>
              <a:rPr lang="en-US" dirty="0" smtClean="0"/>
            </a:br>
            <a:r>
              <a:rPr lang="en-US" dirty="0" smtClean="0"/>
              <a:t>(Optimal binary search tree)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3740"/>
          </a:xfrm>
        </p:spPr>
        <p:txBody>
          <a:bodyPr>
            <a:normAutofit/>
          </a:bodyPr>
          <a:lstStyle/>
          <a:p>
            <a:r>
              <a:rPr lang="en-CA" sz="2800" dirty="0" smtClean="0"/>
              <a:t>An example:</a:t>
            </a:r>
          </a:p>
          <a:p>
            <a:endParaRPr lang="en-US" sz="2800" dirty="0"/>
          </a:p>
        </p:txBody>
      </p:sp>
      <p:pic>
        <p:nvPicPr>
          <p:cNvPr id="5" name="Picture 4" descr="Screen Shot 2019-11-19 at 9.59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3073"/>
            <a:ext cx="2578100" cy="2857500"/>
          </a:xfrm>
          <a:prstGeom prst="rect">
            <a:avLst/>
          </a:prstGeom>
        </p:spPr>
      </p:pic>
      <p:pic>
        <p:nvPicPr>
          <p:cNvPr id="6" name="Picture 5" descr="Screen Shot 2019-11-19 at 9.59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4" y="4213568"/>
            <a:ext cx="7769477" cy="264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22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9-12-02 at 2.07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3700"/>
            <a:ext cx="89789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4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2-02 at 2.07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143000"/>
            <a:ext cx="9042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2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Analysis of algorithms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7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2-02 at 2.0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69900"/>
            <a:ext cx="88519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91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2-02 at 2.16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21" y="759155"/>
            <a:ext cx="9267121" cy="393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9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2-02 at 2.17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36600"/>
            <a:ext cx="86741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1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2-02 at 2.20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566"/>
            <a:ext cx="9144000" cy="39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1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wo ancient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Factoring: Given a number N , express it as a product of its prime factors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 err="1"/>
              <a:t>Primality</a:t>
            </a:r>
            <a:r>
              <a:rPr lang="en-US" sz="2800" dirty="0"/>
              <a:t>: Given a number N, determine whether it is a prime. </a:t>
            </a:r>
            <a:endParaRPr lang="en-US" sz="2800" dirty="0" smtClean="0"/>
          </a:p>
          <a:p>
            <a:r>
              <a:rPr lang="en-US" sz="2800" dirty="0" smtClean="0"/>
              <a:t>Factoring is hard. Despite centuries of efforts the fastest methods for factoring a number N take time exponential in number of bits of N.</a:t>
            </a:r>
          </a:p>
          <a:p>
            <a:r>
              <a:rPr lang="en-US" sz="2800" dirty="0" smtClean="0"/>
              <a:t>On the other hand, we can efficiently test whether N is prime!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856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2-02 at 2.22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079500"/>
            <a:ext cx="89027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1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2-02 at 2.23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6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7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2-02 at 2.25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631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2-02 at 2.26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09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5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Divide-and-conquer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2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9-23 at 7.40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9" y="816496"/>
            <a:ext cx="8728569" cy="515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2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3 at 7.42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" y="1247425"/>
            <a:ext cx="8622797" cy="41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04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3 at 7.44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30200"/>
            <a:ext cx="82804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57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3 at 7.46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1" y="1638300"/>
            <a:ext cx="8830932" cy="385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62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3 at 7.46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5" y="995341"/>
            <a:ext cx="8536823" cy="243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5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Elementary Number Theory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Prime Numbers</a:t>
            </a:r>
          </a:p>
          <a:p>
            <a:pPr lvl="1"/>
            <a:r>
              <a:rPr lang="en-US" dirty="0" smtClean="0"/>
              <a:t>building block of integers</a:t>
            </a:r>
          </a:p>
          <a:p>
            <a:pPr lvl="1"/>
            <a:r>
              <a:rPr lang="en-US" dirty="0" smtClean="0"/>
              <a:t>every positive integer can be written uniquely as a product of prime numbers</a:t>
            </a:r>
          </a:p>
          <a:p>
            <a:pPr lvl="1"/>
            <a:r>
              <a:rPr lang="en-US" dirty="0" smtClean="0"/>
              <a:t>difficult to write large integers as a product of primes.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19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23 at 7.53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4" y="420983"/>
            <a:ext cx="8556790" cy="374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23 at 8.01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0" y="3447125"/>
            <a:ext cx="7054310" cy="3410875"/>
          </a:xfrm>
          <a:prstGeom prst="rect">
            <a:avLst/>
          </a:prstGeom>
        </p:spPr>
      </p:pic>
      <p:pic>
        <p:nvPicPr>
          <p:cNvPr id="4" name="Picture 3" descr="Screen Shot 2019-09-23 at 8.02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2" y="0"/>
            <a:ext cx="78613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0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3 at 8.0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0"/>
            <a:ext cx="8194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7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26 at 11.2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9538"/>
            <a:ext cx="7037753" cy="68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65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3 at 8.06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6" y="223936"/>
            <a:ext cx="7841889" cy="213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7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3 at 8.09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1" y="156699"/>
            <a:ext cx="6337300" cy="800100"/>
          </a:xfrm>
          <a:prstGeom prst="rect">
            <a:avLst/>
          </a:prstGeom>
        </p:spPr>
      </p:pic>
      <p:pic>
        <p:nvPicPr>
          <p:cNvPr id="5" name="Picture 4" descr="Screen Shot 2019-12-02 at 12.40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5" y="1289713"/>
            <a:ext cx="5230535" cy="53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2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9-24 at 11.23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7" y="7475"/>
            <a:ext cx="7454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9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9-24 at 11.23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7" y="7475"/>
            <a:ext cx="7454900" cy="3048000"/>
          </a:xfrm>
          <a:prstGeom prst="rect">
            <a:avLst/>
          </a:prstGeom>
        </p:spPr>
      </p:pic>
      <p:pic>
        <p:nvPicPr>
          <p:cNvPr id="2" name="Picture 1" descr="Screen Shot 2019-09-24 at 11.24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90" y="3247465"/>
            <a:ext cx="70612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29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24 at 11.25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" y="1978442"/>
            <a:ext cx="7150100" cy="3606800"/>
          </a:xfrm>
          <a:prstGeom prst="rect">
            <a:avLst/>
          </a:prstGeom>
        </p:spPr>
      </p:pic>
      <p:pic>
        <p:nvPicPr>
          <p:cNvPr id="6" name="Picture 5" descr="Screen Shot 2019-09-24 at 11.24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2" y="492542"/>
            <a:ext cx="70612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4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9-27 at 12.04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9" y="1104900"/>
            <a:ext cx="9018961" cy="52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Primality</a:t>
            </a:r>
            <a:r>
              <a:rPr lang="en-US" b="1" dirty="0" smtClean="0">
                <a:solidFill>
                  <a:srgbClr val="0000FF"/>
                </a:solidFill>
              </a:rPr>
              <a:t> Testing and Factorization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8" name="Picture 7" descr="Screen Shot 2016-06-13 at 2.27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400"/>
            <a:ext cx="9144000" cy="324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6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7 at 12.18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62"/>
            <a:ext cx="9144000" cy="292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9-10-07 at 9.10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76200"/>
            <a:ext cx="8509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9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06 at 10.2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696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0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10-07 at 12.25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850900"/>
            <a:ext cx="82677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2619" y="4387581"/>
            <a:ext cx="121214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Part 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51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4439" y="4949404"/>
            <a:ext cx="121214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Part B</a:t>
            </a:r>
            <a:endParaRPr lang="en-US" sz="2800" dirty="0"/>
          </a:p>
        </p:txBody>
      </p:sp>
      <p:pic>
        <p:nvPicPr>
          <p:cNvPr id="5" name="Picture 4" descr="Screen Shot 2019-10-07 at 9.14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714500"/>
            <a:ext cx="81915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69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9-10-07 at 1.26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9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97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10-06 at 11.13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4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68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07 at 1.52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77900"/>
            <a:ext cx="82169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7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06 at 11.1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9144000" cy="406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07 at 12.50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863600"/>
            <a:ext cx="83947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7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arithmetic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Addition</a:t>
            </a:r>
          </a:p>
          <a:p>
            <a:pPr lvl="1"/>
            <a:r>
              <a:rPr lang="en-US" sz="2400" dirty="0" smtClean="0"/>
              <a:t>The sum of any three single-digit numbers is at most two digit long.</a:t>
            </a:r>
          </a:p>
          <a:p>
            <a:pPr lvl="1"/>
            <a:r>
              <a:rPr lang="en-US" sz="2400" dirty="0" smtClean="0"/>
              <a:t>The cost of each addition of two integers m and n is    O(log m +log n).</a:t>
            </a:r>
          </a:p>
        </p:txBody>
      </p:sp>
    </p:spTree>
    <p:extLst>
      <p:ext uri="{BB962C8B-B14F-4D97-AF65-F5344CB8AC3E}">
        <p14:creationId xmlns:p14="http://schemas.microsoft.com/office/powerpoint/2010/main" val="361906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07 at 12.52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498600"/>
            <a:ext cx="84455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5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07 at 1.36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600"/>
            <a:ext cx="9144000" cy="383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61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07 at 2.02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31800"/>
            <a:ext cx="81661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6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07 at 2.11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8100"/>
            <a:ext cx="83439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50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Graphs (Chapter 3)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7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Some examples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Connected graph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Complete graph</a:t>
            </a:r>
          </a:p>
        </p:txBody>
      </p:sp>
      <p:pic>
        <p:nvPicPr>
          <p:cNvPr id="4" name="Picture 3" descr="Screen Shot 2015-07-02 at 11.55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2362200"/>
            <a:ext cx="4991100" cy="1625600"/>
          </a:xfrm>
          <a:prstGeom prst="rect">
            <a:avLst/>
          </a:prstGeom>
        </p:spPr>
      </p:pic>
      <p:pic>
        <p:nvPicPr>
          <p:cNvPr id="5" name="Picture 4" descr="Screen Shot 2015-07-02 at 11.56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67" y="5147739"/>
            <a:ext cx="46228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2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Some examples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isconnected graph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6" name="Picture 5" descr="Screen Shot 2015-07-02 at 11.58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578101"/>
            <a:ext cx="44196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3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Some examples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Edge-weighted graph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 descr="Screen Shot 2015-07-02 at 12.0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34" y="2324098"/>
            <a:ext cx="38227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9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Graph Terminology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When analyzing algorithms on a graph, there are usually two parameters we care about:</a:t>
            </a:r>
          </a:p>
          <a:p>
            <a:pPr lvl="1"/>
            <a:r>
              <a:rPr lang="en-US" sz="2400" dirty="0" smtClean="0"/>
              <a:t>The number of nodes </a:t>
            </a:r>
            <a:r>
              <a:rPr lang="en-US" sz="2400" i="1" dirty="0" smtClean="0"/>
              <a:t>n</a:t>
            </a:r>
            <a:r>
              <a:rPr lang="en-US" sz="2400" dirty="0" smtClean="0"/>
              <a:t>. (</a:t>
            </a:r>
            <a:r>
              <a:rPr lang="en-US" sz="2400" i="1" dirty="0" smtClean="0"/>
              <a:t>n = |V|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The number of edges </a:t>
            </a:r>
            <a:r>
              <a:rPr lang="en-US" sz="2400" i="1" dirty="0" smtClean="0"/>
              <a:t>m</a:t>
            </a:r>
            <a:r>
              <a:rPr lang="en-US" sz="2400" dirty="0" smtClean="0"/>
              <a:t>, (</a:t>
            </a:r>
            <a:r>
              <a:rPr lang="en-US" sz="2400" i="1" dirty="0" smtClean="0"/>
              <a:t>m = |E|</a:t>
            </a:r>
            <a:r>
              <a:rPr lang="en-US" sz="2400" dirty="0" smtClean="0"/>
              <a:t>)</a:t>
            </a:r>
          </a:p>
          <a:p>
            <a:r>
              <a:rPr lang="en-US" sz="2800" dirty="0" smtClean="0"/>
              <a:t>Note that </a:t>
            </a:r>
            <a:r>
              <a:rPr lang="en-US" sz="2800" i="1" dirty="0" smtClean="0"/>
              <a:t>m = O(n</a:t>
            </a:r>
            <a:r>
              <a:rPr lang="en-US" sz="2800" i="1" baseline="30000" dirty="0" smtClean="0"/>
              <a:t>2</a:t>
            </a:r>
            <a:r>
              <a:rPr lang="en-US" sz="2800" i="1" dirty="0" smtClean="0"/>
              <a:t>) 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A graph is dense if </a:t>
            </a:r>
            <a:r>
              <a:rPr lang="en-US" sz="2800" i="1" dirty="0" smtClean="0"/>
              <a:t>m = </a:t>
            </a:r>
            <a:r>
              <a:rPr lang="en-US" sz="2800" i="1" dirty="0" err="1" smtClean="0"/>
              <a:t>Θ</a:t>
            </a:r>
            <a:r>
              <a:rPr lang="en-US" sz="2800" i="1" dirty="0" smtClean="0"/>
              <a:t>(n</a:t>
            </a:r>
            <a:r>
              <a:rPr lang="en-US" sz="2800" i="1" baseline="30000" dirty="0" smtClean="0"/>
              <a:t>2</a:t>
            </a:r>
            <a:r>
              <a:rPr lang="en-US" sz="2800" i="1" dirty="0" smtClean="0"/>
              <a:t>)</a:t>
            </a:r>
            <a:r>
              <a:rPr lang="en-US" sz="2800" dirty="0" smtClean="0"/>
              <a:t>. A graph is called </a:t>
            </a:r>
            <a:r>
              <a:rPr lang="en-US" sz="2800" b="1" dirty="0" smtClean="0">
                <a:solidFill>
                  <a:srgbClr val="0000FF"/>
                </a:solidFill>
              </a:rPr>
              <a:t>sparse</a:t>
            </a:r>
            <a:r>
              <a:rPr lang="en-US" sz="2800" dirty="0" smtClean="0"/>
              <a:t> if it is not </a:t>
            </a:r>
            <a:r>
              <a:rPr lang="en-US" sz="2800" b="1" dirty="0" smtClean="0">
                <a:solidFill>
                  <a:srgbClr val="0000FF"/>
                </a:solidFill>
              </a:rPr>
              <a:t>dense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80368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2 at 1.08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5590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6952" y="6247018"/>
            <a:ext cx="31849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Storage space: O(n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3785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arithmetic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Multiplication and Division</a:t>
            </a:r>
          </a:p>
          <a:p>
            <a:pPr lvl="1"/>
            <a:r>
              <a:rPr lang="en-US" sz="2400" dirty="0" smtClean="0"/>
              <a:t>multiplying two integers m and n cost O(log </a:t>
            </a:r>
            <a:r>
              <a:rPr lang="en-US" sz="2400" dirty="0" err="1" smtClean="0"/>
              <a:t>m.log</a:t>
            </a:r>
            <a:r>
              <a:rPr lang="en-US" sz="2400" dirty="0" smtClean="0"/>
              <a:t> n).</a:t>
            </a:r>
          </a:p>
          <a:p>
            <a:pPr lvl="1"/>
            <a:r>
              <a:rPr lang="en-US" sz="2400" dirty="0" smtClean="0"/>
              <a:t>Can do better with divide-and-conquer.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038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2 at 1.37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167"/>
            <a:ext cx="9144000" cy="556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3634" y="6307486"/>
            <a:ext cx="350742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Storage space: O(</a:t>
            </a:r>
            <a:r>
              <a:rPr lang="en-US" sz="2800" dirty="0" err="1" smtClean="0"/>
              <a:t>n+m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727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Adjacency matrix benefit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biggest convenience is that the presence of a particular edge can be checked in constant time.</a:t>
            </a:r>
          </a:p>
          <a:p>
            <a:r>
              <a:rPr lang="en-US" sz="2800" dirty="0" smtClean="0"/>
              <a:t>Any algorithm that uses adjacency matrix structure to store a graph has </a:t>
            </a:r>
            <a:r>
              <a:rPr lang="en-US" sz="2800" i="1" dirty="0" err="1" smtClean="0"/>
              <a:t>Ω</a:t>
            </a:r>
            <a:r>
              <a:rPr lang="en-US" sz="2800" i="1" dirty="0" smtClean="0"/>
              <a:t>(n</a:t>
            </a:r>
            <a:r>
              <a:rPr lang="en-US" sz="2800" i="1" baseline="30000" dirty="0" smtClean="0"/>
              <a:t>2</a:t>
            </a:r>
            <a:r>
              <a:rPr lang="en-US" sz="2800" i="1" dirty="0" smtClean="0"/>
              <a:t>)</a:t>
            </a:r>
            <a:r>
              <a:rPr lang="en-US" sz="2800" dirty="0" smtClean="0"/>
              <a:t> lower bound. This is true even if </a:t>
            </a:r>
            <a:r>
              <a:rPr lang="en-US" sz="2800" i="1" dirty="0" smtClean="0"/>
              <a:t>|E|</a:t>
            </a:r>
            <a:r>
              <a:rPr lang="en-US" sz="2800" dirty="0" smtClean="0"/>
              <a:t> is </a:t>
            </a:r>
            <a:r>
              <a:rPr lang="en-US" sz="2800" i="1" dirty="0" smtClean="0"/>
              <a:t>O(n)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561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Adjacency lists benefits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storage space requirement is </a:t>
            </a:r>
            <a:r>
              <a:rPr lang="en-US" sz="2800" i="1" dirty="0" smtClean="0"/>
              <a:t>O(n + m)</a:t>
            </a:r>
            <a:r>
              <a:rPr lang="en-US" sz="2800" dirty="0" smtClean="0"/>
              <a:t>, which is optimal in the sense that no other representation taking less than this amount is possible.</a:t>
            </a:r>
          </a:p>
          <a:p>
            <a:r>
              <a:rPr lang="en-US" sz="2800" dirty="0" smtClean="0"/>
              <a:t>Checking of for an edge is no longer a constant time operation.</a:t>
            </a:r>
          </a:p>
          <a:p>
            <a:r>
              <a:rPr lang="en-US" sz="2800" dirty="0" smtClean="0"/>
              <a:t>Iterating through all the neighbors of a vertex is now easy. </a:t>
            </a:r>
          </a:p>
          <a:p>
            <a:r>
              <a:rPr lang="en-US" sz="2800" dirty="0" smtClean="0"/>
              <a:t>An algorithm on a graph runs in linear time if the running time of the algorithm is </a:t>
            </a:r>
            <a:r>
              <a:rPr lang="en-US" sz="2800" i="1" dirty="0" smtClean="0"/>
              <a:t>O(n + m)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94952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34" y="465137"/>
            <a:ext cx="8229600" cy="215952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Relative advantages of adjacency lists and matrices</a:t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2700" dirty="0" smtClean="0"/>
              <a:t> (From the book: </a:t>
            </a:r>
            <a:r>
              <a:rPr lang="en-US" sz="2700" dirty="0"/>
              <a:t>The Algorithm Design </a:t>
            </a:r>
            <a:r>
              <a:rPr lang="en-US" sz="2700" dirty="0" smtClean="0"/>
              <a:t>Manual by </a:t>
            </a:r>
            <a:r>
              <a:rPr lang="en-US" sz="2700" dirty="0" err="1" smtClean="0"/>
              <a:t>Skienna</a:t>
            </a:r>
            <a:r>
              <a:rPr lang="en-US" sz="2700" dirty="0" smtClean="0"/>
              <a:t>) </a:t>
            </a:r>
            <a:br>
              <a:rPr lang="en-US" sz="2700" dirty="0" smtClean="0"/>
            </a:b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6" name="Picture 5" descr="Screen Shot 2015-07-02 at 2.27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9767"/>
            <a:ext cx="9144000" cy="311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15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Depth-first search (DFS) in undirected graph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46911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DFS</a:t>
            </a:r>
            <a:r>
              <a:rPr lang="en-US" sz="2800" dirty="0" smtClean="0"/>
              <a:t>  is a versatile linear time procedure to traverse (explore) a graph.</a:t>
            </a:r>
          </a:p>
          <a:p>
            <a:r>
              <a:rPr lang="en-US" sz="2800" dirty="0" smtClean="0"/>
              <a:t>The undirected graph </a:t>
            </a:r>
            <a:r>
              <a:rPr lang="en-US" sz="2800" i="1" dirty="0" smtClean="0"/>
              <a:t>G=(V,E)</a:t>
            </a:r>
            <a:r>
              <a:rPr lang="en-US" sz="2800" dirty="0" smtClean="0"/>
              <a:t> is represented by an adjacency list.</a:t>
            </a:r>
          </a:p>
          <a:p>
            <a:r>
              <a:rPr lang="en-US" sz="2800" dirty="0" smtClean="0"/>
              <a:t>DFS traverses a graph </a:t>
            </a:r>
            <a:r>
              <a:rPr lang="en-US" sz="2800" i="1" dirty="0" smtClean="0"/>
              <a:t>G = (V,E) </a:t>
            </a:r>
            <a:r>
              <a:rPr lang="en-US" sz="2800" dirty="0" smtClean="0"/>
              <a:t>in a systematic manner revealing a wealth of information about a graph.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55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An example</a:t>
            </a:r>
            <a:endParaRPr lang="en-US" sz="4000" b="1" dirty="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200" y="431724"/>
            <a:ext cx="8341088" cy="4563724"/>
            <a:chOff x="457200" y="1479836"/>
            <a:chExt cx="8341088" cy="4563724"/>
          </a:xfrm>
        </p:grpSpPr>
        <p:pic>
          <p:nvPicPr>
            <p:cNvPr id="3" name="Picture 2" descr="Screen Shot 2019-10-09 at 12.40.58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0588" y="2097464"/>
              <a:ext cx="1917700" cy="3416300"/>
            </a:xfrm>
            <a:prstGeom prst="rect">
              <a:avLst/>
            </a:prstGeom>
          </p:spPr>
        </p:pic>
        <p:pic>
          <p:nvPicPr>
            <p:cNvPr id="6" name="Picture 5" descr="Screen Shot 2015-07-02 at 3.59.2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479836"/>
              <a:ext cx="6705600" cy="4127500"/>
            </a:xfrm>
            <a:prstGeom prst="rect">
              <a:avLst/>
            </a:prstGeom>
          </p:spPr>
        </p:pic>
        <p:pic>
          <p:nvPicPr>
            <p:cNvPr id="4" name="Picture 3" descr="Screen Shot 2019-10-09 at 12.42.29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488" y="5332360"/>
              <a:ext cx="584200" cy="7112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081036" y="3596736"/>
            <a:ext cx="1665959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parent[A] = nil</a:t>
            </a:r>
          </a:p>
          <a:p>
            <a:r>
              <a:rPr lang="en-US" sz="2000" dirty="0" smtClean="0"/>
              <a:t>parent[B] = A</a:t>
            </a:r>
          </a:p>
          <a:p>
            <a:r>
              <a:rPr lang="en-US" sz="2000" dirty="0" smtClean="0"/>
              <a:t>parent[E] = A</a:t>
            </a:r>
          </a:p>
          <a:p>
            <a:r>
              <a:rPr lang="en-US" sz="2000" dirty="0" smtClean="0"/>
              <a:t>parent[I] = E</a:t>
            </a:r>
          </a:p>
          <a:p>
            <a:r>
              <a:rPr lang="en-US" sz="2000" dirty="0" smtClean="0"/>
              <a:t>parent[j] = I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262867"/>
            <a:ext cx="9144000" cy="156966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solid edges are actually those that are traversed, each of which is effected by a call to </a:t>
            </a:r>
            <a:r>
              <a:rPr lang="en-US" sz="2400" b="1" dirty="0" smtClean="0"/>
              <a:t>explore </a:t>
            </a:r>
            <a:r>
              <a:rPr lang="en-US" sz="2400" dirty="0" smtClean="0"/>
              <a:t>and led to the discovery of a new vertex.  These edges form a tree. The edges are call DFS tree edges.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Tree edges are { (parent[u],u)|  </a:t>
            </a:r>
            <a:r>
              <a:rPr lang="en-US" sz="2400" dirty="0" smtClean="0">
                <a:sym typeface="Symbol" charset="0"/>
              </a:rPr>
              <a:t> u, parent[u] is not </a:t>
            </a:r>
            <a:r>
              <a:rPr lang="en-US" sz="2400" dirty="0" err="1" smtClean="0">
                <a:sym typeface="Symbol" charset="0"/>
              </a:rPr>
              <a:t>nill</a:t>
            </a:r>
            <a:r>
              <a:rPr lang="en-US" sz="2400" dirty="0" smtClean="0">
                <a:sym typeface="Symbol" charset="0"/>
              </a:rPr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780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1" dirty="0" err="1" smtClean="0">
                <a:solidFill>
                  <a:srgbClr val="0000FF"/>
                </a:solidFill>
              </a:rPr>
              <a:t>dfs</a:t>
            </a:r>
            <a:r>
              <a:rPr lang="en-US" sz="4000" b="1" i="1" dirty="0" smtClean="0">
                <a:solidFill>
                  <a:srgbClr val="0000FF"/>
                </a:solidFill>
              </a:rPr>
              <a:t>(G)</a:t>
            </a:r>
            <a:endParaRPr lang="en-US" sz="4000" b="1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explore procedure visits only the portion of the graph reachable from its starting point.</a:t>
            </a:r>
          </a:p>
          <a:p>
            <a:r>
              <a:rPr lang="en-US" sz="2800" dirty="0" smtClean="0"/>
              <a:t>To examine the rest of the graph, we need to restart the procedure elsewhere, at some vertex that has not yet been visited.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007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Procedure </a:t>
            </a:r>
            <a:r>
              <a:rPr lang="en-US" sz="4000" b="1" i="1" dirty="0" err="1" smtClean="0">
                <a:solidFill>
                  <a:srgbClr val="0000FF"/>
                </a:solidFill>
              </a:rPr>
              <a:t>dfs</a:t>
            </a:r>
            <a:r>
              <a:rPr lang="en-US" sz="4000" b="1" i="1" dirty="0" smtClean="0">
                <a:solidFill>
                  <a:srgbClr val="0000FF"/>
                </a:solidFill>
              </a:rPr>
              <a:t>(G)</a:t>
            </a:r>
            <a:endParaRPr lang="en-US" sz="4000" b="1" i="1" dirty="0">
              <a:solidFill>
                <a:srgbClr val="0000FF"/>
              </a:solidFill>
            </a:endParaRPr>
          </a:p>
        </p:txBody>
      </p:sp>
      <p:pic>
        <p:nvPicPr>
          <p:cNvPr id="5" name="Picture 4" descr="Screen Shot 2015-07-02 at 4.25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99" y="1727199"/>
            <a:ext cx="5882381" cy="38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An example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5-07-02 at 4.2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00"/>
            <a:ext cx="9144000" cy="426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6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402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Analysis of </a:t>
            </a:r>
            <a:r>
              <a:rPr lang="en-US" sz="4000" b="1" i="1" dirty="0" err="1" smtClean="0">
                <a:solidFill>
                  <a:srgbClr val="0000FF"/>
                </a:solidFill>
              </a:rPr>
              <a:t>dfs</a:t>
            </a:r>
            <a:r>
              <a:rPr lang="en-US" sz="4000" b="1" i="1" dirty="0" smtClean="0">
                <a:solidFill>
                  <a:srgbClr val="0000FF"/>
                </a:solidFill>
              </a:rPr>
              <a:t>(G)</a:t>
            </a:r>
            <a:endParaRPr lang="en-US" sz="4000" b="1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22871"/>
            <a:ext cx="9144001" cy="18934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dirty="0" smtClean="0">
              <a:solidFill>
                <a:srgbClr val="0000FF"/>
              </a:solidFill>
            </a:endParaRPr>
          </a:p>
          <a:p>
            <a:pPr marL="400050"/>
            <a:r>
              <a:rPr lang="en-US" sz="2800" dirty="0" smtClean="0">
                <a:solidFill>
                  <a:srgbClr val="FF0000"/>
                </a:solidFill>
              </a:rPr>
              <a:t>The worst case running time is </a:t>
            </a:r>
            <a:r>
              <a:rPr lang="en-US" sz="2800" i="1" dirty="0" smtClean="0">
                <a:solidFill>
                  <a:srgbClr val="FF0000"/>
                </a:solidFill>
              </a:rPr>
              <a:t>O(|V|+|E|)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</a:p>
          <a:p>
            <a:pPr marL="400050"/>
            <a:r>
              <a:rPr lang="en-US" sz="2800" dirty="0" smtClean="0">
                <a:solidFill>
                  <a:srgbClr val="FF0000"/>
                </a:solidFill>
              </a:rPr>
              <a:t>DFS algorithm is  optimal.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1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arithmetic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Repeated addition and multiplication can get the result cumbersomely large.</a:t>
            </a:r>
          </a:p>
          <a:p>
            <a:r>
              <a:rPr lang="en-US" sz="2800" dirty="0" smtClean="0"/>
              <a:t>Modular arithmetic is a system for dealing with restricted range of numbers.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458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8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Interesting observation of time intervals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6" y="1170364"/>
            <a:ext cx="8792308" cy="56876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time intervals have interesting and useful properties with respect to a depth-first search.</a:t>
            </a:r>
          </a:p>
          <a:p>
            <a:r>
              <a:rPr lang="en-US" sz="2800" dirty="0" smtClean="0"/>
              <a:t>Who is an ancestor in the DFS tree? </a:t>
            </a:r>
          </a:p>
          <a:p>
            <a:r>
              <a:rPr lang="en-US" sz="2800" dirty="0" smtClean="0"/>
              <a:t>How  many descendants?</a:t>
            </a:r>
          </a:p>
          <a:p>
            <a:r>
              <a:rPr lang="en-US" sz="2800" dirty="0" smtClean="0"/>
              <a:t>How many connected components in G?</a:t>
            </a:r>
          </a:p>
        </p:txBody>
      </p:sp>
    </p:spTree>
    <p:extLst>
      <p:ext uri="{BB962C8B-B14F-4D97-AF65-F5344CB8AC3E}">
        <p14:creationId xmlns:p14="http://schemas.microsoft.com/office/powerpoint/2010/main" val="257799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5 at 7.33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6" y="110930"/>
            <a:ext cx="7706219" cy="3776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696" y="3887080"/>
            <a:ext cx="8684242" cy="267765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Vertices are picked in lexicographic order.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A is the root of the search tree; everything else is its descendants.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E has descendants F, H, G, and conversely, is an ancestor of these three nodes.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C is the parent of D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579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062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Types of edges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Screen Shot 2015-07-05 at 7.33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7" y="903957"/>
            <a:ext cx="7089482" cy="3473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228" y="4436571"/>
            <a:ext cx="8358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Tree edges: Edges lead from a node to visit its children. The resulting tree could be disconnected (forest).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Forward edges:  Edges lead from a node to a </a:t>
            </a:r>
            <a:r>
              <a:rPr lang="en-US" sz="2400" dirty="0" err="1" smtClean="0"/>
              <a:t>nonchild</a:t>
            </a:r>
            <a:r>
              <a:rPr lang="en-US" sz="2400" dirty="0" smtClean="0"/>
              <a:t> descendant in DFS tree.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Back edges: Edges lead to an ancestor in the DFS tree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Cross edges: Edges lead to neither descendant nor ancestor.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237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Summary of the various possibilities for an edge (</a:t>
            </a:r>
            <a:r>
              <a:rPr lang="en-US" sz="4000" b="1" dirty="0" err="1" smtClean="0">
                <a:solidFill>
                  <a:srgbClr val="0000FF"/>
                </a:solidFill>
              </a:rPr>
              <a:t>u,v</a:t>
            </a:r>
            <a:r>
              <a:rPr lang="en-US" sz="4000" b="1" dirty="0" smtClean="0">
                <a:solidFill>
                  <a:srgbClr val="0000FF"/>
                </a:solidFill>
              </a:rPr>
              <a:t>)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5-07-05 at 8.26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79" y="1727199"/>
            <a:ext cx="7704793" cy="36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4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Directed acyclic graphs (DAGs)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graph without a cycle is called acyclic.</a:t>
            </a:r>
          </a:p>
          <a:p>
            <a:r>
              <a:rPr lang="en-US" sz="2800" dirty="0" smtClean="0"/>
              <a:t>G is a DAG if and only if its depth-first search reveals no back edge. This can therefore be tested in optimal O(|V| + |E|) time. In a DAG, every edge leads to a vertex with lower exit (post) number.</a:t>
            </a:r>
          </a:p>
          <a:p>
            <a:r>
              <a:rPr lang="en-US" sz="2800" dirty="0" smtClean="0"/>
              <a:t>DAGs are good for modeling hierarchies and temporal dependencies: course prerequisites, task dependencies etc.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474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Strongly Connected Components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Let </a:t>
            </a:r>
            <a:r>
              <a:rPr lang="en-US" sz="2800" dirty="0" smtClean="0">
                <a:solidFill>
                  <a:srgbClr val="0000FF"/>
                </a:solidFill>
              </a:rPr>
              <a:t>G = (V, E)  </a:t>
            </a:r>
            <a:r>
              <a:rPr lang="en-US" sz="2800" dirty="0" smtClean="0"/>
              <a:t>be a directed graph.</a:t>
            </a:r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/>
              <a:t>A strongly </a:t>
            </a:r>
            <a:r>
              <a:rPr lang="en-US" sz="2800" b="1" dirty="0" smtClean="0">
                <a:solidFill>
                  <a:srgbClr val="0000FF"/>
                </a:solidFill>
              </a:rPr>
              <a:t>connected component (</a:t>
            </a:r>
            <a:r>
              <a:rPr lang="en-US" sz="2800" dirty="0" smtClean="0">
                <a:solidFill>
                  <a:srgbClr val="000000"/>
                </a:solidFill>
              </a:rPr>
              <a:t>or</a:t>
            </a:r>
            <a:r>
              <a:rPr lang="en-US" sz="2800" b="1" dirty="0" smtClean="0">
                <a:solidFill>
                  <a:srgbClr val="0000FF"/>
                </a:solidFill>
              </a:rPr>
              <a:t> SCC) </a:t>
            </a:r>
            <a:r>
              <a:rPr lang="en-US" sz="2800" dirty="0" smtClean="0"/>
              <a:t>of </a:t>
            </a:r>
            <a:r>
              <a:rPr lang="en-US" sz="2800" i="1" dirty="0" smtClean="0"/>
              <a:t>G</a:t>
            </a:r>
            <a:r>
              <a:rPr lang="en-US" sz="2800" dirty="0" smtClean="0"/>
              <a:t>  is a subset </a:t>
            </a:r>
            <a:r>
              <a:rPr lang="en-US" sz="2800" i="1" dirty="0" smtClean="0"/>
              <a:t>C</a:t>
            </a:r>
            <a:r>
              <a:rPr lang="en-US" sz="2800" dirty="0" smtClean="0"/>
              <a:t> of V with the following properties:</a:t>
            </a:r>
          </a:p>
          <a:p>
            <a:pPr lvl="1"/>
            <a:r>
              <a:rPr lang="en-US" sz="2400" i="1" dirty="0" smtClean="0"/>
              <a:t>C</a:t>
            </a:r>
            <a:r>
              <a:rPr lang="en-US" sz="2400" dirty="0" smtClean="0"/>
              <a:t> is not empty.</a:t>
            </a:r>
          </a:p>
          <a:p>
            <a:pPr lvl="1"/>
            <a:r>
              <a:rPr lang="en-US" sz="2400" dirty="0" smtClean="0"/>
              <a:t>For any </a:t>
            </a:r>
            <a:r>
              <a:rPr lang="en-US" sz="2400" i="1" dirty="0" smtClean="0"/>
              <a:t>u, v </a:t>
            </a:r>
            <a:r>
              <a:rPr lang="en-US" sz="2400" i="1" dirty="0" smtClean="0">
                <a:sym typeface="Symbol" charset="0"/>
              </a:rPr>
              <a:t> C: u </a:t>
            </a:r>
            <a:r>
              <a:rPr lang="en-US" sz="2400" dirty="0" smtClean="0">
                <a:sym typeface="Symbol" charset="0"/>
              </a:rPr>
              <a:t>and </a:t>
            </a:r>
            <a:r>
              <a:rPr lang="en-US" sz="2400" i="1" dirty="0" smtClean="0">
                <a:sym typeface="Symbol" charset="0"/>
              </a:rPr>
              <a:t>v</a:t>
            </a:r>
            <a:r>
              <a:rPr lang="en-US" sz="2400" dirty="0" smtClean="0">
                <a:sym typeface="Symbol" charset="0"/>
              </a:rPr>
              <a:t> are strongly connected.</a:t>
            </a:r>
          </a:p>
          <a:p>
            <a:pPr lvl="1"/>
            <a:r>
              <a:rPr lang="en-US" sz="2400" dirty="0" smtClean="0">
                <a:sym typeface="Symbol" charset="0"/>
              </a:rPr>
              <a:t>For any u </a:t>
            </a:r>
            <a:r>
              <a:rPr lang="en-US" sz="2400" i="1" dirty="0" smtClean="0">
                <a:sym typeface="Symbol" charset="0"/>
              </a:rPr>
              <a:t> C, v  V – C: u</a:t>
            </a:r>
            <a:r>
              <a:rPr lang="en-US" sz="2400" dirty="0" smtClean="0">
                <a:sym typeface="Symbol" charset="0"/>
              </a:rPr>
              <a:t> and </a:t>
            </a:r>
            <a:r>
              <a:rPr lang="en-US" sz="2400" i="1" dirty="0" smtClean="0">
                <a:sym typeface="Symbol" charset="0"/>
              </a:rPr>
              <a:t>v</a:t>
            </a:r>
            <a:r>
              <a:rPr lang="en-US" sz="2400" dirty="0" smtClean="0">
                <a:sym typeface="Symbol" charset="0"/>
              </a:rPr>
              <a:t> are not strongly connected.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934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A directed graph and its strongly connected components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2000" y="1905000"/>
            <a:ext cx="5080000" cy="3035300"/>
            <a:chOff x="2032000" y="1905000"/>
            <a:chExt cx="5080000" cy="3035300"/>
          </a:xfrm>
        </p:grpSpPr>
        <p:pic>
          <p:nvPicPr>
            <p:cNvPr id="5" name="Picture 4" descr="Screen Shot 2015-07-05 at 9.18.49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100" y="1930400"/>
              <a:ext cx="5003800" cy="2997200"/>
            </a:xfrm>
            <a:prstGeom prst="rect">
              <a:avLst/>
            </a:prstGeom>
          </p:spPr>
        </p:pic>
        <p:pic>
          <p:nvPicPr>
            <p:cNvPr id="3" name="Picture 2" descr="Screen Shot 2015-07-05 at 9.19.0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000" y="1905000"/>
              <a:ext cx="5080000" cy="3035300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 flipH="1">
              <a:off x="4535462" y="2600093"/>
              <a:ext cx="45719" cy="765920"/>
            </a:xfrm>
            <a:custGeom>
              <a:avLst/>
              <a:gdLst>
                <a:gd name="connsiteX0" fmla="*/ 0 w 20157"/>
                <a:gd name="connsiteY0" fmla="*/ 0 h 967477"/>
                <a:gd name="connsiteX1" fmla="*/ 20157 w 20157"/>
                <a:gd name="connsiteY1" fmla="*/ 967477 h 96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157" h="967477">
                  <a:moveTo>
                    <a:pt x="0" y="0"/>
                  </a:moveTo>
                  <a:lnTo>
                    <a:pt x="20157" y="967477"/>
                  </a:ln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754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5 at 9.43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9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An important property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condensation (meta) graph </a:t>
            </a:r>
            <a:r>
              <a:rPr lang="en-US" sz="2800" i="1" dirty="0" smtClean="0"/>
              <a:t>G</a:t>
            </a:r>
            <a:r>
              <a:rPr lang="en-US" sz="2800" i="1" baseline="30000" dirty="0" smtClean="0"/>
              <a:t>SCC</a:t>
            </a:r>
            <a:r>
              <a:rPr lang="en-US" sz="2800" dirty="0" smtClean="0"/>
              <a:t> of any directed graph </a:t>
            </a:r>
            <a:r>
              <a:rPr lang="en-US" sz="2800" i="1" dirty="0" smtClean="0"/>
              <a:t>G</a:t>
            </a:r>
            <a:r>
              <a:rPr lang="en-US" sz="2800" dirty="0" smtClean="0"/>
              <a:t> is a dag.</a:t>
            </a:r>
          </a:p>
          <a:p>
            <a:r>
              <a:rPr lang="en-US" sz="2800" dirty="0" smtClean="0"/>
              <a:t>Every dag has at least one source node and at least one sink node.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347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Identify a source strongly connected component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5-07-05 at 9.43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1722966"/>
            <a:ext cx="7368709" cy="4186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667" y="5777490"/>
            <a:ext cx="8384435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Perform DFS(G)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Find the node with the largest </a:t>
            </a:r>
            <a:r>
              <a:rPr lang="en-US" sz="2800" b="1" dirty="0" smtClean="0">
                <a:solidFill>
                  <a:srgbClr val="0000FF"/>
                </a:solidFill>
              </a:rPr>
              <a:t>exit (post)</a:t>
            </a:r>
            <a:r>
              <a:rPr lang="en-US" sz="2800" dirty="0" smtClean="0"/>
              <a:t> time stamp.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801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 cryptosystem, it is necessary to compute </a:t>
            </a:r>
            <a:r>
              <a:rPr lang="en-US" sz="2800" dirty="0" err="1" smtClean="0"/>
              <a:t>x</a:t>
            </a:r>
            <a:r>
              <a:rPr lang="en-US" sz="2800" baseline="30000" dirty="0" err="1" smtClean="0"/>
              <a:t>y</a:t>
            </a:r>
            <a:r>
              <a:rPr lang="en-US" sz="2800" dirty="0" smtClean="0"/>
              <a:t> mod N for values of x, y, and N that are several hundred bits long.</a:t>
            </a:r>
          </a:p>
          <a:p>
            <a:r>
              <a:rPr lang="en-US" sz="2800" dirty="0" smtClean="0"/>
              <a:t>Like to evaluate 2 </a:t>
            </a:r>
            <a:r>
              <a:rPr lang="en-US" sz="2800" baseline="30000" dirty="0" smtClean="0"/>
              <a:t>(19*(524288))</a:t>
            </a:r>
            <a:r>
              <a:rPr lang="en-US" sz="2800" dirty="0" smtClean="0"/>
              <a:t> mod (N).</a:t>
            </a:r>
          </a:p>
          <a:p>
            <a:pPr marL="0" indent="0">
              <a:buNone/>
            </a:pP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170992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Identify a source strongly connected component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5-07-05 at 9.43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1722966"/>
            <a:ext cx="7368709" cy="4186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402" y="5837958"/>
            <a:ext cx="871259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Perform DFS(G)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Find the node </a:t>
            </a:r>
            <a:r>
              <a:rPr lang="en-US" sz="2800" b="1" dirty="0" smtClean="0">
                <a:solidFill>
                  <a:srgbClr val="0000FF"/>
                </a:solidFill>
              </a:rPr>
              <a:t>z</a:t>
            </a:r>
            <a:r>
              <a:rPr lang="en-US" sz="2800" dirty="0" smtClean="0"/>
              <a:t> with the largest </a:t>
            </a:r>
            <a:r>
              <a:rPr lang="en-US" sz="2800" b="1" dirty="0" smtClean="0">
                <a:solidFill>
                  <a:srgbClr val="0000FF"/>
                </a:solidFill>
              </a:rPr>
              <a:t>exit (post) </a:t>
            </a:r>
            <a:r>
              <a:rPr lang="en-US" sz="2800" dirty="0" smtClean="0"/>
              <a:t>time stamp.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931243" y="4588933"/>
            <a:ext cx="4603157" cy="1200328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 lies in a strongly connected component which is a source node in the condensation graph G</a:t>
            </a:r>
            <a:r>
              <a:rPr lang="en-US" sz="2400" baseline="30000" dirty="0" smtClean="0"/>
              <a:t>SCC.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651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Determine the SCC that contains </a:t>
            </a:r>
            <a:r>
              <a:rPr lang="en-US" sz="4000" b="1" dirty="0" smtClean="0">
                <a:solidFill>
                  <a:srgbClr val="FF0000"/>
                </a:solidFill>
              </a:rPr>
              <a:t>z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Screen Shot 2015-07-05 at 12.2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7" y="1477437"/>
            <a:ext cx="3945519" cy="21632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5000" y="4077735"/>
            <a:ext cx="805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Perform DFS on </a:t>
            </a:r>
            <a:r>
              <a:rPr lang="en-US" sz="2400" i="1" dirty="0" smtClean="0"/>
              <a:t>G</a:t>
            </a:r>
            <a:r>
              <a:rPr lang="en-US" sz="2400" i="1" baseline="30000" dirty="0" smtClean="0"/>
              <a:t>R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 from node </a:t>
            </a:r>
            <a:r>
              <a:rPr lang="en-US" sz="2400" i="1" dirty="0" smtClean="0"/>
              <a:t>z</a:t>
            </a:r>
            <a:r>
              <a:rPr lang="en-US" sz="2400" dirty="0" smtClean="0"/>
              <a:t> where </a:t>
            </a:r>
            <a:r>
              <a:rPr lang="en-US" sz="2400" i="1" dirty="0" smtClean="0"/>
              <a:t>G</a:t>
            </a:r>
            <a:r>
              <a:rPr lang="en-US" sz="2400" i="1" baseline="30000" dirty="0" smtClean="0"/>
              <a:t>R</a:t>
            </a:r>
            <a:r>
              <a:rPr lang="en-US" sz="2400" dirty="0" smtClean="0"/>
              <a:t> is obtained from </a:t>
            </a:r>
            <a:r>
              <a:rPr lang="en-US" sz="2400" i="1" dirty="0" smtClean="0"/>
              <a:t>G = (V, E) </a:t>
            </a:r>
            <a:r>
              <a:rPr lang="en-US" sz="2400" dirty="0" smtClean="0"/>
              <a:t>by reversing the direction of each edge of </a:t>
            </a:r>
            <a:r>
              <a:rPr lang="en-US" sz="2400" i="1" dirty="0" smtClean="0"/>
              <a:t>G</a:t>
            </a:r>
            <a:r>
              <a:rPr lang="en-US" sz="24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The search ends after finding the component containing </a:t>
            </a:r>
            <a:r>
              <a:rPr lang="en-US" sz="2400" i="1" dirty="0" smtClean="0"/>
              <a:t>z</a:t>
            </a:r>
            <a:r>
              <a:rPr lang="en-US" sz="24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The time spent to find this component is proportional to the size of the component.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Remove all the nodes from </a:t>
            </a:r>
            <a:r>
              <a:rPr lang="en-US" sz="2400" i="1" dirty="0" smtClean="0"/>
              <a:t>G</a:t>
            </a:r>
            <a:r>
              <a:rPr lang="en-US" sz="2400" dirty="0" smtClean="0"/>
              <a:t>, reachable from </a:t>
            </a:r>
            <a:r>
              <a:rPr lang="en-US" sz="2400" i="1" dirty="0" smtClean="0"/>
              <a:t>z</a:t>
            </a:r>
            <a:r>
              <a:rPr lang="en-US" sz="2400" dirty="0" smtClean="0"/>
              <a:t>. Let G’ be the reduced graph.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50047" y="3409837"/>
            <a:ext cx="753553" cy="4616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</a:t>
            </a:r>
            <a:r>
              <a:rPr lang="en-US" sz="2400" baseline="30000" dirty="0" smtClean="0"/>
              <a:t>SCC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54000" y="3640670"/>
            <a:ext cx="176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 descr="Screen Shot 2015-07-05 at 12.45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62" y="1447800"/>
            <a:ext cx="4026138" cy="21928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24066" y="3388138"/>
            <a:ext cx="1168472" cy="4616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(G</a:t>
            </a:r>
            <a:r>
              <a:rPr lang="en-US" sz="2400" baseline="30000" dirty="0" smtClean="0"/>
              <a:t>SCC</a:t>
            </a:r>
            <a:r>
              <a:rPr lang="en-US" sz="2400" dirty="0" smtClean="0"/>
              <a:t>) </a:t>
            </a:r>
            <a:r>
              <a:rPr lang="en-US" sz="2400" baseline="30000" dirty="0" smtClean="0"/>
              <a:t>R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948267" y="1761065"/>
            <a:ext cx="38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z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49333" y="1761065"/>
            <a:ext cx="38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z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1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Repeat the process after removing a component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5-07-05 at 12.2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4" y="1477437"/>
            <a:ext cx="3945519" cy="2163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8191" y="3409837"/>
            <a:ext cx="1075286" cy="4616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(G’)</a:t>
            </a:r>
            <a:r>
              <a:rPr lang="en-US" sz="2400" baseline="30000" dirty="0" smtClean="0"/>
              <a:t>SCC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14874" y="1571682"/>
            <a:ext cx="1777998" cy="544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Shot 2015-07-05 at 12.45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62" y="1447800"/>
            <a:ext cx="4026138" cy="21928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1669" y="3388138"/>
            <a:ext cx="1303934" cy="4616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((G’)</a:t>
            </a:r>
            <a:r>
              <a:rPr lang="en-US" sz="2400" baseline="30000" dirty="0" smtClean="0"/>
              <a:t>SCC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113800" y="1574273"/>
            <a:ext cx="1777998" cy="544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9066" y="4216399"/>
            <a:ext cx="7687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/>
              <a:t>Select the next vertex </a:t>
            </a:r>
            <a:r>
              <a:rPr lang="en-US" sz="2400" i="1" dirty="0" smtClean="0"/>
              <a:t>z</a:t>
            </a:r>
            <a:r>
              <a:rPr lang="en-US" sz="2400" dirty="0" smtClean="0"/>
              <a:t> of </a:t>
            </a:r>
            <a:r>
              <a:rPr lang="en-US" sz="2400" i="1" dirty="0" smtClean="0"/>
              <a:t>G’</a:t>
            </a:r>
            <a:r>
              <a:rPr lang="en-US" sz="2400" dirty="0" smtClean="0"/>
              <a:t> with the largest exit time stamp.</a:t>
            </a:r>
          </a:p>
          <a:p>
            <a:pPr marL="457200" indent="-457200">
              <a:buFont typeface="Arial"/>
              <a:buChar char="•"/>
            </a:pPr>
            <a:r>
              <a:rPr lang="en-US" sz="2400" i="1" dirty="0" smtClean="0"/>
              <a:t>z</a:t>
            </a:r>
            <a:r>
              <a:rPr lang="en-US" sz="2400" dirty="0" smtClean="0"/>
              <a:t> now lies in the component which is a source node of </a:t>
            </a:r>
            <a:r>
              <a:rPr lang="en-US" sz="2400" dirty="0"/>
              <a:t>(G’)</a:t>
            </a:r>
            <a:r>
              <a:rPr lang="en-US" sz="2400" baseline="30000" dirty="0" smtClean="0"/>
              <a:t>SCC</a:t>
            </a:r>
            <a:r>
              <a:rPr lang="en-US" sz="2400" dirty="0" smtClean="0"/>
              <a:t>. In the figure it is either B or E.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We find all the vertices reachable from </a:t>
            </a:r>
            <a:r>
              <a:rPr lang="en-US" sz="2400" i="1" dirty="0" smtClean="0"/>
              <a:t>z’</a:t>
            </a:r>
            <a:r>
              <a:rPr lang="en-US" sz="2400" dirty="0" smtClean="0"/>
              <a:t>. These vertices form a strongly connected component.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513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Algorithm to computing strongly connected components 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0824"/>
            <a:ext cx="8452468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 is the given directed graph.</a:t>
            </a:r>
          </a:p>
          <a:p>
            <a:pPr lvl="1"/>
            <a:r>
              <a:rPr lang="en-US" sz="2400" dirty="0" smtClean="0"/>
              <a:t>Run DFS on G.</a:t>
            </a:r>
          </a:p>
          <a:p>
            <a:pPr lvl="1"/>
            <a:r>
              <a:rPr lang="en-US" sz="2400" dirty="0" smtClean="0"/>
              <a:t>Record the </a:t>
            </a:r>
            <a:r>
              <a:rPr lang="en-US" sz="2400" b="1" dirty="0" smtClean="0">
                <a:solidFill>
                  <a:srgbClr val="0000FF"/>
                </a:solidFill>
              </a:rPr>
              <a:t>exit (post) </a:t>
            </a:r>
            <a:r>
              <a:rPr lang="en-US" sz="2400" dirty="0" smtClean="0"/>
              <a:t>time stamp of each node.</a:t>
            </a:r>
          </a:p>
          <a:p>
            <a:pPr lvl="1"/>
            <a:r>
              <a:rPr lang="en-US" sz="2400" dirty="0" smtClean="0"/>
              <a:t>Compute </a:t>
            </a:r>
            <a:r>
              <a:rPr lang="en-US" sz="2400" i="1" dirty="0" smtClean="0"/>
              <a:t>G</a:t>
            </a:r>
            <a:r>
              <a:rPr lang="en-US" sz="2400" i="1" baseline="30000" dirty="0" smtClean="0"/>
              <a:t>R</a:t>
            </a:r>
          </a:p>
          <a:p>
            <a:pPr lvl="1"/>
            <a:r>
              <a:rPr lang="en-US" sz="2400" dirty="0" smtClean="0"/>
              <a:t>Run DFS on </a:t>
            </a:r>
            <a:r>
              <a:rPr lang="en-US" sz="2400" i="1" dirty="0" smtClean="0"/>
              <a:t>G</a:t>
            </a:r>
            <a:r>
              <a:rPr lang="en-US" sz="2400" i="1" baseline="30000" dirty="0" smtClean="0"/>
              <a:t>R</a:t>
            </a:r>
            <a:r>
              <a:rPr lang="en-US" sz="2400" dirty="0" smtClean="0"/>
              <a:t> always starting from the node with the largest exit time stamp.</a:t>
            </a:r>
          </a:p>
          <a:p>
            <a:r>
              <a:rPr lang="en-US" sz="2800" dirty="0" smtClean="0"/>
              <a:t>Since </a:t>
            </a:r>
            <a:r>
              <a:rPr lang="en-US" sz="2800" i="1" dirty="0" smtClean="0"/>
              <a:t>G</a:t>
            </a:r>
            <a:r>
              <a:rPr lang="en-US" sz="2800" i="1" baseline="30000" dirty="0" smtClean="0"/>
              <a:t>R</a:t>
            </a:r>
            <a:r>
              <a:rPr lang="en-US" sz="2800" dirty="0" smtClean="0"/>
              <a:t> can be computed in linear time, the above algorithm runs in linear </a:t>
            </a:r>
            <a:r>
              <a:rPr lang="en-US" sz="2800" b="1" dirty="0">
                <a:solidFill>
                  <a:srgbClr val="FF0000"/>
                </a:solidFill>
              </a:rPr>
              <a:t>O(|V| + |E|)</a:t>
            </a:r>
            <a:r>
              <a:rPr lang="en-US" sz="2800" dirty="0" smtClean="0"/>
              <a:t> time.</a:t>
            </a:r>
          </a:p>
        </p:txBody>
      </p:sp>
    </p:spTree>
    <p:extLst>
      <p:ext uri="{BB962C8B-B14F-4D97-AF65-F5344CB8AC3E}">
        <p14:creationId xmlns:p14="http://schemas.microsoft.com/office/powerpoint/2010/main" val="2376140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6 at 8.49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8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3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Finding Cycles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an undirected graph, the absence of </a:t>
            </a:r>
            <a:r>
              <a:rPr lang="en-US" dirty="0" err="1" smtClean="0"/>
              <a:t>nontree</a:t>
            </a:r>
            <a:r>
              <a:rPr lang="en-US" dirty="0" smtClean="0"/>
              <a:t> edges imply nonexistence of cycles. (why?)</a:t>
            </a:r>
          </a:p>
          <a:p>
            <a:r>
              <a:rPr lang="en-US" dirty="0" smtClean="0"/>
              <a:t>This can be tested by the DFS of the graph.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5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Topological Sorting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Topological sorting is the most important operation on DAGs.</a:t>
            </a:r>
          </a:p>
          <a:p>
            <a:r>
              <a:rPr lang="en-US" dirty="0" smtClean="0"/>
              <a:t>It orders the vertices on a line such that all directed edges go from left to right.</a:t>
            </a:r>
          </a:p>
          <a:p>
            <a:r>
              <a:rPr lang="en-US" dirty="0" smtClean="0"/>
              <a:t>Such an ordering cannot exist if the graph contains a directed cycle.</a:t>
            </a:r>
          </a:p>
          <a:p>
            <a:r>
              <a:rPr lang="en-US" dirty="0" smtClean="0"/>
              <a:t>The ordering gives us a sequence of processes which can be executed honoring the precedence relation.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8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Shortest Paths (Chapter 4)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6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An application: Six degrees of separation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5-07-07 at 4.24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61" y="1143650"/>
            <a:ext cx="4884365" cy="3797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013" y="5885113"/>
            <a:ext cx="742854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numbers on nodes indicate the distances of the nodes from the source node.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907394" y="4717381"/>
            <a:ext cx="110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Source node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9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4.30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60" y="359900"/>
            <a:ext cx="5826810" cy="4416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7394" y="4368456"/>
            <a:ext cx="110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Source node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7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Exponentiation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Screen Shot 2016-06-13 at 3.0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13" y="1333500"/>
            <a:ext cx="8467944" cy="45447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98769" y="1817075"/>
            <a:ext cx="6545385" cy="820615"/>
            <a:chOff x="683846" y="6037384"/>
            <a:chExt cx="6545385" cy="820615"/>
          </a:xfrm>
        </p:grpSpPr>
        <p:sp>
          <p:nvSpPr>
            <p:cNvPr id="5" name="Rectangle 4"/>
            <p:cNvSpPr/>
            <p:nvPr/>
          </p:nvSpPr>
          <p:spPr>
            <a:xfrm>
              <a:off x="683846" y="6037384"/>
              <a:ext cx="6545385" cy="8206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98769" y="6213231"/>
              <a:ext cx="609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0000FF"/>
                  </a:solidFill>
                </a:rPr>
                <a:t>xy</a:t>
              </a:r>
              <a:r>
                <a:rPr lang="en-US" sz="2800" dirty="0" smtClean="0">
                  <a:solidFill>
                    <a:srgbClr val="0000FF"/>
                  </a:solidFill>
                </a:rPr>
                <a:t> mod n = (x mod n)(y mod n) mod n</a:t>
              </a:r>
              <a:endParaRPr lang="en-US" sz="2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99842" y="3165228"/>
            <a:ext cx="6986958" cy="410310"/>
            <a:chOff x="1699842" y="3028462"/>
            <a:chExt cx="6986958" cy="605692"/>
          </a:xfrm>
        </p:grpSpPr>
        <p:sp>
          <p:nvSpPr>
            <p:cNvPr id="8" name="Rectangle 7"/>
            <p:cNvSpPr/>
            <p:nvPr/>
          </p:nvSpPr>
          <p:spPr>
            <a:xfrm>
              <a:off x="1789723" y="3028462"/>
              <a:ext cx="6897077" cy="60569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99842" y="3110934"/>
              <a:ext cx="6408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00FF"/>
                  </a:solidFill>
                </a:rPr>
                <a:t>x</a:t>
              </a:r>
              <a:r>
                <a:rPr lang="en-US" sz="2800" baseline="30000" dirty="0" err="1" smtClean="0">
                  <a:solidFill>
                    <a:srgbClr val="0000FF"/>
                  </a:solidFill>
                </a:rPr>
                <a:t>y</a:t>
              </a:r>
              <a:r>
                <a:rPr lang="en-US" sz="2800" dirty="0">
                  <a:solidFill>
                    <a:srgbClr val="0000FF"/>
                  </a:solidFill>
                </a:rPr>
                <a:t> </a:t>
              </a:r>
              <a:r>
                <a:rPr lang="en-US" sz="2800" dirty="0" smtClean="0">
                  <a:solidFill>
                    <a:srgbClr val="0000FF"/>
                  </a:solidFill>
                </a:rPr>
                <a:t>mod n = (x mod n)</a:t>
              </a:r>
              <a:r>
                <a:rPr lang="en-US" sz="2800" baseline="30000" dirty="0" smtClean="0">
                  <a:solidFill>
                    <a:srgbClr val="0000FF"/>
                  </a:solidFill>
                </a:rPr>
                <a:t>y</a:t>
              </a:r>
              <a:r>
                <a:rPr lang="en-US" sz="2800" dirty="0" smtClean="0">
                  <a:solidFill>
                    <a:srgbClr val="0000FF"/>
                  </a:solidFill>
                </a:rPr>
                <a:t> mod n</a:t>
              </a:r>
              <a:endParaRPr lang="en-US" sz="28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00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07 at 4.3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99" y="360225"/>
            <a:ext cx="5530516" cy="4380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5079" y="4438241"/>
            <a:ext cx="1102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Source node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379" y="5269238"/>
            <a:ext cx="8331123" cy="1200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Principle of optimality</a:t>
            </a:r>
            <a:r>
              <a:rPr lang="en-US" sz="2400" dirty="0" smtClean="0"/>
              <a:t>: If node </a:t>
            </a:r>
            <a:r>
              <a:rPr lang="en-US" sz="2400" b="1" i="1" dirty="0" smtClean="0">
                <a:solidFill>
                  <a:srgbClr val="0000FF"/>
                </a:solidFill>
              </a:rPr>
              <a:t>A</a:t>
            </a:r>
            <a:r>
              <a:rPr lang="en-US" sz="2400" dirty="0" smtClean="0"/>
              <a:t> lies on the shortest path from the source node </a:t>
            </a:r>
            <a:r>
              <a:rPr lang="en-US" sz="2400" b="1" i="1" dirty="0" smtClean="0">
                <a:solidFill>
                  <a:srgbClr val="0000FF"/>
                </a:solidFill>
              </a:rPr>
              <a:t>S</a:t>
            </a:r>
            <a:r>
              <a:rPr lang="en-US" sz="2400" dirty="0" smtClean="0"/>
              <a:t>  to </a:t>
            </a:r>
            <a:r>
              <a:rPr lang="en-US" sz="2400" b="1" i="1" dirty="0" smtClean="0">
                <a:solidFill>
                  <a:srgbClr val="0000FF"/>
                </a:solidFill>
              </a:rPr>
              <a:t>B</a:t>
            </a:r>
            <a:r>
              <a:rPr lang="en-US" sz="2400" dirty="0" smtClean="0"/>
              <a:t> then 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d (S,B) = d (S, A) + d ( A, B).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7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General Idea of BFS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Proceed outward from the source node </a:t>
            </a:r>
            <a:r>
              <a:rPr lang="en-US" i="1" dirty="0" smtClean="0">
                <a:solidFill>
                  <a:srgbClr val="0000FF"/>
                </a:solidFill>
              </a:rPr>
              <a:t>s</a:t>
            </a:r>
            <a:r>
              <a:rPr lang="en-US" dirty="0" smtClean="0"/>
              <a:t> in ``layers’’.</a:t>
            </a:r>
          </a:p>
          <a:p>
            <a:pPr lvl="1"/>
            <a:r>
              <a:rPr lang="en-US" dirty="0" smtClean="0"/>
              <a:t>The first layer is all nodes of distance 0.</a:t>
            </a:r>
          </a:p>
          <a:p>
            <a:pPr lvl="1"/>
            <a:r>
              <a:rPr lang="en-US" dirty="0" smtClean="0"/>
              <a:t>The second layer is all nodes of distance 1.</a:t>
            </a:r>
          </a:p>
          <a:p>
            <a:pPr lvl="1"/>
            <a:r>
              <a:rPr lang="en-US" dirty="0" smtClean="0"/>
              <a:t>The third layer is all nodes of distance 2.</a:t>
            </a:r>
          </a:p>
          <a:p>
            <a:pPr lvl="1"/>
            <a:r>
              <a:rPr lang="en-US" dirty="0" smtClean="0"/>
              <a:t>etc.</a:t>
            </a:r>
          </a:p>
          <a:p>
            <a:pPr marL="514350" indent="-457200"/>
            <a:r>
              <a:rPr lang="en-US" dirty="0" smtClean="0"/>
              <a:t>This gives rise to </a:t>
            </a:r>
            <a:r>
              <a:rPr lang="en-US" b="1" dirty="0" smtClean="0">
                <a:solidFill>
                  <a:srgbClr val="0000FF"/>
                </a:solidFill>
              </a:rPr>
              <a:t>breadth-first search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4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7-08 at 1.03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95" y="156655"/>
            <a:ext cx="5994840" cy="6615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4976" y="2950479"/>
            <a:ext cx="747020" cy="20914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60932" y="1942089"/>
            <a:ext cx="113920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33" y="3145692"/>
            <a:ext cx="2754923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keep only edges (thick ones) that correspond to parent field of some vertex.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011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9075B-BB80-1143-8769-FDC5CBF8867B}" type="slidenum">
              <a:rPr lang="en-US"/>
              <a:pPr>
                <a:defRPr/>
              </a:pPr>
              <a:t>93</a:t>
            </a:fld>
            <a:endParaRPr lang="en-US"/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84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DFS vs. BFS</a:t>
            </a:r>
          </a:p>
        </p:txBody>
      </p:sp>
      <p:sp>
        <p:nvSpPr>
          <p:cNvPr id="754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33067" y="1166813"/>
            <a:ext cx="4038600" cy="5373687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b="1" dirty="0" smtClean="0">
                <a:cs typeface="+mn-cs"/>
              </a:rPr>
              <a:t>Input</a:t>
            </a:r>
            <a:r>
              <a:rPr lang="en-US" sz="2400" dirty="0" smtClean="0">
                <a:cs typeface="+mn-cs"/>
              </a:rPr>
              <a:t>:</a:t>
            </a:r>
          </a:p>
          <a:p>
            <a:pPr lvl="1" eaLnBrk="1" hangingPunct="1">
              <a:defRPr/>
            </a:pPr>
            <a:r>
              <a:rPr lang="en-US" sz="2000" dirty="0" smtClean="0"/>
              <a:t>A graph </a:t>
            </a:r>
            <a:r>
              <a:rPr lang="en-US" sz="2000" dirty="0" smtClean="0">
                <a:latin typeface="Comic Sans MS" charset="0"/>
              </a:rPr>
              <a:t>G = (V, E)</a:t>
            </a:r>
            <a:r>
              <a:rPr lang="en-US" sz="2000" dirty="0" smtClean="0"/>
              <a:t> (directed or undirected)</a:t>
            </a:r>
          </a:p>
          <a:p>
            <a:pPr lvl="1" eaLnBrk="1" hangingPunct="1">
              <a:defRPr/>
            </a:pPr>
            <a:r>
              <a:rPr lang="en-US" sz="2000" dirty="0" smtClean="0"/>
              <a:t>A </a:t>
            </a:r>
            <a:r>
              <a:rPr lang="en-US" sz="2000" b="1" dirty="0" smtClean="0"/>
              <a:t>source</a:t>
            </a:r>
            <a:r>
              <a:rPr lang="en-US" sz="2000" dirty="0" smtClean="0"/>
              <a:t> vertex </a:t>
            </a:r>
            <a:r>
              <a:rPr lang="en-US" sz="2000" dirty="0" smtClean="0">
                <a:latin typeface="Comic Sans MS" charset="0"/>
              </a:rPr>
              <a:t>s </a:t>
            </a:r>
            <a:r>
              <a:rPr lang="en-US" sz="2000" dirty="0" smtClean="0">
                <a:latin typeface="Comic Sans MS" charset="0"/>
                <a:sym typeface="Symbol" charset="0"/>
              </a:rPr>
              <a:t> V</a:t>
            </a:r>
          </a:p>
          <a:p>
            <a:pPr eaLnBrk="1" hangingPunct="1">
              <a:defRPr/>
            </a:pPr>
            <a:r>
              <a:rPr lang="en-US" sz="2400" b="1" dirty="0" smtClean="0">
                <a:cs typeface="+mn-cs"/>
              </a:rPr>
              <a:t>Idea</a:t>
            </a:r>
            <a:r>
              <a:rPr lang="en-US" sz="2400" dirty="0" smtClean="0">
                <a:cs typeface="+mn-cs"/>
              </a:rPr>
              <a:t>:</a:t>
            </a:r>
          </a:p>
          <a:p>
            <a:pPr lvl="1" eaLnBrk="1" hangingPunct="1">
              <a:defRPr/>
            </a:pPr>
            <a:r>
              <a:rPr lang="en-US" sz="2000" dirty="0" smtClean="0"/>
              <a:t>Explore the edges of </a:t>
            </a:r>
            <a:r>
              <a:rPr lang="en-US" sz="2000" dirty="0" smtClean="0">
                <a:latin typeface="Comic Sans MS" charset="0"/>
              </a:rPr>
              <a:t>G</a:t>
            </a:r>
            <a:r>
              <a:rPr lang="en-US" sz="2000" dirty="0" smtClean="0"/>
              <a:t> to </a:t>
            </a:r>
            <a:r>
              <a:rPr lang="ja-JP" altLang="en-US" sz="2000" dirty="0" smtClean="0">
                <a:latin typeface="Arial"/>
              </a:rPr>
              <a:t>“</a:t>
            </a:r>
            <a:r>
              <a:rPr lang="en-US" sz="2000" dirty="0" smtClean="0"/>
              <a:t>discover</a:t>
            </a:r>
            <a:r>
              <a:rPr lang="ja-JP" altLang="en-US" sz="2000" dirty="0" smtClean="0">
                <a:latin typeface="Arial"/>
              </a:rPr>
              <a:t>”</a:t>
            </a:r>
            <a:r>
              <a:rPr lang="en-US" sz="2000" dirty="0" smtClean="0"/>
              <a:t> every vertex reachable from </a:t>
            </a:r>
            <a:r>
              <a:rPr lang="en-US" sz="2000" dirty="0" smtClean="0">
                <a:latin typeface="Comic Sans MS" charset="0"/>
              </a:rPr>
              <a:t>s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336699"/>
                </a:solidFill>
              </a:rPr>
              <a:t>taking the ones closest to </a:t>
            </a:r>
            <a:r>
              <a:rPr lang="en-US" sz="2000" dirty="0" smtClean="0">
                <a:solidFill>
                  <a:srgbClr val="336699"/>
                </a:solidFill>
                <a:latin typeface="Comic Sans MS" charset="0"/>
              </a:rPr>
              <a:t>s</a:t>
            </a:r>
            <a:r>
              <a:rPr lang="en-US" sz="2000" dirty="0" smtClean="0">
                <a:solidFill>
                  <a:srgbClr val="336699"/>
                </a:solidFill>
              </a:rPr>
              <a:t> first</a:t>
            </a:r>
          </a:p>
          <a:p>
            <a:pPr eaLnBrk="1" hangingPunct="1">
              <a:defRPr/>
            </a:pPr>
            <a:r>
              <a:rPr lang="en-US" sz="2400" b="1" dirty="0" smtClean="0">
                <a:cs typeface="+mn-cs"/>
              </a:rPr>
              <a:t>Output</a:t>
            </a:r>
            <a:r>
              <a:rPr lang="en-US" sz="2400" dirty="0" smtClean="0">
                <a:cs typeface="+mn-cs"/>
              </a:rPr>
              <a:t>: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Comic Sans MS" charset="0"/>
              </a:rPr>
              <a:t>d[v]</a:t>
            </a:r>
            <a:r>
              <a:rPr lang="en-US" sz="2000" dirty="0" smtClean="0"/>
              <a:t> = distance (smallest # of edges, or shortest path) from </a:t>
            </a:r>
            <a:r>
              <a:rPr lang="en-US" sz="2000" dirty="0" smtClean="0">
                <a:latin typeface="Comic Sans MS" charset="0"/>
              </a:rPr>
              <a:t>s</a:t>
            </a:r>
            <a:r>
              <a:rPr lang="en-US" sz="2000" dirty="0" smtClean="0"/>
              <a:t> to </a:t>
            </a:r>
            <a:r>
              <a:rPr lang="en-US" sz="2000" dirty="0" smtClean="0">
                <a:latin typeface="Comic Sans MS" charset="0"/>
              </a:rPr>
              <a:t>v</a:t>
            </a:r>
            <a:r>
              <a:rPr lang="en-US" sz="2000" dirty="0" smtClean="0"/>
              <a:t>, for all </a:t>
            </a:r>
            <a:r>
              <a:rPr lang="en-US" sz="2000" dirty="0" smtClean="0">
                <a:latin typeface="Comic Sans MS" charset="0"/>
              </a:rPr>
              <a:t>v </a:t>
            </a:r>
            <a:r>
              <a:rPr lang="en-US" sz="2000" dirty="0" smtClean="0">
                <a:latin typeface="Comic Sans MS" charset="0"/>
                <a:sym typeface="Symbol" charset="0"/>
              </a:rPr>
              <a:t></a:t>
            </a:r>
            <a:r>
              <a:rPr lang="en-US" sz="2000" dirty="0" smtClean="0">
                <a:latin typeface="Comic Sans MS" charset="0"/>
              </a:rPr>
              <a:t> V</a:t>
            </a:r>
          </a:p>
          <a:p>
            <a:pPr lvl="1" eaLnBrk="1" hangingPunct="1">
              <a:defRPr/>
            </a:pPr>
            <a:r>
              <a:rPr lang="en-US" sz="2000" dirty="0" smtClean="0"/>
              <a:t>BFS tree</a:t>
            </a:r>
          </a:p>
          <a:p>
            <a:pPr>
              <a:defRPr/>
            </a:pPr>
            <a:r>
              <a:rPr lang="en-US" sz="2400" b="1" dirty="0" smtClean="0"/>
              <a:t>O(|V|+|E|)</a:t>
            </a:r>
          </a:p>
        </p:txBody>
      </p:sp>
      <p:sp>
        <p:nvSpPr>
          <p:cNvPr id="7546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30175" y="1185008"/>
            <a:ext cx="4038600" cy="536257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b="1" dirty="0" smtClean="0">
                <a:cs typeface="+mn-cs"/>
              </a:rPr>
              <a:t>Input:</a:t>
            </a:r>
          </a:p>
          <a:p>
            <a:pPr lvl="1" eaLnBrk="1" hangingPunct="1">
              <a:defRPr/>
            </a:pPr>
            <a:r>
              <a:rPr lang="en-US" sz="2000" dirty="0" smtClean="0"/>
              <a:t>A Graph </a:t>
            </a:r>
            <a:r>
              <a:rPr lang="en-US" sz="2000" dirty="0" smtClean="0">
                <a:latin typeface="Comic Sans MS" charset="0"/>
              </a:rPr>
              <a:t>G = (V, E) </a:t>
            </a:r>
            <a:r>
              <a:rPr lang="en-US" sz="2000" dirty="0" smtClean="0"/>
              <a:t>(directed or undirected)</a:t>
            </a:r>
            <a:endParaRPr lang="en-US" sz="2000" dirty="0" smtClean="0">
              <a:latin typeface="Comic Sans MS" charset="0"/>
            </a:endParaRPr>
          </a:p>
          <a:p>
            <a:pPr lvl="1" eaLnBrk="1" hangingPunct="1">
              <a:defRPr/>
            </a:pPr>
            <a:r>
              <a:rPr lang="en-US" sz="2000" dirty="0" smtClean="0"/>
              <a:t>No source vertex given!</a:t>
            </a:r>
          </a:p>
          <a:p>
            <a:pPr eaLnBrk="1" hangingPunct="1">
              <a:defRPr/>
            </a:pPr>
            <a:r>
              <a:rPr lang="en-US" sz="2400" b="1" dirty="0" smtClean="0">
                <a:cs typeface="+mn-cs"/>
              </a:rPr>
              <a:t>Idea</a:t>
            </a:r>
            <a:r>
              <a:rPr lang="en-US" sz="2400" dirty="0" smtClean="0">
                <a:cs typeface="+mn-cs"/>
              </a:rPr>
              <a:t>:</a:t>
            </a:r>
          </a:p>
          <a:p>
            <a:pPr lvl="1" eaLnBrk="1" hangingPunct="1">
              <a:defRPr/>
            </a:pPr>
            <a:r>
              <a:rPr lang="en-US" sz="2000" dirty="0" smtClean="0"/>
              <a:t>Explore the edges of G to </a:t>
            </a:r>
            <a:r>
              <a:rPr lang="ja-JP" altLang="en-US" sz="2000" dirty="0" smtClean="0">
                <a:latin typeface="Arial"/>
              </a:rPr>
              <a:t>“</a:t>
            </a:r>
            <a:r>
              <a:rPr lang="en-US" sz="2000" dirty="0" smtClean="0"/>
              <a:t>discover</a:t>
            </a:r>
            <a:r>
              <a:rPr lang="ja-JP" altLang="en-US" sz="2000" dirty="0" smtClean="0">
                <a:latin typeface="Arial"/>
              </a:rPr>
              <a:t>”</a:t>
            </a:r>
            <a:r>
              <a:rPr lang="en-US" sz="2000" dirty="0" smtClean="0"/>
              <a:t> every vertex in </a:t>
            </a:r>
            <a:r>
              <a:rPr lang="en-US" sz="2000" dirty="0" smtClean="0">
                <a:latin typeface="Comic Sans MS" charset="0"/>
              </a:rPr>
              <a:t>V </a:t>
            </a:r>
            <a:r>
              <a:rPr lang="en-US" sz="2000" dirty="0" smtClean="0">
                <a:solidFill>
                  <a:srgbClr val="336699"/>
                </a:solidFill>
              </a:rPr>
              <a:t>starting at the most current visited node</a:t>
            </a:r>
          </a:p>
          <a:p>
            <a:pPr lvl="1" eaLnBrk="1" hangingPunct="1">
              <a:defRPr/>
            </a:pPr>
            <a:r>
              <a:rPr lang="en-US" sz="2000" dirty="0" smtClean="0"/>
              <a:t>Search may be repeated from multiple sources</a:t>
            </a:r>
          </a:p>
          <a:p>
            <a:pPr eaLnBrk="1" hangingPunct="1">
              <a:defRPr/>
            </a:pPr>
            <a:r>
              <a:rPr lang="en-US" sz="2400" b="1" dirty="0" smtClean="0">
                <a:cs typeface="+mn-cs"/>
              </a:rPr>
              <a:t>Output: </a:t>
            </a:r>
          </a:p>
          <a:p>
            <a:pPr lvl="1" eaLnBrk="1" hangingPunct="1">
              <a:defRPr/>
            </a:pPr>
            <a:r>
              <a:rPr lang="en-US" sz="2000" dirty="0" smtClean="0"/>
              <a:t>2 </a:t>
            </a:r>
            <a:r>
              <a:rPr lang="en-US" sz="2000" b="1" dirty="0" smtClean="0"/>
              <a:t>timestamps </a:t>
            </a:r>
            <a:r>
              <a:rPr lang="en-US" sz="2000" dirty="0" smtClean="0"/>
              <a:t>on each vertex: pre[v], post[v]</a:t>
            </a:r>
          </a:p>
          <a:p>
            <a:pPr lvl="1" eaLnBrk="1" hangingPunct="1">
              <a:defRPr/>
            </a:pPr>
            <a:r>
              <a:rPr lang="en-US" sz="2000" dirty="0" smtClean="0"/>
              <a:t>DFS forest</a:t>
            </a:r>
            <a:endParaRPr lang="en-US" sz="2000" dirty="0"/>
          </a:p>
          <a:p>
            <a:pPr>
              <a:defRPr/>
            </a:pPr>
            <a:r>
              <a:rPr lang="en-US" sz="2400" b="1" dirty="0" smtClean="0"/>
              <a:t>O(|V|+|E|)</a:t>
            </a:r>
          </a:p>
        </p:txBody>
      </p:sp>
      <p:sp>
        <p:nvSpPr>
          <p:cNvPr id="754693" name="Text Box 5"/>
          <p:cNvSpPr txBox="1">
            <a:spLocks noChangeArrowheads="1"/>
          </p:cNvSpPr>
          <p:nvPr/>
        </p:nvSpPr>
        <p:spPr bwMode="auto">
          <a:xfrm>
            <a:off x="1274763" y="308593"/>
            <a:ext cx="7355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DD0111"/>
                </a:solidFill>
                <a:cs typeface="+mn-cs"/>
              </a:rPr>
              <a:t>DFS</a:t>
            </a:r>
            <a:endParaRPr lang="en-US" sz="2800" dirty="0">
              <a:solidFill>
                <a:srgbClr val="DD0111"/>
              </a:solidFill>
              <a:cs typeface="+mn-cs"/>
            </a:endParaRPr>
          </a:p>
        </p:txBody>
      </p:sp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6580188" y="269517"/>
            <a:ext cx="7099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DD0111"/>
                </a:solidFill>
                <a:cs typeface="+mn-cs"/>
              </a:rPr>
              <a:t>BFS</a:t>
            </a:r>
            <a:endParaRPr lang="en-US" sz="2800" dirty="0">
              <a:solidFill>
                <a:srgbClr val="DD011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24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FC7565F-5289-5748-8184-6E96F40F1938}" type="slidenum">
              <a:rPr lang="en-US" sz="1400">
                <a:solidFill>
                  <a:schemeClr val="bg2"/>
                </a:solidFill>
                <a:latin typeface="+mn-lt"/>
              </a:rPr>
              <a:pPr/>
              <a:t>94</a:t>
            </a:fld>
            <a:endParaRPr lang="en-US" sz="14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Using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Array Implementations</a:t>
            </a:r>
            <a:endParaRPr lang="en-US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FF"/>
                </a:solidFill>
              </a:rPr>
              <a:t>O</a:t>
            </a:r>
            <a:r>
              <a:rPr lang="en-US" sz="2800" dirty="0" smtClean="0">
                <a:solidFill>
                  <a:srgbClr val="0000FF"/>
                </a:solidFill>
              </a:rPr>
              <a:t>(|V|(</a:t>
            </a:r>
            <a:r>
              <a:rPr lang="en-US" sz="2800" dirty="0">
                <a:solidFill>
                  <a:srgbClr val="0000FF"/>
                </a:solidFill>
              </a:rPr>
              <a:t>T</a:t>
            </a:r>
            <a:r>
              <a:rPr lang="en-US" sz="2800" baseline="-25000" dirty="0">
                <a:solidFill>
                  <a:srgbClr val="0000FF"/>
                </a:solidFill>
              </a:rPr>
              <a:t>ins</a:t>
            </a:r>
            <a:r>
              <a:rPr lang="en-US" sz="2800" dirty="0">
                <a:solidFill>
                  <a:srgbClr val="0000FF"/>
                </a:solidFill>
              </a:rPr>
              <a:t> + T</a:t>
            </a:r>
            <a:r>
              <a:rPr lang="en-US" sz="2800" baseline="-25000" dirty="0">
                <a:solidFill>
                  <a:srgbClr val="0000FF"/>
                </a:solidFill>
              </a:rPr>
              <a:t>ex</a:t>
            </a:r>
            <a:r>
              <a:rPr lang="en-US" sz="2800" dirty="0">
                <a:solidFill>
                  <a:srgbClr val="0000FF"/>
                </a:solidFill>
              </a:rPr>
              <a:t>) + </a:t>
            </a:r>
            <a:r>
              <a:rPr lang="en-US" sz="2800" dirty="0" smtClean="0">
                <a:solidFill>
                  <a:srgbClr val="0000FF"/>
                </a:solidFill>
              </a:rPr>
              <a:t>|E|</a:t>
            </a:r>
            <a:r>
              <a:rPr lang="en-US" sz="2800" dirty="0" smtClean="0">
                <a:solidFill>
                  <a:srgbClr val="0000FF"/>
                </a:solidFill>
                <a:sym typeface="Symbol" charset="0"/>
              </a:rPr>
              <a:t></a:t>
            </a:r>
            <a:r>
              <a:rPr lang="en-US" sz="2800" dirty="0" err="1">
                <a:solidFill>
                  <a:srgbClr val="0000FF"/>
                </a:solidFill>
                <a:sym typeface="Symbol" charset="0"/>
              </a:rPr>
              <a:t>T</a:t>
            </a:r>
            <a:r>
              <a:rPr lang="en-US" sz="2800" baseline="-25000" dirty="0" err="1">
                <a:solidFill>
                  <a:srgbClr val="0000FF"/>
                </a:solidFill>
                <a:sym typeface="Symbol" charset="0"/>
              </a:rPr>
              <a:t>dec</a:t>
            </a:r>
            <a:r>
              <a:rPr lang="en-US" sz="2800" dirty="0">
                <a:solidFill>
                  <a:srgbClr val="0000FF"/>
                </a:solidFill>
                <a:sym typeface="Symbol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ym typeface="Symbol" charset="0"/>
              </a:rPr>
              <a:t>Implement </a:t>
            </a:r>
            <a:r>
              <a:rPr lang="en-US" sz="2800" dirty="0">
                <a:sym typeface="Symbol" charset="0"/>
              </a:rPr>
              <a:t>priority queue with an unsorted array: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ym typeface="Symbol" charset="0"/>
              </a:rPr>
              <a:t>T</a:t>
            </a:r>
            <a:r>
              <a:rPr lang="en-US" sz="2400" baseline="-25000" dirty="0">
                <a:sym typeface="Symbol" charset="0"/>
              </a:rPr>
              <a:t>ins</a:t>
            </a:r>
            <a:r>
              <a:rPr lang="en-US" sz="2400" dirty="0">
                <a:sym typeface="Symbol" charset="0"/>
              </a:rPr>
              <a:t> = O(1)</a:t>
            </a:r>
            <a:r>
              <a:rPr lang="en-US" sz="2400" dirty="0" smtClean="0">
                <a:sym typeface="Symbol" charset="0"/>
              </a:rPr>
              <a:t>,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 </a:t>
            </a:r>
            <a:r>
              <a:rPr lang="en-US" sz="2400" dirty="0">
                <a:sym typeface="Symbol" charset="0"/>
              </a:rPr>
              <a:t>T</a:t>
            </a:r>
            <a:r>
              <a:rPr lang="en-US" sz="2400" baseline="-25000" dirty="0">
                <a:sym typeface="Symbol" charset="0"/>
              </a:rPr>
              <a:t>ex</a:t>
            </a:r>
            <a:r>
              <a:rPr lang="en-US" sz="2400" dirty="0">
                <a:sym typeface="Symbol" charset="0"/>
              </a:rPr>
              <a:t> = O</a:t>
            </a:r>
            <a:r>
              <a:rPr lang="en-US" sz="2400" dirty="0" smtClean="0">
                <a:sym typeface="Symbol" charset="0"/>
              </a:rPr>
              <a:t>(|V|)</a:t>
            </a:r>
            <a:r>
              <a:rPr lang="en-US" sz="2400" dirty="0">
                <a:sym typeface="Symbol" charset="0"/>
              </a:rPr>
              <a:t>, </a:t>
            </a:r>
            <a:endParaRPr lang="en-US" sz="2400" dirty="0" smtClean="0">
              <a:sym typeface="Symbol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 err="1" smtClean="0">
                <a:sym typeface="Symbol" charset="0"/>
              </a:rPr>
              <a:t>T</a:t>
            </a:r>
            <a:r>
              <a:rPr lang="en-US" sz="2400" baseline="-25000" dirty="0" err="1" smtClean="0">
                <a:sym typeface="Symbol" charset="0"/>
              </a:rPr>
              <a:t>dec</a:t>
            </a:r>
            <a:r>
              <a:rPr lang="en-US" sz="2400" dirty="0" smtClean="0">
                <a:sym typeface="Symbol" charset="0"/>
              </a:rPr>
              <a:t> </a:t>
            </a:r>
            <a:r>
              <a:rPr lang="en-US" sz="2400" dirty="0">
                <a:sym typeface="Symbol" charset="0"/>
              </a:rPr>
              <a:t>= O(1)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  <a:sym typeface="Symbol" charset="0"/>
              </a:rPr>
              <a:t>total </a:t>
            </a:r>
            <a:r>
              <a:rPr lang="en-US" sz="2400" dirty="0" smtClean="0">
                <a:solidFill>
                  <a:srgbClr val="FF0000"/>
                </a:solidFill>
                <a:sym typeface="Symbol" charset="0"/>
              </a:rPr>
              <a:t>time is </a:t>
            </a:r>
            <a:r>
              <a:rPr lang="en-US" sz="2400" dirty="0" smtClean="0">
                <a:sym typeface="Symbol" charset="0"/>
              </a:rPr>
              <a:t>O(|V|</a:t>
            </a:r>
            <a:r>
              <a:rPr lang="en-US" sz="2400" baseline="30000" dirty="0" smtClean="0">
                <a:sym typeface="Symbol" charset="0"/>
              </a:rPr>
              <a:t>2</a:t>
            </a:r>
            <a:r>
              <a:rPr lang="en-US" sz="2400" dirty="0">
                <a:sym typeface="Symbo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08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Edges have (positive) lengths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Breadth-first search treats all edges as having the same length.</a:t>
            </a:r>
          </a:p>
          <a:p>
            <a:r>
              <a:rPr lang="en-US" dirty="0" smtClean="0"/>
              <a:t>In reality the edges have lengths, and we are interested in computing shortest paths.</a:t>
            </a:r>
          </a:p>
          <a:p>
            <a:r>
              <a:rPr lang="en-US" dirty="0" smtClean="0"/>
              <a:t>Our graph is a weighted graph </a:t>
            </a:r>
            <a:r>
              <a:rPr lang="en-US" dirty="0" smtClean="0">
                <a:solidFill>
                  <a:srgbClr val="0000FF"/>
                </a:solidFill>
              </a:rPr>
              <a:t>G = (V,E)</a:t>
            </a:r>
            <a:r>
              <a:rPr lang="en-US" dirty="0" smtClean="0"/>
              <a:t> where each edge </a:t>
            </a:r>
            <a:r>
              <a:rPr lang="en-US" i="1" dirty="0" smtClean="0">
                <a:solidFill>
                  <a:srgbClr val="0000FF"/>
                </a:solidFill>
              </a:rPr>
              <a:t>e = (</a:t>
            </a:r>
            <a:r>
              <a:rPr lang="en-US" i="1" dirty="0" err="1" smtClean="0">
                <a:solidFill>
                  <a:srgbClr val="0000FF"/>
                </a:solidFill>
              </a:rPr>
              <a:t>u,v</a:t>
            </a:r>
            <a:r>
              <a:rPr lang="en-US" i="1" dirty="0" smtClean="0">
                <a:solidFill>
                  <a:srgbClr val="0000FF"/>
                </a:solidFill>
              </a:rPr>
              <a:t>) </a:t>
            </a:r>
            <a:r>
              <a:rPr lang="en-US" dirty="0" smtClean="0"/>
              <a:t>of E has length </a:t>
            </a:r>
            <a:r>
              <a:rPr lang="en-US" i="1" dirty="0" smtClean="0">
                <a:solidFill>
                  <a:srgbClr val="0000FF"/>
                </a:solidFill>
                <a:latin typeface="Apple Casual"/>
                <a:cs typeface="Apple Casual"/>
              </a:rPr>
              <a:t>l</a:t>
            </a:r>
            <a:r>
              <a:rPr lang="en-US" i="1" baseline="-25000" dirty="0" smtClean="0">
                <a:solidFill>
                  <a:srgbClr val="0000FF"/>
                </a:solidFill>
                <a:latin typeface="Apple Casual"/>
                <a:cs typeface="Apple Casual"/>
              </a:rPr>
              <a:t>e</a:t>
            </a:r>
            <a:r>
              <a:rPr lang="en-US" dirty="0" smtClean="0">
                <a:latin typeface="Apple Casual"/>
                <a:cs typeface="Apple Casual"/>
              </a:rPr>
              <a:t> </a:t>
            </a:r>
            <a:r>
              <a:rPr lang="en-US" dirty="0" smtClean="0">
                <a:cs typeface="Apple Casual"/>
              </a:rPr>
              <a:t>or we will sometime also write </a:t>
            </a:r>
            <a:r>
              <a:rPr lang="en-US" i="1" dirty="0" smtClean="0">
                <a:solidFill>
                  <a:srgbClr val="0000FF"/>
                </a:solidFill>
                <a:latin typeface="Apple Casual"/>
                <a:cs typeface="Apple Casual"/>
              </a:rPr>
              <a:t>l</a:t>
            </a:r>
            <a:r>
              <a:rPr lang="en-US" i="1" dirty="0" smtClean="0">
                <a:solidFill>
                  <a:srgbClr val="0000FF"/>
                </a:solidFill>
                <a:cs typeface="Apple Casual"/>
              </a:rPr>
              <a:t>(</a:t>
            </a:r>
            <a:r>
              <a:rPr lang="en-US" i="1" dirty="0" err="1" smtClean="0">
                <a:solidFill>
                  <a:srgbClr val="0000FF"/>
                </a:solidFill>
                <a:cs typeface="Apple Casual"/>
              </a:rPr>
              <a:t>u,v</a:t>
            </a:r>
            <a:r>
              <a:rPr lang="en-US" i="1" dirty="0" smtClean="0">
                <a:solidFill>
                  <a:srgbClr val="0000FF"/>
                </a:solidFill>
                <a:cs typeface="Apple Casual"/>
              </a:rPr>
              <a:t>)</a:t>
            </a:r>
            <a:r>
              <a:rPr lang="en-US" dirty="0" smtClean="0">
                <a:cs typeface="Apple Casual"/>
              </a:rPr>
              <a:t> or </a:t>
            </a:r>
            <a:r>
              <a:rPr lang="en-US" i="1" dirty="0" smtClean="0">
                <a:solidFill>
                  <a:srgbClr val="0000FF"/>
                </a:solidFill>
                <a:latin typeface="Apple Casual"/>
                <a:cs typeface="Apple Casual"/>
              </a:rPr>
              <a:t>l</a:t>
            </a:r>
            <a:r>
              <a:rPr lang="en-US" i="1" baseline="-25000" dirty="0" smtClean="0">
                <a:solidFill>
                  <a:srgbClr val="0000FF"/>
                </a:solidFill>
                <a:cs typeface="Apple Casual"/>
              </a:rPr>
              <a:t>uv</a:t>
            </a:r>
            <a:r>
              <a:rPr lang="en-US" dirty="0" smtClean="0">
                <a:cs typeface="Apple Casual"/>
              </a:rPr>
              <a:t>.</a:t>
            </a:r>
            <a:endParaRPr lang="en-US" dirty="0"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77977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An intuitive description of </a:t>
            </a:r>
            <a:r>
              <a:rPr lang="en-US" b="1" dirty="0" err="1" smtClean="0">
                <a:solidFill>
                  <a:srgbClr val="0000FF"/>
                </a:solidFill>
              </a:rPr>
              <a:t>Dijkstra’s</a:t>
            </a:r>
            <a:r>
              <a:rPr lang="en-US" b="1" dirty="0" smtClean="0">
                <a:solidFill>
                  <a:srgbClr val="0000FF"/>
                </a:solidFill>
              </a:rPr>
              <a:t> algorithm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729" y="1600200"/>
            <a:ext cx="9013271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We are given a weighted graph </a:t>
            </a:r>
            <a:r>
              <a:rPr lang="en-US" sz="2800" i="1" dirty="0" smtClean="0">
                <a:solidFill>
                  <a:srgbClr val="0000FF"/>
                </a:solidFill>
              </a:rPr>
              <a:t>G = (V,E)</a:t>
            </a:r>
            <a:r>
              <a:rPr lang="en-US" sz="2800" dirty="0" smtClean="0">
                <a:solidFill>
                  <a:srgbClr val="000000"/>
                </a:solidFill>
              </a:rPr>
              <a:t>, and interested in computing the shortest paths from </a:t>
            </a:r>
            <a:r>
              <a:rPr lang="en-US" sz="2800" i="1" dirty="0" smtClean="0">
                <a:solidFill>
                  <a:srgbClr val="0000FF"/>
                </a:solidFill>
              </a:rPr>
              <a:t>s</a:t>
            </a:r>
            <a:r>
              <a:rPr lang="en-US" sz="2800" dirty="0" smtClean="0">
                <a:solidFill>
                  <a:srgbClr val="000000"/>
                </a:solidFill>
              </a:rPr>
              <a:t> (source node).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We drop a huge colony of ants on to the source node </a:t>
            </a:r>
            <a:r>
              <a:rPr lang="en-US" sz="2800" i="1" dirty="0" smtClean="0">
                <a:solidFill>
                  <a:srgbClr val="0000FF"/>
                </a:solidFill>
              </a:rPr>
              <a:t>s </a:t>
            </a:r>
            <a:r>
              <a:rPr lang="en-US" sz="2800" dirty="0" smtClean="0">
                <a:solidFill>
                  <a:srgbClr val="000000"/>
                </a:solidFill>
              </a:rPr>
              <a:t>time </a:t>
            </a:r>
            <a:r>
              <a:rPr lang="en-US" sz="2800" i="1" dirty="0" smtClean="0">
                <a:solidFill>
                  <a:srgbClr val="0000FF"/>
                </a:solidFill>
              </a:rPr>
              <a:t>0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They move from there and follow all possible paths through the graph at a rate of one unit  per second.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The first one to reach the node </a:t>
            </a:r>
            <a:r>
              <a:rPr lang="en-US" sz="2800" i="1" dirty="0" smtClean="0">
                <a:solidFill>
                  <a:srgbClr val="0000FF"/>
                </a:solidFill>
              </a:rPr>
              <a:t>v</a:t>
            </a:r>
            <a:r>
              <a:rPr lang="en-US" sz="2800" dirty="0" smtClean="0">
                <a:solidFill>
                  <a:srgbClr val="000000"/>
                </a:solidFill>
              </a:rPr>
              <a:t> will do so at time </a:t>
            </a:r>
            <a:r>
              <a:rPr lang="en-US" sz="2800" i="1" dirty="0" err="1" smtClean="0">
                <a:solidFill>
                  <a:srgbClr val="0000FF"/>
                </a:solidFill>
              </a:rPr>
              <a:t>dist</a:t>
            </a:r>
            <a:r>
              <a:rPr lang="en-US" sz="2800" i="1" dirty="0" smtClean="0">
                <a:solidFill>
                  <a:srgbClr val="0000FF"/>
                </a:solidFill>
              </a:rPr>
              <a:t>(</a:t>
            </a:r>
            <a:r>
              <a:rPr lang="en-US" sz="2800" i="1" dirty="0" err="1" smtClean="0">
                <a:solidFill>
                  <a:srgbClr val="0000FF"/>
                </a:solidFill>
              </a:rPr>
              <a:t>s,v</a:t>
            </a:r>
            <a:r>
              <a:rPr lang="en-US" sz="2800" i="1" dirty="0" smtClean="0">
                <a:solidFill>
                  <a:srgbClr val="0000FF"/>
                </a:solidFill>
              </a:rPr>
              <a:t>)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800" i="1" dirty="0" err="1" smtClean="0">
                <a:solidFill>
                  <a:srgbClr val="0000FF"/>
                </a:solidFill>
              </a:rPr>
              <a:t>dist</a:t>
            </a:r>
            <a:r>
              <a:rPr lang="en-US" sz="2800" i="1" dirty="0" smtClean="0">
                <a:solidFill>
                  <a:srgbClr val="0000FF"/>
                </a:solidFill>
              </a:rPr>
              <a:t>(</a:t>
            </a:r>
            <a:r>
              <a:rPr lang="en-US" sz="2800" i="1" dirty="0" err="1" smtClean="0">
                <a:solidFill>
                  <a:srgbClr val="0000FF"/>
                </a:solidFill>
              </a:rPr>
              <a:t>s,v</a:t>
            </a:r>
            <a:r>
              <a:rPr lang="en-US" sz="2800" i="1" dirty="0" smtClean="0">
                <a:solidFill>
                  <a:srgbClr val="0000FF"/>
                </a:solidFill>
              </a:rPr>
              <a:t>)</a:t>
            </a:r>
            <a:r>
              <a:rPr lang="en-US" sz="2800" dirty="0" smtClean="0">
                <a:solidFill>
                  <a:srgbClr val="000000"/>
                </a:solidFill>
              </a:rPr>
              <a:t> is the shortest distance from </a:t>
            </a:r>
            <a:r>
              <a:rPr lang="en-US" sz="2800" i="1" dirty="0" smtClean="0">
                <a:solidFill>
                  <a:srgbClr val="0000FF"/>
                </a:solidFill>
              </a:rPr>
              <a:t>s</a:t>
            </a:r>
            <a:r>
              <a:rPr lang="en-US" sz="2800" dirty="0" smtClean="0">
                <a:solidFill>
                  <a:srgbClr val="000000"/>
                </a:solidFill>
              </a:rPr>
              <a:t> to </a:t>
            </a:r>
            <a:r>
              <a:rPr lang="en-US" sz="2800" i="1" dirty="0" smtClean="0">
                <a:solidFill>
                  <a:srgbClr val="0000FF"/>
                </a:solidFill>
              </a:rPr>
              <a:t>v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2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Three operations on the schedule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Remove the entry with earliest time (this happens once for each node).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Add a new entry (this happens once for each entry)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Decrease the time associated with an existing entry (this happens at most once for each edge)</a:t>
            </a:r>
          </a:p>
        </p:txBody>
      </p:sp>
    </p:spTree>
    <p:extLst>
      <p:ext uri="{BB962C8B-B14F-4D97-AF65-F5344CB8AC3E}">
        <p14:creationId xmlns:p14="http://schemas.microsoft.com/office/powerpoint/2010/main" val="69078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FC7565F-5289-5748-8184-6E96F40F1938}" type="slidenum">
              <a:rPr lang="en-US" sz="1400">
                <a:solidFill>
                  <a:schemeClr val="bg2"/>
                </a:solidFill>
                <a:latin typeface="+mn-lt"/>
              </a:rPr>
              <a:pPr/>
              <a:t>98</a:t>
            </a:fld>
            <a:endParaRPr lang="en-US" sz="14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Using </a:t>
            </a:r>
            <a:r>
              <a:rPr lang="en-US" dirty="0" smtClean="0">
                <a:latin typeface="+mn-lt"/>
              </a:rPr>
              <a:t>Array Implementations</a:t>
            </a:r>
            <a:endParaRPr lang="en-US" dirty="0">
              <a:latin typeface="+mn-lt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FF"/>
                </a:solidFill>
              </a:rPr>
              <a:t>O</a:t>
            </a:r>
            <a:r>
              <a:rPr lang="en-US" sz="2800" dirty="0" smtClean="0">
                <a:solidFill>
                  <a:srgbClr val="0000FF"/>
                </a:solidFill>
              </a:rPr>
              <a:t>(|V|(</a:t>
            </a:r>
            <a:r>
              <a:rPr lang="en-US" sz="2800" dirty="0">
                <a:solidFill>
                  <a:srgbClr val="0000FF"/>
                </a:solidFill>
              </a:rPr>
              <a:t>T</a:t>
            </a:r>
            <a:r>
              <a:rPr lang="en-US" sz="2800" baseline="-25000" dirty="0">
                <a:solidFill>
                  <a:srgbClr val="0000FF"/>
                </a:solidFill>
              </a:rPr>
              <a:t>ins</a:t>
            </a:r>
            <a:r>
              <a:rPr lang="en-US" sz="2800" dirty="0">
                <a:solidFill>
                  <a:srgbClr val="0000FF"/>
                </a:solidFill>
              </a:rPr>
              <a:t> + T</a:t>
            </a:r>
            <a:r>
              <a:rPr lang="en-US" sz="2800" baseline="-25000" dirty="0">
                <a:solidFill>
                  <a:srgbClr val="0000FF"/>
                </a:solidFill>
              </a:rPr>
              <a:t>ex</a:t>
            </a:r>
            <a:r>
              <a:rPr lang="en-US" sz="2800" dirty="0">
                <a:solidFill>
                  <a:srgbClr val="0000FF"/>
                </a:solidFill>
              </a:rPr>
              <a:t>) + </a:t>
            </a:r>
            <a:r>
              <a:rPr lang="en-US" sz="2800" dirty="0" smtClean="0">
                <a:solidFill>
                  <a:srgbClr val="0000FF"/>
                </a:solidFill>
              </a:rPr>
              <a:t>|E|</a:t>
            </a:r>
            <a:r>
              <a:rPr lang="en-US" sz="2800" dirty="0" smtClean="0">
                <a:solidFill>
                  <a:srgbClr val="0000FF"/>
                </a:solidFill>
                <a:sym typeface="Symbol" charset="0"/>
              </a:rPr>
              <a:t></a:t>
            </a:r>
            <a:r>
              <a:rPr lang="en-US" sz="2800" dirty="0" err="1">
                <a:solidFill>
                  <a:srgbClr val="0000FF"/>
                </a:solidFill>
                <a:sym typeface="Symbol" charset="0"/>
              </a:rPr>
              <a:t>T</a:t>
            </a:r>
            <a:r>
              <a:rPr lang="en-US" sz="2800" baseline="-25000" dirty="0" err="1">
                <a:solidFill>
                  <a:srgbClr val="0000FF"/>
                </a:solidFill>
                <a:sym typeface="Symbol" charset="0"/>
              </a:rPr>
              <a:t>dec</a:t>
            </a:r>
            <a:r>
              <a:rPr lang="en-US" sz="2800" dirty="0">
                <a:solidFill>
                  <a:srgbClr val="0000FF"/>
                </a:solidFill>
                <a:sym typeface="Symbol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ym typeface="Symbol" charset="0"/>
              </a:rPr>
              <a:t>Implement </a:t>
            </a:r>
            <a:r>
              <a:rPr lang="en-US" sz="2800" dirty="0">
                <a:sym typeface="Symbol" charset="0"/>
              </a:rPr>
              <a:t>priority queue with an unsorted array: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ym typeface="Symbol" charset="0"/>
              </a:rPr>
              <a:t>T</a:t>
            </a:r>
            <a:r>
              <a:rPr lang="en-US" sz="2400" baseline="-25000" dirty="0">
                <a:sym typeface="Symbol" charset="0"/>
              </a:rPr>
              <a:t>ins</a:t>
            </a:r>
            <a:r>
              <a:rPr lang="en-US" sz="2400" dirty="0">
                <a:sym typeface="Symbol" charset="0"/>
              </a:rPr>
              <a:t> = O(1)</a:t>
            </a:r>
            <a:r>
              <a:rPr lang="en-US" sz="2400" dirty="0" smtClean="0">
                <a:sym typeface="Symbol" charset="0"/>
              </a:rPr>
              <a:t>,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ym typeface="Symbol" charset="0"/>
              </a:rPr>
              <a:t> </a:t>
            </a:r>
            <a:r>
              <a:rPr lang="en-US" sz="2400" dirty="0">
                <a:sym typeface="Symbol" charset="0"/>
              </a:rPr>
              <a:t>T</a:t>
            </a:r>
            <a:r>
              <a:rPr lang="en-US" sz="2400" baseline="-25000" dirty="0">
                <a:sym typeface="Symbol" charset="0"/>
              </a:rPr>
              <a:t>ex</a:t>
            </a:r>
            <a:r>
              <a:rPr lang="en-US" sz="2400" dirty="0">
                <a:sym typeface="Symbol" charset="0"/>
              </a:rPr>
              <a:t> = O</a:t>
            </a:r>
            <a:r>
              <a:rPr lang="en-US" sz="2400" dirty="0" smtClean="0">
                <a:sym typeface="Symbol" charset="0"/>
              </a:rPr>
              <a:t>(|V|)</a:t>
            </a:r>
            <a:r>
              <a:rPr lang="en-US" sz="2400" dirty="0">
                <a:sym typeface="Symbol" charset="0"/>
              </a:rPr>
              <a:t>, </a:t>
            </a:r>
            <a:endParaRPr lang="en-US" sz="2400" dirty="0" smtClean="0">
              <a:sym typeface="Symbol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 err="1" smtClean="0">
                <a:sym typeface="Symbol" charset="0"/>
              </a:rPr>
              <a:t>T</a:t>
            </a:r>
            <a:r>
              <a:rPr lang="en-US" sz="2400" baseline="-25000" dirty="0" err="1" smtClean="0">
                <a:sym typeface="Symbol" charset="0"/>
              </a:rPr>
              <a:t>dec</a:t>
            </a:r>
            <a:r>
              <a:rPr lang="en-US" sz="2400" dirty="0" smtClean="0">
                <a:sym typeface="Symbol" charset="0"/>
              </a:rPr>
              <a:t> </a:t>
            </a:r>
            <a:r>
              <a:rPr lang="en-US" sz="2400" dirty="0">
                <a:sym typeface="Symbol" charset="0"/>
              </a:rPr>
              <a:t>= O(1)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  <a:sym typeface="Symbol" charset="0"/>
              </a:rPr>
              <a:t>total </a:t>
            </a:r>
            <a:r>
              <a:rPr lang="en-US" sz="2400" dirty="0" smtClean="0">
                <a:solidFill>
                  <a:srgbClr val="FF0000"/>
                </a:solidFill>
                <a:sym typeface="Symbol" charset="0"/>
              </a:rPr>
              <a:t>time is </a:t>
            </a:r>
            <a:r>
              <a:rPr lang="en-US" sz="2400" dirty="0" smtClean="0">
                <a:sym typeface="Symbol" charset="0"/>
              </a:rPr>
              <a:t>O(|V|</a:t>
            </a:r>
            <a:r>
              <a:rPr lang="en-US" sz="2400" baseline="30000" dirty="0" smtClean="0">
                <a:sym typeface="Symbol" charset="0"/>
              </a:rPr>
              <a:t>2</a:t>
            </a:r>
            <a:r>
              <a:rPr lang="en-US" sz="2400" dirty="0">
                <a:sym typeface="Symbo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745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CC000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F3BB67D-C08A-FA44-B031-88C4DC09A1B8}" type="slidenum">
              <a:rPr lang="en-US" sz="1400">
                <a:solidFill>
                  <a:schemeClr val="bg2"/>
                </a:solidFill>
                <a:latin typeface="+mn-lt"/>
              </a:rPr>
              <a:pPr/>
              <a:t>99</a:t>
            </a:fld>
            <a:endParaRPr lang="en-US" sz="140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</a:rPr>
              <a:t>Running Time using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Binary </a:t>
            </a:r>
            <a:r>
              <a:rPr lang="en-US" sz="3600" dirty="0" smtClean="0">
                <a:latin typeface="+mn-lt"/>
              </a:rPr>
              <a:t>Heaps</a:t>
            </a:r>
            <a:endParaRPr lang="en-US" sz="3600" dirty="0">
              <a:latin typeface="+mn-lt"/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O</a:t>
            </a:r>
            <a:r>
              <a:rPr lang="en-US" sz="2800" dirty="0" smtClean="0"/>
              <a:t>(|V|(</a:t>
            </a:r>
            <a:r>
              <a:rPr lang="en-US" sz="2800" dirty="0"/>
              <a:t>T</a:t>
            </a:r>
            <a:r>
              <a:rPr lang="en-US" sz="2800" baseline="-25000" dirty="0"/>
              <a:t>ins</a:t>
            </a:r>
            <a:r>
              <a:rPr lang="en-US" sz="2800" dirty="0"/>
              <a:t> + T</a:t>
            </a:r>
            <a:r>
              <a:rPr lang="en-US" sz="2800" baseline="-25000" dirty="0"/>
              <a:t>ex</a:t>
            </a:r>
            <a:r>
              <a:rPr lang="en-US" sz="2800" dirty="0"/>
              <a:t>) + </a:t>
            </a:r>
            <a:r>
              <a:rPr lang="en-US" sz="2800" dirty="0" err="1"/>
              <a:t>E</a:t>
            </a:r>
            <a:r>
              <a:rPr lang="en-US" sz="2800" dirty="0" err="1">
                <a:sym typeface="Symbol" charset="0"/>
              </a:rPr>
              <a:t>T</a:t>
            </a:r>
            <a:r>
              <a:rPr lang="en-US" sz="2800" baseline="-25000" dirty="0" err="1">
                <a:sym typeface="Symbol" charset="0"/>
              </a:rPr>
              <a:t>dec</a:t>
            </a:r>
            <a:r>
              <a:rPr lang="en-US" sz="2800" dirty="0">
                <a:sym typeface="Symbol" charset="0"/>
              </a:rPr>
              <a:t>)</a:t>
            </a:r>
          </a:p>
          <a:p>
            <a:r>
              <a:rPr lang="en-US" sz="2800" dirty="0">
                <a:sym typeface="Symbol" charset="0"/>
              </a:rPr>
              <a:t>If priority queue is implemented with a binary heap, then </a:t>
            </a:r>
          </a:p>
          <a:p>
            <a:pPr lvl="1"/>
            <a:r>
              <a:rPr lang="en-US" sz="2400" dirty="0">
                <a:sym typeface="Symbol" charset="0"/>
              </a:rPr>
              <a:t>T</a:t>
            </a:r>
            <a:r>
              <a:rPr lang="en-US" sz="2400" baseline="-25000" dirty="0">
                <a:sym typeface="Symbol" charset="0"/>
              </a:rPr>
              <a:t>ins</a:t>
            </a:r>
            <a:r>
              <a:rPr lang="en-US" sz="2400" dirty="0">
                <a:sym typeface="Symbol" charset="0"/>
              </a:rPr>
              <a:t> = T</a:t>
            </a:r>
            <a:r>
              <a:rPr lang="en-US" sz="2400" baseline="-25000" dirty="0">
                <a:sym typeface="Symbol" charset="0"/>
              </a:rPr>
              <a:t>ex</a:t>
            </a:r>
            <a:r>
              <a:rPr lang="en-US" sz="2400" dirty="0">
                <a:sym typeface="Symbol" charset="0"/>
              </a:rPr>
              <a:t> = </a:t>
            </a:r>
            <a:r>
              <a:rPr lang="en-US" sz="2400" dirty="0" err="1">
                <a:sym typeface="Symbol" charset="0"/>
              </a:rPr>
              <a:t>T</a:t>
            </a:r>
            <a:r>
              <a:rPr lang="en-US" sz="2400" baseline="-25000" dirty="0" err="1">
                <a:sym typeface="Symbol" charset="0"/>
              </a:rPr>
              <a:t>dec</a:t>
            </a:r>
            <a:r>
              <a:rPr lang="en-US" sz="2400" dirty="0">
                <a:sym typeface="Symbol" charset="0"/>
              </a:rPr>
              <a:t> = O(log </a:t>
            </a:r>
            <a:r>
              <a:rPr lang="en-US" sz="2400" dirty="0" smtClean="0">
                <a:sym typeface="Symbol" charset="0"/>
              </a:rPr>
              <a:t>|V|)</a:t>
            </a:r>
            <a:endParaRPr lang="en-US" sz="2400" dirty="0">
              <a:sym typeface="Symbol" charset="0"/>
            </a:endParaRPr>
          </a:p>
          <a:p>
            <a:pPr lvl="1"/>
            <a:r>
              <a:rPr lang="en-US" sz="2400" dirty="0">
                <a:solidFill>
                  <a:srgbClr val="E80000"/>
                </a:solidFill>
                <a:sym typeface="Symbol" charset="0"/>
              </a:rPr>
              <a:t>total </a:t>
            </a:r>
            <a:r>
              <a:rPr lang="en-US" sz="2400" dirty="0" smtClean="0">
                <a:solidFill>
                  <a:srgbClr val="E80000"/>
                </a:solidFill>
                <a:sym typeface="Symbol" charset="0"/>
              </a:rPr>
              <a:t>time is</a:t>
            </a:r>
            <a:r>
              <a:rPr lang="en-US" sz="2400" dirty="0" smtClean="0">
                <a:sym typeface="Symbol" charset="0"/>
              </a:rPr>
              <a:t> </a:t>
            </a:r>
            <a:r>
              <a:rPr lang="en-US" sz="2400" dirty="0">
                <a:sym typeface="Symbol" charset="0"/>
              </a:rPr>
              <a:t>O</a:t>
            </a:r>
            <a:r>
              <a:rPr lang="en-US" sz="2400" dirty="0" smtClean="0">
                <a:sym typeface="Symbol" charset="0"/>
              </a:rPr>
              <a:t>(|E| </a:t>
            </a:r>
            <a:r>
              <a:rPr lang="en-US" sz="2400" dirty="0">
                <a:sym typeface="Symbol" charset="0"/>
              </a:rPr>
              <a:t>log </a:t>
            </a:r>
            <a:r>
              <a:rPr lang="en-US" sz="2400" dirty="0" smtClean="0">
                <a:sym typeface="Symbol" charset="0"/>
              </a:rPr>
              <a:t>|V|)</a:t>
            </a:r>
            <a:endParaRPr lang="en-US" sz="2400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23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4881</Words>
  <Application>Microsoft Macintosh PowerPoint</Application>
  <PresentationFormat>On-screen Show (4:3)</PresentationFormat>
  <Paragraphs>565</Paragraphs>
  <Slides>160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160</vt:i4>
      </vt:variant>
    </vt:vector>
  </HeadingPairs>
  <TitlesOfParts>
    <vt:vector size="161" baseType="lpstr">
      <vt:lpstr>Office Theme</vt:lpstr>
      <vt:lpstr>Course Overview</vt:lpstr>
      <vt:lpstr>Two ancient problems</vt:lpstr>
      <vt:lpstr>Elementary Number Theory</vt:lpstr>
      <vt:lpstr>Primality Testing and Factorization</vt:lpstr>
      <vt:lpstr>Basic arithmetic</vt:lpstr>
      <vt:lpstr>Basic arithmetic</vt:lpstr>
      <vt:lpstr>Modular arithmetic</vt:lpstr>
      <vt:lpstr>Exponentiation</vt:lpstr>
      <vt:lpstr>Exponentiation</vt:lpstr>
      <vt:lpstr>Modular exponentiation</vt:lpstr>
      <vt:lpstr>Euclid’s algorithm (discovered 2000 years ago)</vt:lpstr>
      <vt:lpstr>Important Property</vt:lpstr>
      <vt:lpstr>Least Common Multiple (lcm)</vt:lpstr>
      <vt:lpstr>Modular division</vt:lpstr>
      <vt:lpstr>Solve the equation 247x + 91y = 39</vt:lpstr>
      <vt:lpstr>Analysis of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Divide-and-conquer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Graphs (Chapter 3)</vt:lpstr>
      <vt:lpstr>Some examples</vt:lpstr>
      <vt:lpstr>Some examples</vt:lpstr>
      <vt:lpstr>Some examples</vt:lpstr>
      <vt:lpstr>Graph Terminology</vt:lpstr>
      <vt:lpstr>PowerPoint Presentation</vt:lpstr>
      <vt:lpstr>PowerPoint Presentation</vt:lpstr>
      <vt:lpstr>Adjacency matrix benefit</vt:lpstr>
      <vt:lpstr>Adjacency lists benefits</vt:lpstr>
      <vt:lpstr>Relative advantages of adjacency lists and matrices  (From the book: The Algorithm Design Manual by Skienna)   </vt:lpstr>
      <vt:lpstr>Depth-first search (DFS) in undirected graph</vt:lpstr>
      <vt:lpstr>An example</vt:lpstr>
      <vt:lpstr>dfs(G)</vt:lpstr>
      <vt:lpstr>Procedure dfs(G)</vt:lpstr>
      <vt:lpstr>An example</vt:lpstr>
      <vt:lpstr>Analysis of dfs(G)</vt:lpstr>
      <vt:lpstr>Interesting observation of time intervals</vt:lpstr>
      <vt:lpstr>PowerPoint Presentation</vt:lpstr>
      <vt:lpstr>Types of edges</vt:lpstr>
      <vt:lpstr>Summary of the various possibilities for an edge (u,v)</vt:lpstr>
      <vt:lpstr>Directed acyclic graphs (DAGs)</vt:lpstr>
      <vt:lpstr>Strongly Connected Components</vt:lpstr>
      <vt:lpstr>A directed graph and its strongly connected components</vt:lpstr>
      <vt:lpstr>PowerPoint Presentation</vt:lpstr>
      <vt:lpstr>An important property</vt:lpstr>
      <vt:lpstr>Identify a source strongly connected component</vt:lpstr>
      <vt:lpstr>Identify a source strongly connected component</vt:lpstr>
      <vt:lpstr>Determine the SCC that contains z</vt:lpstr>
      <vt:lpstr>Repeat the process after removing a component</vt:lpstr>
      <vt:lpstr>Algorithm to computing strongly connected components </vt:lpstr>
      <vt:lpstr>PowerPoint Presentation</vt:lpstr>
      <vt:lpstr>Finding Cycles</vt:lpstr>
      <vt:lpstr>Topological Sorting</vt:lpstr>
      <vt:lpstr>Shortest Paths (Chapter 4)</vt:lpstr>
      <vt:lpstr>An application: Six degrees of separation</vt:lpstr>
      <vt:lpstr>PowerPoint Presentation</vt:lpstr>
      <vt:lpstr>PowerPoint Presentation</vt:lpstr>
      <vt:lpstr>General Idea of BFS</vt:lpstr>
      <vt:lpstr>PowerPoint Presentation</vt:lpstr>
      <vt:lpstr>DFS vs. BFS</vt:lpstr>
      <vt:lpstr>Using Array Implementations</vt:lpstr>
      <vt:lpstr>Edges have (positive) lengths</vt:lpstr>
      <vt:lpstr>An intuitive description of Dijkstra’s algorithm</vt:lpstr>
      <vt:lpstr>Three operations on the schedule</vt:lpstr>
      <vt:lpstr>Using Array Implementations</vt:lpstr>
      <vt:lpstr>Running Time using  Binary Heaps</vt:lpstr>
      <vt:lpstr>Running Time using  Fibonacci  Heaps</vt:lpstr>
      <vt:lpstr>Performance Summary</vt:lpstr>
      <vt:lpstr>Shortest paths in the presence of negative edges</vt:lpstr>
      <vt:lpstr>Shortest paths in the presence of negative cycles</vt:lpstr>
      <vt:lpstr>Bellman-Ford Algorithm</vt:lpstr>
      <vt:lpstr>Edge update</vt:lpstr>
      <vt:lpstr>Bellman-Ford algorithm</vt:lpstr>
      <vt:lpstr>Negative cycles</vt:lpstr>
      <vt:lpstr>Shortest paths in dags</vt:lpstr>
      <vt:lpstr>Shortest paths in dags</vt:lpstr>
      <vt:lpstr>Greedy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Dynamic Programming (DP) Chapter 6</vt:lpstr>
      <vt:lpstr>What is DP?</vt:lpstr>
      <vt:lpstr>Three steps for solving DP problems</vt:lpstr>
      <vt:lpstr>Weghted activity selection problem</vt:lpstr>
      <vt:lpstr>Find the recurrence for Opt(i)</vt:lpstr>
      <vt:lpstr>Define subproblems:</vt:lpstr>
      <vt:lpstr>Find the recurrence for Opt(i)</vt:lpstr>
      <vt:lpstr>Solve the base cases</vt:lpstr>
      <vt:lpstr>Modified (memoized) Compute-Opt(j) (linear time)</vt:lpstr>
      <vt:lpstr>Iterated algorithm (bottom up)</vt:lpstr>
      <vt:lpstr>Finding the solution once Opt[.] is known.</vt:lpstr>
      <vt:lpstr>Shortest paths in DAGs</vt:lpstr>
      <vt:lpstr>Shortest paths in DAGs</vt:lpstr>
      <vt:lpstr>DP solution</vt:lpstr>
      <vt:lpstr>DP solution</vt:lpstr>
      <vt:lpstr>DP solution</vt:lpstr>
      <vt:lpstr>Memoized-Solution (Top down)</vt:lpstr>
      <vt:lpstr>The Knapsack Problem</vt:lpstr>
      <vt:lpstr>0-1 Knapsack</vt:lpstr>
      <vt:lpstr>DP solution</vt:lpstr>
      <vt:lpstr>DP solution</vt:lpstr>
      <vt:lpstr>DP solution</vt:lpstr>
      <vt:lpstr>Memoized-Solution (Top down)</vt:lpstr>
      <vt:lpstr>DP solution</vt:lpstr>
      <vt:lpstr>Memoized-Solution (Top down)</vt:lpstr>
      <vt:lpstr>Longest Increasing Subsequence</vt:lpstr>
      <vt:lpstr>DAG of increasing sequence</vt:lpstr>
      <vt:lpstr>Shortest paths (constraint)</vt:lpstr>
      <vt:lpstr>All-pairs shortest paths</vt:lpstr>
      <vt:lpstr>All-pairs shortest paths</vt:lpstr>
      <vt:lpstr>DP solution (Floyd-Warshall’s algorithm)</vt:lpstr>
      <vt:lpstr>DP solution (Floyd-Warshall’s algorithm)</vt:lpstr>
      <vt:lpstr>DP solution (Floyd-Warshall’s algorithm)</vt:lpstr>
      <vt:lpstr>Problem 6.20  (Optimal binary search tree)</vt:lpstr>
      <vt:lpstr>PowerPoint Presentation</vt:lpstr>
      <vt:lpstr>PowerPoint Presentation</vt:lpstr>
      <vt:lpstr>PowerPoint Presentation</vt:lpstr>
    </vt:vector>
  </TitlesOfParts>
  <Company>SFU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Overview</dc:title>
  <dc:creator>Binay Bhattacharya</dc:creator>
  <cp:lastModifiedBy>Binay Bhattacharya</cp:lastModifiedBy>
  <cp:revision>18</cp:revision>
  <dcterms:created xsi:type="dcterms:W3CDTF">2019-12-02T08:18:09Z</dcterms:created>
  <dcterms:modified xsi:type="dcterms:W3CDTF">2019-12-02T17:15:46Z</dcterms:modified>
</cp:coreProperties>
</file>