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256" r:id="rId2"/>
    <p:sldId id="29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23" r:id="rId16"/>
    <p:sldId id="324" r:id="rId17"/>
    <p:sldId id="325" r:id="rId18"/>
    <p:sldId id="326" r:id="rId19"/>
    <p:sldId id="327" r:id="rId20"/>
    <p:sldId id="271" r:id="rId21"/>
    <p:sldId id="328" r:id="rId22"/>
    <p:sldId id="336" r:id="rId23"/>
    <p:sldId id="329" r:id="rId24"/>
    <p:sldId id="330" r:id="rId25"/>
    <p:sldId id="337" r:id="rId26"/>
    <p:sldId id="274" r:id="rId27"/>
    <p:sldId id="275" r:id="rId28"/>
    <p:sldId id="339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338" r:id="rId45"/>
    <p:sldId id="293" r:id="rId46"/>
    <p:sldId id="333" r:id="rId47"/>
    <p:sldId id="334" r:id="rId48"/>
    <p:sldId id="335" r:id="rId49"/>
    <p:sldId id="332" r:id="rId50"/>
    <p:sldId id="296" r:id="rId51"/>
    <p:sldId id="321" r:id="rId52"/>
    <p:sldId id="315" r:id="rId53"/>
    <p:sldId id="316" r:id="rId54"/>
    <p:sldId id="322" r:id="rId55"/>
    <p:sldId id="298" r:id="rId56"/>
    <p:sldId id="299" r:id="rId57"/>
    <p:sldId id="300" r:id="rId58"/>
    <p:sldId id="302" r:id="rId59"/>
    <p:sldId id="301" r:id="rId60"/>
    <p:sldId id="305" r:id="rId61"/>
    <p:sldId id="304" r:id="rId62"/>
    <p:sldId id="310" r:id="rId63"/>
    <p:sldId id="311" r:id="rId64"/>
    <p:sldId id="312" r:id="rId65"/>
    <p:sldId id="313" r:id="rId66"/>
    <p:sldId id="314" r:id="rId67"/>
    <p:sldId id="306" r:id="rId68"/>
    <p:sldId id="307" r:id="rId69"/>
    <p:sldId id="308" r:id="rId70"/>
    <p:sldId id="309" r:id="rId71"/>
    <p:sldId id="318" r:id="rId72"/>
    <p:sldId id="319" r:id="rId73"/>
    <p:sldId id="320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04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7AE63-8C8C-E94F-B90B-A3C68B8AEF20}" type="datetimeFigureOut">
              <a:rPr lang="en-US" smtClean="0"/>
              <a:t>19-10-25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DEFCD-75AA-234D-80E5-2DAA38CA0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6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DEFCD-75AA-234D-80E5-2DAA38CA0D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32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74A8638-F504-3641-8ED9-2A1D0FD24F65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47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74A8638-F504-3641-8ED9-2A1D0FD24F65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48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683F6E7-7090-3E44-89D4-AC90F261758A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49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through each row.  </a:t>
            </a:r>
          </a:p>
          <a:p>
            <a:r>
              <a:rPr lang="en-US" baseline="0" dirty="0" smtClean="0"/>
              <a:t>update all vertices using the values from the last pass</a:t>
            </a:r>
          </a:p>
          <a:p>
            <a:r>
              <a:rPr lang="en-US" baseline="0" dirty="0" smtClean="0"/>
              <a:t>	(values don’t change during a pass – all reset at the end)</a:t>
            </a:r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6AB6-5BBF-46A3-830D-CC31A12677B3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2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DEFCD-75AA-234D-80E5-2DAA38CA0D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2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DEFCD-75AA-234D-80E5-2DAA38CA0D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0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683F6E7-7090-3E44-89D4-AC90F261758A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22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16F9AEC-D600-824D-B206-FC527E1310E4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23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630F09E-FA28-A344-95BB-1C8D0DFBAD3F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24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7BE9933-05CB-B249-8B50-BC83419BFC76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25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74A8638-F504-3641-8ED9-2A1D0FD24F65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28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7BE9933-05CB-B249-8B50-BC83419BFC76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46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86D-A9F8-074A-AF14-1C139273FEDD}" type="datetimeFigureOut">
              <a:rPr lang="en-US" smtClean="0"/>
              <a:t>19-10-25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286-FA28-5C4D-ACEF-AFAD0A78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7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86D-A9F8-074A-AF14-1C139273FEDD}" type="datetimeFigureOut">
              <a:rPr lang="en-US" smtClean="0"/>
              <a:t>19-10-25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286-FA28-5C4D-ACEF-AFAD0A78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1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86D-A9F8-074A-AF14-1C139273FEDD}" type="datetimeFigureOut">
              <a:rPr lang="en-US" smtClean="0"/>
              <a:t>19-10-25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286-FA28-5C4D-ACEF-AFAD0A78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86D-A9F8-074A-AF14-1C139273FEDD}" type="datetimeFigureOut">
              <a:rPr lang="en-US" smtClean="0"/>
              <a:t>19-10-25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286-FA28-5C4D-ACEF-AFAD0A78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2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86D-A9F8-074A-AF14-1C139273FEDD}" type="datetimeFigureOut">
              <a:rPr lang="en-US" smtClean="0"/>
              <a:t>19-10-25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286-FA28-5C4D-ACEF-AFAD0A78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6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86D-A9F8-074A-AF14-1C139273FEDD}" type="datetimeFigureOut">
              <a:rPr lang="en-US" smtClean="0"/>
              <a:t>19-10-25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286-FA28-5C4D-ACEF-AFAD0A78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3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86D-A9F8-074A-AF14-1C139273FEDD}" type="datetimeFigureOut">
              <a:rPr lang="en-US" smtClean="0"/>
              <a:t>19-10-25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286-FA28-5C4D-ACEF-AFAD0A78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9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86D-A9F8-074A-AF14-1C139273FEDD}" type="datetimeFigureOut">
              <a:rPr lang="en-US" smtClean="0"/>
              <a:t>19-10-25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286-FA28-5C4D-ACEF-AFAD0A78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4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86D-A9F8-074A-AF14-1C139273FEDD}" type="datetimeFigureOut">
              <a:rPr lang="en-US" smtClean="0"/>
              <a:t>19-10-25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286-FA28-5C4D-ACEF-AFAD0A78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86D-A9F8-074A-AF14-1C139273FEDD}" type="datetimeFigureOut">
              <a:rPr lang="en-US" smtClean="0"/>
              <a:t>19-10-25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286-FA28-5C4D-ACEF-AFAD0A78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9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886D-A9F8-074A-AF14-1C139273FEDD}" type="datetimeFigureOut">
              <a:rPr lang="en-US" smtClean="0"/>
              <a:t>19-10-25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3286-FA28-5C4D-ACEF-AFAD0A78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7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886D-A9F8-074A-AF14-1C139273FEDD}" type="datetimeFigureOut">
              <a:rPr lang="en-US" smtClean="0"/>
              <a:t>19-10-25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3286-FA28-5C4D-ACEF-AFAD0A78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1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stanford.edu/class/archive/cs/cs161/cs161.1138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Shortest Paths (Chapter 4)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9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7-07 at 11.3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57" y="840327"/>
            <a:ext cx="6852139" cy="51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9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07 at 11.5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71" y="505077"/>
            <a:ext cx="7206438" cy="54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3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7-07 at 11.53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99" y="914399"/>
            <a:ext cx="6970381" cy="54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4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07 at 11.5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99" y="927100"/>
            <a:ext cx="6970381" cy="54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5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General Idea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Proceed outward from the source node 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in ``layers’’.</a:t>
            </a:r>
          </a:p>
          <a:p>
            <a:pPr lvl="1"/>
            <a:r>
              <a:rPr lang="en-US" dirty="0" smtClean="0"/>
              <a:t>The first layer is all nodes of distance 0.</a:t>
            </a:r>
          </a:p>
          <a:p>
            <a:pPr lvl="1"/>
            <a:r>
              <a:rPr lang="en-US" dirty="0" smtClean="0"/>
              <a:t>The second layer is all nodes of distance 1.</a:t>
            </a:r>
          </a:p>
          <a:p>
            <a:pPr lvl="1"/>
            <a:r>
              <a:rPr lang="en-US" dirty="0" smtClean="0"/>
              <a:t>The third layer is all nodes of distance 2.</a:t>
            </a:r>
          </a:p>
          <a:p>
            <a:pPr lvl="1"/>
            <a:r>
              <a:rPr lang="en-US" dirty="0" smtClean="0"/>
              <a:t>etc.</a:t>
            </a:r>
          </a:p>
          <a:p>
            <a:pPr marL="514350" indent="-457200"/>
            <a:r>
              <a:rPr lang="en-US" dirty="0" smtClean="0"/>
              <a:t>This gives rise to </a:t>
            </a:r>
            <a:r>
              <a:rPr lang="en-US" b="1" dirty="0" smtClean="0">
                <a:solidFill>
                  <a:srgbClr val="0000FF"/>
                </a:solidFill>
              </a:rPr>
              <a:t>breadth-first search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9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Breadth-first search</a:t>
            </a:r>
            <a:endParaRPr lang="en-US" sz="4000" b="1" dirty="0">
              <a:solidFill>
                <a:srgbClr val="0000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1920" y="1568611"/>
            <a:ext cx="9042080" cy="5128871"/>
            <a:chOff x="101920" y="1568611"/>
            <a:chExt cx="9042080" cy="5128871"/>
          </a:xfrm>
        </p:grpSpPr>
        <p:pic>
          <p:nvPicPr>
            <p:cNvPr id="5" name="Picture 4" descr="Screen Shot 2015-07-08 at 12.01.06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20" y="1568611"/>
              <a:ext cx="9042080" cy="4873894"/>
            </a:xfrm>
            <a:prstGeom prst="rect">
              <a:avLst/>
            </a:prstGeom>
          </p:spPr>
        </p:pic>
        <p:pic>
          <p:nvPicPr>
            <p:cNvPr id="3" name="Picture 2" descr="Screen Shot 2019-10-17 at 10.55.1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615" y="3220915"/>
              <a:ext cx="1557009" cy="904631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4" name="Picture 3" descr="Screen Shot 2019-10-17 at 10.56.29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650" y="3936023"/>
              <a:ext cx="1739900" cy="876300"/>
            </a:xfrm>
            <a:prstGeom prst="rect">
              <a:avLst/>
            </a:prstGeom>
          </p:spPr>
        </p:pic>
        <p:pic>
          <p:nvPicPr>
            <p:cNvPr id="7" name="Picture 6" descr="Screen Shot 2019-10-17 at 10.57.28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578" y="4885290"/>
              <a:ext cx="1854200" cy="850900"/>
            </a:xfrm>
            <a:prstGeom prst="rect">
              <a:avLst/>
            </a:prstGeom>
          </p:spPr>
        </p:pic>
        <p:pic>
          <p:nvPicPr>
            <p:cNvPr id="8" name="Picture 7" descr="Screen Shot 2019-10-17 at 10.58.23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16" y="5859282"/>
              <a:ext cx="1536700" cy="838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57926" y="6266663"/>
              <a:ext cx="1690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parent(v) = u</a:t>
              </a:r>
              <a:endParaRPr lang="en-US" sz="2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504462" y="4024923"/>
              <a:ext cx="762000" cy="273539"/>
            </a:xfrm>
            <a:custGeom>
              <a:avLst/>
              <a:gdLst>
                <a:gd name="connsiteX0" fmla="*/ 762000 w 762000"/>
                <a:gd name="connsiteY0" fmla="*/ 0 h 273539"/>
                <a:gd name="connsiteX1" fmla="*/ 0 w 762000"/>
                <a:gd name="connsiteY1" fmla="*/ 273539 h 273539"/>
                <a:gd name="connsiteX2" fmla="*/ 0 w 762000"/>
                <a:gd name="connsiteY2" fmla="*/ 273539 h 27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273539">
                  <a:moveTo>
                    <a:pt x="762000" y="0"/>
                  </a:moveTo>
                  <a:lnTo>
                    <a:pt x="0" y="273539"/>
                  </a:lnTo>
                  <a:lnTo>
                    <a:pt x="0" y="273539"/>
                  </a:ln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969846" y="4689231"/>
              <a:ext cx="1621692" cy="468923"/>
            </a:xfrm>
            <a:custGeom>
              <a:avLst/>
              <a:gdLst>
                <a:gd name="connsiteX0" fmla="*/ 1621692 w 1621692"/>
                <a:gd name="connsiteY0" fmla="*/ 0 h 468923"/>
                <a:gd name="connsiteX1" fmla="*/ 0 w 1621692"/>
                <a:gd name="connsiteY1" fmla="*/ 468923 h 468923"/>
                <a:gd name="connsiteX2" fmla="*/ 0 w 1621692"/>
                <a:gd name="connsiteY2" fmla="*/ 468923 h 468923"/>
                <a:gd name="connsiteX3" fmla="*/ 0 w 1621692"/>
                <a:gd name="connsiteY3" fmla="*/ 468923 h 468923"/>
                <a:gd name="connsiteX4" fmla="*/ 0 w 1621692"/>
                <a:gd name="connsiteY4" fmla="*/ 468923 h 46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1692" h="468923">
                  <a:moveTo>
                    <a:pt x="1621692" y="0"/>
                  </a:moveTo>
                  <a:lnTo>
                    <a:pt x="0" y="468923"/>
                  </a:lnTo>
                  <a:lnTo>
                    <a:pt x="0" y="468923"/>
                  </a:lnTo>
                  <a:lnTo>
                    <a:pt x="0" y="468923"/>
                  </a:lnTo>
                  <a:lnTo>
                    <a:pt x="0" y="468923"/>
                  </a:ln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87077" y="5548923"/>
              <a:ext cx="1543538" cy="547077"/>
            </a:xfrm>
            <a:custGeom>
              <a:avLst/>
              <a:gdLst>
                <a:gd name="connsiteX0" fmla="*/ 1543538 w 1543538"/>
                <a:gd name="connsiteY0" fmla="*/ 0 h 547077"/>
                <a:gd name="connsiteX1" fmla="*/ 0 w 1543538"/>
                <a:gd name="connsiteY1" fmla="*/ 547077 h 54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538" h="547077">
                  <a:moveTo>
                    <a:pt x="1543538" y="0"/>
                  </a:moveTo>
                  <a:lnTo>
                    <a:pt x="0" y="547077"/>
                  </a:ln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950308" y="6369538"/>
              <a:ext cx="1660769" cy="156308"/>
            </a:xfrm>
            <a:custGeom>
              <a:avLst/>
              <a:gdLst>
                <a:gd name="connsiteX0" fmla="*/ 1660769 w 1660769"/>
                <a:gd name="connsiteY0" fmla="*/ 0 h 156308"/>
                <a:gd name="connsiteX1" fmla="*/ 0 w 1660769"/>
                <a:gd name="connsiteY1" fmla="*/ 156308 h 156308"/>
                <a:gd name="connsiteX2" fmla="*/ 0 w 1660769"/>
                <a:gd name="connsiteY2" fmla="*/ 156308 h 156308"/>
                <a:gd name="connsiteX3" fmla="*/ 0 w 1660769"/>
                <a:gd name="connsiteY3" fmla="*/ 156308 h 15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0769" h="156308">
                  <a:moveTo>
                    <a:pt x="1660769" y="0"/>
                  </a:moveTo>
                  <a:lnTo>
                    <a:pt x="0" y="156308"/>
                  </a:lnTo>
                  <a:lnTo>
                    <a:pt x="0" y="156308"/>
                  </a:lnTo>
                  <a:lnTo>
                    <a:pt x="0" y="156308"/>
                  </a:ln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691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7-08 at 1.03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95" y="156655"/>
            <a:ext cx="5994840" cy="6615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4976" y="2950479"/>
            <a:ext cx="747020" cy="20914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60932" y="1942089"/>
            <a:ext cx="113920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33" y="3145692"/>
            <a:ext cx="2754923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keep only edges (thick ones) that correspond to parent field of some vertex.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817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parent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594"/>
            <a:ext cx="8229600" cy="4525963"/>
          </a:xfrm>
        </p:spPr>
        <p:txBody>
          <a:bodyPr/>
          <a:lstStyle/>
          <a:p>
            <a:r>
              <a:rPr lang="en-US" dirty="0" smtClean="0"/>
              <a:t>Using the parent values (π), how can we find a shortest path between s and v?</a:t>
            </a:r>
          </a:p>
          <a:p>
            <a:pPr marL="457200" lvl="1" indent="0">
              <a:buNone/>
            </a:pPr>
            <a:r>
              <a:rPr lang="en-US" dirty="0"/>
              <a:t>  </a:t>
            </a:r>
            <a:r>
              <a:rPr lang="en-US" dirty="0" smtClean="0"/>
              <a:t>                   </a:t>
            </a:r>
            <a:r>
              <a:rPr lang="en-US" b="1" dirty="0" smtClean="0">
                <a:solidFill>
                  <a:srgbClr val="0000FF"/>
                </a:solidFill>
              </a:rPr>
              <a:t> v, π[v], π[π[v]], </a:t>
            </a:r>
            <a:r>
              <a:rPr lang="mr-IN" b="1" dirty="0" smtClean="0">
                <a:solidFill>
                  <a:srgbClr val="0000FF"/>
                </a:solidFill>
              </a:rPr>
              <a:t>…</a:t>
            </a:r>
            <a:r>
              <a:rPr lang="en-CA" b="1" dirty="0" smtClean="0">
                <a:solidFill>
                  <a:srgbClr val="0000FF"/>
                </a:solidFill>
              </a:rPr>
              <a:t>, 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9-10-17 at 11.1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22" y="3714262"/>
            <a:ext cx="51689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8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Correctness of BFS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have developed the basic intuition</a:t>
            </a:r>
            <a:r>
              <a:rPr lang="en-US" dirty="0"/>
              <a:t> </a:t>
            </a:r>
            <a:r>
              <a:rPr lang="en-US" dirty="0" smtClean="0"/>
              <a:t>behind BFS.</a:t>
            </a:r>
          </a:p>
          <a:p>
            <a:r>
              <a:rPr lang="en-US" dirty="0" smtClean="0"/>
              <a:t>We need a proof that it faithfully executes the intuition.</a:t>
            </a:r>
          </a:p>
          <a:p>
            <a:r>
              <a:rPr lang="en-US" dirty="0" smtClean="0"/>
              <a:t>Let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be the set of nodes whose distances from the source node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is known, i.e. </a:t>
            </a:r>
            <a:r>
              <a:rPr lang="en-US" dirty="0" err="1" smtClean="0">
                <a:solidFill>
                  <a:srgbClr val="0000FF"/>
                </a:solidFill>
              </a:rPr>
              <a:t>dist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en-US" dirty="0" err="1" smtClean="0">
                <a:solidFill>
                  <a:srgbClr val="0000FF"/>
                </a:solidFill>
              </a:rPr>
              <a:t>s,u</a:t>
            </a:r>
            <a:r>
              <a:rPr lang="en-US" dirty="0" smtClean="0"/>
              <a:t>] for all </a:t>
            </a:r>
            <a:r>
              <a:rPr lang="en-US" dirty="0" smtClean="0">
                <a:solidFill>
                  <a:srgbClr val="0000FF"/>
                </a:solidFill>
              </a:rPr>
              <a:t>u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is known.</a:t>
            </a:r>
          </a:p>
          <a:p>
            <a:r>
              <a:rPr lang="en-US" dirty="0" smtClean="0"/>
              <a:t>Pick up a node </a:t>
            </a:r>
            <a:r>
              <a:rPr lang="en-US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 which is not an element of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, minimizing </a:t>
            </a:r>
            <a:r>
              <a:rPr lang="en-US" dirty="0" err="1" smtClean="0">
                <a:solidFill>
                  <a:srgbClr val="0000FF"/>
                </a:solidFill>
              </a:rPr>
              <a:t>dist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en-US" dirty="0" err="1" smtClean="0">
                <a:solidFill>
                  <a:srgbClr val="0000FF"/>
                </a:solidFill>
              </a:rPr>
              <a:t>s,v</a:t>
            </a:r>
            <a:r>
              <a:rPr lang="en-US" dirty="0" smtClean="0">
                <a:solidFill>
                  <a:srgbClr val="0000FF"/>
                </a:solidFill>
              </a:rPr>
              <a:t>] + 1</a:t>
            </a:r>
            <a:r>
              <a:rPr lang="en-US" dirty="0" smtClean="0"/>
              <a:t>, where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u,v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 is an edge of the graph and </a:t>
            </a:r>
            <a:r>
              <a:rPr lang="en-US" dirty="0" smtClean="0">
                <a:solidFill>
                  <a:srgbClr val="0000FF"/>
                </a:solidFill>
              </a:rPr>
              <a:t>u</a:t>
            </a:r>
            <a:r>
              <a:rPr lang="en-US" dirty="0" smtClean="0"/>
              <a:t> is an element of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7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0-18 at 12.10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83" y="128979"/>
            <a:ext cx="5207002" cy="4241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2383" y="2872162"/>
            <a:ext cx="47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7552" y="2301631"/>
            <a:ext cx="47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923" y="4635205"/>
            <a:ext cx="8792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Lemma</a:t>
            </a:r>
            <a:r>
              <a:rPr lang="en-US" sz="2400" dirty="0"/>
              <a:t>: Suppose we have shortest paths computed for nodes S ⊆ V,</a:t>
            </a:r>
          </a:p>
          <a:p>
            <a:r>
              <a:rPr lang="en-US" sz="2400" dirty="0"/>
              <a:t>where s ∈ S. Consider a node </a:t>
            </a:r>
            <a:r>
              <a:rPr lang="en-US" sz="2400" dirty="0" smtClean="0"/>
              <a:t>v, not in S, </a:t>
            </a:r>
            <a:r>
              <a:rPr lang="en-US" sz="2400" dirty="0"/>
              <a:t>where (u, v) ∈ E, u ∈ S, and </a:t>
            </a:r>
            <a:r>
              <a:rPr lang="en-US" sz="2400" dirty="0" smtClean="0"/>
              <a:t>the quantity </a:t>
            </a:r>
            <a:r>
              <a:rPr lang="en-US" sz="2400" dirty="0" err="1" smtClean="0"/>
              <a:t>dist</a:t>
            </a:r>
            <a:r>
              <a:rPr lang="en-US" sz="2400" dirty="0" smtClean="0"/>
              <a:t>(</a:t>
            </a:r>
            <a:r>
              <a:rPr lang="en-US" sz="2400" dirty="0"/>
              <a:t>s, u) + 1 is minimized. Then </a:t>
            </a:r>
            <a:r>
              <a:rPr lang="en-US" sz="2400" dirty="0" err="1" smtClean="0"/>
              <a:t>dist</a:t>
            </a:r>
            <a:r>
              <a:rPr lang="en-US" sz="2400" dirty="0" smtClean="0"/>
              <a:t>(</a:t>
            </a:r>
            <a:r>
              <a:rPr lang="en-US" sz="2400" dirty="0"/>
              <a:t>s, v) = </a:t>
            </a:r>
            <a:r>
              <a:rPr lang="en-US" sz="2400" dirty="0" err="1" smtClean="0"/>
              <a:t>dist</a:t>
            </a:r>
            <a:r>
              <a:rPr lang="en-US" sz="2400" dirty="0" smtClean="0"/>
              <a:t>(</a:t>
            </a:r>
            <a:r>
              <a:rPr lang="en-US" sz="2400" dirty="0"/>
              <a:t>s, u) + 1.</a:t>
            </a:r>
          </a:p>
        </p:txBody>
      </p:sp>
    </p:spTree>
    <p:extLst>
      <p:ext uri="{BB962C8B-B14F-4D97-AF65-F5344CB8AC3E}">
        <p14:creationId xmlns:p14="http://schemas.microsoft.com/office/powerpoint/2010/main" val="73266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0492" cy="4525963"/>
          </a:xfrm>
        </p:spPr>
        <p:txBody>
          <a:bodyPr/>
          <a:lstStyle/>
          <a:p>
            <a:r>
              <a:rPr lang="en-US" sz="2800" dirty="0" smtClean="0"/>
              <a:t>I have used some slides from: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http://web.stanford.edu/class/archive/cs/cs161/cs161.1138/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http://</a:t>
            </a:r>
            <a:r>
              <a:rPr lang="en-US" sz="2400" dirty="0" err="1" smtClean="0"/>
              <a:t>www.cs.sfu.ca</a:t>
            </a:r>
            <a:r>
              <a:rPr lang="en-US" sz="2400" dirty="0" smtClean="0"/>
              <a:t>/</a:t>
            </a:r>
            <a:r>
              <a:rPr lang="en-US" sz="2400" dirty="0" err="1" smtClean="0"/>
              <a:t>CourseCentral</a:t>
            </a:r>
            <a:r>
              <a:rPr lang="en-US" sz="2400" dirty="0" smtClean="0"/>
              <a:t>/225/</a:t>
            </a:r>
            <a:r>
              <a:rPr lang="en-US" sz="2400" dirty="0" err="1" smtClean="0"/>
              <a:t>johnwill</a:t>
            </a:r>
            <a:r>
              <a:rPr lang="en-US" sz="2400" dirty="0" smtClean="0"/>
              <a:t>/</a:t>
            </a:r>
            <a:r>
              <a:rPr lang="en-US" sz="2400" dirty="0" err="1" smtClean="0"/>
              <a:t>schedule.html</a:t>
            </a:r>
            <a:endParaRPr lang="en-US" sz="24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759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Running time analysis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total running time is O(|V|+|E|) (why?)</a:t>
            </a:r>
          </a:p>
          <a:p>
            <a:pPr lvl="1"/>
            <a:r>
              <a:rPr lang="en-US" dirty="0" smtClean="0"/>
              <a:t>Each vertex is put on the queue exactly once, when it is first encountered.</a:t>
            </a:r>
          </a:p>
          <a:p>
            <a:pPr lvl="1"/>
            <a:r>
              <a:rPr lang="en-US" dirty="0" smtClean="0"/>
              <a:t>Therefore, there are 2|V| queue operations.</a:t>
            </a:r>
          </a:p>
          <a:p>
            <a:pPr lvl="1"/>
            <a:r>
              <a:rPr lang="en-US" dirty="0" smtClean="0"/>
              <a:t>The rest of the work is done in the algorithm’s innermost loop. In this loop, each edge is being looked at exactly twice. </a:t>
            </a:r>
            <a:endParaRPr lang="en-US" dirty="0"/>
          </a:p>
          <a:p>
            <a:pPr lvl="1"/>
            <a:r>
              <a:rPr lang="en-US" dirty="0" smtClean="0"/>
              <a:t>Over the course of execution, this loop takes     O(|E|) time.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9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9075B-BB80-1143-8769-FDC5CBF8867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4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DFS vs. BFS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33067" y="1166813"/>
            <a:ext cx="4038600" cy="537368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Input</a:t>
            </a:r>
            <a:r>
              <a:rPr lang="en-US" sz="2400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sz="2000" dirty="0" smtClean="0"/>
              <a:t>A graph </a:t>
            </a:r>
            <a:r>
              <a:rPr lang="en-US" sz="2000" dirty="0" smtClean="0">
                <a:latin typeface="Comic Sans MS" charset="0"/>
              </a:rPr>
              <a:t>G = (V, E)</a:t>
            </a:r>
            <a:r>
              <a:rPr lang="en-US" sz="2000" dirty="0" smtClean="0"/>
              <a:t> (directed or undirected)</a:t>
            </a:r>
          </a:p>
          <a:p>
            <a:pPr lvl="1" eaLnBrk="1" hangingPunct="1">
              <a:defRPr/>
            </a:pPr>
            <a:r>
              <a:rPr lang="en-US" sz="2000" dirty="0" smtClean="0"/>
              <a:t>A </a:t>
            </a:r>
            <a:r>
              <a:rPr lang="en-US" sz="2000" b="1" dirty="0" smtClean="0"/>
              <a:t>source</a:t>
            </a:r>
            <a:r>
              <a:rPr lang="en-US" sz="2000" dirty="0" smtClean="0"/>
              <a:t> vertex </a:t>
            </a:r>
            <a:r>
              <a:rPr lang="en-US" sz="2000" dirty="0" smtClean="0">
                <a:latin typeface="Comic Sans MS" charset="0"/>
              </a:rPr>
              <a:t>s </a:t>
            </a:r>
            <a:r>
              <a:rPr lang="en-US" sz="2000" dirty="0" smtClean="0">
                <a:latin typeface="Comic Sans MS" charset="0"/>
                <a:sym typeface="Symbol" charset="0"/>
              </a:rPr>
              <a:t> V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Idea</a:t>
            </a:r>
            <a:r>
              <a:rPr lang="en-US" sz="2400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sz="2000" dirty="0" smtClean="0"/>
              <a:t>Explore the edges of </a:t>
            </a:r>
            <a:r>
              <a:rPr lang="en-US" sz="2000" dirty="0" smtClean="0">
                <a:latin typeface="Comic Sans MS" charset="0"/>
              </a:rPr>
              <a:t>G</a:t>
            </a:r>
            <a:r>
              <a:rPr lang="en-US" sz="2000" dirty="0" smtClean="0"/>
              <a:t> to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dirty="0" smtClean="0"/>
              <a:t>discover</a:t>
            </a:r>
            <a:r>
              <a:rPr lang="ja-JP" altLang="en-US" sz="2000" dirty="0" smtClean="0">
                <a:latin typeface="Arial"/>
              </a:rPr>
              <a:t>”</a:t>
            </a:r>
            <a:r>
              <a:rPr lang="en-US" sz="2000" dirty="0" smtClean="0"/>
              <a:t> every vertex reachable from </a:t>
            </a:r>
            <a:r>
              <a:rPr lang="en-US" sz="2000" dirty="0" smtClean="0">
                <a:latin typeface="Comic Sans MS" charset="0"/>
              </a:rPr>
              <a:t>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336699"/>
                </a:solidFill>
              </a:rPr>
              <a:t>taking the ones closest to </a:t>
            </a:r>
            <a:r>
              <a:rPr lang="en-US" sz="2000" dirty="0" smtClean="0">
                <a:solidFill>
                  <a:srgbClr val="336699"/>
                </a:solidFill>
                <a:latin typeface="Comic Sans MS" charset="0"/>
              </a:rPr>
              <a:t>s</a:t>
            </a:r>
            <a:r>
              <a:rPr lang="en-US" sz="2000" dirty="0" smtClean="0">
                <a:solidFill>
                  <a:srgbClr val="336699"/>
                </a:solidFill>
              </a:rPr>
              <a:t> first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Output</a:t>
            </a:r>
            <a:r>
              <a:rPr lang="en-US" sz="2400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Comic Sans MS" charset="0"/>
              </a:rPr>
              <a:t>d[v]</a:t>
            </a:r>
            <a:r>
              <a:rPr lang="en-US" sz="2000" dirty="0" smtClean="0"/>
              <a:t> = distance (smallest # of edges, or shortest path) from </a:t>
            </a:r>
            <a:r>
              <a:rPr lang="en-US" sz="2000" dirty="0" smtClean="0">
                <a:latin typeface="Comic Sans MS" charset="0"/>
              </a:rPr>
              <a:t>s</a:t>
            </a:r>
            <a:r>
              <a:rPr lang="en-US" sz="2000" dirty="0" smtClean="0"/>
              <a:t> to </a:t>
            </a:r>
            <a:r>
              <a:rPr lang="en-US" sz="2000" dirty="0" smtClean="0">
                <a:latin typeface="Comic Sans MS" charset="0"/>
              </a:rPr>
              <a:t>v</a:t>
            </a:r>
            <a:r>
              <a:rPr lang="en-US" sz="2000" dirty="0" smtClean="0"/>
              <a:t>, for all </a:t>
            </a:r>
            <a:r>
              <a:rPr lang="en-US" sz="2000" dirty="0" smtClean="0">
                <a:latin typeface="Comic Sans MS" charset="0"/>
              </a:rPr>
              <a:t>v </a:t>
            </a:r>
            <a:r>
              <a:rPr lang="en-US" sz="2000" dirty="0" smtClean="0">
                <a:latin typeface="Comic Sans MS" charset="0"/>
                <a:sym typeface="Symbol" charset="0"/>
              </a:rPr>
              <a:t></a:t>
            </a:r>
            <a:r>
              <a:rPr lang="en-US" sz="2000" dirty="0" smtClean="0">
                <a:latin typeface="Comic Sans MS" charset="0"/>
              </a:rPr>
              <a:t> V</a:t>
            </a:r>
          </a:p>
          <a:p>
            <a:pPr lvl="1" eaLnBrk="1" hangingPunct="1">
              <a:defRPr/>
            </a:pPr>
            <a:r>
              <a:rPr lang="en-US" sz="2000" dirty="0" smtClean="0"/>
              <a:t>BFS tree</a:t>
            </a:r>
          </a:p>
          <a:p>
            <a:pPr>
              <a:defRPr/>
            </a:pPr>
            <a:r>
              <a:rPr lang="en-US" sz="2400" b="1" dirty="0" smtClean="0"/>
              <a:t>O(|V|+|E|)</a:t>
            </a:r>
          </a:p>
        </p:txBody>
      </p:sp>
      <p:sp>
        <p:nvSpPr>
          <p:cNvPr id="7546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30175" y="1185008"/>
            <a:ext cx="4038600" cy="53625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Input:</a:t>
            </a:r>
          </a:p>
          <a:p>
            <a:pPr lvl="1" eaLnBrk="1" hangingPunct="1">
              <a:defRPr/>
            </a:pPr>
            <a:r>
              <a:rPr lang="en-US" sz="2000" dirty="0" smtClean="0"/>
              <a:t>A Graph </a:t>
            </a:r>
            <a:r>
              <a:rPr lang="en-US" sz="2000" dirty="0" smtClean="0">
                <a:latin typeface="Comic Sans MS" charset="0"/>
              </a:rPr>
              <a:t>G = (V, E) </a:t>
            </a:r>
            <a:r>
              <a:rPr lang="en-US" sz="2000" dirty="0" smtClean="0"/>
              <a:t>(directed or undirected)</a:t>
            </a:r>
            <a:endParaRPr lang="en-US" sz="2000" dirty="0" smtClean="0">
              <a:latin typeface="Comic Sans MS" charset="0"/>
            </a:endParaRPr>
          </a:p>
          <a:p>
            <a:pPr lvl="1" eaLnBrk="1" hangingPunct="1">
              <a:defRPr/>
            </a:pPr>
            <a:r>
              <a:rPr lang="en-US" sz="2000" dirty="0" smtClean="0"/>
              <a:t>No source vertex given!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Idea</a:t>
            </a:r>
            <a:r>
              <a:rPr lang="en-US" sz="2400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sz="2000" dirty="0" smtClean="0"/>
              <a:t>Explore the edges of G to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dirty="0" smtClean="0"/>
              <a:t>discover</a:t>
            </a:r>
            <a:r>
              <a:rPr lang="ja-JP" altLang="en-US" sz="2000" dirty="0" smtClean="0">
                <a:latin typeface="Arial"/>
              </a:rPr>
              <a:t>”</a:t>
            </a:r>
            <a:r>
              <a:rPr lang="en-US" sz="2000" dirty="0" smtClean="0"/>
              <a:t> every vertex in </a:t>
            </a:r>
            <a:r>
              <a:rPr lang="en-US" sz="2000" dirty="0" smtClean="0">
                <a:latin typeface="Comic Sans MS" charset="0"/>
              </a:rPr>
              <a:t>V </a:t>
            </a:r>
            <a:r>
              <a:rPr lang="en-US" sz="2000" dirty="0" smtClean="0">
                <a:solidFill>
                  <a:srgbClr val="336699"/>
                </a:solidFill>
              </a:rPr>
              <a:t>starting at the most current visited node</a:t>
            </a:r>
          </a:p>
          <a:p>
            <a:pPr lvl="1" eaLnBrk="1" hangingPunct="1">
              <a:defRPr/>
            </a:pPr>
            <a:r>
              <a:rPr lang="en-US" sz="2000" dirty="0" smtClean="0"/>
              <a:t>Search may be repeated from multiple sources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Output: </a:t>
            </a:r>
          </a:p>
          <a:p>
            <a:pPr lvl="1" eaLnBrk="1" hangingPunct="1">
              <a:defRPr/>
            </a:pPr>
            <a:r>
              <a:rPr lang="en-US" sz="2000" dirty="0" smtClean="0"/>
              <a:t>2 </a:t>
            </a:r>
            <a:r>
              <a:rPr lang="en-US" sz="2000" b="1" dirty="0" smtClean="0"/>
              <a:t>timestamps </a:t>
            </a:r>
            <a:r>
              <a:rPr lang="en-US" sz="2000" dirty="0" smtClean="0"/>
              <a:t>on each vertex: pre[v], post[v]</a:t>
            </a:r>
          </a:p>
          <a:p>
            <a:pPr lvl="1" eaLnBrk="1" hangingPunct="1">
              <a:defRPr/>
            </a:pPr>
            <a:r>
              <a:rPr lang="en-US" sz="2000" dirty="0" smtClean="0"/>
              <a:t>DFS forest</a:t>
            </a:r>
            <a:endParaRPr lang="en-US" sz="2000" dirty="0"/>
          </a:p>
          <a:p>
            <a:pPr>
              <a:defRPr/>
            </a:pPr>
            <a:r>
              <a:rPr lang="en-US" sz="2400" b="1" dirty="0" smtClean="0"/>
              <a:t>O(|V|+|E|)</a:t>
            </a:r>
          </a:p>
        </p:txBody>
      </p:sp>
      <p:sp>
        <p:nvSpPr>
          <p:cNvPr id="754693" name="Text Box 5"/>
          <p:cNvSpPr txBox="1">
            <a:spLocks noChangeArrowheads="1"/>
          </p:cNvSpPr>
          <p:nvPr/>
        </p:nvSpPr>
        <p:spPr bwMode="auto">
          <a:xfrm>
            <a:off x="1274763" y="308593"/>
            <a:ext cx="735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DD0111"/>
                </a:solidFill>
                <a:cs typeface="+mn-cs"/>
              </a:rPr>
              <a:t>DFS</a:t>
            </a:r>
            <a:endParaRPr lang="en-US" sz="2800" dirty="0">
              <a:solidFill>
                <a:srgbClr val="DD0111"/>
              </a:solidFill>
              <a:cs typeface="+mn-cs"/>
            </a:endParaRPr>
          </a:p>
        </p:txBody>
      </p:sp>
      <p:sp>
        <p:nvSpPr>
          <p:cNvPr id="754694" name="Text Box 6"/>
          <p:cNvSpPr txBox="1">
            <a:spLocks noChangeArrowheads="1"/>
          </p:cNvSpPr>
          <p:nvPr/>
        </p:nvSpPr>
        <p:spPr bwMode="auto">
          <a:xfrm>
            <a:off x="6580188" y="269517"/>
            <a:ext cx="709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DD0111"/>
                </a:solidFill>
                <a:cs typeface="+mn-cs"/>
              </a:rPr>
              <a:t>BFS</a:t>
            </a:r>
            <a:endParaRPr lang="en-US" sz="2800" dirty="0">
              <a:solidFill>
                <a:srgbClr val="DD011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25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DDAE262-0A74-9242-A118-A857470C2A34}" type="slidenum">
              <a:rPr lang="en-US" sz="1400">
                <a:solidFill>
                  <a:schemeClr val="bg2"/>
                </a:solidFill>
                <a:latin typeface="Arial" charset="0"/>
              </a:rPr>
              <a:pPr/>
              <a:t>22</a:t>
            </a:fld>
            <a:endParaRPr lang="en-US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46300" name="Oval 156"/>
          <p:cNvSpPr>
            <a:spLocks noChangeArrowheads="1"/>
          </p:cNvSpPr>
          <p:nvPr/>
        </p:nvSpPr>
        <p:spPr bwMode="auto">
          <a:xfrm>
            <a:off x="2362200" y="22098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BE2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12" name="Oval 8"/>
          <p:cNvSpPr>
            <a:spLocks noChangeArrowheads="1"/>
          </p:cNvSpPr>
          <p:nvPr/>
        </p:nvSpPr>
        <p:spPr bwMode="auto">
          <a:xfrm>
            <a:off x="2362200" y="2209800"/>
            <a:ext cx="381000" cy="381000"/>
          </a:xfrm>
          <a:prstGeom prst="ellipse">
            <a:avLst/>
          </a:prstGeom>
          <a:noFill/>
          <a:ln w="38100">
            <a:solidFill>
              <a:srgbClr val="FFBE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46301" name="Oval 157"/>
          <p:cNvSpPr>
            <a:spLocks noChangeArrowheads="1"/>
          </p:cNvSpPr>
          <p:nvPr/>
        </p:nvSpPr>
        <p:spPr bwMode="auto">
          <a:xfrm>
            <a:off x="1676400" y="29718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BE2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46302" name="Oval 158"/>
          <p:cNvSpPr>
            <a:spLocks noChangeArrowheads="1"/>
          </p:cNvSpPr>
          <p:nvPr/>
        </p:nvSpPr>
        <p:spPr bwMode="auto">
          <a:xfrm>
            <a:off x="2438400" y="38100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BE2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46303" name="Oval 159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BE2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46299" name="Oval 155"/>
          <p:cNvSpPr>
            <a:spLocks noChangeArrowheads="1"/>
          </p:cNvSpPr>
          <p:nvPr/>
        </p:nvSpPr>
        <p:spPr bwMode="auto">
          <a:xfrm>
            <a:off x="914400" y="22098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BE2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charset="0"/>
              </a:rPr>
              <a:t>Modified BFS</a:t>
            </a:r>
            <a:r>
              <a:rPr lang="en-US" dirty="0" smtClean="0">
                <a:latin typeface="Comic Sans MS" charset="0"/>
              </a:rPr>
              <a:t> </a:t>
            </a:r>
            <a:r>
              <a:rPr lang="en-US" dirty="0">
                <a:latin typeface="Comic Sans MS" charset="0"/>
              </a:rPr>
              <a:t>Algorithm </a:t>
            </a:r>
            <a:r>
              <a:rPr lang="en-US" dirty="0" smtClean="0">
                <a:latin typeface="Comic Sans MS" charset="0"/>
              </a:rPr>
              <a:t/>
            </a:r>
            <a:br>
              <a:rPr lang="en-US" dirty="0" smtClean="0">
                <a:latin typeface="Comic Sans MS" charset="0"/>
              </a:rPr>
            </a:br>
            <a:r>
              <a:rPr lang="en-US" dirty="0" smtClean="0">
                <a:latin typeface="Comic Sans MS" charset="0"/>
              </a:rPr>
              <a:t>Example</a:t>
            </a:r>
            <a:endParaRPr lang="en-US" dirty="0">
              <a:latin typeface="Comic Sans MS" charset="0"/>
            </a:endParaRPr>
          </a:p>
        </p:txBody>
      </p:sp>
      <p:sp>
        <p:nvSpPr>
          <p:cNvPr id="17418" name="Oval 4"/>
          <p:cNvSpPr>
            <a:spLocks noChangeArrowheads="1"/>
          </p:cNvSpPr>
          <p:nvPr/>
        </p:nvSpPr>
        <p:spPr bwMode="auto">
          <a:xfrm>
            <a:off x="914400" y="2209800"/>
            <a:ext cx="381000" cy="381000"/>
          </a:xfrm>
          <a:prstGeom prst="ellipse">
            <a:avLst/>
          </a:prstGeom>
          <a:noFill/>
          <a:ln w="38100">
            <a:solidFill>
              <a:srgbClr val="FFBE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19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a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0" name="Text Box 9"/>
          <p:cNvSpPr txBox="1">
            <a:spLocks noChangeArrowheads="1"/>
          </p:cNvSpPr>
          <p:nvPr/>
        </p:nvSpPr>
        <p:spPr bwMode="auto">
          <a:xfrm>
            <a:off x="2362200" y="2133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b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1" name="Oval 11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ellipse">
            <a:avLst/>
          </a:prstGeom>
          <a:noFill/>
          <a:ln w="38100">
            <a:solidFill>
              <a:srgbClr val="FFBE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22" name="Text Box 12"/>
          <p:cNvSpPr txBox="1">
            <a:spLocks noChangeArrowheads="1"/>
          </p:cNvSpPr>
          <p:nvPr/>
        </p:nvSpPr>
        <p:spPr bwMode="auto">
          <a:xfrm>
            <a:off x="914400" y="37338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Futura" charset="0"/>
              </a:rPr>
              <a:t>d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3" name="Oval 14"/>
          <p:cNvSpPr>
            <a:spLocks noChangeArrowheads="1"/>
          </p:cNvSpPr>
          <p:nvPr/>
        </p:nvSpPr>
        <p:spPr bwMode="auto">
          <a:xfrm>
            <a:off x="2438400" y="3810000"/>
            <a:ext cx="381000" cy="381000"/>
          </a:xfrm>
          <a:prstGeom prst="ellipse">
            <a:avLst/>
          </a:prstGeom>
          <a:noFill/>
          <a:ln w="38100">
            <a:solidFill>
              <a:srgbClr val="FFBE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2466975" y="37338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e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1676400" y="2971800"/>
            <a:ext cx="381000" cy="381000"/>
          </a:xfrm>
          <a:prstGeom prst="ellipse">
            <a:avLst/>
          </a:prstGeom>
          <a:noFill/>
          <a:ln w="38100">
            <a:solidFill>
              <a:srgbClr val="FFBE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676400" y="28956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c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7" name="Line 22"/>
          <p:cNvSpPr>
            <a:spLocks noChangeShapeType="1"/>
          </p:cNvSpPr>
          <p:nvPr/>
        </p:nvSpPr>
        <p:spPr bwMode="auto">
          <a:xfrm>
            <a:off x="2590800" y="2590800"/>
            <a:ext cx="0" cy="12192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3"/>
          <p:cNvSpPr>
            <a:spLocks noChangeShapeType="1"/>
          </p:cNvSpPr>
          <p:nvPr/>
        </p:nvSpPr>
        <p:spPr bwMode="auto">
          <a:xfrm>
            <a:off x="1066800" y="2590800"/>
            <a:ext cx="0" cy="12192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4"/>
          <p:cNvSpPr>
            <a:spLocks noChangeShapeType="1"/>
          </p:cNvSpPr>
          <p:nvPr/>
        </p:nvSpPr>
        <p:spPr bwMode="auto">
          <a:xfrm rot="16200000" flipH="1">
            <a:off x="1828800" y="1828800"/>
            <a:ext cx="0" cy="10668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 rot="16200000" flipH="1">
            <a:off x="1866900" y="3390900"/>
            <a:ext cx="0" cy="11430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6"/>
          <p:cNvSpPr>
            <a:spLocks noChangeShapeType="1"/>
          </p:cNvSpPr>
          <p:nvPr/>
        </p:nvSpPr>
        <p:spPr bwMode="auto">
          <a:xfrm rot="16200000" flipH="1">
            <a:off x="1943100" y="3314700"/>
            <a:ext cx="533400" cy="4572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7"/>
          <p:cNvSpPr>
            <a:spLocks noChangeShapeType="1"/>
          </p:cNvSpPr>
          <p:nvPr/>
        </p:nvSpPr>
        <p:spPr bwMode="auto">
          <a:xfrm rot="16200000" flipH="1">
            <a:off x="1181100" y="25527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8"/>
          <p:cNvSpPr>
            <a:spLocks noChangeShapeType="1"/>
          </p:cNvSpPr>
          <p:nvPr/>
        </p:nvSpPr>
        <p:spPr bwMode="auto">
          <a:xfrm rot="10800000" flipH="1">
            <a:off x="1219200" y="3276600"/>
            <a:ext cx="4572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9"/>
          <p:cNvSpPr>
            <a:spLocks noChangeShapeType="1"/>
          </p:cNvSpPr>
          <p:nvPr/>
        </p:nvSpPr>
        <p:spPr bwMode="auto">
          <a:xfrm rot="10800000" flipH="1">
            <a:off x="1981200" y="2514600"/>
            <a:ext cx="381000" cy="4572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Freeform 30"/>
          <p:cNvSpPr>
            <a:spLocks/>
          </p:cNvSpPr>
          <p:nvPr/>
        </p:nvSpPr>
        <p:spPr bwMode="auto">
          <a:xfrm>
            <a:off x="2667000" y="2514600"/>
            <a:ext cx="266700" cy="1295400"/>
          </a:xfrm>
          <a:custGeom>
            <a:avLst/>
            <a:gdLst>
              <a:gd name="T0" fmla="*/ 0 w 168"/>
              <a:gd name="T1" fmla="*/ 0 h 816"/>
              <a:gd name="T2" fmla="*/ 228600 w 168"/>
              <a:gd name="T3" fmla="*/ 381000 h 816"/>
              <a:gd name="T4" fmla="*/ 228600 w 168"/>
              <a:gd name="T5" fmla="*/ 1066800 h 816"/>
              <a:gd name="T6" fmla="*/ 76200 w 168"/>
              <a:gd name="T7" fmla="*/ 129540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816"/>
              <a:gd name="T14" fmla="*/ 168 w 16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816">
                <a:moveTo>
                  <a:pt x="0" y="0"/>
                </a:moveTo>
                <a:cubicBezTo>
                  <a:pt x="60" y="64"/>
                  <a:pt x="120" y="128"/>
                  <a:pt x="144" y="240"/>
                </a:cubicBezTo>
                <a:cubicBezTo>
                  <a:pt x="168" y="352"/>
                  <a:pt x="160" y="576"/>
                  <a:pt x="144" y="672"/>
                </a:cubicBezTo>
                <a:cubicBezTo>
                  <a:pt x="128" y="768"/>
                  <a:pt x="88" y="792"/>
                  <a:pt x="48" y="816"/>
                </a:cubicBezTo>
              </a:path>
            </a:pathLst>
          </a:custGeom>
          <a:noFill/>
          <a:ln w="38100" cmpd="sng">
            <a:solidFill>
              <a:srgbClr val="E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Freeform 31"/>
          <p:cNvSpPr>
            <a:spLocks/>
          </p:cNvSpPr>
          <p:nvPr/>
        </p:nvSpPr>
        <p:spPr bwMode="auto">
          <a:xfrm rot="16200000" flipH="1">
            <a:off x="1771650" y="3486150"/>
            <a:ext cx="342900" cy="1600200"/>
          </a:xfrm>
          <a:custGeom>
            <a:avLst/>
            <a:gdLst>
              <a:gd name="T0" fmla="*/ 0 w 168"/>
              <a:gd name="T1" fmla="*/ 0 h 816"/>
              <a:gd name="T2" fmla="*/ 293914 w 168"/>
              <a:gd name="T3" fmla="*/ 470647 h 816"/>
              <a:gd name="T4" fmla="*/ 293914 w 168"/>
              <a:gd name="T5" fmla="*/ 1317812 h 816"/>
              <a:gd name="T6" fmla="*/ 97971 w 168"/>
              <a:gd name="T7" fmla="*/ 160020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816"/>
              <a:gd name="T14" fmla="*/ 168 w 16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816">
                <a:moveTo>
                  <a:pt x="0" y="0"/>
                </a:moveTo>
                <a:cubicBezTo>
                  <a:pt x="60" y="64"/>
                  <a:pt x="120" y="128"/>
                  <a:pt x="144" y="240"/>
                </a:cubicBezTo>
                <a:cubicBezTo>
                  <a:pt x="168" y="352"/>
                  <a:pt x="160" y="576"/>
                  <a:pt x="144" y="672"/>
                </a:cubicBezTo>
                <a:cubicBezTo>
                  <a:pt x="128" y="768"/>
                  <a:pt x="88" y="792"/>
                  <a:pt x="48" y="816"/>
                </a:cubicBezTo>
              </a:path>
            </a:pathLst>
          </a:custGeom>
          <a:noFill/>
          <a:ln w="38100" cmpd="sng">
            <a:solidFill>
              <a:srgbClr val="E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Text Box 42"/>
          <p:cNvSpPr txBox="1">
            <a:spLocks noChangeArrowheads="1"/>
          </p:cNvSpPr>
          <p:nvPr/>
        </p:nvSpPr>
        <p:spPr bwMode="auto">
          <a:xfrm>
            <a:off x="685800" y="4648200"/>
            <a:ext cx="242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a is source node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646306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219596"/>
              </p:ext>
            </p:extLst>
          </p:nvPr>
        </p:nvGraphicFramePr>
        <p:xfrm>
          <a:off x="3184773" y="2119313"/>
          <a:ext cx="5783385" cy="3886200"/>
        </p:xfrm>
        <a:graphic>
          <a:graphicData uri="http://schemas.openxmlformats.org/drawingml/2006/table">
            <a:tbl>
              <a:tblPr/>
              <a:tblGrid>
                <a:gridCol w="801076"/>
                <a:gridCol w="957385"/>
                <a:gridCol w="820615"/>
                <a:gridCol w="781539"/>
                <a:gridCol w="762000"/>
                <a:gridCol w="799368"/>
                <a:gridCol w="86140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bcde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cde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d[a]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d[b]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 (a)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 (a)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1(a)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1(a)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1(a)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d[c]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 (a)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1(a)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1(a)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1" lang="de-D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(a)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1(a)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d[d]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2(c)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2(c)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2(c)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d[e]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2(b)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2(b)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2(b)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2(b)</a:t>
                      </a:r>
                      <a:endParaRPr kumimoji="1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14" name="Text Box 150"/>
          <p:cNvSpPr txBox="1">
            <a:spLocks noChangeArrowheads="1"/>
          </p:cNvSpPr>
          <p:nvPr/>
        </p:nvSpPr>
        <p:spPr bwMode="auto">
          <a:xfrm>
            <a:off x="5486400" y="175260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Futura" charset="0"/>
              </a:rPr>
              <a:t>iteration</a:t>
            </a:r>
          </a:p>
        </p:txBody>
      </p:sp>
      <p:sp>
        <p:nvSpPr>
          <p:cNvPr id="646295" name="Line 151"/>
          <p:cNvSpPr>
            <a:spLocks noChangeShapeType="1"/>
          </p:cNvSpPr>
          <p:nvPr/>
        </p:nvSpPr>
        <p:spPr bwMode="auto">
          <a:xfrm rot="16200000" flipH="1">
            <a:off x="1828800" y="1828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96" name="Line 152"/>
          <p:cNvSpPr>
            <a:spLocks noChangeShapeType="1"/>
          </p:cNvSpPr>
          <p:nvPr/>
        </p:nvSpPr>
        <p:spPr bwMode="auto">
          <a:xfrm rot="10800000" flipH="1">
            <a:off x="1981200" y="2514600"/>
            <a:ext cx="381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98" name="Line 154"/>
          <p:cNvSpPr>
            <a:spLocks noChangeShapeType="1"/>
          </p:cNvSpPr>
          <p:nvPr/>
        </p:nvSpPr>
        <p:spPr bwMode="auto">
          <a:xfrm rot="16200000" flipH="1">
            <a:off x="1866900" y="33909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304" name="Freeform 160"/>
          <p:cNvSpPr>
            <a:spLocks/>
          </p:cNvSpPr>
          <p:nvPr/>
        </p:nvSpPr>
        <p:spPr bwMode="auto">
          <a:xfrm>
            <a:off x="2667000" y="2514600"/>
            <a:ext cx="266700" cy="1295400"/>
          </a:xfrm>
          <a:custGeom>
            <a:avLst/>
            <a:gdLst>
              <a:gd name="T0" fmla="*/ 0 w 168"/>
              <a:gd name="T1" fmla="*/ 0 h 816"/>
              <a:gd name="T2" fmla="*/ 228600 w 168"/>
              <a:gd name="T3" fmla="*/ 381000 h 816"/>
              <a:gd name="T4" fmla="*/ 228600 w 168"/>
              <a:gd name="T5" fmla="*/ 1066800 h 816"/>
              <a:gd name="T6" fmla="*/ 76200 w 168"/>
              <a:gd name="T7" fmla="*/ 129540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816"/>
              <a:gd name="T14" fmla="*/ 168 w 16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816">
                <a:moveTo>
                  <a:pt x="0" y="0"/>
                </a:moveTo>
                <a:cubicBezTo>
                  <a:pt x="60" y="64"/>
                  <a:pt x="120" y="128"/>
                  <a:pt x="144" y="240"/>
                </a:cubicBezTo>
                <a:cubicBezTo>
                  <a:pt x="168" y="352"/>
                  <a:pt x="160" y="576"/>
                  <a:pt x="144" y="672"/>
                </a:cubicBezTo>
                <a:cubicBezTo>
                  <a:pt x="128" y="768"/>
                  <a:pt x="88" y="792"/>
                  <a:pt x="48" y="8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0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DC46D4F-E5E0-3D40-926D-C51976FEB186}" type="slidenum">
              <a:rPr lang="en-US" sz="1400">
                <a:solidFill>
                  <a:schemeClr val="bg2"/>
                </a:solidFill>
                <a:latin typeface="+mn-lt"/>
              </a:rPr>
              <a:pPr/>
              <a:t>23</a:t>
            </a:fld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Modified BFS </a:t>
            </a:r>
            <a:r>
              <a:rPr lang="en-US" dirty="0">
                <a:latin typeface="+mn-lt"/>
              </a:rPr>
              <a:t>Algorithm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input:  G = (V,</a:t>
            </a:r>
            <a:r>
              <a:rPr lang="en-US" dirty="0" smtClean="0"/>
              <a:t>E) </a:t>
            </a:r>
            <a:r>
              <a:rPr lang="en-US" dirty="0"/>
              <a:t>and source node </a:t>
            </a:r>
            <a:r>
              <a:rPr lang="en-US" dirty="0" smtClean="0"/>
              <a:t>s and 									destination node t</a:t>
            </a:r>
            <a:endParaRPr lang="en-US" dirty="0"/>
          </a:p>
          <a:p>
            <a:pPr>
              <a:buFontTx/>
              <a:buNone/>
            </a:pPr>
            <a:r>
              <a:rPr lang="en-US" dirty="0">
                <a:solidFill>
                  <a:srgbClr val="E80000"/>
                </a:solidFill>
              </a:rPr>
              <a:t>// initialization</a:t>
            </a:r>
          </a:p>
          <a:p>
            <a:r>
              <a:rPr lang="en-US" dirty="0" err="1" smtClean="0"/>
              <a:t>dist</a:t>
            </a:r>
            <a:r>
              <a:rPr lang="en-US" dirty="0" smtClean="0"/>
              <a:t>[s] = </a:t>
            </a:r>
            <a:r>
              <a:rPr lang="en-US" dirty="0"/>
              <a:t>0</a:t>
            </a:r>
          </a:p>
          <a:p>
            <a:r>
              <a:rPr lang="en-US" dirty="0" err="1" smtClean="0"/>
              <a:t>dist</a:t>
            </a:r>
            <a:r>
              <a:rPr lang="en-US" dirty="0" smtClean="0"/>
              <a:t>[</a:t>
            </a:r>
            <a:r>
              <a:rPr lang="en-US" dirty="0"/>
              <a:t>v] </a:t>
            </a:r>
            <a:r>
              <a:rPr lang="en-US" dirty="0" smtClean="0"/>
              <a:t>= </a:t>
            </a:r>
            <a:r>
              <a:rPr lang="en-US" dirty="0"/>
              <a:t>infinity for all other nodes v</a:t>
            </a:r>
          </a:p>
          <a:p>
            <a:r>
              <a:rPr lang="en-US" dirty="0"/>
              <a:t>initialize priority queue Q to contain all nodes using </a:t>
            </a:r>
            <a:r>
              <a:rPr lang="en-US" dirty="0" err="1" smtClean="0"/>
              <a:t>dist</a:t>
            </a:r>
            <a:r>
              <a:rPr lang="en-US" dirty="0" smtClean="0"/>
              <a:t> </a:t>
            </a:r>
            <a:r>
              <a:rPr lang="en-US" dirty="0"/>
              <a:t>values as </a:t>
            </a:r>
            <a:r>
              <a:rPr lang="en-US" dirty="0" smtClean="0"/>
              <a:t>keys. </a:t>
            </a:r>
            <a:r>
              <a:rPr lang="en-US" dirty="0" smtClean="0">
                <a:solidFill>
                  <a:srgbClr val="FF0000"/>
                </a:solidFill>
              </a:rPr>
              <a:t>// T</a:t>
            </a:r>
            <a:r>
              <a:rPr lang="en-US" baseline="-25000" dirty="0" smtClean="0">
                <a:solidFill>
                  <a:srgbClr val="FF0000"/>
                </a:solidFill>
              </a:rPr>
              <a:t>ins</a:t>
            </a:r>
            <a:r>
              <a:rPr lang="en-US" dirty="0" smtClean="0">
                <a:solidFill>
                  <a:srgbClr val="FF0000"/>
                </a:solidFill>
              </a:rPr>
              <a:t> : time per                         	                                                           operation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8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D0FAACE-949D-6643-B935-0B7C98FC1EAE}" type="slidenum">
              <a:rPr lang="en-US" sz="1400">
                <a:solidFill>
                  <a:schemeClr val="bg2"/>
                </a:solidFill>
                <a:latin typeface="+mn-lt"/>
              </a:rPr>
              <a:pPr/>
              <a:t>24</a:t>
            </a:fld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Modified BFS </a:t>
            </a:r>
            <a:r>
              <a:rPr lang="en-US" dirty="0">
                <a:latin typeface="+mn-lt"/>
              </a:rPr>
              <a:t>Algorithm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089" y="1600200"/>
            <a:ext cx="8827911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while Q is not empty do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u </a:t>
            </a:r>
            <a:r>
              <a:rPr lang="en-US" sz="3200" dirty="0" smtClean="0"/>
              <a:t>= </a:t>
            </a:r>
            <a:r>
              <a:rPr lang="en-US" sz="3200" dirty="0"/>
              <a:t>extract-min(Q</a:t>
            </a:r>
            <a:r>
              <a:rPr lang="en-US" sz="3200" dirty="0" smtClean="0"/>
              <a:t>)   </a:t>
            </a:r>
            <a:r>
              <a:rPr lang="en-US" sz="3200" dirty="0" smtClean="0">
                <a:solidFill>
                  <a:srgbClr val="FF0000"/>
                </a:solidFill>
              </a:rPr>
              <a:t>//T</a:t>
            </a:r>
            <a:r>
              <a:rPr lang="en-US" sz="3200" baseline="-25000" dirty="0" smtClean="0">
                <a:solidFill>
                  <a:srgbClr val="FF0000"/>
                </a:solidFill>
              </a:rPr>
              <a:t>ex </a:t>
            </a:r>
            <a:r>
              <a:rPr lang="en-US" sz="3200" dirty="0" smtClean="0">
                <a:solidFill>
                  <a:srgbClr val="FF0000"/>
                </a:solidFill>
              </a:rPr>
              <a:t>: time per operation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if u = t, then return </a:t>
            </a:r>
            <a:r>
              <a:rPr lang="en-US" sz="3200" dirty="0" err="1" smtClean="0"/>
              <a:t>dist</a:t>
            </a:r>
            <a:r>
              <a:rPr lang="en-US" sz="3200" dirty="0"/>
              <a:t>[</a:t>
            </a:r>
            <a:r>
              <a:rPr lang="en-US" sz="3200" dirty="0" smtClean="0"/>
              <a:t>t</a:t>
            </a:r>
            <a:r>
              <a:rPr lang="en-US" sz="3200" dirty="0"/>
              <a:t>]</a:t>
            </a:r>
            <a:r>
              <a:rPr lang="en-US" sz="3200" dirty="0" smtClean="0"/>
              <a:t>.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3200" dirty="0"/>
              <a:t>for each neighbor v of u do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if </a:t>
            </a:r>
            <a:r>
              <a:rPr lang="en-US" sz="2800" dirty="0" err="1" smtClean="0"/>
              <a:t>dist</a:t>
            </a:r>
            <a:r>
              <a:rPr lang="en-US" sz="2800" dirty="0" smtClean="0"/>
              <a:t>[v] &gt;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/>
              <a:t>u] + 1</a:t>
            </a:r>
            <a:r>
              <a:rPr lang="en-US" sz="2800" dirty="0" smtClean="0"/>
              <a:t>  </a:t>
            </a:r>
            <a:r>
              <a:rPr lang="en-US" sz="2800" dirty="0"/>
              <a:t>then </a:t>
            </a:r>
            <a:r>
              <a:rPr lang="en-US" sz="2800" dirty="0">
                <a:solidFill>
                  <a:srgbClr val="E80000"/>
                </a:solidFill>
              </a:rPr>
              <a:t>// </a:t>
            </a:r>
            <a:r>
              <a:rPr lang="en-US" sz="2800" dirty="0" err="1" smtClean="0">
                <a:solidFill>
                  <a:srgbClr val="E80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E80000"/>
                </a:solidFill>
              </a:rPr>
              <a:t>dec</a:t>
            </a:r>
            <a:r>
              <a:rPr lang="en-US" sz="2800" dirty="0">
                <a:solidFill>
                  <a:srgbClr val="E80000"/>
                </a:solidFill>
              </a:rPr>
              <a:t> </a:t>
            </a:r>
            <a:r>
              <a:rPr lang="en-US" sz="2800" dirty="0" smtClean="0">
                <a:solidFill>
                  <a:srgbClr val="E80000"/>
                </a:solidFill>
              </a:rPr>
              <a:t>: time per 			  											operation</a:t>
            </a:r>
            <a:endParaRPr lang="en-US" sz="2800" dirty="0">
              <a:solidFill>
                <a:srgbClr val="E80000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/>
              <a:t>v] </a:t>
            </a:r>
            <a:r>
              <a:rPr lang="en-US" sz="2800" dirty="0" smtClean="0"/>
              <a:t>= 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/>
              <a:t>u] + </a:t>
            </a:r>
            <a:r>
              <a:rPr lang="en-US" sz="2800" dirty="0" smtClean="0"/>
              <a:t>1</a:t>
            </a:r>
            <a:endParaRPr lang="en-US" sz="2800" dirty="0"/>
          </a:p>
          <a:p>
            <a:pPr lvl="3">
              <a:lnSpc>
                <a:spcPct val="90000"/>
              </a:lnSpc>
            </a:pPr>
            <a:r>
              <a:rPr lang="en-US" sz="2800" dirty="0" smtClean="0"/>
              <a:t>update-</a:t>
            </a:r>
            <a:r>
              <a:rPr lang="en-US" sz="2800" dirty="0"/>
              <a:t>key(</a:t>
            </a:r>
            <a:r>
              <a:rPr lang="en-US" sz="2800" dirty="0" err="1"/>
              <a:t>Q,v,</a:t>
            </a:r>
            <a:r>
              <a:rPr lang="en-US" sz="2800" dirty="0" err="1" smtClean="0"/>
              <a:t>dist</a:t>
            </a:r>
            <a:r>
              <a:rPr lang="en-US" sz="2800" dirty="0" smtClean="0"/>
              <a:t>[</a:t>
            </a:r>
            <a:r>
              <a:rPr lang="en-US" sz="2800" dirty="0"/>
              <a:t>v])</a:t>
            </a:r>
          </a:p>
          <a:p>
            <a:pPr lvl="3">
              <a:lnSpc>
                <a:spcPct val="90000"/>
              </a:lnSpc>
            </a:pPr>
            <a:r>
              <a:rPr lang="en-US" sz="2800" dirty="0"/>
              <a:t>parent(v) </a:t>
            </a:r>
            <a:r>
              <a:rPr lang="en-US" sz="2800" dirty="0" smtClean="0"/>
              <a:t>= </a:t>
            </a:r>
            <a:r>
              <a:rPr lang="en-US" sz="2800" dirty="0"/>
              <a:t>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065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FC7565F-5289-5748-8184-6E96F40F1938}" type="slidenum">
              <a:rPr lang="en-US" sz="1400">
                <a:solidFill>
                  <a:schemeClr val="bg2"/>
                </a:solidFill>
                <a:latin typeface="+mn-lt"/>
              </a:rPr>
              <a:pPr/>
              <a:t>25</a:t>
            </a:fld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Using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Array Implementations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FF"/>
                </a:solidFill>
              </a:rPr>
              <a:t>O</a:t>
            </a:r>
            <a:r>
              <a:rPr lang="en-US" sz="2800" dirty="0" smtClean="0">
                <a:solidFill>
                  <a:srgbClr val="0000FF"/>
                </a:solidFill>
              </a:rPr>
              <a:t>(|V|(</a:t>
            </a:r>
            <a:r>
              <a:rPr lang="en-US" sz="2800" dirty="0">
                <a:solidFill>
                  <a:srgbClr val="0000FF"/>
                </a:solidFill>
              </a:rPr>
              <a:t>T</a:t>
            </a:r>
            <a:r>
              <a:rPr lang="en-US" sz="2800" baseline="-25000" dirty="0">
                <a:solidFill>
                  <a:srgbClr val="0000FF"/>
                </a:solidFill>
              </a:rPr>
              <a:t>ins</a:t>
            </a:r>
            <a:r>
              <a:rPr lang="en-US" sz="2800" dirty="0">
                <a:solidFill>
                  <a:srgbClr val="0000FF"/>
                </a:solidFill>
              </a:rPr>
              <a:t> + T</a:t>
            </a:r>
            <a:r>
              <a:rPr lang="en-US" sz="2800" baseline="-25000" dirty="0">
                <a:solidFill>
                  <a:srgbClr val="0000FF"/>
                </a:solidFill>
              </a:rPr>
              <a:t>ex</a:t>
            </a:r>
            <a:r>
              <a:rPr lang="en-US" sz="2800" dirty="0">
                <a:solidFill>
                  <a:srgbClr val="0000FF"/>
                </a:solidFill>
              </a:rPr>
              <a:t>) + </a:t>
            </a:r>
            <a:r>
              <a:rPr lang="en-US" sz="2800" dirty="0" smtClean="0">
                <a:solidFill>
                  <a:srgbClr val="0000FF"/>
                </a:solidFill>
              </a:rPr>
              <a:t>|E|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</a:t>
            </a:r>
            <a:r>
              <a:rPr lang="en-US" sz="2800" dirty="0" err="1">
                <a:solidFill>
                  <a:srgbClr val="0000FF"/>
                </a:solidFill>
                <a:sym typeface="Symbol" charset="0"/>
              </a:rPr>
              <a:t>T</a:t>
            </a:r>
            <a:r>
              <a:rPr lang="en-US" sz="2800" baseline="-25000" dirty="0" err="1">
                <a:solidFill>
                  <a:srgbClr val="0000FF"/>
                </a:solidFill>
                <a:sym typeface="Symbol" charset="0"/>
              </a:rPr>
              <a:t>dec</a:t>
            </a:r>
            <a:r>
              <a:rPr lang="en-US" sz="2800" dirty="0">
                <a:solidFill>
                  <a:srgbClr val="0000FF"/>
                </a:solidFill>
                <a:sym typeface="Symbo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Symbol" charset="0"/>
              </a:rPr>
              <a:t>Implement </a:t>
            </a:r>
            <a:r>
              <a:rPr lang="en-US" sz="2800" dirty="0">
                <a:sym typeface="Symbol" charset="0"/>
              </a:rPr>
              <a:t>priority queue with an unsorted array: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T</a:t>
            </a:r>
            <a:r>
              <a:rPr lang="en-US" sz="2400" baseline="-25000" dirty="0">
                <a:sym typeface="Symbol" charset="0"/>
              </a:rPr>
              <a:t>ins</a:t>
            </a:r>
            <a:r>
              <a:rPr lang="en-US" sz="2400" dirty="0">
                <a:sym typeface="Symbol" charset="0"/>
              </a:rPr>
              <a:t> = O(1)</a:t>
            </a:r>
            <a:r>
              <a:rPr lang="en-US" sz="2400" dirty="0" smtClean="0">
                <a:sym typeface="Symbol" charset="0"/>
              </a:rPr>
              <a:t>,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T</a:t>
            </a:r>
            <a:r>
              <a:rPr lang="en-US" sz="2400" baseline="-25000" dirty="0">
                <a:sym typeface="Symbol" charset="0"/>
              </a:rPr>
              <a:t>ex</a:t>
            </a:r>
            <a:r>
              <a:rPr lang="en-US" sz="2400" dirty="0">
                <a:sym typeface="Symbol" charset="0"/>
              </a:rPr>
              <a:t> = O</a:t>
            </a:r>
            <a:r>
              <a:rPr lang="en-US" sz="2400" dirty="0" smtClean="0">
                <a:sym typeface="Symbol" charset="0"/>
              </a:rPr>
              <a:t>(|V|)</a:t>
            </a:r>
            <a:r>
              <a:rPr lang="en-US" sz="2400" dirty="0">
                <a:sym typeface="Symbol" charset="0"/>
              </a:rPr>
              <a:t>, </a:t>
            </a:r>
            <a:endParaRPr lang="en-US" sz="2400" dirty="0" smtClean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ym typeface="Symbol" charset="0"/>
              </a:rPr>
              <a:t>T</a:t>
            </a:r>
            <a:r>
              <a:rPr lang="en-US" sz="2400" baseline="-25000" dirty="0" err="1" smtClean="0">
                <a:sym typeface="Symbol" charset="0"/>
              </a:rPr>
              <a:t>dec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= O(1)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Symbol" charset="0"/>
              </a:rPr>
              <a:t>total </a:t>
            </a:r>
            <a:r>
              <a:rPr lang="en-US" sz="2400" dirty="0" smtClean="0">
                <a:solidFill>
                  <a:srgbClr val="FF0000"/>
                </a:solidFill>
                <a:sym typeface="Symbol" charset="0"/>
              </a:rPr>
              <a:t>time is </a:t>
            </a:r>
            <a:r>
              <a:rPr lang="en-US" sz="2400" dirty="0" smtClean="0">
                <a:sym typeface="Symbol" charset="0"/>
              </a:rPr>
              <a:t>O(|V|</a:t>
            </a:r>
            <a:r>
              <a:rPr lang="en-US" sz="2400" baseline="30000" dirty="0" smtClean="0">
                <a:sym typeface="Symbol" charset="0"/>
              </a:rPr>
              <a:t>2</a:t>
            </a:r>
            <a:r>
              <a:rPr lang="en-US" sz="2400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318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Priority Queues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Priority queues is an abstract data structure that supports the following operations:</a:t>
            </a:r>
          </a:p>
          <a:p>
            <a:pPr lvl="1"/>
            <a:r>
              <a:rPr lang="en-US" dirty="0" smtClean="0"/>
              <a:t>Find the minimum value.</a:t>
            </a:r>
          </a:p>
          <a:p>
            <a:pPr lvl="1"/>
            <a:r>
              <a:rPr lang="en-US" dirty="0" smtClean="0"/>
              <a:t>Delete the element with the minimum value. If there are more than one element with the minimum value, just delete any one of them.</a:t>
            </a:r>
          </a:p>
          <a:p>
            <a:pPr lvl="1"/>
            <a:r>
              <a:rPr lang="en-US" dirty="0" smtClean="0"/>
              <a:t>Insert an element.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2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Priority Queues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b="1" dirty="0" smtClean="0">
                <a:solidFill>
                  <a:srgbClr val="0000FF"/>
                </a:solidFill>
              </a:rPr>
              <a:t>Heaps</a:t>
            </a:r>
            <a:r>
              <a:rPr lang="en-US" dirty="0" smtClean="0"/>
              <a:t> is the most efficient way to implement a priority queue</a:t>
            </a:r>
          </a:p>
          <a:p>
            <a:pPr marL="914400" lvl="1" indent="-457200"/>
            <a:r>
              <a:rPr lang="en-US" dirty="0" err="1" smtClean="0">
                <a:solidFill>
                  <a:srgbClr val="FF0000"/>
                </a:solidFill>
              </a:rPr>
              <a:t>FindMin</a:t>
            </a:r>
            <a:r>
              <a:rPr lang="en-US" dirty="0" smtClean="0"/>
              <a:t> takes O(1) time</a:t>
            </a:r>
          </a:p>
          <a:p>
            <a:pPr marL="914400" lvl="1" indent="-457200"/>
            <a:r>
              <a:rPr lang="en-US" dirty="0" err="1" smtClean="0">
                <a:solidFill>
                  <a:srgbClr val="FF0000"/>
                </a:solidFill>
              </a:rPr>
              <a:t>DeleteMin</a:t>
            </a:r>
            <a:r>
              <a:rPr lang="en-US" dirty="0" smtClean="0"/>
              <a:t> takes logarithmic time</a:t>
            </a:r>
          </a:p>
          <a:p>
            <a:pPr marL="914400" lvl="1" indent="-457200"/>
            <a:r>
              <a:rPr lang="en-US" dirty="0" smtClean="0">
                <a:solidFill>
                  <a:srgbClr val="FF0000"/>
                </a:solidFill>
              </a:rPr>
              <a:t>Insert</a:t>
            </a:r>
            <a:r>
              <a:rPr lang="en-US" dirty="0" smtClean="0"/>
              <a:t> takes logarithmic time.</a:t>
            </a:r>
          </a:p>
        </p:txBody>
      </p:sp>
    </p:spTree>
    <p:extLst>
      <p:ext uri="{BB962C8B-B14F-4D97-AF65-F5344CB8AC3E}">
        <p14:creationId xmlns:p14="http://schemas.microsoft.com/office/powerpoint/2010/main" val="143721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F3BB67D-C08A-FA44-B031-88C4DC09A1B8}" type="slidenum">
              <a:rPr lang="en-US" sz="1400">
                <a:solidFill>
                  <a:schemeClr val="bg2"/>
                </a:solidFill>
                <a:latin typeface="+mn-lt"/>
              </a:rPr>
              <a:pPr/>
              <a:t>28</a:t>
            </a:fld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+mn-lt"/>
              </a:rPr>
              <a:t>Running Time using </a:t>
            </a:r>
            <a:br>
              <a:rPr lang="en-US" sz="3600" b="1" dirty="0">
                <a:solidFill>
                  <a:srgbClr val="0000FF"/>
                </a:solidFill>
                <a:latin typeface="+mn-lt"/>
              </a:rPr>
            </a:br>
            <a:r>
              <a:rPr lang="en-US" sz="3600" b="1" dirty="0">
                <a:solidFill>
                  <a:srgbClr val="0000FF"/>
                </a:solidFill>
                <a:latin typeface="+mn-lt"/>
              </a:rPr>
              <a:t>Binary </a:t>
            </a:r>
            <a:r>
              <a:rPr lang="en-US" sz="3600" b="1" dirty="0" smtClean="0">
                <a:solidFill>
                  <a:srgbClr val="0000FF"/>
                </a:solidFill>
                <a:latin typeface="+mn-lt"/>
              </a:rPr>
              <a:t>Heaps</a:t>
            </a:r>
            <a:endParaRPr lang="en-US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</a:t>
            </a:r>
            <a:r>
              <a:rPr lang="en-US" sz="2800" dirty="0" smtClean="0"/>
              <a:t>(|V|(</a:t>
            </a:r>
            <a:r>
              <a:rPr lang="en-US" sz="2800" dirty="0"/>
              <a:t>T</a:t>
            </a:r>
            <a:r>
              <a:rPr lang="en-US" sz="2800" baseline="-25000" dirty="0"/>
              <a:t>ins</a:t>
            </a:r>
            <a:r>
              <a:rPr lang="en-US" sz="2800" dirty="0"/>
              <a:t> + T</a:t>
            </a:r>
            <a:r>
              <a:rPr lang="en-US" sz="2800" baseline="-25000" dirty="0"/>
              <a:t>ex</a:t>
            </a:r>
            <a:r>
              <a:rPr lang="en-US" sz="2800" dirty="0"/>
              <a:t>) + </a:t>
            </a:r>
            <a:r>
              <a:rPr lang="en-US" sz="2800" dirty="0" err="1"/>
              <a:t>E</a:t>
            </a:r>
            <a:r>
              <a:rPr lang="en-US" sz="2800" dirty="0" err="1">
                <a:sym typeface="Symbol" charset="0"/>
              </a:rPr>
              <a:t>T</a:t>
            </a:r>
            <a:r>
              <a:rPr lang="en-US" sz="2800" baseline="-25000" dirty="0" err="1">
                <a:sym typeface="Symbol" charset="0"/>
              </a:rPr>
              <a:t>dec</a:t>
            </a:r>
            <a:r>
              <a:rPr lang="en-US" sz="2800" dirty="0">
                <a:sym typeface="Symbol" charset="0"/>
              </a:rPr>
              <a:t>)</a:t>
            </a:r>
          </a:p>
          <a:p>
            <a:r>
              <a:rPr lang="en-US" sz="2800" dirty="0">
                <a:sym typeface="Symbol" charset="0"/>
              </a:rPr>
              <a:t>If priority queue is implemented with a binary heap, then </a:t>
            </a:r>
          </a:p>
          <a:p>
            <a:pPr lvl="1"/>
            <a:r>
              <a:rPr lang="en-US" sz="2400" dirty="0">
                <a:sym typeface="Symbol" charset="0"/>
              </a:rPr>
              <a:t>T</a:t>
            </a:r>
            <a:r>
              <a:rPr lang="en-US" sz="2400" baseline="-25000" dirty="0">
                <a:sym typeface="Symbol" charset="0"/>
              </a:rPr>
              <a:t>ins</a:t>
            </a:r>
            <a:r>
              <a:rPr lang="en-US" sz="2400" dirty="0">
                <a:sym typeface="Symbol" charset="0"/>
              </a:rPr>
              <a:t> = T</a:t>
            </a:r>
            <a:r>
              <a:rPr lang="en-US" sz="2400" baseline="-25000" dirty="0">
                <a:sym typeface="Symbol" charset="0"/>
              </a:rPr>
              <a:t>ex</a:t>
            </a:r>
            <a:r>
              <a:rPr lang="en-US" sz="2400" dirty="0">
                <a:sym typeface="Symbol" charset="0"/>
              </a:rPr>
              <a:t> = </a:t>
            </a:r>
            <a:r>
              <a:rPr lang="en-US" sz="2400" dirty="0" err="1">
                <a:sym typeface="Symbol" charset="0"/>
              </a:rPr>
              <a:t>T</a:t>
            </a:r>
            <a:r>
              <a:rPr lang="en-US" sz="2400" baseline="-25000" dirty="0" err="1">
                <a:sym typeface="Symbol" charset="0"/>
              </a:rPr>
              <a:t>dec</a:t>
            </a:r>
            <a:r>
              <a:rPr lang="en-US" sz="2400" dirty="0">
                <a:sym typeface="Symbol" charset="0"/>
              </a:rPr>
              <a:t> = O(log </a:t>
            </a:r>
            <a:r>
              <a:rPr lang="en-US" sz="2400" dirty="0" smtClean="0">
                <a:sym typeface="Symbol" charset="0"/>
              </a:rPr>
              <a:t>|V|)</a:t>
            </a:r>
            <a:endParaRPr lang="en-US" sz="2400" dirty="0">
              <a:sym typeface="Symbol" charset="0"/>
            </a:endParaRPr>
          </a:p>
          <a:p>
            <a:pPr lvl="1"/>
            <a:r>
              <a:rPr lang="en-US" sz="2400" dirty="0">
                <a:solidFill>
                  <a:srgbClr val="E80000"/>
                </a:solidFill>
                <a:sym typeface="Symbol" charset="0"/>
              </a:rPr>
              <a:t>total </a:t>
            </a:r>
            <a:r>
              <a:rPr lang="en-US" sz="2400" dirty="0" smtClean="0">
                <a:solidFill>
                  <a:srgbClr val="E80000"/>
                </a:solidFill>
                <a:sym typeface="Symbol" charset="0"/>
              </a:rPr>
              <a:t>time is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O</a:t>
            </a:r>
            <a:r>
              <a:rPr lang="en-US" sz="2400" dirty="0" smtClean="0">
                <a:sym typeface="Symbol" charset="0"/>
              </a:rPr>
              <a:t>(|E| </a:t>
            </a:r>
            <a:r>
              <a:rPr lang="en-US" sz="2400" dirty="0">
                <a:sym typeface="Symbol" charset="0"/>
              </a:rPr>
              <a:t>log </a:t>
            </a:r>
            <a:r>
              <a:rPr lang="en-US" sz="2400" dirty="0" smtClean="0">
                <a:sym typeface="Symbol" charset="0"/>
              </a:rPr>
              <a:t>|V|)</a:t>
            </a:r>
            <a:endParaRPr lang="en-US" sz="24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4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Edges have (positive) lengths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Breadth-first search treats all edges as having the same length.</a:t>
            </a:r>
          </a:p>
          <a:p>
            <a:r>
              <a:rPr lang="en-US" dirty="0" smtClean="0"/>
              <a:t>In reality the edges have lengths, and we are interested in computing shortest paths.</a:t>
            </a:r>
          </a:p>
          <a:p>
            <a:r>
              <a:rPr lang="en-US" dirty="0" smtClean="0"/>
              <a:t>Our graph is a weighted graph </a:t>
            </a:r>
            <a:r>
              <a:rPr lang="en-US" dirty="0" smtClean="0">
                <a:solidFill>
                  <a:srgbClr val="0000FF"/>
                </a:solidFill>
              </a:rPr>
              <a:t>G = (V,E)</a:t>
            </a:r>
            <a:r>
              <a:rPr lang="en-US" dirty="0" smtClean="0"/>
              <a:t> where each edge </a:t>
            </a:r>
            <a:r>
              <a:rPr lang="en-US" i="1" dirty="0" smtClean="0">
                <a:solidFill>
                  <a:srgbClr val="0000FF"/>
                </a:solidFill>
              </a:rPr>
              <a:t>e = (</a:t>
            </a:r>
            <a:r>
              <a:rPr lang="en-US" i="1" dirty="0" err="1" smtClean="0">
                <a:solidFill>
                  <a:srgbClr val="0000FF"/>
                </a:solidFill>
              </a:rPr>
              <a:t>u,v</a:t>
            </a:r>
            <a:r>
              <a:rPr lang="en-US" i="1" dirty="0" smtClean="0">
                <a:solidFill>
                  <a:srgbClr val="0000FF"/>
                </a:solidFill>
              </a:rPr>
              <a:t>) </a:t>
            </a:r>
            <a:r>
              <a:rPr lang="en-US" dirty="0" smtClean="0"/>
              <a:t>of E has length </a:t>
            </a:r>
            <a:r>
              <a:rPr lang="en-US" i="1" dirty="0" smtClean="0">
                <a:solidFill>
                  <a:srgbClr val="0000FF"/>
                </a:solidFill>
                <a:latin typeface="Apple Casual"/>
                <a:cs typeface="Apple Casual"/>
              </a:rPr>
              <a:t>l</a:t>
            </a:r>
            <a:r>
              <a:rPr lang="en-US" i="1" baseline="-25000" dirty="0" smtClean="0">
                <a:solidFill>
                  <a:srgbClr val="0000FF"/>
                </a:solidFill>
                <a:latin typeface="Apple Casual"/>
                <a:cs typeface="Apple Casual"/>
              </a:rPr>
              <a:t>e</a:t>
            </a: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dirty="0" smtClean="0">
                <a:cs typeface="Apple Casual"/>
              </a:rPr>
              <a:t>or we will sometime also write </a:t>
            </a:r>
            <a:r>
              <a:rPr lang="en-US" i="1" dirty="0" smtClean="0">
                <a:solidFill>
                  <a:srgbClr val="0000FF"/>
                </a:solidFill>
                <a:latin typeface="Apple Casual"/>
                <a:cs typeface="Apple Casual"/>
              </a:rPr>
              <a:t>l</a:t>
            </a:r>
            <a:r>
              <a:rPr lang="en-US" i="1" dirty="0" smtClean="0">
                <a:solidFill>
                  <a:srgbClr val="0000FF"/>
                </a:solidFill>
                <a:cs typeface="Apple Casual"/>
              </a:rPr>
              <a:t>(</a:t>
            </a:r>
            <a:r>
              <a:rPr lang="en-US" i="1" dirty="0" err="1" smtClean="0">
                <a:solidFill>
                  <a:srgbClr val="0000FF"/>
                </a:solidFill>
                <a:cs typeface="Apple Casual"/>
              </a:rPr>
              <a:t>u,v</a:t>
            </a:r>
            <a:r>
              <a:rPr lang="en-US" i="1" dirty="0" smtClean="0">
                <a:solidFill>
                  <a:srgbClr val="0000FF"/>
                </a:solidFill>
                <a:cs typeface="Apple Casual"/>
              </a:rPr>
              <a:t>)</a:t>
            </a:r>
            <a:r>
              <a:rPr lang="en-US" dirty="0" smtClean="0">
                <a:cs typeface="Apple Casual"/>
              </a:rPr>
              <a:t> or </a:t>
            </a:r>
            <a:r>
              <a:rPr lang="en-US" i="1" dirty="0" smtClean="0">
                <a:solidFill>
                  <a:srgbClr val="0000FF"/>
                </a:solidFill>
                <a:latin typeface="Apple Casual"/>
                <a:cs typeface="Apple Casual"/>
              </a:rPr>
              <a:t>l</a:t>
            </a:r>
            <a:r>
              <a:rPr lang="en-US" i="1" baseline="-25000" dirty="0" smtClean="0">
                <a:solidFill>
                  <a:srgbClr val="0000FF"/>
                </a:solidFill>
                <a:cs typeface="Apple Casual"/>
              </a:rPr>
              <a:t>uv</a:t>
            </a:r>
            <a:r>
              <a:rPr lang="en-US" dirty="0" smtClean="0">
                <a:cs typeface="Apple Casual"/>
              </a:rPr>
              <a:t>.</a:t>
            </a:r>
            <a:endParaRPr lang="en-US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84230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chapter is about shortest paths.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00FF"/>
                </a:solidFill>
              </a:rPr>
              <a:t>length</a:t>
            </a:r>
            <a:r>
              <a:rPr lang="en-US" sz="2800" dirty="0" smtClean="0"/>
              <a:t> of a path </a:t>
            </a:r>
            <a:r>
              <a:rPr lang="en-US" sz="2800" i="1" dirty="0" smtClean="0">
                <a:solidFill>
                  <a:srgbClr val="0000FF"/>
                </a:solidFill>
              </a:rPr>
              <a:t>P</a:t>
            </a:r>
            <a:r>
              <a:rPr lang="en-US" sz="2800" dirty="0" smtClean="0"/>
              <a:t> (denoted </a:t>
            </a:r>
            <a:r>
              <a:rPr lang="en-US" sz="2800" i="1" dirty="0" smtClean="0">
                <a:solidFill>
                  <a:srgbClr val="0000FF"/>
                </a:solidFill>
              </a:rPr>
              <a:t>|P|</a:t>
            </a:r>
            <a:r>
              <a:rPr lang="en-US" sz="2800" dirty="0" smtClean="0"/>
              <a:t>) in a graph is the number of edges in the graph.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00FF"/>
                </a:solidFill>
              </a:rPr>
              <a:t>shortest path</a:t>
            </a:r>
            <a:r>
              <a:rPr lang="en-US" sz="2800" dirty="0" smtClean="0"/>
              <a:t> between </a:t>
            </a:r>
            <a:r>
              <a:rPr lang="en-US" sz="2800" i="1" dirty="0" smtClean="0">
                <a:solidFill>
                  <a:srgbClr val="0000FF"/>
                </a:solidFill>
              </a:rPr>
              <a:t>u</a:t>
            </a:r>
            <a:r>
              <a:rPr lang="en-US" sz="2800" dirty="0" smtClean="0"/>
              <a:t> and </a:t>
            </a:r>
            <a:r>
              <a:rPr lang="en-US" sz="2800" i="1" dirty="0" smtClean="0">
                <a:solidFill>
                  <a:srgbClr val="0000FF"/>
                </a:solidFill>
              </a:rPr>
              <a:t>v</a:t>
            </a:r>
            <a:r>
              <a:rPr lang="en-US" sz="2800" dirty="0" smtClean="0"/>
              <a:t> is a path </a:t>
            </a:r>
            <a:r>
              <a:rPr lang="en-US" sz="2800" i="1" dirty="0" smtClean="0">
                <a:solidFill>
                  <a:srgbClr val="0000FF"/>
                </a:solidFill>
              </a:rPr>
              <a:t>P</a:t>
            </a:r>
            <a:r>
              <a:rPr lang="en-US" sz="2800" dirty="0" smtClean="0"/>
              <a:t> where    </a:t>
            </a:r>
            <a:r>
              <a:rPr lang="en-US" sz="2800" i="1" dirty="0" smtClean="0">
                <a:solidFill>
                  <a:srgbClr val="0000FF"/>
                </a:solidFill>
              </a:rPr>
              <a:t>|P| ≤ |P’| </a:t>
            </a:r>
            <a:r>
              <a:rPr lang="en-US" sz="2800" dirty="0" smtClean="0"/>
              <a:t>for any path </a:t>
            </a:r>
            <a:r>
              <a:rPr lang="en-US" sz="2800" i="1" dirty="0" smtClean="0"/>
              <a:t>P’ </a:t>
            </a:r>
            <a:r>
              <a:rPr lang="en-US" sz="2800" dirty="0" smtClean="0"/>
              <a:t>from </a:t>
            </a:r>
            <a:r>
              <a:rPr lang="en-US" sz="2800" i="1" dirty="0" smtClean="0">
                <a:solidFill>
                  <a:srgbClr val="0000FF"/>
                </a:solidFill>
              </a:rPr>
              <a:t>u</a:t>
            </a:r>
            <a:r>
              <a:rPr lang="en-US" sz="2800" dirty="0" smtClean="0"/>
              <a:t> to </a:t>
            </a:r>
            <a:r>
              <a:rPr lang="en-US" sz="2800" i="1" dirty="0" smtClean="0">
                <a:solidFill>
                  <a:srgbClr val="0000FF"/>
                </a:solidFill>
              </a:rPr>
              <a:t>v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00FF"/>
                </a:solidFill>
              </a:rPr>
              <a:t>distance</a:t>
            </a:r>
            <a:r>
              <a:rPr lang="en-US" sz="2800" dirty="0" smtClean="0"/>
              <a:t> between two nodes </a:t>
            </a:r>
            <a:r>
              <a:rPr lang="en-US" sz="2800" i="1" dirty="0" smtClean="0">
                <a:solidFill>
                  <a:srgbClr val="0000FF"/>
                </a:solidFill>
              </a:rPr>
              <a:t>u</a:t>
            </a:r>
            <a:r>
              <a:rPr lang="en-US" sz="2800" dirty="0" smtClean="0"/>
              <a:t> and </a:t>
            </a:r>
            <a:r>
              <a:rPr lang="en-US" sz="2800" i="1" dirty="0" smtClean="0">
                <a:solidFill>
                  <a:srgbClr val="0000FF"/>
                </a:solidFill>
              </a:rPr>
              <a:t>v</a:t>
            </a:r>
            <a:r>
              <a:rPr lang="en-US" sz="2800" dirty="0" smtClean="0"/>
              <a:t> in a graph is the length of the shortest path, denoted by </a:t>
            </a:r>
            <a:r>
              <a:rPr lang="en-US" sz="2800" i="1" dirty="0" smtClean="0">
                <a:solidFill>
                  <a:srgbClr val="0000FF"/>
                </a:solidFill>
              </a:rPr>
              <a:t>d(</a:t>
            </a:r>
            <a:r>
              <a:rPr lang="en-US" sz="2800" i="1" dirty="0" err="1" smtClean="0">
                <a:solidFill>
                  <a:srgbClr val="0000FF"/>
                </a:solidFill>
              </a:rPr>
              <a:t>u,v</a:t>
            </a:r>
            <a:r>
              <a:rPr lang="en-US" sz="2800" i="1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410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7-09 at 10.56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" y="896349"/>
            <a:ext cx="7593190" cy="423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Dijkstra’s</a:t>
            </a:r>
            <a:r>
              <a:rPr lang="en-US" sz="4000" b="1" dirty="0" smtClean="0">
                <a:solidFill>
                  <a:srgbClr val="0000FF"/>
                </a:solidFill>
              </a:rPr>
              <a:t> algorithm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304"/>
          </a:xfrm>
        </p:spPr>
        <p:txBody>
          <a:bodyPr/>
          <a:lstStyle/>
          <a:p>
            <a:r>
              <a:rPr lang="en-US" dirty="0" smtClean="0"/>
              <a:t>An adaptation of breadth-first search.</a:t>
            </a:r>
          </a:p>
          <a:p>
            <a:r>
              <a:rPr lang="en-US" dirty="0" smtClean="0"/>
              <a:t>Given a weighted graph G, we construct an </a:t>
            </a:r>
            <a:r>
              <a:rPr lang="en-US" dirty="0" err="1" smtClean="0"/>
              <a:t>unweighted</a:t>
            </a:r>
            <a:r>
              <a:rPr lang="en-US" dirty="0" smtClean="0"/>
              <a:t>  graph G’ = (V’, E’) where</a:t>
            </a:r>
          </a:p>
          <a:p>
            <a:pPr lvl="1"/>
            <a:r>
              <a:rPr lang="en-US" dirty="0" smtClean="0"/>
              <a:t>For any edge </a:t>
            </a:r>
            <a:r>
              <a:rPr lang="en-US" i="1" dirty="0" smtClean="0">
                <a:solidFill>
                  <a:srgbClr val="0000FF"/>
                </a:solidFill>
              </a:rPr>
              <a:t>e = (</a:t>
            </a:r>
            <a:r>
              <a:rPr lang="en-US" i="1" dirty="0" err="1" smtClean="0">
                <a:solidFill>
                  <a:srgbClr val="0000FF"/>
                </a:solidFill>
              </a:rPr>
              <a:t>u,v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, replace it by </a:t>
            </a:r>
            <a:r>
              <a:rPr lang="en-US" i="1" dirty="0" smtClean="0">
                <a:solidFill>
                  <a:srgbClr val="0000FF"/>
                </a:solidFill>
                <a:latin typeface="Apple Casual"/>
                <a:cs typeface="Apple Casual"/>
              </a:rPr>
              <a:t>l</a:t>
            </a:r>
            <a:r>
              <a:rPr lang="en-US" i="1" baseline="-25000" dirty="0" smtClean="0">
                <a:solidFill>
                  <a:srgbClr val="0000FF"/>
                </a:solidFill>
                <a:latin typeface="Apple Casual"/>
                <a:cs typeface="Apple Casual"/>
              </a:rPr>
              <a:t>e </a:t>
            </a:r>
            <a:r>
              <a:rPr lang="en-US" dirty="0" smtClean="0">
                <a:cs typeface="Apple Casual"/>
              </a:rPr>
              <a:t>edges of length  </a:t>
            </a:r>
            <a:r>
              <a:rPr lang="en-US" i="1" dirty="0" smtClean="0">
                <a:cs typeface="Apple Casual"/>
              </a:rPr>
              <a:t>1</a:t>
            </a:r>
            <a:r>
              <a:rPr lang="en-US" dirty="0" smtClean="0">
                <a:cs typeface="Apple Casual"/>
              </a:rPr>
              <a:t>, by adding </a:t>
            </a:r>
            <a:r>
              <a:rPr lang="en-US" i="1" dirty="0" smtClean="0">
                <a:solidFill>
                  <a:srgbClr val="0000FF"/>
                </a:solidFill>
                <a:latin typeface="Apple Casual"/>
                <a:cs typeface="Apple Casual"/>
              </a:rPr>
              <a:t>l</a:t>
            </a:r>
            <a:r>
              <a:rPr lang="en-US" i="1" baseline="-25000" dirty="0" smtClean="0">
                <a:solidFill>
                  <a:srgbClr val="0000FF"/>
                </a:solidFill>
                <a:latin typeface="Apple Casual"/>
                <a:cs typeface="Apple Casual"/>
              </a:rPr>
              <a:t>e </a:t>
            </a:r>
            <a:r>
              <a:rPr lang="en-US" i="1" dirty="0" smtClean="0">
                <a:solidFill>
                  <a:srgbClr val="0000FF"/>
                </a:solidFill>
                <a:cs typeface="Apple Casual"/>
              </a:rPr>
              <a:t>-1</a:t>
            </a:r>
            <a:r>
              <a:rPr lang="en-US" dirty="0" smtClean="0">
                <a:cs typeface="Apple Casual"/>
              </a:rPr>
              <a:t> dummy nodes between </a:t>
            </a:r>
            <a:r>
              <a:rPr lang="en-US" i="1" dirty="0" smtClean="0">
                <a:solidFill>
                  <a:srgbClr val="0000FF"/>
                </a:solidFill>
                <a:cs typeface="Apple Casual"/>
              </a:rPr>
              <a:t>u</a:t>
            </a:r>
            <a:r>
              <a:rPr lang="en-US" dirty="0" smtClean="0">
                <a:cs typeface="Apple Casual"/>
              </a:rPr>
              <a:t> and </a:t>
            </a:r>
            <a:r>
              <a:rPr lang="en-US" i="1" dirty="0" smtClean="0">
                <a:solidFill>
                  <a:srgbClr val="0000FF"/>
                </a:solidFill>
                <a:cs typeface="Apple Casual"/>
              </a:rPr>
              <a:t>v</a:t>
            </a:r>
            <a:r>
              <a:rPr lang="en-US" dirty="0" smtClean="0">
                <a:cs typeface="Apple Casual"/>
              </a:rPr>
              <a:t>.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5-07-09 at 11.21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627270"/>
            <a:ext cx="8496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9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A problem with the adaptation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00889"/>
          </a:xfrm>
        </p:spPr>
        <p:txBody>
          <a:bodyPr/>
          <a:lstStyle/>
          <a:p>
            <a:r>
              <a:rPr lang="en-US" dirty="0" smtClean="0"/>
              <a:t>Running time is also dependent on the size of length parameter. </a:t>
            </a:r>
            <a:endParaRPr lang="en-US" dirty="0"/>
          </a:p>
        </p:txBody>
      </p:sp>
      <p:pic>
        <p:nvPicPr>
          <p:cNvPr id="4" name="Picture 3" descr="Screen Shot 2015-07-09 at 11.3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2782"/>
            <a:ext cx="9144000" cy="299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4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An intuitive description of </a:t>
            </a:r>
            <a:r>
              <a:rPr lang="en-US" b="1" dirty="0" err="1" smtClean="0">
                <a:solidFill>
                  <a:srgbClr val="0000FF"/>
                </a:solidFill>
              </a:rPr>
              <a:t>Dijkstra’s</a:t>
            </a:r>
            <a:r>
              <a:rPr lang="en-US" b="1" dirty="0" smtClean="0">
                <a:solidFill>
                  <a:srgbClr val="0000FF"/>
                </a:solidFill>
              </a:rPr>
              <a:t> algorithm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29" y="1600200"/>
            <a:ext cx="9013271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 have used the ideas described at:</a:t>
            </a:r>
          </a:p>
          <a:p>
            <a:pPr marL="0" indent="0">
              <a:buNone/>
            </a:pPr>
            <a:r>
              <a:rPr lang="en-US" sz="1800" dirty="0" smtClean="0"/>
              <a:t>http://</a:t>
            </a:r>
            <a:r>
              <a:rPr lang="en-US" sz="1800" dirty="0" err="1" smtClean="0"/>
              <a:t>www.quora.com</a:t>
            </a:r>
            <a:r>
              <a:rPr lang="en-US" sz="1800" dirty="0" smtClean="0"/>
              <a:t>/What-is-the-simplest-intuitive-proof-of-Dijkstra’s-shortest-path-algorithm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367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An intuitive description of </a:t>
            </a:r>
            <a:r>
              <a:rPr lang="en-US" b="1" dirty="0" err="1" smtClean="0">
                <a:solidFill>
                  <a:srgbClr val="0000FF"/>
                </a:solidFill>
              </a:rPr>
              <a:t>Dijkstra’s</a:t>
            </a:r>
            <a:r>
              <a:rPr lang="en-US" b="1" dirty="0" smtClean="0">
                <a:solidFill>
                  <a:srgbClr val="0000FF"/>
                </a:solidFill>
              </a:rPr>
              <a:t> algorithm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29" y="1600200"/>
            <a:ext cx="9013271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We are given a weighted graph </a:t>
            </a:r>
            <a:r>
              <a:rPr lang="en-US" sz="2800" i="1" dirty="0" smtClean="0">
                <a:solidFill>
                  <a:srgbClr val="0000FF"/>
                </a:solidFill>
              </a:rPr>
              <a:t>G = (V,E)</a:t>
            </a:r>
            <a:r>
              <a:rPr lang="en-US" sz="2800" dirty="0" smtClean="0">
                <a:solidFill>
                  <a:srgbClr val="000000"/>
                </a:solidFill>
              </a:rPr>
              <a:t>, and interested in computing the shortest paths from </a:t>
            </a:r>
            <a:r>
              <a:rPr lang="en-US" sz="2800" i="1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>
                <a:solidFill>
                  <a:srgbClr val="000000"/>
                </a:solidFill>
              </a:rPr>
              <a:t> (source node).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We drop a huge colony of ants on to the source node </a:t>
            </a:r>
            <a:r>
              <a:rPr lang="en-US" sz="2800" i="1" dirty="0" smtClean="0">
                <a:solidFill>
                  <a:srgbClr val="0000FF"/>
                </a:solidFill>
              </a:rPr>
              <a:t>s </a:t>
            </a:r>
            <a:r>
              <a:rPr lang="en-US" sz="2800" dirty="0" smtClean="0">
                <a:solidFill>
                  <a:srgbClr val="000000"/>
                </a:solidFill>
              </a:rPr>
              <a:t>time </a:t>
            </a:r>
            <a:r>
              <a:rPr lang="en-US" sz="2800" i="1" dirty="0" smtClean="0">
                <a:solidFill>
                  <a:srgbClr val="0000FF"/>
                </a:solidFill>
              </a:rPr>
              <a:t>0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They move from there and follow all possible paths through the graph at a rate of one unit  per second.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first one to reach the node </a:t>
            </a:r>
            <a:r>
              <a:rPr lang="en-US" sz="2800" i="1" dirty="0" smtClean="0">
                <a:solidFill>
                  <a:srgbClr val="0000FF"/>
                </a:solidFill>
              </a:rPr>
              <a:t>v</a:t>
            </a:r>
            <a:r>
              <a:rPr lang="en-US" sz="2800" dirty="0" smtClean="0">
                <a:solidFill>
                  <a:srgbClr val="000000"/>
                </a:solidFill>
              </a:rPr>
              <a:t> will do so at time </a:t>
            </a:r>
            <a:r>
              <a:rPr lang="en-US" sz="2800" i="1" dirty="0" err="1" smtClean="0">
                <a:solidFill>
                  <a:srgbClr val="0000FF"/>
                </a:solidFill>
              </a:rPr>
              <a:t>dist</a:t>
            </a:r>
            <a:r>
              <a:rPr lang="en-US" sz="2800" i="1" dirty="0" smtClean="0">
                <a:solidFill>
                  <a:srgbClr val="0000FF"/>
                </a:solidFill>
              </a:rPr>
              <a:t>(</a:t>
            </a:r>
            <a:r>
              <a:rPr lang="en-US" sz="2800" i="1" dirty="0" err="1" smtClean="0">
                <a:solidFill>
                  <a:srgbClr val="0000FF"/>
                </a:solidFill>
              </a:rPr>
              <a:t>s,v</a:t>
            </a:r>
            <a:r>
              <a:rPr lang="en-US" sz="2800" i="1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800" i="1" dirty="0" err="1" smtClean="0">
                <a:solidFill>
                  <a:srgbClr val="0000FF"/>
                </a:solidFill>
              </a:rPr>
              <a:t>dist</a:t>
            </a:r>
            <a:r>
              <a:rPr lang="en-US" sz="2800" i="1" dirty="0" smtClean="0">
                <a:solidFill>
                  <a:srgbClr val="0000FF"/>
                </a:solidFill>
              </a:rPr>
              <a:t>(</a:t>
            </a:r>
            <a:r>
              <a:rPr lang="en-US" sz="2800" i="1" dirty="0" err="1" smtClean="0">
                <a:solidFill>
                  <a:srgbClr val="0000FF"/>
                </a:solidFill>
              </a:rPr>
              <a:t>s,v</a:t>
            </a:r>
            <a:r>
              <a:rPr lang="en-US" sz="2800" i="1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>
                <a:solidFill>
                  <a:srgbClr val="000000"/>
                </a:solidFill>
              </a:rPr>
              <a:t> is the shortest distance from </a:t>
            </a:r>
            <a:r>
              <a:rPr lang="en-US" sz="2800" i="1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>
                <a:solidFill>
                  <a:srgbClr val="000000"/>
                </a:solidFill>
              </a:rPr>
              <a:t> to </a:t>
            </a:r>
            <a:r>
              <a:rPr lang="en-US" sz="2800" i="1" dirty="0" smtClean="0">
                <a:solidFill>
                  <a:srgbClr val="0000FF"/>
                </a:solidFill>
              </a:rPr>
              <a:t>v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5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Expanding </a:t>
            </a:r>
            <a:r>
              <a:rPr lang="en-US" sz="4000" b="1" dirty="0" err="1" smtClean="0">
                <a:solidFill>
                  <a:srgbClr val="0000FF"/>
                </a:solidFill>
              </a:rPr>
              <a:t>wavefront</a:t>
            </a:r>
            <a:r>
              <a:rPr lang="en-US" sz="4000" b="1" dirty="0" smtClean="0">
                <a:solidFill>
                  <a:srgbClr val="0000FF"/>
                </a:solidFill>
              </a:rPr>
              <a:t> of ants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Screen Shot 2015-07-09 at 11.48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r="1179"/>
          <a:stretch>
            <a:fillRect/>
          </a:stretch>
        </p:blipFill>
        <p:spPr>
          <a:xfrm>
            <a:off x="1923578" y="2296893"/>
            <a:ext cx="5941498" cy="3267595"/>
          </a:xfrm>
        </p:spPr>
      </p:pic>
    </p:spTree>
    <p:extLst>
      <p:ext uri="{BB962C8B-B14F-4D97-AF65-F5344CB8AC3E}">
        <p14:creationId xmlns:p14="http://schemas.microsoft.com/office/powerpoint/2010/main" val="215959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Expanding </a:t>
            </a:r>
            <a:r>
              <a:rPr lang="en-US" sz="4000" b="1" dirty="0" err="1" smtClean="0">
                <a:solidFill>
                  <a:srgbClr val="0000FF"/>
                </a:solidFill>
              </a:rPr>
              <a:t>wavefront</a:t>
            </a:r>
            <a:r>
              <a:rPr lang="en-US" sz="4000" b="1" dirty="0" smtClean="0">
                <a:solidFill>
                  <a:srgbClr val="0000FF"/>
                </a:solidFill>
              </a:rPr>
              <a:t> of ants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5-07-09 at 11.54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74" y="2448800"/>
            <a:ext cx="5663062" cy="30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7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Expanding </a:t>
            </a:r>
            <a:r>
              <a:rPr lang="en-US" sz="4000" b="1" dirty="0" err="1" smtClean="0">
                <a:solidFill>
                  <a:srgbClr val="0000FF"/>
                </a:solidFill>
              </a:rPr>
              <a:t>wavefront</a:t>
            </a:r>
            <a:r>
              <a:rPr lang="en-US" sz="4000" b="1" dirty="0" smtClean="0">
                <a:solidFill>
                  <a:srgbClr val="0000FF"/>
                </a:solidFill>
              </a:rPr>
              <a:t> of ants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5-07-09 at 11.56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2411452"/>
            <a:ext cx="5639987" cy="30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3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Expanding </a:t>
            </a:r>
            <a:r>
              <a:rPr lang="en-US" sz="4000" b="1" dirty="0" err="1" smtClean="0">
                <a:solidFill>
                  <a:srgbClr val="0000FF"/>
                </a:solidFill>
              </a:rPr>
              <a:t>wavefront</a:t>
            </a:r>
            <a:r>
              <a:rPr lang="en-US" sz="4000" b="1" dirty="0" smtClean="0">
                <a:solidFill>
                  <a:srgbClr val="0000FF"/>
                </a:solidFill>
              </a:rPr>
              <a:t> of ants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7-09 at 11.5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79" y="2487296"/>
            <a:ext cx="5495732" cy="306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1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Expanding </a:t>
            </a:r>
            <a:r>
              <a:rPr lang="en-US" sz="4000" b="1" dirty="0" err="1" smtClean="0">
                <a:solidFill>
                  <a:srgbClr val="0000FF"/>
                </a:solidFill>
              </a:rPr>
              <a:t>wavefront</a:t>
            </a:r>
            <a:r>
              <a:rPr lang="en-US" sz="4000" b="1" dirty="0" smtClean="0">
                <a:solidFill>
                  <a:srgbClr val="0000FF"/>
                </a:solidFill>
              </a:rPr>
              <a:t> of ants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5-07-10 at 12.00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80" y="2579520"/>
            <a:ext cx="50927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8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An application: Six degrees of </a:t>
            </a:r>
            <a:r>
              <a:rPr lang="en-US" sz="4000" b="1" dirty="0" err="1" smtClean="0">
                <a:solidFill>
                  <a:srgbClr val="0000FF"/>
                </a:solidFill>
              </a:rPr>
              <a:t>separtion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7-07 at 4.2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61" y="1143650"/>
            <a:ext cx="4884365" cy="3797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013" y="5885113"/>
            <a:ext cx="742854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numbers on nodes indicate the distances of the nodes from the source node.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07394" y="4717381"/>
            <a:ext cx="1102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Source node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0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Expanding </a:t>
            </a:r>
            <a:r>
              <a:rPr lang="en-US" sz="4000" b="1" dirty="0" err="1" smtClean="0">
                <a:solidFill>
                  <a:srgbClr val="0000FF"/>
                </a:solidFill>
              </a:rPr>
              <a:t>wavefront</a:t>
            </a:r>
            <a:r>
              <a:rPr lang="en-US" sz="4000" b="1" dirty="0" smtClean="0">
                <a:solidFill>
                  <a:srgbClr val="0000FF"/>
                </a:solidFill>
              </a:rPr>
              <a:t> of ants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7-10 at 12.02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292684"/>
            <a:ext cx="50927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Information to maintain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information items we need to maintain: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0000FF"/>
                </a:solidFill>
              </a:rPr>
              <a:t>schedule</a:t>
            </a:r>
            <a:r>
              <a:rPr lang="en-US" dirty="0" smtClean="0"/>
              <a:t> to keep track of future arrival of the first ant en route to each node (shown in red in the animation). Initially, the ants are only scheduled to arrive at </a:t>
            </a:r>
            <a:r>
              <a:rPr lang="en-US" i="1" dirty="0" smtClean="0">
                <a:solidFill>
                  <a:srgbClr val="0000FF"/>
                </a:solidFill>
              </a:rPr>
              <a:t>u</a:t>
            </a:r>
            <a:r>
              <a:rPr lang="en-US" dirty="0" smtClean="0"/>
              <a:t> at time </a:t>
            </a:r>
            <a:r>
              <a:rPr lang="en-US" i="1" dirty="0" smtClean="0">
                <a:solidFill>
                  <a:srgbClr val="0000FF"/>
                </a:solidFill>
              </a:rPr>
              <a:t>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0000FF"/>
                </a:solidFill>
              </a:rPr>
              <a:t>visited array </a:t>
            </a:r>
            <a:r>
              <a:rPr lang="en-US" dirty="0" smtClean="0"/>
              <a:t>to mark the nodes that ants have already reached (shown as greenish in the animation).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0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Data structure updates when an ant reach node </a:t>
            </a:r>
            <a:r>
              <a:rPr lang="en-US" sz="4000" b="1" dirty="0" err="1" smtClean="0">
                <a:solidFill>
                  <a:srgbClr val="0000FF"/>
                </a:solidFill>
              </a:rPr>
              <a:t>i</a:t>
            </a:r>
            <a:r>
              <a:rPr lang="en-US" sz="4000" b="1" dirty="0" smtClean="0">
                <a:solidFill>
                  <a:srgbClr val="0000FF"/>
                </a:solidFill>
              </a:rPr>
              <a:t> at time t.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20" y="1600200"/>
            <a:ext cx="8686800" cy="49543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will mark node 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/>
              <a:t> as visited.</a:t>
            </a:r>
          </a:p>
          <a:p>
            <a:r>
              <a:rPr lang="en-US" dirty="0" smtClean="0"/>
              <a:t>We will remove 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/>
              <a:t> from the schedule.</a:t>
            </a:r>
          </a:p>
          <a:p>
            <a:r>
              <a:rPr lang="en-US" dirty="0" smtClean="0"/>
              <a:t>For each edge from 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/>
              <a:t> to an unvisited node </a:t>
            </a:r>
            <a:r>
              <a:rPr lang="en-US" i="1" dirty="0" smtClean="0">
                <a:solidFill>
                  <a:srgbClr val="0000FF"/>
                </a:solidFill>
              </a:rPr>
              <a:t>j</a:t>
            </a:r>
            <a:r>
              <a:rPr lang="en-US" i="1" dirty="0" smtClean="0"/>
              <a:t>,</a:t>
            </a:r>
            <a:r>
              <a:rPr lang="en-US" dirty="0" smtClean="0"/>
              <a:t> the ants will move down that edge. </a:t>
            </a:r>
          </a:p>
          <a:p>
            <a:r>
              <a:rPr lang="en-US" dirty="0" smtClean="0"/>
              <a:t>Ants are also moving back toward any visited nodes, but we don’t care about these ants since they will never find any new nodes. </a:t>
            </a:r>
          </a:p>
          <a:p>
            <a:r>
              <a:rPr lang="en-US" dirty="0" smtClean="0"/>
              <a:t>We note that ants  will arrive at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j</a:t>
            </a:r>
            <a:r>
              <a:rPr lang="en-US" dirty="0" smtClean="0"/>
              <a:t>, from 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i="1" dirty="0" smtClean="0">
                <a:solidFill>
                  <a:srgbClr val="0000FF"/>
                </a:solidFill>
              </a:rPr>
              <a:t>,</a:t>
            </a:r>
            <a:r>
              <a:rPr lang="en-US" i="1" dirty="0" smtClean="0"/>
              <a:t> </a:t>
            </a:r>
            <a:r>
              <a:rPr lang="en-US" dirty="0" smtClean="0"/>
              <a:t>at time </a:t>
            </a:r>
            <a:r>
              <a:rPr lang="en-US" i="1" dirty="0" smtClean="0">
                <a:solidFill>
                  <a:srgbClr val="0000FF"/>
                </a:solidFill>
              </a:rPr>
              <a:t>t + w</a:t>
            </a:r>
            <a:r>
              <a:rPr lang="en-US" dirty="0" smtClean="0"/>
              <a:t> where </a:t>
            </a:r>
            <a:r>
              <a:rPr lang="en-US" i="1" dirty="0" smtClean="0">
                <a:solidFill>
                  <a:srgbClr val="0000FF"/>
                </a:solidFill>
              </a:rPr>
              <a:t>w</a:t>
            </a:r>
            <a:r>
              <a:rPr lang="en-US" dirty="0" smtClean="0"/>
              <a:t> is the length of the edge.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>
                <a:solidFill>
                  <a:srgbClr val="0000FF"/>
                </a:solidFill>
              </a:rPr>
              <a:t>j</a:t>
            </a:r>
            <a:r>
              <a:rPr lang="en-US" dirty="0" smtClean="0"/>
              <a:t> is already in the schedule, set </a:t>
            </a:r>
            <a:r>
              <a:rPr lang="en-US" i="1" dirty="0" err="1" smtClean="0">
                <a:solidFill>
                  <a:srgbClr val="0000FF"/>
                </a:solidFill>
              </a:rPr>
              <a:t>dist</a:t>
            </a:r>
            <a:r>
              <a:rPr lang="en-US" i="1" dirty="0" smtClean="0">
                <a:solidFill>
                  <a:srgbClr val="0000FF"/>
                </a:solidFill>
              </a:rPr>
              <a:t>(j) = min {</a:t>
            </a:r>
            <a:r>
              <a:rPr lang="en-US" i="1" dirty="0" err="1" smtClean="0">
                <a:solidFill>
                  <a:srgbClr val="0000FF"/>
                </a:solidFill>
              </a:rPr>
              <a:t>dist</a:t>
            </a:r>
            <a:r>
              <a:rPr lang="en-US" i="1" dirty="0" smtClean="0">
                <a:solidFill>
                  <a:srgbClr val="0000FF"/>
                </a:solidFill>
              </a:rPr>
              <a:t>(j), t + w}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if</a:t>
            </a:r>
            <a:r>
              <a:rPr lang="en-US" i="1" dirty="0" smtClean="0">
                <a:solidFill>
                  <a:srgbClr val="0000FF"/>
                </a:solidFill>
              </a:rPr>
              <a:t> j </a:t>
            </a:r>
            <a:r>
              <a:rPr lang="en-US" dirty="0" smtClean="0"/>
              <a:t>is not in the schedule, add </a:t>
            </a:r>
            <a:r>
              <a:rPr lang="en-US" i="1" dirty="0" smtClean="0">
                <a:solidFill>
                  <a:srgbClr val="0000FF"/>
                </a:solidFill>
              </a:rPr>
              <a:t>j</a:t>
            </a:r>
            <a:r>
              <a:rPr lang="en-US" dirty="0" smtClean="0"/>
              <a:t> to the schedule with tentative arrival time as </a:t>
            </a:r>
            <a:r>
              <a:rPr lang="en-US" i="1" dirty="0" smtClean="0">
                <a:solidFill>
                  <a:srgbClr val="0000FF"/>
                </a:solidFill>
              </a:rPr>
              <a:t>t + w</a:t>
            </a:r>
            <a:r>
              <a:rPr lang="en-US" dirty="0" smtClean="0"/>
              <a:t>, i.e. set </a:t>
            </a:r>
            <a:r>
              <a:rPr lang="en-US" i="1" dirty="0" err="1" smtClean="0">
                <a:solidFill>
                  <a:srgbClr val="0000FF"/>
                </a:solidFill>
              </a:rPr>
              <a:t>dist</a:t>
            </a:r>
            <a:r>
              <a:rPr lang="en-US" i="1" dirty="0" smtClean="0">
                <a:solidFill>
                  <a:srgbClr val="0000FF"/>
                </a:solidFill>
              </a:rPr>
              <a:t>(j) = t + w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4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20" y="1600200"/>
            <a:ext cx="8686800" cy="495434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 repeat this process with the earliest arrival time of the vertex  from the schedule.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7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7-10 at 1.1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177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7929" y="4260335"/>
            <a:ext cx="2540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//T</a:t>
            </a:r>
            <a:r>
              <a:rPr lang="en-US" baseline="-25000" dirty="0">
                <a:solidFill>
                  <a:srgbClr val="FF0000"/>
                </a:solidFill>
              </a:rPr>
              <a:t>ex </a:t>
            </a:r>
            <a:r>
              <a:rPr lang="en-US" dirty="0">
                <a:solidFill>
                  <a:srgbClr val="FF0000"/>
                </a:solidFill>
              </a:rPr>
              <a:t>: time per operation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02001" y="5539582"/>
            <a:ext cx="295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// </a:t>
            </a:r>
            <a:r>
              <a:rPr lang="en-US" sz="2000" dirty="0" err="1" smtClean="0">
                <a:solidFill>
                  <a:srgbClr val="FF00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dec</a:t>
            </a:r>
            <a:r>
              <a:rPr lang="en-US" sz="2000" dirty="0" smtClean="0">
                <a:solidFill>
                  <a:srgbClr val="FF0000"/>
                </a:solidFill>
              </a:rPr>
              <a:t> : time per operation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2160" y="3688865"/>
            <a:ext cx="295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// T</a:t>
            </a:r>
            <a:r>
              <a:rPr lang="en-US" sz="2000" baseline="-25000" dirty="0" smtClean="0">
                <a:solidFill>
                  <a:srgbClr val="FF0000"/>
                </a:solidFill>
              </a:rPr>
              <a:t>ins</a:t>
            </a:r>
            <a:r>
              <a:rPr lang="en-US" sz="2000" dirty="0" smtClean="0">
                <a:solidFill>
                  <a:srgbClr val="FF0000"/>
                </a:solidFill>
              </a:rPr>
              <a:t> : time per operation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8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Three operations on the schedule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the entry with earliest time (this happens once for each node).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a new entry (this happens once for each entry)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Decrease the time associated with an existing entry (this happens at most once for each edge)</a:t>
            </a:r>
          </a:p>
        </p:txBody>
      </p:sp>
    </p:spTree>
    <p:extLst>
      <p:ext uri="{BB962C8B-B14F-4D97-AF65-F5344CB8AC3E}">
        <p14:creationId xmlns:p14="http://schemas.microsoft.com/office/powerpoint/2010/main" val="187668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FC7565F-5289-5748-8184-6E96F40F1938}" type="slidenum">
              <a:rPr lang="en-US" sz="1400">
                <a:solidFill>
                  <a:schemeClr val="bg2"/>
                </a:solidFill>
                <a:latin typeface="+mn-lt"/>
              </a:rPr>
              <a:pPr/>
              <a:t>46</a:t>
            </a:fld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Using </a:t>
            </a:r>
            <a:r>
              <a:rPr lang="en-US" dirty="0" smtClean="0">
                <a:latin typeface="+mn-lt"/>
              </a:rPr>
              <a:t>Array Implementations</a:t>
            </a:r>
            <a:endParaRPr lang="en-US" dirty="0">
              <a:latin typeface="+mn-lt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FF"/>
                </a:solidFill>
              </a:rPr>
              <a:t>O</a:t>
            </a:r>
            <a:r>
              <a:rPr lang="en-US" sz="2800" dirty="0" smtClean="0">
                <a:solidFill>
                  <a:srgbClr val="0000FF"/>
                </a:solidFill>
              </a:rPr>
              <a:t>(|V|(</a:t>
            </a:r>
            <a:r>
              <a:rPr lang="en-US" sz="2800" dirty="0">
                <a:solidFill>
                  <a:srgbClr val="0000FF"/>
                </a:solidFill>
              </a:rPr>
              <a:t>T</a:t>
            </a:r>
            <a:r>
              <a:rPr lang="en-US" sz="2800" baseline="-25000" dirty="0">
                <a:solidFill>
                  <a:srgbClr val="0000FF"/>
                </a:solidFill>
              </a:rPr>
              <a:t>ins</a:t>
            </a:r>
            <a:r>
              <a:rPr lang="en-US" sz="2800" dirty="0">
                <a:solidFill>
                  <a:srgbClr val="0000FF"/>
                </a:solidFill>
              </a:rPr>
              <a:t> + T</a:t>
            </a:r>
            <a:r>
              <a:rPr lang="en-US" sz="2800" baseline="-25000" dirty="0">
                <a:solidFill>
                  <a:srgbClr val="0000FF"/>
                </a:solidFill>
              </a:rPr>
              <a:t>ex</a:t>
            </a:r>
            <a:r>
              <a:rPr lang="en-US" sz="2800" dirty="0">
                <a:solidFill>
                  <a:srgbClr val="0000FF"/>
                </a:solidFill>
              </a:rPr>
              <a:t>) + </a:t>
            </a:r>
            <a:r>
              <a:rPr lang="en-US" sz="2800" dirty="0" smtClean="0">
                <a:solidFill>
                  <a:srgbClr val="0000FF"/>
                </a:solidFill>
              </a:rPr>
              <a:t>|E|</a:t>
            </a:r>
            <a:r>
              <a:rPr lang="en-US" sz="2800" dirty="0" smtClean="0">
                <a:solidFill>
                  <a:srgbClr val="0000FF"/>
                </a:solidFill>
                <a:sym typeface="Symbol" charset="0"/>
              </a:rPr>
              <a:t></a:t>
            </a:r>
            <a:r>
              <a:rPr lang="en-US" sz="2800" dirty="0" err="1">
                <a:solidFill>
                  <a:srgbClr val="0000FF"/>
                </a:solidFill>
                <a:sym typeface="Symbol" charset="0"/>
              </a:rPr>
              <a:t>T</a:t>
            </a:r>
            <a:r>
              <a:rPr lang="en-US" sz="2800" baseline="-25000" dirty="0" err="1">
                <a:solidFill>
                  <a:srgbClr val="0000FF"/>
                </a:solidFill>
                <a:sym typeface="Symbol" charset="0"/>
              </a:rPr>
              <a:t>dec</a:t>
            </a:r>
            <a:r>
              <a:rPr lang="en-US" sz="2800" dirty="0">
                <a:solidFill>
                  <a:srgbClr val="0000FF"/>
                </a:solidFill>
                <a:sym typeface="Symbo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Symbol" charset="0"/>
              </a:rPr>
              <a:t>Implement </a:t>
            </a:r>
            <a:r>
              <a:rPr lang="en-US" sz="2800" dirty="0">
                <a:sym typeface="Symbol" charset="0"/>
              </a:rPr>
              <a:t>priority queue with an unsorted array: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T</a:t>
            </a:r>
            <a:r>
              <a:rPr lang="en-US" sz="2400" baseline="-25000" dirty="0">
                <a:sym typeface="Symbol" charset="0"/>
              </a:rPr>
              <a:t>ins</a:t>
            </a:r>
            <a:r>
              <a:rPr lang="en-US" sz="2400" dirty="0">
                <a:sym typeface="Symbol" charset="0"/>
              </a:rPr>
              <a:t> = O(1)</a:t>
            </a:r>
            <a:r>
              <a:rPr lang="en-US" sz="2400" dirty="0" smtClean="0">
                <a:sym typeface="Symbol" charset="0"/>
              </a:rPr>
              <a:t>,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T</a:t>
            </a:r>
            <a:r>
              <a:rPr lang="en-US" sz="2400" baseline="-25000" dirty="0">
                <a:sym typeface="Symbol" charset="0"/>
              </a:rPr>
              <a:t>ex</a:t>
            </a:r>
            <a:r>
              <a:rPr lang="en-US" sz="2400" dirty="0">
                <a:sym typeface="Symbol" charset="0"/>
              </a:rPr>
              <a:t> = O</a:t>
            </a:r>
            <a:r>
              <a:rPr lang="en-US" sz="2400" dirty="0" smtClean="0">
                <a:sym typeface="Symbol" charset="0"/>
              </a:rPr>
              <a:t>(|V|)</a:t>
            </a:r>
            <a:r>
              <a:rPr lang="en-US" sz="2400" dirty="0">
                <a:sym typeface="Symbol" charset="0"/>
              </a:rPr>
              <a:t>, </a:t>
            </a:r>
            <a:endParaRPr lang="en-US" sz="2400" dirty="0" smtClean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ym typeface="Symbol" charset="0"/>
              </a:rPr>
              <a:t>T</a:t>
            </a:r>
            <a:r>
              <a:rPr lang="en-US" sz="2400" baseline="-25000" dirty="0" err="1" smtClean="0">
                <a:sym typeface="Symbol" charset="0"/>
              </a:rPr>
              <a:t>dec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= O(1)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Symbol" charset="0"/>
              </a:rPr>
              <a:t>total </a:t>
            </a:r>
            <a:r>
              <a:rPr lang="en-US" sz="2400" dirty="0" smtClean="0">
                <a:solidFill>
                  <a:srgbClr val="FF0000"/>
                </a:solidFill>
                <a:sym typeface="Symbol" charset="0"/>
              </a:rPr>
              <a:t>time is </a:t>
            </a:r>
            <a:r>
              <a:rPr lang="en-US" sz="2400" dirty="0" smtClean="0">
                <a:sym typeface="Symbol" charset="0"/>
              </a:rPr>
              <a:t>O(|V|</a:t>
            </a:r>
            <a:r>
              <a:rPr lang="en-US" sz="2400" baseline="30000" dirty="0" smtClean="0">
                <a:sym typeface="Symbol" charset="0"/>
              </a:rPr>
              <a:t>2</a:t>
            </a:r>
            <a:r>
              <a:rPr lang="en-US" sz="2400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397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F3BB67D-C08A-FA44-B031-88C4DC09A1B8}" type="slidenum">
              <a:rPr lang="en-US" sz="1400">
                <a:solidFill>
                  <a:schemeClr val="bg2"/>
                </a:solidFill>
                <a:latin typeface="+mn-lt"/>
              </a:rPr>
              <a:pPr/>
              <a:t>47</a:t>
            </a:fld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Running Time using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Binary </a:t>
            </a:r>
            <a:r>
              <a:rPr lang="en-US" sz="3600" dirty="0" smtClean="0">
                <a:latin typeface="+mn-lt"/>
              </a:rPr>
              <a:t>Heaps</a:t>
            </a:r>
            <a:endParaRPr lang="en-US" sz="3600" dirty="0">
              <a:latin typeface="+mn-lt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</a:t>
            </a:r>
            <a:r>
              <a:rPr lang="en-US" sz="2800" dirty="0" smtClean="0"/>
              <a:t>(|V|(</a:t>
            </a:r>
            <a:r>
              <a:rPr lang="en-US" sz="2800" dirty="0"/>
              <a:t>T</a:t>
            </a:r>
            <a:r>
              <a:rPr lang="en-US" sz="2800" baseline="-25000" dirty="0"/>
              <a:t>ins</a:t>
            </a:r>
            <a:r>
              <a:rPr lang="en-US" sz="2800" dirty="0"/>
              <a:t> + T</a:t>
            </a:r>
            <a:r>
              <a:rPr lang="en-US" sz="2800" baseline="-25000" dirty="0"/>
              <a:t>ex</a:t>
            </a:r>
            <a:r>
              <a:rPr lang="en-US" sz="2800" dirty="0"/>
              <a:t>) + </a:t>
            </a:r>
            <a:r>
              <a:rPr lang="en-US" sz="2800" dirty="0" err="1"/>
              <a:t>E</a:t>
            </a:r>
            <a:r>
              <a:rPr lang="en-US" sz="2800" dirty="0" err="1">
                <a:sym typeface="Symbol" charset="0"/>
              </a:rPr>
              <a:t>T</a:t>
            </a:r>
            <a:r>
              <a:rPr lang="en-US" sz="2800" baseline="-25000" dirty="0" err="1">
                <a:sym typeface="Symbol" charset="0"/>
              </a:rPr>
              <a:t>dec</a:t>
            </a:r>
            <a:r>
              <a:rPr lang="en-US" sz="2800" dirty="0">
                <a:sym typeface="Symbol" charset="0"/>
              </a:rPr>
              <a:t>)</a:t>
            </a:r>
          </a:p>
          <a:p>
            <a:r>
              <a:rPr lang="en-US" sz="2800" dirty="0">
                <a:sym typeface="Symbol" charset="0"/>
              </a:rPr>
              <a:t>If priority queue is implemented with a binary heap, then </a:t>
            </a:r>
          </a:p>
          <a:p>
            <a:pPr lvl="1"/>
            <a:r>
              <a:rPr lang="en-US" sz="2400" dirty="0">
                <a:sym typeface="Symbol" charset="0"/>
              </a:rPr>
              <a:t>T</a:t>
            </a:r>
            <a:r>
              <a:rPr lang="en-US" sz="2400" baseline="-25000" dirty="0">
                <a:sym typeface="Symbol" charset="0"/>
              </a:rPr>
              <a:t>ins</a:t>
            </a:r>
            <a:r>
              <a:rPr lang="en-US" sz="2400" dirty="0">
                <a:sym typeface="Symbol" charset="0"/>
              </a:rPr>
              <a:t> = T</a:t>
            </a:r>
            <a:r>
              <a:rPr lang="en-US" sz="2400" baseline="-25000" dirty="0">
                <a:sym typeface="Symbol" charset="0"/>
              </a:rPr>
              <a:t>ex</a:t>
            </a:r>
            <a:r>
              <a:rPr lang="en-US" sz="2400" dirty="0">
                <a:sym typeface="Symbol" charset="0"/>
              </a:rPr>
              <a:t> = </a:t>
            </a:r>
            <a:r>
              <a:rPr lang="en-US" sz="2400" dirty="0" err="1">
                <a:sym typeface="Symbol" charset="0"/>
              </a:rPr>
              <a:t>T</a:t>
            </a:r>
            <a:r>
              <a:rPr lang="en-US" sz="2400" baseline="-25000" dirty="0" err="1">
                <a:sym typeface="Symbol" charset="0"/>
              </a:rPr>
              <a:t>dec</a:t>
            </a:r>
            <a:r>
              <a:rPr lang="en-US" sz="2400" dirty="0">
                <a:sym typeface="Symbol" charset="0"/>
              </a:rPr>
              <a:t> = O(log </a:t>
            </a:r>
            <a:r>
              <a:rPr lang="en-US" sz="2400" dirty="0" smtClean="0">
                <a:sym typeface="Symbol" charset="0"/>
              </a:rPr>
              <a:t>|V|)</a:t>
            </a:r>
            <a:endParaRPr lang="en-US" sz="2400" dirty="0">
              <a:sym typeface="Symbol" charset="0"/>
            </a:endParaRPr>
          </a:p>
          <a:p>
            <a:pPr lvl="1"/>
            <a:r>
              <a:rPr lang="en-US" sz="2400" dirty="0">
                <a:solidFill>
                  <a:srgbClr val="E80000"/>
                </a:solidFill>
                <a:sym typeface="Symbol" charset="0"/>
              </a:rPr>
              <a:t>total </a:t>
            </a:r>
            <a:r>
              <a:rPr lang="en-US" sz="2400" dirty="0" smtClean="0">
                <a:solidFill>
                  <a:srgbClr val="E80000"/>
                </a:solidFill>
                <a:sym typeface="Symbol" charset="0"/>
              </a:rPr>
              <a:t>time is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O</a:t>
            </a:r>
            <a:r>
              <a:rPr lang="en-US" sz="2400" dirty="0" smtClean="0">
                <a:sym typeface="Symbol" charset="0"/>
              </a:rPr>
              <a:t>(|E| </a:t>
            </a:r>
            <a:r>
              <a:rPr lang="en-US" sz="2400" dirty="0">
                <a:sym typeface="Symbol" charset="0"/>
              </a:rPr>
              <a:t>log </a:t>
            </a:r>
            <a:r>
              <a:rPr lang="en-US" sz="2400" dirty="0" smtClean="0">
                <a:sym typeface="Symbol" charset="0"/>
              </a:rPr>
              <a:t>|V|)</a:t>
            </a:r>
            <a:endParaRPr lang="en-US" sz="24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4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F3BB67D-C08A-FA44-B031-88C4DC09A1B8}" type="slidenum">
              <a:rPr lang="en-US" sz="1400">
                <a:solidFill>
                  <a:schemeClr val="bg2"/>
                </a:solidFill>
                <a:latin typeface="+mn-lt"/>
              </a:rPr>
              <a:pPr/>
              <a:t>48</a:t>
            </a:fld>
            <a:endParaRPr lang="en-US" sz="1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Running Time using </a:t>
            </a:r>
            <a:br>
              <a:rPr lang="en-US" sz="3600" dirty="0">
                <a:latin typeface="+mn-lt"/>
              </a:rPr>
            </a:br>
            <a:r>
              <a:rPr lang="en-US" sz="3600" dirty="0" smtClean="0">
                <a:latin typeface="+mn-lt"/>
              </a:rPr>
              <a:t>Fibonacci  Heaps</a:t>
            </a:r>
            <a:endParaRPr lang="en-US" sz="3600" dirty="0">
              <a:latin typeface="+mn-lt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</a:t>
            </a:r>
            <a:r>
              <a:rPr lang="en-US" sz="2800" dirty="0" smtClean="0"/>
              <a:t>(|V|(</a:t>
            </a:r>
            <a:r>
              <a:rPr lang="en-US" sz="2800" dirty="0"/>
              <a:t>T</a:t>
            </a:r>
            <a:r>
              <a:rPr lang="en-US" sz="2800" baseline="-25000" dirty="0"/>
              <a:t>ins</a:t>
            </a:r>
            <a:r>
              <a:rPr lang="en-US" sz="2800" dirty="0"/>
              <a:t> + T</a:t>
            </a:r>
            <a:r>
              <a:rPr lang="en-US" sz="2800" baseline="-25000" dirty="0"/>
              <a:t>ex</a:t>
            </a:r>
            <a:r>
              <a:rPr lang="en-US" sz="2800" dirty="0"/>
              <a:t>) + </a:t>
            </a:r>
            <a:r>
              <a:rPr lang="en-US" sz="2800" dirty="0" err="1"/>
              <a:t>E</a:t>
            </a:r>
            <a:r>
              <a:rPr lang="en-US" sz="2800" dirty="0" err="1">
                <a:sym typeface="Symbol" charset="0"/>
              </a:rPr>
              <a:t>T</a:t>
            </a:r>
            <a:r>
              <a:rPr lang="en-US" sz="2800" baseline="-25000" dirty="0" err="1">
                <a:sym typeface="Symbol" charset="0"/>
              </a:rPr>
              <a:t>dec</a:t>
            </a:r>
            <a:r>
              <a:rPr lang="en-US" sz="2800" dirty="0">
                <a:sym typeface="Symbol" charset="0"/>
              </a:rPr>
              <a:t>)</a:t>
            </a:r>
          </a:p>
          <a:p>
            <a:r>
              <a:rPr lang="en-US" sz="2800" dirty="0">
                <a:sym typeface="Symbol" charset="0"/>
              </a:rPr>
              <a:t>If priority queue is implemented with a </a:t>
            </a:r>
            <a:r>
              <a:rPr lang="en-US" sz="2800" dirty="0" smtClean="0">
                <a:sym typeface="Symbol" charset="0"/>
              </a:rPr>
              <a:t>Fibonacci </a:t>
            </a:r>
            <a:r>
              <a:rPr lang="en-US" sz="2800" dirty="0">
                <a:sym typeface="Symbol" charset="0"/>
              </a:rPr>
              <a:t>heap, then </a:t>
            </a:r>
            <a:endParaRPr lang="en-US" sz="2800" dirty="0" smtClean="0">
              <a:sym typeface="Symbol" charset="0"/>
            </a:endParaRPr>
          </a:p>
          <a:p>
            <a:pPr lvl="1"/>
            <a:r>
              <a:rPr lang="en-US" sz="2400" dirty="0" smtClean="0">
                <a:sym typeface="Symbol" charset="0"/>
              </a:rPr>
              <a:t>T</a:t>
            </a:r>
            <a:r>
              <a:rPr lang="en-US" sz="2400" baseline="-25000" dirty="0" smtClean="0">
                <a:sym typeface="Symbol" charset="0"/>
              </a:rPr>
              <a:t>ex</a:t>
            </a:r>
            <a:r>
              <a:rPr lang="en-US" sz="2400" dirty="0" smtClean="0">
                <a:sym typeface="Symbol" charset="0"/>
              </a:rPr>
              <a:t> = O(log |V|)</a:t>
            </a:r>
            <a:endParaRPr lang="en-US" sz="2400" dirty="0">
              <a:sym typeface="Symbol" charset="0"/>
            </a:endParaRPr>
          </a:p>
          <a:p>
            <a:pPr lvl="1"/>
            <a:r>
              <a:rPr lang="en-US" sz="2400" dirty="0">
                <a:sym typeface="Symbol" charset="0"/>
              </a:rPr>
              <a:t>T</a:t>
            </a:r>
            <a:r>
              <a:rPr lang="en-US" sz="2400" baseline="-25000" dirty="0">
                <a:sym typeface="Symbol" charset="0"/>
              </a:rPr>
              <a:t>ins</a:t>
            </a:r>
            <a:r>
              <a:rPr lang="en-US" sz="2400" dirty="0">
                <a:sym typeface="Symbol" charset="0"/>
              </a:rPr>
              <a:t> </a:t>
            </a:r>
            <a:r>
              <a:rPr lang="en-US" sz="2400" dirty="0" smtClean="0">
                <a:sym typeface="Symbol" charset="0"/>
              </a:rPr>
              <a:t>= </a:t>
            </a:r>
            <a:r>
              <a:rPr lang="en-US" sz="2400" dirty="0" err="1">
                <a:sym typeface="Symbol" charset="0"/>
              </a:rPr>
              <a:t>T</a:t>
            </a:r>
            <a:r>
              <a:rPr lang="en-US" sz="2400" baseline="-25000" dirty="0" err="1">
                <a:sym typeface="Symbol" charset="0"/>
              </a:rPr>
              <a:t>dec</a:t>
            </a:r>
            <a:r>
              <a:rPr lang="en-US" sz="2400" dirty="0">
                <a:sym typeface="Symbol" charset="0"/>
              </a:rPr>
              <a:t> = O</a:t>
            </a:r>
            <a:r>
              <a:rPr lang="en-US" sz="2400" dirty="0" smtClean="0">
                <a:sym typeface="Symbol" charset="0"/>
              </a:rPr>
              <a:t>(1)</a:t>
            </a:r>
            <a:endParaRPr lang="en-US" sz="2400" dirty="0">
              <a:sym typeface="Symbol" charset="0"/>
            </a:endParaRPr>
          </a:p>
          <a:p>
            <a:pPr lvl="1"/>
            <a:r>
              <a:rPr lang="en-US" sz="2400" dirty="0">
                <a:solidFill>
                  <a:srgbClr val="E80000"/>
                </a:solidFill>
                <a:sym typeface="Symbol" charset="0"/>
              </a:rPr>
              <a:t>total </a:t>
            </a:r>
            <a:r>
              <a:rPr lang="en-US" sz="2400" dirty="0" smtClean="0">
                <a:solidFill>
                  <a:srgbClr val="E80000"/>
                </a:solidFill>
                <a:sym typeface="Symbol" charset="0"/>
              </a:rPr>
              <a:t>time is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O</a:t>
            </a:r>
            <a:r>
              <a:rPr lang="en-US" sz="2400" dirty="0" smtClean="0">
                <a:sym typeface="Symbol" charset="0"/>
              </a:rPr>
              <a:t>(|V| </a:t>
            </a:r>
            <a:r>
              <a:rPr lang="en-US" sz="2400" dirty="0">
                <a:sym typeface="Symbol" charset="0"/>
              </a:rPr>
              <a:t>log </a:t>
            </a:r>
            <a:r>
              <a:rPr lang="en-US" sz="2400" dirty="0" smtClean="0">
                <a:sym typeface="Symbol" charset="0"/>
              </a:rPr>
              <a:t>|V| + |E|)</a:t>
            </a:r>
            <a:endParaRPr lang="en-US" sz="24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8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DDAE262-0A74-9242-A118-A857470C2A34}" type="slidenum">
              <a:rPr lang="en-US" sz="1400">
                <a:solidFill>
                  <a:schemeClr val="bg2"/>
                </a:solidFill>
                <a:latin typeface="Arial" charset="0"/>
              </a:rPr>
              <a:pPr/>
              <a:t>49</a:t>
            </a:fld>
            <a:endParaRPr lang="en-US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46300" name="Oval 156"/>
          <p:cNvSpPr>
            <a:spLocks noChangeArrowheads="1"/>
          </p:cNvSpPr>
          <p:nvPr/>
        </p:nvSpPr>
        <p:spPr bwMode="auto">
          <a:xfrm>
            <a:off x="2362200" y="22098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BE2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12" name="Oval 8"/>
          <p:cNvSpPr>
            <a:spLocks noChangeArrowheads="1"/>
          </p:cNvSpPr>
          <p:nvPr/>
        </p:nvSpPr>
        <p:spPr bwMode="auto">
          <a:xfrm>
            <a:off x="2362200" y="2209800"/>
            <a:ext cx="381000" cy="381000"/>
          </a:xfrm>
          <a:prstGeom prst="ellipse">
            <a:avLst/>
          </a:prstGeom>
          <a:noFill/>
          <a:ln w="38100">
            <a:solidFill>
              <a:srgbClr val="FFBE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46301" name="Oval 157"/>
          <p:cNvSpPr>
            <a:spLocks noChangeArrowheads="1"/>
          </p:cNvSpPr>
          <p:nvPr/>
        </p:nvSpPr>
        <p:spPr bwMode="auto">
          <a:xfrm>
            <a:off x="1676400" y="29718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BE2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46302" name="Oval 158"/>
          <p:cNvSpPr>
            <a:spLocks noChangeArrowheads="1"/>
          </p:cNvSpPr>
          <p:nvPr/>
        </p:nvSpPr>
        <p:spPr bwMode="auto">
          <a:xfrm>
            <a:off x="2438400" y="38100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BE2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46303" name="Oval 159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BE2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46299" name="Oval 155"/>
          <p:cNvSpPr>
            <a:spLocks noChangeArrowheads="1"/>
          </p:cNvSpPr>
          <p:nvPr/>
        </p:nvSpPr>
        <p:spPr bwMode="auto">
          <a:xfrm>
            <a:off x="914400" y="2209800"/>
            <a:ext cx="381000" cy="381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BE2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Dijkstra's Algorithm Example</a:t>
            </a:r>
          </a:p>
        </p:txBody>
      </p:sp>
      <p:sp>
        <p:nvSpPr>
          <p:cNvPr id="17418" name="Oval 4"/>
          <p:cNvSpPr>
            <a:spLocks noChangeArrowheads="1"/>
          </p:cNvSpPr>
          <p:nvPr/>
        </p:nvSpPr>
        <p:spPr bwMode="auto">
          <a:xfrm>
            <a:off x="914400" y="2209800"/>
            <a:ext cx="381000" cy="381000"/>
          </a:xfrm>
          <a:prstGeom prst="ellipse">
            <a:avLst/>
          </a:prstGeom>
          <a:noFill/>
          <a:ln w="38100">
            <a:solidFill>
              <a:srgbClr val="FFBE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19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a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0" name="Text Box 9"/>
          <p:cNvSpPr txBox="1">
            <a:spLocks noChangeArrowheads="1"/>
          </p:cNvSpPr>
          <p:nvPr/>
        </p:nvSpPr>
        <p:spPr bwMode="auto">
          <a:xfrm>
            <a:off x="2362200" y="2133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b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1" name="Oval 11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ellipse">
            <a:avLst/>
          </a:prstGeom>
          <a:noFill/>
          <a:ln w="38100">
            <a:solidFill>
              <a:srgbClr val="FFBE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22" name="Text Box 12"/>
          <p:cNvSpPr txBox="1">
            <a:spLocks noChangeArrowheads="1"/>
          </p:cNvSpPr>
          <p:nvPr/>
        </p:nvSpPr>
        <p:spPr bwMode="auto">
          <a:xfrm>
            <a:off x="914400" y="37338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d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3" name="Oval 14"/>
          <p:cNvSpPr>
            <a:spLocks noChangeArrowheads="1"/>
          </p:cNvSpPr>
          <p:nvPr/>
        </p:nvSpPr>
        <p:spPr bwMode="auto">
          <a:xfrm>
            <a:off x="2438400" y="3810000"/>
            <a:ext cx="381000" cy="381000"/>
          </a:xfrm>
          <a:prstGeom prst="ellipse">
            <a:avLst/>
          </a:prstGeom>
          <a:noFill/>
          <a:ln w="38100">
            <a:solidFill>
              <a:srgbClr val="FFBE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2466975" y="373380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e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1676400" y="2971800"/>
            <a:ext cx="381000" cy="381000"/>
          </a:xfrm>
          <a:prstGeom prst="ellipse">
            <a:avLst/>
          </a:prstGeom>
          <a:noFill/>
          <a:ln w="38100">
            <a:solidFill>
              <a:srgbClr val="FFBE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676400" y="28956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c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7" name="Line 22"/>
          <p:cNvSpPr>
            <a:spLocks noChangeShapeType="1"/>
          </p:cNvSpPr>
          <p:nvPr/>
        </p:nvSpPr>
        <p:spPr bwMode="auto">
          <a:xfrm>
            <a:off x="2590800" y="2590800"/>
            <a:ext cx="0" cy="12192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3"/>
          <p:cNvSpPr>
            <a:spLocks noChangeShapeType="1"/>
          </p:cNvSpPr>
          <p:nvPr/>
        </p:nvSpPr>
        <p:spPr bwMode="auto">
          <a:xfrm>
            <a:off x="1066800" y="2590800"/>
            <a:ext cx="0" cy="12192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4"/>
          <p:cNvSpPr>
            <a:spLocks noChangeShapeType="1"/>
          </p:cNvSpPr>
          <p:nvPr/>
        </p:nvSpPr>
        <p:spPr bwMode="auto">
          <a:xfrm rot="16200000" flipH="1">
            <a:off x="1828800" y="1828800"/>
            <a:ext cx="0" cy="10668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 rot="16200000" flipH="1">
            <a:off x="1866900" y="3390900"/>
            <a:ext cx="0" cy="11430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6"/>
          <p:cNvSpPr>
            <a:spLocks noChangeShapeType="1"/>
          </p:cNvSpPr>
          <p:nvPr/>
        </p:nvSpPr>
        <p:spPr bwMode="auto">
          <a:xfrm rot="16200000" flipH="1">
            <a:off x="1943100" y="3314700"/>
            <a:ext cx="533400" cy="4572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7"/>
          <p:cNvSpPr>
            <a:spLocks noChangeShapeType="1"/>
          </p:cNvSpPr>
          <p:nvPr/>
        </p:nvSpPr>
        <p:spPr bwMode="auto">
          <a:xfrm rot="16200000" flipH="1">
            <a:off x="1181100" y="2552700"/>
            <a:ext cx="533400" cy="4572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8"/>
          <p:cNvSpPr>
            <a:spLocks noChangeShapeType="1"/>
          </p:cNvSpPr>
          <p:nvPr/>
        </p:nvSpPr>
        <p:spPr bwMode="auto">
          <a:xfrm rot="10800000" flipH="1">
            <a:off x="1219200" y="3276600"/>
            <a:ext cx="457200" cy="5334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9"/>
          <p:cNvSpPr>
            <a:spLocks noChangeShapeType="1"/>
          </p:cNvSpPr>
          <p:nvPr/>
        </p:nvSpPr>
        <p:spPr bwMode="auto">
          <a:xfrm rot="10800000" flipH="1">
            <a:off x="1981200" y="2514600"/>
            <a:ext cx="381000" cy="457200"/>
          </a:xfrm>
          <a:prstGeom prst="line">
            <a:avLst/>
          </a:prstGeom>
          <a:noFill/>
          <a:ln w="38100">
            <a:solidFill>
              <a:srgbClr val="E8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Freeform 30"/>
          <p:cNvSpPr>
            <a:spLocks/>
          </p:cNvSpPr>
          <p:nvPr/>
        </p:nvSpPr>
        <p:spPr bwMode="auto">
          <a:xfrm>
            <a:off x="2667000" y="2514600"/>
            <a:ext cx="266700" cy="1295400"/>
          </a:xfrm>
          <a:custGeom>
            <a:avLst/>
            <a:gdLst>
              <a:gd name="T0" fmla="*/ 0 w 168"/>
              <a:gd name="T1" fmla="*/ 0 h 816"/>
              <a:gd name="T2" fmla="*/ 228600 w 168"/>
              <a:gd name="T3" fmla="*/ 381000 h 816"/>
              <a:gd name="T4" fmla="*/ 228600 w 168"/>
              <a:gd name="T5" fmla="*/ 1066800 h 816"/>
              <a:gd name="T6" fmla="*/ 76200 w 168"/>
              <a:gd name="T7" fmla="*/ 129540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816"/>
              <a:gd name="T14" fmla="*/ 168 w 16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816">
                <a:moveTo>
                  <a:pt x="0" y="0"/>
                </a:moveTo>
                <a:cubicBezTo>
                  <a:pt x="60" y="64"/>
                  <a:pt x="120" y="128"/>
                  <a:pt x="144" y="240"/>
                </a:cubicBezTo>
                <a:cubicBezTo>
                  <a:pt x="168" y="352"/>
                  <a:pt x="160" y="576"/>
                  <a:pt x="144" y="672"/>
                </a:cubicBezTo>
                <a:cubicBezTo>
                  <a:pt x="128" y="768"/>
                  <a:pt x="88" y="792"/>
                  <a:pt x="48" y="816"/>
                </a:cubicBezTo>
              </a:path>
            </a:pathLst>
          </a:custGeom>
          <a:noFill/>
          <a:ln w="38100" cmpd="sng">
            <a:solidFill>
              <a:srgbClr val="E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Freeform 31"/>
          <p:cNvSpPr>
            <a:spLocks/>
          </p:cNvSpPr>
          <p:nvPr/>
        </p:nvSpPr>
        <p:spPr bwMode="auto">
          <a:xfrm rot="16200000" flipH="1">
            <a:off x="1771650" y="3486150"/>
            <a:ext cx="342900" cy="1600200"/>
          </a:xfrm>
          <a:custGeom>
            <a:avLst/>
            <a:gdLst>
              <a:gd name="T0" fmla="*/ 0 w 168"/>
              <a:gd name="T1" fmla="*/ 0 h 816"/>
              <a:gd name="T2" fmla="*/ 293914 w 168"/>
              <a:gd name="T3" fmla="*/ 470647 h 816"/>
              <a:gd name="T4" fmla="*/ 293914 w 168"/>
              <a:gd name="T5" fmla="*/ 1317812 h 816"/>
              <a:gd name="T6" fmla="*/ 97971 w 168"/>
              <a:gd name="T7" fmla="*/ 160020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816"/>
              <a:gd name="T14" fmla="*/ 168 w 16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816">
                <a:moveTo>
                  <a:pt x="0" y="0"/>
                </a:moveTo>
                <a:cubicBezTo>
                  <a:pt x="60" y="64"/>
                  <a:pt x="120" y="128"/>
                  <a:pt x="144" y="240"/>
                </a:cubicBezTo>
                <a:cubicBezTo>
                  <a:pt x="168" y="352"/>
                  <a:pt x="160" y="576"/>
                  <a:pt x="144" y="672"/>
                </a:cubicBezTo>
                <a:cubicBezTo>
                  <a:pt x="128" y="768"/>
                  <a:pt x="88" y="792"/>
                  <a:pt x="48" y="816"/>
                </a:cubicBezTo>
              </a:path>
            </a:pathLst>
          </a:custGeom>
          <a:noFill/>
          <a:ln w="38100" cmpd="sng">
            <a:solidFill>
              <a:srgbClr val="E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Text Box 32"/>
          <p:cNvSpPr txBox="1">
            <a:spLocks noChangeArrowheads="1"/>
          </p:cNvSpPr>
          <p:nvPr/>
        </p:nvSpPr>
        <p:spPr bwMode="auto">
          <a:xfrm>
            <a:off x="1584325" y="1879600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2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38" name="Text Box 33"/>
          <p:cNvSpPr txBox="1">
            <a:spLocks noChangeArrowheads="1"/>
          </p:cNvSpPr>
          <p:nvPr/>
        </p:nvSpPr>
        <p:spPr bwMode="auto">
          <a:xfrm>
            <a:off x="1828800" y="2438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8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39" name="Text Box 34"/>
          <p:cNvSpPr txBox="1">
            <a:spLocks noChangeArrowheads="1"/>
          </p:cNvSpPr>
          <p:nvPr/>
        </p:nvSpPr>
        <p:spPr bwMode="auto">
          <a:xfrm>
            <a:off x="2286000" y="2819400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4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40" name="Text Box 35"/>
          <p:cNvSpPr txBox="1">
            <a:spLocks noChangeArrowheads="1"/>
          </p:cNvSpPr>
          <p:nvPr/>
        </p:nvSpPr>
        <p:spPr bwMode="auto">
          <a:xfrm>
            <a:off x="2895600" y="2971800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9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41" name="Text Box 36"/>
          <p:cNvSpPr txBox="1">
            <a:spLocks noChangeArrowheads="1"/>
          </p:cNvSpPr>
          <p:nvPr/>
        </p:nvSpPr>
        <p:spPr bwMode="auto">
          <a:xfrm>
            <a:off x="1752600" y="3581400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2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42" name="Text Box 37"/>
          <p:cNvSpPr txBox="1">
            <a:spLocks noChangeArrowheads="1"/>
          </p:cNvSpPr>
          <p:nvPr/>
        </p:nvSpPr>
        <p:spPr bwMode="auto">
          <a:xfrm>
            <a:off x="1676400" y="4038600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4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43" name="Text Box 38"/>
          <p:cNvSpPr txBox="1">
            <a:spLocks noChangeArrowheads="1"/>
          </p:cNvSpPr>
          <p:nvPr/>
        </p:nvSpPr>
        <p:spPr bwMode="auto">
          <a:xfrm>
            <a:off x="1295400" y="2362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2"/>
                </a:solidFill>
                <a:latin typeface="Futura" charset="0"/>
              </a:rPr>
              <a:t>12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44" name="Text Box 39"/>
          <p:cNvSpPr txBox="1">
            <a:spLocks noChangeArrowheads="1"/>
          </p:cNvSpPr>
          <p:nvPr/>
        </p:nvSpPr>
        <p:spPr bwMode="auto">
          <a:xfrm>
            <a:off x="685800" y="2971800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10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45" name="Text Box 40"/>
          <p:cNvSpPr txBox="1">
            <a:spLocks noChangeArrowheads="1"/>
          </p:cNvSpPr>
          <p:nvPr/>
        </p:nvSpPr>
        <p:spPr bwMode="auto">
          <a:xfrm>
            <a:off x="1295400" y="3124200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6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46" name="Text Box 41"/>
          <p:cNvSpPr txBox="1">
            <a:spLocks noChangeArrowheads="1"/>
          </p:cNvSpPr>
          <p:nvPr/>
        </p:nvSpPr>
        <p:spPr bwMode="auto">
          <a:xfrm>
            <a:off x="2057400" y="3124200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3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47" name="Text Box 42"/>
          <p:cNvSpPr txBox="1">
            <a:spLocks noChangeArrowheads="1"/>
          </p:cNvSpPr>
          <p:nvPr/>
        </p:nvSpPr>
        <p:spPr bwMode="auto">
          <a:xfrm>
            <a:off x="685800" y="4648200"/>
            <a:ext cx="242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Futura" charset="0"/>
              </a:rPr>
              <a:t>a is source node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646306" name="Group 162"/>
          <p:cNvGraphicFramePr>
            <a:graphicFrameLocks noGrp="1"/>
          </p:cNvGraphicFramePr>
          <p:nvPr/>
        </p:nvGraphicFramePr>
        <p:xfrm>
          <a:off x="3429000" y="2133600"/>
          <a:ext cx="5181600" cy="3886200"/>
        </p:xfrm>
        <a:graphic>
          <a:graphicData uri="http://schemas.openxmlformats.org/drawingml/2006/table">
            <a:tbl>
              <a:tblPr/>
              <a:tblGrid>
                <a:gridCol w="741363"/>
                <a:gridCol w="985837"/>
                <a:gridCol w="863600"/>
                <a:gridCol w="863600"/>
                <a:gridCol w="549275"/>
                <a:gridCol w="549275"/>
                <a:gridCol w="6286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bcde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cde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d[a]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d[b]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d[c]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d[d]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E80000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d[e]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14" name="Text Box 150"/>
          <p:cNvSpPr txBox="1">
            <a:spLocks noChangeArrowheads="1"/>
          </p:cNvSpPr>
          <p:nvPr/>
        </p:nvSpPr>
        <p:spPr bwMode="auto">
          <a:xfrm>
            <a:off x="5486400" y="175260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Futura" charset="0"/>
              </a:rPr>
              <a:t>iteration</a:t>
            </a:r>
          </a:p>
        </p:txBody>
      </p:sp>
      <p:sp>
        <p:nvSpPr>
          <p:cNvPr id="646295" name="Line 151"/>
          <p:cNvSpPr>
            <a:spLocks noChangeShapeType="1"/>
          </p:cNvSpPr>
          <p:nvPr/>
        </p:nvSpPr>
        <p:spPr bwMode="auto">
          <a:xfrm rot="16200000" flipH="1">
            <a:off x="1828800" y="1828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96" name="Line 152"/>
          <p:cNvSpPr>
            <a:spLocks noChangeShapeType="1"/>
          </p:cNvSpPr>
          <p:nvPr/>
        </p:nvSpPr>
        <p:spPr bwMode="auto">
          <a:xfrm rot="10800000" flipH="1">
            <a:off x="1981200" y="25146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98" name="Line 154"/>
          <p:cNvSpPr>
            <a:spLocks noChangeShapeType="1"/>
          </p:cNvSpPr>
          <p:nvPr/>
        </p:nvSpPr>
        <p:spPr bwMode="auto">
          <a:xfrm rot="16200000" flipH="1">
            <a:off x="1866900" y="33909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304" name="Freeform 160"/>
          <p:cNvSpPr>
            <a:spLocks/>
          </p:cNvSpPr>
          <p:nvPr/>
        </p:nvSpPr>
        <p:spPr bwMode="auto">
          <a:xfrm>
            <a:off x="2667000" y="2514600"/>
            <a:ext cx="266700" cy="1295400"/>
          </a:xfrm>
          <a:custGeom>
            <a:avLst/>
            <a:gdLst>
              <a:gd name="T0" fmla="*/ 0 w 168"/>
              <a:gd name="T1" fmla="*/ 0 h 816"/>
              <a:gd name="T2" fmla="*/ 228600 w 168"/>
              <a:gd name="T3" fmla="*/ 381000 h 816"/>
              <a:gd name="T4" fmla="*/ 228600 w 168"/>
              <a:gd name="T5" fmla="*/ 1066800 h 816"/>
              <a:gd name="T6" fmla="*/ 76200 w 168"/>
              <a:gd name="T7" fmla="*/ 129540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816"/>
              <a:gd name="T14" fmla="*/ 168 w 16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816">
                <a:moveTo>
                  <a:pt x="0" y="0"/>
                </a:moveTo>
                <a:cubicBezTo>
                  <a:pt x="60" y="64"/>
                  <a:pt x="120" y="128"/>
                  <a:pt x="144" y="240"/>
                </a:cubicBezTo>
                <a:cubicBezTo>
                  <a:pt x="168" y="352"/>
                  <a:pt x="160" y="576"/>
                  <a:pt x="144" y="672"/>
                </a:cubicBezTo>
                <a:cubicBezTo>
                  <a:pt x="128" y="768"/>
                  <a:pt x="88" y="792"/>
                  <a:pt x="48" y="8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300" grpId="0" animBg="1"/>
      <p:bldP spid="646301" grpId="0" animBg="1"/>
      <p:bldP spid="646302" grpId="0" animBg="1"/>
      <p:bldP spid="646303" grpId="0" animBg="1"/>
      <p:bldP spid="646299" grpId="0" animBg="1"/>
      <p:bldP spid="646295" grpId="0" animBg="1"/>
      <p:bldP spid="646296" grpId="0" animBg="1"/>
      <p:bldP spid="646298" grpId="0" animBg="1"/>
      <p:bldP spid="6463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7-07 at 4.3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60" y="359900"/>
            <a:ext cx="5826810" cy="4416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7394" y="4368456"/>
            <a:ext cx="1102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Source node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9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9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Example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7-10 at 1.17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590"/>
            <a:ext cx="9144000" cy="2786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2254" y="4369699"/>
            <a:ext cx="42580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Will be completed in the class.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64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5 at 8.50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9" y="371231"/>
            <a:ext cx="8605325" cy="62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5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5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Choice of priority queue implementation directly affects performance.</a:t>
            </a:r>
          </a:p>
          <a:p>
            <a:r>
              <a:rPr lang="en-US" sz="2800" dirty="0" smtClean="0"/>
              <a:t>2,000 vertices, 1 million edges: </a:t>
            </a:r>
            <a:r>
              <a:rPr lang="en-US" sz="2800" dirty="0" smtClean="0">
                <a:solidFill>
                  <a:srgbClr val="FF0000"/>
                </a:solidFill>
              </a:rPr>
              <a:t>heap 2-3 times slower than array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100,000 vertices, 1 million edges: </a:t>
            </a:r>
            <a:r>
              <a:rPr lang="en-US" sz="2800" dirty="0" smtClean="0">
                <a:solidFill>
                  <a:srgbClr val="FF0000"/>
                </a:solidFill>
              </a:rPr>
              <a:t>heap gives 500x speedup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1 million vertices, 2 million edges: </a:t>
            </a:r>
            <a:r>
              <a:rPr lang="en-US" sz="2800" dirty="0" smtClean="0">
                <a:solidFill>
                  <a:srgbClr val="FF0000"/>
                </a:solidFill>
              </a:rPr>
              <a:t>heap gives 10,000x speedup.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860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5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Choice of priority queue implementation directly affects performance.</a:t>
            </a:r>
          </a:p>
          <a:p>
            <a:r>
              <a:rPr lang="en-US" sz="2800" dirty="0" smtClean="0"/>
              <a:t>2,000 vertices, 1 million edges: </a:t>
            </a:r>
            <a:r>
              <a:rPr lang="en-US" sz="2800" dirty="0" smtClean="0">
                <a:solidFill>
                  <a:srgbClr val="FF0000"/>
                </a:solidFill>
              </a:rPr>
              <a:t>heap 2-3 times slower than array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100,000 vertices, 1 million edges: </a:t>
            </a:r>
            <a:r>
              <a:rPr lang="en-US" sz="2800" dirty="0" smtClean="0">
                <a:solidFill>
                  <a:srgbClr val="FF0000"/>
                </a:solidFill>
              </a:rPr>
              <a:t>heap gives 500x speedup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1 million vertices, 2 million edges: </a:t>
            </a:r>
            <a:r>
              <a:rPr lang="en-US" sz="2800" dirty="0" smtClean="0">
                <a:solidFill>
                  <a:srgbClr val="FF0000"/>
                </a:solidFill>
              </a:rPr>
              <a:t>heap gives 10,000x speedup.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84372" y="5844939"/>
            <a:ext cx="707802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array implementation is better for dense graph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heap is better for </a:t>
            </a:r>
            <a:r>
              <a:rPr lang="en-US" sz="2400" smtClean="0"/>
              <a:t>sparse graph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4692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7-12 at 11.1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28600"/>
            <a:ext cx="8813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9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Shortest paths in the presence of negative cycles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We have implicitly assumed that the shortest path from the starting point </a:t>
            </a:r>
            <a:r>
              <a:rPr lang="en-US" sz="2800" i="1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 to any node </a:t>
            </a:r>
            <a:r>
              <a:rPr lang="en-US" sz="2800" i="1" dirty="0" smtClean="0">
                <a:solidFill>
                  <a:srgbClr val="0000FF"/>
                </a:solidFill>
              </a:rPr>
              <a:t>v</a:t>
            </a:r>
            <a:r>
              <a:rPr lang="en-US" sz="2800" dirty="0" smtClean="0"/>
              <a:t> must pass exclusively through nodes that are close to </a:t>
            </a:r>
            <a:r>
              <a:rPr lang="en-US" sz="2800" i="1" dirty="0" smtClean="0">
                <a:solidFill>
                  <a:srgbClr val="0000FF"/>
                </a:solidFill>
              </a:rPr>
              <a:t>v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Dijkstra’s</a:t>
            </a:r>
            <a:r>
              <a:rPr lang="en-US" sz="2800" dirty="0" smtClean="0"/>
              <a:t> algorithm returns the path </a:t>
            </a:r>
            <a:r>
              <a:rPr lang="en-US" sz="2800" i="1" dirty="0" smtClean="0">
                <a:solidFill>
                  <a:srgbClr val="0000FF"/>
                </a:solidFill>
              </a:rPr>
              <a:t>&lt;A, C, D&gt; </a:t>
            </a:r>
            <a:r>
              <a:rPr lang="en-US" sz="2800" dirty="0" smtClean="0"/>
              <a:t>as the shortest path from source node to destination node.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54890" y="3480615"/>
            <a:ext cx="7238281" cy="1516140"/>
            <a:chOff x="682416" y="3200400"/>
            <a:chExt cx="7238281" cy="1516140"/>
          </a:xfrm>
        </p:grpSpPr>
        <p:sp>
          <p:nvSpPr>
            <p:cNvPr id="5" name="Oval 568"/>
            <p:cNvSpPr>
              <a:spLocks noChangeArrowheads="1"/>
            </p:cNvSpPr>
            <p:nvPr/>
          </p:nvSpPr>
          <p:spPr bwMode="auto">
            <a:xfrm>
              <a:off x="6315232" y="3830213"/>
              <a:ext cx="936625" cy="4572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" name="Oval 567"/>
            <p:cNvSpPr>
              <a:spLocks noChangeArrowheads="1"/>
            </p:cNvSpPr>
            <p:nvPr/>
          </p:nvSpPr>
          <p:spPr bwMode="auto">
            <a:xfrm>
              <a:off x="1601944" y="3331579"/>
              <a:ext cx="936625" cy="45720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" name="Oval 568"/>
            <p:cNvSpPr>
              <a:spLocks noChangeArrowheads="1"/>
            </p:cNvSpPr>
            <p:nvPr/>
          </p:nvSpPr>
          <p:spPr bwMode="auto">
            <a:xfrm>
              <a:off x="1601944" y="425282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567"/>
            <p:cNvSpPr>
              <a:spLocks noChangeArrowheads="1"/>
            </p:cNvSpPr>
            <p:nvPr/>
          </p:nvSpPr>
          <p:spPr bwMode="auto">
            <a:xfrm>
              <a:off x="3796397" y="385768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6" idx="5"/>
            </p:cNvCxnSpPr>
            <p:nvPr/>
          </p:nvCxnSpPr>
          <p:spPr>
            <a:xfrm flipH="1" flipV="1">
              <a:off x="2401403" y="3721824"/>
              <a:ext cx="1532160" cy="202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0"/>
              <a:endCxn id="6" idx="4"/>
            </p:cNvCxnSpPr>
            <p:nvPr/>
          </p:nvCxnSpPr>
          <p:spPr>
            <a:xfrm flipV="1">
              <a:off x="2070257" y="3788779"/>
              <a:ext cx="0" cy="464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2"/>
              <a:endCxn id="8" idx="6"/>
            </p:cNvCxnSpPr>
            <p:nvPr/>
          </p:nvCxnSpPr>
          <p:spPr>
            <a:xfrm flipH="1">
              <a:off x="4733022" y="4058813"/>
              <a:ext cx="1582210" cy="274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2"/>
              <a:endCxn id="7" idx="6"/>
            </p:cNvCxnSpPr>
            <p:nvPr/>
          </p:nvCxnSpPr>
          <p:spPr>
            <a:xfrm flipH="1">
              <a:off x="2538569" y="4086285"/>
              <a:ext cx="1257828" cy="3951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22987" y="335249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64811" y="434720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5081" y="356017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42898" y="38232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2416" y="3200400"/>
              <a:ext cx="82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6822" y="3432366"/>
              <a:ext cx="1263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Destination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714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Shortest paths in the presence of negative cycles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This property is no longer holds when edge length is allowed to be negative.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Dijkstra’s</a:t>
            </a:r>
            <a:r>
              <a:rPr lang="en-US" sz="2800" dirty="0" smtClean="0"/>
              <a:t> algorithm still returns the path </a:t>
            </a:r>
            <a:r>
              <a:rPr lang="en-US" sz="2800" i="1" dirty="0" smtClean="0">
                <a:solidFill>
                  <a:srgbClr val="0000FF"/>
                </a:solidFill>
              </a:rPr>
              <a:t>&lt;A, C, D&gt; </a:t>
            </a:r>
            <a:r>
              <a:rPr lang="en-US" sz="2800" dirty="0" smtClean="0"/>
              <a:t>as the shortest path from source node to destination node. However, this is incorrect.</a:t>
            </a:r>
          </a:p>
          <a:p>
            <a:r>
              <a:rPr lang="en-US" sz="2800" dirty="0" smtClean="0"/>
              <a:t>Negative edge weights present problems for </a:t>
            </a:r>
            <a:r>
              <a:rPr lang="en-US" sz="2800" dirty="0" err="1" smtClean="0"/>
              <a:t>Dijkstra’s</a:t>
            </a:r>
            <a:r>
              <a:rPr lang="en-US" sz="2800" dirty="0" smtClean="0"/>
              <a:t> algorithm.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54890" y="2822888"/>
            <a:ext cx="7238281" cy="1516140"/>
            <a:chOff x="682416" y="3200400"/>
            <a:chExt cx="7238281" cy="1516140"/>
          </a:xfrm>
        </p:grpSpPr>
        <p:sp>
          <p:nvSpPr>
            <p:cNvPr id="5" name="Oval 568"/>
            <p:cNvSpPr>
              <a:spLocks noChangeArrowheads="1"/>
            </p:cNvSpPr>
            <p:nvPr/>
          </p:nvSpPr>
          <p:spPr bwMode="auto">
            <a:xfrm>
              <a:off x="6315232" y="3830213"/>
              <a:ext cx="936625" cy="4572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" name="Oval 567"/>
            <p:cNvSpPr>
              <a:spLocks noChangeArrowheads="1"/>
            </p:cNvSpPr>
            <p:nvPr/>
          </p:nvSpPr>
          <p:spPr bwMode="auto">
            <a:xfrm>
              <a:off x="1601944" y="3331579"/>
              <a:ext cx="936625" cy="45720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" name="Oval 568"/>
            <p:cNvSpPr>
              <a:spLocks noChangeArrowheads="1"/>
            </p:cNvSpPr>
            <p:nvPr/>
          </p:nvSpPr>
          <p:spPr bwMode="auto">
            <a:xfrm>
              <a:off x="1601944" y="425282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567"/>
            <p:cNvSpPr>
              <a:spLocks noChangeArrowheads="1"/>
            </p:cNvSpPr>
            <p:nvPr/>
          </p:nvSpPr>
          <p:spPr bwMode="auto">
            <a:xfrm>
              <a:off x="3796397" y="385768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6" idx="5"/>
            </p:cNvCxnSpPr>
            <p:nvPr/>
          </p:nvCxnSpPr>
          <p:spPr>
            <a:xfrm flipH="1" flipV="1">
              <a:off x="2401403" y="3721824"/>
              <a:ext cx="1532160" cy="202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0"/>
              <a:endCxn id="6" idx="4"/>
            </p:cNvCxnSpPr>
            <p:nvPr/>
          </p:nvCxnSpPr>
          <p:spPr>
            <a:xfrm flipV="1">
              <a:off x="2070257" y="3788779"/>
              <a:ext cx="0" cy="464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2"/>
              <a:endCxn id="8" idx="6"/>
            </p:cNvCxnSpPr>
            <p:nvPr/>
          </p:nvCxnSpPr>
          <p:spPr>
            <a:xfrm flipH="1">
              <a:off x="4733022" y="4058813"/>
              <a:ext cx="1582210" cy="274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2"/>
              <a:endCxn id="7" idx="6"/>
            </p:cNvCxnSpPr>
            <p:nvPr/>
          </p:nvCxnSpPr>
          <p:spPr>
            <a:xfrm flipH="1">
              <a:off x="2538569" y="4086285"/>
              <a:ext cx="1257828" cy="3951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22987" y="335249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64811" y="4347208"/>
              <a:ext cx="372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-7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5081" y="356017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42898" y="38232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2416" y="3200400"/>
              <a:ext cx="82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6822" y="3432366"/>
              <a:ext cx="1263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Destination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060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Shortest paths in the presence of negative cycles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77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bigger problem is negative cycles like the one below, since this means that there doesn’t exists a true shortest paths.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We can make the shortest paths as small as possible.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54890" y="3495152"/>
            <a:ext cx="7238281" cy="1516140"/>
            <a:chOff x="682416" y="3200400"/>
            <a:chExt cx="7238281" cy="1516140"/>
          </a:xfrm>
        </p:grpSpPr>
        <p:sp>
          <p:nvSpPr>
            <p:cNvPr id="5" name="Oval 568"/>
            <p:cNvSpPr>
              <a:spLocks noChangeArrowheads="1"/>
            </p:cNvSpPr>
            <p:nvPr/>
          </p:nvSpPr>
          <p:spPr bwMode="auto">
            <a:xfrm>
              <a:off x="6315232" y="3830213"/>
              <a:ext cx="936625" cy="4572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" name="Oval 567"/>
            <p:cNvSpPr>
              <a:spLocks noChangeArrowheads="1"/>
            </p:cNvSpPr>
            <p:nvPr/>
          </p:nvSpPr>
          <p:spPr bwMode="auto">
            <a:xfrm>
              <a:off x="1601944" y="3331579"/>
              <a:ext cx="936625" cy="45720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" name="Oval 568"/>
            <p:cNvSpPr>
              <a:spLocks noChangeArrowheads="1"/>
            </p:cNvSpPr>
            <p:nvPr/>
          </p:nvSpPr>
          <p:spPr bwMode="auto">
            <a:xfrm>
              <a:off x="1601944" y="4252828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567"/>
            <p:cNvSpPr>
              <a:spLocks noChangeArrowheads="1"/>
            </p:cNvSpPr>
            <p:nvPr/>
          </p:nvSpPr>
          <p:spPr bwMode="auto">
            <a:xfrm>
              <a:off x="3796397" y="385768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9" name="Straight Connector 8"/>
            <p:cNvCxnSpPr>
              <a:stCxn id="8" idx="1"/>
              <a:endCxn id="6" idx="5"/>
            </p:cNvCxnSpPr>
            <p:nvPr/>
          </p:nvCxnSpPr>
          <p:spPr>
            <a:xfrm flipH="1" flipV="1">
              <a:off x="2401403" y="3721824"/>
              <a:ext cx="1532160" cy="202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0"/>
              <a:endCxn id="6" idx="4"/>
            </p:cNvCxnSpPr>
            <p:nvPr/>
          </p:nvCxnSpPr>
          <p:spPr>
            <a:xfrm flipV="1">
              <a:off x="2070257" y="3788779"/>
              <a:ext cx="0" cy="464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2"/>
              <a:endCxn id="8" idx="6"/>
            </p:cNvCxnSpPr>
            <p:nvPr/>
          </p:nvCxnSpPr>
          <p:spPr>
            <a:xfrm flipH="1">
              <a:off x="4733022" y="4058813"/>
              <a:ext cx="1582210" cy="274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2"/>
              <a:endCxn id="7" idx="6"/>
            </p:cNvCxnSpPr>
            <p:nvPr/>
          </p:nvCxnSpPr>
          <p:spPr>
            <a:xfrm flipH="1">
              <a:off x="2538569" y="4086285"/>
              <a:ext cx="1257828" cy="3951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22987" y="3352492"/>
              <a:ext cx="489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64811" y="434720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5081" y="3560179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42898" y="382323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2416" y="3200400"/>
              <a:ext cx="82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6822" y="3432366"/>
              <a:ext cx="1263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Destination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385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Just add a big number to each edge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a large number </a:t>
            </a:r>
            <a:r>
              <a:rPr lang="en-US" i="1" dirty="0" smtClean="0">
                <a:solidFill>
                  <a:srgbClr val="0000FF"/>
                </a:solidFill>
              </a:rPr>
              <a:t>M </a:t>
            </a:r>
            <a:r>
              <a:rPr lang="en-US" dirty="0" smtClean="0"/>
              <a:t>to each edge doesn’t work.</a:t>
            </a:r>
            <a:endParaRPr lang="en-US" dirty="0"/>
          </a:p>
        </p:txBody>
      </p:sp>
      <p:pic>
        <p:nvPicPr>
          <p:cNvPr id="4" name="Picture 3" descr="Screen Shot 2015-07-12 at 11.11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52" y="3006502"/>
            <a:ext cx="4578132" cy="32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5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Bellman-Ford Algorithm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Handles graphs with negative edge weights.</a:t>
            </a:r>
          </a:p>
          <a:p>
            <a:r>
              <a:rPr lang="en-US" dirty="0" smtClean="0"/>
              <a:t>It will return the same output as </a:t>
            </a:r>
            <a:r>
              <a:rPr lang="en-US" dirty="0" err="1" smtClean="0"/>
              <a:t>Dijkstra’s</a:t>
            </a:r>
            <a:r>
              <a:rPr lang="en-US" dirty="0" smtClean="0"/>
              <a:t> for any graphs with positive weights, but run slower.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6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07 at 4.31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99" y="360225"/>
            <a:ext cx="5530516" cy="4380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5079" y="4438241"/>
            <a:ext cx="1102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Source node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379" y="5269238"/>
            <a:ext cx="8331123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Principle of optimality</a:t>
            </a:r>
            <a:r>
              <a:rPr lang="en-US" sz="2400" dirty="0" smtClean="0"/>
              <a:t>: If node </a:t>
            </a:r>
            <a:r>
              <a:rPr lang="en-US" sz="2400" b="1" i="1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 lies on the shortest path from the source node </a:t>
            </a:r>
            <a:r>
              <a:rPr lang="en-US" sz="2400" b="1" i="1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  to </a:t>
            </a:r>
            <a:r>
              <a:rPr lang="en-US" sz="2400" b="1" i="1" dirty="0" smtClean="0">
                <a:solidFill>
                  <a:srgbClr val="0000FF"/>
                </a:solidFill>
              </a:rPr>
              <a:t>B</a:t>
            </a:r>
            <a:r>
              <a:rPr lang="en-US" sz="2400" dirty="0" smtClean="0"/>
              <a:t> then 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d (S,B) = d (S, A) + d ( A, B).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0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Edge update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5-07-13 at 12.46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2" y="1671307"/>
            <a:ext cx="8298378" cy="2156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5699" y="2110153"/>
            <a:ext cx="2801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8062" y="3140228"/>
            <a:ext cx="2801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129841" y="2110153"/>
            <a:ext cx="2801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2902" y="3140228"/>
            <a:ext cx="2801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444395"/>
            <a:ext cx="854439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Update (relaxation) sets </a:t>
            </a:r>
            <a:r>
              <a:rPr lang="en-US" sz="2800" i="1" dirty="0" err="1" smtClean="0">
                <a:solidFill>
                  <a:srgbClr val="0000FF"/>
                </a:solidFill>
              </a:rPr>
              <a:t>dist</a:t>
            </a:r>
            <a:r>
              <a:rPr lang="en-US" sz="2800" i="1" dirty="0" smtClean="0">
                <a:solidFill>
                  <a:srgbClr val="0000FF"/>
                </a:solidFill>
              </a:rPr>
              <a:t>(v)</a:t>
            </a:r>
            <a:r>
              <a:rPr lang="en-US" sz="2800" dirty="0" smtClean="0"/>
              <a:t> to the length of a shorter path from </a:t>
            </a:r>
            <a:r>
              <a:rPr lang="en-US" sz="2800" i="1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 to </a:t>
            </a:r>
            <a:r>
              <a:rPr lang="en-US" sz="2800" i="1" dirty="0" smtClean="0">
                <a:solidFill>
                  <a:srgbClr val="0000FF"/>
                </a:solidFill>
              </a:rPr>
              <a:t>v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411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Edge update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8870"/>
          </a:xfrm>
        </p:spPr>
        <p:txBody>
          <a:bodyPr/>
          <a:lstStyle/>
          <a:p>
            <a:r>
              <a:rPr lang="en-US" i="1" dirty="0" err="1" smtClean="0">
                <a:solidFill>
                  <a:srgbClr val="0000FF"/>
                </a:solidFill>
              </a:rPr>
              <a:t>dist</a:t>
            </a:r>
            <a:r>
              <a:rPr lang="en-US" i="1" dirty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v</a:t>
            </a:r>
            <a:r>
              <a:rPr lang="en-US" i="1" dirty="0">
                <a:solidFill>
                  <a:srgbClr val="0000FF"/>
                </a:solidFill>
              </a:rPr>
              <a:t>)</a:t>
            </a:r>
            <a:r>
              <a:rPr lang="en-US" dirty="0" smtClean="0"/>
              <a:t> is the length of some path from source vertex 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to </a:t>
            </a:r>
            <a:r>
              <a:rPr lang="en-US" i="1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Relaxation (update) along edge e from </a:t>
            </a:r>
            <a:r>
              <a:rPr lang="en-US" i="1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 to </a:t>
            </a:r>
            <a:r>
              <a:rPr lang="en-US" i="1" dirty="0" smtClean="0">
                <a:solidFill>
                  <a:srgbClr val="0000FF"/>
                </a:solidFill>
              </a:rPr>
              <a:t>w</a:t>
            </a:r>
            <a:r>
              <a:rPr lang="en-US" dirty="0" smtClean="0"/>
              <a:t>.</a:t>
            </a:r>
          </a:p>
          <a:p>
            <a:pPr lvl="1"/>
            <a:r>
              <a:rPr lang="en-US" i="1" dirty="0" err="1" smtClean="0">
                <a:solidFill>
                  <a:srgbClr val="0000FF"/>
                </a:solidFill>
              </a:rPr>
              <a:t>dist</a:t>
            </a:r>
            <a:r>
              <a:rPr lang="en-US" i="1" dirty="0" smtClean="0">
                <a:solidFill>
                  <a:srgbClr val="0000FF"/>
                </a:solidFill>
              </a:rPr>
              <a:t>(v)</a:t>
            </a:r>
            <a:r>
              <a:rPr lang="en-US" dirty="0" smtClean="0"/>
              <a:t> is the length of some path from </a:t>
            </a:r>
            <a:r>
              <a:rPr lang="en-US" i="1" dirty="0" smtClean="0">
                <a:solidFill>
                  <a:srgbClr val="0000FF"/>
                </a:solidFill>
              </a:rPr>
              <a:t>s </a:t>
            </a:r>
            <a:r>
              <a:rPr lang="en-US" dirty="0" smtClean="0"/>
              <a:t>to </a:t>
            </a:r>
            <a:r>
              <a:rPr lang="en-US" i="1" dirty="0" smtClean="0">
                <a:solidFill>
                  <a:srgbClr val="0000FF"/>
                </a:solidFill>
              </a:rPr>
              <a:t>v</a:t>
            </a:r>
          </a:p>
          <a:p>
            <a:pPr lvl="1"/>
            <a:r>
              <a:rPr lang="en-US" i="1" dirty="0" err="1" smtClean="0">
                <a:solidFill>
                  <a:srgbClr val="0000FF"/>
                </a:solidFill>
              </a:rPr>
              <a:t>dist</a:t>
            </a:r>
            <a:r>
              <a:rPr lang="en-US" i="1" dirty="0" smtClean="0">
                <a:solidFill>
                  <a:srgbClr val="0000FF"/>
                </a:solidFill>
              </a:rPr>
              <a:t>(w)</a:t>
            </a:r>
            <a:r>
              <a:rPr lang="en-US" dirty="0" smtClean="0"/>
              <a:t> is the length of some path to </a:t>
            </a:r>
            <a:r>
              <a:rPr lang="en-US" i="1" dirty="0" smtClean="0">
                <a:solidFill>
                  <a:srgbClr val="0000FF"/>
                </a:solidFill>
              </a:rPr>
              <a:t>w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5-07-13 at 12.4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20" y="4412873"/>
            <a:ext cx="5734776" cy="22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6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Bellman-Ford Example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63793"/>
              </p:ext>
            </p:extLst>
          </p:nvPr>
        </p:nvGraphicFramePr>
        <p:xfrm>
          <a:off x="2286000" y="5410200"/>
          <a:ext cx="4572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∞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068923" y="1455193"/>
            <a:ext cx="6932074" cy="3810000"/>
            <a:chOff x="1143000" y="1828800"/>
            <a:chExt cx="7021453" cy="3810000"/>
          </a:xfrm>
        </p:grpSpPr>
        <p:grpSp>
          <p:nvGrpSpPr>
            <p:cNvPr id="11" name="Group 10"/>
            <p:cNvGrpSpPr/>
            <p:nvPr/>
          </p:nvGrpSpPr>
          <p:grpSpPr>
            <a:xfrm>
              <a:off x="1143000" y="3200400"/>
              <a:ext cx="990600" cy="990600"/>
              <a:chOff x="1143000" y="3200400"/>
              <a:chExt cx="990600" cy="9906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143000" y="3200400"/>
                <a:ext cx="990600" cy="990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17132" y="3372534"/>
                <a:ext cx="6423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A</a:t>
                </a:r>
                <a:endParaRPr lang="en-US" sz="36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733800" y="1828800"/>
              <a:ext cx="990600" cy="990600"/>
              <a:chOff x="3733800" y="1828800"/>
              <a:chExt cx="990600" cy="9906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3733800" y="1828800"/>
                <a:ext cx="990600" cy="990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07932" y="1985485"/>
                <a:ext cx="6423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B</a:t>
                </a:r>
                <a:endParaRPr lang="en-US" sz="36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733800" y="4648200"/>
              <a:ext cx="990600" cy="990600"/>
              <a:chOff x="3733800" y="4648200"/>
              <a:chExt cx="990600" cy="9906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733800" y="4648200"/>
                <a:ext cx="990600" cy="990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907931" y="4840908"/>
                <a:ext cx="6423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C</a:t>
                </a:r>
                <a:endParaRPr lang="en-US" sz="36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984304" y="1828800"/>
              <a:ext cx="990600" cy="990600"/>
              <a:chOff x="6984304" y="1828800"/>
              <a:chExt cx="990600" cy="9906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984304" y="1828800"/>
                <a:ext cx="990600" cy="990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129374" y="1985484"/>
                <a:ext cx="6423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D</a:t>
                </a:r>
                <a:endParaRPr lang="en-US" sz="36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010400" y="4648200"/>
              <a:ext cx="990600" cy="990600"/>
              <a:chOff x="7010400" y="4648200"/>
              <a:chExt cx="990600" cy="9906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010400" y="4648200"/>
                <a:ext cx="990600" cy="990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171484" y="4828029"/>
                <a:ext cx="6423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E</a:t>
                </a:r>
                <a:endParaRPr lang="en-US" sz="36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988530" y="2324100"/>
              <a:ext cx="1745270" cy="1021370"/>
              <a:chOff x="1988530" y="2324100"/>
              <a:chExt cx="1745270" cy="1021370"/>
            </a:xfrm>
          </p:grpSpPr>
          <p:cxnSp>
            <p:nvCxnSpPr>
              <p:cNvPr id="41" name="Straight Arrow Connector 40"/>
              <p:cNvCxnSpPr>
                <a:stCxn id="51" idx="7"/>
                <a:endCxn id="49" idx="2"/>
              </p:cNvCxnSpPr>
              <p:nvPr/>
            </p:nvCxnSpPr>
            <p:spPr>
              <a:xfrm flipV="1">
                <a:off x="1988530" y="2324100"/>
                <a:ext cx="1745270" cy="10213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556365" y="2426654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4</a:t>
                </a:r>
                <a:endParaRPr 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988530" y="4045930"/>
              <a:ext cx="1745270" cy="1097570"/>
              <a:chOff x="1988530" y="4045930"/>
              <a:chExt cx="1745270" cy="1097570"/>
            </a:xfrm>
          </p:grpSpPr>
          <p:cxnSp>
            <p:nvCxnSpPr>
              <p:cNvPr id="39" name="Straight Arrow Connector 38"/>
              <p:cNvCxnSpPr>
                <a:stCxn id="51" idx="5"/>
                <a:endCxn id="47" idx="2"/>
              </p:cNvCxnSpPr>
              <p:nvPr/>
            </p:nvCxnSpPr>
            <p:spPr>
              <a:xfrm>
                <a:off x="1988530" y="4045930"/>
                <a:ext cx="1745270" cy="10975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556365" y="4590239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</a:t>
                </a:r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704374" y="2788408"/>
              <a:ext cx="341381" cy="1921775"/>
              <a:chOff x="3704374" y="2788408"/>
              <a:chExt cx="341381" cy="1921775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4045755" y="2788408"/>
                <a:ext cx="0" cy="19217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3704374" y="3518462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3</a:t>
                </a:r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348498" y="2788408"/>
              <a:ext cx="304800" cy="1859792"/>
              <a:chOff x="4348498" y="2788408"/>
              <a:chExt cx="304800" cy="1859792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V="1">
                <a:off x="4357352" y="2788408"/>
                <a:ext cx="0" cy="185979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4348498" y="3518462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24400" y="1876022"/>
              <a:ext cx="2259904" cy="461665"/>
              <a:chOff x="4724400" y="1876022"/>
              <a:chExt cx="2259904" cy="461665"/>
            </a:xfrm>
          </p:grpSpPr>
          <p:cxnSp>
            <p:nvCxnSpPr>
              <p:cNvPr id="33" name="Straight Arrow Connector 32"/>
              <p:cNvCxnSpPr>
                <a:stCxn id="49" idx="6"/>
                <a:endCxn id="45" idx="2"/>
              </p:cNvCxnSpPr>
              <p:nvPr/>
            </p:nvCxnSpPr>
            <p:spPr>
              <a:xfrm>
                <a:off x="4724400" y="2324100"/>
                <a:ext cx="225990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715000" y="1876022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2</a:t>
                </a:r>
                <a:endParaRPr lang="en-US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579330" y="2674330"/>
              <a:ext cx="2576140" cy="2118940"/>
              <a:chOff x="4579330" y="2674330"/>
              <a:chExt cx="2576140" cy="2118940"/>
            </a:xfrm>
          </p:grpSpPr>
          <p:cxnSp>
            <p:nvCxnSpPr>
              <p:cNvPr id="31" name="Straight Arrow Connector 30"/>
              <p:cNvCxnSpPr>
                <a:stCxn id="49" idx="5"/>
                <a:endCxn id="43" idx="1"/>
              </p:cNvCxnSpPr>
              <p:nvPr/>
            </p:nvCxnSpPr>
            <p:spPr>
              <a:xfrm>
                <a:off x="4579330" y="2674330"/>
                <a:ext cx="2576140" cy="21189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019799" y="4248518"/>
                <a:ext cx="56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479604" y="2819400"/>
              <a:ext cx="684849" cy="1828800"/>
              <a:chOff x="7479604" y="2819400"/>
              <a:chExt cx="684849" cy="1828800"/>
            </a:xfrm>
          </p:grpSpPr>
          <p:cxnSp>
            <p:nvCxnSpPr>
              <p:cNvPr id="29" name="Straight Arrow Connector 28"/>
              <p:cNvCxnSpPr>
                <a:stCxn id="43" idx="0"/>
                <a:endCxn id="45" idx="4"/>
              </p:cNvCxnSpPr>
              <p:nvPr/>
            </p:nvCxnSpPr>
            <p:spPr>
              <a:xfrm flipH="1" flipV="1">
                <a:off x="7479604" y="2819400"/>
                <a:ext cx="26096" cy="18288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7523952" y="3502967"/>
                <a:ext cx="640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-5</a:t>
                </a:r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724400" y="5143500"/>
              <a:ext cx="2286000" cy="495300"/>
              <a:chOff x="4724400" y="5143500"/>
              <a:chExt cx="2286000" cy="495300"/>
            </a:xfrm>
          </p:grpSpPr>
          <p:cxnSp>
            <p:nvCxnSpPr>
              <p:cNvPr id="27" name="Straight Arrow Connector 26"/>
              <p:cNvCxnSpPr>
                <a:stCxn id="47" idx="6"/>
                <a:endCxn id="43" idx="2"/>
              </p:cNvCxnSpPr>
              <p:nvPr/>
            </p:nvCxnSpPr>
            <p:spPr>
              <a:xfrm>
                <a:off x="4724400" y="5143500"/>
                <a:ext cx="2286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5715000" y="5177135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579330" y="2674330"/>
              <a:ext cx="2550044" cy="2118940"/>
              <a:chOff x="4579330" y="2674330"/>
              <a:chExt cx="2550044" cy="2118940"/>
            </a:xfrm>
          </p:grpSpPr>
          <p:cxnSp>
            <p:nvCxnSpPr>
              <p:cNvPr id="25" name="Straight Arrow Connector 24"/>
              <p:cNvCxnSpPr>
                <a:stCxn id="47" idx="7"/>
                <a:endCxn id="45" idx="3"/>
              </p:cNvCxnSpPr>
              <p:nvPr/>
            </p:nvCxnSpPr>
            <p:spPr>
              <a:xfrm flipV="1">
                <a:off x="4579330" y="2674330"/>
                <a:ext cx="2550044" cy="21189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6284890" y="2738735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4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837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Bellman-Ford Example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03363"/>
              </p:ext>
            </p:extLst>
          </p:nvPr>
        </p:nvGraphicFramePr>
        <p:xfrm>
          <a:off x="2286000" y="5410200"/>
          <a:ext cx="4572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∞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∞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8003" y="1455193"/>
            <a:ext cx="7232994" cy="3810000"/>
            <a:chOff x="838200" y="1828800"/>
            <a:chExt cx="7326253" cy="3810000"/>
          </a:xfrm>
        </p:grpSpPr>
        <p:grpSp>
          <p:nvGrpSpPr>
            <p:cNvPr id="9" name="Group 8"/>
            <p:cNvGrpSpPr/>
            <p:nvPr/>
          </p:nvGrpSpPr>
          <p:grpSpPr>
            <a:xfrm>
              <a:off x="1143000" y="1828800"/>
              <a:ext cx="7021453" cy="3810000"/>
              <a:chOff x="1143000" y="1828800"/>
              <a:chExt cx="7021453" cy="38100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43000" y="3200400"/>
                <a:ext cx="990600" cy="990600"/>
                <a:chOff x="1143000" y="3200400"/>
                <a:chExt cx="990600" cy="99060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1143000" y="32004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1317132" y="3372534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A</a:t>
                  </a:r>
                  <a:endParaRPr lang="en-US" sz="36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3733800" y="1828800"/>
                <a:ext cx="990600" cy="990600"/>
                <a:chOff x="3733800" y="1828800"/>
                <a:chExt cx="990600" cy="99060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3733800" y="18288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907932" y="1985485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B</a:t>
                  </a:r>
                  <a:endParaRPr lang="en-US" sz="36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733800" y="4648200"/>
                <a:ext cx="990600" cy="990600"/>
                <a:chOff x="3733800" y="4648200"/>
                <a:chExt cx="990600" cy="99060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3733800" y="46482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907931" y="4840908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C</a:t>
                  </a:r>
                  <a:endParaRPr lang="en-US" sz="36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6984304" y="1828800"/>
                <a:ext cx="990600" cy="990600"/>
                <a:chOff x="6984304" y="1828800"/>
                <a:chExt cx="990600" cy="9906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984304" y="18288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129374" y="1985484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D</a:t>
                  </a:r>
                  <a:endParaRPr lang="en-US" sz="36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7010400" y="4648200"/>
                <a:ext cx="990600" cy="990600"/>
                <a:chOff x="7010400" y="4648200"/>
                <a:chExt cx="990600" cy="9906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7010400" y="46482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171484" y="4828029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E</a:t>
                  </a:r>
                  <a:endParaRPr lang="en-US" sz="3600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988530" y="2324100"/>
                <a:ext cx="1745270" cy="1021370"/>
                <a:chOff x="1988530" y="2324100"/>
                <a:chExt cx="1745270" cy="1021370"/>
              </a:xfrm>
            </p:grpSpPr>
            <p:cxnSp>
              <p:nvCxnSpPr>
                <p:cNvPr id="41" name="Straight Arrow Connector 40"/>
                <p:cNvCxnSpPr>
                  <a:stCxn id="51" idx="7"/>
                  <a:endCxn id="49" idx="2"/>
                </p:cNvCxnSpPr>
                <p:nvPr/>
              </p:nvCxnSpPr>
              <p:spPr>
                <a:xfrm flipV="1">
                  <a:off x="1988530" y="2324100"/>
                  <a:ext cx="1745270" cy="1021370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2556365" y="2426654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4</a:t>
                  </a:r>
                  <a:endParaRPr lang="en-US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988530" y="4045930"/>
                <a:ext cx="1745270" cy="1097570"/>
                <a:chOff x="1988530" y="4045930"/>
                <a:chExt cx="1745270" cy="1097570"/>
              </a:xfrm>
            </p:grpSpPr>
            <p:cxnSp>
              <p:nvCxnSpPr>
                <p:cNvPr id="39" name="Straight Arrow Connector 38"/>
                <p:cNvCxnSpPr>
                  <a:stCxn id="51" idx="5"/>
                  <a:endCxn id="47" idx="2"/>
                </p:cNvCxnSpPr>
                <p:nvPr/>
              </p:nvCxnSpPr>
              <p:spPr>
                <a:xfrm>
                  <a:off x="1988530" y="4045930"/>
                  <a:ext cx="1745270" cy="1097570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2556365" y="4590239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</a:t>
                  </a:r>
                  <a:endParaRPr lang="en-US" dirty="0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704374" y="2788408"/>
                <a:ext cx="341381" cy="1921775"/>
                <a:chOff x="3704374" y="2788408"/>
                <a:chExt cx="341381" cy="1921775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4045755" y="2788408"/>
                  <a:ext cx="0" cy="192177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3704374" y="3518462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348498" y="2788408"/>
                <a:ext cx="304800" cy="1859792"/>
                <a:chOff x="4348498" y="2788408"/>
                <a:chExt cx="304800" cy="1859792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4357352" y="2788408"/>
                  <a:ext cx="0" cy="185979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4348498" y="3518462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</a:t>
                  </a:r>
                  <a:endParaRPr lang="en-US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724400" y="1876022"/>
                <a:ext cx="2259904" cy="461665"/>
                <a:chOff x="4724400" y="1876022"/>
                <a:chExt cx="2259904" cy="461665"/>
              </a:xfrm>
            </p:grpSpPr>
            <p:cxnSp>
              <p:nvCxnSpPr>
                <p:cNvPr id="33" name="Straight Arrow Connector 32"/>
                <p:cNvCxnSpPr>
                  <a:stCxn id="49" idx="6"/>
                  <a:endCxn id="45" idx="2"/>
                </p:cNvCxnSpPr>
                <p:nvPr/>
              </p:nvCxnSpPr>
              <p:spPr>
                <a:xfrm>
                  <a:off x="4724400" y="2324100"/>
                  <a:ext cx="225990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5715000" y="1876022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2</a:t>
                  </a:r>
                  <a:endParaRPr lang="en-US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579330" y="2674330"/>
                <a:ext cx="2576140" cy="2118940"/>
                <a:chOff x="4579330" y="2674330"/>
                <a:chExt cx="2576140" cy="2118940"/>
              </a:xfrm>
            </p:grpSpPr>
            <p:cxnSp>
              <p:nvCxnSpPr>
                <p:cNvPr id="31" name="Straight Arrow Connector 30"/>
                <p:cNvCxnSpPr>
                  <a:stCxn id="49" idx="5"/>
                  <a:endCxn id="43" idx="1"/>
                </p:cNvCxnSpPr>
                <p:nvPr/>
              </p:nvCxnSpPr>
              <p:spPr>
                <a:xfrm>
                  <a:off x="4579330" y="2674330"/>
                  <a:ext cx="2576140" cy="21189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6019799" y="4248518"/>
                  <a:ext cx="5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7479604" y="2819400"/>
                <a:ext cx="684849" cy="1828800"/>
                <a:chOff x="7479604" y="2819400"/>
                <a:chExt cx="684849" cy="1828800"/>
              </a:xfrm>
            </p:grpSpPr>
            <p:cxnSp>
              <p:nvCxnSpPr>
                <p:cNvPr id="29" name="Straight Arrow Connector 28"/>
                <p:cNvCxnSpPr>
                  <a:stCxn id="43" idx="0"/>
                  <a:endCxn id="45" idx="4"/>
                </p:cNvCxnSpPr>
                <p:nvPr/>
              </p:nvCxnSpPr>
              <p:spPr>
                <a:xfrm flipH="1" flipV="1">
                  <a:off x="7479604" y="2819400"/>
                  <a:ext cx="26096" cy="18288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7523952" y="3502967"/>
                  <a:ext cx="6405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-5</a:t>
                  </a:r>
                  <a:endParaRPr lang="en-US" dirty="0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724400" y="5143500"/>
                <a:ext cx="2286000" cy="495300"/>
                <a:chOff x="4724400" y="5143500"/>
                <a:chExt cx="2286000" cy="495300"/>
              </a:xfrm>
            </p:grpSpPr>
            <p:cxnSp>
              <p:nvCxnSpPr>
                <p:cNvPr id="27" name="Straight Arrow Connector 26"/>
                <p:cNvCxnSpPr>
                  <a:stCxn id="47" idx="6"/>
                  <a:endCxn id="43" idx="2"/>
                </p:cNvCxnSpPr>
                <p:nvPr/>
              </p:nvCxnSpPr>
              <p:spPr>
                <a:xfrm>
                  <a:off x="4724400" y="5143500"/>
                  <a:ext cx="22860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5715000" y="5177135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579330" y="2674330"/>
                <a:ext cx="2550044" cy="2118940"/>
                <a:chOff x="4579330" y="2674330"/>
                <a:chExt cx="2550044" cy="2118940"/>
              </a:xfrm>
            </p:grpSpPr>
            <p:cxnSp>
              <p:nvCxnSpPr>
                <p:cNvPr id="25" name="Straight Arrow Connector 24"/>
                <p:cNvCxnSpPr>
                  <a:stCxn id="47" idx="7"/>
                  <a:endCxn id="45" idx="3"/>
                </p:cNvCxnSpPr>
                <p:nvPr/>
              </p:nvCxnSpPr>
              <p:spPr>
                <a:xfrm flipV="1">
                  <a:off x="4579330" y="2674330"/>
                  <a:ext cx="2550044" cy="21189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6284890" y="2738735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4</a:t>
                  </a:r>
                  <a:endParaRPr lang="en-US" dirty="0"/>
                </a:p>
              </p:txBody>
            </p:sp>
          </p:grpSp>
        </p:grpSp>
        <p:sp>
          <p:nvSpPr>
            <p:cNvPr id="10" name="Oval 9"/>
            <p:cNvSpPr/>
            <p:nvPr/>
          </p:nvSpPr>
          <p:spPr>
            <a:xfrm>
              <a:off x="838200" y="2888319"/>
              <a:ext cx="1600200" cy="1591031"/>
            </a:xfrm>
            <a:prstGeom prst="ellipse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068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Bellman-Ford Example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41252"/>
              </p:ext>
            </p:extLst>
          </p:nvPr>
        </p:nvGraphicFramePr>
        <p:xfrm>
          <a:off x="2286000" y="5410200"/>
          <a:ext cx="4572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8003" y="1455193"/>
            <a:ext cx="7232997" cy="3810000"/>
            <a:chOff x="838200" y="1828800"/>
            <a:chExt cx="7326256" cy="3810000"/>
          </a:xfrm>
        </p:grpSpPr>
        <p:grpSp>
          <p:nvGrpSpPr>
            <p:cNvPr id="9" name="Group 8"/>
            <p:cNvGrpSpPr/>
            <p:nvPr/>
          </p:nvGrpSpPr>
          <p:grpSpPr>
            <a:xfrm>
              <a:off x="1143000" y="1828800"/>
              <a:ext cx="7021456" cy="3810000"/>
              <a:chOff x="1143000" y="1828800"/>
              <a:chExt cx="7021456" cy="38100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43000" y="3200400"/>
                <a:ext cx="990600" cy="990600"/>
                <a:chOff x="1143000" y="3200400"/>
                <a:chExt cx="990600" cy="99060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1143000" y="32004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1317132" y="3372534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A</a:t>
                  </a:r>
                  <a:endParaRPr lang="en-US" sz="36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3733800" y="1828800"/>
                <a:ext cx="990600" cy="990600"/>
                <a:chOff x="3733800" y="1828800"/>
                <a:chExt cx="990600" cy="99060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3733800" y="18288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907932" y="1985485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B</a:t>
                  </a:r>
                  <a:endParaRPr lang="en-US" sz="36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733800" y="4648200"/>
                <a:ext cx="990600" cy="990600"/>
                <a:chOff x="3733800" y="4648200"/>
                <a:chExt cx="990600" cy="99060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3733800" y="46482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907931" y="4840908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C</a:t>
                  </a:r>
                  <a:endParaRPr lang="en-US" sz="36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6984304" y="1828800"/>
                <a:ext cx="990600" cy="990600"/>
                <a:chOff x="6984304" y="1828800"/>
                <a:chExt cx="990600" cy="9906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984304" y="18288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129374" y="1985484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D</a:t>
                  </a:r>
                  <a:endParaRPr lang="en-US" sz="36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7010400" y="4648200"/>
                <a:ext cx="990600" cy="990600"/>
                <a:chOff x="7010400" y="4648200"/>
                <a:chExt cx="990600" cy="9906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7010400" y="46482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171484" y="4828029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E</a:t>
                  </a:r>
                  <a:endParaRPr lang="en-US" sz="3600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988530" y="2324100"/>
                <a:ext cx="1745270" cy="1021370"/>
                <a:chOff x="1988530" y="2324100"/>
                <a:chExt cx="1745270" cy="1021370"/>
              </a:xfrm>
            </p:grpSpPr>
            <p:cxnSp>
              <p:nvCxnSpPr>
                <p:cNvPr id="41" name="Straight Arrow Connector 40"/>
                <p:cNvCxnSpPr>
                  <a:stCxn id="51" idx="7"/>
                  <a:endCxn id="49" idx="2"/>
                </p:cNvCxnSpPr>
                <p:nvPr/>
              </p:nvCxnSpPr>
              <p:spPr>
                <a:xfrm flipV="1">
                  <a:off x="1988530" y="2324100"/>
                  <a:ext cx="1745270" cy="102137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2556365" y="2426654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4</a:t>
                  </a:r>
                  <a:endParaRPr lang="en-US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988530" y="4045930"/>
                <a:ext cx="1745270" cy="1097570"/>
                <a:chOff x="1988530" y="4045930"/>
                <a:chExt cx="1745270" cy="1097570"/>
              </a:xfrm>
            </p:grpSpPr>
            <p:cxnSp>
              <p:nvCxnSpPr>
                <p:cNvPr id="39" name="Straight Arrow Connector 38"/>
                <p:cNvCxnSpPr>
                  <a:stCxn id="51" idx="5"/>
                  <a:endCxn id="47" idx="2"/>
                </p:cNvCxnSpPr>
                <p:nvPr/>
              </p:nvCxnSpPr>
              <p:spPr>
                <a:xfrm>
                  <a:off x="1988530" y="4045930"/>
                  <a:ext cx="1745270" cy="109757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2556365" y="4590239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</a:t>
                  </a:r>
                  <a:endParaRPr lang="en-US" dirty="0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704374" y="2788408"/>
                <a:ext cx="341381" cy="1921775"/>
                <a:chOff x="3704374" y="2788408"/>
                <a:chExt cx="341381" cy="1921775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4045755" y="2788408"/>
                  <a:ext cx="0" cy="192177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3704374" y="3518462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348498" y="2788408"/>
                <a:ext cx="304800" cy="1859792"/>
                <a:chOff x="4348498" y="2788408"/>
                <a:chExt cx="304800" cy="1859792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4357352" y="2788408"/>
                  <a:ext cx="0" cy="1859792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4348498" y="3518462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</a:t>
                  </a:r>
                  <a:endParaRPr lang="en-US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724400" y="1876022"/>
                <a:ext cx="2259904" cy="461665"/>
                <a:chOff x="4724400" y="1876022"/>
                <a:chExt cx="2259904" cy="461665"/>
              </a:xfrm>
            </p:grpSpPr>
            <p:cxnSp>
              <p:nvCxnSpPr>
                <p:cNvPr id="33" name="Straight Arrow Connector 32"/>
                <p:cNvCxnSpPr>
                  <a:stCxn id="49" idx="6"/>
                  <a:endCxn id="45" idx="2"/>
                </p:cNvCxnSpPr>
                <p:nvPr/>
              </p:nvCxnSpPr>
              <p:spPr>
                <a:xfrm>
                  <a:off x="4724400" y="2324100"/>
                  <a:ext cx="2259904" cy="0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5715000" y="1876022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2</a:t>
                  </a:r>
                  <a:endParaRPr lang="en-US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579330" y="2674330"/>
                <a:ext cx="2576140" cy="2118940"/>
                <a:chOff x="4579330" y="2674330"/>
                <a:chExt cx="2576140" cy="2118940"/>
              </a:xfrm>
            </p:grpSpPr>
            <p:cxnSp>
              <p:nvCxnSpPr>
                <p:cNvPr id="31" name="Straight Arrow Connector 30"/>
                <p:cNvCxnSpPr>
                  <a:stCxn id="49" idx="5"/>
                  <a:endCxn id="43" idx="1"/>
                </p:cNvCxnSpPr>
                <p:nvPr/>
              </p:nvCxnSpPr>
              <p:spPr>
                <a:xfrm>
                  <a:off x="4579330" y="2674330"/>
                  <a:ext cx="2576140" cy="2118940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6019799" y="4248518"/>
                  <a:ext cx="5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7479604" y="2819400"/>
                <a:ext cx="684852" cy="1828800"/>
                <a:chOff x="7479604" y="2819400"/>
                <a:chExt cx="684852" cy="1828800"/>
              </a:xfrm>
            </p:grpSpPr>
            <p:cxnSp>
              <p:nvCxnSpPr>
                <p:cNvPr id="29" name="Straight Arrow Connector 28"/>
                <p:cNvCxnSpPr>
                  <a:stCxn id="43" idx="0"/>
                  <a:endCxn id="45" idx="4"/>
                </p:cNvCxnSpPr>
                <p:nvPr/>
              </p:nvCxnSpPr>
              <p:spPr>
                <a:xfrm flipH="1" flipV="1">
                  <a:off x="7479604" y="2819400"/>
                  <a:ext cx="26096" cy="18288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7523953" y="3502967"/>
                  <a:ext cx="6405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-5</a:t>
                  </a:r>
                  <a:endParaRPr lang="en-US" dirty="0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724400" y="5143500"/>
                <a:ext cx="2286000" cy="495300"/>
                <a:chOff x="4724400" y="5143500"/>
                <a:chExt cx="2286000" cy="495300"/>
              </a:xfrm>
            </p:grpSpPr>
            <p:cxnSp>
              <p:nvCxnSpPr>
                <p:cNvPr id="27" name="Straight Arrow Connector 26"/>
                <p:cNvCxnSpPr>
                  <a:stCxn id="47" idx="6"/>
                  <a:endCxn id="43" idx="2"/>
                </p:cNvCxnSpPr>
                <p:nvPr/>
              </p:nvCxnSpPr>
              <p:spPr>
                <a:xfrm>
                  <a:off x="4724400" y="5143500"/>
                  <a:ext cx="2286000" cy="0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5715000" y="5177135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579330" y="2674330"/>
                <a:ext cx="2550044" cy="2118940"/>
                <a:chOff x="4579330" y="2674330"/>
                <a:chExt cx="2550044" cy="2118940"/>
              </a:xfrm>
            </p:grpSpPr>
            <p:cxnSp>
              <p:nvCxnSpPr>
                <p:cNvPr id="25" name="Straight Arrow Connector 24"/>
                <p:cNvCxnSpPr>
                  <a:stCxn id="47" idx="7"/>
                  <a:endCxn id="45" idx="3"/>
                </p:cNvCxnSpPr>
                <p:nvPr/>
              </p:nvCxnSpPr>
              <p:spPr>
                <a:xfrm flipV="1">
                  <a:off x="4579330" y="2674330"/>
                  <a:ext cx="2550044" cy="2118940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6284890" y="2738735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4</a:t>
                  </a:r>
                  <a:endParaRPr lang="en-US" dirty="0"/>
                </a:p>
              </p:txBody>
            </p:sp>
          </p:grpSp>
        </p:grpSp>
        <p:sp>
          <p:nvSpPr>
            <p:cNvPr id="10" name="Oval 9"/>
            <p:cNvSpPr/>
            <p:nvPr/>
          </p:nvSpPr>
          <p:spPr>
            <a:xfrm>
              <a:off x="838200" y="2888319"/>
              <a:ext cx="1600200" cy="1591031"/>
            </a:xfrm>
            <a:prstGeom prst="ellipse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263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Bellman-Ford Example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8425"/>
              </p:ext>
            </p:extLst>
          </p:nvPr>
        </p:nvGraphicFramePr>
        <p:xfrm>
          <a:off x="2286000" y="5410200"/>
          <a:ext cx="4572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8003" y="1455193"/>
            <a:ext cx="7232997" cy="3810000"/>
            <a:chOff x="838200" y="1828800"/>
            <a:chExt cx="7326256" cy="3810000"/>
          </a:xfrm>
        </p:grpSpPr>
        <p:grpSp>
          <p:nvGrpSpPr>
            <p:cNvPr id="9" name="Group 8"/>
            <p:cNvGrpSpPr/>
            <p:nvPr/>
          </p:nvGrpSpPr>
          <p:grpSpPr>
            <a:xfrm>
              <a:off x="1143000" y="1828800"/>
              <a:ext cx="7021456" cy="3810000"/>
              <a:chOff x="1143000" y="1828800"/>
              <a:chExt cx="7021456" cy="38100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43000" y="3200400"/>
                <a:ext cx="990600" cy="990600"/>
                <a:chOff x="1143000" y="3200400"/>
                <a:chExt cx="990600" cy="99060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1143000" y="32004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1317132" y="3372534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A</a:t>
                  </a:r>
                  <a:endParaRPr lang="en-US" sz="36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3733800" y="1828800"/>
                <a:ext cx="990600" cy="990600"/>
                <a:chOff x="3733800" y="1828800"/>
                <a:chExt cx="990600" cy="99060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3733800" y="18288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907932" y="1985485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B</a:t>
                  </a:r>
                  <a:endParaRPr lang="en-US" sz="36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733800" y="4648200"/>
                <a:ext cx="990600" cy="990600"/>
                <a:chOff x="3733800" y="4648200"/>
                <a:chExt cx="990600" cy="99060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3733800" y="46482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907931" y="4840908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C</a:t>
                  </a:r>
                  <a:endParaRPr lang="en-US" sz="36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6984304" y="1828800"/>
                <a:ext cx="990600" cy="990600"/>
                <a:chOff x="6984304" y="1828800"/>
                <a:chExt cx="990600" cy="9906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984304" y="18288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129374" y="1985484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D</a:t>
                  </a:r>
                  <a:endParaRPr lang="en-US" sz="36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7010400" y="4648200"/>
                <a:ext cx="990600" cy="990600"/>
                <a:chOff x="7010400" y="4648200"/>
                <a:chExt cx="990600" cy="9906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7010400" y="46482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171484" y="4828029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E</a:t>
                  </a:r>
                  <a:endParaRPr lang="en-US" sz="3600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988530" y="2324100"/>
                <a:ext cx="1745270" cy="1021370"/>
                <a:chOff x="1988530" y="2324100"/>
                <a:chExt cx="1745270" cy="1021370"/>
              </a:xfrm>
            </p:grpSpPr>
            <p:cxnSp>
              <p:nvCxnSpPr>
                <p:cNvPr id="41" name="Straight Arrow Connector 40"/>
                <p:cNvCxnSpPr>
                  <a:stCxn id="51" idx="7"/>
                  <a:endCxn id="49" idx="2"/>
                </p:cNvCxnSpPr>
                <p:nvPr/>
              </p:nvCxnSpPr>
              <p:spPr>
                <a:xfrm flipV="1">
                  <a:off x="1988530" y="2324100"/>
                  <a:ext cx="1745270" cy="102137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2556365" y="2426654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4</a:t>
                  </a:r>
                  <a:endParaRPr lang="en-US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988530" y="4045930"/>
                <a:ext cx="1745270" cy="1097570"/>
                <a:chOff x="1988530" y="4045930"/>
                <a:chExt cx="1745270" cy="1097570"/>
              </a:xfrm>
            </p:grpSpPr>
            <p:cxnSp>
              <p:nvCxnSpPr>
                <p:cNvPr id="39" name="Straight Arrow Connector 38"/>
                <p:cNvCxnSpPr>
                  <a:stCxn id="51" idx="5"/>
                  <a:endCxn id="47" idx="2"/>
                </p:cNvCxnSpPr>
                <p:nvPr/>
              </p:nvCxnSpPr>
              <p:spPr>
                <a:xfrm>
                  <a:off x="1988530" y="4045930"/>
                  <a:ext cx="1745270" cy="109757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2556365" y="4590239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</a:t>
                  </a:r>
                  <a:endParaRPr lang="en-US" dirty="0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704374" y="2788408"/>
                <a:ext cx="341381" cy="1921775"/>
                <a:chOff x="3704374" y="2788408"/>
                <a:chExt cx="341381" cy="1921775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4045755" y="2788408"/>
                  <a:ext cx="0" cy="192177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3704374" y="3518462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348498" y="2788408"/>
                <a:ext cx="304800" cy="1859792"/>
                <a:chOff x="4348498" y="2788408"/>
                <a:chExt cx="304800" cy="1859792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4357352" y="2788408"/>
                  <a:ext cx="0" cy="185979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4348498" y="3518462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</a:t>
                  </a:r>
                  <a:endParaRPr lang="en-US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724400" y="1876022"/>
                <a:ext cx="2259904" cy="461665"/>
                <a:chOff x="4724400" y="1876022"/>
                <a:chExt cx="2259904" cy="461665"/>
              </a:xfrm>
            </p:grpSpPr>
            <p:cxnSp>
              <p:nvCxnSpPr>
                <p:cNvPr id="33" name="Straight Arrow Connector 32"/>
                <p:cNvCxnSpPr>
                  <a:stCxn id="49" idx="6"/>
                  <a:endCxn id="45" idx="2"/>
                </p:cNvCxnSpPr>
                <p:nvPr/>
              </p:nvCxnSpPr>
              <p:spPr>
                <a:xfrm>
                  <a:off x="4724400" y="2324100"/>
                  <a:ext cx="225990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5715000" y="1876022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2</a:t>
                  </a:r>
                  <a:endParaRPr lang="en-US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579330" y="2674330"/>
                <a:ext cx="2576140" cy="2118940"/>
                <a:chOff x="4579330" y="2674330"/>
                <a:chExt cx="2576140" cy="2118940"/>
              </a:xfrm>
            </p:grpSpPr>
            <p:cxnSp>
              <p:nvCxnSpPr>
                <p:cNvPr id="31" name="Straight Arrow Connector 30"/>
                <p:cNvCxnSpPr>
                  <a:stCxn id="49" idx="5"/>
                  <a:endCxn id="43" idx="1"/>
                </p:cNvCxnSpPr>
                <p:nvPr/>
              </p:nvCxnSpPr>
              <p:spPr>
                <a:xfrm>
                  <a:off x="4579330" y="2674330"/>
                  <a:ext cx="2576140" cy="21189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6019799" y="4248518"/>
                  <a:ext cx="5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7479604" y="2819400"/>
                <a:ext cx="684852" cy="1828800"/>
                <a:chOff x="7479604" y="2819400"/>
                <a:chExt cx="684852" cy="1828800"/>
              </a:xfrm>
            </p:grpSpPr>
            <p:cxnSp>
              <p:nvCxnSpPr>
                <p:cNvPr id="29" name="Straight Arrow Connector 28"/>
                <p:cNvCxnSpPr>
                  <a:stCxn id="43" idx="0"/>
                  <a:endCxn id="45" idx="4"/>
                </p:cNvCxnSpPr>
                <p:nvPr/>
              </p:nvCxnSpPr>
              <p:spPr>
                <a:xfrm flipH="1" flipV="1">
                  <a:off x="7479604" y="2819400"/>
                  <a:ext cx="26096" cy="1828800"/>
                </a:xfrm>
                <a:prstGeom prst="straightConnector1">
                  <a:avLst/>
                </a:prstGeom>
                <a:ln w="28575">
                  <a:solidFill>
                    <a:schemeClr val="tx2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7523953" y="3502967"/>
                  <a:ext cx="6405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-5</a:t>
                  </a:r>
                  <a:endParaRPr lang="en-US" dirty="0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724400" y="5143500"/>
                <a:ext cx="2286000" cy="495300"/>
                <a:chOff x="4724400" y="5143500"/>
                <a:chExt cx="2286000" cy="495300"/>
              </a:xfrm>
            </p:grpSpPr>
            <p:cxnSp>
              <p:nvCxnSpPr>
                <p:cNvPr id="27" name="Straight Arrow Connector 26"/>
                <p:cNvCxnSpPr>
                  <a:stCxn id="47" idx="6"/>
                  <a:endCxn id="43" idx="2"/>
                </p:cNvCxnSpPr>
                <p:nvPr/>
              </p:nvCxnSpPr>
              <p:spPr>
                <a:xfrm>
                  <a:off x="4724400" y="5143500"/>
                  <a:ext cx="22860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5715000" y="5177135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579330" y="2674330"/>
                <a:ext cx="2550044" cy="2118940"/>
                <a:chOff x="4579330" y="2674330"/>
                <a:chExt cx="2550044" cy="2118940"/>
              </a:xfrm>
            </p:grpSpPr>
            <p:cxnSp>
              <p:nvCxnSpPr>
                <p:cNvPr id="25" name="Straight Arrow Connector 24"/>
                <p:cNvCxnSpPr>
                  <a:stCxn id="47" idx="7"/>
                  <a:endCxn id="45" idx="3"/>
                </p:cNvCxnSpPr>
                <p:nvPr/>
              </p:nvCxnSpPr>
              <p:spPr>
                <a:xfrm flipV="1">
                  <a:off x="4579330" y="2674330"/>
                  <a:ext cx="2550044" cy="21189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6284890" y="2738735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4</a:t>
                  </a:r>
                  <a:endParaRPr lang="en-US" dirty="0"/>
                </a:p>
              </p:txBody>
            </p:sp>
          </p:grpSp>
        </p:grpSp>
        <p:sp>
          <p:nvSpPr>
            <p:cNvPr id="10" name="Oval 9"/>
            <p:cNvSpPr/>
            <p:nvPr/>
          </p:nvSpPr>
          <p:spPr>
            <a:xfrm>
              <a:off x="838200" y="2888319"/>
              <a:ext cx="1600200" cy="1591031"/>
            </a:xfrm>
            <a:prstGeom prst="ellipse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924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Bellman-Ford Example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409121"/>
              </p:ext>
            </p:extLst>
          </p:nvPr>
        </p:nvGraphicFramePr>
        <p:xfrm>
          <a:off x="53287" y="4328699"/>
          <a:ext cx="4572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∞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∞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∞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∞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901603" y="1295400"/>
            <a:ext cx="6242397" cy="3193007"/>
            <a:chOff x="838200" y="1828800"/>
            <a:chExt cx="7326253" cy="3810001"/>
          </a:xfrm>
        </p:grpSpPr>
        <p:grpSp>
          <p:nvGrpSpPr>
            <p:cNvPr id="9" name="Group 8"/>
            <p:cNvGrpSpPr/>
            <p:nvPr/>
          </p:nvGrpSpPr>
          <p:grpSpPr>
            <a:xfrm>
              <a:off x="1143000" y="1828800"/>
              <a:ext cx="7021453" cy="3810001"/>
              <a:chOff x="1143000" y="1828800"/>
              <a:chExt cx="7021453" cy="381000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43000" y="3200400"/>
                <a:ext cx="990600" cy="990600"/>
                <a:chOff x="1143000" y="3200400"/>
                <a:chExt cx="990600" cy="99060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1143000" y="32004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1317132" y="3372536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A</a:t>
                  </a:r>
                  <a:endParaRPr lang="en-US" sz="36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3733800" y="1828800"/>
                <a:ext cx="990600" cy="990600"/>
                <a:chOff x="3733800" y="1828800"/>
                <a:chExt cx="990600" cy="99060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3733800" y="18288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907932" y="1985485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B</a:t>
                  </a:r>
                  <a:endParaRPr lang="en-US" sz="36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733800" y="4648200"/>
                <a:ext cx="990600" cy="990600"/>
                <a:chOff x="3733800" y="4648200"/>
                <a:chExt cx="990600" cy="99060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3733800" y="46482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907931" y="4840908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C</a:t>
                  </a:r>
                  <a:endParaRPr lang="en-US" sz="36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6984304" y="1828800"/>
                <a:ext cx="990600" cy="990600"/>
                <a:chOff x="6984304" y="1828800"/>
                <a:chExt cx="990600" cy="9906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984304" y="18288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129374" y="1985485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D</a:t>
                  </a:r>
                  <a:endParaRPr lang="en-US" sz="36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7010400" y="4648200"/>
                <a:ext cx="990600" cy="990600"/>
                <a:chOff x="7010400" y="4648200"/>
                <a:chExt cx="990600" cy="9906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7010400" y="4648200"/>
                  <a:ext cx="990600" cy="990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171484" y="4828028"/>
                  <a:ext cx="642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E</a:t>
                  </a:r>
                  <a:endParaRPr lang="en-US" sz="3600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988530" y="2324100"/>
                <a:ext cx="1745270" cy="1021370"/>
                <a:chOff x="1988530" y="2324100"/>
                <a:chExt cx="1745270" cy="1021370"/>
              </a:xfrm>
            </p:grpSpPr>
            <p:cxnSp>
              <p:nvCxnSpPr>
                <p:cNvPr id="41" name="Straight Arrow Connector 40"/>
                <p:cNvCxnSpPr>
                  <a:stCxn id="51" idx="7"/>
                  <a:endCxn id="49" idx="2"/>
                </p:cNvCxnSpPr>
                <p:nvPr/>
              </p:nvCxnSpPr>
              <p:spPr>
                <a:xfrm flipV="1">
                  <a:off x="1988530" y="2324100"/>
                  <a:ext cx="1745270" cy="102137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2556365" y="2426654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4</a:t>
                  </a:r>
                  <a:endParaRPr lang="en-US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988530" y="4045930"/>
                <a:ext cx="1745270" cy="1097570"/>
                <a:chOff x="1988530" y="4045930"/>
                <a:chExt cx="1745270" cy="1097570"/>
              </a:xfrm>
            </p:grpSpPr>
            <p:cxnSp>
              <p:nvCxnSpPr>
                <p:cNvPr id="39" name="Straight Arrow Connector 38"/>
                <p:cNvCxnSpPr>
                  <a:stCxn id="51" idx="5"/>
                  <a:endCxn id="47" idx="2"/>
                </p:cNvCxnSpPr>
                <p:nvPr/>
              </p:nvCxnSpPr>
              <p:spPr>
                <a:xfrm>
                  <a:off x="1988530" y="4045930"/>
                  <a:ext cx="1745270" cy="109757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2556365" y="4590239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</a:t>
                  </a:r>
                  <a:endParaRPr lang="en-US" dirty="0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704374" y="2788408"/>
                <a:ext cx="341381" cy="1921775"/>
                <a:chOff x="3704374" y="2788408"/>
                <a:chExt cx="341381" cy="1921775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4045755" y="2788408"/>
                  <a:ext cx="0" cy="192177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3704374" y="3518463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348498" y="2788408"/>
                <a:ext cx="304800" cy="1859792"/>
                <a:chOff x="4348498" y="2788408"/>
                <a:chExt cx="304800" cy="1859792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4357352" y="2788408"/>
                  <a:ext cx="0" cy="185979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4348498" y="3518464"/>
                  <a:ext cx="304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</a:t>
                  </a:r>
                  <a:endParaRPr lang="en-US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724400" y="1876022"/>
                <a:ext cx="2259904" cy="461666"/>
                <a:chOff x="4724400" y="1876022"/>
                <a:chExt cx="2259904" cy="461666"/>
              </a:xfrm>
            </p:grpSpPr>
            <p:cxnSp>
              <p:nvCxnSpPr>
                <p:cNvPr id="33" name="Straight Arrow Connector 32"/>
                <p:cNvCxnSpPr>
                  <a:stCxn id="49" idx="6"/>
                  <a:endCxn id="45" idx="2"/>
                </p:cNvCxnSpPr>
                <p:nvPr/>
              </p:nvCxnSpPr>
              <p:spPr>
                <a:xfrm>
                  <a:off x="4724400" y="2324100"/>
                  <a:ext cx="225990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5715000" y="1876022"/>
                  <a:ext cx="304801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2</a:t>
                  </a:r>
                  <a:endParaRPr lang="en-US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579330" y="2674330"/>
                <a:ext cx="2576140" cy="2118940"/>
                <a:chOff x="4579330" y="2674330"/>
                <a:chExt cx="2576140" cy="2118940"/>
              </a:xfrm>
            </p:grpSpPr>
            <p:cxnSp>
              <p:nvCxnSpPr>
                <p:cNvPr id="31" name="Straight Arrow Connector 30"/>
                <p:cNvCxnSpPr>
                  <a:stCxn id="49" idx="5"/>
                  <a:endCxn id="43" idx="1"/>
                </p:cNvCxnSpPr>
                <p:nvPr/>
              </p:nvCxnSpPr>
              <p:spPr>
                <a:xfrm>
                  <a:off x="4579330" y="2674330"/>
                  <a:ext cx="2576140" cy="21189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6019799" y="4248519"/>
                  <a:ext cx="5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7479604" y="2819400"/>
                <a:ext cx="684849" cy="1828800"/>
                <a:chOff x="7479604" y="2819400"/>
                <a:chExt cx="684849" cy="1828800"/>
              </a:xfrm>
            </p:grpSpPr>
            <p:cxnSp>
              <p:nvCxnSpPr>
                <p:cNvPr id="29" name="Straight Arrow Connector 28"/>
                <p:cNvCxnSpPr>
                  <a:stCxn id="43" idx="0"/>
                  <a:endCxn id="45" idx="4"/>
                </p:cNvCxnSpPr>
                <p:nvPr/>
              </p:nvCxnSpPr>
              <p:spPr>
                <a:xfrm flipH="1" flipV="1">
                  <a:off x="7479604" y="2819400"/>
                  <a:ext cx="26096" cy="18288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7523952" y="3502967"/>
                  <a:ext cx="6405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-5</a:t>
                  </a:r>
                  <a:endParaRPr lang="en-US" dirty="0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724400" y="5143500"/>
                <a:ext cx="2286000" cy="495301"/>
                <a:chOff x="4724400" y="5143500"/>
                <a:chExt cx="2286000" cy="495301"/>
              </a:xfrm>
            </p:grpSpPr>
            <p:cxnSp>
              <p:nvCxnSpPr>
                <p:cNvPr id="27" name="Straight Arrow Connector 26"/>
                <p:cNvCxnSpPr>
                  <a:stCxn id="47" idx="6"/>
                  <a:endCxn id="43" idx="2"/>
                </p:cNvCxnSpPr>
                <p:nvPr/>
              </p:nvCxnSpPr>
              <p:spPr>
                <a:xfrm>
                  <a:off x="4724400" y="5143500"/>
                  <a:ext cx="22860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5715000" y="5177135"/>
                  <a:ext cx="304799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5</a:t>
                  </a:r>
                  <a:endParaRPr lang="en-US" dirty="0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579330" y="2674330"/>
                <a:ext cx="2550044" cy="2118940"/>
                <a:chOff x="4579330" y="2674330"/>
                <a:chExt cx="2550044" cy="2118940"/>
              </a:xfrm>
            </p:grpSpPr>
            <p:cxnSp>
              <p:nvCxnSpPr>
                <p:cNvPr id="25" name="Straight Arrow Connector 24"/>
                <p:cNvCxnSpPr>
                  <a:stCxn id="47" idx="7"/>
                  <a:endCxn id="45" idx="3"/>
                </p:cNvCxnSpPr>
                <p:nvPr/>
              </p:nvCxnSpPr>
              <p:spPr>
                <a:xfrm flipV="1">
                  <a:off x="4579330" y="2674330"/>
                  <a:ext cx="2550044" cy="21189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6284890" y="2738735"/>
                  <a:ext cx="3047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4</a:t>
                  </a:r>
                  <a:endParaRPr lang="en-US" dirty="0"/>
                </a:p>
              </p:txBody>
            </p:sp>
          </p:grpSp>
        </p:grpSp>
        <p:sp>
          <p:nvSpPr>
            <p:cNvPr id="10" name="Oval 9"/>
            <p:cNvSpPr/>
            <p:nvPr/>
          </p:nvSpPr>
          <p:spPr>
            <a:xfrm>
              <a:off x="838200" y="2888319"/>
              <a:ext cx="1600200" cy="1591031"/>
            </a:xfrm>
            <a:prstGeom prst="ellipse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29200" y="4800600"/>
            <a:ext cx="3841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row is one of V-1 iterations</a:t>
            </a:r>
          </a:p>
          <a:p>
            <a:endParaRPr lang="en-US" dirty="0" smtClean="0"/>
          </a:p>
          <a:p>
            <a:r>
              <a:rPr lang="en-US" dirty="0" smtClean="0"/>
              <a:t>Each vertex is updating using values from the previous iteration</a:t>
            </a:r>
          </a:p>
        </p:txBody>
      </p:sp>
    </p:spTree>
    <p:extLst>
      <p:ext uri="{BB962C8B-B14F-4D97-AF65-F5344CB8AC3E}">
        <p14:creationId xmlns:p14="http://schemas.microsoft.com/office/powerpoint/2010/main" val="348713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7-13 at 12.55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935"/>
            <a:ext cx="9144000" cy="569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2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Bellman-Ford algorithm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Running time is </a:t>
            </a:r>
            <a:r>
              <a:rPr lang="en-US" sz="2800" i="1" dirty="0" smtClean="0">
                <a:solidFill>
                  <a:srgbClr val="0000FF"/>
                </a:solidFill>
              </a:rPr>
              <a:t>O(|E||V|)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Invariant</a:t>
            </a:r>
            <a:r>
              <a:rPr lang="en-US" sz="2800" dirty="0" smtClean="0"/>
              <a:t>: At end of phase </a:t>
            </a:r>
            <a:r>
              <a:rPr lang="en-US" sz="2800" i="1" dirty="0" err="1" smtClean="0">
                <a:solidFill>
                  <a:srgbClr val="0000FF"/>
                </a:solidFill>
              </a:rPr>
              <a:t>i</a:t>
            </a:r>
            <a:r>
              <a:rPr lang="en-US" sz="2800" i="1" dirty="0" smtClean="0">
                <a:solidFill>
                  <a:srgbClr val="0000FF"/>
                </a:solidFill>
              </a:rPr>
              <a:t>, </a:t>
            </a:r>
            <a:r>
              <a:rPr lang="en-US" sz="2800" i="1" dirty="0" err="1" smtClean="0">
                <a:solidFill>
                  <a:srgbClr val="0000FF"/>
                </a:solidFill>
              </a:rPr>
              <a:t>dist</a:t>
            </a:r>
            <a:r>
              <a:rPr lang="en-US" sz="2800" i="1" dirty="0" smtClean="0">
                <a:solidFill>
                  <a:srgbClr val="0000FF"/>
                </a:solidFill>
              </a:rPr>
              <a:t>(v) ≤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length of any path from s to v using at most 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 edges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Theorem</a:t>
            </a:r>
            <a:r>
              <a:rPr lang="en-US" sz="2800" dirty="0" smtClean="0"/>
              <a:t>: If there are no negative cycles, upon termination, </a:t>
            </a:r>
            <a:r>
              <a:rPr lang="en-US" sz="2800" i="1" dirty="0" err="1" smtClean="0">
                <a:solidFill>
                  <a:srgbClr val="0000FF"/>
                </a:solidFill>
              </a:rPr>
              <a:t>dist</a:t>
            </a:r>
            <a:r>
              <a:rPr lang="en-US" sz="2800" i="1" dirty="0" smtClean="0">
                <a:solidFill>
                  <a:srgbClr val="0000FF"/>
                </a:solidFill>
              </a:rPr>
              <a:t>(v)</a:t>
            </a:r>
            <a:r>
              <a:rPr lang="en-US" sz="2800" dirty="0" smtClean="0"/>
              <a:t> is the length of the shortest path from </a:t>
            </a:r>
            <a:r>
              <a:rPr lang="en-US" sz="2800" i="1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 to </a:t>
            </a:r>
            <a:r>
              <a:rPr lang="en-US" sz="2800" i="1" dirty="0" smtClean="0"/>
              <a:t>v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834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0398" y="4425721"/>
            <a:ext cx="7846402" cy="134452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Bellman-Ford algorithm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Running time is </a:t>
            </a:r>
            <a:r>
              <a:rPr lang="en-US" sz="2800" i="1" dirty="0" smtClean="0">
                <a:solidFill>
                  <a:srgbClr val="0000FF"/>
                </a:solidFill>
              </a:rPr>
              <a:t>O(|E||V|)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Invariant</a:t>
            </a:r>
            <a:r>
              <a:rPr lang="en-US" sz="2800" dirty="0" smtClean="0"/>
              <a:t>: At end of phase </a:t>
            </a:r>
            <a:r>
              <a:rPr lang="en-US" sz="2800" i="1" dirty="0" err="1" smtClean="0">
                <a:solidFill>
                  <a:srgbClr val="0000FF"/>
                </a:solidFill>
              </a:rPr>
              <a:t>i</a:t>
            </a:r>
            <a:r>
              <a:rPr lang="en-US" sz="2800" i="1" dirty="0" smtClean="0">
                <a:solidFill>
                  <a:srgbClr val="0000FF"/>
                </a:solidFill>
              </a:rPr>
              <a:t>, </a:t>
            </a:r>
            <a:r>
              <a:rPr lang="en-US" sz="2800" i="1" dirty="0" err="1" smtClean="0">
                <a:solidFill>
                  <a:srgbClr val="0000FF"/>
                </a:solidFill>
              </a:rPr>
              <a:t>dist</a:t>
            </a:r>
            <a:r>
              <a:rPr lang="en-US" sz="2800" i="1" dirty="0" smtClean="0">
                <a:solidFill>
                  <a:srgbClr val="0000FF"/>
                </a:solidFill>
              </a:rPr>
              <a:t>(v) ≤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length of any path from s to v using at most I edges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Theorem</a:t>
            </a:r>
            <a:r>
              <a:rPr lang="en-US" sz="2800" dirty="0" smtClean="0"/>
              <a:t>: If there are no negative cycles, upon termination, </a:t>
            </a:r>
            <a:r>
              <a:rPr lang="en-US" sz="2800" i="1" dirty="0" err="1" smtClean="0">
                <a:solidFill>
                  <a:srgbClr val="0000FF"/>
                </a:solidFill>
              </a:rPr>
              <a:t>dist</a:t>
            </a:r>
            <a:r>
              <a:rPr lang="en-US" sz="2800" i="1" dirty="0" smtClean="0">
                <a:solidFill>
                  <a:srgbClr val="0000FF"/>
                </a:solidFill>
              </a:rPr>
              <a:t>(v)</a:t>
            </a:r>
            <a:r>
              <a:rPr lang="en-US" sz="2800" dirty="0" smtClean="0"/>
              <a:t> is the length of the shortest path from </a:t>
            </a:r>
            <a:r>
              <a:rPr lang="en-US" sz="2800" i="1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/>
              <a:t> to </a:t>
            </a:r>
            <a:r>
              <a:rPr lang="en-US" sz="2800" i="1" dirty="0" smtClean="0"/>
              <a:t>v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Observation: If </a:t>
            </a:r>
            <a:r>
              <a:rPr lang="en-US" sz="2800" i="1" dirty="0" err="1" smtClean="0">
                <a:solidFill>
                  <a:srgbClr val="0000FF"/>
                </a:solidFill>
              </a:rPr>
              <a:t>dist</a:t>
            </a:r>
            <a:r>
              <a:rPr lang="en-US" sz="2800" i="1" dirty="0" smtClean="0">
                <a:solidFill>
                  <a:srgbClr val="0000FF"/>
                </a:solidFill>
              </a:rPr>
              <a:t>(v)</a:t>
            </a:r>
            <a:r>
              <a:rPr lang="en-US" sz="2800" dirty="0" smtClean="0"/>
              <a:t> doesn’t change during phase </a:t>
            </a:r>
            <a:r>
              <a:rPr lang="en-US" sz="2800" i="1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/>
              <a:t>, there is no need to relax any edge leaving </a:t>
            </a:r>
            <a:r>
              <a:rPr lang="en-US" sz="2800" i="1" dirty="0" smtClean="0">
                <a:solidFill>
                  <a:srgbClr val="0000FF"/>
                </a:solidFill>
              </a:rPr>
              <a:t>v</a:t>
            </a:r>
            <a:r>
              <a:rPr lang="en-US" sz="2800" dirty="0" smtClean="0"/>
              <a:t> in phase </a:t>
            </a:r>
            <a:r>
              <a:rPr lang="en-US" sz="2800" i="1" dirty="0" smtClean="0">
                <a:solidFill>
                  <a:srgbClr val="0000FF"/>
                </a:solidFill>
              </a:rPr>
              <a:t>i+1.</a:t>
            </a:r>
          </a:p>
        </p:txBody>
      </p:sp>
    </p:spTree>
    <p:extLst>
      <p:ext uri="{BB962C8B-B14F-4D97-AF65-F5344CB8AC3E}">
        <p14:creationId xmlns:p14="http://schemas.microsoft.com/office/powerpoint/2010/main" val="47744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The shortest path problem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Input</a:t>
            </a:r>
          </a:p>
          <a:p>
            <a:pPr lvl="1"/>
            <a:r>
              <a:rPr lang="en-US" dirty="0" smtClean="0"/>
              <a:t>A graph </a:t>
            </a:r>
            <a:r>
              <a:rPr lang="en-US" i="1" dirty="0" smtClean="0">
                <a:solidFill>
                  <a:srgbClr val="0000FF"/>
                </a:solidFill>
              </a:rPr>
              <a:t>G=(V,E)</a:t>
            </a:r>
            <a:r>
              <a:rPr lang="en-US" dirty="0" smtClean="0"/>
              <a:t>, which may be directed or undirected.</a:t>
            </a:r>
          </a:p>
          <a:p>
            <a:pPr lvl="1"/>
            <a:r>
              <a:rPr lang="en-US" dirty="0" smtClean="0"/>
              <a:t>A start node </a:t>
            </a:r>
            <a:r>
              <a:rPr lang="en-US" i="1" dirty="0" smtClean="0">
                <a:solidFill>
                  <a:srgbClr val="0000FF"/>
                </a:solidFill>
              </a:rPr>
              <a:t>s </a:t>
            </a:r>
            <a:r>
              <a:rPr lang="en-US" i="1" dirty="0" smtClean="0">
                <a:solidFill>
                  <a:srgbClr val="0000FF"/>
                </a:solidFill>
                <a:sym typeface="Symbol" charset="0"/>
              </a:rPr>
              <a:t> V</a:t>
            </a:r>
            <a:r>
              <a:rPr lang="en-US" dirty="0" smtClean="0">
                <a:sym typeface="Symbol" charset="0"/>
              </a:rPr>
              <a:t>.</a:t>
            </a:r>
          </a:p>
          <a:p>
            <a:r>
              <a:rPr lang="en-US" b="1" dirty="0" smtClean="0">
                <a:solidFill>
                  <a:srgbClr val="0000FF"/>
                </a:solidFill>
                <a:sym typeface="Symbol" charset="0"/>
              </a:rPr>
              <a:t>Output</a:t>
            </a:r>
          </a:p>
          <a:p>
            <a:pPr lvl="1"/>
            <a:r>
              <a:rPr lang="en-US" dirty="0" smtClean="0">
                <a:sym typeface="Symbol" charset="0"/>
              </a:rPr>
              <a:t>A table </a:t>
            </a:r>
            <a:r>
              <a:rPr lang="en-US" i="1" dirty="0" err="1" smtClean="0">
                <a:solidFill>
                  <a:srgbClr val="0000FF"/>
                </a:solidFill>
                <a:sym typeface="Symbol" charset="0"/>
              </a:rPr>
              <a:t>dist</a:t>
            </a:r>
            <a:r>
              <a:rPr lang="en-US" i="1" dirty="0">
                <a:solidFill>
                  <a:srgbClr val="0000FF"/>
                </a:solidFill>
                <a:sym typeface="Symbol" charset="0"/>
              </a:rPr>
              <a:t>(</a:t>
            </a:r>
            <a:r>
              <a:rPr lang="en-US" i="1" dirty="0" smtClean="0">
                <a:solidFill>
                  <a:srgbClr val="0000FF"/>
                </a:solidFill>
                <a:sym typeface="Symbol" charset="0"/>
              </a:rPr>
              <a:t>v)</a:t>
            </a:r>
            <a:r>
              <a:rPr lang="en-US" dirty="0" smtClean="0">
                <a:sym typeface="Symbol" charset="0"/>
              </a:rPr>
              <a:t>, where </a:t>
            </a:r>
            <a:r>
              <a:rPr lang="en-US" i="1" dirty="0" err="1" smtClean="0">
                <a:solidFill>
                  <a:srgbClr val="0000FF"/>
                </a:solidFill>
                <a:sym typeface="Symbol" charset="0"/>
              </a:rPr>
              <a:t>dist</a:t>
            </a:r>
            <a:r>
              <a:rPr lang="en-US" i="1" dirty="0">
                <a:solidFill>
                  <a:srgbClr val="0000FF"/>
                </a:solidFill>
                <a:sym typeface="Symbol" charset="0"/>
              </a:rPr>
              <a:t>(</a:t>
            </a:r>
            <a:r>
              <a:rPr lang="en-US" i="1" dirty="0" smtClean="0">
                <a:solidFill>
                  <a:srgbClr val="0000FF"/>
                </a:solidFill>
                <a:sym typeface="Symbol" charset="0"/>
              </a:rPr>
              <a:t>v</a:t>
            </a:r>
            <a:r>
              <a:rPr lang="en-US" i="1" dirty="0">
                <a:solidFill>
                  <a:srgbClr val="0000FF"/>
                </a:solidFill>
                <a:sym typeface="Symbol" charset="0"/>
              </a:rPr>
              <a:t>)</a:t>
            </a:r>
            <a:r>
              <a:rPr lang="en-US" i="1" dirty="0" smtClean="0">
                <a:solidFill>
                  <a:srgbClr val="0000FF"/>
                </a:solidFill>
                <a:sym typeface="Symbol" charset="0"/>
              </a:rPr>
              <a:t> = d(</a:t>
            </a:r>
            <a:r>
              <a:rPr lang="en-US" i="1" dirty="0" err="1" smtClean="0">
                <a:solidFill>
                  <a:srgbClr val="0000FF"/>
                </a:solidFill>
                <a:sym typeface="Symbol" charset="0"/>
              </a:rPr>
              <a:t>s,v</a:t>
            </a:r>
            <a:r>
              <a:rPr lang="en-US" i="1" dirty="0" smtClean="0">
                <a:solidFill>
                  <a:srgbClr val="0000FF"/>
                </a:solidFill>
                <a:sym typeface="Symbol" charset="0"/>
              </a:rPr>
              <a:t>) </a:t>
            </a:r>
            <a:r>
              <a:rPr lang="en-US" dirty="0" smtClean="0">
                <a:sym typeface="Symbol" charset="0"/>
              </a:rPr>
              <a:t>for any </a:t>
            </a:r>
            <a:r>
              <a:rPr lang="en-US" i="1" dirty="0" smtClean="0">
                <a:solidFill>
                  <a:srgbClr val="0000FF"/>
                </a:solidFill>
                <a:sym typeface="Symbol" charset="0"/>
              </a:rPr>
              <a:t>v  V</a:t>
            </a:r>
            <a:r>
              <a:rPr lang="en-US" dirty="0" smtClean="0">
                <a:sym typeface="Symbol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6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Negative cycles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can be tested if a given graph has a negative cycle.</a:t>
            </a:r>
          </a:p>
          <a:p>
            <a:r>
              <a:rPr lang="en-US" sz="2800" dirty="0" smtClean="0"/>
              <a:t>Check if Bellman-Ford algorithm updates </a:t>
            </a:r>
            <a:r>
              <a:rPr lang="en-US" sz="2800" dirty="0" err="1" smtClean="0"/>
              <a:t>dist</a:t>
            </a:r>
            <a:r>
              <a:rPr lang="en-US" sz="2800" dirty="0" smtClean="0"/>
              <a:t>(v) for any v in phase |V|. If it does, the graph has a negative cycle. (why?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8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Shortest paths in </a:t>
            </a:r>
            <a:r>
              <a:rPr lang="en-US" sz="4000" b="1" dirty="0" err="1" smtClean="0">
                <a:solidFill>
                  <a:srgbClr val="0000FF"/>
                </a:solidFill>
              </a:rPr>
              <a:t>dags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cycle.</a:t>
            </a:r>
          </a:p>
          <a:p>
            <a:r>
              <a:rPr lang="en-US" dirty="0" smtClean="0"/>
              <a:t>Edge weights could be negative.</a:t>
            </a:r>
          </a:p>
          <a:p>
            <a:r>
              <a:rPr lang="en-US" dirty="0" smtClean="0"/>
              <a:t>We still cannot use </a:t>
            </a:r>
            <a:r>
              <a:rPr lang="en-US" dirty="0" err="1" smtClean="0"/>
              <a:t>Dijkstra’s</a:t>
            </a:r>
            <a:r>
              <a:rPr lang="en-US" dirty="0" smtClean="0"/>
              <a:t> algorithm.</a:t>
            </a:r>
          </a:p>
          <a:p>
            <a:r>
              <a:rPr lang="en-US" dirty="0" smtClean="0"/>
              <a:t>We can use Bellman-Ford algorithm.</a:t>
            </a:r>
          </a:p>
          <a:p>
            <a:pPr lvl="1"/>
            <a:r>
              <a:rPr lang="en-US" dirty="0" smtClean="0"/>
              <a:t>Running time is O(|E||V|)</a:t>
            </a:r>
          </a:p>
          <a:p>
            <a:pPr lvl="1"/>
            <a:r>
              <a:rPr lang="en-US" dirty="0" smtClean="0"/>
              <a:t>For dense graphs this is O(|V|</a:t>
            </a:r>
            <a:r>
              <a:rPr lang="en-US" baseline="30000" dirty="0" smtClean="0"/>
              <a:t>3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We can reduce the complexity to                    O(|V| + |E|).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031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Shortest paths in </a:t>
            </a:r>
            <a:r>
              <a:rPr lang="en-US" sz="4000" b="1" dirty="0" err="1" smtClean="0">
                <a:solidFill>
                  <a:srgbClr val="0000FF"/>
                </a:solidFill>
              </a:rPr>
              <a:t>dags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  the topological order of the vertices of the </a:t>
            </a:r>
            <a:r>
              <a:rPr lang="en-US" b="1" dirty="0" err="1" smtClean="0"/>
              <a:t>dags</a:t>
            </a:r>
            <a:r>
              <a:rPr lang="en-US" b="1" dirty="0" smtClean="0"/>
              <a:t>.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Can be done in linear time)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err="1" smtClean="0">
                <a:solidFill>
                  <a:srgbClr val="0000FF"/>
                </a:solidFill>
              </a:rPr>
              <a:t>dist</a:t>
            </a:r>
            <a:r>
              <a:rPr lang="en-US" i="1" dirty="0" smtClean="0">
                <a:solidFill>
                  <a:srgbClr val="0000FF"/>
                </a:solidFill>
              </a:rPr>
              <a:t>(s) = 0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Determine the topological order of the vertices.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Also known as  </a:t>
            </a:r>
            <a:r>
              <a:rPr lang="en-US" b="1" dirty="0" smtClean="0">
                <a:solidFill>
                  <a:srgbClr val="FF0000"/>
                </a:solidFill>
              </a:rPr>
              <a:t>Linearize G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for each vertex </a:t>
            </a:r>
            <a:r>
              <a:rPr lang="en-US" b="1" i="1" dirty="0" smtClean="0">
                <a:solidFill>
                  <a:srgbClr val="0000FF"/>
                </a:solidFill>
              </a:rPr>
              <a:t>u</a:t>
            </a:r>
            <a:r>
              <a:rPr lang="en-US" b="1" dirty="0" smtClean="0">
                <a:solidFill>
                  <a:srgbClr val="0000FF"/>
                </a:solidFill>
              </a:rPr>
              <a:t> of </a:t>
            </a:r>
            <a:r>
              <a:rPr lang="en-US" b="1" i="1" dirty="0" smtClean="0">
                <a:solidFill>
                  <a:srgbClr val="0000FF"/>
                </a:solidFill>
              </a:rPr>
              <a:t>V</a:t>
            </a:r>
            <a:r>
              <a:rPr lang="en-US" b="1" dirty="0" smtClean="0">
                <a:solidFill>
                  <a:srgbClr val="0000FF"/>
                </a:solidFill>
              </a:rPr>
              <a:t>, in linearized order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for all edges </a:t>
            </a:r>
            <a:r>
              <a:rPr lang="en-US" i="1" dirty="0" smtClean="0">
                <a:solidFill>
                  <a:srgbClr val="0000FF"/>
                </a:solidFill>
              </a:rPr>
              <a:t>(</a:t>
            </a:r>
            <a:r>
              <a:rPr lang="en-US" i="1" dirty="0" err="1" smtClean="0">
                <a:solidFill>
                  <a:srgbClr val="0000FF"/>
                </a:solidFill>
              </a:rPr>
              <a:t>u,v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, radiating from </a:t>
            </a:r>
            <a:r>
              <a:rPr lang="en-US" i="1" dirty="0" smtClean="0">
                <a:solidFill>
                  <a:srgbClr val="0000FF"/>
                </a:solidFill>
              </a:rPr>
              <a:t>u</a:t>
            </a:r>
            <a:r>
              <a:rPr lang="en-US" dirty="0" smtClean="0"/>
              <a:t>: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b="1" dirty="0" smtClean="0">
                <a:solidFill>
                  <a:srgbClr val="FF0000"/>
                </a:solidFill>
              </a:rPr>
              <a:t>update(</a:t>
            </a:r>
            <a:r>
              <a:rPr lang="en-US" b="1" dirty="0" err="1" smtClean="0">
                <a:solidFill>
                  <a:srgbClr val="FF0000"/>
                </a:solidFill>
              </a:rPr>
              <a:t>u,v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217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Problems from the 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problems (Chapter 4)</a:t>
            </a:r>
          </a:p>
          <a:p>
            <a:pPr lvl="1"/>
            <a:r>
              <a:rPr lang="en-US" dirty="0" smtClean="0"/>
              <a:t>1, 2, 4, 6, 7, 8, 9</a:t>
            </a:r>
            <a:r>
              <a:rPr lang="en-US" baseline="30000" dirty="0" smtClean="0"/>
              <a:t>*</a:t>
            </a:r>
            <a:r>
              <a:rPr lang="en-US" dirty="0" smtClean="0"/>
              <a:t>, 10, 12, 13, 17, 19,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5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07 at 11.3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33" y="802979"/>
            <a:ext cx="6725746" cy="506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1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07 at 11.3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53" y="877675"/>
            <a:ext cx="6915971" cy="52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8945</TotalTime>
  <Words>3213</Words>
  <Application>Microsoft Macintosh PowerPoint</Application>
  <PresentationFormat>On-screen Show (4:3)</PresentationFormat>
  <Paragraphs>589</Paragraphs>
  <Slides>73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Shortest Paths (Chapter 4)</vt:lpstr>
      <vt:lpstr>Acknowledgement</vt:lpstr>
      <vt:lpstr>PowerPoint Presentation</vt:lpstr>
      <vt:lpstr>An application: Six degrees of separtion</vt:lpstr>
      <vt:lpstr>PowerPoint Presentation</vt:lpstr>
      <vt:lpstr>PowerPoint Presentation</vt:lpstr>
      <vt:lpstr>The shortest path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Idea</vt:lpstr>
      <vt:lpstr>Breadth-first search</vt:lpstr>
      <vt:lpstr>PowerPoint Presentation</vt:lpstr>
      <vt:lpstr>Using the parent values</vt:lpstr>
      <vt:lpstr>Correctness of BFS</vt:lpstr>
      <vt:lpstr>PowerPoint Presentation</vt:lpstr>
      <vt:lpstr>Running time analysis</vt:lpstr>
      <vt:lpstr>DFS vs. BFS</vt:lpstr>
      <vt:lpstr>Modified BFS Algorithm  Example</vt:lpstr>
      <vt:lpstr>Modified BFS Algorithm</vt:lpstr>
      <vt:lpstr>Modified BFS Algorithm</vt:lpstr>
      <vt:lpstr>Using Array Implementations</vt:lpstr>
      <vt:lpstr>Priority Queues</vt:lpstr>
      <vt:lpstr>Priority Queues</vt:lpstr>
      <vt:lpstr>Running Time using  Binary Heaps</vt:lpstr>
      <vt:lpstr>Edges have (positive) lengths</vt:lpstr>
      <vt:lpstr>PowerPoint Presentation</vt:lpstr>
      <vt:lpstr>Dijkstra’s algorithm</vt:lpstr>
      <vt:lpstr>A problem with the adaptation</vt:lpstr>
      <vt:lpstr>An intuitive description of Dijkstra’s algorithm</vt:lpstr>
      <vt:lpstr>An intuitive description of Dijkstra’s algorithm</vt:lpstr>
      <vt:lpstr>Expanding wavefront of ants</vt:lpstr>
      <vt:lpstr>Expanding wavefront of ants</vt:lpstr>
      <vt:lpstr>Expanding wavefront of ants</vt:lpstr>
      <vt:lpstr>Expanding wavefront of ants</vt:lpstr>
      <vt:lpstr>Expanding wavefront of ants</vt:lpstr>
      <vt:lpstr>Expanding wavefront of ants</vt:lpstr>
      <vt:lpstr>Information to maintain</vt:lpstr>
      <vt:lpstr>Data structure updates when an ant reach node i at time t.</vt:lpstr>
      <vt:lpstr>PowerPoint Presentation</vt:lpstr>
      <vt:lpstr>PowerPoint Presentation</vt:lpstr>
      <vt:lpstr>Three operations on the schedule</vt:lpstr>
      <vt:lpstr>Using Array Implementations</vt:lpstr>
      <vt:lpstr>Running Time using  Binary Heaps</vt:lpstr>
      <vt:lpstr>Running Time using  Fibonacci  Heaps</vt:lpstr>
      <vt:lpstr>Dijkstra's Algorithm Example</vt:lpstr>
      <vt:lpstr>Example</vt:lpstr>
      <vt:lpstr>PowerPoint Presentation</vt:lpstr>
      <vt:lpstr>Performance Summary</vt:lpstr>
      <vt:lpstr>Performance Summary</vt:lpstr>
      <vt:lpstr>PowerPoint Presentation</vt:lpstr>
      <vt:lpstr>Shortest paths in the presence of negative cycles</vt:lpstr>
      <vt:lpstr>Shortest paths in the presence of negative cycles</vt:lpstr>
      <vt:lpstr>Shortest paths in the presence of negative cycles</vt:lpstr>
      <vt:lpstr>Just add a big number to each edge</vt:lpstr>
      <vt:lpstr>Bellman-Ford Algorithm</vt:lpstr>
      <vt:lpstr>Edge update</vt:lpstr>
      <vt:lpstr>Edge update</vt:lpstr>
      <vt:lpstr>Bellman-Ford Example</vt:lpstr>
      <vt:lpstr>Bellman-Ford Example</vt:lpstr>
      <vt:lpstr>Bellman-Ford Example</vt:lpstr>
      <vt:lpstr>Bellman-Ford Example</vt:lpstr>
      <vt:lpstr>Bellman-Ford Example</vt:lpstr>
      <vt:lpstr>PowerPoint Presentation</vt:lpstr>
      <vt:lpstr>Bellman-Ford algorithm</vt:lpstr>
      <vt:lpstr>Bellman-Ford algorithm</vt:lpstr>
      <vt:lpstr>Negative cycles</vt:lpstr>
      <vt:lpstr>Shortest paths in dags</vt:lpstr>
      <vt:lpstr>Shortest paths in dags</vt:lpstr>
      <vt:lpstr>Problems from the text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Shortest Paths (Chapter 4)</dc:title>
  <dc:creator>Binay Bhattacharya</dc:creator>
  <cp:lastModifiedBy>Binay Bhattacharya</cp:lastModifiedBy>
  <cp:revision>75</cp:revision>
  <cp:lastPrinted>2015-07-10T08:27:50Z</cp:lastPrinted>
  <dcterms:created xsi:type="dcterms:W3CDTF">2015-07-07T23:20:38Z</dcterms:created>
  <dcterms:modified xsi:type="dcterms:W3CDTF">2019-10-25T08:47:18Z</dcterms:modified>
</cp:coreProperties>
</file>