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xls" ContentType="application/vnd.ms-exce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0"/>
  </p:notesMasterIdLst>
  <p:sldIdLst>
    <p:sldId id="256" r:id="rId2"/>
    <p:sldId id="311" r:id="rId3"/>
    <p:sldId id="354" r:id="rId4"/>
    <p:sldId id="312" r:id="rId5"/>
    <p:sldId id="355" r:id="rId6"/>
    <p:sldId id="356" r:id="rId7"/>
    <p:sldId id="357" r:id="rId8"/>
    <p:sldId id="359" r:id="rId9"/>
    <p:sldId id="315" r:id="rId10"/>
    <p:sldId id="316" r:id="rId11"/>
    <p:sldId id="318" r:id="rId12"/>
    <p:sldId id="289" r:id="rId13"/>
    <p:sldId id="287" r:id="rId14"/>
    <p:sldId id="288" r:id="rId15"/>
    <p:sldId id="275" r:id="rId16"/>
    <p:sldId id="259" r:id="rId17"/>
    <p:sldId id="351" r:id="rId18"/>
    <p:sldId id="260" r:id="rId19"/>
    <p:sldId id="261" r:id="rId20"/>
    <p:sldId id="262" r:id="rId21"/>
    <p:sldId id="293" r:id="rId22"/>
    <p:sldId id="263" r:id="rId23"/>
    <p:sldId id="291" r:id="rId24"/>
    <p:sldId id="292" r:id="rId25"/>
    <p:sldId id="301" r:id="rId26"/>
    <p:sldId id="302" r:id="rId27"/>
    <p:sldId id="303" r:id="rId28"/>
    <p:sldId id="322" r:id="rId29"/>
    <p:sldId id="323" r:id="rId30"/>
    <p:sldId id="352" r:id="rId31"/>
    <p:sldId id="294" r:id="rId32"/>
    <p:sldId id="332" r:id="rId33"/>
    <p:sldId id="333" r:id="rId34"/>
    <p:sldId id="295" r:id="rId35"/>
    <p:sldId id="296" r:id="rId36"/>
    <p:sldId id="297" r:id="rId37"/>
    <p:sldId id="264" r:id="rId38"/>
    <p:sldId id="265" r:id="rId39"/>
    <p:sldId id="266" r:id="rId40"/>
    <p:sldId id="298" r:id="rId41"/>
    <p:sldId id="299" r:id="rId42"/>
    <p:sldId id="300" r:id="rId43"/>
    <p:sldId id="268" r:id="rId44"/>
    <p:sldId id="335" r:id="rId45"/>
    <p:sldId id="336" r:id="rId46"/>
    <p:sldId id="349" r:id="rId47"/>
    <p:sldId id="337" r:id="rId48"/>
    <p:sldId id="341" r:id="rId49"/>
    <p:sldId id="338" r:id="rId50"/>
    <p:sldId id="339" r:id="rId51"/>
    <p:sldId id="340" r:id="rId52"/>
    <p:sldId id="342" r:id="rId53"/>
    <p:sldId id="345" r:id="rId54"/>
    <p:sldId id="343" r:id="rId55"/>
    <p:sldId id="347" r:id="rId56"/>
    <p:sldId id="348" r:id="rId57"/>
    <p:sldId id="346" r:id="rId58"/>
    <p:sldId id="353" r:id="rId5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74" autoAdjust="0"/>
    <p:restoredTop sz="94660"/>
  </p:normalViewPr>
  <p:slideViewPr>
    <p:cSldViewPr snapToGrid="0" snapToObjects="1">
      <p:cViewPr>
        <p:scale>
          <a:sx n="81" d="100"/>
          <a:sy n="81" d="100"/>
        </p:scale>
        <p:origin x="-84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viewProps" Target="viewProps.xml"/><Relationship Id="rId64" Type="http://schemas.openxmlformats.org/officeDocument/2006/relationships/theme" Target="theme/theme1.xml"/><Relationship Id="rId65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notesMaster" Target="notesMasters/notesMaster1.xml"/><Relationship Id="rId61" Type="http://schemas.openxmlformats.org/officeDocument/2006/relationships/printerSettings" Target="printerSettings/printerSettings1.bin"/><Relationship Id="rId62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4" Type="http://schemas.openxmlformats.org/officeDocument/2006/relationships/image" Target="../media/image26.wmf"/><Relationship Id="rId5" Type="http://schemas.openxmlformats.org/officeDocument/2006/relationships/image" Target="../media/image27.wmf"/><Relationship Id="rId6" Type="http://schemas.openxmlformats.org/officeDocument/2006/relationships/image" Target="../media/image28.wmf"/><Relationship Id="rId7" Type="http://schemas.openxmlformats.org/officeDocument/2006/relationships/image" Target="../media/image29.wmf"/><Relationship Id="rId8" Type="http://schemas.openxmlformats.org/officeDocument/2006/relationships/image" Target="../media/image30.wmf"/><Relationship Id="rId1" Type="http://schemas.openxmlformats.org/officeDocument/2006/relationships/image" Target="../media/image23.wmf"/><Relationship Id="rId2" Type="http://schemas.openxmlformats.org/officeDocument/2006/relationships/image" Target="../media/image2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4" Type="http://schemas.openxmlformats.org/officeDocument/2006/relationships/image" Target="../media/image36.wmf"/><Relationship Id="rId5" Type="http://schemas.openxmlformats.org/officeDocument/2006/relationships/image" Target="../media/image37.wmf"/><Relationship Id="rId6" Type="http://schemas.openxmlformats.org/officeDocument/2006/relationships/image" Target="../media/image38.wmf"/><Relationship Id="rId7" Type="http://schemas.openxmlformats.org/officeDocument/2006/relationships/image" Target="../media/image39.wmf"/><Relationship Id="rId8" Type="http://schemas.openxmlformats.org/officeDocument/2006/relationships/image" Target="../media/image40.wmf"/><Relationship Id="rId9" Type="http://schemas.openxmlformats.org/officeDocument/2006/relationships/image" Target="../media/image41.wmf"/><Relationship Id="rId10" Type="http://schemas.openxmlformats.org/officeDocument/2006/relationships/image" Target="../media/image42.wmf"/><Relationship Id="rId1" Type="http://schemas.openxmlformats.org/officeDocument/2006/relationships/image" Target="../media/image33.wmf"/><Relationship Id="rId2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DDB1E-776A-CE42-B419-41EF275CBA95}" type="datetimeFigureOut">
              <a:rPr lang="en-US" smtClean="0"/>
              <a:t>2018-02-18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40315-CB3A-0A40-B809-3C0ECB0FA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94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40315-CB3A-0A40-B809-3C0ECB0FAC5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283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40315-CB3A-0A40-B809-3C0ECB0FAC5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283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40315-CB3A-0A40-B809-3C0ECB0FAC5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283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01EA-6DCF-CA4C-B17B-B8A5962705B9}" type="datetimeFigureOut">
              <a:rPr lang="en-US" smtClean="0"/>
              <a:t>2018-02-18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65958-E07A-3046-9EF7-4D7C1A72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364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01EA-6DCF-CA4C-B17B-B8A5962705B9}" type="datetimeFigureOut">
              <a:rPr lang="en-US" smtClean="0"/>
              <a:t>2018-02-18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65958-E07A-3046-9EF7-4D7C1A72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035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01EA-6DCF-CA4C-B17B-B8A5962705B9}" type="datetimeFigureOut">
              <a:rPr lang="en-US" smtClean="0"/>
              <a:t>2018-02-18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65958-E07A-3046-9EF7-4D7C1A72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1001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D7F3A3A-6C48-C643-AD99-447C91D6F29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981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01EA-6DCF-CA4C-B17B-B8A5962705B9}" type="datetimeFigureOut">
              <a:rPr lang="en-US" smtClean="0"/>
              <a:t>2018-02-18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65958-E07A-3046-9EF7-4D7C1A72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043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01EA-6DCF-CA4C-B17B-B8A5962705B9}" type="datetimeFigureOut">
              <a:rPr lang="en-US" smtClean="0"/>
              <a:t>2018-02-18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65958-E07A-3046-9EF7-4D7C1A72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305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01EA-6DCF-CA4C-B17B-B8A5962705B9}" type="datetimeFigureOut">
              <a:rPr lang="en-US" smtClean="0"/>
              <a:t>2018-02-18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65958-E07A-3046-9EF7-4D7C1A72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986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01EA-6DCF-CA4C-B17B-B8A5962705B9}" type="datetimeFigureOut">
              <a:rPr lang="en-US" smtClean="0"/>
              <a:t>2018-02-18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65958-E07A-3046-9EF7-4D7C1A72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136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01EA-6DCF-CA4C-B17B-B8A5962705B9}" type="datetimeFigureOut">
              <a:rPr lang="en-US" smtClean="0"/>
              <a:t>2018-02-18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65958-E07A-3046-9EF7-4D7C1A72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949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01EA-6DCF-CA4C-B17B-B8A5962705B9}" type="datetimeFigureOut">
              <a:rPr lang="en-US" smtClean="0"/>
              <a:t>2018-02-18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65958-E07A-3046-9EF7-4D7C1A72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562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01EA-6DCF-CA4C-B17B-B8A5962705B9}" type="datetimeFigureOut">
              <a:rPr lang="en-US" smtClean="0"/>
              <a:t>2018-02-18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65958-E07A-3046-9EF7-4D7C1A72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908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501EA-6DCF-CA4C-B17B-B8A5962705B9}" type="datetimeFigureOut">
              <a:rPr lang="en-US" smtClean="0"/>
              <a:t>2018-02-18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65958-E07A-3046-9EF7-4D7C1A72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279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501EA-6DCF-CA4C-B17B-B8A5962705B9}" type="datetimeFigureOut">
              <a:rPr lang="en-US" smtClean="0"/>
              <a:t>2018-02-18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65958-E07A-3046-9EF7-4D7C1A72A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06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21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47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6.bin"/><Relationship Id="rId12" Type="http://schemas.openxmlformats.org/officeDocument/2006/relationships/image" Target="../media/image27.wmf"/><Relationship Id="rId13" Type="http://schemas.openxmlformats.org/officeDocument/2006/relationships/oleObject" Target="../embeddings/oleObject7.bin"/><Relationship Id="rId14" Type="http://schemas.openxmlformats.org/officeDocument/2006/relationships/image" Target="../media/image28.wmf"/><Relationship Id="rId15" Type="http://schemas.openxmlformats.org/officeDocument/2006/relationships/oleObject" Target="../embeddings/oleObject8.bin"/><Relationship Id="rId16" Type="http://schemas.openxmlformats.org/officeDocument/2006/relationships/image" Target="../media/image29.wmf"/><Relationship Id="rId17" Type="http://schemas.openxmlformats.org/officeDocument/2006/relationships/oleObject" Target="../embeddings/oleObject9.bin"/><Relationship Id="rId18" Type="http://schemas.openxmlformats.org/officeDocument/2006/relationships/image" Target="../media/image30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2.xml"/><Relationship Id="rId3" Type="http://schemas.openxmlformats.org/officeDocument/2006/relationships/oleObject" Target="../embeddings/oleObject2.bin"/><Relationship Id="rId4" Type="http://schemas.openxmlformats.org/officeDocument/2006/relationships/image" Target="../media/image23.wmf"/><Relationship Id="rId5" Type="http://schemas.openxmlformats.org/officeDocument/2006/relationships/oleObject" Target="../embeddings/oleObject3.bin"/><Relationship Id="rId6" Type="http://schemas.openxmlformats.org/officeDocument/2006/relationships/image" Target="../media/image24.wmf"/><Relationship Id="rId7" Type="http://schemas.openxmlformats.org/officeDocument/2006/relationships/oleObject" Target="../embeddings/oleObject4.bin"/><Relationship Id="rId8" Type="http://schemas.openxmlformats.org/officeDocument/2006/relationships/image" Target="../media/image25.wmf"/><Relationship Id="rId9" Type="http://schemas.openxmlformats.org/officeDocument/2006/relationships/oleObject" Target="../embeddings/oleObject5.bin"/><Relationship Id="rId10" Type="http://schemas.openxmlformats.org/officeDocument/2006/relationships/image" Target="../media/image26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_-_2004_Worksheet1.xls"/><Relationship Id="rId4" Type="http://schemas.openxmlformats.org/officeDocument/2006/relationships/image" Target="../media/image31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_-_2004_Worksheet2.xls"/><Relationship Id="rId4" Type="http://schemas.openxmlformats.org/officeDocument/2006/relationships/image" Target="../media/image31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_-_2004_Worksheet3.xls"/><Relationship Id="rId4" Type="http://schemas.openxmlformats.org/officeDocument/2006/relationships/image" Target="../media/image31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_-_2004_Worksheet4.xls"/><Relationship Id="rId4" Type="http://schemas.openxmlformats.org/officeDocument/2006/relationships/image" Target="../media/image31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_-_2004_Worksheet5.xls"/><Relationship Id="rId4" Type="http://schemas.openxmlformats.org/officeDocument/2006/relationships/image" Target="../media/image32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13.bin"/><Relationship Id="rId20" Type="http://schemas.openxmlformats.org/officeDocument/2006/relationships/image" Target="../media/image41.wmf"/><Relationship Id="rId21" Type="http://schemas.openxmlformats.org/officeDocument/2006/relationships/oleObject" Target="../embeddings/oleObject19.bin"/><Relationship Id="rId22" Type="http://schemas.openxmlformats.org/officeDocument/2006/relationships/image" Target="../media/image42.wmf"/><Relationship Id="rId10" Type="http://schemas.openxmlformats.org/officeDocument/2006/relationships/image" Target="../media/image36.wmf"/><Relationship Id="rId11" Type="http://schemas.openxmlformats.org/officeDocument/2006/relationships/oleObject" Target="../embeddings/oleObject14.bin"/><Relationship Id="rId12" Type="http://schemas.openxmlformats.org/officeDocument/2006/relationships/image" Target="../media/image37.wmf"/><Relationship Id="rId13" Type="http://schemas.openxmlformats.org/officeDocument/2006/relationships/oleObject" Target="../embeddings/oleObject15.bin"/><Relationship Id="rId14" Type="http://schemas.openxmlformats.org/officeDocument/2006/relationships/image" Target="../media/image38.wmf"/><Relationship Id="rId15" Type="http://schemas.openxmlformats.org/officeDocument/2006/relationships/oleObject" Target="../embeddings/oleObject16.bin"/><Relationship Id="rId16" Type="http://schemas.openxmlformats.org/officeDocument/2006/relationships/image" Target="../media/image39.wmf"/><Relationship Id="rId17" Type="http://schemas.openxmlformats.org/officeDocument/2006/relationships/oleObject" Target="../embeddings/oleObject17.bin"/><Relationship Id="rId18" Type="http://schemas.openxmlformats.org/officeDocument/2006/relationships/image" Target="../media/image40.wmf"/><Relationship Id="rId19" Type="http://schemas.openxmlformats.org/officeDocument/2006/relationships/oleObject" Target="../embeddings/oleObject18.bin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10.bin"/><Relationship Id="rId4" Type="http://schemas.openxmlformats.org/officeDocument/2006/relationships/image" Target="../media/image33.wmf"/><Relationship Id="rId5" Type="http://schemas.openxmlformats.org/officeDocument/2006/relationships/oleObject" Target="../embeddings/oleObject11.bin"/><Relationship Id="rId6" Type="http://schemas.openxmlformats.org/officeDocument/2006/relationships/image" Target="../media/image34.wmf"/><Relationship Id="rId7" Type="http://schemas.openxmlformats.org/officeDocument/2006/relationships/oleObject" Target="../embeddings/oleObject12.bin"/><Relationship Id="rId8" Type="http://schemas.openxmlformats.org/officeDocument/2006/relationships/image" Target="../media/image35.wm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Set Theory – Part I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3.1, 3.2, 3.3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812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Some Important Sets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553" y="1600200"/>
            <a:ext cx="8669751" cy="49696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100" b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3100" dirty="0" smtClean="0"/>
              <a:t> = </a:t>
            </a:r>
            <a:r>
              <a:rPr lang="en-US" sz="3100" i="1" dirty="0" smtClean="0"/>
              <a:t>natural numbers </a:t>
            </a:r>
            <a:r>
              <a:rPr lang="en-US" sz="3100" dirty="0" smtClean="0"/>
              <a:t>= </a:t>
            </a:r>
            <a:r>
              <a:rPr lang="en-US" sz="3100" dirty="0" smtClean="0">
                <a:latin typeface="Cambria Math" pitchFamily="18" charset="0"/>
                <a:ea typeface="Cambria Math" pitchFamily="18" charset="0"/>
              </a:rPr>
              <a:t>{0,1,2,3….}</a:t>
            </a:r>
          </a:p>
          <a:p>
            <a:pPr>
              <a:buNone/>
            </a:pPr>
            <a:r>
              <a:rPr lang="en-US" sz="3100" b="1" dirty="0" smtClean="0">
                <a:latin typeface="Cambria Math" pitchFamily="18" charset="0"/>
                <a:ea typeface="Cambria Math" pitchFamily="18" charset="0"/>
              </a:rPr>
              <a:t>Z</a:t>
            </a:r>
            <a:r>
              <a:rPr lang="en-US" sz="3100" dirty="0" smtClean="0"/>
              <a:t> = </a:t>
            </a:r>
            <a:r>
              <a:rPr lang="en-US" sz="3100" i="1" dirty="0" smtClean="0"/>
              <a:t>integers</a:t>
            </a:r>
            <a:r>
              <a:rPr lang="en-US" sz="3100" dirty="0" smtClean="0"/>
              <a:t> = </a:t>
            </a:r>
            <a:r>
              <a:rPr lang="en-US" sz="3100" dirty="0" smtClean="0">
                <a:latin typeface="Cambria Math" pitchFamily="18" charset="0"/>
                <a:ea typeface="Cambria Math" pitchFamily="18" charset="0"/>
              </a:rPr>
              <a:t>{…,-3,-2,-1,0,1,2,3,…}</a:t>
            </a:r>
          </a:p>
          <a:p>
            <a:pPr>
              <a:buNone/>
            </a:pPr>
            <a:r>
              <a:rPr lang="en-US" sz="3100" b="1" dirty="0" smtClean="0">
                <a:latin typeface="Cambria Math" pitchFamily="18" charset="0"/>
                <a:ea typeface="Cambria Math" pitchFamily="18" charset="0"/>
              </a:rPr>
              <a:t>Z⁺</a:t>
            </a:r>
            <a:r>
              <a:rPr lang="en-US" sz="3100" dirty="0" smtClean="0"/>
              <a:t> = </a:t>
            </a:r>
            <a:r>
              <a:rPr lang="en-US" sz="3100" i="1" dirty="0" smtClean="0"/>
              <a:t>positive integers </a:t>
            </a:r>
            <a:r>
              <a:rPr lang="en-US" sz="3100" dirty="0" smtClean="0"/>
              <a:t>= </a:t>
            </a:r>
            <a:r>
              <a:rPr lang="en-US" sz="3100" dirty="0" smtClean="0">
                <a:latin typeface="Cambria Math" pitchFamily="18" charset="0"/>
                <a:ea typeface="Cambria Math" pitchFamily="18" charset="0"/>
              </a:rPr>
              <a:t>{1,2,3,…..} = {x </a:t>
            </a:r>
            <a:r>
              <a:rPr lang="en-US" sz="3100" dirty="0" err="1" smtClean="0">
                <a:latin typeface="Cambria Math" pitchFamily="18" charset="0"/>
                <a:ea typeface="Cambria Math" pitchFamily="18" charset="0"/>
              </a:rPr>
              <a:t>ε</a:t>
            </a:r>
            <a:r>
              <a:rPr lang="en-US" sz="3100" dirty="0" smtClean="0">
                <a:latin typeface="Cambria Math" pitchFamily="18" charset="0"/>
                <a:ea typeface="Cambria Math" pitchFamily="18" charset="0"/>
              </a:rPr>
              <a:t> Z | x &gt; 0}</a:t>
            </a:r>
          </a:p>
          <a:p>
            <a:pPr>
              <a:buNone/>
            </a:pPr>
            <a:r>
              <a:rPr lang="en-US" sz="3100" b="1" dirty="0" smtClean="0"/>
              <a:t>Q</a:t>
            </a:r>
            <a:r>
              <a:rPr lang="en-US" sz="3100" dirty="0" smtClean="0"/>
              <a:t> </a:t>
            </a:r>
            <a:r>
              <a:rPr lang="en-US" sz="3100" dirty="0"/>
              <a:t>= set of </a:t>
            </a:r>
            <a:r>
              <a:rPr lang="en-US" sz="3100" i="1" dirty="0"/>
              <a:t>rational</a:t>
            </a:r>
            <a:r>
              <a:rPr lang="en-US" sz="3100" dirty="0"/>
              <a:t> </a:t>
            </a:r>
            <a:r>
              <a:rPr lang="en-US" sz="3100" dirty="0" smtClean="0"/>
              <a:t>numbers </a:t>
            </a:r>
          </a:p>
          <a:p>
            <a:pPr>
              <a:buNone/>
            </a:pPr>
            <a:r>
              <a:rPr lang="en-US" sz="3100" b="1" dirty="0" smtClean="0"/>
              <a:t>Q</a:t>
            </a:r>
            <a:r>
              <a:rPr lang="en-US" sz="3100" b="1" baseline="30000" dirty="0" smtClean="0"/>
              <a:t>+</a:t>
            </a:r>
            <a:r>
              <a:rPr lang="en-US" sz="3100" dirty="0" smtClean="0"/>
              <a:t> </a:t>
            </a:r>
            <a:r>
              <a:rPr lang="en-US" sz="3100" dirty="0"/>
              <a:t>= set of </a:t>
            </a:r>
            <a:r>
              <a:rPr lang="en-US" sz="3100" dirty="0" smtClean="0"/>
              <a:t>positive </a:t>
            </a:r>
            <a:r>
              <a:rPr lang="en-US" sz="3100" i="1" dirty="0" smtClean="0"/>
              <a:t>rational</a:t>
            </a:r>
            <a:r>
              <a:rPr lang="en-US" sz="3100" dirty="0" smtClean="0"/>
              <a:t> numbers </a:t>
            </a:r>
          </a:p>
          <a:p>
            <a:pPr>
              <a:buNone/>
            </a:pPr>
            <a:r>
              <a:rPr lang="en-US" sz="3100" b="1" dirty="0" smtClean="0"/>
              <a:t>Q</a:t>
            </a:r>
            <a:r>
              <a:rPr lang="en-US" sz="3100" b="1" baseline="30000" dirty="0" smtClean="0"/>
              <a:t>*</a:t>
            </a:r>
            <a:r>
              <a:rPr lang="en-US" sz="3100" dirty="0" smtClean="0"/>
              <a:t> </a:t>
            </a:r>
            <a:r>
              <a:rPr lang="en-US" sz="3100" dirty="0"/>
              <a:t>= set of </a:t>
            </a:r>
            <a:r>
              <a:rPr lang="en-US" sz="3100" i="1" dirty="0"/>
              <a:t>rational</a:t>
            </a:r>
            <a:r>
              <a:rPr lang="en-US" sz="3100" dirty="0"/>
              <a:t> </a:t>
            </a:r>
            <a:r>
              <a:rPr lang="en-US" sz="3100" dirty="0" smtClean="0"/>
              <a:t>numbers</a:t>
            </a:r>
          </a:p>
          <a:p>
            <a:pPr>
              <a:buNone/>
            </a:pPr>
            <a:r>
              <a:rPr lang="en-US" sz="3100" b="1" dirty="0">
                <a:latin typeface="Cambria Math" pitchFamily="18" charset="0"/>
                <a:ea typeface="Cambria Math" pitchFamily="18" charset="0"/>
              </a:rPr>
              <a:t>R</a:t>
            </a:r>
            <a:r>
              <a:rPr lang="en-US" sz="3100" dirty="0"/>
              <a:t> = set of </a:t>
            </a:r>
            <a:r>
              <a:rPr lang="en-US" sz="3100" i="1" dirty="0"/>
              <a:t>real numbers</a:t>
            </a:r>
          </a:p>
          <a:p>
            <a:pPr>
              <a:buNone/>
            </a:pP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3388211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Interval Notation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[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a</a:t>
            </a:r>
            <a:r>
              <a:rPr lang="en-US" dirty="0" err="1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b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] = {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≤ </a:t>
            </a:r>
            <a:r>
              <a:rPr lang="en-US" i="1" dirty="0" smtClean="0">
                <a:latin typeface="Cambria Math"/>
                <a:ea typeface="Cambria Math"/>
              </a:rPr>
              <a:t>x</a:t>
            </a:r>
            <a:r>
              <a:rPr lang="en-US" dirty="0" smtClean="0">
                <a:latin typeface="Cambria Math"/>
                <a:ea typeface="Cambria Math"/>
              </a:rPr>
              <a:t> ≤ </a:t>
            </a:r>
            <a:r>
              <a:rPr lang="en-US" i="1" dirty="0" smtClean="0">
                <a:latin typeface="Cambria Math"/>
                <a:ea typeface="Cambria Math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}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[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a</a:t>
            </a:r>
            <a:r>
              <a:rPr lang="en-US" dirty="0" err="1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b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= {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≤ </a:t>
            </a:r>
            <a:r>
              <a:rPr lang="en-US" i="1" dirty="0" smtClean="0">
                <a:latin typeface="Cambria Math"/>
                <a:ea typeface="Cambria Math"/>
              </a:rPr>
              <a:t>x</a:t>
            </a:r>
            <a:r>
              <a:rPr lang="en-US" dirty="0" smtClean="0">
                <a:latin typeface="Cambria Math"/>
                <a:ea typeface="Cambria Math"/>
              </a:rPr>
              <a:t> &lt; </a:t>
            </a:r>
            <a:r>
              <a:rPr lang="en-US" i="1" dirty="0" smtClean="0">
                <a:latin typeface="Cambria Math"/>
                <a:ea typeface="Cambria Math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}  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(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a</a:t>
            </a:r>
            <a:r>
              <a:rPr lang="en-US" dirty="0" err="1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b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] = {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&lt; </a:t>
            </a:r>
            <a:r>
              <a:rPr lang="en-US" i="1" dirty="0" smtClean="0">
                <a:latin typeface="Cambria Math"/>
                <a:ea typeface="Cambria Math"/>
              </a:rPr>
              <a:t>x</a:t>
            </a:r>
            <a:r>
              <a:rPr lang="en-US" dirty="0" smtClean="0">
                <a:latin typeface="Cambria Math"/>
                <a:ea typeface="Cambria Math"/>
              </a:rPr>
              <a:t> ≤ </a:t>
            </a:r>
            <a:r>
              <a:rPr lang="en-US" i="1" dirty="0" smtClean="0">
                <a:latin typeface="Cambria Math"/>
                <a:ea typeface="Cambria Math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}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(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a</a:t>
            </a:r>
            <a:r>
              <a:rPr lang="en-US" dirty="0" err="1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b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 = {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|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&lt; </a:t>
            </a:r>
            <a:r>
              <a:rPr lang="en-US" i="1" dirty="0" smtClean="0">
                <a:latin typeface="Cambria Math"/>
                <a:ea typeface="Cambria Math"/>
              </a:rPr>
              <a:t>x</a:t>
            </a:r>
            <a:r>
              <a:rPr lang="en-US" dirty="0" smtClean="0">
                <a:latin typeface="Cambria Math"/>
                <a:ea typeface="Cambria Math"/>
              </a:rPr>
              <a:t> &lt; </a:t>
            </a:r>
            <a:r>
              <a:rPr lang="en-US" i="1" dirty="0" smtClean="0">
                <a:latin typeface="Cambria Math"/>
                <a:ea typeface="Cambria Math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}</a:t>
            </a:r>
          </a:p>
          <a:p>
            <a:pPr>
              <a:buNone/>
            </a:pPr>
            <a:endParaRPr lang="en-US" dirty="0" smtClean="0">
              <a:latin typeface="Cambria Math"/>
              <a:ea typeface="Cambria Math"/>
            </a:endParaRPr>
          </a:p>
          <a:p>
            <a:pPr>
              <a:buNone/>
            </a:pPr>
            <a:r>
              <a:rPr lang="en-US" i="1" dirty="0" smtClean="0"/>
              <a:t>  closed interval  </a:t>
            </a:r>
            <a:r>
              <a:rPr lang="en-US" dirty="0" smtClean="0"/>
              <a:t>[</a:t>
            </a:r>
            <a:r>
              <a:rPr lang="en-US" dirty="0" err="1" smtClean="0"/>
              <a:t>a,b</a:t>
            </a:r>
            <a:r>
              <a:rPr lang="en-US" dirty="0" smtClean="0"/>
              <a:t>]</a:t>
            </a:r>
          </a:p>
          <a:p>
            <a:pPr>
              <a:buNone/>
            </a:pPr>
            <a:r>
              <a:rPr lang="en-US" i="1" dirty="0" smtClean="0"/>
              <a:t>  open interval     </a:t>
            </a:r>
            <a:r>
              <a:rPr lang="en-US" dirty="0" smtClean="0"/>
              <a:t>(</a:t>
            </a:r>
            <a:r>
              <a:rPr lang="en-US" dirty="0" err="1" smtClean="0"/>
              <a:t>a,b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129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Special types of sets that come up often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440" y="1600200"/>
            <a:ext cx="8686800" cy="45259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The empty set: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Φ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={}</a:t>
            </a:r>
          </a:p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The natural numbers: N = {1, 2, 3, 4, ….}</a:t>
            </a:r>
          </a:p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The integers: Z = {…., -3, -2, -1, 0, 1, 2, 3, ….}</a:t>
            </a:r>
          </a:p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The rational numbers: </a:t>
            </a:r>
          </a:p>
          <a:p>
            <a:pPr marL="0" indent="0">
              <a:buNone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	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Q = {1, ½, 1/3, …, -1, -1/2,…, 2, 2/3, …, -2,-2/3,…}</a:t>
            </a:r>
          </a:p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The real numbers: </a:t>
            </a:r>
          </a:p>
          <a:p>
            <a:pPr marL="0" indent="0">
              <a:buNone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	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R ={all real numbers on a number line}</a:t>
            </a:r>
            <a:endParaRPr lang="en-US" dirty="0">
              <a:solidFill>
                <a:srgbClr val="0D0D0D"/>
              </a:solidFill>
              <a:latin typeface="Calibri" charset="0"/>
              <a:ea typeface="ＭＳ Ｐゴシック" charset="0"/>
            </a:endParaRPr>
          </a:p>
          <a:p>
            <a:endParaRPr lang="en-US" dirty="0">
              <a:solidFill>
                <a:srgbClr val="A6A6A6"/>
              </a:solidFill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394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Representation of a 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440" y="1600200"/>
            <a:ext cx="8686800" cy="501523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A set can be expressed by listing its elements between commas, enclosed by braces.</a:t>
            </a:r>
          </a:p>
          <a:p>
            <a:pPr lvl="1"/>
            <a:r>
              <a:rPr lang="en-US" dirty="0" smtClean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{2, 4, 6, 8}   (finite set)</a:t>
            </a:r>
          </a:p>
          <a:p>
            <a:pPr lvl="1"/>
            <a:r>
              <a:rPr lang="en-US" dirty="0" smtClean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{……., -4, -3, -2, -1, 0, 1, 2, 3, 4, …..}  (infinite set)</a:t>
            </a:r>
          </a:p>
          <a:p>
            <a:pPr lvl="1"/>
            <a:r>
              <a:rPr lang="en-US" dirty="0"/>
              <a:t>{{</a:t>
            </a:r>
            <a:r>
              <a:rPr lang="en-US" dirty="0" err="1"/>
              <a:t>a,b</a:t>
            </a:r>
            <a:r>
              <a:rPr lang="en-US" dirty="0"/>
              <a:t>, ...}, {0,1,2, ...., 9}, ... ,{α, β, ....}, ....</a:t>
            </a:r>
            <a:r>
              <a:rPr lang="en-US" dirty="0" smtClean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534854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Representation of a 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985240" cy="501523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A </a:t>
            </a:r>
            <a:r>
              <a:rPr lang="en-US" dirty="0" smtClean="0">
                <a:solidFill>
                  <a:srgbClr val="FF0000"/>
                </a:solidFill>
                <a:latin typeface="Calibri" charset="0"/>
                <a:ea typeface="ＭＳ Ｐゴシック" charset="0"/>
              </a:rPr>
              <a:t>set-builder</a:t>
            </a:r>
            <a:r>
              <a:rPr lang="en-US" dirty="0" smtClean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 notation is used to describe sets that are too complex to enumerate them.</a:t>
            </a:r>
          </a:p>
          <a:p>
            <a:pPr lvl="1"/>
            <a:r>
              <a:rPr lang="en-US" dirty="0" smtClean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Suppose E={…., -6, -4, -2, 0, 2, </a:t>
            </a:r>
            <a:r>
              <a:rPr lang="en-US" dirty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4</a:t>
            </a:r>
            <a:r>
              <a:rPr lang="en-US" dirty="0" smtClean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, </a:t>
            </a:r>
            <a:r>
              <a:rPr lang="en-US" dirty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6</a:t>
            </a:r>
            <a:r>
              <a:rPr lang="en-US" dirty="0" smtClean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, ….}</a:t>
            </a:r>
          </a:p>
          <a:p>
            <a:pPr marL="914400" lvl="1" indent="-457200"/>
            <a:r>
              <a:rPr lang="en-US" dirty="0" smtClean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Set-builder notation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	</a:t>
            </a:r>
            <a:r>
              <a:rPr lang="en-US" dirty="0" smtClean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E={n : n is an even integer} or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	</a:t>
            </a:r>
            <a:r>
              <a:rPr lang="en-US" dirty="0" smtClean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E={n | n is an even integer} </a:t>
            </a:r>
          </a:p>
          <a:p>
            <a:pPr lvl="1"/>
            <a:r>
              <a:rPr lang="en-US" dirty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 </a:t>
            </a:r>
            <a:r>
              <a:rPr lang="en-US" dirty="0" smtClean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Other examples</a:t>
            </a:r>
            <a:endParaRPr lang="en-US" dirty="0"/>
          </a:p>
          <a:p>
            <a:pPr marL="457200" lvl="1" indent="0">
              <a:buNone/>
            </a:pPr>
            <a:r>
              <a:rPr lang="en-US" dirty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	</a:t>
            </a:r>
            <a:r>
              <a:rPr lang="en-US" dirty="0" smtClean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A = {x : x is an integer |x| &lt; 4} = {-3, -2, -1, 0, 1, 2, 3}</a:t>
            </a:r>
          </a:p>
          <a:p>
            <a:pPr lvl="1"/>
            <a:r>
              <a:rPr lang="en-US" dirty="0" smtClean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 The rational numbers: Q={x : x = m/n, </a:t>
            </a:r>
            <a:r>
              <a:rPr lang="en-US" dirty="0" err="1" smtClean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m,n</a:t>
            </a:r>
            <a:r>
              <a:rPr lang="en-US" dirty="0" smtClean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 </a:t>
            </a:r>
            <a:r>
              <a:rPr lang="en-US" dirty="0">
                <a:latin typeface="Calibri" charset="0"/>
                <a:ea typeface="ＭＳ Ｐゴシック" charset="0"/>
                <a:sym typeface="Symbol" charset="0"/>
              </a:rPr>
              <a:t> </a:t>
            </a:r>
            <a:r>
              <a:rPr lang="en-US" dirty="0" smtClean="0">
                <a:latin typeface="Calibri" charset="0"/>
                <a:ea typeface="ＭＳ Ｐゴシック" charset="0"/>
                <a:sym typeface="Symbol" charset="0"/>
              </a:rPr>
              <a:t> Z, n ≠ 0}</a:t>
            </a:r>
            <a:endParaRPr lang="en-US" dirty="0" smtClean="0">
              <a:solidFill>
                <a:srgbClr val="0D0D0D"/>
              </a:solidFill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275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Some illustrations of set-builder notation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6" name="Picture 5" descr="Screen Shot 2014-04-08 at 9.57.1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89" y="1822395"/>
            <a:ext cx="8664702" cy="455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386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Universe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4" name="Content Placeholder 3" descr="Picture 22.png"/>
          <p:cNvPicPr>
            <a:picLocks noGrp="1" noChangeAspect="1"/>
          </p:cNvPicPr>
          <p:nvPr>
            <p:ph idx="1"/>
          </p:nvPr>
        </p:nvPicPr>
        <p:blipFill>
          <a:blip r:embed="rId2"/>
          <a:srcRect l="-4664" r="-466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48876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Conceptually: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440" y="1600200"/>
            <a:ext cx="8686800" cy="45259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Conceptually</a:t>
            </a:r>
            <a:r>
              <a:rPr lang="en-US" dirty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, a set is like a bag containing objects. This bag can contain another bag </a:t>
            </a:r>
            <a:r>
              <a:rPr lang="en-US" dirty="0" smtClean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containing other </a:t>
            </a:r>
            <a:r>
              <a:rPr lang="en-US" dirty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objects</a:t>
            </a:r>
            <a:r>
              <a:rPr lang="en-US" dirty="0" smtClean="0">
                <a:solidFill>
                  <a:srgbClr val="0D0D0D"/>
                </a:solidFill>
                <a:latin typeface="Calibri" charset="0"/>
                <a:ea typeface="ＭＳ Ｐゴシック" charset="0"/>
              </a:rPr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Example: A= {1, {1}, {2}, {1,2}}</a:t>
            </a:r>
          </a:p>
          <a:p>
            <a:pPr lvl="1"/>
            <a:r>
              <a:rPr lang="en-US" dirty="0"/>
              <a:t>How many elements are in A?</a:t>
            </a:r>
          </a:p>
          <a:p>
            <a:pPr lvl="1"/>
            <a:r>
              <a:rPr lang="en-US" dirty="0"/>
              <a:t>1 </a:t>
            </a:r>
            <a:r>
              <a:rPr lang="en-US" dirty="0">
                <a:latin typeface="Calibri" charset="0"/>
                <a:ea typeface="ＭＳ Ｐゴシック" charset="0"/>
                <a:sym typeface="Symbol" charset="0"/>
              </a:rPr>
              <a:t>  A? 2   A? {2}   A? {{2}}   A?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0D0D0D"/>
              </a:solidFill>
              <a:latin typeface="Calibri" charset="0"/>
              <a:ea typeface="ＭＳ Ｐゴシック" charset="0"/>
            </a:endParaRPr>
          </a:p>
          <a:p>
            <a:endParaRPr lang="en-US" dirty="0">
              <a:solidFill>
                <a:srgbClr val="A6A6A6"/>
              </a:solidFill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08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Equality of Sets, Subsets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B is a </a:t>
            </a:r>
            <a:r>
              <a:rPr lang="en-US" dirty="0" smtClean="0">
                <a:solidFill>
                  <a:srgbClr val="FF0000"/>
                </a:solidFill>
              </a:rPr>
              <a:t>subset</a:t>
            </a:r>
            <a:r>
              <a:rPr lang="en-US" dirty="0" smtClean="0"/>
              <a:t> of A, every element of B is an element of A. We write  B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 A.</a:t>
            </a:r>
          </a:p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Two sets are </a:t>
            </a:r>
            <a:r>
              <a:rPr lang="en-US" dirty="0" smtClean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equal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 if they have the same elements.</a:t>
            </a:r>
            <a:endParaRPr lang="en-US" dirty="0" smtClean="0"/>
          </a:p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To show that two sets are equal, it is sufficient to show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separately that</a:t>
            </a:r>
            <a:endParaRPr lang="en-US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 smtClean="0">
                <a:latin typeface="Calibri" charset="0"/>
                <a:ea typeface="ＭＳ Ｐゴシック" charset="0"/>
                <a:sym typeface="Symbol" charset="0"/>
              </a:rPr>
              <a:t>A </a:t>
            </a:r>
            <a:r>
              <a:rPr lang="en-US" dirty="0">
                <a:latin typeface="Calibri" charset="0"/>
                <a:ea typeface="ＭＳ Ｐゴシック" charset="0"/>
                <a:sym typeface="Symbol" charset="0"/>
              </a:rPr>
              <a:t> B and </a:t>
            </a:r>
          </a:p>
          <a:p>
            <a:pPr lvl="1"/>
            <a:r>
              <a:rPr lang="en-US" dirty="0">
                <a:latin typeface="Calibri" charset="0"/>
                <a:ea typeface="ＭＳ Ｐゴシック" charset="0"/>
                <a:sym typeface="Symbol" charset="0"/>
              </a:rPr>
              <a:t>B  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24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Equality of Sets, Subsets (contd.)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6" name="Content Placeholder 5" descr="Picture 25.png"/>
          <p:cNvPicPr>
            <a:picLocks noGrp="1" noChangeAspect="1"/>
          </p:cNvPicPr>
          <p:nvPr>
            <p:ph idx="1"/>
          </p:nvPr>
        </p:nvPicPr>
        <p:blipFill>
          <a:blip r:embed="rId2"/>
          <a:srcRect l="-9479" r="-9479"/>
          <a:stretch>
            <a:fillRect/>
          </a:stretch>
        </p:blipFill>
        <p:spPr>
          <a:xfrm>
            <a:off x="457200" y="1600200"/>
            <a:ext cx="8503788" cy="4525963"/>
          </a:xfrm>
        </p:spPr>
      </p:pic>
      <p:sp>
        <p:nvSpPr>
          <p:cNvPr id="3" name="TextBox 2"/>
          <p:cNvSpPr txBox="1"/>
          <p:nvPr/>
        </p:nvSpPr>
        <p:spPr>
          <a:xfrm>
            <a:off x="4251178" y="2187504"/>
            <a:ext cx="4892822" cy="12003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Z</a:t>
            </a:r>
            <a:r>
              <a:rPr lang="en-US" sz="2400" baseline="30000" dirty="0" smtClean="0"/>
              <a:t>+</a:t>
            </a:r>
            <a:r>
              <a:rPr lang="en-US" sz="2400" dirty="0" smtClean="0"/>
              <a:t> is N, the set of  natural numbers</a:t>
            </a:r>
          </a:p>
          <a:p>
            <a:r>
              <a:rPr lang="en-US" sz="2400" dirty="0" smtClean="0"/>
              <a:t>Q</a:t>
            </a:r>
            <a:r>
              <a:rPr lang="en-US" sz="2400" baseline="30000" dirty="0" smtClean="0"/>
              <a:t>+</a:t>
            </a:r>
            <a:r>
              <a:rPr lang="en-US" sz="2400" dirty="0" smtClean="0"/>
              <a:t> is the set of all positive rational numbers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857134" y="4448977"/>
            <a:ext cx="371427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008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Introduction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Sets are one of the basic building blocks for the types of objects considered in discrete mathematics.</a:t>
            </a:r>
          </a:p>
          <a:p>
            <a:pPr lvl="1"/>
            <a:r>
              <a:rPr lang="en-US" dirty="0" smtClean="0"/>
              <a:t>Important for counting.</a:t>
            </a:r>
          </a:p>
          <a:p>
            <a:pPr lvl="1"/>
            <a:r>
              <a:rPr lang="en-US" dirty="0" smtClean="0"/>
              <a:t>Programming languages have set operations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09501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Subsets (contd.)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43474"/>
            <a:ext cx="8686800" cy="555263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 set B is a </a:t>
            </a:r>
            <a:r>
              <a:rPr lang="en-US" sz="2800" dirty="0" smtClean="0">
                <a:solidFill>
                  <a:srgbClr val="FF0000"/>
                </a:solidFill>
              </a:rPr>
              <a:t>proper subset </a:t>
            </a:r>
            <a:r>
              <a:rPr lang="en-US" sz="2800" dirty="0" smtClean="0"/>
              <a:t>of a set A, if it is a subset A and is not equal to A (          ).</a:t>
            </a:r>
          </a:p>
          <a:p>
            <a:r>
              <a:rPr lang="en-US" sz="2800" dirty="0" smtClean="0"/>
              <a:t>If A is a subset of B and B is a subset of C, A is a subset of C. (</a:t>
            </a:r>
            <a:r>
              <a:rPr lang="en-US" sz="2800" dirty="0" smtClean="0">
                <a:solidFill>
                  <a:srgbClr val="FF0000"/>
                </a:solidFill>
              </a:rPr>
              <a:t>Transitive relation</a:t>
            </a:r>
            <a:r>
              <a:rPr lang="en-US" sz="2800" dirty="0" smtClean="0"/>
              <a:t>)</a:t>
            </a:r>
          </a:p>
          <a:p>
            <a:endParaRPr lang="en-US" sz="2800" dirty="0" smtClean="0"/>
          </a:p>
          <a:p>
            <a:endParaRPr lang="en-US" sz="2800" dirty="0"/>
          </a:p>
          <a:p>
            <a:r>
              <a:rPr lang="en-US" sz="2800" dirty="0" smtClean="0"/>
              <a:t>Note that if  A has at least one element, </a:t>
            </a:r>
            <a:r>
              <a:rPr lang="en-US" sz="2800" dirty="0" smtClean="0">
                <a:latin typeface="Calibri" charset="0"/>
                <a:ea typeface="ＭＳ Ｐゴシック" charset="0"/>
                <a:sym typeface="Symbol" charset="0"/>
              </a:rPr>
              <a:t></a:t>
            </a:r>
            <a:r>
              <a:rPr lang="en-US" sz="2800" dirty="0" smtClean="0">
                <a:solidFill>
                  <a:srgbClr val="C00000"/>
                </a:solidFill>
                <a:latin typeface="Calibri" charset="0"/>
                <a:ea typeface="ＭＳ Ｐゴシック" charset="0"/>
                <a:sym typeface="Symbol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  <a:ea typeface="ＭＳ Ｐゴシック" charset="0"/>
                <a:sym typeface="Symbol" charset="0"/>
              </a:rPr>
              <a:t>is a proper subset of A.</a:t>
            </a:r>
            <a:endParaRPr lang="en-US" sz="2800" dirty="0" smtClean="0"/>
          </a:p>
        </p:txBody>
      </p:sp>
      <p:pic>
        <p:nvPicPr>
          <p:cNvPr id="5" name="Picture 4" descr="Picture 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6199" y="2186872"/>
            <a:ext cx="787400" cy="342900"/>
          </a:xfrm>
          <a:prstGeom prst="rect">
            <a:avLst/>
          </a:prstGeom>
        </p:spPr>
      </p:pic>
      <p:pic>
        <p:nvPicPr>
          <p:cNvPr id="11" name="Picture 10" descr="Picture 3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679" y="3928687"/>
            <a:ext cx="6400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02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Cardinality of a set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83358" y="1641144"/>
            <a:ext cx="8686800" cy="5552633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Cardinality</a:t>
            </a:r>
            <a:r>
              <a:rPr lang="en-US" sz="2800" dirty="0" smtClean="0"/>
              <a:t> of a set A, denoted by |A|: </a:t>
            </a:r>
          </a:p>
          <a:p>
            <a:pPr lvl="1"/>
            <a:r>
              <a:rPr lang="en-US" sz="2400" dirty="0" smtClean="0"/>
              <a:t>It is the number of elements in the set</a:t>
            </a:r>
          </a:p>
          <a:p>
            <a:pPr lvl="1"/>
            <a:r>
              <a:rPr lang="en-US" sz="2400" dirty="0" smtClean="0"/>
              <a:t>A set with finite number of elements is called a finite set.</a:t>
            </a:r>
          </a:p>
          <a:p>
            <a:pPr lvl="1"/>
            <a:r>
              <a:rPr lang="en-US" sz="2400" dirty="0" smtClean="0"/>
              <a:t>A set with infinite number of elements is called an infinite set.</a:t>
            </a:r>
          </a:p>
          <a:p>
            <a:pPr lvl="1"/>
            <a:r>
              <a:rPr lang="en-US" sz="2400" dirty="0" smtClean="0"/>
              <a:t>Sets N, Z, Q, R are all infinite.</a:t>
            </a:r>
          </a:p>
          <a:p>
            <a:r>
              <a:rPr lang="en-US" sz="2800" dirty="0"/>
              <a:t>Empty set has no element, denoted by 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  <a:ea typeface="ＭＳ Ｐゴシック" charset="0"/>
                <a:sym typeface="Symbol" charset="0"/>
              </a:rPr>
              <a:t></a:t>
            </a:r>
            <a:endParaRPr lang="en-US" sz="2800" dirty="0">
              <a:solidFill>
                <a:srgbClr val="000000"/>
              </a:solidFill>
            </a:endParaRPr>
          </a:p>
          <a:p>
            <a:pPr lvl="1"/>
            <a:r>
              <a:rPr lang="en-US" sz="2400" dirty="0"/>
              <a:t>How many elements does the set </a:t>
            </a:r>
            <a:r>
              <a:rPr lang="en-US" sz="2400" dirty="0" smtClean="0">
                <a:solidFill>
                  <a:srgbClr val="000000"/>
                </a:solidFill>
              </a:rPr>
              <a:t>{</a:t>
            </a:r>
            <a:r>
              <a:rPr lang="en-US" sz="2400" dirty="0" smtClean="0">
                <a:solidFill>
                  <a:srgbClr val="000000"/>
                </a:solidFill>
                <a:latin typeface="Calibri" charset="0"/>
                <a:ea typeface="ＭＳ Ｐゴシック" charset="0"/>
                <a:sym typeface="Symbol" charset="0"/>
              </a:rPr>
              <a:t>}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/>
              <a:t>contain</a:t>
            </a:r>
            <a:r>
              <a:rPr lang="en-US" sz="2400" dirty="0"/>
              <a:t>?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53169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Power set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Given a set A, the </a:t>
            </a:r>
            <a:r>
              <a:rPr lang="en-US" dirty="0" smtClean="0">
                <a:solidFill>
                  <a:srgbClr val="FF0000"/>
                </a:solidFill>
              </a:rPr>
              <a:t>power set </a:t>
            </a:r>
            <a:r>
              <a:rPr lang="en-US" dirty="0" smtClean="0"/>
              <a:t>of A, P(A), is the set of all subsets of A.</a:t>
            </a:r>
          </a:p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Examples</a:t>
            </a:r>
          </a:p>
          <a:p>
            <a:pPr lvl="1"/>
            <a:r>
              <a:rPr lang="en-US" sz="2400" dirty="0">
                <a:latin typeface="Calibri" charset="0"/>
                <a:ea typeface="ＭＳ Ｐゴシック" charset="0"/>
              </a:rPr>
              <a:t>Let A={</a:t>
            </a:r>
            <a:r>
              <a:rPr lang="en-US" sz="2400" dirty="0" err="1">
                <a:latin typeface="Calibri" charset="0"/>
                <a:ea typeface="ＭＳ Ｐゴシック" charset="0"/>
              </a:rPr>
              <a:t>a,b,c</a:t>
            </a:r>
            <a:r>
              <a:rPr lang="en-US" sz="2400" dirty="0">
                <a:latin typeface="Calibri" charset="0"/>
                <a:ea typeface="ＭＳ Ｐゴシック" charset="0"/>
              </a:rPr>
              <a:t>}, P(A)={</a:t>
            </a:r>
            <a:r>
              <a:rPr lang="en-US" sz="2400" dirty="0">
                <a:solidFill>
                  <a:srgbClr val="C00000"/>
                </a:solidFill>
                <a:latin typeface="Calibri" charset="0"/>
                <a:ea typeface="ＭＳ Ｐゴシック" charset="0"/>
                <a:sym typeface="Symbol" charset="0"/>
              </a:rPr>
              <a:t></a:t>
            </a:r>
            <a:r>
              <a:rPr lang="en-US" sz="2400" dirty="0">
                <a:latin typeface="Calibri" charset="0"/>
                <a:ea typeface="ＭＳ Ｐゴシック" charset="0"/>
                <a:sym typeface="Symbol" charset="0"/>
              </a:rPr>
              <a:t>,{a},{b},{c},{</a:t>
            </a:r>
            <a:r>
              <a:rPr lang="en-US" sz="2400" dirty="0" err="1">
                <a:latin typeface="Calibri" charset="0"/>
                <a:ea typeface="ＭＳ Ｐゴシック" charset="0"/>
                <a:sym typeface="Symbol" charset="0"/>
              </a:rPr>
              <a:t>a,b</a:t>
            </a:r>
            <a:r>
              <a:rPr lang="en-US" sz="2400" dirty="0">
                <a:latin typeface="Calibri" charset="0"/>
                <a:ea typeface="ＭＳ Ｐゴシック" charset="0"/>
                <a:sym typeface="Symbol" charset="0"/>
              </a:rPr>
              <a:t>},{</a:t>
            </a:r>
            <a:r>
              <a:rPr lang="en-US" sz="2400" dirty="0" err="1">
                <a:latin typeface="Calibri" charset="0"/>
                <a:ea typeface="ＭＳ Ｐゴシック" charset="0"/>
                <a:sym typeface="Symbol" charset="0"/>
              </a:rPr>
              <a:t>b,c</a:t>
            </a:r>
            <a:r>
              <a:rPr lang="en-US" sz="2400" dirty="0">
                <a:latin typeface="Calibri" charset="0"/>
                <a:ea typeface="ＭＳ Ｐゴシック" charset="0"/>
                <a:sym typeface="Symbol" charset="0"/>
              </a:rPr>
              <a:t>},{</a:t>
            </a:r>
            <a:r>
              <a:rPr lang="en-US" sz="2400" dirty="0" err="1">
                <a:latin typeface="Calibri" charset="0"/>
                <a:ea typeface="ＭＳ Ｐゴシック" charset="0"/>
                <a:sym typeface="Symbol" charset="0"/>
              </a:rPr>
              <a:t>a,c</a:t>
            </a:r>
            <a:r>
              <a:rPr lang="en-US" sz="2400" dirty="0">
                <a:latin typeface="Calibri" charset="0"/>
                <a:ea typeface="ＭＳ Ｐゴシック" charset="0"/>
                <a:sym typeface="Symbol" charset="0"/>
              </a:rPr>
              <a:t>},</a:t>
            </a:r>
            <a:r>
              <a:rPr lang="en-US" sz="2400" dirty="0">
                <a:solidFill>
                  <a:srgbClr val="C00000"/>
                </a:solidFill>
                <a:latin typeface="Calibri" charset="0"/>
                <a:ea typeface="ＭＳ Ｐゴシック" charset="0"/>
                <a:sym typeface="Symbol" charset="0"/>
              </a:rPr>
              <a:t>{</a:t>
            </a:r>
            <a:r>
              <a:rPr lang="en-US" sz="2400" dirty="0" err="1">
                <a:solidFill>
                  <a:srgbClr val="C00000"/>
                </a:solidFill>
                <a:latin typeface="Calibri" charset="0"/>
                <a:ea typeface="ＭＳ Ｐゴシック" charset="0"/>
                <a:sym typeface="Symbol" charset="0"/>
              </a:rPr>
              <a:t>a,b,c</a:t>
            </a:r>
            <a:r>
              <a:rPr lang="en-US" sz="2400" dirty="0">
                <a:solidFill>
                  <a:srgbClr val="C00000"/>
                </a:solidFill>
                <a:latin typeface="Calibri" charset="0"/>
                <a:ea typeface="ＭＳ Ｐゴシック" charset="0"/>
                <a:sym typeface="Symbol" charset="0"/>
              </a:rPr>
              <a:t>}</a:t>
            </a:r>
            <a:r>
              <a:rPr lang="en-US" sz="2400" dirty="0">
                <a:latin typeface="Calibri" charset="0"/>
                <a:ea typeface="ＭＳ Ｐゴシック" charset="0"/>
                <a:sym typeface="Symbol" charset="0"/>
              </a:rPr>
              <a:t>}</a:t>
            </a:r>
          </a:p>
          <a:p>
            <a:pPr lvl="1"/>
            <a:r>
              <a:rPr lang="en-US" sz="2400" dirty="0">
                <a:latin typeface="Calibri" charset="0"/>
                <a:ea typeface="ＭＳ Ｐゴシック" charset="0"/>
                <a:sym typeface="Symbol" charset="0"/>
              </a:rPr>
              <a:t>Let A={{</a:t>
            </a:r>
            <a:r>
              <a:rPr lang="en-US" sz="2400" dirty="0" err="1">
                <a:latin typeface="Calibri" charset="0"/>
                <a:ea typeface="ＭＳ Ｐゴシック" charset="0"/>
                <a:sym typeface="Symbol" charset="0"/>
              </a:rPr>
              <a:t>a,b</a:t>
            </a:r>
            <a:r>
              <a:rPr lang="en-US" sz="2400" dirty="0">
                <a:latin typeface="Calibri" charset="0"/>
                <a:ea typeface="ＭＳ Ｐゴシック" charset="0"/>
                <a:sym typeface="Symbol" charset="0"/>
              </a:rPr>
              <a:t>},c}, P(A)={</a:t>
            </a:r>
            <a:r>
              <a:rPr lang="en-US" sz="2400" dirty="0">
                <a:solidFill>
                  <a:srgbClr val="C00000"/>
                </a:solidFill>
                <a:latin typeface="Calibri" charset="0"/>
                <a:ea typeface="ＭＳ Ｐゴシック" charset="0"/>
                <a:sym typeface="Symbol" charset="0"/>
              </a:rPr>
              <a:t></a:t>
            </a:r>
            <a:r>
              <a:rPr lang="en-US" sz="2400" dirty="0">
                <a:latin typeface="Calibri" charset="0"/>
                <a:ea typeface="ＭＳ Ｐゴシック" charset="0"/>
                <a:sym typeface="Symbol" charset="0"/>
              </a:rPr>
              <a:t>,{{</a:t>
            </a:r>
            <a:r>
              <a:rPr lang="en-US" sz="2400" dirty="0" err="1">
                <a:latin typeface="Calibri" charset="0"/>
                <a:ea typeface="ＭＳ Ｐゴシック" charset="0"/>
                <a:sym typeface="Symbol" charset="0"/>
              </a:rPr>
              <a:t>a,b</a:t>
            </a:r>
            <a:r>
              <a:rPr lang="en-US" sz="2400" dirty="0">
                <a:latin typeface="Calibri" charset="0"/>
                <a:ea typeface="ＭＳ Ｐゴシック" charset="0"/>
                <a:sym typeface="Symbol" charset="0"/>
              </a:rPr>
              <a:t>}},{c},</a:t>
            </a:r>
            <a:r>
              <a:rPr lang="en-US" sz="2400" dirty="0">
                <a:solidFill>
                  <a:srgbClr val="C00000"/>
                </a:solidFill>
                <a:latin typeface="Calibri" charset="0"/>
                <a:ea typeface="ＭＳ Ｐゴシック" charset="0"/>
                <a:sym typeface="Symbol" charset="0"/>
              </a:rPr>
              <a:t>{{</a:t>
            </a:r>
            <a:r>
              <a:rPr lang="en-US" sz="2400" dirty="0" err="1">
                <a:solidFill>
                  <a:srgbClr val="C00000"/>
                </a:solidFill>
                <a:latin typeface="Calibri" charset="0"/>
                <a:ea typeface="ＭＳ Ｐゴシック" charset="0"/>
                <a:sym typeface="Symbol" charset="0"/>
              </a:rPr>
              <a:t>a,b</a:t>
            </a:r>
            <a:r>
              <a:rPr lang="en-US" sz="2400" dirty="0">
                <a:solidFill>
                  <a:srgbClr val="C00000"/>
                </a:solidFill>
                <a:latin typeface="Calibri" charset="0"/>
                <a:ea typeface="ＭＳ Ｐゴシック" charset="0"/>
                <a:sym typeface="Symbol" charset="0"/>
              </a:rPr>
              <a:t>},c}</a:t>
            </a:r>
            <a:r>
              <a:rPr lang="en-US" sz="2400" dirty="0" smtClean="0">
                <a:latin typeface="Calibri" charset="0"/>
                <a:ea typeface="ＭＳ Ｐゴシック" charset="0"/>
                <a:sym typeface="Symbol" charset="0"/>
              </a:rPr>
              <a:t>}</a:t>
            </a:r>
          </a:p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Note: the empty set  and the set itself are always elements of the power set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40629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0000FF"/>
                </a:solidFill>
              </a:rPr>
              <a:t>Power set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56765"/>
          </a:xfrm>
        </p:spPr>
        <p:txBody>
          <a:bodyPr/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The power set is a fundamental combinatorial object useful when considering all possible combinations of elements of a set</a:t>
            </a:r>
          </a:p>
          <a:p>
            <a:r>
              <a:rPr lang="en-US" b="1" dirty="0">
                <a:latin typeface="Calibri" charset="0"/>
                <a:ea typeface="ＭＳ Ｐゴシック" charset="0"/>
                <a:cs typeface="ＭＳ Ｐゴシック" charset="0"/>
              </a:rPr>
              <a:t>Fact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: Let S be a set such that |S|=n, then</a:t>
            </a:r>
          </a:p>
          <a:p>
            <a:pPr algn="ctr">
              <a:buFont typeface="Arial" charset="0"/>
              <a:buNone/>
            </a:pP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|P(S)| =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2</a:t>
            </a:r>
            <a:r>
              <a:rPr lang="en-US" baseline="30000" dirty="0" smtClean="0">
                <a:latin typeface="Calibri" charset="0"/>
                <a:ea typeface="ＭＳ Ｐゴシック" charset="0"/>
                <a:cs typeface="ＭＳ Ｐゴシック" charset="0"/>
              </a:rPr>
              <a:t>n</a:t>
            </a:r>
          </a:p>
          <a:p>
            <a:pPr lvl="1"/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Some intuition?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619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>
                <a:solidFill>
                  <a:srgbClr val="0000FF"/>
                </a:solidFill>
              </a:rPr>
              <a:t>Power set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For B={1,2,3,4}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 descr="Screen Shot 2015-01-06 at 9.35.5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" y="1600200"/>
            <a:ext cx="8674100" cy="1270000"/>
          </a:xfrm>
          <a:prstGeom prst="rect">
            <a:avLst/>
          </a:prstGeom>
        </p:spPr>
      </p:pic>
      <p:pic>
        <p:nvPicPr>
          <p:cNvPr id="7" name="Picture 6" descr="Screen Shot 2015-01-06 at 9.36.2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3599128"/>
            <a:ext cx="8902700" cy="952500"/>
          </a:xfrm>
          <a:prstGeom prst="rect">
            <a:avLst/>
          </a:prstGeom>
        </p:spPr>
      </p:pic>
      <p:pic>
        <p:nvPicPr>
          <p:cNvPr id="8" name="Picture 7" descr="Screen Shot 2015-01-06 at 9.39.38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63" y="4638759"/>
            <a:ext cx="4356100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046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Ordered collection of objects 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69333" y="1600200"/>
            <a:ext cx="8974667" cy="4975578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</a:rPr>
              <a:t>Sometimes we need to consider </a:t>
            </a:r>
            <a:r>
              <a:rPr lang="en-US" sz="2800" dirty="0" smtClean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ordered</a:t>
            </a:r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</a:rPr>
              <a:t> collection of objects.</a:t>
            </a:r>
          </a:p>
          <a:p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</a:rPr>
              <a:t>Consider a set </a:t>
            </a:r>
            <a:r>
              <a:rPr lang="en-US" sz="2800" b="1" dirty="0" smtClean="0">
                <a:latin typeface="Calibri" charset="0"/>
                <a:ea typeface="ＭＳ Ｐゴシック" charset="0"/>
                <a:cs typeface="ＭＳ Ｐゴシック" charset="0"/>
              </a:rPr>
              <a:t>S</a:t>
            </a:r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</a:rPr>
              <a:t> of points in the plane.</a:t>
            </a:r>
            <a:endParaRPr lang="en-US" sz="28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Picture 2" descr="Screen Shot 2015-01-08 at 9.03.2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01" y="3170370"/>
            <a:ext cx="4395655" cy="368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23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Ordered collection of objects 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69333" y="1600200"/>
            <a:ext cx="8974667" cy="4975578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</a:rPr>
              <a:t>Sometimes we need to consider </a:t>
            </a:r>
            <a:r>
              <a:rPr lang="en-US" sz="2800" dirty="0" smtClean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ordered</a:t>
            </a:r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</a:rPr>
              <a:t> collection of objects.</a:t>
            </a:r>
          </a:p>
          <a:p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</a:rPr>
              <a:t>Consider a set  </a:t>
            </a:r>
            <a:r>
              <a:rPr lang="en-US" sz="2800" b="1" dirty="0" smtClean="0">
                <a:latin typeface="Calibri" charset="0"/>
                <a:ea typeface="ＭＳ Ｐゴシック" charset="0"/>
                <a:cs typeface="ＭＳ Ｐゴシック" charset="0"/>
              </a:rPr>
              <a:t>S </a:t>
            </a:r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</a:rPr>
              <a:t>of points in the plane.</a:t>
            </a:r>
            <a:endParaRPr lang="en-US" sz="28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3" name="Picture 2" descr="Screen Shot 2015-01-08 at 9.03.2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01" y="3170370"/>
            <a:ext cx="4395655" cy="36876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20095" y="3254372"/>
            <a:ext cx="4265148" cy="304698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/>
              <a:t>p</a:t>
            </a:r>
            <a:r>
              <a:rPr lang="en-US" sz="2400" baseline="-25000" dirty="0" smtClean="0"/>
              <a:t>i </a:t>
            </a:r>
            <a:r>
              <a:rPr lang="en-US" sz="2400" dirty="0" smtClean="0"/>
              <a:t>=(</a:t>
            </a:r>
            <a:r>
              <a:rPr lang="en-US" sz="2400" dirty="0" err="1" smtClean="0"/>
              <a:t>x</a:t>
            </a:r>
            <a:r>
              <a:rPr lang="en-US" sz="2400" baseline="-25000" dirty="0" err="1" smtClean="0"/>
              <a:t>i</a:t>
            </a:r>
            <a:r>
              <a:rPr lang="en-US" sz="2400" dirty="0" err="1" smtClean="0"/>
              <a:t>,y</a:t>
            </a:r>
            <a:r>
              <a:rPr lang="en-US" sz="2400" baseline="-25000" dirty="0" err="1" smtClean="0"/>
              <a:t>i</a:t>
            </a:r>
            <a:r>
              <a:rPr lang="en-US" sz="2400" dirty="0" smtClean="0"/>
              <a:t>) is the x-y coordinate of the </a:t>
            </a:r>
            <a:r>
              <a:rPr lang="en-US" sz="2400" dirty="0" err="1" smtClean="0"/>
              <a:t>i</a:t>
            </a:r>
            <a:r>
              <a:rPr lang="en-US" sz="2400" baseline="30000" dirty="0" err="1" smtClean="0"/>
              <a:t>th</a:t>
            </a:r>
            <a:r>
              <a:rPr lang="en-US" sz="2400" dirty="0" smtClean="0"/>
              <a:t> point.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S={(x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,y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), (x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,y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), ……, (</a:t>
            </a:r>
            <a:r>
              <a:rPr lang="en-US" sz="2400" dirty="0" err="1" smtClean="0"/>
              <a:t>x</a:t>
            </a:r>
            <a:r>
              <a:rPr lang="en-US" sz="2400" baseline="-25000" dirty="0" err="1"/>
              <a:t>m</a:t>
            </a:r>
            <a:r>
              <a:rPr lang="en-US" sz="2400" dirty="0" err="1" smtClean="0"/>
              <a:t>,y</a:t>
            </a:r>
            <a:r>
              <a:rPr lang="en-US" sz="2400" baseline="-25000" dirty="0" err="1"/>
              <a:t>m</a:t>
            </a:r>
            <a:r>
              <a:rPr lang="en-US" sz="2400" dirty="0" smtClean="0"/>
              <a:t>)} represents a set of m ordered objects.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 Each object is an ordered collection of two elements.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S = {p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,p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, …, p</a:t>
            </a:r>
            <a:r>
              <a:rPr lang="en-US" sz="2400" baseline="-25000" dirty="0"/>
              <a:t>m</a:t>
            </a:r>
            <a:r>
              <a:rPr lang="en-US" sz="2400" dirty="0" smtClean="0"/>
              <a:t>} is also fine.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07427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Tuples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69333" y="1600200"/>
            <a:ext cx="8974667" cy="4975578"/>
          </a:xfrm>
        </p:spPr>
        <p:txBody>
          <a:bodyPr>
            <a:normAutofit/>
          </a:bodyPr>
          <a:lstStyle/>
          <a:p>
            <a:r>
              <a:rPr lang="en-US" b="1" dirty="0">
                <a:latin typeface="Calibri" charset="0"/>
                <a:ea typeface="ＭＳ Ｐゴシック" charset="0"/>
                <a:cs typeface="ＭＳ Ｐゴシック" charset="0"/>
              </a:rPr>
              <a:t>Definition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: The ordered n-tuple (a</a:t>
            </a:r>
            <a:r>
              <a:rPr lang="en-US" baseline="-25000" dirty="0">
                <a:latin typeface="Calibri" charset="0"/>
                <a:ea typeface="ＭＳ Ｐゴシック" charset="0"/>
                <a:cs typeface="ＭＳ Ｐゴシック" charset="0"/>
              </a:rPr>
              <a:t>1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,a</a:t>
            </a:r>
            <a:r>
              <a:rPr lang="en-US" baseline="-25000" dirty="0">
                <a:latin typeface="Calibri" charset="0"/>
                <a:ea typeface="ＭＳ Ｐゴシック" charset="0"/>
                <a:cs typeface="ＭＳ Ｐゴシック" charset="0"/>
              </a:rPr>
              <a:t>2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,…,a</a:t>
            </a:r>
            <a:r>
              <a:rPr lang="en-US" baseline="-25000" dirty="0">
                <a:latin typeface="Calibri" charset="0"/>
                <a:ea typeface="ＭＳ Ｐゴシック" charset="0"/>
                <a:cs typeface="ＭＳ Ｐゴシック" charset="0"/>
              </a:rPr>
              <a:t>n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) is the ordered collection with the element </a:t>
            </a:r>
            <a:r>
              <a:rPr lang="en-US" dirty="0" err="1">
                <a:latin typeface="Calibri" charset="0"/>
                <a:ea typeface="ＭＳ Ｐゴシック" charset="0"/>
                <a:cs typeface="ＭＳ Ｐゴシック" charset="0"/>
              </a:rPr>
              <a:t>a</a:t>
            </a:r>
            <a:r>
              <a:rPr lang="en-US" baseline="-25000" dirty="0" err="1">
                <a:latin typeface="Calibri" charset="0"/>
                <a:ea typeface="ＭＳ Ｐゴシック" charset="0"/>
                <a:cs typeface="ＭＳ Ｐゴシック" charset="0"/>
              </a:rPr>
              <a:t>i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being the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i</a:t>
            </a:r>
            <a:r>
              <a:rPr lang="en-US" baseline="30000" dirty="0" err="1" smtClean="0">
                <a:latin typeface="Calibri" charset="0"/>
                <a:ea typeface="ＭＳ Ｐゴシック" charset="0"/>
                <a:cs typeface="ＭＳ Ｐゴシック" charset="0"/>
              </a:rPr>
              <a:t>th</a:t>
            </a:r>
            <a:r>
              <a:rPr lang="en-US" baseline="300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element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for </a:t>
            </a:r>
            <a:r>
              <a:rPr lang="en-US" dirty="0" err="1">
                <a:latin typeface="Calibri" charset="0"/>
                <a:ea typeface="ＭＳ Ｐゴシック" charset="0"/>
                <a:cs typeface="ＭＳ Ｐゴシック" charset="0"/>
              </a:rPr>
              <a:t>i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=1,2,…,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n.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Two ordered n-tuples (a</a:t>
            </a:r>
            <a:r>
              <a:rPr lang="en-US" baseline="-25000" dirty="0">
                <a:latin typeface="Calibri" charset="0"/>
                <a:ea typeface="ＭＳ Ｐゴシック" charset="0"/>
                <a:cs typeface="ＭＳ Ｐゴシック" charset="0"/>
              </a:rPr>
              <a:t>1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,a</a:t>
            </a:r>
            <a:r>
              <a:rPr lang="en-US" baseline="-25000" dirty="0">
                <a:latin typeface="Calibri" charset="0"/>
                <a:ea typeface="ＭＳ Ｐゴシック" charset="0"/>
                <a:cs typeface="ＭＳ Ｐゴシック" charset="0"/>
              </a:rPr>
              <a:t>2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,…,a</a:t>
            </a:r>
            <a:r>
              <a:rPr lang="en-US" baseline="-25000" dirty="0">
                <a:latin typeface="Calibri" charset="0"/>
                <a:ea typeface="ＭＳ Ｐゴシック" charset="0"/>
                <a:cs typeface="ＭＳ Ｐゴシック" charset="0"/>
              </a:rPr>
              <a:t>n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) and (b</a:t>
            </a:r>
            <a:r>
              <a:rPr lang="en-US" baseline="-25000" dirty="0">
                <a:latin typeface="Calibri" charset="0"/>
                <a:ea typeface="ＭＳ Ｐゴシック" charset="0"/>
                <a:cs typeface="ＭＳ Ｐゴシック" charset="0"/>
              </a:rPr>
              <a:t>1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,b</a:t>
            </a:r>
            <a:r>
              <a:rPr lang="en-US" baseline="-25000" dirty="0">
                <a:latin typeface="Calibri" charset="0"/>
                <a:ea typeface="ＭＳ Ｐゴシック" charset="0"/>
                <a:cs typeface="ＭＳ Ｐゴシック" charset="0"/>
              </a:rPr>
              <a:t>2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,…,</a:t>
            </a:r>
            <a:r>
              <a:rPr lang="en-US" dirty="0" err="1">
                <a:latin typeface="Calibri" charset="0"/>
                <a:ea typeface="ＭＳ Ｐゴシック" charset="0"/>
                <a:cs typeface="ＭＳ Ｐゴシック" charset="0"/>
              </a:rPr>
              <a:t>b</a:t>
            </a:r>
            <a:r>
              <a:rPr lang="en-US" baseline="-25000" dirty="0" err="1">
                <a:latin typeface="Calibri" charset="0"/>
                <a:ea typeface="ＭＳ Ｐゴシック" charset="0"/>
                <a:cs typeface="ＭＳ Ｐゴシック" charset="0"/>
              </a:rPr>
              <a:t>n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) are equal </a:t>
            </a:r>
            <a:r>
              <a:rPr lang="en-US" dirty="0" err="1">
                <a:latin typeface="Calibri" charset="0"/>
                <a:ea typeface="ＭＳ Ｐゴシック" charset="0"/>
                <a:cs typeface="ＭＳ Ｐゴシック" charset="0"/>
              </a:rPr>
              <a:t>iff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for every </a:t>
            </a:r>
            <a:r>
              <a:rPr lang="en-US" dirty="0" err="1">
                <a:latin typeface="Calibri" charset="0"/>
                <a:ea typeface="ＭＳ Ｐゴシック" charset="0"/>
                <a:cs typeface="ＭＳ Ｐゴシック" charset="0"/>
              </a:rPr>
              <a:t>i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=1,2,…,n we have </a:t>
            </a:r>
            <a:r>
              <a:rPr lang="en-US" dirty="0" err="1">
                <a:latin typeface="Calibri" charset="0"/>
                <a:ea typeface="ＭＳ Ｐゴシック" charset="0"/>
                <a:cs typeface="ＭＳ Ｐゴシック" charset="0"/>
              </a:rPr>
              <a:t>a</a:t>
            </a:r>
            <a:r>
              <a:rPr lang="en-US" baseline="-25000" dirty="0" err="1">
                <a:latin typeface="Calibri" charset="0"/>
                <a:ea typeface="ＭＳ Ｐゴシック" charset="0"/>
                <a:cs typeface="ＭＳ Ｐゴシック" charset="0"/>
              </a:rPr>
              <a:t>i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=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b</a:t>
            </a:r>
            <a:r>
              <a:rPr lang="en-US" baseline="-25000" dirty="0" smtClean="0">
                <a:latin typeface="Calibri" charset="0"/>
                <a:ea typeface="ＭＳ Ｐゴシック" charset="0"/>
                <a:cs typeface="ＭＳ Ｐゴシック" charset="0"/>
              </a:rPr>
              <a:t>i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.</a:t>
            </a:r>
            <a:endParaRPr lang="en-US" baseline="-250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A 2-tuple (n=2) is called an </a:t>
            </a:r>
            <a:r>
              <a:rPr lang="en-US" dirty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ordered </a:t>
            </a:r>
            <a:r>
              <a:rPr lang="en-US" dirty="0" smtClean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pair.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279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Section Summary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Set Operations</a:t>
            </a:r>
          </a:p>
          <a:p>
            <a:pPr lvl="1"/>
            <a:r>
              <a:rPr lang="en-US" dirty="0" smtClean="0"/>
              <a:t>Union</a:t>
            </a:r>
          </a:p>
          <a:p>
            <a:pPr lvl="1"/>
            <a:r>
              <a:rPr lang="en-US" dirty="0" smtClean="0"/>
              <a:t>Intersection</a:t>
            </a:r>
          </a:p>
          <a:p>
            <a:pPr lvl="1"/>
            <a:r>
              <a:rPr lang="en-US" dirty="0" smtClean="0"/>
              <a:t>Complementation</a:t>
            </a:r>
          </a:p>
          <a:p>
            <a:pPr lvl="1"/>
            <a:r>
              <a:rPr lang="en-US" dirty="0" smtClean="0"/>
              <a:t>Difference</a:t>
            </a:r>
          </a:p>
        </p:txBody>
      </p:sp>
    </p:spTree>
    <p:extLst>
      <p:ext uri="{BB962C8B-B14F-4D97-AF65-F5344CB8AC3E}">
        <p14:creationId xmlns:p14="http://schemas.microsoft.com/office/powerpoint/2010/main" val="296083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Union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Definition</a:t>
            </a:r>
            <a:r>
              <a:rPr lang="en-US" dirty="0" smtClean="0"/>
              <a:t>: Let </a:t>
            </a:r>
            <a:r>
              <a:rPr lang="en-US" i="1" dirty="0" smtClean="0"/>
              <a:t>A</a:t>
            </a:r>
            <a:r>
              <a:rPr lang="en-US" dirty="0" smtClean="0"/>
              <a:t> and </a:t>
            </a:r>
            <a:r>
              <a:rPr lang="en-US" i="1" dirty="0" smtClean="0"/>
              <a:t>B</a:t>
            </a:r>
            <a:r>
              <a:rPr lang="en-US" dirty="0" smtClean="0"/>
              <a:t> be sets. The </a:t>
            </a:r>
            <a:r>
              <a:rPr lang="en-US" i="1" dirty="0" smtClean="0"/>
              <a:t>union</a:t>
            </a:r>
            <a:r>
              <a:rPr lang="en-US" dirty="0" smtClean="0"/>
              <a:t> of the sets </a:t>
            </a:r>
            <a:r>
              <a:rPr lang="en-US" i="1" dirty="0" smtClean="0"/>
              <a:t>A</a:t>
            </a:r>
            <a:r>
              <a:rPr lang="en-US" dirty="0" smtClean="0"/>
              <a:t> and </a:t>
            </a:r>
            <a:r>
              <a:rPr lang="en-US" i="1" dirty="0" smtClean="0"/>
              <a:t>B</a:t>
            </a:r>
            <a:r>
              <a:rPr lang="en-US" dirty="0" smtClean="0"/>
              <a:t>, denoted by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∪ </a:t>
            </a:r>
            <a:r>
              <a:rPr lang="en-US" i="1" dirty="0" smtClean="0">
                <a:ea typeface="Cambria Math"/>
              </a:rPr>
              <a:t>B,</a:t>
            </a:r>
            <a:r>
              <a:rPr lang="en-US" i="1" dirty="0" smtClean="0"/>
              <a:t> </a:t>
            </a:r>
            <a:r>
              <a:rPr lang="en-US" dirty="0" smtClean="0"/>
              <a:t> is the set: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b="1" dirty="0" smtClean="0"/>
              <a:t>Example</a:t>
            </a:r>
            <a:r>
              <a:rPr lang="en-US" dirty="0" smtClean="0"/>
              <a:t>: What is   {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1,2,3} 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∪ {3, 4, 5}</a:t>
            </a:r>
            <a:r>
              <a:rPr lang="en-US" dirty="0" smtClean="0"/>
              <a:t>?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</a:t>
            </a:r>
            <a:r>
              <a:rPr lang="en-US" b="1" dirty="0" smtClean="0"/>
              <a:t>Solution</a:t>
            </a:r>
            <a:r>
              <a:rPr lang="en-US" dirty="0" smtClean="0"/>
              <a:t>: ?</a:t>
            </a:r>
          </a:p>
          <a:p>
            <a:pPr>
              <a:buNone/>
            </a:pPr>
            <a:r>
              <a:rPr lang="en-US" dirty="0" smtClean="0"/>
              <a:t>             </a:t>
            </a:r>
            <a:r>
              <a:rPr lang="en-US" sz="2400" dirty="0" smtClean="0"/>
              <a:t>                                  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</a:t>
            </a:r>
            <a:endParaRPr lang="en-US" dirty="0"/>
          </a:p>
        </p:txBody>
      </p:sp>
      <p:pic>
        <p:nvPicPr>
          <p:cNvPr id="5" name="Picture 4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2362200" y="2971800"/>
            <a:ext cx="3026093" cy="382905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5562600" y="4724400"/>
            <a:ext cx="3429000" cy="1447800"/>
            <a:chOff x="5562600" y="4724400"/>
            <a:chExt cx="3429000" cy="1447800"/>
          </a:xfrm>
        </p:grpSpPr>
        <p:sp>
          <p:nvSpPr>
            <p:cNvPr id="11" name="TextBox 10"/>
            <p:cNvSpPr txBox="1"/>
            <p:nvPr/>
          </p:nvSpPr>
          <p:spPr>
            <a:xfrm>
              <a:off x="8153400" y="4800600"/>
              <a:ext cx="838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U</a:t>
              </a:r>
              <a:endParaRPr lang="en-US" i="1" dirty="0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5562600" y="4724400"/>
              <a:ext cx="2971800" cy="1447800"/>
              <a:chOff x="5562600" y="4724400"/>
              <a:chExt cx="2971800" cy="1447800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5562600" y="4724400"/>
                <a:ext cx="2971800" cy="14478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8"/>
              <p:cNvGrpSpPr/>
              <p:nvPr/>
            </p:nvGrpSpPr>
            <p:grpSpPr>
              <a:xfrm>
                <a:off x="6096000" y="5029200"/>
                <a:ext cx="1905000" cy="990600"/>
                <a:chOff x="6096000" y="5029200"/>
                <a:chExt cx="1905000" cy="990600"/>
              </a:xfrm>
              <a:gradFill>
                <a:gsLst>
                  <a:gs pos="0">
                    <a:schemeClr val="accent1">
                      <a:tint val="66000"/>
                      <a:satMod val="160000"/>
                      <a:alpha val="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p:grpSpPr>
            <p:sp>
              <p:nvSpPr>
                <p:cNvPr id="13" name="Oval 12"/>
                <p:cNvSpPr/>
                <p:nvPr/>
              </p:nvSpPr>
              <p:spPr>
                <a:xfrm>
                  <a:off x="6096000" y="5029200"/>
                  <a:ext cx="1219200" cy="990600"/>
                </a:xfrm>
                <a:prstGeom prst="ellips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Oval 13"/>
                <p:cNvSpPr/>
                <p:nvPr/>
              </p:nvSpPr>
              <p:spPr>
                <a:xfrm>
                  <a:off x="6781800" y="5029200"/>
                  <a:ext cx="1219200" cy="990600"/>
                </a:xfrm>
                <a:prstGeom prst="ellips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7" name="TextBox 16"/>
            <p:cNvSpPr txBox="1"/>
            <p:nvPr/>
          </p:nvSpPr>
          <p:spPr>
            <a:xfrm>
              <a:off x="6248400" y="51816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A</a:t>
              </a:r>
              <a:endParaRPr lang="en-US" i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467600" y="52578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B</a:t>
              </a:r>
              <a:endParaRPr lang="en-US" i="1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715000" y="42672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Venn Diagram for </a:t>
            </a:r>
            <a:r>
              <a:rPr lang="en-US" i="1" dirty="0" smtClean="0"/>
              <a:t>A</a:t>
            </a:r>
            <a:r>
              <a:rPr lang="en-US" dirty="0" smtClean="0">
                <a:latin typeface="Cambria Math"/>
                <a:ea typeface="Cambria Math"/>
              </a:rPr>
              <a:t> ∪ </a:t>
            </a:r>
            <a:r>
              <a:rPr lang="en-US" i="1" dirty="0" smtClean="0">
                <a:latin typeface="Cambria Math"/>
                <a:ea typeface="Cambria Math"/>
              </a:rPr>
              <a:t>B</a:t>
            </a: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11407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Introduction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6481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Sets are one of the basic building blocks for the types of objects considered in discrete mathematics.</a:t>
            </a:r>
          </a:p>
          <a:p>
            <a:pPr lvl="1"/>
            <a:r>
              <a:rPr lang="en-US" dirty="0" smtClean="0"/>
              <a:t>Important for counting.</a:t>
            </a:r>
          </a:p>
          <a:p>
            <a:pPr lvl="1"/>
            <a:r>
              <a:rPr lang="en-US" dirty="0" smtClean="0"/>
              <a:t>Programming languages have set operations.</a:t>
            </a:r>
          </a:p>
          <a:p>
            <a:r>
              <a:rPr lang="en-US" dirty="0" smtClean="0"/>
              <a:t>Set theory is an important branch of mathematics.</a:t>
            </a:r>
          </a:p>
          <a:p>
            <a:pPr lvl="1"/>
            <a:r>
              <a:rPr lang="en-US" dirty="0" smtClean="0"/>
              <a:t>Many different systems of axioms have been used to develop set theory.</a:t>
            </a:r>
          </a:p>
          <a:p>
            <a:pPr lvl="1"/>
            <a:r>
              <a:rPr lang="en-US" dirty="0" smtClean="0"/>
              <a:t>Here we are not concerned with a formal set of axioms for set theory. Instead, we will use what is called naïve set theory.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451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Union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Definition</a:t>
            </a:r>
            <a:r>
              <a:rPr lang="en-US" dirty="0" smtClean="0"/>
              <a:t>: Let </a:t>
            </a:r>
            <a:r>
              <a:rPr lang="en-US" i="1" dirty="0" smtClean="0"/>
              <a:t>A</a:t>
            </a:r>
            <a:r>
              <a:rPr lang="en-US" dirty="0" smtClean="0"/>
              <a:t> and </a:t>
            </a:r>
            <a:r>
              <a:rPr lang="en-US" i="1" dirty="0" smtClean="0"/>
              <a:t>B</a:t>
            </a:r>
            <a:r>
              <a:rPr lang="en-US" dirty="0" smtClean="0"/>
              <a:t> be sets. The </a:t>
            </a:r>
            <a:r>
              <a:rPr lang="en-US" i="1" dirty="0" smtClean="0"/>
              <a:t>union</a:t>
            </a:r>
            <a:r>
              <a:rPr lang="en-US" dirty="0" smtClean="0"/>
              <a:t> of the sets </a:t>
            </a:r>
            <a:r>
              <a:rPr lang="en-US" i="1" dirty="0" smtClean="0"/>
              <a:t>A</a:t>
            </a:r>
            <a:r>
              <a:rPr lang="en-US" dirty="0" smtClean="0"/>
              <a:t> and </a:t>
            </a:r>
            <a:r>
              <a:rPr lang="en-US" i="1" dirty="0" smtClean="0"/>
              <a:t>B</a:t>
            </a:r>
            <a:r>
              <a:rPr lang="en-US" dirty="0" smtClean="0"/>
              <a:t>, denoted by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∪ </a:t>
            </a:r>
            <a:r>
              <a:rPr lang="en-US" i="1" dirty="0" smtClean="0">
                <a:ea typeface="Cambria Math"/>
              </a:rPr>
              <a:t>B,</a:t>
            </a:r>
            <a:r>
              <a:rPr lang="en-US" i="1" dirty="0" smtClean="0"/>
              <a:t> </a:t>
            </a:r>
            <a:r>
              <a:rPr lang="en-US" dirty="0" smtClean="0"/>
              <a:t> is the set: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b="1" dirty="0" smtClean="0"/>
              <a:t>Example</a:t>
            </a:r>
            <a:r>
              <a:rPr lang="en-US" dirty="0" smtClean="0"/>
              <a:t>: What is   {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1,2,3} 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∪ {3, 4, 5}</a:t>
            </a:r>
            <a:r>
              <a:rPr lang="en-US" dirty="0" smtClean="0"/>
              <a:t>?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</a:t>
            </a:r>
            <a:r>
              <a:rPr lang="en-US" b="1" dirty="0" smtClean="0"/>
              <a:t>Solution</a:t>
            </a:r>
            <a:r>
              <a:rPr lang="en-US" dirty="0" smtClean="0"/>
              <a:t>:  {1,2,4,5}</a:t>
            </a:r>
          </a:p>
          <a:p>
            <a:pPr>
              <a:buNone/>
            </a:pPr>
            <a:r>
              <a:rPr lang="en-US" dirty="0" smtClean="0"/>
              <a:t>             </a:t>
            </a:r>
            <a:r>
              <a:rPr lang="en-US" sz="2400" dirty="0" smtClean="0"/>
              <a:t>                                  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</a:t>
            </a:r>
            <a:endParaRPr lang="en-US" dirty="0"/>
          </a:p>
        </p:txBody>
      </p:sp>
      <p:pic>
        <p:nvPicPr>
          <p:cNvPr id="5" name="Picture 4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2362200" y="2971800"/>
            <a:ext cx="3026093" cy="382905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5562600" y="4724400"/>
            <a:ext cx="3429000" cy="1447800"/>
            <a:chOff x="5562600" y="4724400"/>
            <a:chExt cx="3429000" cy="1447800"/>
          </a:xfrm>
        </p:grpSpPr>
        <p:sp>
          <p:nvSpPr>
            <p:cNvPr id="11" name="TextBox 10"/>
            <p:cNvSpPr txBox="1"/>
            <p:nvPr/>
          </p:nvSpPr>
          <p:spPr>
            <a:xfrm>
              <a:off x="8153400" y="4800600"/>
              <a:ext cx="838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U</a:t>
              </a:r>
              <a:endParaRPr lang="en-US" i="1" dirty="0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5562600" y="4724400"/>
              <a:ext cx="2971800" cy="1447800"/>
              <a:chOff x="5562600" y="4724400"/>
              <a:chExt cx="2971800" cy="1447800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5562600" y="4724400"/>
                <a:ext cx="2971800" cy="14478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8"/>
              <p:cNvGrpSpPr/>
              <p:nvPr/>
            </p:nvGrpSpPr>
            <p:grpSpPr>
              <a:xfrm>
                <a:off x="6096000" y="5029200"/>
                <a:ext cx="1905000" cy="990600"/>
                <a:chOff x="6096000" y="5029200"/>
                <a:chExt cx="1905000" cy="990600"/>
              </a:xfrm>
              <a:gradFill>
                <a:gsLst>
                  <a:gs pos="0">
                    <a:schemeClr val="accent1">
                      <a:tint val="66000"/>
                      <a:satMod val="160000"/>
                      <a:alpha val="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p:grpSpPr>
            <p:sp>
              <p:nvSpPr>
                <p:cNvPr id="13" name="Oval 12"/>
                <p:cNvSpPr/>
                <p:nvPr/>
              </p:nvSpPr>
              <p:spPr>
                <a:xfrm>
                  <a:off x="6096000" y="5029200"/>
                  <a:ext cx="1219200" cy="990600"/>
                </a:xfrm>
                <a:prstGeom prst="ellips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Oval 13"/>
                <p:cNvSpPr/>
                <p:nvPr/>
              </p:nvSpPr>
              <p:spPr>
                <a:xfrm>
                  <a:off x="6781800" y="5029200"/>
                  <a:ext cx="1219200" cy="990600"/>
                </a:xfrm>
                <a:prstGeom prst="ellipse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7" name="TextBox 16"/>
            <p:cNvSpPr txBox="1"/>
            <p:nvPr/>
          </p:nvSpPr>
          <p:spPr>
            <a:xfrm>
              <a:off x="6248400" y="51816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A</a:t>
              </a:r>
              <a:endParaRPr lang="en-US" i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467600" y="52578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smtClean="0"/>
                <a:t>B</a:t>
              </a:r>
              <a:endParaRPr lang="en-US" i="1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715000" y="42672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Venn Diagram for </a:t>
            </a:r>
            <a:r>
              <a:rPr lang="en-US" i="1" dirty="0" smtClean="0"/>
              <a:t>A</a:t>
            </a:r>
            <a:r>
              <a:rPr lang="en-US" dirty="0" smtClean="0">
                <a:latin typeface="Cambria Math"/>
                <a:ea typeface="Cambria Math"/>
              </a:rPr>
              <a:t> ∪ </a:t>
            </a:r>
            <a:r>
              <a:rPr lang="en-US" i="1" dirty="0" smtClean="0">
                <a:latin typeface="Cambria Math"/>
                <a:ea typeface="Cambria Math"/>
              </a:rPr>
              <a:t>B</a:t>
            </a: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6441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Operations on Sets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69333" y="1600200"/>
            <a:ext cx="8974667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</a:rPr>
              <a:t>Let A and B be two arbitrary sets. Let U be the universal set, (i.e. A </a:t>
            </a:r>
            <a:r>
              <a:rPr lang="en-US" sz="2800" dirty="0" smtClean="0">
                <a:latin typeface="Calibri" charset="0"/>
                <a:ea typeface="ＭＳ Ｐゴシック" charset="0"/>
                <a:sym typeface="Symbol" charset="0"/>
              </a:rPr>
              <a:t> U and B  U).</a:t>
            </a:r>
          </a:p>
          <a:p>
            <a:pPr marL="0" indent="0">
              <a:buNone/>
            </a:pPr>
            <a:endParaRPr lang="en-US" sz="28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Union</a:t>
            </a:r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</a:rPr>
              <a:t>: A </a:t>
            </a:r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 B = {x: x  A or x  B}</a:t>
            </a:r>
          </a:p>
          <a:p>
            <a:r>
              <a:rPr lang="en-US" sz="2800" b="1" dirty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Intersection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: A </a:t>
            </a:r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 B = {x: x  A and x  B}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Difference</a:t>
            </a:r>
            <a:r>
              <a:rPr lang="en-US" sz="2800" b="1" dirty="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: </a:t>
            </a:r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A – 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B = { x: </a:t>
            </a:r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x  A and x  B}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Symmetric Difference</a:t>
            </a:r>
            <a:r>
              <a:rPr lang="en-US" sz="2800" dirty="0" smtClean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: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	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	A </a:t>
            </a:r>
            <a:r>
              <a:rPr lang="en-US" sz="2800" dirty="0" smtClean="0"/>
              <a:t>△ B = {x: (x </a:t>
            </a:r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 A and x  B) or  (x </a:t>
            </a:r>
            <a:r>
              <a:rPr lang="en-US" sz="2800" dirty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  </a:t>
            </a:r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 A and x  B)}</a:t>
            </a:r>
          </a:p>
          <a:p>
            <a:pPr marL="0" indent="0">
              <a:buNone/>
            </a:pPr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				 = (A – B</a:t>
            </a:r>
            <a:r>
              <a:rPr lang="en-US" sz="280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) </a:t>
            </a:r>
            <a:r>
              <a:rPr lang="en-US" sz="280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 (B – A)</a:t>
            </a:r>
            <a:endParaRPr lang="en-US" sz="2800" dirty="0" smtClean="0">
              <a:latin typeface="Calibri" charset="0"/>
              <a:ea typeface="ＭＳ Ｐゴシック" charset="0"/>
              <a:cs typeface="ＭＳ Ｐゴシック" charset="0"/>
              <a:sym typeface="Symbol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Complement:</a:t>
            </a:r>
            <a:r>
              <a:rPr lang="en-US" sz="2800" dirty="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       U – A = {x : x  A}</a:t>
            </a:r>
            <a:endParaRPr lang="en-US" sz="2800" dirty="0" smtClean="0"/>
          </a:p>
          <a:p>
            <a:endParaRPr lang="en-US" sz="2800" b="1" dirty="0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Picture 4" descr="Screen Shot 2015-01-08 at 5.12.1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078" y="6086280"/>
            <a:ext cx="5207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000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Review </a:t>
            </a:r>
            <a:r>
              <a:rPr lang="en-US" b="1" dirty="0" smtClean="0">
                <a:solidFill>
                  <a:srgbClr val="0000FF"/>
                </a:solidFill>
              </a:rPr>
              <a:t>Question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/>
              <a:t>Example</a:t>
            </a:r>
            <a:r>
              <a:rPr lang="en-US" sz="2000" dirty="0" smtClean="0"/>
              <a:t>: </a:t>
            </a:r>
            <a:r>
              <a:rPr lang="en-US" sz="2000" i="1" dirty="0" smtClean="0"/>
              <a:t>U</a:t>
            </a:r>
            <a:r>
              <a:rPr lang="en-US" sz="2000" dirty="0" smtClean="0"/>
              <a:t> = {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0,1,2,3,4,5</a:t>
            </a:r>
            <a:r>
              <a:rPr lang="en-US" sz="2000" dirty="0" smtClean="0"/>
              <a:t>,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6,7,8,9,10</a:t>
            </a:r>
            <a:r>
              <a:rPr lang="en-US" sz="2000" dirty="0" smtClean="0"/>
              <a:t>}  </a:t>
            </a:r>
            <a:r>
              <a:rPr lang="en-US" sz="2000" i="1" dirty="0" smtClean="0"/>
              <a:t>A</a:t>
            </a:r>
            <a:r>
              <a:rPr lang="en-US" sz="2000" dirty="0" smtClean="0"/>
              <a:t> = {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1,2,3,4,5</a:t>
            </a:r>
            <a:r>
              <a:rPr lang="en-US" sz="2000" dirty="0" smtClean="0"/>
              <a:t>},    </a:t>
            </a:r>
            <a:r>
              <a:rPr lang="en-US" sz="2000" i="1" dirty="0" smtClean="0"/>
              <a:t>B</a:t>
            </a:r>
            <a:r>
              <a:rPr lang="en-US" sz="2000" dirty="0" smtClean="0"/>
              <a:t> ={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4,5,6,7,8</a:t>
            </a:r>
            <a:r>
              <a:rPr lang="en-US" sz="2000" dirty="0" smtClean="0"/>
              <a:t>}</a:t>
            </a:r>
          </a:p>
          <a:p>
            <a:pPr marL="736092" lvl="1" indent="-342900">
              <a:buFont typeface="+mj-lt"/>
              <a:buAutoNum type="arabicPeriod"/>
            </a:pPr>
            <a:r>
              <a:rPr lang="en-US" sz="1600" i="1" dirty="0" smtClean="0">
                <a:ea typeface="Cambria Math" pitchFamily="18" charset="0"/>
              </a:rPr>
              <a:t>A</a:t>
            </a:r>
            <a:r>
              <a:rPr lang="en-US" sz="1600" b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dirty="0" smtClean="0">
                <a:latin typeface="Cambria Math"/>
                <a:ea typeface="Cambria Math"/>
              </a:rPr>
              <a:t>∪ </a:t>
            </a:r>
            <a:r>
              <a:rPr lang="en-US" sz="1600" i="1" dirty="0" smtClean="0">
                <a:ea typeface="Cambria Math"/>
              </a:rPr>
              <a:t>B</a:t>
            </a:r>
            <a:r>
              <a:rPr lang="en-US" sz="1600" b="1" dirty="0" smtClean="0">
                <a:latin typeface="Cambria Math"/>
                <a:ea typeface="Cambria Math"/>
              </a:rPr>
              <a:t>             </a:t>
            </a:r>
          </a:p>
          <a:p>
            <a:pPr marL="1010412" lvl="2" indent="-342900">
              <a:buNone/>
            </a:pPr>
            <a:r>
              <a:rPr lang="en-US" sz="1600" b="1" dirty="0" smtClean="0">
                <a:latin typeface="Cambria Math"/>
                <a:ea typeface="Cambria Math"/>
              </a:rPr>
              <a:t> </a:t>
            </a:r>
            <a:r>
              <a:rPr lang="en-US" sz="1600" b="1" dirty="0" smtClean="0">
                <a:ea typeface="Cambria Math"/>
              </a:rPr>
              <a:t>Solution:</a:t>
            </a:r>
            <a:r>
              <a:rPr lang="en-US" sz="1600" b="1" dirty="0" smtClean="0">
                <a:latin typeface="Cambria Math"/>
                <a:ea typeface="Cambria Math"/>
              </a:rPr>
              <a:t>      </a:t>
            </a:r>
          </a:p>
          <a:p>
            <a:pPr marL="736092" lvl="1" indent="-342900">
              <a:buFont typeface="+mj-lt"/>
              <a:buAutoNum type="arabicPeriod"/>
            </a:pPr>
            <a:r>
              <a:rPr lang="en-US" sz="1600" i="1" dirty="0" smtClean="0">
                <a:ea typeface="Cambria Math" pitchFamily="18" charset="0"/>
              </a:rPr>
              <a:t>A</a:t>
            </a:r>
            <a:r>
              <a:rPr lang="en-US" sz="1600" b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dirty="0" smtClean="0">
                <a:latin typeface="Cambria Math"/>
                <a:ea typeface="Cambria Math"/>
              </a:rPr>
              <a:t>∩ </a:t>
            </a:r>
            <a:r>
              <a:rPr lang="en-US" sz="1600" i="1" dirty="0" smtClean="0">
                <a:ea typeface="Cambria Math"/>
              </a:rPr>
              <a:t>B</a:t>
            </a:r>
            <a:r>
              <a:rPr lang="en-US" sz="1600" b="1" dirty="0" smtClean="0">
                <a:ea typeface="Cambria Math"/>
              </a:rPr>
              <a:t>            </a:t>
            </a:r>
          </a:p>
          <a:p>
            <a:pPr marL="1010412" lvl="2" indent="-342900">
              <a:buNone/>
            </a:pPr>
            <a:r>
              <a:rPr lang="en-US" sz="1600" b="1" dirty="0" smtClean="0">
                <a:ea typeface="Cambria Math"/>
              </a:rPr>
              <a:t> Solution:</a:t>
            </a:r>
            <a:r>
              <a:rPr lang="en-US" sz="1600" b="1" dirty="0" smtClean="0">
                <a:latin typeface="Cambria Math"/>
                <a:ea typeface="Cambria Math"/>
              </a:rPr>
              <a:t> </a:t>
            </a:r>
          </a:p>
          <a:p>
            <a:pPr marL="736092" lvl="1" indent="-342900">
              <a:buFont typeface="+mj-lt"/>
              <a:buAutoNum type="arabicPeriod"/>
            </a:pPr>
            <a:r>
              <a:rPr lang="en-US" sz="1600" i="1" dirty="0" smtClean="0">
                <a:ea typeface="Cambria Math" pitchFamily="18" charset="0"/>
              </a:rPr>
              <a:t>Ā</a:t>
            </a:r>
            <a:r>
              <a:rPr lang="en-US" sz="1600" b="1" dirty="0" smtClean="0">
                <a:ea typeface="Cambria Math"/>
              </a:rPr>
              <a:t>                  </a:t>
            </a:r>
          </a:p>
          <a:p>
            <a:pPr marL="1010412" lvl="2" indent="-342900">
              <a:buNone/>
            </a:pPr>
            <a:r>
              <a:rPr lang="en-US" sz="1600" b="1" dirty="0" smtClean="0">
                <a:ea typeface="Cambria Math"/>
              </a:rPr>
              <a:t>  Solution:</a:t>
            </a:r>
            <a:r>
              <a:rPr lang="en-US" sz="1600" b="1" dirty="0" smtClean="0">
                <a:latin typeface="Cambria Math"/>
                <a:ea typeface="Cambria Math"/>
              </a:rPr>
              <a:t> </a:t>
            </a:r>
            <a:endParaRPr lang="en-US" sz="1600" b="1" dirty="0" smtClean="0">
              <a:latin typeface="Cambria Math" pitchFamily="18" charset="0"/>
              <a:ea typeface="Cambria Math" pitchFamily="18" charset="0"/>
            </a:endParaRPr>
          </a:p>
          <a:p>
            <a:pPr marL="736092" lvl="1" indent="-342900">
              <a:buFont typeface="+mj-lt"/>
              <a:buAutoNum type="arabicPeriod"/>
            </a:pPr>
            <a:r>
              <a:rPr lang="en-US" sz="1600" dirty="0" smtClean="0">
                <a:latin typeface="Cambria Math" pitchFamily="18" charset="0"/>
                <a:ea typeface="Cambria Math" pitchFamily="18" charset="0"/>
                <a:sym typeface="Symbol"/>
              </a:rPr>
              <a:t>                        </a:t>
            </a:r>
          </a:p>
          <a:p>
            <a:pPr marL="1010412" lvl="2" indent="-342900">
              <a:buNone/>
            </a:pPr>
            <a:r>
              <a:rPr lang="en-US" sz="1600" dirty="0" smtClean="0">
                <a:latin typeface="Cambria Math" pitchFamily="18" charset="0"/>
                <a:ea typeface="Cambria Math" pitchFamily="18" charset="0"/>
                <a:sym typeface="Symbol"/>
              </a:rPr>
              <a:t> </a:t>
            </a:r>
            <a:r>
              <a:rPr lang="en-US" sz="1600" b="1" dirty="0" smtClean="0">
                <a:ea typeface="Cambria Math"/>
              </a:rPr>
              <a:t>Solution:</a:t>
            </a:r>
            <a:r>
              <a:rPr lang="en-US" sz="1600" dirty="0" smtClean="0"/>
              <a:t> </a:t>
            </a:r>
            <a:endParaRPr lang="en-US" sz="1600" dirty="0" smtClean="0">
              <a:latin typeface="Cambria Math" pitchFamily="18" charset="0"/>
              <a:ea typeface="Cambria Math" pitchFamily="18" charset="0"/>
              <a:sym typeface="Symbol"/>
            </a:endParaRPr>
          </a:p>
          <a:p>
            <a:pPr marL="736092" lvl="1" indent="-342900">
              <a:buFont typeface="+mj-lt"/>
              <a:buAutoNum type="arabicPeriod"/>
            </a:pPr>
            <a:r>
              <a:rPr lang="en-US" sz="1600" i="1" dirty="0" smtClean="0">
                <a:ea typeface="Cambria Math" pitchFamily="18" charset="0"/>
              </a:rPr>
              <a:t>A</a:t>
            </a:r>
            <a:r>
              <a:rPr lang="en-US" sz="1600" b="1" dirty="0" smtClean="0">
                <a:latin typeface="Cambria Math" pitchFamily="18" charset="0"/>
                <a:ea typeface="Cambria Math" pitchFamily="18" charset="0"/>
              </a:rPr>
              <a:t> – </a:t>
            </a:r>
            <a:r>
              <a:rPr lang="en-US" sz="1600" i="1" dirty="0" smtClean="0">
                <a:ea typeface="Cambria Math" pitchFamily="18" charset="0"/>
              </a:rPr>
              <a:t>B</a:t>
            </a:r>
            <a:r>
              <a:rPr lang="en-US" sz="1600" b="1" dirty="0" smtClean="0">
                <a:ea typeface="Cambria Math"/>
              </a:rPr>
              <a:t>            </a:t>
            </a:r>
          </a:p>
          <a:p>
            <a:pPr marL="1010412" lvl="2" indent="-342900">
              <a:buNone/>
            </a:pPr>
            <a:r>
              <a:rPr lang="en-US" sz="1600" b="1" dirty="0" smtClean="0">
                <a:ea typeface="Cambria Math"/>
              </a:rPr>
              <a:t>  Solution:</a:t>
            </a:r>
            <a:r>
              <a:rPr lang="en-US" sz="1600" b="1" dirty="0" smtClean="0">
                <a:latin typeface="Cambria Math"/>
                <a:ea typeface="Cambria Math"/>
              </a:rPr>
              <a:t> </a:t>
            </a:r>
            <a:r>
              <a:rPr lang="en-US" sz="1600" dirty="0" smtClean="0"/>
              <a:t> </a:t>
            </a:r>
            <a:endParaRPr lang="en-US" sz="1600" b="1" dirty="0" smtClean="0">
              <a:latin typeface="Cambria Math" pitchFamily="18" charset="0"/>
              <a:ea typeface="Cambria Math" pitchFamily="18" charset="0"/>
            </a:endParaRPr>
          </a:p>
          <a:p>
            <a:pPr marL="736092" lvl="1" indent="-342900">
              <a:buFont typeface="+mj-lt"/>
              <a:buAutoNum type="arabicPeriod"/>
            </a:pPr>
            <a:r>
              <a:rPr lang="en-US" sz="1600" i="1" dirty="0" smtClean="0">
                <a:ea typeface="Cambria Math" pitchFamily="18" charset="0"/>
              </a:rPr>
              <a:t>B</a:t>
            </a:r>
            <a:r>
              <a:rPr lang="en-US" sz="1600" b="1" dirty="0" smtClean="0">
                <a:latin typeface="Cambria Math" pitchFamily="18" charset="0"/>
                <a:ea typeface="Cambria Math" pitchFamily="18" charset="0"/>
              </a:rPr>
              <a:t> – </a:t>
            </a:r>
            <a:r>
              <a:rPr lang="en-US" sz="1600" i="1" dirty="0" smtClean="0">
                <a:ea typeface="Cambria Math" pitchFamily="18" charset="0"/>
              </a:rPr>
              <a:t>A</a:t>
            </a:r>
            <a:r>
              <a:rPr lang="en-US" sz="1600" b="1" dirty="0" smtClean="0">
                <a:latin typeface="Cambria Math" pitchFamily="18" charset="0"/>
                <a:ea typeface="Cambria Math" pitchFamily="18" charset="0"/>
              </a:rPr>
              <a:t>               </a:t>
            </a:r>
          </a:p>
          <a:p>
            <a:pPr marL="1010412" lvl="2" indent="-342900">
              <a:buNone/>
            </a:pPr>
            <a:r>
              <a:rPr lang="en-US" sz="1600" b="1" dirty="0" smtClean="0">
                <a:ea typeface="Cambria Math"/>
              </a:rPr>
              <a:t>Solution:</a:t>
            </a:r>
            <a:r>
              <a:rPr lang="en-US" sz="1600" b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dirty="0" smtClean="0"/>
              <a:t> </a:t>
            </a:r>
            <a:r>
              <a:rPr lang="en-US" sz="1600" b="1" dirty="0" smtClean="0">
                <a:latin typeface="Cambria Math" pitchFamily="18" charset="0"/>
                <a:ea typeface="Cambria Math" pitchFamily="18" charset="0"/>
              </a:rPr>
              <a:t>			</a:t>
            </a:r>
          </a:p>
          <a:p>
            <a:pPr lvl="1"/>
            <a:endParaRPr lang="en-US" b="1" dirty="0" smtClean="0">
              <a:latin typeface="Cambria Math" pitchFamily="18" charset="0"/>
              <a:ea typeface="Cambria Math" pitchFamily="18" charset="0"/>
            </a:endParaRPr>
          </a:p>
          <a:p>
            <a:pPr lvl="1"/>
            <a:endParaRPr lang="en-US" b="1" dirty="0" smtClean="0">
              <a:latin typeface="Cambria Math"/>
              <a:ea typeface="Cambria Math"/>
            </a:endParaRPr>
          </a:p>
          <a:p>
            <a:pPr lvl="1"/>
            <a:endParaRPr lang="en-US" b="1" dirty="0" smtClean="0">
              <a:latin typeface="Cambria Math"/>
              <a:ea typeface="Cambria Math"/>
            </a:endParaRP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1323504" y="3816880"/>
            <a:ext cx="128016" cy="15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395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Review </a:t>
            </a:r>
            <a:r>
              <a:rPr lang="en-US" b="1" dirty="0" smtClean="0">
                <a:solidFill>
                  <a:srgbClr val="0000FF"/>
                </a:solidFill>
              </a:rPr>
              <a:t>Question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000" b="1" dirty="0" smtClean="0"/>
              <a:t>Example</a:t>
            </a:r>
            <a:r>
              <a:rPr lang="en-US" sz="2000" dirty="0" smtClean="0"/>
              <a:t>: </a:t>
            </a:r>
            <a:r>
              <a:rPr lang="en-US" sz="2000" i="1" dirty="0" smtClean="0"/>
              <a:t>U</a:t>
            </a:r>
            <a:r>
              <a:rPr lang="en-US" sz="2000" dirty="0" smtClean="0"/>
              <a:t> = {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0,1,2,3,4,5</a:t>
            </a:r>
            <a:r>
              <a:rPr lang="en-US" sz="2000" dirty="0" smtClean="0"/>
              <a:t>,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6,7,8,9,10</a:t>
            </a:r>
            <a:r>
              <a:rPr lang="en-US" sz="2000" dirty="0" smtClean="0"/>
              <a:t>}  </a:t>
            </a:r>
            <a:r>
              <a:rPr lang="en-US" sz="2000" i="1" dirty="0" smtClean="0"/>
              <a:t>A</a:t>
            </a:r>
            <a:r>
              <a:rPr lang="en-US" sz="2000" dirty="0" smtClean="0"/>
              <a:t> = {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1,2,3,4,5</a:t>
            </a:r>
            <a:r>
              <a:rPr lang="en-US" sz="2000" dirty="0" smtClean="0"/>
              <a:t>},    </a:t>
            </a:r>
            <a:r>
              <a:rPr lang="en-US" sz="2000" i="1" dirty="0" smtClean="0"/>
              <a:t>B</a:t>
            </a:r>
            <a:r>
              <a:rPr lang="en-US" sz="2000" dirty="0" smtClean="0"/>
              <a:t> ={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</a:rPr>
              <a:t>4,5,6,7,8</a:t>
            </a:r>
            <a:r>
              <a:rPr lang="en-US" sz="2000" dirty="0" smtClean="0"/>
              <a:t>}</a:t>
            </a:r>
          </a:p>
          <a:p>
            <a:pPr marL="736092" lvl="1" indent="-342900">
              <a:buFont typeface="+mj-lt"/>
              <a:buAutoNum type="arabicPeriod"/>
            </a:pPr>
            <a:r>
              <a:rPr lang="en-US" sz="1600" i="1" dirty="0" smtClean="0">
                <a:ea typeface="Cambria Math" pitchFamily="18" charset="0"/>
              </a:rPr>
              <a:t>A</a:t>
            </a:r>
            <a:r>
              <a:rPr lang="en-US" sz="1600" b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dirty="0" smtClean="0">
                <a:latin typeface="Cambria Math"/>
                <a:ea typeface="Cambria Math"/>
              </a:rPr>
              <a:t>∪ </a:t>
            </a:r>
            <a:r>
              <a:rPr lang="en-US" sz="1600" i="1" dirty="0" smtClean="0">
                <a:ea typeface="Cambria Math"/>
              </a:rPr>
              <a:t>B</a:t>
            </a:r>
            <a:r>
              <a:rPr lang="en-US" sz="1600" b="1" dirty="0" smtClean="0">
                <a:latin typeface="Cambria Math"/>
                <a:ea typeface="Cambria Math"/>
              </a:rPr>
              <a:t>             </a:t>
            </a:r>
          </a:p>
          <a:p>
            <a:pPr marL="1010412" lvl="2" indent="-342900">
              <a:buNone/>
            </a:pPr>
            <a:r>
              <a:rPr lang="en-US" sz="1600" b="1" dirty="0" smtClean="0">
                <a:latin typeface="Cambria Math"/>
                <a:ea typeface="Cambria Math"/>
              </a:rPr>
              <a:t> </a:t>
            </a:r>
            <a:r>
              <a:rPr lang="en-US" sz="1600" b="1" dirty="0" smtClean="0">
                <a:ea typeface="Cambria Math"/>
              </a:rPr>
              <a:t>Solution:</a:t>
            </a:r>
            <a:r>
              <a:rPr lang="en-US" sz="1600" b="1" dirty="0" smtClean="0">
                <a:latin typeface="Cambria Math"/>
                <a:ea typeface="Cambria Math"/>
              </a:rPr>
              <a:t> </a:t>
            </a:r>
            <a:r>
              <a:rPr lang="en-US" sz="1600" dirty="0" smtClean="0"/>
              <a:t>{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1,2,3,4,5</a:t>
            </a:r>
            <a:r>
              <a:rPr lang="en-US" sz="1600" dirty="0" smtClean="0"/>
              <a:t>,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6,7,8</a:t>
            </a:r>
            <a:r>
              <a:rPr lang="en-US" sz="1600" dirty="0" smtClean="0"/>
              <a:t>}</a:t>
            </a:r>
            <a:r>
              <a:rPr lang="en-US" sz="1600" b="1" dirty="0" smtClean="0">
                <a:latin typeface="Cambria Math"/>
                <a:ea typeface="Cambria Math"/>
              </a:rPr>
              <a:t>     </a:t>
            </a:r>
          </a:p>
          <a:p>
            <a:pPr marL="736092" lvl="1" indent="-342900">
              <a:buFont typeface="+mj-lt"/>
              <a:buAutoNum type="arabicPeriod"/>
            </a:pPr>
            <a:r>
              <a:rPr lang="en-US" sz="1600" i="1" dirty="0" smtClean="0">
                <a:ea typeface="Cambria Math" pitchFamily="18" charset="0"/>
              </a:rPr>
              <a:t>A</a:t>
            </a:r>
            <a:r>
              <a:rPr lang="en-US" sz="1600" b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dirty="0" smtClean="0">
                <a:latin typeface="Cambria Math"/>
                <a:ea typeface="Cambria Math"/>
              </a:rPr>
              <a:t>∩ </a:t>
            </a:r>
            <a:r>
              <a:rPr lang="en-US" sz="1600" i="1" dirty="0" smtClean="0">
                <a:ea typeface="Cambria Math"/>
              </a:rPr>
              <a:t>B</a:t>
            </a:r>
            <a:r>
              <a:rPr lang="en-US" sz="1600" b="1" dirty="0" smtClean="0">
                <a:ea typeface="Cambria Math"/>
              </a:rPr>
              <a:t>            </a:t>
            </a:r>
          </a:p>
          <a:p>
            <a:pPr marL="1010412" lvl="2" indent="-342900">
              <a:buNone/>
            </a:pPr>
            <a:r>
              <a:rPr lang="en-US" sz="1600" b="1" dirty="0" smtClean="0">
                <a:ea typeface="Cambria Math"/>
              </a:rPr>
              <a:t> Solution:</a:t>
            </a:r>
            <a:r>
              <a:rPr lang="en-US" sz="1600" b="1" dirty="0" smtClean="0">
                <a:latin typeface="Cambria Math"/>
                <a:ea typeface="Cambria Math"/>
              </a:rPr>
              <a:t> </a:t>
            </a:r>
            <a:r>
              <a:rPr lang="en-US" sz="1600" dirty="0" smtClean="0"/>
              <a:t>{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4,5</a:t>
            </a:r>
            <a:r>
              <a:rPr lang="en-US" sz="1600" dirty="0" smtClean="0"/>
              <a:t>}</a:t>
            </a:r>
            <a:r>
              <a:rPr lang="en-US" sz="1600" b="1" dirty="0" smtClean="0">
                <a:latin typeface="Cambria Math"/>
                <a:ea typeface="Cambria Math"/>
              </a:rPr>
              <a:t> </a:t>
            </a:r>
          </a:p>
          <a:p>
            <a:pPr marL="736092" lvl="1" indent="-342900">
              <a:buFont typeface="+mj-lt"/>
              <a:buAutoNum type="arabicPeriod"/>
            </a:pPr>
            <a:r>
              <a:rPr lang="en-US" sz="1600" i="1" dirty="0" smtClean="0">
                <a:ea typeface="Cambria Math" pitchFamily="18" charset="0"/>
              </a:rPr>
              <a:t>Ā</a:t>
            </a:r>
            <a:r>
              <a:rPr lang="en-US" sz="1600" b="1" dirty="0" smtClean="0">
                <a:ea typeface="Cambria Math"/>
              </a:rPr>
              <a:t>                  </a:t>
            </a:r>
          </a:p>
          <a:p>
            <a:pPr marL="1010412" lvl="2" indent="-342900">
              <a:buNone/>
            </a:pPr>
            <a:r>
              <a:rPr lang="en-US" sz="1600" b="1" dirty="0" smtClean="0">
                <a:ea typeface="Cambria Math"/>
              </a:rPr>
              <a:t>  Solution:</a:t>
            </a:r>
            <a:r>
              <a:rPr lang="en-US" sz="1600" b="1" dirty="0" smtClean="0">
                <a:latin typeface="Cambria Math"/>
                <a:ea typeface="Cambria Math"/>
              </a:rPr>
              <a:t> </a:t>
            </a:r>
            <a:r>
              <a:rPr lang="en-US" sz="1600" dirty="0" smtClean="0"/>
              <a:t>{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0,6,7,8,9,10</a:t>
            </a:r>
            <a:r>
              <a:rPr lang="en-US" sz="1600" dirty="0" smtClean="0"/>
              <a:t>}</a:t>
            </a:r>
            <a:endParaRPr lang="en-US" sz="1600" b="1" dirty="0" smtClean="0">
              <a:latin typeface="Cambria Math" pitchFamily="18" charset="0"/>
              <a:ea typeface="Cambria Math" pitchFamily="18" charset="0"/>
            </a:endParaRPr>
          </a:p>
          <a:p>
            <a:pPr marL="736092" lvl="1" indent="-342900">
              <a:buFont typeface="+mj-lt"/>
              <a:buAutoNum type="arabicPeriod"/>
            </a:pPr>
            <a:r>
              <a:rPr lang="en-US" sz="1600" dirty="0" smtClean="0">
                <a:latin typeface="Cambria Math" pitchFamily="18" charset="0"/>
                <a:ea typeface="Cambria Math" pitchFamily="18" charset="0"/>
                <a:sym typeface="Symbol"/>
              </a:rPr>
              <a:t>                        </a:t>
            </a:r>
          </a:p>
          <a:p>
            <a:pPr marL="1010412" lvl="2" indent="-342900">
              <a:buNone/>
            </a:pPr>
            <a:r>
              <a:rPr lang="en-US" sz="1600" dirty="0" smtClean="0">
                <a:latin typeface="Cambria Math" pitchFamily="18" charset="0"/>
                <a:ea typeface="Cambria Math" pitchFamily="18" charset="0"/>
                <a:sym typeface="Symbol"/>
              </a:rPr>
              <a:t> </a:t>
            </a:r>
            <a:r>
              <a:rPr lang="en-US" sz="1600" b="1" dirty="0" smtClean="0">
                <a:ea typeface="Cambria Math"/>
              </a:rPr>
              <a:t>Solution:</a:t>
            </a:r>
            <a:r>
              <a:rPr lang="en-US" sz="1600" dirty="0" smtClean="0"/>
              <a:t> {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0,1,2,3,9,10</a:t>
            </a:r>
            <a:r>
              <a:rPr lang="en-US" sz="1600" dirty="0" smtClean="0"/>
              <a:t>}</a:t>
            </a:r>
            <a:endParaRPr lang="en-US" sz="1600" dirty="0" smtClean="0">
              <a:latin typeface="Cambria Math" pitchFamily="18" charset="0"/>
              <a:ea typeface="Cambria Math" pitchFamily="18" charset="0"/>
              <a:sym typeface="Symbol"/>
            </a:endParaRPr>
          </a:p>
          <a:p>
            <a:pPr marL="736092" lvl="1" indent="-342900">
              <a:buFont typeface="+mj-lt"/>
              <a:buAutoNum type="arabicPeriod"/>
            </a:pPr>
            <a:r>
              <a:rPr lang="en-US" sz="1600" i="1" dirty="0" smtClean="0">
                <a:ea typeface="Cambria Math" pitchFamily="18" charset="0"/>
              </a:rPr>
              <a:t>A</a:t>
            </a:r>
            <a:r>
              <a:rPr lang="en-US" sz="1600" b="1" dirty="0" smtClean="0">
                <a:latin typeface="Cambria Math" pitchFamily="18" charset="0"/>
                <a:ea typeface="Cambria Math" pitchFamily="18" charset="0"/>
              </a:rPr>
              <a:t> – </a:t>
            </a:r>
            <a:r>
              <a:rPr lang="en-US" sz="1600" i="1" dirty="0" smtClean="0">
                <a:ea typeface="Cambria Math" pitchFamily="18" charset="0"/>
              </a:rPr>
              <a:t>B</a:t>
            </a:r>
            <a:r>
              <a:rPr lang="en-US" sz="1600" b="1" dirty="0" smtClean="0">
                <a:ea typeface="Cambria Math"/>
              </a:rPr>
              <a:t>            </a:t>
            </a:r>
          </a:p>
          <a:p>
            <a:pPr marL="1010412" lvl="2" indent="-342900">
              <a:buNone/>
            </a:pPr>
            <a:r>
              <a:rPr lang="en-US" sz="1600" b="1" dirty="0" smtClean="0">
                <a:ea typeface="Cambria Math"/>
              </a:rPr>
              <a:t>  Solution:</a:t>
            </a:r>
            <a:r>
              <a:rPr lang="en-US" sz="1600" b="1" dirty="0" smtClean="0">
                <a:latin typeface="Cambria Math"/>
                <a:ea typeface="Cambria Math"/>
              </a:rPr>
              <a:t> </a:t>
            </a:r>
            <a:r>
              <a:rPr lang="en-US" sz="1600" dirty="0" smtClean="0"/>
              <a:t>{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1,2,3</a:t>
            </a:r>
            <a:r>
              <a:rPr lang="en-US" sz="1600" dirty="0" smtClean="0"/>
              <a:t>} </a:t>
            </a:r>
            <a:endParaRPr lang="en-US" sz="1600" b="1" dirty="0" smtClean="0">
              <a:latin typeface="Cambria Math" pitchFamily="18" charset="0"/>
              <a:ea typeface="Cambria Math" pitchFamily="18" charset="0"/>
            </a:endParaRPr>
          </a:p>
          <a:p>
            <a:pPr marL="736092" lvl="1" indent="-342900">
              <a:buFont typeface="+mj-lt"/>
              <a:buAutoNum type="arabicPeriod"/>
            </a:pPr>
            <a:r>
              <a:rPr lang="en-US" sz="1600" i="1" dirty="0" smtClean="0">
                <a:ea typeface="Cambria Math" pitchFamily="18" charset="0"/>
              </a:rPr>
              <a:t>B</a:t>
            </a:r>
            <a:r>
              <a:rPr lang="en-US" sz="1600" b="1" dirty="0" smtClean="0">
                <a:latin typeface="Cambria Math" pitchFamily="18" charset="0"/>
                <a:ea typeface="Cambria Math" pitchFamily="18" charset="0"/>
              </a:rPr>
              <a:t> – </a:t>
            </a:r>
            <a:r>
              <a:rPr lang="en-US" sz="1600" i="1" dirty="0" smtClean="0">
                <a:ea typeface="Cambria Math" pitchFamily="18" charset="0"/>
              </a:rPr>
              <a:t>A</a:t>
            </a:r>
            <a:r>
              <a:rPr lang="en-US" sz="1600" b="1" dirty="0" smtClean="0">
                <a:latin typeface="Cambria Math" pitchFamily="18" charset="0"/>
                <a:ea typeface="Cambria Math" pitchFamily="18" charset="0"/>
              </a:rPr>
              <a:t>               </a:t>
            </a:r>
          </a:p>
          <a:p>
            <a:pPr marL="1010412" lvl="2" indent="-342900">
              <a:buNone/>
            </a:pPr>
            <a:r>
              <a:rPr lang="en-US" sz="1600" b="1" dirty="0" smtClean="0">
                <a:ea typeface="Cambria Math"/>
              </a:rPr>
              <a:t>Solution:</a:t>
            </a:r>
            <a:r>
              <a:rPr lang="en-US" sz="1600" b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600" dirty="0" smtClean="0"/>
              <a:t>{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6,7,8</a:t>
            </a:r>
            <a:r>
              <a:rPr lang="en-US" sz="1600" dirty="0" smtClean="0"/>
              <a:t>} </a:t>
            </a:r>
            <a:r>
              <a:rPr lang="en-US" sz="1600" b="1" dirty="0" smtClean="0">
                <a:latin typeface="Cambria Math" pitchFamily="18" charset="0"/>
                <a:ea typeface="Cambria Math" pitchFamily="18" charset="0"/>
              </a:rPr>
              <a:t>			</a:t>
            </a:r>
          </a:p>
          <a:p>
            <a:pPr lvl="1"/>
            <a:endParaRPr lang="en-US" b="1" dirty="0" smtClean="0">
              <a:latin typeface="Cambria Math" pitchFamily="18" charset="0"/>
              <a:ea typeface="Cambria Math" pitchFamily="18" charset="0"/>
            </a:endParaRPr>
          </a:p>
          <a:p>
            <a:pPr lvl="1"/>
            <a:endParaRPr lang="en-US" b="1" dirty="0" smtClean="0">
              <a:latin typeface="Cambria Math"/>
              <a:ea typeface="Cambria Math"/>
            </a:endParaRPr>
          </a:p>
          <a:p>
            <a:pPr lvl="1"/>
            <a:endParaRPr lang="en-US" b="1" dirty="0" smtClean="0">
              <a:latin typeface="Cambria Math"/>
              <a:ea typeface="Cambria Math"/>
            </a:endParaRP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1326756" y="3816880"/>
            <a:ext cx="128016" cy="15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932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Operations on Sets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4" name="Picture 3" descr="Screen Shot 2018-02-14 at 3.23.2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39" y="1417637"/>
            <a:ext cx="6932145" cy="392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639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Operations on Sets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417638"/>
            <a:ext cx="77302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A={(x,x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) : x </a:t>
            </a:r>
            <a:r>
              <a:rPr lang="en-US" sz="2400" dirty="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 R}  B={(</a:t>
            </a:r>
            <a:r>
              <a:rPr lang="en-US" sz="2400" dirty="0" err="1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x,ax</a:t>
            </a:r>
            <a:r>
              <a:rPr lang="en-US" sz="2400" dirty="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 + b) : x  R and </a:t>
            </a:r>
            <a:r>
              <a:rPr lang="en-US" sz="2400" dirty="0" err="1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a,b</a:t>
            </a:r>
            <a:r>
              <a:rPr lang="en-US" sz="2400" dirty="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  R}  </a:t>
            </a:r>
            <a:endParaRPr lang="en-US" sz="2400" dirty="0"/>
          </a:p>
        </p:txBody>
      </p:sp>
      <p:pic>
        <p:nvPicPr>
          <p:cNvPr id="5" name="Picture 4" descr="Screen Shot 2018-02-14 at 3.25.5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19560"/>
            <a:ext cx="8496300" cy="2425700"/>
          </a:xfrm>
          <a:prstGeom prst="rect">
            <a:avLst/>
          </a:prstGeom>
        </p:spPr>
      </p:pic>
      <p:pic>
        <p:nvPicPr>
          <p:cNvPr id="7" name="Picture 6" descr="Screen Shot 2018-02-14 at 3.26.0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78" y="5043889"/>
            <a:ext cx="70231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922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5-01-08 at 5.15.3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7" y="1669343"/>
            <a:ext cx="8943441" cy="44795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Operations on Sets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752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Venn Diagram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often used to visualize the various relations between the sets.</a:t>
            </a:r>
            <a:endParaRPr lang="en-US" dirty="0"/>
          </a:p>
        </p:txBody>
      </p:sp>
      <p:pic>
        <p:nvPicPr>
          <p:cNvPr id="5" name="Picture 4" descr="Picture 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718" y="2628900"/>
            <a:ext cx="54610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1368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Intersection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intersection</a:t>
            </a:r>
            <a:r>
              <a:rPr lang="en-US" dirty="0" smtClean="0"/>
              <a:t> of sets A and B, denoted by   A     B, is the set that contains those elements in both A and B.</a:t>
            </a:r>
            <a:endParaRPr lang="en-US" dirty="0"/>
          </a:p>
        </p:txBody>
      </p:sp>
      <p:pic>
        <p:nvPicPr>
          <p:cNvPr id="4" name="Picture 3" descr="Picture 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341" y="2221402"/>
            <a:ext cx="266700" cy="355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66800" y="3810000"/>
            <a:ext cx="6858000" cy="2514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1143000" y="4030663"/>
            <a:ext cx="5334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4400" b="1" i="1" dirty="0"/>
              <a:t>U</a:t>
            </a:r>
            <a:endParaRPr lang="en-US" sz="1800" b="1" i="1" dirty="0"/>
          </a:p>
        </p:txBody>
      </p:sp>
      <p:sp>
        <p:nvSpPr>
          <p:cNvPr id="9" name="Oval 8"/>
          <p:cNvSpPr/>
          <p:nvPr/>
        </p:nvSpPr>
        <p:spPr>
          <a:xfrm>
            <a:off x="2286000" y="4038600"/>
            <a:ext cx="2209800" cy="2133600"/>
          </a:xfrm>
          <a:prstGeom prst="ellipse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3048000" y="4733925"/>
            <a:ext cx="38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i="1" dirty="0"/>
              <a:t>A</a:t>
            </a:r>
            <a:endParaRPr lang="en-US" sz="1800" i="1" dirty="0"/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5105400" y="4733925"/>
            <a:ext cx="38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i="1"/>
              <a:t>B</a:t>
            </a:r>
            <a:endParaRPr lang="en-US" sz="1800" i="1"/>
          </a:p>
        </p:txBody>
      </p:sp>
      <p:sp>
        <p:nvSpPr>
          <p:cNvPr id="10" name="Oval 9"/>
          <p:cNvSpPr/>
          <p:nvPr/>
        </p:nvSpPr>
        <p:spPr>
          <a:xfrm>
            <a:off x="3886200" y="4038600"/>
            <a:ext cx="2362200" cy="2133600"/>
          </a:xfrm>
          <a:prstGeom prst="ellipse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886200" y="4419600"/>
            <a:ext cx="609600" cy="13716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33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Union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union</a:t>
            </a:r>
            <a:r>
              <a:rPr lang="en-US" dirty="0" smtClean="0"/>
              <a:t>  of sets A and B, denoted by A     B, is the set that contains those elements that are in either A or B.</a:t>
            </a:r>
            <a:endParaRPr lang="en-US" dirty="0"/>
          </a:p>
        </p:txBody>
      </p:sp>
      <p:pic>
        <p:nvPicPr>
          <p:cNvPr id="7" name="Picture 6" descr="Picture 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3619" y="1768266"/>
            <a:ext cx="304800" cy="3429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066800" y="3810000"/>
            <a:ext cx="6858000" cy="2514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1143000" y="4030663"/>
            <a:ext cx="5334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4400" b="1" i="1" dirty="0"/>
              <a:t>U</a:t>
            </a:r>
            <a:endParaRPr lang="en-US" sz="1800" b="1" i="1" dirty="0"/>
          </a:p>
        </p:txBody>
      </p:sp>
      <p:sp>
        <p:nvSpPr>
          <p:cNvPr id="12" name="Oval 11"/>
          <p:cNvSpPr/>
          <p:nvPr/>
        </p:nvSpPr>
        <p:spPr>
          <a:xfrm>
            <a:off x="2286000" y="4038600"/>
            <a:ext cx="2209800" cy="2133600"/>
          </a:xfrm>
          <a:prstGeom prst="ellipse">
            <a:avLst/>
          </a:prstGeom>
          <a:solidFill>
            <a:srgbClr val="C00000">
              <a:tint val="66000"/>
              <a:satMod val="1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886200" y="4038600"/>
            <a:ext cx="2362200" cy="2133600"/>
          </a:xfrm>
          <a:prstGeom prst="ellipse">
            <a:avLst/>
          </a:prstGeom>
          <a:solidFill>
            <a:srgbClr val="C00000">
              <a:tint val="66000"/>
              <a:satMod val="1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u="sng" dirty="0"/>
          </a:p>
        </p:txBody>
      </p:sp>
      <p:sp>
        <p:nvSpPr>
          <p:cNvPr id="14" name="TextBox 16"/>
          <p:cNvSpPr txBox="1">
            <a:spLocks noChangeArrowheads="1"/>
          </p:cNvSpPr>
          <p:nvPr/>
        </p:nvSpPr>
        <p:spPr bwMode="auto">
          <a:xfrm>
            <a:off x="3048000" y="4733925"/>
            <a:ext cx="38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i="1"/>
              <a:t>A</a:t>
            </a:r>
            <a:endParaRPr lang="en-US" sz="1800" i="1"/>
          </a:p>
        </p:txBody>
      </p:sp>
      <p:sp>
        <p:nvSpPr>
          <p:cNvPr id="15" name="TextBox 18"/>
          <p:cNvSpPr txBox="1">
            <a:spLocks noChangeArrowheads="1"/>
          </p:cNvSpPr>
          <p:nvPr/>
        </p:nvSpPr>
        <p:spPr bwMode="auto">
          <a:xfrm>
            <a:off x="5105400" y="4733925"/>
            <a:ext cx="38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i="1"/>
              <a:t>B</a:t>
            </a:r>
            <a:endParaRPr lang="en-US" sz="1800" i="1"/>
          </a:p>
        </p:txBody>
      </p:sp>
    </p:spTree>
    <p:extLst>
      <p:ext uri="{BB962C8B-B14F-4D97-AF65-F5344CB8AC3E}">
        <p14:creationId xmlns:p14="http://schemas.microsoft.com/office/powerpoint/2010/main" val="4215013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Sets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i="1" dirty="0" smtClean="0"/>
              <a:t>set</a:t>
            </a:r>
            <a:r>
              <a:rPr lang="en-US" dirty="0" smtClean="0"/>
              <a:t> is an unordered collection of objects.</a:t>
            </a:r>
          </a:p>
          <a:p>
            <a:pPr lvl="1"/>
            <a:r>
              <a:rPr lang="en-US" dirty="0" smtClean="0"/>
              <a:t> the students in this class</a:t>
            </a:r>
          </a:p>
          <a:p>
            <a:pPr lvl="1"/>
            <a:r>
              <a:rPr lang="en-US" dirty="0" smtClean="0"/>
              <a:t> the chairs in this room</a:t>
            </a:r>
          </a:p>
          <a:p>
            <a:r>
              <a:rPr lang="en-US" dirty="0" smtClean="0"/>
              <a:t>The objects in a set are called the </a:t>
            </a:r>
            <a:r>
              <a:rPr lang="en-US" i="1" dirty="0" smtClean="0"/>
              <a:t>elements</a:t>
            </a:r>
            <a:r>
              <a:rPr lang="en-US" dirty="0" smtClean="0"/>
              <a:t>, </a:t>
            </a:r>
            <a:r>
              <a:rPr lang="en-US" dirty="0" smtClean="0"/>
              <a:t>items or </a:t>
            </a:r>
            <a:r>
              <a:rPr lang="en-US" i="1" dirty="0" smtClean="0"/>
              <a:t>members</a:t>
            </a:r>
            <a:r>
              <a:rPr lang="en-US" dirty="0" smtClean="0"/>
              <a:t> of the set. </a:t>
            </a:r>
            <a:endParaRPr lang="en-US" dirty="0" smtClean="0"/>
          </a:p>
          <a:p>
            <a:pPr lvl="1"/>
            <a:r>
              <a:rPr lang="en-US" dirty="0" smtClean="0"/>
              <a:t>A </a:t>
            </a:r>
            <a:r>
              <a:rPr lang="en-US" dirty="0" smtClean="0"/>
              <a:t>set is said to </a:t>
            </a:r>
            <a:r>
              <a:rPr lang="en-US" i="1" dirty="0" smtClean="0"/>
              <a:t>contain</a:t>
            </a:r>
            <a:r>
              <a:rPr lang="en-US" dirty="0" smtClean="0"/>
              <a:t> its elements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54599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FF"/>
                </a:solidFill>
                <a:latin typeface="Calibri" charset="0"/>
                <a:ea typeface="ＭＳ Ｐゴシック" charset="0"/>
                <a:cs typeface="ＭＳ Ｐゴシック" charset="0"/>
              </a:rPr>
              <a:t>Set Difference</a:t>
            </a:r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alibri" charset="0"/>
                <a:ea typeface="ＭＳ Ｐゴシック" charset="0"/>
                <a:cs typeface="ＭＳ Ｐゴシック" charset="0"/>
              </a:rPr>
              <a:t>Definition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: The </a:t>
            </a:r>
            <a:r>
              <a:rPr lang="en-US" dirty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difference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of two sets A and B, denoted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A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−B, is the set containing those elements that are in A but not in B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66800" y="3657600"/>
            <a:ext cx="6858000" cy="2514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48132" name="TextBox 4"/>
          <p:cNvSpPr txBox="1">
            <a:spLocks noChangeArrowheads="1"/>
          </p:cNvSpPr>
          <p:nvPr/>
        </p:nvSpPr>
        <p:spPr bwMode="auto">
          <a:xfrm>
            <a:off x="1143000" y="3649663"/>
            <a:ext cx="5334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4400" b="1" i="1"/>
              <a:t>U</a:t>
            </a:r>
            <a:endParaRPr lang="en-US" sz="1800" b="1" i="1"/>
          </a:p>
        </p:txBody>
      </p:sp>
      <p:sp>
        <p:nvSpPr>
          <p:cNvPr id="12" name="Oval 11"/>
          <p:cNvSpPr/>
          <p:nvPr/>
        </p:nvSpPr>
        <p:spPr>
          <a:xfrm>
            <a:off x="2286000" y="3886200"/>
            <a:ext cx="2209800" cy="2133600"/>
          </a:xfrm>
          <a:prstGeom prst="ellipse">
            <a:avLst/>
          </a:prstGeom>
          <a:solidFill>
            <a:srgbClr val="C00000">
              <a:tint val="66000"/>
              <a:satMod val="16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886200" y="3886200"/>
            <a:ext cx="2362200" cy="21336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u="sng" dirty="0"/>
          </a:p>
        </p:txBody>
      </p:sp>
      <p:sp>
        <p:nvSpPr>
          <p:cNvPr id="48135" name="TextBox 7"/>
          <p:cNvSpPr txBox="1">
            <a:spLocks noChangeArrowheads="1"/>
          </p:cNvSpPr>
          <p:nvPr/>
        </p:nvSpPr>
        <p:spPr bwMode="auto">
          <a:xfrm>
            <a:off x="3048000" y="4276725"/>
            <a:ext cx="38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i="1"/>
              <a:t>A</a:t>
            </a:r>
            <a:endParaRPr lang="en-US" sz="1800" i="1"/>
          </a:p>
        </p:txBody>
      </p:sp>
      <p:sp>
        <p:nvSpPr>
          <p:cNvPr id="48136" name="TextBox 8"/>
          <p:cNvSpPr txBox="1">
            <a:spLocks noChangeArrowheads="1"/>
          </p:cNvSpPr>
          <p:nvPr/>
        </p:nvSpPr>
        <p:spPr bwMode="auto">
          <a:xfrm>
            <a:off x="5105400" y="4276725"/>
            <a:ext cx="38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i="1"/>
              <a:t>B</a:t>
            </a:r>
            <a:endParaRPr lang="en-US" sz="1800" i="1"/>
          </a:p>
        </p:txBody>
      </p:sp>
    </p:spTree>
    <p:extLst>
      <p:ext uri="{BB962C8B-B14F-4D97-AF65-F5344CB8AC3E}">
        <p14:creationId xmlns:p14="http://schemas.microsoft.com/office/powerpoint/2010/main" val="3891625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FF"/>
                </a:solidFill>
                <a:latin typeface="Calibri" charset="0"/>
                <a:ea typeface="ＭＳ Ｐゴシック" charset="0"/>
                <a:cs typeface="ＭＳ Ｐゴシック" charset="0"/>
              </a:rPr>
              <a:t>Set Complement</a:t>
            </a:r>
          </a:p>
        </p:txBody>
      </p:sp>
      <p:sp>
        <p:nvSpPr>
          <p:cNvPr id="49154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545689" cy="4525963"/>
          </a:xfrm>
        </p:spPr>
        <p:txBody>
          <a:bodyPr/>
          <a:lstStyle/>
          <a:p>
            <a:r>
              <a:rPr lang="en-US" b="1" dirty="0">
                <a:latin typeface="Calibri" charset="0"/>
                <a:ea typeface="ＭＳ Ｐゴシック" charset="0"/>
                <a:cs typeface="ＭＳ Ｐゴシック" charset="0"/>
              </a:rPr>
              <a:t>Definition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: The </a:t>
            </a:r>
            <a:r>
              <a:rPr lang="en-US" dirty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complement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of a set A, denoted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A,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consists of all elements </a:t>
            </a:r>
            <a:r>
              <a:rPr lang="en-US" u="sng" dirty="0">
                <a:latin typeface="Calibri" charset="0"/>
                <a:ea typeface="ＭＳ Ｐゴシック" charset="0"/>
                <a:cs typeface="ＭＳ Ｐゴシック" charset="0"/>
              </a:rPr>
              <a:t>not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in A.  That is the difference of the universal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set U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and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A.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algn="ctr">
              <a:buFont typeface="Arial" charset="0"/>
              <a:buNone/>
            </a:pP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A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= {x | x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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A }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914400" y="2211388"/>
            <a:ext cx="228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524955" y="3254023"/>
            <a:ext cx="228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066800" y="4343400"/>
            <a:ext cx="6858000" cy="1752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49158" name="TextBox 7"/>
          <p:cNvSpPr txBox="1">
            <a:spLocks noChangeArrowheads="1"/>
          </p:cNvSpPr>
          <p:nvPr/>
        </p:nvSpPr>
        <p:spPr bwMode="auto">
          <a:xfrm>
            <a:off x="1143000" y="4495800"/>
            <a:ext cx="5334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4400" b="1" i="1"/>
              <a:t>U</a:t>
            </a:r>
            <a:endParaRPr lang="en-US" sz="1800" b="1" i="1"/>
          </a:p>
        </p:txBody>
      </p:sp>
      <p:sp>
        <p:nvSpPr>
          <p:cNvPr id="10" name="Oval 9"/>
          <p:cNvSpPr/>
          <p:nvPr/>
        </p:nvSpPr>
        <p:spPr>
          <a:xfrm>
            <a:off x="2895600" y="4572000"/>
            <a:ext cx="1295400" cy="12954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u="sng" dirty="0"/>
          </a:p>
        </p:txBody>
      </p:sp>
      <p:sp>
        <p:nvSpPr>
          <p:cNvPr id="49160" name="TextBox 10"/>
          <p:cNvSpPr txBox="1">
            <a:spLocks noChangeArrowheads="1"/>
          </p:cNvSpPr>
          <p:nvPr/>
        </p:nvSpPr>
        <p:spPr bwMode="auto">
          <a:xfrm>
            <a:off x="3124200" y="4876800"/>
            <a:ext cx="38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i="1"/>
              <a:t>A</a:t>
            </a:r>
            <a:endParaRPr lang="en-US" sz="1800" i="1"/>
          </a:p>
        </p:txBody>
      </p:sp>
      <p:sp>
        <p:nvSpPr>
          <p:cNvPr id="49161" name="TextBox 11"/>
          <p:cNvSpPr txBox="1">
            <a:spLocks noChangeArrowheads="1"/>
          </p:cNvSpPr>
          <p:nvPr/>
        </p:nvSpPr>
        <p:spPr bwMode="auto">
          <a:xfrm>
            <a:off x="5257800" y="5105400"/>
            <a:ext cx="38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i="1"/>
              <a:t>A</a:t>
            </a:r>
            <a:endParaRPr lang="en-US" sz="1800" i="1"/>
          </a:p>
        </p:txBody>
      </p:sp>
      <p:cxnSp>
        <p:nvCxnSpPr>
          <p:cNvPr id="13" name="Straight Connector 12"/>
          <p:cNvCxnSpPr/>
          <p:nvPr/>
        </p:nvCxnSpPr>
        <p:spPr>
          <a:xfrm>
            <a:off x="5410200" y="5180013"/>
            <a:ext cx="228600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1648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FF"/>
                </a:solidFill>
                <a:latin typeface="Calibri" charset="0"/>
                <a:ea typeface="ＭＳ Ｐゴシック" charset="0"/>
                <a:cs typeface="ＭＳ Ｐゴシック" charset="0"/>
              </a:rPr>
              <a:t>Disjoint Sets</a:t>
            </a:r>
          </a:p>
        </p:txBody>
      </p:sp>
      <p:sp>
        <p:nvSpPr>
          <p:cNvPr id="471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alibri" charset="0"/>
                <a:ea typeface="ＭＳ Ｐゴシック" charset="0"/>
                <a:cs typeface="ＭＳ Ｐゴシック" charset="0"/>
              </a:rPr>
              <a:t>Definition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: Two sets are said to be </a:t>
            </a:r>
            <a:r>
              <a:rPr lang="en-US" dirty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</a:rPr>
              <a:t>disjoint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if their intersection is the empty set: A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  B = 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6800" y="3276600"/>
            <a:ext cx="6858000" cy="2514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47108" name="TextBox 4"/>
          <p:cNvSpPr txBox="1">
            <a:spLocks noChangeArrowheads="1"/>
          </p:cNvSpPr>
          <p:nvPr/>
        </p:nvSpPr>
        <p:spPr bwMode="auto">
          <a:xfrm>
            <a:off x="1143000" y="3497263"/>
            <a:ext cx="5334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4400" b="1" i="1"/>
              <a:t>U</a:t>
            </a:r>
            <a:endParaRPr lang="en-US" sz="1800" b="1" i="1"/>
          </a:p>
        </p:txBody>
      </p:sp>
      <p:sp>
        <p:nvSpPr>
          <p:cNvPr id="6" name="Oval 5"/>
          <p:cNvSpPr/>
          <p:nvPr/>
        </p:nvSpPr>
        <p:spPr>
          <a:xfrm>
            <a:off x="1676400" y="3505200"/>
            <a:ext cx="2209800" cy="2133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876800" y="3505200"/>
            <a:ext cx="2362200" cy="2133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7111" name="TextBox 7"/>
          <p:cNvSpPr txBox="1">
            <a:spLocks noChangeArrowheads="1"/>
          </p:cNvSpPr>
          <p:nvPr/>
        </p:nvSpPr>
        <p:spPr bwMode="auto">
          <a:xfrm>
            <a:off x="2514600" y="4038600"/>
            <a:ext cx="38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i="1"/>
              <a:t>A</a:t>
            </a:r>
            <a:endParaRPr lang="en-US" sz="1800" i="1"/>
          </a:p>
        </p:txBody>
      </p:sp>
      <p:sp>
        <p:nvSpPr>
          <p:cNvPr id="47112" name="TextBox 8"/>
          <p:cNvSpPr txBox="1">
            <a:spLocks noChangeArrowheads="1"/>
          </p:cNvSpPr>
          <p:nvPr/>
        </p:nvSpPr>
        <p:spPr bwMode="auto">
          <a:xfrm>
            <a:off x="5791200" y="4038600"/>
            <a:ext cx="38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800" i="1"/>
              <a:t>B</a:t>
            </a:r>
            <a:endParaRPr lang="en-US" sz="1800" i="1"/>
          </a:p>
        </p:txBody>
      </p:sp>
    </p:spTree>
    <p:extLst>
      <p:ext uri="{BB962C8B-B14F-4D97-AF65-F5344CB8AC3E}">
        <p14:creationId xmlns:p14="http://schemas.microsoft.com/office/powerpoint/2010/main" val="1934903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Symmetric Difference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4" name="Content Placeholder 3" descr="Picture 27.png"/>
          <p:cNvPicPr>
            <a:picLocks noGrp="1" noChangeAspect="1"/>
          </p:cNvPicPr>
          <p:nvPr>
            <p:ph idx="1"/>
          </p:nvPr>
        </p:nvPicPr>
        <p:blipFill>
          <a:blip r:embed="rId2"/>
          <a:srcRect l="-5058" r="-50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57623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FF"/>
                </a:solidFill>
              </a:rPr>
              <a:t>Set identities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Set identities are basic laws on how set operations work</a:t>
            </a:r>
          </a:p>
          <a:p>
            <a:pPr lvl="1">
              <a:lnSpc>
                <a:spcPct val="90000"/>
              </a:lnSpc>
            </a:pPr>
            <a:r>
              <a:rPr lang="en-US"/>
              <a:t>Many have already been introduced on previous slides</a:t>
            </a:r>
          </a:p>
          <a:p>
            <a:pPr>
              <a:lnSpc>
                <a:spcPct val="90000"/>
              </a:lnSpc>
            </a:pPr>
            <a:r>
              <a:rPr lang="en-US"/>
              <a:t>Just like logical equivalences!</a:t>
            </a:r>
          </a:p>
          <a:p>
            <a:pPr lvl="1">
              <a:lnSpc>
                <a:spcPct val="90000"/>
              </a:lnSpc>
            </a:pPr>
            <a:r>
              <a:rPr lang="en-US"/>
              <a:t>Replace U with </a:t>
            </a:r>
            <a:r>
              <a:rPr lang="en-US">
                <a:sym typeface="Symbol" charset="0"/>
              </a:rPr>
              <a:t></a:t>
            </a:r>
          </a:p>
          <a:p>
            <a:pPr lvl="1">
              <a:lnSpc>
                <a:spcPct val="90000"/>
              </a:lnSpc>
            </a:pPr>
            <a:r>
              <a:rPr lang="en-US">
                <a:sym typeface="Symbol" charset="0"/>
              </a:rPr>
              <a:t>Replace </a:t>
            </a:r>
            <a:r>
              <a:rPr lang="en-US">
                <a:cs typeface="Arial" charset="0"/>
                <a:sym typeface="Symbol" charset="0"/>
              </a:rPr>
              <a:t>∩ with </a:t>
            </a:r>
            <a:r>
              <a:rPr lang="en-US">
                <a:sym typeface="Symbol" charset="0"/>
              </a:rPr>
              <a:t></a:t>
            </a:r>
          </a:p>
          <a:p>
            <a:pPr lvl="1">
              <a:lnSpc>
                <a:spcPct val="90000"/>
              </a:lnSpc>
            </a:pPr>
            <a:r>
              <a:rPr lang="en-US">
                <a:cs typeface="Arial" charset="0"/>
                <a:sym typeface="Symbol" charset="0"/>
              </a:rPr>
              <a:t>Replace </a:t>
            </a:r>
            <a:r>
              <a:rPr lang="en-US">
                <a:sym typeface="Symbol" charset="0"/>
              </a:rPr>
              <a:t> with F</a:t>
            </a:r>
          </a:p>
          <a:p>
            <a:pPr lvl="1">
              <a:lnSpc>
                <a:spcPct val="90000"/>
              </a:lnSpc>
            </a:pPr>
            <a:r>
              <a:rPr lang="en-US">
                <a:cs typeface="Arial" charset="0"/>
                <a:sym typeface="Symbol" charset="0"/>
              </a:rPr>
              <a:t>Replace </a:t>
            </a:r>
            <a:r>
              <a:rPr lang="en-US" b="1" i="1">
                <a:latin typeface="Times" charset="0"/>
                <a:cs typeface="Arial" charset="0"/>
                <a:sym typeface="Symbol" charset="0"/>
              </a:rPr>
              <a:t>U</a:t>
            </a:r>
            <a:r>
              <a:rPr lang="en-US">
                <a:cs typeface="Arial" charset="0"/>
                <a:sym typeface="Symbol" charset="0"/>
              </a:rPr>
              <a:t> with T</a:t>
            </a:r>
          </a:p>
        </p:txBody>
      </p:sp>
    </p:spTree>
    <p:extLst>
      <p:ext uri="{BB962C8B-B14F-4D97-AF65-F5344CB8AC3E}">
        <p14:creationId xmlns:p14="http://schemas.microsoft.com/office/powerpoint/2010/main" val="607065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FF"/>
                </a:solidFill>
              </a:rPr>
              <a:t>Set identities: </a:t>
            </a:r>
            <a:r>
              <a:rPr lang="en-US" b="1" dirty="0" err="1">
                <a:solidFill>
                  <a:srgbClr val="0000FF"/>
                </a:solidFill>
              </a:rPr>
              <a:t>DeMorgan</a:t>
            </a:r>
            <a:r>
              <a:rPr lang="en-US" b="1" dirty="0">
                <a:solidFill>
                  <a:srgbClr val="0000FF"/>
                </a:solidFill>
              </a:rPr>
              <a:t> again</a:t>
            </a:r>
          </a:p>
        </p:txBody>
      </p:sp>
      <p:graphicFrame>
        <p:nvGraphicFramePr>
          <p:cNvPr id="113667" name="Object 3"/>
          <p:cNvGraphicFramePr>
            <a:graphicFrameLocks noChangeAspect="1"/>
          </p:cNvGraphicFramePr>
          <p:nvPr/>
        </p:nvGraphicFramePr>
        <p:xfrm>
          <a:off x="990600" y="3200400"/>
          <a:ext cx="2971800" cy="159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Equation" r:id="rId3" imgW="901440" imgH="482400" progId="Equation.3">
                  <p:embed/>
                </p:oleObj>
              </mc:Choice>
              <mc:Fallback>
                <p:oleObj name="Equation" r:id="rId3" imgW="90144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3200400"/>
                        <a:ext cx="2971800" cy="159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668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l"/>
            <a:r>
              <a:rPr lang="en-US"/>
              <a:t>These should look</a:t>
            </a:r>
            <a:br>
              <a:rPr lang="en-US"/>
            </a:br>
            <a:r>
              <a:rPr lang="en-US"/>
              <a:t>very familiar…</a:t>
            </a:r>
          </a:p>
        </p:txBody>
      </p:sp>
    </p:spTree>
    <p:extLst>
      <p:ext uri="{BB962C8B-B14F-4D97-AF65-F5344CB8AC3E}">
        <p14:creationId xmlns:p14="http://schemas.microsoft.com/office/powerpoint/2010/main" val="4253019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8-02-14 at 4.11.5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94" y="554030"/>
            <a:ext cx="7544564" cy="630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154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ChangeArrowheads="1"/>
          </p:cNvSpPr>
          <p:nvPr/>
        </p:nvSpPr>
        <p:spPr bwMode="auto">
          <a:xfrm>
            <a:off x="4724400" y="1905000"/>
            <a:ext cx="41910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>
              <a:lnSpc>
                <a:spcPct val="120000"/>
              </a:lnSpc>
              <a:spcBef>
                <a:spcPct val="20000"/>
              </a:spcBef>
            </a:pPr>
            <a:r>
              <a:rPr lang="en-US" sz="2800">
                <a:cs typeface="Arial" charset="0"/>
              </a:rPr>
              <a:t>Definition of difference</a:t>
            </a:r>
          </a:p>
          <a:p>
            <a:pPr marL="342900" indent="-342900" algn="just">
              <a:lnSpc>
                <a:spcPct val="120000"/>
              </a:lnSpc>
              <a:spcBef>
                <a:spcPct val="20000"/>
              </a:spcBef>
            </a:pPr>
            <a:r>
              <a:rPr lang="en-US" sz="2800">
                <a:cs typeface="Arial" charset="0"/>
              </a:rPr>
              <a:t>Definition of difference</a:t>
            </a:r>
          </a:p>
          <a:p>
            <a:pPr marL="342900" indent="-342900" algn="just">
              <a:lnSpc>
                <a:spcPct val="120000"/>
              </a:lnSpc>
              <a:spcBef>
                <a:spcPct val="20000"/>
              </a:spcBef>
            </a:pPr>
            <a:r>
              <a:rPr lang="en-US" sz="2800">
                <a:cs typeface="Arial" charset="0"/>
              </a:rPr>
              <a:t>DeMorgan</a:t>
            </a:r>
            <a:r>
              <a:rPr lang="ja-JP" altLang="en-US" sz="2800">
                <a:cs typeface="Arial" charset="0"/>
              </a:rPr>
              <a:t>’</a:t>
            </a:r>
            <a:r>
              <a:rPr lang="en-US" sz="2800">
                <a:cs typeface="Arial" charset="0"/>
              </a:rPr>
              <a:t>s law</a:t>
            </a:r>
          </a:p>
          <a:p>
            <a:pPr marL="342900" indent="-342900" algn="just">
              <a:lnSpc>
                <a:spcPct val="120000"/>
              </a:lnSpc>
              <a:spcBef>
                <a:spcPct val="20000"/>
              </a:spcBef>
            </a:pPr>
            <a:r>
              <a:rPr lang="en-US" sz="2800">
                <a:cs typeface="Arial" charset="0"/>
              </a:rPr>
              <a:t>Complementation law</a:t>
            </a:r>
          </a:p>
          <a:p>
            <a:pPr marL="342900" indent="-342900" algn="just">
              <a:lnSpc>
                <a:spcPct val="120000"/>
              </a:lnSpc>
              <a:spcBef>
                <a:spcPct val="20000"/>
              </a:spcBef>
            </a:pPr>
            <a:r>
              <a:rPr lang="en-US" sz="2800">
                <a:cs typeface="Arial" charset="0"/>
              </a:rPr>
              <a:t>Distributive law</a:t>
            </a:r>
          </a:p>
          <a:p>
            <a:pPr marL="342900" indent="-342900" algn="just">
              <a:lnSpc>
                <a:spcPct val="120000"/>
              </a:lnSpc>
              <a:spcBef>
                <a:spcPct val="20000"/>
              </a:spcBef>
            </a:pPr>
            <a:r>
              <a:rPr lang="en-US" sz="2800">
                <a:cs typeface="Arial" charset="0"/>
              </a:rPr>
              <a:t>Complement law</a:t>
            </a:r>
          </a:p>
          <a:p>
            <a:pPr marL="342900" indent="-342900" algn="just">
              <a:lnSpc>
                <a:spcPct val="120000"/>
              </a:lnSpc>
              <a:spcBef>
                <a:spcPct val="20000"/>
              </a:spcBef>
            </a:pPr>
            <a:r>
              <a:rPr lang="en-US" sz="2800">
                <a:cs typeface="Arial" charset="0"/>
              </a:rPr>
              <a:t>Identity law</a:t>
            </a:r>
          </a:p>
          <a:p>
            <a:pPr marL="342900" indent="-342900" algn="just">
              <a:lnSpc>
                <a:spcPct val="120000"/>
              </a:lnSpc>
              <a:spcBef>
                <a:spcPct val="20000"/>
              </a:spcBef>
            </a:pPr>
            <a:r>
              <a:rPr lang="en-US" sz="2800">
                <a:cs typeface="Arial" charset="0"/>
              </a:rPr>
              <a:t>Commutative law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rgbClr val="0000FF"/>
                </a:solidFill>
              </a:rPr>
              <a:t>Proof by using basic set identities</a:t>
            </a:r>
          </a:p>
        </p:txBody>
      </p:sp>
      <p:sp>
        <p:nvSpPr>
          <p:cNvPr id="11674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371600"/>
            <a:ext cx="7620000" cy="762000"/>
          </a:xfrm>
        </p:spPr>
        <p:txBody>
          <a:bodyPr/>
          <a:lstStyle/>
          <a:p>
            <a:r>
              <a:rPr lang="en-US" sz="2800"/>
              <a:t>Prove that </a:t>
            </a:r>
            <a:r>
              <a:rPr lang="en-US" sz="2800">
                <a:cs typeface="Arial" charset="0"/>
              </a:rPr>
              <a:t>A∩B=B-(B-A)</a:t>
            </a:r>
          </a:p>
        </p:txBody>
      </p:sp>
      <p:graphicFrame>
        <p:nvGraphicFramePr>
          <p:cNvPr id="116741" name="Object 5"/>
          <p:cNvGraphicFramePr>
            <a:graphicFrameLocks noChangeAspect="1"/>
          </p:cNvGraphicFramePr>
          <p:nvPr/>
        </p:nvGraphicFramePr>
        <p:xfrm>
          <a:off x="304800" y="1981200"/>
          <a:ext cx="2647950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4" name="Equation" r:id="rId3" imgW="1155600" imgH="228600" progId="Equation.3">
                  <p:embed/>
                </p:oleObj>
              </mc:Choice>
              <mc:Fallback>
                <p:oleObj name="Equation" r:id="rId3" imgW="1155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981200"/>
                        <a:ext cx="2647950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42" name="Object 6"/>
          <p:cNvGraphicFramePr>
            <a:graphicFrameLocks noChangeAspect="1"/>
          </p:cNvGraphicFramePr>
          <p:nvPr/>
        </p:nvGraphicFramePr>
        <p:xfrm>
          <a:off x="1219200" y="2590800"/>
          <a:ext cx="1978025" cy="582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5" name="Equation" r:id="rId5" imgW="863280" imgH="253800" progId="Equation.3">
                  <p:embed/>
                </p:oleObj>
              </mc:Choice>
              <mc:Fallback>
                <p:oleObj name="Equation" r:id="rId5" imgW="86328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2590800"/>
                        <a:ext cx="1978025" cy="582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43" name="Object 7"/>
          <p:cNvGraphicFramePr>
            <a:graphicFrameLocks noChangeAspect="1"/>
          </p:cNvGraphicFramePr>
          <p:nvPr/>
        </p:nvGraphicFramePr>
        <p:xfrm>
          <a:off x="1219200" y="3200400"/>
          <a:ext cx="2036763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6" name="Equation" r:id="rId7" imgW="888840" imgH="253800" progId="Equation.3">
                  <p:embed/>
                </p:oleObj>
              </mc:Choice>
              <mc:Fallback>
                <p:oleObj name="Equation" r:id="rId7" imgW="888840" imgH="253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200400"/>
                        <a:ext cx="2036763" cy="58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44" name="Object 8"/>
          <p:cNvGraphicFramePr>
            <a:graphicFrameLocks noChangeAspect="1"/>
          </p:cNvGraphicFramePr>
          <p:nvPr/>
        </p:nvGraphicFramePr>
        <p:xfrm>
          <a:off x="1219200" y="3810000"/>
          <a:ext cx="1978025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7" name="Equation" r:id="rId9" imgW="863280" imgH="228600" progId="Equation.3">
                  <p:embed/>
                </p:oleObj>
              </mc:Choice>
              <mc:Fallback>
                <p:oleObj name="Equation" r:id="rId9" imgW="86328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810000"/>
                        <a:ext cx="1978025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45" name="Object 9"/>
          <p:cNvGraphicFramePr>
            <a:graphicFrameLocks noChangeAspect="1"/>
          </p:cNvGraphicFramePr>
          <p:nvPr/>
        </p:nvGraphicFramePr>
        <p:xfrm>
          <a:off x="1219200" y="4419600"/>
          <a:ext cx="2733675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8" name="Equation" r:id="rId11" imgW="1193760" imgH="228600" progId="Equation.3">
                  <p:embed/>
                </p:oleObj>
              </mc:Choice>
              <mc:Fallback>
                <p:oleObj name="Equation" r:id="rId11" imgW="11937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419600"/>
                        <a:ext cx="2733675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46" name="Object 10"/>
          <p:cNvGraphicFramePr>
            <a:graphicFrameLocks noChangeAspect="1"/>
          </p:cNvGraphicFramePr>
          <p:nvPr/>
        </p:nvGraphicFramePr>
        <p:xfrm>
          <a:off x="1219200" y="5029200"/>
          <a:ext cx="2008188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9" name="Equation" r:id="rId13" imgW="876240" imgH="203040" progId="Equation.3">
                  <p:embed/>
                </p:oleObj>
              </mc:Choice>
              <mc:Fallback>
                <p:oleObj name="Equation" r:id="rId13" imgW="8762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029200"/>
                        <a:ext cx="2008188" cy="46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47" name="Object 11"/>
          <p:cNvGraphicFramePr>
            <a:graphicFrameLocks noChangeAspect="1"/>
          </p:cNvGraphicFramePr>
          <p:nvPr/>
        </p:nvGraphicFramePr>
        <p:xfrm>
          <a:off x="1219200" y="5562600"/>
          <a:ext cx="1368425" cy="46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0" name="Equation" r:id="rId15" imgW="596880" imgH="203040" progId="Equation.3">
                  <p:embed/>
                </p:oleObj>
              </mc:Choice>
              <mc:Fallback>
                <p:oleObj name="Equation" r:id="rId15" imgW="5968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562600"/>
                        <a:ext cx="1368425" cy="46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48" name="Object 12"/>
          <p:cNvGraphicFramePr>
            <a:graphicFrameLocks noChangeAspect="1"/>
          </p:cNvGraphicFramePr>
          <p:nvPr/>
        </p:nvGraphicFramePr>
        <p:xfrm>
          <a:off x="1219200" y="6096000"/>
          <a:ext cx="1192213" cy="436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1" name="Equation" r:id="rId17" imgW="520560" imgH="190440" progId="Equation.3">
                  <p:embed/>
                </p:oleObj>
              </mc:Choice>
              <mc:Fallback>
                <p:oleObj name="Equation" r:id="rId17" imgW="52056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6096000"/>
                        <a:ext cx="1192213" cy="436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2765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5029200"/>
            <a:ext cx="8229600" cy="1600200"/>
          </a:xfrm>
        </p:spPr>
        <p:txBody>
          <a:bodyPr/>
          <a:lstStyle/>
          <a:p>
            <a:r>
              <a:rPr lang="en-US" sz="2400"/>
              <a:t>The top row is all elements that belong to both sets A and B</a:t>
            </a:r>
          </a:p>
          <a:p>
            <a:pPr lvl="1"/>
            <a:r>
              <a:rPr lang="en-US" sz="2000"/>
              <a:t>Thus, these elements are in the union and intersection, but not the difference</a:t>
            </a:r>
          </a:p>
        </p:txBody>
      </p:sp>
      <p:sp>
        <p:nvSpPr>
          <p:cNvPr id="1177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FF"/>
                </a:solidFill>
              </a:rPr>
              <a:t>What is a membership </a:t>
            </a:r>
            <a:r>
              <a:rPr lang="en-US" b="1" dirty="0" smtClean="0">
                <a:solidFill>
                  <a:srgbClr val="0000FF"/>
                </a:solidFill>
              </a:rPr>
              <a:t>table ? 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17765" name="Rectangle 5"/>
          <p:cNvSpPr>
            <a:spLocks noChangeArrowheads="1"/>
          </p:cNvSpPr>
          <p:nvPr/>
        </p:nvSpPr>
        <p:spPr bwMode="auto">
          <a:xfrm>
            <a:off x="2514600" y="3810000"/>
            <a:ext cx="41148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66" name="Rectangle 6"/>
          <p:cNvSpPr>
            <a:spLocks noChangeArrowheads="1"/>
          </p:cNvSpPr>
          <p:nvPr/>
        </p:nvSpPr>
        <p:spPr bwMode="auto">
          <a:xfrm>
            <a:off x="2514600" y="4114800"/>
            <a:ext cx="41148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67" name="Rectangle 7"/>
          <p:cNvSpPr>
            <a:spLocks noChangeArrowheads="1"/>
          </p:cNvSpPr>
          <p:nvPr/>
        </p:nvSpPr>
        <p:spPr bwMode="auto">
          <a:xfrm>
            <a:off x="2514600" y="4419600"/>
            <a:ext cx="41148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68" name="Rectangle 8"/>
          <p:cNvSpPr>
            <a:spLocks noChangeArrowheads="1"/>
          </p:cNvSpPr>
          <p:nvPr/>
        </p:nvSpPr>
        <p:spPr bwMode="auto">
          <a:xfrm>
            <a:off x="2514600" y="4724400"/>
            <a:ext cx="41148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69" name="Rectangle 9"/>
          <p:cNvSpPr>
            <a:spLocks noChangeArrowheads="1"/>
          </p:cNvSpPr>
          <p:nvPr/>
        </p:nvSpPr>
        <p:spPr bwMode="auto">
          <a:xfrm>
            <a:off x="457200" y="1600200"/>
            <a:ext cx="82296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/>
              <a:t>Membership tables show all the combinations of sets an element can belong to</a:t>
            </a:r>
          </a:p>
          <a:p>
            <a:pPr marL="742950" lvl="1" indent="-285750" algn="just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/>
              <a:t>1 means the element belongs, 0 means it does not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/>
              <a:t>Consider the following membership table:</a:t>
            </a:r>
          </a:p>
        </p:txBody>
      </p:sp>
      <p:graphicFrame>
        <p:nvGraphicFramePr>
          <p:cNvPr id="117770" name="Object 10"/>
          <p:cNvGraphicFramePr>
            <a:graphicFrameLocks noGrp="1" noChangeAspect="1"/>
          </p:cNvGraphicFramePr>
          <p:nvPr>
            <p:ph sz="half" idx="2"/>
          </p:nvPr>
        </p:nvGraphicFramePr>
        <p:xfrm>
          <a:off x="2514600" y="3500438"/>
          <a:ext cx="4102100" cy="157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Worksheet" r:id="rId3" imgW="3057449" imgH="1152449" progId="Excel.Sheet.8">
                  <p:embed/>
                </p:oleObj>
              </mc:Choice>
              <mc:Fallback>
                <p:oleObj name="Worksheet" r:id="rId3" imgW="3057449" imgH="11524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500438"/>
                        <a:ext cx="4102100" cy="1576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7897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Rectangle 3"/>
          <p:cNvSpPr>
            <a:spLocks noChangeArrowheads="1"/>
          </p:cNvSpPr>
          <p:nvPr/>
        </p:nvSpPr>
        <p:spPr bwMode="auto">
          <a:xfrm>
            <a:off x="692365" y="5143573"/>
            <a:ext cx="82296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400" dirty="0"/>
              <a:t>The second row is all elements that belong to set A but not set B</a:t>
            </a:r>
          </a:p>
          <a:p>
            <a:pPr marL="742950" lvl="1" indent="-285750" algn="just">
              <a:spcBef>
                <a:spcPct val="20000"/>
              </a:spcBef>
              <a:buFontTx/>
              <a:buChar char="–"/>
            </a:pPr>
            <a:r>
              <a:rPr lang="en-US" sz="2000" dirty="0"/>
              <a:t>Thus, these elements are in the union and difference, but not the intersection</a:t>
            </a:r>
          </a:p>
        </p:txBody>
      </p:sp>
      <p:sp>
        <p:nvSpPr>
          <p:cNvPr id="1177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FF"/>
                </a:solidFill>
              </a:rPr>
              <a:t>What is a membership </a:t>
            </a:r>
            <a:r>
              <a:rPr lang="en-US" b="1" dirty="0" smtClean="0">
                <a:solidFill>
                  <a:srgbClr val="0000FF"/>
                </a:solidFill>
              </a:rPr>
              <a:t>table ? 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17765" name="Rectangle 5"/>
          <p:cNvSpPr>
            <a:spLocks noChangeArrowheads="1"/>
          </p:cNvSpPr>
          <p:nvPr/>
        </p:nvSpPr>
        <p:spPr bwMode="auto">
          <a:xfrm>
            <a:off x="2514600" y="3810000"/>
            <a:ext cx="41148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66" name="Rectangle 6"/>
          <p:cNvSpPr>
            <a:spLocks noChangeArrowheads="1"/>
          </p:cNvSpPr>
          <p:nvPr/>
        </p:nvSpPr>
        <p:spPr bwMode="auto">
          <a:xfrm>
            <a:off x="2514600" y="4114800"/>
            <a:ext cx="41148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67" name="Rectangle 7"/>
          <p:cNvSpPr>
            <a:spLocks noChangeArrowheads="1"/>
          </p:cNvSpPr>
          <p:nvPr/>
        </p:nvSpPr>
        <p:spPr bwMode="auto">
          <a:xfrm>
            <a:off x="2514600" y="4419600"/>
            <a:ext cx="41148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68" name="Rectangle 8"/>
          <p:cNvSpPr>
            <a:spLocks noChangeArrowheads="1"/>
          </p:cNvSpPr>
          <p:nvPr/>
        </p:nvSpPr>
        <p:spPr bwMode="auto">
          <a:xfrm>
            <a:off x="2514600" y="4724400"/>
            <a:ext cx="41148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69" name="Rectangle 9"/>
          <p:cNvSpPr>
            <a:spLocks noChangeArrowheads="1"/>
          </p:cNvSpPr>
          <p:nvPr/>
        </p:nvSpPr>
        <p:spPr bwMode="auto">
          <a:xfrm>
            <a:off x="457200" y="1600200"/>
            <a:ext cx="82296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/>
              <a:t>Membership tables show all the combinations of sets an element can belong to</a:t>
            </a:r>
          </a:p>
          <a:p>
            <a:pPr marL="742950" lvl="1" indent="-285750" algn="just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/>
              <a:t>1 means the element belongs, 0 means it does not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/>
              <a:t>Consider the following membership table:</a:t>
            </a:r>
          </a:p>
        </p:txBody>
      </p:sp>
      <p:graphicFrame>
        <p:nvGraphicFramePr>
          <p:cNvPr id="117770" name="Object 10"/>
          <p:cNvGraphicFramePr>
            <a:graphicFrameLocks noGrp="1" noChangeAspect="1"/>
          </p:cNvGraphicFramePr>
          <p:nvPr>
            <p:ph sz="half" idx="2"/>
          </p:nvPr>
        </p:nvGraphicFramePr>
        <p:xfrm>
          <a:off x="2514600" y="3500438"/>
          <a:ext cx="4102100" cy="157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Worksheet" r:id="rId3" imgW="3057449" imgH="1152449" progId="Excel.Sheet.8">
                  <p:embed/>
                </p:oleObj>
              </mc:Choice>
              <mc:Fallback>
                <p:oleObj name="Worksheet" r:id="rId3" imgW="3057449" imgH="11524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500438"/>
                        <a:ext cx="4102100" cy="1576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230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Sets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</a:t>
            </a:r>
            <a:r>
              <a:rPr lang="en-US" i="1" dirty="0" smtClean="0"/>
              <a:t>set</a:t>
            </a:r>
            <a:r>
              <a:rPr lang="en-US" dirty="0" smtClean="0"/>
              <a:t> is an unordered collection of objects.</a:t>
            </a:r>
          </a:p>
          <a:p>
            <a:pPr lvl="1"/>
            <a:r>
              <a:rPr lang="en-US" dirty="0" smtClean="0"/>
              <a:t> the students in this class</a:t>
            </a:r>
          </a:p>
          <a:p>
            <a:pPr lvl="1"/>
            <a:r>
              <a:rPr lang="en-US" dirty="0" smtClean="0"/>
              <a:t> the chairs in this room</a:t>
            </a:r>
          </a:p>
          <a:p>
            <a:r>
              <a:rPr lang="en-US" dirty="0" smtClean="0"/>
              <a:t>The objects in a set are called the </a:t>
            </a:r>
            <a:r>
              <a:rPr lang="en-US" i="1" dirty="0" smtClean="0"/>
              <a:t>elements</a:t>
            </a:r>
            <a:r>
              <a:rPr lang="en-US" dirty="0" smtClean="0"/>
              <a:t>, </a:t>
            </a:r>
            <a:r>
              <a:rPr lang="en-US" dirty="0" smtClean="0"/>
              <a:t>items or </a:t>
            </a:r>
            <a:r>
              <a:rPr lang="en-US" i="1" dirty="0" smtClean="0"/>
              <a:t>members</a:t>
            </a:r>
            <a:r>
              <a:rPr lang="en-US" dirty="0" smtClean="0"/>
              <a:t> of the set. </a:t>
            </a:r>
            <a:endParaRPr lang="en-US" dirty="0" smtClean="0"/>
          </a:p>
          <a:p>
            <a:pPr lvl="1"/>
            <a:r>
              <a:rPr lang="en-US" dirty="0" smtClean="0"/>
              <a:t>A </a:t>
            </a:r>
            <a:r>
              <a:rPr lang="en-US" dirty="0" smtClean="0"/>
              <a:t>set is said to </a:t>
            </a:r>
            <a:r>
              <a:rPr lang="en-US" i="1" dirty="0" smtClean="0"/>
              <a:t>contain</a:t>
            </a:r>
            <a:r>
              <a:rPr lang="en-US" dirty="0" smtClean="0"/>
              <a:t> its elements.</a:t>
            </a:r>
          </a:p>
          <a:p>
            <a:r>
              <a:rPr lang="en-US" dirty="0" smtClean="0"/>
              <a:t>The notation 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∈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</a:t>
            </a:r>
            <a:r>
              <a:rPr lang="en-US" dirty="0" smtClean="0"/>
              <a:t>denotes that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a</a:t>
            </a:r>
            <a:r>
              <a:rPr lang="en-US" dirty="0" smtClean="0"/>
              <a:t> is an element of the set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A</a:t>
            </a:r>
            <a:r>
              <a:rPr lang="en-US" dirty="0" smtClean="0"/>
              <a:t>.</a:t>
            </a:r>
          </a:p>
          <a:p>
            <a:r>
              <a:rPr lang="en-US" dirty="0" smtClean="0"/>
              <a:t>If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a</a:t>
            </a:r>
            <a:r>
              <a:rPr lang="en-US" dirty="0" smtClean="0"/>
              <a:t> is not a member of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A</a:t>
            </a:r>
            <a:r>
              <a:rPr lang="en-US" dirty="0" smtClean="0"/>
              <a:t>, write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∉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A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392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FF"/>
                </a:solidFill>
              </a:rPr>
              <a:t>What is a membership </a:t>
            </a:r>
            <a:r>
              <a:rPr lang="en-US" b="1" dirty="0" smtClean="0">
                <a:solidFill>
                  <a:srgbClr val="0000FF"/>
                </a:solidFill>
              </a:rPr>
              <a:t>table ? 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17765" name="Rectangle 5"/>
          <p:cNvSpPr>
            <a:spLocks noChangeArrowheads="1"/>
          </p:cNvSpPr>
          <p:nvPr/>
        </p:nvSpPr>
        <p:spPr bwMode="auto">
          <a:xfrm>
            <a:off x="2514600" y="3810000"/>
            <a:ext cx="41148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66" name="Rectangle 6"/>
          <p:cNvSpPr>
            <a:spLocks noChangeArrowheads="1"/>
          </p:cNvSpPr>
          <p:nvPr/>
        </p:nvSpPr>
        <p:spPr bwMode="auto">
          <a:xfrm>
            <a:off x="2514600" y="4114800"/>
            <a:ext cx="41148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67" name="Rectangle 7"/>
          <p:cNvSpPr>
            <a:spLocks noChangeArrowheads="1"/>
          </p:cNvSpPr>
          <p:nvPr/>
        </p:nvSpPr>
        <p:spPr bwMode="auto">
          <a:xfrm>
            <a:off x="2514600" y="4419600"/>
            <a:ext cx="41148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68" name="Rectangle 8"/>
          <p:cNvSpPr>
            <a:spLocks noChangeArrowheads="1"/>
          </p:cNvSpPr>
          <p:nvPr/>
        </p:nvSpPr>
        <p:spPr bwMode="auto">
          <a:xfrm>
            <a:off x="2514600" y="4724400"/>
            <a:ext cx="41148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69" name="Rectangle 9"/>
          <p:cNvSpPr>
            <a:spLocks noChangeArrowheads="1"/>
          </p:cNvSpPr>
          <p:nvPr/>
        </p:nvSpPr>
        <p:spPr bwMode="auto">
          <a:xfrm>
            <a:off x="457200" y="1600200"/>
            <a:ext cx="82296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/>
              <a:t>Membership tables show all the combinations of sets an element can belong to</a:t>
            </a:r>
          </a:p>
          <a:p>
            <a:pPr marL="742950" lvl="1" indent="-285750" algn="just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/>
              <a:t>1 means the element belongs, 0 means it does not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/>
              <a:t>Consider the following membership table:</a:t>
            </a:r>
          </a:p>
        </p:txBody>
      </p:sp>
      <p:graphicFrame>
        <p:nvGraphicFramePr>
          <p:cNvPr id="117770" name="Object 10"/>
          <p:cNvGraphicFramePr>
            <a:graphicFrameLocks noGrp="1" noChangeAspect="1"/>
          </p:cNvGraphicFramePr>
          <p:nvPr>
            <p:ph sz="half" idx="2"/>
          </p:nvPr>
        </p:nvGraphicFramePr>
        <p:xfrm>
          <a:off x="2514600" y="3500438"/>
          <a:ext cx="4102100" cy="157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Worksheet" r:id="rId3" imgW="3057449" imgH="1152449" progId="Excel.Sheet.8">
                  <p:embed/>
                </p:oleObj>
              </mc:Choice>
              <mc:Fallback>
                <p:oleObj name="Worksheet" r:id="rId3" imgW="3057449" imgH="11524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500438"/>
                        <a:ext cx="4102100" cy="1576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71" name="Rectangle 11"/>
          <p:cNvSpPr>
            <a:spLocks noChangeArrowheads="1"/>
          </p:cNvSpPr>
          <p:nvPr/>
        </p:nvSpPr>
        <p:spPr bwMode="auto">
          <a:xfrm>
            <a:off x="723720" y="5121275"/>
            <a:ext cx="82296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400" dirty="0"/>
              <a:t>The third row is all elements that belong to set B but not set A</a:t>
            </a:r>
          </a:p>
          <a:p>
            <a:pPr marL="742950" lvl="1" indent="-285750" algn="just">
              <a:spcBef>
                <a:spcPct val="20000"/>
              </a:spcBef>
              <a:buFontTx/>
              <a:buChar char="–"/>
            </a:pPr>
            <a:r>
              <a:rPr lang="en-US" sz="2000" dirty="0"/>
              <a:t>Thus, these elements are in the union, but not the intersection or difference</a:t>
            </a:r>
          </a:p>
        </p:txBody>
      </p:sp>
    </p:spTree>
    <p:extLst>
      <p:ext uri="{BB962C8B-B14F-4D97-AF65-F5344CB8AC3E}">
        <p14:creationId xmlns:p14="http://schemas.microsoft.com/office/powerpoint/2010/main" val="3398532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FF"/>
                </a:solidFill>
              </a:rPr>
              <a:t>What is a membership </a:t>
            </a:r>
            <a:r>
              <a:rPr lang="en-US" b="1" dirty="0" smtClean="0">
                <a:solidFill>
                  <a:srgbClr val="0000FF"/>
                </a:solidFill>
              </a:rPr>
              <a:t>table ? 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17765" name="Rectangle 5"/>
          <p:cNvSpPr>
            <a:spLocks noChangeArrowheads="1"/>
          </p:cNvSpPr>
          <p:nvPr/>
        </p:nvSpPr>
        <p:spPr bwMode="auto">
          <a:xfrm>
            <a:off x="2514600" y="3810000"/>
            <a:ext cx="41148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66" name="Rectangle 6"/>
          <p:cNvSpPr>
            <a:spLocks noChangeArrowheads="1"/>
          </p:cNvSpPr>
          <p:nvPr/>
        </p:nvSpPr>
        <p:spPr bwMode="auto">
          <a:xfrm>
            <a:off x="2514600" y="4114800"/>
            <a:ext cx="41148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67" name="Rectangle 7"/>
          <p:cNvSpPr>
            <a:spLocks noChangeArrowheads="1"/>
          </p:cNvSpPr>
          <p:nvPr/>
        </p:nvSpPr>
        <p:spPr bwMode="auto">
          <a:xfrm>
            <a:off x="2514600" y="4419600"/>
            <a:ext cx="41148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68" name="Rectangle 8"/>
          <p:cNvSpPr>
            <a:spLocks noChangeArrowheads="1"/>
          </p:cNvSpPr>
          <p:nvPr/>
        </p:nvSpPr>
        <p:spPr bwMode="auto">
          <a:xfrm>
            <a:off x="2514600" y="4724400"/>
            <a:ext cx="4114800" cy="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69" name="Rectangle 9"/>
          <p:cNvSpPr>
            <a:spLocks noChangeArrowheads="1"/>
          </p:cNvSpPr>
          <p:nvPr/>
        </p:nvSpPr>
        <p:spPr bwMode="auto">
          <a:xfrm>
            <a:off x="457200" y="1600200"/>
            <a:ext cx="82296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/>
              <a:t>Membership tables show all the combinations of sets an element can belong to</a:t>
            </a:r>
          </a:p>
          <a:p>
            <a:pPr marL="742950" lvl="1" indent="-285750" algn="just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400"/>
              <a:t>1 means the element belongs, 0 means it does not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/>
              <a:t>Consider the following membership table:</a:t>
            </a:r>
          </a:p>
        </p:txBody>
      </p:sp>
      <p:graphicFrame>
        <p:nvGraphicFramePr>
          <p:cNvPr id="117770" name="Object 10"/>
          <p:cNvGraphicFramePr>
            <a:graphicFrameLocks noGrp="1" noChangeAspect="1"/>
          </p:cNvGraphicFramePr>
          <p:nvPr>
            <p:ph sz="half" idx="2"/>
          </p:nvPr>
        </p:nvGraphicFramePr>
        <p:xfrm>
          <a:off x="2514600" y="3500438"/>
          <a:ext cx="4102100" cy="157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Worksheet" r:id="rId3" imgW="3057449" imgH="1152449" progId="Excel.Sheet.8">
                  <p:embed/>
                </p:oleObj>
              </mc:Choice>
              <mc:Fallback>
                <p:oleObj name="Worksheet" r:id="rId3" imgW="3057449" imgH="11524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500438"/>
                        <a:ext cx="4102100" cy="1576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72" name="Rectangle 12"/>
          <p:cNvSpPr>
            <a:spLocks noChangeArrowheads="1"/>
          </p:cNvSpPr>
          <p:nvPr/>
        </p:nvSpPr>
        <p:spPr bwMode="auto">
          <a:xfrm>
            <a:off x="770756" y="5116680"/>
            <a:ext cx="82296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400" dirty="0"/>
              <a:t>The bottom row is all elements that belong to neither set A or set B</a:t>
            </a:r>
          </a:p>
          <a:p>
            <a:pPr marL="742950" lvl="1" indent="-285750" algn="just">
              <a:spcBef>
                <a:spcPct val="20000"/>
              </a:spcBef>
              <a:buFontTx/>
              <a:buChar char="–"/>
            </a:pPr>
            <a:r>
              <a:rPr lang="en-US" sz="2000" dirty="0"/>
              <a:t>Thus, these elements are neither the union, the intersection, nor difference</a:t>
            </a:r>
          </a:p>
        </p:txBody>
      </p:sp>
    </p:spTree>
    <p:extLst>
      <p:ext uri="{BB962C8B-B14F-4D97-AF65-F5344CB8AC3E}">
        <p14:creationId xmlns:p14="http://schemas.microsoft.com/office/powerpoint/2010/main" val="2559886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FF"/>
                </a:solidFill>
              </a:rPr>
              <a:t>Proof by membership </a:t>
            </a:r>
            <a:r>
              <a:rPr lang="en-US" b="1" dirty="0" smtClean="0">
                <a:solidFill>
                  <a:srgbClr val="0000FF"/>
                </a:solidFill>
              </a:rPr>
              <a:t>tables ?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77200" cy="4953000"/>
          </a:xfrm>
        </p:spPr>
        <p:txBody>
          <a:bodyPr/>
          <a:lstStyle/>
          <a:p>
            <a:r>
              <a:rPr lang="en-US" sz="2800"/>
              <a:t>The following membership table shows that </a:t>
            </a:r>
            <a:r>
              <a:rPr lang="en-US" sz="2800">
                <a:cs typeface="Arial" charset="0"/>
              </a:rPr>
              <a:t>A∩B=B-(B-A)</a:t>
            </a:r>
          </a:p>
        </p:txBody>
      </p:sp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3581400" y="2819400"/>
            <a:ext cx="914400" cy="1752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89" name="Rectangle 5"/>
          <p:cNvSpPr>
            <a:spLocks noChangeArrowheads="1"/>
          </p:cNvSpPr>
          <p:nvPr/>
        </p:nvSpPr>
        <p:spPr bwMode="auto">
          <a:xfrm>
            <a:off x="5410200" y="2819400"/>
            <a:ext cx="1066800" cy="1752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8790" name="Rectangle 6"/>
          <p:cNvSpPr>
            <a:spLocks noChangeArrowheads="1"/>
          </p:cNvSpPr>
          <p:nvPr/>
        </p:nvSpPr>
        <p:spPr bwMode="auto">
          <a:xfrm>
            <a:off x="457200" y="4724400"/>
            <a:ext cx="80772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cs typeface="Arial" charset="0"/>
              </a:rPr>
              <a:t>Because the two indicated columns have the same values, the two expressions are identical</a:t>
            </a:r>
          </a:p>
          <a:p>
            <a:pPr marL="342900" indent="-342900" algn="just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cs typeface="Arial" charset="0"/>
              </a:rPr>
              <a:t>This is similar to Boolean logic!</a:t>
            </a:r>
          </a:p>
        </p:txBody>
      </p:sp>
      <p:graphicFrame>
        <p:nvGraphicFramePr>
          <p:cNvPr id="118791" name="Object 7"/>
          <p:cNvGraphicFramePr>
            <a:graphicFrameLocks noGrp="1" noChangeAspect="1"/>
          </p:cNvGraphicFramePr>
          <p:nvPr>
            <p:ph sz="half" idx="2"/>
          </p:nvPr>
        </p:nvGraphicFramePr>
        <p:xfrm>
          <a:off x="1757363" y="2814638"/>
          <a:ext cx="4719637" cy="175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" name="Worksheet" r:id="rId3" imgW="3133649" imgH="1152449" progId="Excel.Sheet.8">
                  <p:embed/>
                </p:oleObj>
              </mc:Choice>
              <mc:Fallback>
                <p:oleObj name="Worksheet" r:id="rId3" imgW="3133649" imgH="115244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7363" y="2814638"/>
                        <a:ext cx="4719637" cy="175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4105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Proof by showing each set </a:t>
            </a:r>
            <a:br>
              <a:rPr lang="en-US" sz="4000" b="1" dirty="0">
                <a:solidFill>
                  <a:srgbClr val="0000FF"/>
                </a:solidFill>
              </a:rPr>
            </a:br>
            <a:r>
              <a:rPr lang="en-US" sz="4000" b="1" dirty="0">
                <a:solidFill>
                  <a:srgbClr val="0000FF"/>
                </a:solidFill>
              </a:rPr>
              <a:t>is a subset of the </a:t>
            </a:r>
            <a:r>
              <a:rPr lang="en-US" sz="4000" b="1" dirty="0" smtClean="0">
                <a:solidFill>
                  <a:srgbClr val="0000FF"/>
                </a:solidFill>
              </a:rPr>
              <a:t>other</a:t>
            </a:r>
            <a:endParaRPr lang="en-US" sz="4000" b="1" dirty="0">
              <a:solidFill>
                <a:srgbClr val="0000FF"/>
              </a:solidFill>
            </a:endParaRP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Assume that </a:t>
            </a:r>
            <a:r>
              <a:rPr lang="en-US" sz="2400" dirty="0" err="1"/>
              <a:t>x</a:t>
            </a:r>
            <a:r>
              <a:rPr lang="en-US" sz="2400" dirty="0" err="1">
                <a:sym typeface="Symbol" charset="0"/>
              </a:rPr>
              <a:t>B</a:t>
            </a:r>
            <a:r>
              <a:rPr lang="en-US" sz="2400" dirty="0">
                <a:sym typeface="Symbol" charset="0"/>
              </a:rPr>
              <a:t>-(B-A)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cs typeface="Arial" charset="0"/>
                <a:sym typeface="Symbol" charset="0"/>
              </a:rPr>
              <a:t>By definition of difference, we know that </a:t>
            </a:r>
            <a:r>
              <a:rPr lang="en-US" sz="2000" dirty="0" err="1">
                <a:cs typeface="Arial" charset="0"/>
                <a:sym typeface="Symbol" charset="0"/>
              </a:rPr>
              <a:t>x</a:t>
            </a:r>
            <a:r>
              <a:rPr lang="en-US" sz="2000" dirty="0" err="1">
                <a:sym typeface="Symbol" charset="0"/>
              </a:rPr>
              <a:t>B</a:t>
            </a:r>
            <a:r>
              <a:rPr lang="en-US" sz="2000" dirty="0">
                <a:sym typeface="Symbol" charset="0"/>
              </a:rPr>
              <a:t> and </a:t>
            </a:r>
            <a:r>
              <a:rPr lang="en-US" sz="2000" dirty="0" err="1">
                <a:sym typeface="Symbol" charset="0"/>
              </a:rPr>
              <a:t>xB-A</a:t>
            </a:r>
            <a:endParaRPr lang="en-US" sz="2000" dirty="0">
              <a:sym typeface="Symbol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sym typeface="Symbol" charset="0"/>
              </a:rPr>
              <a:t>Consider </a:t>
            </a:r>
            <a:r>
              <a:rPr lang="en-US" sz="2400" dirty="0" err="1">
                <a:sym typeface="Symbol" charset="0"/>
              </a:rPr>
              <a:t>xB-A</a:t>
            </a:r>
            <a:endParaRPr lang="en-US" sz="2400" dirty="0">
              <a:sym typeface="Symbol" charset="0"/>
            </a:endParaRPr>
          </a:p>
          <a:p>
            <a:pPr lvl="1">
              <a:lnSpc>
                <a:spcPct val="90000"/>
              </a:lnSpc>
            </a:pPr>
            <a:r>
              <a:rPr lang="en-US" sz="2000" dirty="0">
                <a:sym typeface="Symbol" charset="0"/>
              </a:rPr>
              <a:t>If </a:t>
            </a:r>
            <a:r>
              <a:rPr lang="en-US" sz="2000" dirty="0" err="1">
                <a:sym typeface="Symbol" charset="0"/>
              </a:rPr>
              <a:t>xB-A</a:t>
            </a:r>
            <a:r>
              <a:rPr lang="en-US" sz="2000" dirty="0">
                <a:sym typeface="Symbol" charset="0"/>
              </a:rPr>
              <a:t>, then (by definition of difference) </a:t>
            </a:r>
            <a:r>
              <a:rPr lang="en-US" sz="2000" dirty="0" err="1">
                <a:sym typeface="Symbol" charset="0"/>
              </a:rPr>
              <a:t>xB</a:t>
            </a:r>
            <a:r>
              <a:rPr lang="en-US" sz="2000" dirty="0">
                <a:sym typeface="Symbol" charset="0"/>
              </a:rPr>
              <a:t> and </a:t>
            </a:r>
            <a:r>
              <a:rPr lang="en-US" sz="2000" dirty="0" err="1">
                <a:sym typeface="Symbol" charset="0"/>
              </a:rPr>
              <a:t>xA</a:t>
            </a:r>
            <a:endParaRPr lang="en-US" sz="2000" dirty="0">
              <a:sym typeface="Symbol" charset="0"/>
            </a:endParaRPr>
          </a:p>
          <a:p>
            <a:pPr lvl="1">
              <a:lnSpc>
                <a:spcPct val="90000"/>
              </a:lnSpc>
            </a:pPr>
            <a:r>
              <a:rPr lang="en-US" sz="2000" dirty="0">
                <a:sym typeface="Symbol" charset="0"/>
              </a:rPr>
              <a:t>Since </a:t>
            </a:r>
            <a:r>
              <a:rPr lang="en-US" sz="2000" dirty="0" err="1">
                <a:sym typeface="Symbol" charset="0"/>
              </a:rPr>
              <a:t>xB-A</a:t>
            </a:r>
            <a:r>
              <a:rPr lang="en-US" sz="2000" dirty="0">
                <a:sym typeface="Symbol" charset="0"/>
              </a:rPr>
              <a:t>, then only one of the inverses has to be true (</a:t>
            </a:r>
            <a:r>
              <a:rPr lang="en-US" sz="2000" dirty="0" err="1">
                <a:sym typeface="Symbol" charset="0"/>
              </a:rPr>
              <a:t>DeMorgan</a:t>
            </a:r>
            <a:r>
              <a:rPr lang="ja-JP" altLang="en-US" sz="2000" dirty="0">
                <a:latin typeface="Arial"/>
                <a:sym typeface="Symbol" charset="0"/>
              </a:rPr>
              <a:t>’</a:t>
            </a:r>
            <a:r>
              <a:rPr lang="en-US" sz="2000" dirty="0">
                <a:sym typeface="Symbol" charset="0"/>
              </a:rPr>
              <a:t>s law): </a:t>
            </a:r>
            <a:r>
              <a:rPr lang="en-US" sz="2000" dirty="0" err="1">
                <a:sym typeface="Symbol" charset="0"/>
              </a:rPr>
              <a:t>xB</a:t>
            </a:r>
            <a:r>
              <a:rPr lang="en-US" sz="2000" dirty="0">
                <a:sym typeface="Symbol" charset="0"/>
              </a:rPr>
              <a:t> or </a:t>
            </a:r>
            <a:r>
              <a:rPr lang="en-US" sz="2000" dirty="0" err="1">
                <a:sym typeface="Symbol" charset="0"/>
              </a:rPr>
              <a:t>xA</a:t>
            </a:r>
            <a:endParaRPr lang="en-US" sz="2000" dirty="0">
              <a:sym typeface="Symbol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sym typeface="Symbol" charset="0"/>
              </a:rPr>
              <a:t>So we have that </a:t>
            </a:r>
            <a:r>
              <a:rPr lang="en-US" sz="2400" dirty="0" err="1">
                <a:sym typeface="Symbol" charset="0"/>
              </a:rPr>
              <a:t>xB</a:t>
            </a:r>
            <a:r>
              <a:rPr lang="en-US" sz="2400" dirty="0">
                <a:sym typeface="Symbol" charset="0"/>
              </a:rPr>
              <a:t> and (</a:t>
            </a:r>
            <a:r>
              <a:rPr lang="en-US" sz="2400" dirty="0" err="1">
                <a:sym typeface="Symbol" charset="0"/>
              </a:rPr>
              <a:t>xB</a:t>
            </a:r>
            <a:r>
              <a:rPr lang="en-US" sz="2400" dirty="0">
                <a:sym typeface="Symbol" charset="0"/>
              </a:rPr>
              <a:t> or </a:t>
            </a:r>
            <a:r>
              <a:rPr lang="en-US" sz="2400" dirty="0" err="1">
                <a:sym typeface="Symbol" charset="0"/>
              </a:rPr>
              <a:t>xA</a:t>
            </a:r>
            <a:r>
              <a:rPr lang="en-US" sz="2400" dirty="0">
                <a:sym typeface="Symbol" charset="0"/>
              </a:rPr>
              <a:t>)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sym typeface="Symbol" charset="0"/>
              </a:rPr>
              <a:t>It cannot be the case where </a:t>
            </a:r>
            <a:r>
              <a:rPr lang="en-US" sz="2000" dirty="0" err="1">
                <a:sym typeface="Symbol" charset="0"/>
              </a:rPr>
              <a:t>xB</a:t>
            </a:r>
            <a:r>
              <a:rPr lang="en-US" sz="2000" dirty="0">
                <a:sym typeface="Symbol" charset="0"/>
              </a:rPr>
              <a:t> and </a:t>
            </a:r>
            <a:r>
              <a:rPr lang="en-US" sz="2000" dirty="0" err="1">
                <a:sym typeface="Symbol" charset="0"/>
              </a:rPr>
              <a:t>xB</a:t>
            </a:r>
            <a:endParaRPr lang="en-US" sz="2000" dirty="0">
              <a:sym typeface="Symbol" charset="0"/>
            </a:endParaRPr>
          </a:p>
          <a:p>
            <a:pPr lvl="1">
              <a:lnSpc>
                <a:spcPct val="90000"/>
              </a:lnSpc>
            </a:pPr>
            <a:r>
              <a:rPr lang="en-US" sz="2000" dirty="0">
                <a:sym typeface="Symbol" charset="0"/>
              </a:rPr>
              <a:t>Thus, </a:t>
            </a:r>
            <a:r>
              <a:rPr lang="en-US" sz="2000" dirty="0" err="1">
                <a:sym typeface="Symbol" charset="0"/>
              </a:rPr>
              <a:t>xB</a:t>
            </a:r>
            <a:r>
              <a:rPr lang="en-US" sz="2000" dirty="0">
                <a:sym typeface="Symbol" charset="0"/>
              </a:rPr>
              <a:t> and </a:t>
            </a:r>
            <a:r>
              <a:rPr lang="en-US" sz="2000" dirty="0" err="1">
                <a:sym typeface="Symbol" charset="0"/>
              </a:rPr>
              <a:t>xA</a:t>
            </a:r>
            <a:endParaRPr lang="en-US" sz="2000" dirty="0">
              <a:sym typeface="Symbol" charset="0"/>
            </a:endParaRPr>
          </a:p>
          <a:p>
            <a:pPr lvl="1">
              <a:lnSpc>
                <a:spcPct val="90000"/>
              </a:lnSpc>
            </a:pPr>
            <a:r>
              <a:rPr lang="en-US" sz="2000" dirty="0">
                <a:sym typeface="Symbol" charset="0"/>
              </a:rPr>
              <a:t>This is the definition of intersection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ym typeface="Symbol" charset="0"/>
              </a:rPr>
              <a:t>Thus, if </a:t>
            </a:r>
            <a:r>
              <a:rPr lang="en-US" sz="2400" dirty="0" err="1">
                <a:sym typeface="Symbol" charset="0"/>
              </a:rPr>
              <a:t>xB</a:t>
            </a:r>
            <a:r>
              <a:rPr lang="en-US" sz="2400" dirty="0">
                <a:sym typeface="Symbol" charset="0"/>
              </a:rPr>
              <a:t>-(B-A) then </a:t>
            </a:r>
            <a:r>
              <a:rPr lang="en-US" sz="2400" dirty="0" err="1">
                <a:sym typeface="Symbol" charset="0"/>
              </a:rPr>
              <a:t>x</a:t>
            </a:r>
            <a:r>
              <a:rPr lang="en-US" sz="2400" dirty="0" err="1">
                <a:sym typeface="Symbol" charset="0"/>
              </a:rPr>
              <a:t>A</a:t>
            </a:r>
            <a:r>
              <a:rPr lang="en-US" sz="2400" dirty="0" err="1">
                <a:cs typeface="Arial" charset="0"/>
                <a:sym typeface="Symbol" charset="0"/>
              </a:rPr>
              <a:t>∩</a:t>
            </a:r>
            <a:r>
              <a:rPr lang="en-US" sz="2400" dirty="0" err="1">
                <a:sym typeface="Symbol" charset="0"/>
              </a:rPr>
              <a:t>B</a:t>
            </a:r>
            <a:endParaRPr lang="en-US" sz="2400" dirty="0" smtClean="0">
              <a:sym typeface="Symbol" charset="0"/>
            </a:endParaRPr>
          </a:p>
          <a:p>
            <a:pPr>
              <a:lnSpc>
                <a:spcPct val="90000"/>
              </a:lnSpc>
            </a:pPr>
            <a:r>
              <a:rPr lang="en-US" sz="2400" dirty="0" smtClean="0">
                <a:sym typeface="Symbol" charset="0"/>
              </a:rPr>
              <a:t>Therefore, B – (B-A) </a:t>
            </a:r>
            <a:r>
              <a:rPr lang="en-US" sz="2000" dirty="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</a:t>
            </a:r>
            <a:r>
              <a:rPr lang="en-US" sz="2400" dirty="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  </a:t>
            </a:r>
            <a:r>
              <a:rPr lang="en-US" sz="2400" dirty="0">
                <a:sym typeface="Symbol" charset="0"/>
              </a:rPr>
              <a:t>A</a:t>
            </a:r>
            <a:r>
              <a:rPr lang="en-US" sz="2400" dirty="0">
                <a:cs typeface="Arial" charset="0"/>
                <a:sym typeface="Symbol" charset="0"/>
              </a:rPr>
              <a:t>∩</a:t>
            </a:r>
            <a:r>
              <a:rPr lang="en-US" sz="2400" dirty="0">
                <a:sym typeface="Symbol" charset="0"/>
              </a:rPr>
              <a:t>B</a:t>
            </a:r>
            <a:endParaRPr lang="en-US" sz="2400" dirty="0">
              <a:sym typeface="Symb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046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Proof by showing each set </a:t>
            </a:r>
            <a:br>
              <a:rPr lang="en-US" sz="4000" b="1" dirty="0">
                <a:solidFill>
                  <a:srgbClr val="0000FF"/>
                </a:solidFill>
              </a:rPr>
            </a:br>
            <a:r>
              <a:rPr lang="en-US" sz="4000" b="1" dirty="0">
                <a:solidFill>
                  <a:srgbClr val="0000FF"/>
                </a:solidFill>
              </a:rPr>
              <a:t>is a subset of the </a:t>
            </a:r>
            <a:r>
              <a:rPr lang="en-US" sz="4000" b="1" dirty="0" smtClean="0">
                <a:solidFill>
                  <a:srgbClr val="0000FF"/>
                </a:solidFill>
              </a:rPr>
              <a:t>other</a:t>
            </a:r>
            <a:endParaRPr lang="en-US" sz="4000" b="1" dirty="0">
              <a:solidFill>
                <a:srgbClr val="0000FF"/>
              </a:solidFill>
            </a:endParaRP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324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Assume that </a:t>
            </a:r>
            <a:r>
              <a:rPr lang="en-US" sz="2400" dirty="0" err="1"/>
              <a:t>x</a:t>
            </a:r>
            <a:r>
              <a:rPr lang="en-US" sz="2400" dirty="0" err="1">
                <a:sym typeface="Symbol" charset="0"/>
              </a:rPr>
              <a:t>A</a:t>
            </a:r>
            <a:r>
              <a:rPr lang="en-US" sz="2400" dirty="0" err="1">
                <a:cs typeface="Arial" charset="0"/>
                <a:sym typeface="Symbol" charset="0"/>
              </a:rPr>
              <a:t>∩B</a:t>
            </a:r>
            <a:endParaRPr lang="en-US" sz="2400" dirty="0">
              <a:cs typeface="Arial" charset="0"/>
              <a:sym typeface="Symbol" charset="0"/>
            </a:endParaRPr>
          </a:p>
          <a:p>
            <a:pPr lvl="1">
              <a:lnSpc>
                <a:spcPct val="90000"/>
              </a:lnSpc>
            </a:pPr>
            <a:r>
              <a:rPr lang="en-US" sz="2000" dirty="0"/>
              <a:t>By definition of intersection, </a:t>
            </a:r>
            <a:r>
              <a:rPr lang="en-US" sz="2000" dirty="0" err="1"/>
              <a:t>x</a:t>
            </a:r>
            <a:r>
              <a:rPr lang="en-US" sz="2000" dirty="0" err="1">
                <a:sym typeface="Symbol" charset="0"/>
              </a:rPr>
              <a:t>A</a:t>
            </a:r>
            <a:r>
              <a:rPr lang="en-US" sz="2000" dirty="0">
                <a:sym typeface="Symbol" charset="0"/>
              </a:rPr>
              <a:t> and </a:t>
            </a:r>
            <a:r>
              <a:rPr lang="en-US" sz="2000" dirty="0" err="1">
                <a:sym typeface="Symbol" charset="0"/>
              </a:rPr>
              <a:t>xB</a:t>
            </a:r>
            <a:endParaRPr lang="en-US" sz="2000" dirty="0">
              <a:sym typeface="Symbol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sym typeface="Symbol" charset="0"/>
              </a:rPr>
              <a:t>Thus, we know that </a:t>
            </a:r>
            <a:r>
              <a:rPr lang="en-US" sz="2400" dirty="0" err="1">
                <a:sym typeface="Symbol" charset="0"/>
              </a:rPr>
              <a:t>xB-A</a:t>
            </a:r>
            <a:endParaRPr lang="en-US" sz="2400" dirty="0">
              <a:sym typeface="Symbol" charset="0"/>
            </a:endParaRPr>
          </a:p>
          <a:p>
            <a:pPr lvl="1">
              <a:lnSpc>
                <a:spcPct val="90000"/>
              </a:lnSpc>
            </a:pPr>
            <a:r>
              <a:rPr lang="en-US" sz="2000" dirty="0">
                <a:sym typeface="Symbol" charset="0"/>
              </a:rPr>
              <a:t>B-A includes all the elements in B that are also not in A not include any of the elements of A (by definition of difference)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ym typeface="Symbol" charset="0"/>
              </a:rPr>
              <a:t>Consider B-(B-A)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sym typeface="Symbol" charset="0"/>
              </a:rPr>
              <a:t>We know that </a:t>
            </a:r>
            <a:r>
              <a:rPr lang="en-US" sz="2000" dirty="0" err="1">
                <a:sym typeface="Symbol" charset="0"/>
              </a:rPr>
              <a:t>xB-A</a:t>
            </a:r>
            <a:endParaRPr lang="en-US" sz="2000" dirty="0">
              <a:sym typeface="Symbol" charset="0"/>
            </a:endParaRPr>
          </a:p>
          <a:p>
            <a:pPr lvl="1">
              <a:lnSpc>
                <a:spcPct val="90000"/>
              </a:lnSpc>
            </a:pPr>
            <a:r>
              <a:rPr lang="en-US" sz="2000" dirty="0">
                <a:sym typeface="Symbol" charset="0"/>
              </a:rPr>
              <a:t>We also know that if </a:t>
            </a:r>
            <a:r>
              <a:rPr lang="en-US" sz="2000" dirty="0" err="1"/>
              <a:t>x</a:t>
            </a:r>
            <a:r>
              <a:rPr lang="en-US" sz="2000" dirty="0" err="1">
                <a:sym typeface="Symbol" charset="0"/>
              </a:rPr>
              <a:t>A</a:t>
            </a:r>
            <a:r>
              <a:rPr lang="en-US" sz="2000" dirty="0" err="1">
                <a:cs typeface="Arial" charset="0"/>
                <a:sym typeface="Symbol" charset="0"/>
              </a:rPr>
              <a:t>∩B</a:t>
            </a:r>
            <a:r>
              <a:rPr lang="en-US" sz="2000" dirty="0">
                <a:cs typeface="Arial" charset="0"/>
                <a:sym typeface="Symbol" charset="0"/>
              </a:rPr>
              <a:t> then </a:t>
            </a:r>
            <a:r>
              <a:rPr lang="en-US" sz="2000" dirty="0" err="1"/>
              <a:t>x</a:t>
            </a:r>
            <a:r>
              <a:rPr lang="en-US" sz="2000" dirty="0" err="1">
                <a:sym typeface="Symbol" charset="0"/>
              </a:rPr>
              <a:t>B</a:t>
            </a:r>
            <a:r>
              <a:rPr lang="en-US" sz="2000" dirty="0">
                <a:sym typeface="Symbol" charset="0"/>
              </a:rPr>
              <a:t> (by definition of intersection)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cs typeface="Arial" charset="0"/>
                <a:sym typeface="Symbol" charset="0"/>
              </a:rPr>
              <a:t>Thus, if </a:t>
            </a:r>
            <a:r>
              <a:rPr lang="en-US" sz="2000" dirty="0" err="1"/>
              <a:t>x</a:t>
            </a:r>
            <a:r>
              <a:rPr lang="en-US" sz="2000" dirty="0" err="1">
                <a:sym typeface="Symbol" charset="0"/>
              </a:rPr>
              <a:t>B</a:t>
            </a:r>
            <a:r>
              <a:rPr lang="en-US" sz="2000" dirty="0">
                <a:sym typeface="Symbol" charset="0"/>
              </a:rPr>
              <a:t> and </a:t>
            </a:r>
            <a:r>
              <a:rPr lang="en-US" sz="2000" dirty="0" err="1">
                <a:sym typeface="Symbol" charset="0"/>
              </a:rPr>
              <a:t>xB-A</a:t>
            </a:r>
            <a:r>
              <a:rPr lang="en-US" sz="2000" dirty="0">
                <a:sym typeface="Symbol" charset="0"/>
              </a:rPr>
              <a:t>, we can restate that (using the definition of difference) as </a:t>
            </a:r>
            <a:r>
              <a:rPr lang="en-US" sz="2000" dirty="0" err="1">
                <a:sym typeface="Symbol" charset="0"/>
              </a:rPr>
              <a:t>xB</a:t>
            </a:r>
            <a:r>
              <a:rPr lang="en-US" sz="2000" dirty="0">
                <a:sym typeface="Symbol" charset="0"/>
              </a:rPr>
              <a:t>-(B-A)</a:t>
            </a:r>
            <a:endParaRPr lang="en-US" sz="2000" dirty="0">
              <a:cs typeface="Arial" charset="0"/>
              <a:sym typeface="Symbol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sym typeface="Symbol" charset="0"/>
              </a:rPr>
              <a:t>Thus, if </a:t>
            </a:r>
            <a:r>
              <a:rPr lang="en-US" sz="2400" dirty="0" err="1">
                <a:sym typeface="Symbol" charset="0"/>
              </a:rPr>
              <a:t>xA</a:t>
            </a:r>
            <a:r>
              <a:rPr lang="en-US" sz="2400" dirty="0" err="1">
                <a:cs typeface="Arial" charset="0"/>
                <a:sym typeface="Symbol" charset="0"/>
              </a:rPr>
              <a:t>∩</a:t>
            </a:r>
            <a:r>
              <a:rPr lang="en-US" sz="2400" dirty="0" err="1">
                <a:sym typeface="Symbol" charset="0"/>
              </a:rPr>
              <a:t>B</a:t>
            </a:r>
            <a:r>
              <a:rPr lang="en-US" sz="2400" dirty="0">
                <a:sym typeface="Symbol" charset="0"/>
              </a:rPr>
              <a:t> then </a:t>
            </a:r>
            <a:r>
              <a:rPr lang="en-US" sz="2400" dirty="0" err="1">
                <a:sym typeface="Symbol" charset="0"/>
              </a:rPr>
              <a:t>xB</a:t>
            </a:r>
            <a:r>
              <a:rPr lang="en-US" sz="2400" dirty="0">
                <a:sym typeface="Symbol" charset="0"/>
              </a:rPr>
              <a:t>-(B-A</a:t>
            </a:r>
            <a:r>
              <a:rPr lang="en-US" sz="2400" dirty="0" smtClean="0">
                <a:sym typeface="Symbol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sym typeface="Symbol" charset="0"/>
              </a:rPr>
              <a:t>Therefore, </a:t>
            </a:r>
            <a:r>
              <a:rPr lang="en-US" sz="2400" dirty="0">
                <a:sym typeface="Symbol" charset="0"/>
              </a:rPr>
              <a:t>A</a:t>
            </a:r>
            <a:r>
              <a:rPr lang="en-US" sz="2400" dirty="0">
                <a:cs typeface="Arial" charset="0"/>
                <a:sym typeface="Symbol" charset="0"/>
              </a:rPr>
              <a:t>∩</a:t>
            </a:r>
            <a:r>
              <a:rPr lang="en-US" sz="2400" dirty="0" smtClean="0">
                <a:cs typeface="Arial" charset="0"/>
                <a:sym typeface="Symbol" charset="0"/>
              </a:rPr>
              <a:t>B </a:t>
            </a:r>
            <a:r>
              <a:rPr lang="en-US" sz="2400" dirty="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 </a:t>
            </a: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B - (B-A)</a:t>
            </a:r>
            <a:r>
              <a:rPr lang="en-US" sz="2400" dirty="0" smtClean="0"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This completes the proof of </a:t>
            </a:r>
            <a:r>
              <a:rPr lang="en-US" sz="2400" dirty="0">
                <a:solidFill>
                  <a:srgbClr val="FF0000"/>
                </a:solidFill>
                <a:sym typeface="Symbol" charset="0"/>
              </a:rPr>
              <a:t>A</a:t>
            </a:r>
            <a:r>
              <a:rPr lang="en-US" sz="2400" dirty="0">
                <a:solidFill>
                  <a:srgbClr val="FF0000"/>
                </a:solidFill>
                <a:cs typeface="Arial" charset="0"/>
                <a:sym typeface="Symbol" charset="0"/>
              </a:rPr>
              <a:t>∩</a:t>
            </a:r>
            <a:r>
              <a:rPr lang="en-US" sz="2400" dirty="0" smtClean="0">
                <a:solidFill>
                  <a:srgbClr val="FF0000"/>
                </a:solidFill>
                <a:cs typeface="Arial" charset="0"/>
                <a:sym typeface="Symbol" charset="0"/>
              </a:rPr>
              <a:t>B = </a:t>
            </a:r>
            <a:r>
              <a:rPr lang="en-US" sz="2400" dirty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B - (B-A</a:t>
            </a:r>
            <a:r>
              <a:rPr lang="en-US" sz="2400" dirty="0" smtClean="0">
                <a:solidFill>
                  <a:srgbClr val="FF0000"/>
                </a:solidFill>
                <a:latin typeface="Calibri" charset="0"/>
                <a:ea typeface="ＭＳ Ｐゴシック" charset="0"/>
                <a:cs typeface="ＭＳ Ｐゴシック" charset="0"/>
                <a:sym typeface="Symbol" charset="0"/>
              </a:rPr>
              <a:t>).</a:t>
            </a:r>
            <a:endParaRPr lang="en-US" sz="2400" dirty="0" smtClean="0">
              <a:solidFill>
                <a:srgbClr val="FF0000"/>
              </a:solidFill>
              <a:sym typeface="Symbol" charset="0"/>
            </a:endParaRPr>
          </a:p>
          <a:p>
            <a:pPr>
              <a:lnSpc>
                <a:spcPct val="90000"/>
              </a:lnSpc>
            </a:pPr>
            <a:endParaRPr lang="en-US" sz="2400" dirty="0">
              <a:sym typeface="Symbo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386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Proof by set builder notation </a:t>
            </a:r>
            <a:br>
              <a:rPr lang="en-US" sz="4000" b="1" dirty="0">
                <a:solidFill>
                  <a:srgbClr val="0000FF"/>
                </a:solidFill>
              </a:rPr>
            </a:br>
            <a:r>
              <a:rPr lang="en-US" sz="4000" b="1" dirty="0">
                <a:solidFill>
                  <a:srgbClr val="0000FF"/>
                </a:solidFill>
              </a:rPr>
              <a:t>and logical </a:t>
            </a:r>
            <a:r>
              <a:rPr lang="en-US" sz="4000" b="1" dirty="0" smtClean="0">
                <a:solidFill>
                  <a:srgbClr val="0000FF"/>
                </a:solidFill>
              </a:rPr>
              <a:t>equivalences</a:t>
            </a:r>
            <a:endParaRPr lang="en-US" sz="4000" b="1" dirty="0">
              <a:solidFill>
                <a:srgbClr val="0000FF"/>
              </a:solidFill>
            </a:endParaRP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First, translate both sides of the set identity into set builder notation</a:t>
            </a:r>
          </a:p>
          <a:p>
            <a:endParaRPr lang="en-US"/>
          </a:p>
          <a:p>
            <a:r>
              <a:rPr lang="en-US"/>
              <a:t>Then massage one side (or both) to make it identical to the other</a:t>
            </a:r>
          </a:p>
          <a:p>
            <a:pPr lvl="1"/>
            <a:r>
              <a:rPr lang="en-US"/>
              <a:t>Do this using logical equivalences</a:t>
            </a:r>
          </a:p>
        </p:txBody>
      </p:sp>
    </p:spTree>
    <p:extLst>
      <p:ext uri="{BB962C8B-B14F-4D97-AF65-F5344CB8AC3E}">
        <p14:creationId xmlns:p14="http://schemas.microsoft.com/office/powerpoint/2010/main" val="698789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Proof by set builder notation </a:t>
            </a:r>
            <a:br>
              <a:rPr lang="en-US" sz="4000" b="1" dirty="0">
                <a:solidFill>
                  <a:srgbClr val="0000FF"/>
                </a:solidFill>
              </a:rPr>
            </a:br>
            <a:r>
              <a:rPr lang="en-US" sz="4000" b="1" dirty="0">
                <a:solidFill>
                  <a:srgbClr val="0000FF"/>
                </a:solidFill>
              </a:rPr>
              <a:t>and logical equivalences </a:t>
            </a:r>
            <a:endParaRPr lang="en-US" sz="4000" dirty="0"/>
          </a:p>
        </p:txBody>
      </p:sp>
      <p:sp>
        <p:nvSpPr>
          <p:cNvPr id="123907" name="Text Box 3"/>
          <p:cNvSpPr txBox="1">
            <a:spLocks noChangeArrowheads="1"/>
          </p:cNvSpPr>
          <p:nvPr/>
        </p:nvSpPr>
        <p:spPr bwMode="auto">
          <a:xfrm>
            <a:off x="5638800" y="1676400"/>
            <a:ext cx="2622550" cy="448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60000"/>
              </a:lnSpc>
            </a:pPr>
            <a:r>
              <a:rPr lang="en-US" dirty="0"/>
              <a:t>Original statement</a:t>
            </a:r>
          </a:p>
          <a:p>
            <a:pPr>
              <a:lnSpc>
                <a:spcPct val="160000"/>
              </a:lnSpc>
            </a:pPr>
            <a:r>
              <a:rPr lang="en-US" dirty="0"/>
              <a:t>Definition of difference</a:t>
            </a:r>
          </a:p>
          <a:p>
            <a:pPr>
              <a:lnSpc>
                <a:spcPct val="160000"/>
              </a:lnSpc>
            </a:pPr>
            <a:r>
              <a:rPr lang="en-US" dirty="0"/>
              <a:t>Negating </a:t>
            </a:r>
            <a:r>
              <a:rPr lang="ja-JP" altLang="en-US" dirty="0">
                <a:latin typeface="Arial"/>
              </a:rPr>
              <a:t>“</a:t>
            </a:r>
            <a:r>
              <a:rPr lang="en-US" dirty="0"/>
              <a:t>element of</a:t>
            </a:r>
            <a:r>
              <a:rPr lang="ja-JP" altLang="en-US" dirty="0">
                <a:latin typeface="Arial"/>
              </a:rPr>
              <a:t>”</a:t>
            </a:r>
            <a:endParaRPr lang="en-US" dirty="0"/>
          </a:p>
          <a:p>
            <a:pPr>
              <a:lnSpc>
                <a:spcPct val="160000"/>
              </a:lnSpc>
            </a:pPr>
            <a:r>
              <a:rPr lang="en-US" dirty="0"/>
              <a:t>Definition of difference</a:t>
            </a:r>
          </a:p>
          <a:p>
            <a:pPr>
              <a:lnSpc>
                <a:spcPct val="160000"/>
              </a:lnSpc>
            </a:pPr>
            <a:r>
              <a:rPr lang="en-US" dirty="0" err="1"/>
              <a:t>DeMorgan</a:t>
            </a:r>
            <a:r>
              <a:rPr lang="ja-JP" altLang="en-US" dirty="0">
                <a:latin typeface="Arial"/>
              </a:rPr>
              <a:t>’</a:t>
            </a:r>
            <a:r>
              <a:rPr lang="en-US" dirty="0"/>
              <a:t>s Law</a:t>
            </a:r>
          </a:p>
          <a:p>
            <a:pPr>
              <a:lnSpc>
                <a:spcPct val="160000"/>
              </a:lnSpc>
            </a:pPr>
            <a:r>
              <a:rPr lang="en-US" dirty="0"/>
              <a:t>Distributive Law</a:t>
            </a:r>
          </a:p>
          <a:p>
            <a:pPr>
              <a:lnSpc>
                <a:spcPct val="160000"/>
              </a:lnSpc>
            </a:pPr>
            <a:r>
              <a:rPr lang="en-US" dirty="0"/>
              <a:t>Negating </a:t>
            </a:r>
            <a:r>
              <a:rPr lang="ja-JP" altLang="en-US" dirty="0">
                <a:latin typeface="Arial"/>
              </a:rPr>
              <a:t>“</a:t>
            </a:r>
            <a:r>
              <a:rPr lang="en-US" dirty="0"/>
              <a:t>element of</a:t>
            </a:r>
            <a:r>
              <a:rPr lang="ja-JP" altLang="en-US" dirty="0">
                <a:latin typeface="Arial"/>
              </a:rPr>
              <a:t>”</a:t>
            </a:r>
            <a:endParaRPr lang="en-US" dirty="0"/>
          </a:p>
          <a:p>
            <a:pPr>
              <a:lnSpc>
                <a:spcPct val="160000"/>
              </a:lnSpc>
            </a:pPr>
            <a:r>
              <a:rPr lang="en-US" dirty="0"/>
              <a:t>Negation Law</a:t>
            </a:r>
          </a:p>
          <a:p>
            <a:pPr>
              <a:lnSpc>
                <a:spcPct val="160000"/>
              </a:lnSpc>
            </a:pPr>
            <a:r>
              <a:rPr lang="en-US" dirty="0"/>
              <a:t>Identity Law</a:t>
            </a:r>
          </a:p>
          <a:p>
            <a:pPr>
              <a:lnSpc>
                <a:spcPct val="160000"/>
              </a:lnSpc>
            </a:pPr>
            <a:r>
              <a:rPr lang="en-US" dirty="0"/>
              <a:t>Definition of intersection</a:t>
            </a:r>
          </a:p>
        </p:txBody>
      </p:sp>
      <p:graphicFrame>
        <p:nvGraphicFramePr>
          <p:cNvPr id="123908" name="Object 4"/>
          <p:cNvGraphicFramePr>
            <a:graphicFrameLocks noChangeAspect="1"/>
          </p:cNvGraphicFramePr>
          <p:nvPr/>
        </p:nvGraphicFramePr>
        <p:xfrm>
          <a:off x="304800" y="3124200"/>
          <a:ext cx="3790950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0" name="Equation" r:id="rId3" imgW="1917360" imgH="203040" progId="Equation.3">
                  <p:embed/>
                </p:oleObj>
              </mc:Choice>
              <mc:Fallback>
                <p:oleObj name="Equation" r:id="rId3" imgW="19173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124200"/>
                        <a:ext cx="3790950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09" name="Object 5"/>
          <p:cNvGraphicFramePr>
            <a:graphicFrameLocks noChangeAspect="1"/>
          </p:cNvGraphicFramePr>
          <p:nvPr/>
        </p:nvGraphicFramePr>
        <p:xfrm>
          <a:off x="304800" y="1828800"/>
          <a:ext cx="1431925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1" name="Equation" r:id="rId5" imgW="723600" imgH="203040" progId="Equation.3">
                  <p:embed/>
                </p:oleObj>
              </mc:Choice>
              <mc:Fallback>
                <p:oleObj name="Equation" r:id="rId5" imgW="7236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828800"/>
                        <a:ext cx="1431925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10" name="Object 6"/>
          <p:cNvGraphicFramePr>
            <a:graphicFrameLocks noChangeAspect="1"/>
          </p:cNvGraphicFramePr>
          <p:nvPr/>
        </p:nvGraphicFramePr>
        <p:xfrm>
          <a:off x="304800" y="2209800"/>
          <a:ext cx="3113088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2" name="Equation" r:id="rId7" imgW="1574640" imgH="203040" progId="Equation.3">
                  <p:embed/>
                </p:oleObj>
              </mc:Choice>
              <mc:Fallback>
                <p:oleObj name="Equation" r:id="rId7" imgW="15746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209800"/>
                        <a:ext cx="3113088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11" name="Object 7"/>
          <p:cNvGraphicFramePr>
            <a:graphicFrameLocks noChangeAspect="1"/>
          </p:cNvGraphicFramePr>
          <p:nvPr/>
        </p:nvGraphicFramePr>
        <p:xfrm>
          <a:off x="304800" y="2667000"/>
          <a:ext cx="3540125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3" name="Equation" r:id="rId9" imgW="1790640" imgH="203040" progId="Equation.3">
                  <p:embed/>
                </p:oleObj>
              </mc:Choice>
              <mc:Fallback>
                <p:oleObj name="Equation" r:id="rId9" imgW="17906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667000"/>
                        <a:ext cx="3540125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12" name="Object 8"/>
          <p:cNvGraphicFramePr>
            <a:graphicFrameLocks noChangeAspect="1"/>
          </p:cNvGraphicFramePr>
          <p:nvPr/>
        </p:nvGraphicFramePr>
        <p:xfrm>
          <a:off x="304800" y="5334000"/>
          <a:ext cx="2436813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4" name="Equation" r:id="rId11" imgW="1231560" imgH="203040" progId="Equation.3">
                  <p:embed/>
                </p:oleObj>
              </mc:Choice>
              <mc:Fallback>
                <p:oleObj name="Equation" r:id="rId11" imgW="12315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5334000"/>
                        <a:ext cx="2436813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13" name="Object 9"/>
          <p:cNvGraphicFramePr>
            <a:graphicFrameLocks noChangeAspect="1"/>
          </p:cNvGraphicFramePr>
          <p:nvPr/>
        </p:nvGraphicFramePr>
        <p:xfrm>
          <a:off x="304800" y="3581400"/>
          <a:ext cx="3590925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5" name="Equation" r:id="rId13" imgW="1815840" imgH="203040" progId="Equation.3">
                  <p:embed/>
                </p:oleObj>
              </mc:Choice>
              <mc:Fallback>
                <p:oleObj name="Equation" r:id="rId13" imgW="18158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581400"/>
                        <a:ext cx="3590925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14" name="Object 10"/>
          <p:cNvGraphicFramePr>
            <a:graphicFrameLocks noChangeAspect="1"/>
          </p:cNvGraphicFramePr>
          <p:nvPr/>
        </p:nvGraphicFramePr>
        <p:xfrm>
          <a:off x="304800" y="3962400"/>
          <a:ext cx="4645025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6" name="Equation" r:id="rId15" imgW="2349360" imgH="215640" progId="Equation.3">
                  <p:embed/>
                </p:oleObj>
              </mc:Choice>
              <mc:Fallback>
                <p:oleObj name="Equation" r:id="rId15" imgW="23493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962400"/>
                        <a:ext cx="4645025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15" name="Object 11"/>
          <p:cNvGraphicFramePr>
            <a:graphicFrameLocks noChangeAspect="1"/>
          </p:cNvGraphicFramePr>
          <p:nvPr/>
        </p:nvGraphicFramePr>
        <p:xfrm>
          <a:off x="304800" y="4419600"/>
          <a:ext cx="5072063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7" name="Equation" r:id="rId17" imgW="2565360" imgH="215640" progId="Equation.3">
                  <p:embed/>
                </p:oleObj>
              </mc:Choice>
              <mc:Fallback>
                <p:oleObj name="Equation" r:id="rId17" imgW="25653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419600"/>
                        <a:ext cx="5072063" cy="42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16" name="Object 12"/>
          <p:cNvGraphicFramePr>
            <a:graphicFrameLocks noChangeAspect="1"/>
          </p:cNvGraphicFramePr>
          <p:nvPr/>
        </p:nvGraphicFramePr>
        <p:xfrm>
          <a:off x="304800" y="4876800"/>
          <a:ext cx="3113088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8" name="Equation" r:id="rId19" imgW="1574640" imgH="215640" progId="Equation.3">
                  <p:embed/>
                </p:oleObj>
              </mc:Choice>
              <mc:Fallback>
                <p:oleObj name="Equation" r:id="rId19" imgW="15746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876800"/>
                        <a:ext cx="3113088" cy="42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917" name="Object 13"/>
          <p:cNvGraphicFramePr>
            <a:graphicFrameLocks noChangeAspect="1"/>
          </p:cNvGraphicFramePr>
          <p:nvPr/>
        </p:nvGraphicFramePr>
        <p:xfrm>
          <a:off x="304800" y="5791200"/>
          <a:ext cx="1030288" cy="37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9" name="Equation" r:id="rId21" imgW="520560" imgH="190440" progId="Equation.3">
                  <p:embed/>
                </p:oleObj>
              </mc:Choice>
              <mc:Fallback>
                <p:oleObj name="Equation" r:id="rId21" imgW="52056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5791200"/>
                        <a:ext cx="1030288" cy="376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47592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FF"/>
                </a:solidFill>
              </a:rPr>
              <a:t>Subset problems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en-US"/>
              <a:t>Let </a:t>
            </a:r>
            <a:r>
              <a:rPr lang="en-US" i="1"/>
              <a:t>A</a:t>
            </a:r>
            <a:r>
              <a:rPr lang="en-US"/>
              <a:t>, </a:t>
            </a:r>
            <a:r>
              <a:rPr lang="en-US" i="1"/>
              <a:t>B</a:t>
            </a:r>
            <a:r>
              <a:rPr lang="en-US"/>
              <a:t>, and </a:t>
            </a:r>
            <a:r>
              <a:rPr lang="en-US" i="1"/>
              <a:t>C</a:t>
            </a:r>
            <a:r>
              <a:rPr lang="en-US"/>
              <a:t> be sets.  Show that:</a:t>
            </a:r>
          </a:p>
          <a:p>
            <a:pPr marL="609600" indent="-609600">
              <a:buFontTx/>
              <a:buAutoNum type="alphaLcParenR"/>
            </a:pPr>
            <a:r>
              <a:rPr lang="en-US">
                <a:sym typeface="Symbol" charset="0"/>
              </a:rPr>
              <a:t>(AUB)  (AUBUC)</a:t>
            </a:r>
          </a:p>
          <a:p>
            <a:pPr marL="609600" indent="-609600">
              <a:buFontTx/>
              <a:buAutoNum type="alphaLcParenR"/>
            </a:pPr>
            <a:r>
              <a:rPr lang="en-US">
                <a:sym typeface="Symbol" charset="0"/>
              </a:rPr>
              <a:t>(A</a:t>
            </a:r>
            <a:r>
              <a:rPr lang="en-US">
                <a:cs typeface="Arial" charset="0"/>
                <a:sym typeface="Symbol" charset="0"/>
              </a:rPr>
              <a:t>∩B∩C) </a:t>
            </a:r>
            <a:r>
              <a:rPr lang="en-US">
                <a:sym typeface="Symbol" charset="0"/>
              </a:rPr>
              <a:t> (A</a:t>
            </a:r>
            <a:r>
              <a:rPr lang="en-US">
                <a:cs typeface="Arial" charset="0"/>
                <a:sym typeface="Symbol" charset="0"/>
              </a:rPr>
              <a:t>∩B)</a:t>
            </a:r>
          </a:p>
          <a:p>
            <a:pPr marL="609600" indent="-609600">
              <a:buFontTx/>
              <a:buAutoNum type="alphaLcParenR"/>
            </a:pPr>
            <a:r>
              <a:rPr lang="en-US">
                <a:cs typeface="Arial" charset="0"/>
                <a:sym typeface="Symbol" charset="0"/>
              </a:rPr>
              <a:t>(A-B)-C </a:t>
            </a:r>
            <a:r>
              <a:rPr lang="en-US">
                <a:sym typeface="Symbol" charset="0"/>
              </a:rPr>
              <a:t> A-C</a:t>
            </a:r>
          </a:p>
          <a:p>
            <a:pPr marL="609600" indent="-609600">
              <a:buFontTx/>
              <a:buAutoNum type="alphaLcParenR"/>
            </a:pPr>
            <a:r>
              <a:rPr lang="en-US">
                <a:sym typeface="Symbol" charset="0"/>
              </a:rPr>
              <a:t>(A-C) </a:t>
            </a:r>
            <a:r>
              <a:rPr lang="en-US">
                <a:cs typeface="Arial" charset="0"/>
                <a:sym typeface="Symbol" charset="0"/>
              </a:rPr>
              <a:t>∩ (C-B) = </a:t>
            </a:r>
            <a:r>
              <a:rPr lang="en-US">
                <a:sym typeface="Symbol" charset="0"/>
              </a:rPr>
              <a:t></a:t>
            </a:r>
          </a:p>
        </p:txBody>
      </p:sp>
    </p:spTree>
    <p:extLst>
      <p:ext uri="{BB962C8B-B14F-4D97-AF65-F5344CB8AC3E}">
        <p14:creationId xmlns:p14="http://schemas.microsoft.com/office/powerpoint/2010/main" val="864407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Practice Problems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dirty="0" err="1" smtClean="0"/>
              <a:t>Problems</a:t>
            </a:r>
            <a:r>
              <a:rPr lang="fr-FR" sz="2400" dirty="0" smtClean="0"/>
              <a:t> </a:t>
            </a:r>
            <a:r>
              <a:rPr lang="fr-FR" sz="2400" dirty="0"/>
              <a:t>(</a:t>
            </a:r>
            <a:r>
              <a:rPr lang="fr-FR" sz="2400" dirty="0" err="1"/>
              <a:t>Exercises</a:t>
            </a:r>
            <a:r>
              <a:rPr lang="fr-FR" sz="2400" dirty="0"/>
              <a:t> 3.1) 2, 3, 4, 6, 7, 8, 15, 22 </a:t>
            </a:r>
            <a:endParaRPr lang="fr-FR" sz="2400" dirty="0" smtClean="0"/>
          </a:p>
          <a:p>
            <a:r>
              <a:rPr lang="fr-FR" sz="2400" dirty="0" err="1" smtClean="0"/>
              <a:t>Problems</a:t>
            </a:r>
            <a:r>
              <a:rPr lang="fr-FR" sz="2400" dirty="0" smtClean="0"/>
              <a:t> </a:t>
            </a:r>
            <a:r>
              <a:rPr lang="fr-FR" sz="2400" dirty="0"/>
              <a:t>(</a:t>
            </a:r>
            <a:r>
              <a:rPr lang="fr-FR" sz="2400" dirty="0" err="1"/>
              <a:t>Exercises</a:t>
            </a:r>
            <a:r>
              <a:rPr lang="fr-FR" sz="2400" dirty="0"/>
              <a:t> 3.2) 5, 6, 7, 8, 16, 17, 18 </a:t>
            </a:r>
            <a:endParaRPr lang="fr-FR" sz="2400" dirty="0" smtClean="0"/>
          </a:p>
          <a:p>
            <a:r>
              <a:rPr lang="fr-FR" sz="2400" dirty="0" err="1" smtClean="0"/>
              <a:t>Problems</a:t>
            </a:r>
            <a:r>
              <a:rPr lang="fr-FR" sz="2400" dirty="0" smtClean="0"/>
              <a:t> </a:t>
            </a:r>
            <a:r>
              <a:rPr lang="fr-FR" sz="2400" dirty="0"/>
              <a:t>(</a:t>
            </a:r>
            <a:r>
              <a:rPr lang="fr-FR" sz="2400" dirty="0" err="1"/>
              <a:t>Exercises</a:t>
            </a:r>
            <a:r>
              <a:rPr lang="fr-FR" sz="2400" dirty="0"/>
              <a:t> 3.3) 2, 4, 6, 7 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22744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Describing a Set: Roster Method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S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{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a,b,c,d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</a:t>
            </a:r>
          </a:p>
          <a:p>
            <a:r>
              <a:rPr lang="en-US" dirty="0" smtClean="0"/>
              <a:t>Order not important </a:t>
            </a:r>
          </a:p>
          <a:p>
            <a:pPr>
              <a:buNone/>
            </a:pPr>
            <a:r>
              <a:rPr lang="en-US" dirty="0" smtClean="0"/>
              <a:t>        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S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{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a,b,c,d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 = {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b,c,a,d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</a:t>
            </a:r>
          </a:p>
          <a:p>
            <a:pPr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496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Describing a Set: Roster Method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Each </a:t>
            </a:r>
            <a:r>
              <a:rPr lang="en-US" dirty="0" smtClean="0"/>
              <a:t>distinct object is either a member or not; listing more than once does not change the set.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S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 {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a,b,c,d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 = {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a,b,c,b,c,d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</a:t>
            </a:r>
            <a:endParaRPr lang="en-US" dirty="0" smtClean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713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Describing a Set: Roster Method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Cambria Math" pitchFamily="18" charset="0"/>
                <a:ea typeface="Cambria Math" pitchFamily="18" charset="0"/>
              </a:rPr>
              <a:t>Elipses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(…) may be used to describe a set without listing all of the members when the pattern is clear.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    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S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 {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a,b,c,d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, ……,z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</a:t>
            </a:r>
          </a:p>
          <a:p>
            <a:pPr>
              <a:buNone/>
            </a:pP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846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Roster Method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Set of all vowels in the English alphabet:</a:t>
            </a:r>
          </a:p>
          <a:p>
            <a:pPr>
              <a:buNone/>
            </a:pPr>
            <a:r>
              <a:rPr lang="en-US" dirty="0" smtClean="0"/>
              <a:t>             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V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{</a:t>
            </a:r>
            <a:r>
              <a:rPr lang="en-US" dirty="0" err="1" smtClean="0">
                <a:latin typeface="Cambria Math" pitchFamily="18" charset="0"/>
                <a:ea typeface="Cambria Math" pitchFamily="18" charset="0"/>
              </a:rPr>
              <a:t>a,e,i,o,u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</a:t>
            </a:r>
          </a:p>
          <a:p>
            <a:r>
              <a:rPr lang="en-US" dirty="0" smtClean="0"/>
              <a:t>Set of all  odd positive integers less than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            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O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{1,3,5,7,9}</a:t>
            </a:r>
          </a:p>
          <a:p>
            <a:r>
              <a:rPr lang="en-US" dirty="0" smtClean="0"/>
              <a:t>Set of all positive integers less than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100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             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S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{1,2,3,……..,99}</a:t>
            </a:r>
          </a:p>
          <a:p>
            <a:pPr marL="514350" indent="-514350"/>
            <a:r>
              <a:rPr lang="en-US" dirty="0" smtClean="0">
                <a:latin typeface="Cambria Math" pitchFamily="18" charset="0"/>
                <a:ea typeface="Cambria Math" pitchFamily="18" charset="0"/>
              </a:rPr>
              <a:t>Set of all integers less than 0: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         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S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{…., -3,-2,-1}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138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\{ x |  x\in A \vee x \in B\}$&#10;&#10;\end{document}"/>
  <p:tag name="IGUANATEXSIZE" val="3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\{ x |  x\in A \vee x \in B\}$&#10;&#10;\end{document}"/>
  <p:tag name="IGUANATEXSIZE" val="3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{ \bar{B}} $&#10;&#10;\end{document}"/>
  <p:tag name="IGUANATEXSIZE" val="1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{ \bar{B}} $&#10;&#10;\end{document}"/>
  <p:tag name="IGUANATEXSIZE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4381</TotalTime>
  <Words>3104</Words>
  <Application>Microsoft Macintosh PowerPoint</Application>
  <PresentationFormat>On-screen Show (4:3)</PresentationFormat>
  <Paragraphs>356</Paragraphs>
  <Slides>58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58</vt:i4>
      </vt:variant>
    </vt:vector>
  </HeadingPairs>
  <TitlesOfParts>
    <vt:vector size="61" baseType="lpstr">
      <vt:lpstr>Office Theme</vt:lpstr>
      <vt:lpstr>Equation</vt:lpstr>
      <vt:lpstr>Worksheet</vt:lpstr>
      <vt:lpstr>Set Theory – Part I</vt:lpstr>
      <vt:lpstr>Introduction</vt:lpstr>
      <vt:lpstr>Introduction</vt:lpstr>
      <vt:lpstr>Sets</vt:lpstr>
      <vt:lpstr>Sets</vt:lpstr>
      <vt:lpstr>Describing a Set: Roster Method</vt:lpstr>
      <vt:lpstr>Describing a Set: Roster Method</vt:lpstr>
      <vt:lpstr>Describing a Set: Roster Method</vt:lpstr>
      <vt:lpstr>Roster Method</vt:lpstr>
      <vt:lpstr>Some Important Sets</vt:lpstr>
      <vt:lpstr>Interval Notation</vt:lpstr>
      <vt:lpstr>Special types of sets that come up often</vt:lpstr>
      <vt:lpstr>Representation of a set</vt:lpstr>
      <vt:lpstr>Representation of a set</vt:lpstr>
      <vt:lpstr>Some illustrations of set-builder notation</vt:lpstr>
      <vt:lpstr>Universe</vt:lpstr>
      <vt:lpstr>Conceptually:</vt:lpstr>
      <vt:lpstr>Equality of Sets, Subsets</vt:lpstr>
      <vt:lpstr>Equality of Sets, Subsets (contd.)</vt:lpstr>
      <vt:lpstr>Subsets (contd.)</vt:lpstr>
      <vt:lpstr>Cardinality of a set</vt:lpstr>
      <vt:lpstr>Power set</vt:lpstr>
      <vt:lpstr>Power set</vt:lpstr>
      <vt:lpstr>Power set</vt:lpstr>
      <vt:lpstr>Ordered collection of objects </vt:lpstr>
      <vt:lpstr>Ordered collection of objects </vt:lpstr>
      <vt:lpstr>Tuples</vt:lpstr>
      <vt:lpstr>Section Summary</vt:lpstr>
      <vt:lpstr>Union</vt:lpstr>
      <vt:lpstr>Union</vt:lpstr>
      <vt:lpstr>Operations on Sets</vt:lpstr>
      <vt:lpstr>Review Question</vt:lpstr>
      <vt:lpstr>Review Question</vt:lpstr>
      <vt:lpstr>Operations on Sets</vt:lpstr>
      <vt:lpstr>Operations on Sets</vt:lpstr>
      <vt:lpstr>Operations on Sets</vt:lpstr>
      <vt:lpstr>Venn Diagram</vt:lpstr>
      <vt:lpstr>Intersection</vt:lpstr>
      <vt:lpstr>Union</vt:lpstr>
      <vt:lpstr>Set Difference</vt:lpstr>
      <vt:lpstr>Set Complement</vt:lpstr>
      <vt:lpstr>Disjoint Sets</vt:lpstr>
      <vt:lpstr>Symmetric Difference</vt:lpstr>
      <vt:lpstr>Set identities</vt:lpstr>
      <vt:lpstr>Set identities: DeMorgan again</vt:lpstr>
      <vt:lpstr>PowerPoint Presentation</vt:lpstr>
      <vt:lpstr>Proof by using basic set identities</vt:lpstr>
      <vt:lpstr>What is a membership table ? </vt:lpstr>
      <vt:lpstr>What is a membership table ? </vt:lpstr>
      <vt:lpstr>What is a membership table ? </vt:lpstr>
      <vt:lpstr>What is a membership table ? </vt:lpstr>
      <vt:lpstr>Proof by membership tables ?</vt:lpstr>
      <vt:lpstr>Proof by showing each set  is a subset of the other</vt:lpstr>
      <vt:lpstr>Proof by showing each set  is a subset of the other</vt:lpstr>
      <vt:lpstr>Proof by set builder notation  and logical equivalences</vt:lpstr>
      <vt:lpstr>Proof by set builder notation  and logical equivalences </vt:lpstr>
      <vt:lpstr>Subset problems</vt:lpstr>
      <vt:lpstr>Practice Problems</vt:lpstr>
    </vt:vector>
  </TitlesOfParts>
  <Company>SFU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 Theory</dc:title>
  <dc:creator>Binay Bhattacharya</dc:creator>
  <cp:lastModifiedBy>Binay Bhattacharya</cp:lastModifiedBy>
  <cp:revision>64</cp:revision>
  <dcterms:created xsi:type="dcterms:W3CDTF">2014-04-09T04:50:20Z</dcterms:created>
  <dcterms:modified xsi:type="dcterms:W3CDTF">2018-02-19T05:20:46Z</dcterms:modified>
</cp:coreProperties>
</file>