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9" r:id="rId10"/>
    <p:sldId id="308" r:id="rId11"/>
    <p:sldId id="312" r:id="rId12"/>
    <p:sldId id="313" r:id="rId13"/>
    <p:sldId id="314" r:id="rId14"/>
    <p:sldId id="315" r:id="rId15"/>
    <p:sldId id="316" r:id="rId16"/>
    <p:sldId id="272" r:id="rId17"/>
    <p:sldId id="317" r:id="rId18"/>
    <p:sldId id="310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6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0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4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0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8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3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4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6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0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01EA-6DCF-CA4C-B17B-B8A5962705B9}" type="datetimeFigureOut">
              <a:rPr lang="en-US" smtClean="0"/>
              <a:t>2015-01-14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65958-E07A-3046-9EF7-4D7C1A72A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 Theory (Part II)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1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  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6" descr="Screen Shot 2015-01-10 at 10.52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1" y="1684300"/>
            <a:ext cx="8330649" cy="327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2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Membership Table (Rosen, page 131) 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Set identities can also be proved using </a:t>
            </a:r>
            <a:r>
              <a:rPr lang="en-US" sz="2800" b="1" dirty="0" smtClean="0">
                <a:latin typeface="Calibri" charset="0"/>
                <a:ea typeface="ＭＳ Ｐゴシック" charset="0"/>
                <a:cs typeface="ＭＳ Ｐゴシック" charset="0"/>
              </a:rPr>
              <a:t>membership table.</a:t>
            </a:r>
          </a:p>
          <a:p>
            <a:pPr lvl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Consider each combination of sets that an element can belong to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457200" lvl="1" indent="0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for A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B=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C : an element can belong to any subset of {A,B,C}</a:t>
            </a:r>
            <a:endParaRPr lang="en-US" sz="2400" dirty="0" smtClean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Verify that the elements of the same combination of sets belong to both the sets in the identity.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indent="-457200"/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Consider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DeMorgan’s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Law</a:t>
            </a:r>
          </a:p>
        </p:txBody>
      </p:sp>
    </p:spTree>
    <p:extLst>
      <p:ext uri="{BB962C8B-B14F-4D97-AF65-F5344CB8AC3E}">
        <p14:creationId xmlns:p14="http://schemas.microsoft.com/office/powerpoint/2010/main" val="380158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Membership Table (Rosen, page 131) 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Screen Shot 2015-01-14 at 12.09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81" y="1190626"/>
            <a:ext cx="6737769" cy="3817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3376" y="5073868"/>
            <a:ext cx="860425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To indicate that an element is in a set, a 1 is used.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To indicate that an element is </a:t>
            </a:r>
            <a:r>
              <a:rPr lang="en-US" sz="2800" dirty="0" smtClean="0"/>
              <a:t>not in </a:t>
            </a:r>
            <a:r>
              <a:rPr lang="en-US" sz="2800" dirty="0"/>
              <a:t>a set, a </a:t>
            </a:r>
            <a:r>
              <a:rPr lang="en-US" sz="2800" dirty="0" smtClean="0"/>
              <a:t>0 </a:t>
            </a:r>
            <a:r>
              <a:rPr lang="en-US" sz="2800" dirty="0"/>
              <a:t>is used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385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Membership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Table (Rosen, page 131) 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Screen Shot 2015-01-14 at 12.50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3400"/>
            <a:ext cx="9144000" cy="32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8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Membership Table (Rosen, page 131) 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Screen Shot 2015-01-14 at 12.50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3400"/>
            <a:ext cx="9144000" cy="32509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9125" y="5413375"/>
            <a:ext cx="655637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identity of the last two columns is established.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53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Laws of Set Theory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3" name="Picture 2" descr="Screen Shot 2015-01-14 at 2.10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657" y="1417638"/>
            <a:ext cx="4003412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7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Laws of Set Theory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9" name="Picture 8" descr="Screen Shot 2015-01-14 at 2.10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62" y="1632567"/>
            <a:ext cx="4859314" cy="481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94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Laws of Set Theory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Screen Shot 2015-01-14 at 2.10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334" y="1346200"/>
            <a:ext cx="4226607" cy="521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7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 from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87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Section 1.1</a:t>
            </a:r>
          </a:p>
          <a:p>
            <a:pPr lvl="1"/>
            <a:r>
              <a:rPr lang="en-US" sz="2400" dirty="0" smtClean="0"/>
              <a:t>1, 3, 8, 9, 10, 21, 23, 28, 29, 37, 38, 39, 41, 48</a:t>
            </a:r>
          </a:p>
          <a:p>
            <a:r>
              <a:rPr lang="en-US" sz="2800" dirty="0" smtClean="0"/>
              <a:t>Section 1.2</a:t>
            </a:r>
          </a:p>
          <a:p>
            <a:pPr lvl="1"/>
            <a:r>
              <a:rPr lang="en-US" sz="2400" dirty="0" smtClean="0"/>
              <a:t>1, 3, 6, 8, 9,19, 20</a:t>
            </a:r>
          </a:p>
          <a:p>
            <a:r>
              <a:rPr lang="en-US" sz="2800" dirty="0" smtClean="0"/>
              <a:t>Section 1.3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1, 2, 4, 9, 11, 14, 15, 16</a:t>
            </a:r>
          </a:p>
          <a:p>
            <a:r>
              <a:rPr lang="en-US" sz="2800" dirty="0" smtClean="0"/>
              <a:t>Section 1.4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5, 6, 11</a:t>
            </a:r>
          </a:p>
          <a:p>
            <a:r>
              <a:rPr lang="en-US" sz="2800" dirty="0" smtClean="0"/>
              <a:t>Section 1.5</a:t>
            </a:r>
          </a:p>
          <a:p>
            <a:pPr lvl="1"/>
            <a:r>
              <a:rPr lang="en-US" sz="2400" dirty="0" smtClean="0"/>
              <a:t>1, 3, 5, 6, 8, 9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394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 from the text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87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Section 1.6</a:t>
            </a:r>
          </a:p>
          <a:p>
            <a:pPr lvl="1"/>
            <a:r>
              <a:rPr lang="en-US" sz="2400" dirty="0" smtClean="0"/>
              <a:t>1, 3, 4</a:t>
            </a:r>
          </a:p>
          <a:p>
            <a:r>
              <a:rPr lang="en-US" sz="2800" dirty="0" smtClean="0"/>
              <a:t>Section 1.7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3, 5, 6, 9</a:t>
            </a:r>
          </a:p>
          <a:p>
            <a:r>
              <a:rPr lang="en-US" sz="2800" dirty="0" smtClean="0"/>
              <a:t>Section 1.8</a:t>
            </a:r>
          </a:p>
          <a:p>
            <a:pPr lvl="1"/>
            <a:r>
              <a:rPr lang="en-US" sz="2400" dirty="0" smtClean="0"/>
              <a:t>1, 3, 5, 12, 13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968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Indexed Sets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83" y="1600200"/>
            <a:ext cx="870749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Generalized Union and Intersection of  sets</a:t>
            </a:r>
          </a:p>
          <a:p>
            <a:pPr lvl="1"/>
            <a:r>
              <a:rPr lang="en-US" sz="3200" dirty="0" smtClean="0"/>
              <a:t>Suppose 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…., A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  are sets. We can use A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to indicate the </a:t>
            </a:r>
            <a:r>
              <a:rPr lang="en-US" sz="3200" i="1" dirty="0" err="1" smtClean="0">
                <a:solidFill>
                  <a:srgbClr val="0000FF"/>
                </a:solidFill>
              </a:rPr>
              <a:t>i</a:t>
            </a:r>
            <a:r>
              <a:rPr lang="en-US" sz="3200" baseline="30000" dirty="0" err="1" smtClean="0"/>
              <a:t>th</a:t>
            </a:r>
            <a:r>
              <a:rPr lang="en-US" sz="3200" dirty="0" smtClean="0"/>
              <a:t> set where </a:t>
            </a:r>
            <a:r>
              <a:rPr lang="en-US" sz="3200" i="1" dirty="0" err="1" smtClean="0">
                <a:solidFill>
                  <a:srgbClr val="0000FF"/>
                </a:solidFill>
              </a:rPr>
              <a:t>i</a:t>
            </a:r>
            <a:r>
              <a:rPr lang="en-US" sz="3200" i="1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is</a:t>
            </a:r>
            <a:r>
              <a:rPr lang="en-US" sz="3200" dirty="0" smtClean="0"/>
              <a:t>  called the index of the set.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pic>
        <p:nvPicPr>
          <p:cNvPr id="5" name="Picture 4" descr="Screen Shot 2015-01-10 at 8.54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915648"/>
            <a:ext cx="8454373" cy="87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5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Indexed Sets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83" y="1600200"/>
            <a:ext cx="870749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Other equivalent expressions</a:t>
            </a:r>
            <a:r>
              <a:rPr lang="en-US" sz="2800" dirty="0"/>
              <a:t>:</a:t>
            </a:r>
            <a:endParaRPr lang="en-US" sz="2800" dirty="0" smtClean="0"/>
          </a:p>
        </p:txBody>
      </p:sp>
      <p:pic>
        <p:nvPicPr>
          <p:cNvPr id="4" name="Picture 3" descr="Screen Shot 2015-01-10 at 8.56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22" y="2386039"/>
            <a:ext cx="3869368" cy="977972"/>
          </a:xfrm>
          <a:prstGeom prst="rect">
            <a:avLst/>
          </a:prstGeom>
        </p:spPr>
      </p:pic>
      <p:pic>
        <p:nvPicPr>
          <p:cNvPr id="7" name="Picture 6" descr="Screen Shot 2015-01-10 at 9.00.1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33" y="3520811"/>
            <a:ext cx="4198957" cy="911183"/>
          </a:xfrm>
          <a:prstGeom prst="rect">
            <a:avLst/>
          </a:prstGeom>
        </p:spPr>
      </p:pic>
      <p:pic>
        <p:nvPicPr>
          <p:cNvPr id="9" name="Picture 8" descr="Screen Shot 2015-01-10 at 9.06.1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22" y="4886653"/>
            <a:ext cx="3890725" cy="871692"/>
          </a:xfrm>
          <a:prstGeom prst="rect">
            <a:avLst/>
          </a:prstGeom>
        </p:spPr>
      </p:pic>
      <p:pic>
        <p:nvPicPr>
          <p:cNvPr id="11" name="Picture 10" descr="Screen Shot 2015-01-10 at 9.06.3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71" y="5758345"/>
            <a:ext cx="2214033" cy="468982"/>
          </a:xfrm>
          <a:prstGeom prst="rect">
            <a:avLst/>
          </a:prstGeom>
        </p:spPr>
      </p:pic>
      <p:pic>
        <p:nvPicPr>
          <p:cNvPr id="5" name="Picture 4" descr="Screen Shot 2015-01-12 at 11.34.55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739" y="2327212"/>
            <a:ext cx="3695700" cy="952500"/>
          </a:xfrm>
          <a:prstGeom prst="rect">
            <a:avLst/>
          </a:prstGeom>
        </p:spPr>
      </p:pic>
      <p:pic>
        <p:nvPicPr>
          <p:cNvPr id="12" name="Picture 11" descr="Screen Shot 2015-01-12 at 11.36.04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892" y="3562719"/>
            <a:ext cx="4184908" cy="886633"/>
          </a:xfrm>
          <a:prstGeom prst="rect">
            <a:avLst/>
          </a:prstGeom>
        </p:spPr>
      </p:pic>
      <p:pic>
        <p:nvPicPr>
          <p:cNvPr id="14" name="Picture 13" descr="Screen Shot 2015-01-12 at 11.39.41 A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423" y="4758639"/>
            <a:ext cx="34544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Indexed Sets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83" y="1600200"/>
            <a:ext cx="870749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set  </a:t>
            </a:r>
            <a:r>
              <a:rPr lang="en-US" sz="2800" dirty="0" err="1" smtClean="0"/>
              <a:t>B</a:t>
            </a:r>
            <a:r>
              <a:rPr lang="en-US" sz="2800" baseline="-25000" dirty="0" err="1" smtClean="0"/>
              <a:t>j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{</a:t>
            </a:r>
            <a:r>
              <a:rPr lang="en-US" sz="2800" dirty="0" err="1" smtClean="0"/>
              <a:t>kj</a:t>
            </a:r>
            <a:r>
              <a:rPr lang="en-US" sz="2800" dirty="0" smtClean="0"/>
              <a:t> | k=2,3,4, …}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      	= {2j, 3j, 4j, …..} </a:t>
            </a:r>
          </a:p>
          <a:p>
            <a:r>
              <a:rPr lang="en-US" sz="2800" dirty="0" err="1" smtClean="0"/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is the set all the positive numbers divisible by j except  by itself.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  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The set of all composite numbers, numbers which can be expressed as  the product of two integers (≠ 1)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4" name="Picture 3" descr="Screen Shot 2015-01-12 at 11.33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2" y="3844740"/>
            <a:ext cx="7422200" cy="109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4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Proving Set Equivalences</a:t>
            </a:r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 1</a:t>
            </a:r>
            <a:endParaRPr lang="en-US" sz="4000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Let 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A={</a:t>
            </a:r>
            <a:r>
              <a:rPr lang="en-US" dirty="0" err="1">
                <a:latin typeface="Calibri" charset="0"/>
                <a:ea typeface="ＭＳ Ｐゴシック" charset="0"/>
              </a:rPr>
              <a:t>x|x</a:t>
            </a:r>
            <a:r>
              <a:rPr lang="en-US" dirty="0">
                <a:latin typeface="Calibri" charset="0"/>
                <a:ea typeface="ＭＳ Ｐゴシック" charset="0"/>
              </a:rPr>
              <a:t> is even} 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B={</a:t>
            </a:r>
            <a:r>
              <a:rPr lang="en-US" dirty="0" err="1">
                <a:latin typeface="Calibri" charset="0"/>
                <a:ea typeface="ＭＳ Ｐゴシック" charset="0"/>
              </a:rPr>
              <a:t>x|x</a:t>
            </a:r>
            <a:r>
              <a:rPr lang="en-US" dirty="0">
                <a:latin typeface="Calibri" charset="0"/>
                <a:ea typeface="ＭＳ Ｐゴシック" charset="0"/>
              </a:rPr>
              <a:t> is a multiple of 3}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C={</a:t>
            </a:r>
            <a:r>
              <a:rPr lang="en-US" dirty="0" err="1">
                <a:latin typeface="Calibri" charset="0"/>
                <a:ea typeface="ＭＳ Ｐゴシック" charset="0"/>
              </a:rPr>
              <a:t>x|x</a:t>
            </a:r>
            <a:r>
              <a:rPr lang="en-US" dirty="0">
                <a:latin typeface="Calibri" charset="0"/>
                <a:ea typeface="ＭＳ Ｐゴシック" charset="0"/>
              </a:rPr>
              <a:t> is a multiple of 6}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Show that 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B=C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8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Proving Set Equivalences</a:t>
            </a:r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B  C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 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Consider an arbitrary element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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B </a:t>
            </a:r>
          </a:p>
          <a:p>
            <a:pPr lvl="1">
              <a:buFont typeface="Symbol" charset="0"/>
              <a:buChar char="Þ"/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is a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multiple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of 2 and x is a multiple of 3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we can write x=2.3.k for some integer k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x=6k for some integer k  x is a multiple of 6 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  C</a:t>
            </a:r>
          </a:p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C 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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B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Consider an arbitrary element 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 C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 is a multiple of 6  x=6k for some integer k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x=2(3k)=3(2k)  x is a multiple of 2 and of 3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  </a:t>
            </a:r>
            <a:r>
              <a:rPr lang="en-US" dirty="0">
                <a:latin typeface="Calibri" charset="0"/>
                <a:ea typeface="ＭＳ Ｐゴシック" charset="0"/>
              </a:rPr>
              <a:t>A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B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8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Proving Set Equivalences</a:t>
            </a:r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B  C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 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Consider an arbitrary element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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B </a:t>
            </a:r>
          </a:p>
          <a:p>
            <a:pPr lvl="1">
              <a:buFont typeface="Symbol" charset="0"/>
              <a:buChar char="Þ"/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is a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multiple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of 2 and x is a multiple of 3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we can write x=2.3.k for some integer k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x=6k for some integer k  x is a multiple of 6 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  C</a:t>
            </a:r>
          </a:p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C 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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B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Consider an arbitrary element 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 C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 is a multiple of 6  x=6k for some integer k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x=2(3k)=3(2k)  x is a multiple of 2 and of 3</a:t>
            </a:r>
          </a:p>
          <a:p>
            <a:pPr lvl="1">
              <a:buFont typeface="Symbol" charset="0"/>
              <a:buChar char="Þ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x  </a:t>
            </a:r>
            <a:r>
              <a:rPr lang="en-US" dirty="0">
                <a:latin typeface="Calibri" charset="0"/>
                <a:ea typeface="ＭＳ Ｐゴシック" charset="0"/>
              </a:rPr>
              <a:t>A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B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5662" y="6126163"/>
            <a:ext cx="5834148" cy="5847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1">
              <a:buFont typeface="Symbol" charset="0"/>
              <a:buChar char="Þ"/>
            </a:pPr>
            <a:r>
              <a:rPr lang="en-US" sz="3200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: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  to be read as ‘this implies’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253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charset="0"/>
                <a:ea typeface="ＭＳ Ｐゴシック" charset="0"/>
                <a:cs typeface="ＭＳ Ｐゴシック" charset="0"/>
              </a:rPr>
              <a:t>                          : </a:t>
            </a:r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Screen Shot 2015-01-10 at 9.29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56" y="655715"/>
            <a:ext cx="3721100" cy="685800"/>
          </a:xfrm>
          <a:prstGeom prst="rect">
            <a:avLst/>
          </a:prstGeom>
        </p:spPr>
      </p:pic>
      <p:pic>
        <p:nvPicPr>
          <p:cNvPr id="8" name="Picture 7" descr="Screen Shot 2015-01-10 at 10.19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87" y="1496038"/>
            <a:ext cx="5181916" cy="528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3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 3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Prove or disprove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Screen Shot 2015-01-10 at 10.31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376" y="2438044"/>
            <a:ext cx="5750318" cy="61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1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611</Words>
  <Application>Microsoft Macintosh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Set Theory (Part II)</vt:lpstr>
      <vt:lpstr>Indexed Sets</vt:lpstr>
      <vt:lpstr>Indexed Sets</vt:lpstr>
      <vt:lpstr>Indexed Sets</vt:lpstr>
      <vt:lpstr>Proving Set Equivalences: Example 1</vt:lpstr>
      <vt:lpstr>Proving Set Equivalences: Example 1</vt:lpstr>
      <vt:lpstr>Proving Set Equivalences: Example 1</vt:lpstr>
      <vt:lpstr>                          : Example 2</vt:lpstr>
      <vt:lpstr>Example 3</vt:lpstr>
      <vt:lpstr>Example  </vt:lpstr>
      <vt:lpstr>Membership Table (Rosen, page 131) </vt:lpstr>
      <vt:lpstr>Membership Table (Rosen, page 131) </vt:lpstr>
      <vt:lpstr>Membership Table (Rosen, page 131) </vt:lpstr>
      <vt:lpstr>Membership Table (Rosen, page 131) </vt:lpstr>
      <vt:lpstr>Laws of Set Theory</vt:lpstr>
      <vt:lpstr>Laws of Set Theory</vt:lpstr>
      <vt:lpstr>Laws of Set Theory</vt:lpstr>
      <vt:lpstr>Practice problems from the text</vt:lpstr>
      <vt:lpstr>Practice problems from the text (2)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Theory</dc:title>
  <dc:creator>Binay Bhattacharya</dc:creator>
  <cp:lastModifiedBy>Binay Bhattacharya</cp:lastModifiedBy>
  <cp:revision>36</cp:revision>
  <dcterms:created xsi:type="dcterms:W3CDTF">2014-04-09T04:50:20Z</dcterms:created>
  <dcterms:modified xsi:type="dcterms:W3CDTF">2015-01-14T22:18:12Z</dcterms:modified>
</cp:coreProperties>
</file>