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01" r:id="rId3"/>
    <p:sldId id="302" r:id="rId4"/>
    <p:sldId id="303" r:id="rId5"/>
    <p:sldId id="304" r:id="rId6"/>
    <p:sldId id="305" r:id="rId7"/>
    <p:sldId id="306" r:id="rId8"/>
    <p:sldId id="307" r:id="rId9"/>
    <p:sldId id="309" r:id="rId10"/>
    <p:sldId id="308" r:id="rId11"/>
    <p:sldId id="312" r:id="rId12"/>
    <p:sldId id="313" r:id="rId13"/>
    <p:sldId id="314" r:id="rId14"/>
    <p:sldId id="315" r:id="rId15"/>
    <p:sldId id="316" r:id="rId16"/>
    <p:sldId id="272" r:id="rId17"/>
    <p:sldId id="317" r:id="rId18"/>
    <p:sldId id="310" r:id="rId19"/>
    <p:sldId id="31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2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501EA-6DCF-CA4C-B17B-B8A5962705B9}" type="datetimeFigureOut">
              <a:rPr lang="en-US" smtClean="0"/>
              <a:t>2015-01-14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5958-E07A-3046-9EF7-4D7C1A72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364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501EA-6DCF-CA4C-B17B-B8A5962705B9}" type="datetimeFigureOut">
              <a:rPr lang="en-US" smtClean="0"/>
              <a:t>2015-01-14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5958-E07A-3046-9EF7-4D7C1A72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035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501EA-6DCF-CA4C-B17B-B8A5962705B9}" type="datetimeFigureOut">
              <a:rPr lang="en-US" smtClean="0"/>
              <a:t>2015-01-14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5958-E07A-3046-9EF7-4D7C1A72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00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501EA-6DCF-CA4C-B17B-B8A5962705B9}" type="datetimeFigureOut">
              <a:rPr lang="en-US" smtClean="0"/>
              <a:t>2015-01-14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5958-E07A-3046-9EF7-4D7C1A72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43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501EA-6DCF-CA4C-B17B-B8A5962705B9}" type="datetimeFigureOut">
              <a:rPr lang="en-US" smtClean="0"/>
              <a:t>2015-01-14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5958-E07A-3046-9EF7-4D7C1A72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305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501EA-6DCF-CA4C-B17B-B8A5962705B9}" type="datetimeFigureOut">
              <a:rPr lang="en-US" smtClean="0"/>
              <a:t>2015-01-14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5958-E07A-3046-9EF7-4D7C1A72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986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501EA-6DCF-CA4C-B17B-B8A5962705B9}" type="datetimeFigureOut">
              <a:rPr lang="en-US" smtClean="0"/>
              <a:t>2015-01-14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5958-E07A-3046-9EF7-4D7C1A72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136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501EA-6DCF-CA4C-B17B-B8A5962705B9}" type="datetimeFigureOut">
              <a:rPr lang="en-US" smtClean="0"/>
              <a:t>2015-01-14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5958-E07A-3046-9EF7-4D7C1A72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49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501EA-6DCF-CA4C-B17B-B8A5962705B9}" type="datetimeFigureOut">
              <a:rPr lang="en-US" smtClean="0"/>
              <a:t>2015-01-14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5958-E07A-3046-9EF7-4D7C1A72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562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501EA-6DCF-CA4C-B17B-B8A5962705B9}" type="datetimeFigureOut">
              <a:rPr lang="en-US" smtClean="0"/>
              <a:t>2015-01-14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5958-E07A-3046-9EF7-4D7C1A72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908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501EA-6DCF-CA4C-B17B-B8A5962705B9}" type="datetimeFigureOut">
              <a:rPr lang="en-US" smtClean="0"/>
              <a:t>2015-01-14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5958-E07A-3046-9EF7-4D7C1A72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27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501EA-6DCF-CA4C-B17B-B8A5962705B9}" type="datetimeFigureOut">
              <a:rPr lang="en-US" smtClean="0"/>
              <a:t>2015-01-14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65958-E07A-3046-9EF7-4D7C1A72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0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Set Theory (Part II)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812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Example  </a:t>
            </a:r>
            <a:endParaRPr lang="en-US" b="1" dirty="0">
              <a:solidFill>
                <a:srgbClr val="0000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7" name="Picture 6" descr="Screen Shot 2015-01-10 at 10.52.5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41" y="1684300"/>
            <a:ext cx="8330649" cy="3275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821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Membership Table (Rosen, page 131) </a:t>
            </a:r>
            <a:endParaRPr lang="en-US" b="1" dirty="0">
              <a:solidFill>
                <a:srgbClr val="0000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9300" cy="4525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Set identities can also be proved using </a:t>
            </a:r>
            <a:r>
              <a:rPr lang="en-US" sz="2800" b="1" dirty="0" smtClean="0">
                <a:latin typeface="Calibri" charset="0"/>
                <a:ea typeface="ＭＳ Ｐゴシック" charset="0"/>
                <a:cs typeface="ＭＳ Ｐゴシック" charset="0"/>
              </a:rPr>
              <a:t>membership table.</a:t>
            </a:r>
          </a:p>
          <a:p>
            <a:pPr lvl="1"/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Consider each combination of sets that an element can belong to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.</a:t>
            </a:r>
          </a:p>
          <a:p>
            <a:pPr marL="457200" lvl="1" indent="0"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	</a:t>
            </a:r>
            <a:r>
              <a:rPr lang="en-US" sz="2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for A</a:t>
            </a:r>
            <a:r>
              <a:rPr lang="en-US" sz="2000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B=</a:t>
            </a:r>
            <a:r>
              <a:rPr lang="en-US" sz="2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C : an element can belong to any subset of {A,B,C}</a:t>
            </a:r>
            <a:endParaRPr lang="en-US" sz="2400" dirty="0" smtClean="0">
              <a:solidFill>
                <a:srgbClr val="FF0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Verify that the elements of the same combination of sets belong to both the sets in the identity.</a:t>
            </a:r>
            <a:endParaRPr lang="en-US" sz="24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514350" indent="-457200"/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Consider </a:t>
            </a:r>
            <a:r>
              <a:rPr lang="en-US" sz="2800" dirty="0" err="1" smtClean="0">
                <a:latin typeface="Calibri" charset="0"/>
                <a:ea typeface="ＭＳ Ｐゴシック" charset="0"/>
                <a:cs typeface="ＭＳ Ｐゴシック" charset="0"/>
              </a:rPr>
              <a:t>DeMorgan’s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 Law</a:t>
            </a:r>
          </a:p>
        </p:txBody>
      </p:sp>
    </p:spTree>
    <p:extLst>
      <p:ext uri="{BB962C8B-B14F-4D97-AF65-F5344CB8AC3E}">
        <p14:creationId xmlns:p14="http://schemas.microsoft.com/office/powerpoint/2010/main" val="3801584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Membership Table (Rosen, page 131) </a:t>
            </a:r>
            <a:endParaRPr lang="en-US" b="1" dirty="0">
              <a:solidFill>
                <a:srgbClr val="0000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" name="Picture 1" descr="Screen Shot 2015-01-14 at 12.09.5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981" y="1190626"/>
            <a:ext cx="6737769" cy="38176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3376" y="5073868"/>
            <a:ext cx="860425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 smtClean="0"/>
              <a:t>To indicate that an element is in a set, a 1 is used.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/>
              <a:t>To indicate that an element is </a:t>
            </a:r>
            <a:r>
              <a:rPr lang="en-US" sz="2800" dirty="0" smtClean="0"/>
              <a:t>not in </a:t>
            </a:r>
            <a:r>
              <a:rPr lang="en-US" sz="2800" dirty="0"/>
              <a:t>a set, a </a:t>
            </a:r>
            <a:r>
              <a:rPr lang="en-US" sz="2800" dirty="0" smtClean="0"/>
              <a:t>0 </a:t>
            </a:r>
            <a:r>
              <a:rPr lang="en-US" sz="2800" dirty="0"/>
              <a:t>is used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53851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Membership </a:t>
            </a:r>
            <a:r>
              <a:rPr lang="en-US" sz="3600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Table (Rosen, page 131) </a:t>
            </a:r>
            <a:endParaRPr lang="en-US" b="1" dirty="0">
              <a:solidFill>
                <a:srgbClr val="0000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" name="Picture 2" descr="Screen Shot 2015-01-14 at 12.50.0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03400"/>
            <a:ext cx="9144000" cy="3250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080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Membership Table (Rosen, page 131) </a:t>
            </a:r>
            <a:endParaRPr lang="en-US" b="1" dirty="0">
              <a:solidFill>
                <a:srgbClr val="0000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" name="Picture 2" descr="Screen Shot 2015-01-14 at 12.50.0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03400"/>
            <a:ext cx="9144000" cy="325095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19125" y="5413375"/>
            <a:ext cx="6556375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identity of the last two columns is established.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44536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Laws of Set Theory</a:t>
            </a:r>
            <a:endParaRPr lang="en-US" b="1" dirty="0">
              <a:solidFill>
                <a:srgbClr val="0000FF"/>
              </a:solidFill>
            </a:endParaRPr>
          </a:p>
        </p:txBody>
      </p:sp>
      <p:pic>
        <p:nvPicPr>
          <p:cNvPr id="3" name="Picture 2" descr="Screen Shot 2015-01-14 at 2.10.2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9657" y="1417638"/>
            <a:ext cx="4003412" cy="500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75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Laws of Set Theory</a:t>
            </a:r>
            <a:endParaRPr lang="en-US" b="1" dirty="0">
              <a:solidFill>
                <a:srgbClr val="0000FF"/>
              </a:solidFill>
            </a:endParaRPr>
          </a:p>
        </p:txBody>
      </p:sp>
      <p:pic>
        <p:nvPicPr>
          <p:cNvPr id="9" name="Picture 8" descr="Screen Shot 2015-01-14 at 2.10.3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562" y="1632567"/>
            <a:ext cx="4859314" cy="4814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945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Laws of Set Theory</a:t>
            </a:r>
            <a:endParaRPr lang="en-US" b="1" dirty="0">
              <a:solidFill>
                <a:srgbClr val="0000FF"/>
              </a:solidFill>
            </a:endParaRPr>
          </a:p>
        </p:txBody>
      </p:sp>
      <p:pic>
        <p:nvPicPr>
          <p:cNvPr id="4" name="Picture 3" descr="Screen Shot 2015-01-14 at 2.10.5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334" y="1346200"/>
            <a:ext cx="4226607" cy="5211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970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problems from the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878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Section 1.1</a:t>
            </a:r>
          </a:p>
          <a:p>
            <a:pPr lvl="1"/>
            <a:r>
              <a:rPr lang="en-US" sz="2400" dirty="0" smtClean="0"/>
              <a:t>1, 3, 8, 9, 10, 21, 23, 28, 29, 37, 38, 39, 41, 48</a:t>
            </a:r>
          </a:p>
          <a:p>
            <a:r>
              <a:rPr lang="en-US" sz="2800" dirty="0" smtClean="0"/>
              <a:t>Section 1.2</a:t>
            </a:r>
          </a:p>
          <a:p>
            <a:pPr lvl="1"/>
            <a:r>
              <a:rPr lang="en-US" sz="2400" dirty="0" smtClean="0"/>
              <a:t>1, 3, 6, 8, 9,19, 20</a:t>
            </a:r>
          </a:p>
          <a:p>
            <a:r>
              <a:rPr lang="en-US" sz="2800" dirty="0" smtClean="0"/>
              <a:t>Section 1.3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smtClean="0"/>
              <a:t>1, 2, 4, 9, 11, 14, 15, 16</a:t>
            </a:r>
          </a:p>
          <a:p>
            <a:r>
              <a:rPr lang="en-US" sz="2800" dirty="0" smtClean="0"/>
              <a:t>Section 1.4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smtClean="0"/>
              <a:t>5, 6, 11</a:t>
            </a:r>
          </a:p>
          <a:p>
            <a:r>
              <a:rPr lang="en-US" sz="2800" dirty="0" smtClean="0"/>
              <a:t>Section 1.5</a:t>
            </a:r>
          </a:p>
          <a:p>
            <a:pPr lvl="1"/>
            <a:r>
              <a:rPr lang="en-US" sz="2400" dirty="0" smtClean="0"/>
              <a:t>1, 3, 5, 6, 8, 9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43940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problems from the text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878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Section 1.6</a:t>
            </a:r>
          </a:p>
          <a:p>
            <a:pPr lvl="1"/>
            <a:r>
              <a:rPr lang="en-US" sz="2400" dirty="0" smtClean="0"/>
              <a:t>1, 3, 4</a:t>
            </a:r>
          </a:p>
          <a:p>
            <a:r>
              <a:rPr lang="en-US" sz="2800" dirty="0" smtClean="0"/>
              <a:t>Section 1.7 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smtClean="0"/>
              <a:t>3, 5, 6, 9</a:t>
            </a:r>
          </a:p>
          <a:p>
            <a:r>
              <a:rPr lang="en-US" sz="2800" dirty="0" smtClean="0"/>
              <a:t>Section 1.8</a:t>
            </a:r>
          </a:p>
          <a:p>
            <a:pPr lvl="1"/>
            <a:r>
              <a:rPr lang="en-US" sz="2400" dirty="0" smtClean="0"/>
              <a:t>1, 3, 5, 12, 13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9683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Indexed Sets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083" y="1600200"/>
            <a:ext cx="8707490" cy="5257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Generalized Union and Intersection of  sets</a:t>
            </a:r>
          </a:p>
          <a:p>
            <a:pPr lvl="1"/>
            <a:r>
              <a:rPr lang="en-US" sz="3200" dirty="0" smtClean="0"/>
              <a:t>Suppose A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A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…., A</a:t>
            </a:r>
            <a:r>
              <a:rPr lang="en-US" sz="3200" baseline="-25000" dirty="0" smtClean="0"/>
              <a:t>n</a:t>
            </a:r>
            <a:r>
              <a:rPr lang="en-US" sz="3200" dirty="0" smtClean="0"/>
              <a:t>  are sets. We can use A</a:t>
            </a:r>
            <a:r>
              <a:rPr lang="en-US" sz="3200" baseline="-25000" dirty="0" smtClean="0"/>
              <a:t>i</a:t>
            </a:r>
            <a:r>
              <a:rPr lang="en-US" sz="3200" dirty="0" smtClean="0"/>
              <a:t> to indicate the </a:t>
            </a:r>
            <a:r>
              <a:rPr lang="en-US" sz="3200" i="1" dirty="0" err="1" smtClean="0">
                <a:solidFill>
                  <a:srgbClr val="0000FF"/>
                </a:solidFill>
              </a:rPr>
              <a:t>i</a:t>
            </a:r>
            <a:r>
              <a:rPr lang="en-US" sz="3200" baseline="30000" dirty="0" err="1" smtClean="0"/>
              <a:t>th</a:t>
            </a:r>
            <a:r>
              <a:rPr lang="en-US" sz="3200" dirty="0" smtClean="0"/>
              <a:t> set where </a:t>
            </a:r>
            <a:r>
              <a:rPr lang="en-US" sz="3200" i="1" dirty="0" err="1" smtClean="0">
                <a:solidFill>
                  <a:srgbClr val="0000FF"/>
                </a:solidFill>
              </a:rPr>
              <a:t>i</a:t>
            </a:r>
            <a:r>
              <a:rPr lang="en-US" sz="3200" i="1" dirty="0" smtClean="0">
                <a:solidFill>
                  <a:srgbClr val="0000FF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is</a:t>
            </a:r>
            <a:r>
              <a:rPr lang="en-US" sz="3200" dirty="0" smtClean="0"/>
              <a:t>  called the index of the set.</a:t>
            </a:r>
          </a:p>
          <a:p>
            <a:pPr lvl="1"/>
            <a:endParaRPr lang="en-US" sz="32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 smtClean="0"/>
          </a:p>
          <a:p>
            <a:endParaRPr lang="en-US" sz="3600" dirty="0"/>
          </a:p>
        </p:txBody>
      </p:sp>
      <p:pic>
        <p:nvPicPr>
          <p:cNvPr id="5" name="Picture 4" descr="Screen Shot 2015-01-10 at 8.54.1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3915648"/>
            <a:ext cx="8454373" cy="875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452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Indexed Sets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083" y="1600200"/>
            <a:ext cx="8707490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Other equivalent expressions</a:t>
            </a:r>
            <a:r>
              <a:rPr lang="en-US" sz="2800" dirty="0"/>
              <a:t>:</a:t>
            </a:r>
            <a:endParaRPr lang="en-US" sz="2800" dirty="0" smtClean="0"/>
          </a:p>
        </p:txBody>
      </p:sp>
      <p:pic>
        <p:nvPicPr>
          <p:cNvPr id="4" name="Picture 3" descr="Screen Shot 2015-01-10 at 8.56.2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122" y="2386039"/>
            <a:ext cx="3869368" cy="977972"/>
          </a:xfrm>
          <a:prstGeom prst="rect">
            <a:avLst/>
          </a:prstGeom>
        </p:spPr>
      </p:pic>
      <p:pic>
        <p:nvPicPr>
          <p:cNvPr id="7" name="Picture 6" descr="Screen Shot 2015-01-10 at 9.00.15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33" y="3520811"/>
            <a:ext cx="4198957" cy="911183"/>
          </a:xfrm>
          <a:prstGeom prst="rect">
            <a:avLst/>
          </a:prstGeom>
        </p:spPr>
      </p:pic>
      <p:pic>
        <p:nvPicPr>
          <p:cNvPr id="9" name="Picture 8" descr="Screen Shot 2015-01-10 at 9.06.19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122" y="4886653"/>
            <a:ext cx="3890725" cy="871692"/>
          </a:xfrm>
          <a:prstGeom prst="rect">
            <a:avLst/>
          </a:prstGeom>
        </p:spPr>
      </p:pic>
      <p:pic>
        <p:nvPicPr>
          <p:cNvPr id="11" name="Picture 10" descr="Screen Shot 2015-01-10 at 9.06.39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671" y="5758345"/>
            <a:ext cx="2214033" cy="468982"/>
          </a:xfrm>
          <a:prstGeom prst="rect">
            <a:avLst/>
          </a:prstGeom>
        </p:spPr>
      </p:pic>
      <p:pic>
        <p:nvPicPr>
          <p:cNvPr id="5" name="Picture 4" descr="Screen Shot 2015-01-12 at 11.34.55 A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1739" y="2327212"/>
            <a:ext cx="3695700" cy="952500"/>
          </a:xfrm>
          <a:prstGeom prst="rect">
            <a:avLst/>
          </a:prstGeom>
        </p:spPr>
      </p:pic>
      <p:pic>
        <p:nvPicPr>
          <p:cNvPr id="12" name="Picture 11" descr="Screen Shot 2015-01-12 at 11.36.04 AM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1892" y="3562719"/>
            <a:ext cx="4184908" cy="886633"/>
          </a:xfrm>
          <a:prstGeom prst="rect">
            <a:avLst/>
          </a:prstGeom>
        </p:spPr>
      </p:pic>
      <p:pic>
        <p:nvPicPr>
          <p:cNvPr id="14" name="Picture 13" descr="Screen Shot 2015-01-12 at 11.39.41 AM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423" y="4758639"/>
            <a:ext cx="34544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30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Indexed Sets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083" y="1600200"/>
            <a:ext cx="8707490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Consider the set  </a:t>
            </a:r>
            <a:r>
              <a:rPr lang="en-US" sz="2800" dirty="0" err="1" smtClean="0"/>
              <a:t>B</a:t>
            </a:r>
            <a:r>
              <a:rPr lang="en-US" sz="2800" baseline="-25000" dirty="0" err="1" smtClean="0"/>
              <a:t>j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= {</a:t>
            </a:r>
            <a:r>
              <a:rPr lang="en-US" sz="2800" dirty="0" err="1" smtClean="0"/>
              <a:t>kj</a:t>
            </a:r>
            <a:r>
              <a:rPr lang="en-US" sz="2800" dirty="0" smtClean="0"/>
              <a:t> | k=2,3,4, …}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			      	= {2j, 3j, 4j, …..} </a:t>
            </a:r>
          </a:p>
          <a:p>
            <a:r>
              <a:rPr lang="en-US" sz="2800" dirty="0" err="1" smtClean="0"/>
              <a:t>B</a:t>
            </a:r>
            <a:r>
              <a:rPr lang="en-US" sz="2800" baseline="-25000" dirty="0" err="1" smtClean="0"/>
              <a:t>j</a:t>
            </a:r>
            <a:r>
              <a:rPr lang="en-US" sz="2800" dirty="0" smtClean="0"/>
              <a:t> is the set all the positive numbers divisible by j except  by itself.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  </a:t>
            </a:r>
          </a:p>
          <a:p>
            <a:endParaRPr lang="en-US" sz="2800" dirty="0"/>
          </a:p>
          <a:p>
            <a:pPr lvl="1"/>
            <a:r>
              <a:rPr lang="en-US" sz="2400" dirty="0" smtClean="0"/>
              <a:t>The set of all composite numbers, numbers which can be expressed as  the product of two integers (≠ 1)</a:t>
            </a:r>
          </a:p>
          <a:p>
            <a:pPr marL="0" indent="0">
              <a:buNone/>
            </a:pPr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pic>
        <p:nvPicPr>
          <p:cNvPr id="4" name="Picture 3" descr="Screen Shot 2015-01-12 at 11.33.2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2" y="3844740"/>
            <a:ext cx="7422200" cy="1093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041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Proving Set Equivalences</a:t>
            </a:r>
            <a:r>
              <a:rPr lang="en-US" sz="3600" dirty="0">
                <a:latin typeface="Calibri" charset="0"/>
                <a:ea typeface="ＭＳ Ｐゴシック" charset="0"/>
                <a:cs typeface="ＭＳ Ｐゴシック" charset="0"/>
              </a:rPr>
              <a:t>: </a:t>
            </a:r>
            <a:r>
              <a:rPr lang="en-US" sz="3600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Example 1</a:t>
            </a:r>
            <a:endParaRPr lang="en-US" sz="4000" b="1" dirty="0">
              <a:solidFill>
                <a:srgbClr val="0000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32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Let 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A={</a:t>
            </a:r>
            <a:r>
              <a:rPr lang="en-US" dirty="0" err="1">
                <a:latin typeface="Calibri" charset="0"/>
                <a:ea typeface="ＭＳ Ｐゴシック" charset="0"/>
              </a:rPr>
              <a:t>x|x</a:t>
            </a:r>
            <a:r>
              <a:rPr lang="en-US" dirty="0">
                <a:latin typeface="Calibri" charset="0"/>
                <a:ea typeface="ＭＳ Ｐゴシック" charset="0"/>
              </a:rPr>
              <a:t> is even} 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B={</a:t>
            </a:r>
            <a:r>
              <a:rPr lang="en-US" dirty="0" err="1">
                <a:latin typeface="Calibri" charset="0"/>
                <a:ea typeface="ＭＳ Ｐゴシック" charset="0"/>
              </a:rPr>
              <a:t>x|x</a:t>
            </a:r>
            <a:r>
              <a:rPr lang="en-US" dirty="0">
                <a:latin typeface="Calibri" charset="0"/>
                <a:ea typeface="ＭＳ Ｐゴシック" charset="0"/>
              </a:rPr>
              <a:t> is a multiple of 3}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C={</a:t>
            </a:r>
            <a:r>
              <a:rPr lang="en-US" dirty="0" err="1">
                <a:latin typeface="Calibri" charset="0"/>
                <a:ea typeface="ＭＳ Ｐゴシック" charset="0"/>
              </a:rPr>
              <a:t>x|x</a:t>
            </a:r>
            <a:r>
              <a:rPr lang="en-US" dirty="0">
                <a:latin typeface="Calibri" charset="0"/>
                <a:ea typeface="ＭＳ Ｐゴシック" charset="0"/>
              </a:rPr>
              <a:t> is a multiple of 6}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Show that A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B=C</a:t>
            </a:r>
          </a:p>
          <a:p>
            <a:pPr>
              <a:buFont typeface="Arial" charset="0"/>
              <a:buNone/>
            </a:pP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781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Proving Set Equivalences</a:t>
            </a:r>
            <a:r>
              <a:rPr lang="en-US" sz="3600" dirty="0">
                <a:latin typeface="Calibri" charset="0"/>
                <a:ea typeface="ＭＳ Ｐゴシック" charset="0"/>
                <a:cs typeface="ＭＳ Ｐゴシック" charset="0"/>
              </a:rPr>
              <a:t>: </a:t>
            </a:r>
            <a:r>
              <a:rPr lang="en-US" sz="3600" b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Example </a:t>
            </a:r>
            <a:r>
              <a:rPr lang="en-US" sz="3600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endParaRPr lang="en-US" b="1" dirty="0">
              <a:solidFill>
                <a:srgbClr val="0000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92500"/>
          </a:bodyPr>
          <a:lstStyle/>
          <a:p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A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B  C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: 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Consider an arbitrary element 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x 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B </a:t>
            </a:r>
          </a:p>
          <a:p>
            <a:pPr lvl="1">
              <a:buFont typeface="Symbol" charset="0"/>
              <a:buChar char="Þ"/>
            </a:pP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 x 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is a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multiple 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of 2 and x is a multiple of 3</a:t>
            </a:r>
          </a:p>
          <a:p>
            <a:pPr lvl="1">
              <a:buFont typeface="Symbol" charset="0"/>
              <a:buChar char="Þ"/>
            </a:pP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 we can write x=2.3.k for some integer k</a:t>
            </a:r>
          </a:p>
          <a:p>
            <a:pPr lvl="1">
              <a:buFont typeface="Symbol" charset="0"/>
              <a:buChar char="Þ"/>
            </a:pP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 x=6k for some integer k  x is a multiple of 6 </a:t>
            </a:r>
          </a:p>
          <a:p>
            <a:pPr lvl="1">
              <a:buFont typeface="Symbol" charset="0"/>
              <a:buChar char="Þ"/>
            </a:pP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 x  C</a:t>
            </a:r>
          </a:p>
          <a:p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C 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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A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B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: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Consider an arbitrary element x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 C</a:t>
            </a:r>
          </a:p>
          <a:p>
            <a:pPr lvl="1">
              <a:buFont typeface="Symbol" charset="0"/>
              <a:buChar char="Þ"/>
            </a:pP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 x is a multiple of 6  x=6k for some integer k</a:t>
            </a:r>
          </a:p>
          <a:p>
            <a:pPr lvl="1">
              <a:buFont typeface="Symbol" charset="0"/>
              <a:buChar char="Þ"/>
            </a:pP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 x=2(3k)=3(2k)  x is a multiple of 2 and of 3</a:t>
            </a:r>
          </a:p>
          <a:p>
            <a:pPr lvl="1">
              <a:buFont typeface="Symbol" charset="0"/>
              <a:buChar char="Þ"/>
            </a:pP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 x  </a:t>
            </a:r>
            <a:r>
              <a:rPr lang="en-US" dirty="0">
                <a:latin typeface="Calibri" charset="0"/>
                <a:ea typeface="ＭＳ Ｐゴシック" charset="0"/>
              </a:rPr>
              <a:t>A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B</a:t>
            </a:r>
          </a:p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988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Proving Set Equivalences</a:t>
            </a:r>
            <a:r>
              <a:rPr lang="en-US" sz="3600" dirty="0">
                <a:latin typeface="Calibri" charset="0"/>
                <a:ea typeface="ＭＳ Ｐゴシック" charset="0"/>
                <a:cs typeface="ＭＳ Ｐゴシック" charset="0"/>
              </a:rPr>
              <a:t>: </a:t>
            </a:r>
            <a:r>
              <a:rPr lang="en-US" sz="3600" b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Example </a:t>
            </a:r>
            <a:r>
              <a:rPr lang="en-US" sz="3600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endParaRPr lang="en-US" b="1" dirty="0">
              <a:solidFill>
                <a:srgbClr val="0000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92500"/>
          </a:bodyPr>
          <a:lstStyle/>
          <a:p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A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B  C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: 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Consider an arbitrary element 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x 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B </a:t>
            </a:r>
          </a:p>
          <a:p>
            <a:pPr lvl="1">
              <a:buFont typeface="Symbol" charset="0"/>
              <a:buChar char="Þ"/>
            </a:pP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 x 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is a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multiple 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of 2 and x is a multiple of 3</a:t>
            </a:r>
          </a:p>
          <a:p>
            <a:pPr lvl="1">
              <a:buFont typeface="Symbol" charset="0"/>
              <a:buChar char="Þ"/>
            </a:pP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 we can write x=2.3.k for some integer k</a:t>
            </a:r>
          </a:p>
          <a:p>
            <a:pPr lvl="1">
              <a:buFont typeface="Symbol" charset="0"/>
              <a:buChar char="Þ"/>
            </a:pP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 x=6k for some integer k  x is a multiple of 6 </a:t>
            </a:r>
          </a:p>
          <a:p>
            <a:pPr lvl="1">
              <a:buFont typeface="Symbol" charset="0"/>
              <a:buChar char="Þ"/>
            </a:pP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 x  C</a:t>
            </a:r>
          </a:p>
          <a:p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C 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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A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B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: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Consider an arbitrary element x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 C</a:t>
            </a:r>
          </a:p>
          <a:p>
            <a:pPr lvl="1">
              <a:buFont typeface="Symbol" charset="0"/>
              <a:buChar char="Þ"/>
            </a:pP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 x is a multiple of 6  x=6k for some integer k</a:t>
            </a:r>
          </a:p>
          <a:p>
            <a:pPr lvl="1">
              <a:buFont typeface="Symbol" charset="0"/>
              <a:buChar char="Þ"/>
            </a:pP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 x=2(3k)=3(2k)  x is a multiple of 2 and of 3</a:t>
            </a:r>
          </a:p>
          <a:p>
            <a:pPr lvl="1">
              <a:buFont typeface="Symbol" charset="0"/>
              <a:buChar char="Þ"/>
            </a:pP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 x  </a:t>
            </a:r>
            <a:r>
              <a:rPr lang="en-US" dirty="0">
                <a:latin typeface="Calibri" charset="0"/>
                <a:ea typeface="ＭＳ Ｐゴシック" charset="0"/>
              </a:rPr>
              <a:t>A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B</a:t>
            </a:r>
          </a:p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5662" y="6126163"/>
            <a:ext cx="5834148" cy="58477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lvl="1">
              <a:buFont typeface="Symbol" charset="0"/>
              <a:buChar char="Þ"/>
            </a:pPr>
            <a:r>
              <a:rPr lang="en-US" sz="3200" dirty="0">
                <a:latin typeface="Calibri" charset="0"/>
                <a:ea typeface="ＭＳ Ｐゴシック" charset="0"/>
                <a:sym typeface="Symbol" charset="0"/>
              </a:rPr>
              <a:t> </a:t>
            </a:r>
            <a:r>
              <a:rPr lang="en-US" sz="3200" dirty="0" smtClean="0">
                <a:latin typeface="Calibri" charset="0"/>
                <a:ea typeface="ＭＳ Ｐゴシック" charset="0"/>
                <a:sym typeface="Symbol" charset="0"/>
              </a:rPr>
              <a:t>:</a:t>
            </a:r>
            <a:r>
              <a:rPr lang="en-US" sz="3200" dirty="0" smtClean="0">
                <a:latin typeface="Calibri" charset="0"/>
                <a:ea typeface="ＭＳ Ｐゴシック" charset="0"/>
                <a:sym typeface="Symbol" charset="0"/>
              </a:rPr>
              <a:t>  to be read as ‘this implies’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32533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Calibri" charset="0"/>
                <a:ea typeface="ＭＳ Ｐゴシック" charset="0"/>
                <a:cs typeface="ＭＳ Ｐゴシック" charset="0"/>
              </a:rPr>
              <a:t>                          : </a:t>
            </a:r>
            <a:r>
              <a:rPr lang="en-US" sz="3600" b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Example </a:t>
            </a:r>
            <a:r>
              <a:rPr lang="en-US" sz="3600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endParaRPr lang="en-US" b="1" dirty="0">
              <a:solidFill>
                <a:srgbClr val="0000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" name="Picture 1" descr="Screen Shot 2015-01-10 at 9.29.5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556" y="655715"/>
            <a:ext cx="3721100" cy="685800"/>
          </a:xfrm>
          <a:prstGeom prst="rect">
            <a:avLst/>
          </a:prstGeom>
        </p:spPr>
      </p:pic>
      <p:pic>
        <p:nvPicPr>
          <p:cNvPr id="8" name="Picture 7" descr="Screen Shot 2015-01-10 at 10.19.3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987" y="1496038"/>
            <a:ext cx="5181916" cy="5288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539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Example 3</a:t>
            </a:r>
            <a:endParaRPr lang="en-US" b="1" dirty="0">
              <a:solidFill>
                <a:srgbClr val="0000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libri" charset="0"/>
                <a:ea typeface="ＭＳ Ｐゴシック" charset="0"/>
                <a:cs typeface="ＭＳ Ｐゴシック" charset="0"/>
              </a:rPr>
              <a:t>Prove or disprove 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" name="Picture 1" descr="Screen Shot 2015-01-10 at 10.31.4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376" y="2438044"/>
            <a:ext cx="5750318" cy="612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514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5258</TotalTime>
  <Words>611</Words>
  <Application>Microsoft Macintosh PowerPoint</Application>
  <PresentationFormat>On-screen Show (4:3)</PresentationFormat>
  <Paragraphs>84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Set Theory (Part II)</vt:lpstr>
      <vt:lpstr>Indexed Sets</vt:lpstr>
      <vt:lpstr>Indexed Sets</vt:lpstr>
      <vt:lpstr>Indexed Sets</vt:lpstr>
      <vt:lpstr>Proving Set Equivalences: Example 1</vt:lpstr>
      <vt:lpstr>Proving Set Equivalences: Example 1</vt:lpstr>
      <vt:lpstr>Proving Set Equivalences: Example 1</vt:lpstr>
      <vt:lpstr>                          : Example 2</vt:lpstr>
      <vt:lpstr>Example 3</vt:lpstr>
      <vt:lpstr>Example  </vt:lpstr>
      <vt:lpstr>Membership Table (Rosen, page 131) </vt:lpstr>
      <vt:lpstr>Membership Table (Rosen, page 131) </vt:lpstr>
      <vt:lpstr>Membership Table (Rosen, page 131) </vt:lpstr>
      <vt:lpstr>Membership Table (Rosen, page 131) </vt:lpstr>
      <vt:lpstr>Laws of Set Theory</vt:lpstr>
      <vt:lpstr>Laws of Set Theory</vt:lpstr>
      <vt:lpstr>Laws of Set Theory</vt:lpstr>
      <vt:lpstr>Practice problems from the text</vt:lpstr>
      <vt:lpstr>Practice problems from the text (2)</vt:lpstr>
    </vt:vector>
  </TitlesOfParts>
  <Company>SFU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 Theory</dc:title>
  <dc:creator>Binay Bhattacharya</dc:creator>
  <cp:lastModifiedBy>Binay Bhattacharya</cp:lastModifiedBy>
  <cp:revision>36</cp:revision>
  <dcterms:created xsi:type="dcterms:W3CDTF">2014-04-09T04:50:20Z</dcterms:created>
  <dcterms:modified xsi:type="dcterms:W3CDTF">2015-01-14T22:18:12Z</dcterms:modified>
</cp:coreProperties>
</file>