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85" r:id="rId4"/>
    <p:sldId id="286" r:id="rId5"/>
    <p:sldId id="290" r:id="rId6"/>
    <p:sldId id="289" r:id="rId7"/>
    <p:sldId id="287" r:id="rId8"/>
    <p:sldId id="288" r:id="rId9"/>
    <p:sldId id="275" r:id="rId10"/>
    <p:sldId id="259" r:id="rId11"/>
    <p:sldId id="260" r:id="rId12"/>
    <p:sldId id="261" r:id="rId13"/>
    <p:sldId id="262" r:id="rId14"/>
    <p:sldId id="293" r:id="rId15"/>
    <p:sldId id="263" r:id="rId16"/>
    <p:sldId id="291" r:id="rId17"/>
    <p:sldId id="292" r:id="rId18"/>
    <p:sldId id="301" r:id="rId19"/>
    <p:sldId id="302" r:id="rId20"/>
    <p:sldId id="303" r:id="rId21"/>
    <p:sldId id="304" r:id="rId22"/>
    <p:sldId id="305" r:id="rId23"/>
    <p:sldId id="306" r:id="rId24"/>
    <p:sldId id="309" r:id="rId25"/>
    <p:sldId id="307" r:id="rId26"/>
    <p:sldId id="308" r:id="rId27"/>
    <p:sldId id="310" r:id="rId28"/>
    <p:sldId id="294" r:id="rId29"/>
    <p:sldId id="295" r:id="rId30"/>
    <p:sldId id="296" r:id="rId31"/>
    <p:sldId id="297" r:id="rId32"/>
    <p:sldId id="264" r:id="rId33"/>
    <p:sldId id="265" r:id="rId34"/>
    <p:sldId id="266" r:id="rId35"/>
    <p:sldId id="298" r:id="rId36"/>
    <p:sldId id="299" r:id="rId37"/>
    <p:sldId id="300" r:id="rId38"/>
    <p:sldId id="26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5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DDB1E-776A-CE42-B419-41EF275CBA95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40315-CB3A-0A40-B809-3C0ECB0F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0315-CB3A-0A40-B809-3C0ECB0FAC5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0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4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0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8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3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4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6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0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01EA-6DCF-CA4C-B17B-B8A5962705B9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 Theory – 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1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Universe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Picture 2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664" r="-46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887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Equality of Sets, Subsets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 is a </a:t>
            </a:r>
            <a:r>
              <a:rPr lang="en-US" dirty="0" smtClean="0">
                <a:solidFill>
                  <a:srgbClr val="FF0000"/>
                </a:solidFill>
              </a:rPr>
              <a:t>subset</a:t>
            </a:r>
            <a:r>
              <a:rPr lang="en-US" dirty="0" smtClean="0"/>
              <a:t> of A, every element of B is an element of A. We write  B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 A.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Two sets are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equal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if they have the same elements.</a:t>
            </a:r>
            <a:endParaRPr lang="en-US" dirty="0" smtClean="0"/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To show that two sets are equal, it is sufficient to show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separately that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A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 B and 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B 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Equality of Sets, Subsets (contd.)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6" name="Content Placeholder 5" descr="Picture 25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479" r="-9479"/>
          <a:stretch>
            <a:fillRect/>
          </a:stretch>
        </p:blipFill>
        <p:spPr>
          <a:xfrm>
            <a:off x="457200" y="1600200"/>
            <a:ext cx="8503788" cy="4525963"/>
          </a:xfrm>
        </p:spPr>
      </p:pic>
      <p:sp>
        <p:nvSpPr>
          <p:cNvPr id="3" name="TextBox 2"/>
          <p:cNvSpPr txBox="1"/>
          <p:nvPr/>
        </p:nvSpPr>
        <p:spPr>
          <a:xfrm>
            <a:off x="4251178" y="2187504"/>
            <a:ext cx="4892822" cy="1200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Z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is N, the set of  natural numbers</a:t>
            </a:r>
          </a:p>
          <a:p>
            <a:r>
              <a:rPr lang="en-US" sz="2400" dirty="0" smtClean="0"/>
              <a:t>Q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is the set of all positive rational numbers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57134" y="4448977"/>
            <a:ext cx="37142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0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Subsets (contd.)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3474"/>
            <a:ext cx="8686800" cy="55526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set B is a </a:t>
            </a:r>
            <a:r>
              <a:rPr lang="en-US" sz="2800" dirty="0" smtClean="0">
                <a:solidFill>
                  <a:srgbClr val="FF0000"/>
                </a:solidFill>
              </a:rPr>
              <a:t>proper subset </a:t>
            </a:r>
            <a:r>
              <a:rPr lang="en-US" sz="2800" dirty="0" smtClean="0"/>
              <a:t>of a set A, if it is a subset A and is not equal to A (          ).</a:t>
            </a:r>
          </a:p>
          <a:p>
            <a:r>
              <a:rPr lang="en-US" sz="2800" dirty="0" smtClean="0"/>
              <a:t>If A is a subset of B and B is a subset of C, A is a subset of C. (</a:t>
            </a:r>
            <a:r>
              <a:rPr lang="en-US" sz="2800" dirty="0" smtClean="0">
                <a:solidFill>
                  <a:srgbClr val="FF0000"/>
                </a:solidFill>
              </a:rPr>
              <a:t>Transitive relation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Note that if  A has at least one element, </a:t>
            </a:r>
            <a:r>
              <a:rPr lang="en-US" sz="2800" dirty="0" smtClean="0">
                <a:latin typeface="Calibri" charset="0"/>
                <a:ea typeface="ＭＳ Ｐゴシック" charset="0"/>
                <a:sym typeface="Symbol" charset="0"/>
              </a:rPr>
              <a:t>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is a proper subset of A.</a:t>
            </a:r>
            <a:endParaRPr lang="en-US" sz="2800" dirty="0" smtClean="0"/>
          </a:p>
        </p:txBody>
      </p:sp>
      <p:pic>
        <p:nvPicPr>
          <p:cNvPr id="5" name="Picture 4" descr="Picture 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199" y="2186872"/>
            <a:ext cx="787400" cy="342900"/>
          </a:xfrm>
          <a:prstGeom prst="rect">
            <a:avLst/>
          </a:prstGeom>
        </p:spPr>
      </p:pic>
      <p:pic>
        <p:nvPicPr>
          <p:cNvPr id="11" name="Picture 10" descr="Picture 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79" y="3928687"/>
            <a:ext cx="64008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0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Cardinality of a set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3358" y="1641144"/>
            <a:ext cx="8686800" cy="555263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Cardinality</a:t>
            </a:r>
            <a:r>
              <a:rPr lang="en-US" sz="2800" dirty="0" smtClean="0"/>
              <a:t> of a set A, denoted by |A|: </a:t>
            </a:r>
          </a:p>
          <a:p>
            <a:pPr lvl="1"/>
            <a:r>
              <a:rPr lang="en-US" sz="2400" dirty="0" smtClean="0"/>
              <a:t>It is the number of elements in the set</a:t>
            </a:r>
          </a:p>
          <a:p>
            <a:pPr lvl="1"/>
            <a:r>
              <a:rPr lang="en-US" sz="2400" dirty="0" smtClean="0"/>
              <a:t>A set with finite number of elements is called a finite set.</a:t>
            </a:r>
          </a:p>
          <a:p>
            <a:pPr lvl="1"/>
            <a:r>
              <a:rPr lang="en-US" sz="2400" dirty="0" smtClean="0"/>
              <a:t>A set with infinite number of elements is called an infinite set.</a:t>
            </a:r>
          </a:p>
          <a:p>
            <a:pPr lvl="1"/>
            <a:r>
              <a:rPr lang="en-US" sz="2400" dirty="0" smtClean="0"/>
              <a:t>Sets N, Z, Q, R are all infinite.</a:t>
            </a:r>
          </a:p>
          <a:p>
            <a:r>
              <a:rPr lang="en-US" sz="2800" dirty="0"/>
              <a:t>Empty set has no element, denoted by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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/>
              <a:t>How many elements does the set </a:t>
            </a:r>
            <a:r>
              <a:rPr lang="en-US" sz="2400" dirty="0" smtClean="0">
                <a:solidFill>
                  <a:srgbClr val="000000"/>
                </a:solidFill>
              </a:rPr>
              <a:t>{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}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/>
              <a:t>contain</a:t>
            </a:r>
            <a:r>
              <a:rPr lang="en-US" sz="2400" dirty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316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Power set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A, the </a:t>
            </a:r>
            <a:r>
              <a:rPr lang="en-US" dirty="0" smtClean="0">
                <a:solidFill>
                  <a:srgbClr val="FF0000"/>
                </a:solidFill>
              </a:rPr>
              <a:t>power set </a:t>
            </a:r>
            <a:r>
              <a:rPr lang="en-US" dirty="0" smtClean="0"/>
              <a:t>of A, P(A), is the set of all subsets of A.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Let A={</a:t>
            </a:r>
            <a:r>
              <a:rPr lang="en-US" sz="2400" dirty="0" err="1">
                <a:latin typeface="Calibri" charset="0"/>
                <a:ea typeface="ＭＳ Ｐゴシック" charset="0"/>
              </a:rPr>
              <a:t>a,b,c</a:t>
            </a:r>
            <a:r>
              <a:rPr lang="en-US" sz="2400" dirty="0">
                <a:latin typeface="Calibri" charset="0"/>
                <a:ea typeface="ＭＳ Ｐゴシック" charset="0"/>
              </a:rPr>
              <a:t>}, P(A)={</a:t>
            </a:r>
            <a:r>
              <a:rPr lang="en-US" sz="2400" dirty="0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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,{a},{b},{c},{</a:t>
            </a:r>
            <a:r>
              <a:rPr lang="en-US" sz="2400" dirty="0" err="1">
                <a:latin typeface="Calibri" charset="0"/>
                <a:ea typeface="ＭＳ Ｐゴシック" charset="0"/>
                <a:sym typeface="Symbol" charset="0"/>
              </a:rPr>
              <a:t>a,b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},{</a:t>
            </a:r>
            <a:r>
              <a:rPr lang="en-US" sz="2400" dirty="0" err="1">
                <a:latin typeface="Calibri" charset="0"/>
                <a:ea typeface="ＭＳ Ｐゴシック" charset="0"/>
                <a:sym typeface="Symbol" charset="0"/>
              </a:rPr>
              <a:t>b,c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},{</a:t>
            </a:r>
            <a:r>
              <a:rPr lang="en-US" sz="2400" dirty="0" err="1">
                <a:latin typeface="Calibri" charset="0"/>
                <a:ea typeface="ＭＳ Ｐゴシック" charset="0"/>
                <a:sym typeface="Symbol" charset="0"/>
              </a:rPr>
              <a:t>a,c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},</a:t>
            </a:r>
            <a:r>
              <a:rPr lang="en-US" sz="2400" dirty="0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{</a:t>
            </a:r>
            <a:r>
              <a:rPr lang="en-US" sz="2400" dirty="0" err="1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a,b,c</a:t>
            </a:r>
            <a:r>
              <a:rPr lang="en-US" sz="2400" dirty="0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}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}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Let A={{</a:t>
            </a:r>
            <a:r>
              <a:rPr lang="en-US" sz="2400" dirty="0" err="1">
                <a:latin typeface="Calibri" charset="0"/>
                <a:ea typeface="ＭＳ Ｐゴシック" charset="0"/>
                <a:sym typeface="Symbol" charset="0"/>
              </a:rPr>
              <a:t>a,b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},c}, P(A)={</a:t>
            </a:r>
            <a:r>
              <a:rPr lang="en-US" sz="2400" dirty="0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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,{{</a:t>
            </a:r>
            <a:r>
              <a:rPr lang="en-US" sz="2400" dirty="0" err="1">
                <a:latin typeface="Calibri" charset="0"/>
                <a:ea typeface="ＭＳ Ｐゴシック" charset="0"/>
                <a:sym typeface="Symbol" charset="0"/>
              </a:rPr>
              <a:t>a,b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}},{c},</a:t>
            </a:r>
            <a:r>
              <a:rPr lang="en-US" sz="2400" dirty="0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{{</a:t>
            </a:r>
            <a:r>
              <a:rPr lang="en-US" sz="2400" dirty="0" err="1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a,b</a:t>
            </a:r>
            <a:r>
              <a:rPr lang="en-US" sz="2400" dirty="0">
                <a:solidFill>
                  <a:srgbClr val="C00000"/>
                </a:solidFill>
                <a:latin typeface="Calibri" charset="0"/>
                <a:ea typeface="ＭＳ Ｐゴシック" charset="0"/>
                <a:sym typeface="Symbol" charset="0"/>
              </a:rPr>
              <a:t>},c}</a:t>
            </a:r>
            <a:r>
              <a:rPr lang="en-US" sz="2400" dirty="0" smtClean="0">
                <a:latin typeface="Calibri" charset="0"/>
                <a:ea typeface="ＭＳ Ｐゴシック" charset="0"/>
                <a:sym typeface="Symbol" charset="0"/>
              </a:rPr>
              <a:t>}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Note: the empty set  and the set itself are always elements of the power set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62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Power set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56765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power set is a fundamental combinatorial object useful when considering all possible combinations of elements of a set</a:t>
            </a:r>
          </a:p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Fact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Let S be a set such that |S|=n, then</a:t>
            </a:r>
          </a:p>
          <a:p>
            <a:pPr algn="ctr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|P(S)| =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Some intuition?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1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Power set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B={1,2,3,4}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5-01-06 at 9.35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600200"/>
            <a:ext cx="8674100" cy="1270000"/>
          </a:xfrm>
          <a:prstGeom prst="rect">
            <a:avLst/>
          </a:prstGeom>
        </p:spPr>
      </p:pic>
      <p:pic>
        <p:nvPicPr>
          <p:cNvPr id="7" name="Picture 6" descr="Screen Shot 2015-01-06 at 9.36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3599128"/>
            <a:ext cx="8902700" cy="952500"/>
          </a:xfrm>
          <a:prstGeom prst="rect">
            <a:avLst/>
          </a:prstGeom>
        </p:spPr>
      </p:pic>
      <p:pic>
        <p:nvPicPr>
          <p:cNvPr id="8" name="Picture 7" descr="Screen Shot 2015-01-06 at 9.39.3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63" y="4638759"/>
            <a:ext cx="43561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04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Ordered collection of objects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Sometimes we need to consider </a:t>
            </a:r>
            <a:r>
              <a:rPr lang="en-US" sz="28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ordered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collection of objects.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Consider a set </a:t>
            </a:r>
            <a:r>
              <a:rPr lang="en-US" sz="2800" b="1" dirty="0" smtClean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of points in the plane.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Screen Shot 2015-01-08 at 9.03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1" y="3170370"/>
            <a:ext cx="4395655" cy="368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2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Ordered collection of objects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Sometimes we need to consider </a:t>
            </a:r>
            <a:r>
              <a:rPr lang="en-US" sz="28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ordered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collection of objects.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Consider a set  </a:t>
            </a:r>
            <a:r>
              <a:rPr lang="en-US" sz="2800" b="1" dirty="0" smtClean="0">
                <a:latin typeface="Calibri" charset="0"/>
                <a:ea typeface="ＭＳ Ｐゴシック" charset="0"/>
                <a:cs typeface="ＭＳ Ｐゴシック" charset="0"/>
              </a:rPr>
              <a:t>S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of points in the plane.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Screen Shot 2015-01-08 at 9.03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1" y="3170370"/>
            <a:ext cx="4395655" cy="36876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0095" y="3254372"/>
            <a:ext cx="4265148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p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=(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,y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 is the x-y coordinate of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point.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S={(x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……, (</a:t>
            </a:r>
            <a:r>
              <a:rPr lang="en-US" sz="2400" dirty="0" err="1" smtClean="0"/>
              <a:t>x</a:t>
            </a:r>
            <a:r>
              <a:rPr lang="en-US" sz="2400" baseline="-25000" dirty="0" err="1"/>
              <a:t>m</a:t>
            </a:r>
            <a:r>
              <a:rPr lang="en-US" sz="2400" dirty="0" err="1" smtClean="0"/>
              <a:t>,y</a:t>
            </a:r>
            <a:r>
              <a:rPr lang="en-US" sz="2400" baseline="-25000" dirty="0" err="1"/>
              <a:t>m</a:t>
            </a:r>
            <a:r>
              <a:rPr lang="en-US" sz="2400" dirty="0" smtClean="0"/>
              <a:t>)} represents a set of m ordered objects.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 Each object is an ordered collection of two elements.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 = {p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p</a:t>
            </a:r>
            <a:r>
              <a:rPr lang="en-US" sz="2400" baseline="-25000" dirty="0"/>
              <a:t>m</a:t>
            </a:r>
            <a:r>
              <a:rPr lang="en-US" sz="2400" dirty="0" smtClean="0"/>
              <a:t>} is also fine.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742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Sets are fundamental discrete structures and for the basis of more complex discrete structures like graphs</a:t>
            </a:r>
          </a:p>
          <a:p>
            <a:pPr>
              <a:buFont typeface="Arial" charset="0"/>
              <a:buNone/>
            </a:pP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We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will develop more fully 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The definitions of sets 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The properties  of sets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The operations on sets</a:t>
            </a:r>
          </a:p>
        </p:txBody>
      </p:sp>
    </p:spTree>
    <p:extLst>
      <p:ext uri="{BB962C8B-B14F-4D97-AF65-F5344CB8AC3E}">
        <p14:creationId xmlns:p14="http://schemas.microsoft.com/office/powerpoint/2010/main" val="383301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Tuples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The ordered n-tuple (a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,…,a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 is the ordered collection with the element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being the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baseline="30000" dirty="0" err="1" smtClean="0">
                <a:latin typeface="Calibri" charset="0"/>
                <a:ea typeface="ＭＳ Ｐゴシック" charset="0"/>
                <a:cs typeface="ＭＳ Ｐゴシック" charset="0"/>
              </a:rPr>
              <a:t>th</a:t>
            </a:r>
            <a:r>
              <a:rPr lang="en-US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element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=1,2,…,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n.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Two ordered n-tuples (a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,…,a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 and (b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,b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baseline="-25000" dirty="0" err="1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 are equal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iff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for every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=1,2,…,n we have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=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  <a:endParaRPr lang="en-US" baseline="-25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2-tuple (n=2) is called an 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ordered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pair.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7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Cartesian Product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Let A and B be two sets.  The 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Cartesian product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of A and B, denoted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AxB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is the set of all ordered pairs 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a,b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 where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>
              <a:buFont typeface="Arial" charset="0"/>
              <a:buNone/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AxB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= { 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a,b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 | 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and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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B) }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Cartesian product is also known as the 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cross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product.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The name `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artesian product’ comes from a geometric interpretation.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8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Cartesian Product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 = B = R (the set of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reals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R x R can also be written as R</a:t>
            </a:r>
            <a:r>
              <a:rPr lang="en-US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Screen Shot 2015-01-08 at 9.35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411" y="2514600"/>
            <a:ext cx="3070052" cy="304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5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Cartesian Product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 =  R (the set of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reals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), </a:t>
            </a:r>
          </a:p>
          <a:p>
            <a:pPr marL="0" indent="0">
              <a:buNone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   B = N (the set positive integers) = {1, 2, 3, …}</a:t>
            </a: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 descr="Screen Shot 2015-01-08 at 9.37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083278"/>
            <a:ext cx="35687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8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Cartesian Product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 =  R (the set of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reals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), </a:t>
            </a:r>
          </a:p>
          <a:p>
            <a:pPr marL="0" indent="0">
              <a:buNone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   B = N (the set positive integers) = {1, 2, 3, …}</a:t>
            </a: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 descr="Screen Shot 2015-01-08 at 9.37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083278"/>
            <a:ext cx="3568700" cy="349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333" y="5744781"/>
            <a:ext cx="396713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Note that A x B ≠ B x A, if A and B are not equal.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659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Cartesian Product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 = B = N (the set positive integers) = {1, 2, 3, …}</a:t>
            </a: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95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Cartesian Product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 = B = N (the set positive integers) = {1, 2, 3, …}</a:t>
            </a: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Screen Shot 2015-01-08 at 9.3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43" y="2747548"/>
            <a:ext cx="35433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6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Cartesian Product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497557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Cartesian Products can be generalized for any n-tuple</a:t>
            </a:r>
          </a:p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The Cartesian product of n sets, 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…, 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denoted 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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is</a:t>
            </a:r>
          </a:p>
          <a:p>
            <a:pPr algn="ctr">
              <a:buFont typeface="Arial" charset="0"/>
              <a:buNone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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n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={ (a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,a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,…,a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) |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baseline="-25000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for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=1,2,…,n}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Example: A set of points in three dimension with x-y-z coordinates. Each element of the set is an ordered 3-tuple.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18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Operations on 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974667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Let A and B be two arbitrary sets. Let U be the universal set, (i.e. A </a:t>
            </a:r>
            <a:r>
              <a:rPr lang="en-US" sz="2800" dirty="0" smtClean="0">
                <a:latin typeface="Calibri" charset="0"/>
                <a:ea typeface="ＭＳ Ｐゴシック" charset="0"/>
                <a:sym typeface="Symbol" charset="0"/>
              </a:rPr>
              <a:t> U and B  U).</a:t>
            </a:r>
          </a:p>
          <a:p>
            <a:pPr marL="0" indent="0">
              <a:buNone/>
            </a:pP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Union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: A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 B = {x: x  A or x  B}</a:t>
            </a:r>
          </a:p>
          <a:p>
            <a:r>
              <a:rPr lang="en-US" sz="2800" b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Intersection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 A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 B = {x: x  A and x  B}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Difference</a:t>
            </a:r>
            <a:r>
              <a:rPr lang="en-US" sz="2800" b="1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 –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 = { x: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 A and x  B}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Symmetric Difference</a:t>
            </a:r>
            <a:r>
              <a:rPr lang="en-US" sz="28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A </a:t>
            </a:r>
            <a:r>
              <a:rPr lang="en-US" sz="2800" dirty="0" smtClean="0"/>
              <a:t>△ B = {x: (x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 A and x  B)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or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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A and x  B)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</a:t>
            </a:r>
          </a:p>
          <a:p>
            <a:pPr marL="0" indent="0">
              <a:buNone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			 = (A – B</a:t>
            </a:r>
            <a:r>
              <a:rPr lang="en-US" sz="28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 </a:t>
            </a:r>
            <a:r>
              <a:rPr lang="en-US" sz="280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 (B – A)</a:t>
            </a: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Complement: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U – A = {x : x  A}</a:t>
            </a:r>
            <a:endParaRPr lang="en-US" sz="2800" dirty="0" smtClean="0"/>
          </a:p>
          <a:p>
            <a:endParaRPr lang="en-US" sz="2800" b="1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 descr="Screen Shot 2015-01-08 at 5.12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078" y="6086280"/>
            <a:ext cx="520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0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Operations on Sets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5-01-08 at 4.58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67" y="1150055"/>
            <a:ext cx="7478889" cy="560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3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</a:t>
            </a:r>
            <a:r>
              <a:rPr lang="en-US" b="1" dirty="0" err="1" smtClean="0"/>
              <a:t>Def</a:t>
            </a:r>
            <a:r>
              <a:rPr lang="en-US" dirty="0" smtClean="0"/>
              <a:t>:) A set is an (</a:t>
            </a:r>
            <a:r>
              <a:rPr lang="en-US" dirty="0" smtClean="0">
                <a:solidFill>
                  <a:srgbClr val="FF0000"/>
                </a:solidFill>
              </a:rPr>
              <a:t>unordered</a:t>
            </a:r>
            <a:r>
              <a:rPr lang="en-US" dirty="0" smtClean="0"/>
              <a:t>) collection of unique objects.</a:t>
            </a:r>
          </a:p>
          <a:p>
            <a:r>
              <a:rPr lang="en-US" dirty="0" smtClean="0"/>
              <a:t>The objects in a set are called </a:t>
            </a:r>
            <a:r>
              <a:rPr lang="en-US" dirty="0" smtClean="0">
                <a:solidFill>
                  <a:srgbClr val="FF0000"/>
                </a:solidFill>
              </a:rPr>
              <a:t>elements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way to describe a set is to list its elements</a:t>
            </a:r>
          </a:p>
          <a:p>
            <a:pPr lvl="1"/>
            <a:r>
              <a:rPr lang="en-US" dirty="0" smtClean="0"/>
              <a:t>{0, 1, 2, 3, 4, 5, 6, 7, 8, 9} – the set of digits</a:t>
            </a:r>
          </a:p>
          <a:p>
            <a:pPr lvl="1"/>
            <a:r>
              <a:rPr lang="en-US" dirty="0" smtClean="0"/>
              <a:t>{a, b, ...., x, y, </a:t>
            </a:r>
            <a:r>
              <a:rPr lang="en-US" dirty="0"/>
              <a:t>z</a:t>
            </a:r>
            <a:r>
              <a:rPr lang="en-US" dirty="0" smtClean="0"/>
              <a:t>} – the lower case alphabet set</a:t>
            </a:r>
          </a:p>
          <a:p>
            <a:r>
              <a:rPr lang="en-US" dirty="0"/>
              <a:t>A set can be element of another set</a:t>
            </a:r>
          </a:p>
          <a:p>
            <a:pPr>
              <a:buNone/>
            </a:pPr>
            <a:r>
              <a:rPr lang="en-US" dirty="0"/>
              <a:t>	{{</a:t>
            </a:r>
            <a:r>
              <a:rPr lang="en-US" dirty="0" err="1"/>
              <a:t>a,b</a:t>
            </a:r>
            <a:r>
              <a:rPr lang="en-US" dirty="0"/>
              <a:t>, ...}, {0,1,2, ...., 9}, ... ,{α, β, ....}, ....} – set of all </a:t>
            </a:r>
            <a:r>
              <a:rPr lang="en-US" dirty="0" smtClean="0"/>
              <a:t>alphabets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8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Operations on Sets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3" name="Picture 2" descr="Screen Shot 2015-01-08 at 5.00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9997"/>
            <a:ext cx="7908066" cy="1106838"/>
          </a:xfrm>
          <a:prstGeom prst="rect">
            <a:avLst/>
          </a:prstGeom>
        </p:spPr>
      </p:pic>
      <p:pic>
        <p:nvPicPr>
          <p:cNvPr id="4" name="Picture 3" descr="Screen Shot 2015-01-08 at 5.00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34" y="3674966"/>
            <a:ext cx="8251166" cy="3183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000" y="2667000"/>
            <a:ext cx="773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A={x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: x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 R}  B={ax + b : x  R and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a,b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 R}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92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Operations on Sets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5-01-08 at 5.15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7" y="1669343"/>
            <a:ext cx="8943441" cy="44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5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Venn Diagram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often used to visualize the various relations between the sets.</a:t>
            </a:r>
            <a:endParaRPr lang="en-US" dirty="0"/>
          </a:p>
        </p:txBody>
      </p:sp>
      <p:pic>
        <p:nvPicPr>
          <p:cNvPr id="5" name="Picture 4" descr="Picture 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718" y="2628900"/>
            <a:ext cx="54610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3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Intersection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intersection</a:t>
            </a:r>
            <a:r>
              <a:rPr lang="en-US" dirty="0" smtClean="0"/>
              <a:t> of sets A and B, denoted by   A     B, is the set that contains those elements in both A and B.</a:t>
            </a:r>
            <a:endParaRPr lang="en-US" dirty="0"/>
          </a:p>
        </p:txBody>
      </p:sp>
      <p:pic>
        <p:nvPicPr>
          <p:cNvPr id="4" name="Picture 3" descr="Picture 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341" y="2221402"/>
            <a:ext cx="266700" cy="35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 i="1" dirty="0"/>
              <a:t>U</a:t>
            </a:r>
            <a:endParaRPr lang="en-US" sz="1800" b="1" i="1" dirty="0"/>
          </a:p>
        </p:txBody>
      </p:sp>
      <p:sp>
        <p:nvSpPr>
          <p:cNvPr id="9" name="Oval 8"/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/>
              <a:t>A</a:t>
            </a:r>
            <a:endParaRPr lang="en-US" sz="1800" i="1" dirty="0"/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B</a:t>
            </a:r>
            <a:endParaRPr lang="en-US" sz="1800" i="1"/>
          </a:p>
        </p:txBody>
      </p:sp>
      <p:sp>
        <p:nvSpPr>
          <p:cNvPr id="10" name="Oval 9"/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6200" y="4419600"/>
            <a:ext cx="609600" cy="1371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Union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union</a:t>
            </a:r>
            <a:r>
              <a:rPr lang="en-US" dirty="0" smtClean="0"/>
              <a:t>  of sets A and B, denoted by A     B, is the set that contains those elements that are in either A or B.</a:t>
            </a:r>
            <a:endParaRPr lang="en-US" dirty="0"/>
          </a:p>
        </p:txBody>
      </p:sp>
      <p:pic>
        <p:nvPicPr>
          <p:cNvPr id="7" name="Picture 6" descr="Picture 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3619" y="1768266"/>
            <a:ext cx="304800" cy="3429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 i="1" dirty="0"/>
              <a:t>U</a:t>
            </a:r>
            <a:endParaRPr lang="en-US" sz="1800" b="1" i="1" dirty="0"/>
          </a:p>
        </p:txBody>
      </p:sp>
      <p:sp>
        <p:nvSpPr>
          <p:cNvPr id="12" name="Oval 11"/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A</a:t>
            </a:r>
            <a:endParaRPr lang="en-US" sz="1800" i="1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B</a:t>
            </a:r>
            <a:endParaRPr lang="en-US" sz="1800" i="1"/>
          </a:p>
        </p:txBody>
      </p:sp>
    </p:spTree>
    <p:extLst>
      <p:ext uri="{BB962C8B-B14F-4D97-AF65-F5344CB8AC3E}">
        <p14:creationId xmlns:p14="http://schemas.microsoft.com/office/powerpoint/2010/main" val="421501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Set Difference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The 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difference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of two sets A and B, denoted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−B, is the set containing those elements that are in A but not in B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6800" y="3657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1143000" y="3649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 i="1"/>
              <a:t>U</a:t>
            </a:r>
            <a:endParaRPr lang="en-US" sz="1800" b="1" i="1"/>
          </a:p>
        </p:txBody>
      </p:sp>
      <p:sp>
        <p:nvSpPr>
          <p:cNvPr id="12" name="Oval 11"/>
          <p:cNvSpPr/>
          <p:nvPr/>
        </p:nvSpPr>
        <p:spPr>
          <a:xfrm>
            <a:off x="2286000" y="38862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6200" y="3886200"/>
            <a:ext cx="2362200" cy="2133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48135" name="TextBox 7"/>
          <p:cNvSpPr txBox="1">
            <a:spLocks noChangeArrowheads="1"/>
          </p:cNvSpPr>
          <p:nvPr/>
        </p:nvSpPr>
        <p:spPr bwMode="auto">
          <a:xfrm>
            <a:off x="30480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A</a:t>
            </a:r>
            <a:endParaRPr lang="en-US" sz="1800" i="1"/>
          </a:p>
        </p:txBody>
      </p:sp>
      <p:sp>
        <p:nvSpPr>
          <p:cNvPr id="48136" name="TextBox 8"/>
          <p:cNvSpPr txBox="1">
            <a:spLocks noChangeArrowheads="1"/>
          </p:cNvSpPr>
          <p:nvPr/>
        </p:nvSpPr>
        <p:spPr bwMode="auto">
          <a:xfrm>
            <a:off x="51054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B</a:t>
            </a:r>
            <a:endParaRPr lang="en-US" sz="1800" i="1"/>
          </a:p>
        </p:txBody>
      </p:sp>
    </p:spTree>
    <p:extLst>
      <p:ext uri="{BB962C8B-B14F-4D97-AF65-F5344CB8AC3E}">
        <p14:creationId xmlns:p14="http://schemas.microsoft.com/office/powerpoint/2010/main" val="389162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Set Complement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45689" cy="4525963"/>
          </a:xfrm>
        </p:spPr>
        <p:txBody>
          <a:bodyPr/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The 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complement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of a set A, denoted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A,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consists of all elements </a:t>
            </a:r>
            <a:r>
              <a:rPr lang="en-US" u="sng" dirty="0">
                <a:latin typeface="Calibri" charset="0"/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in A.  That is the difference of the universal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set U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A.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>
              <a:buFont typeface="Arial" charset="0"/>
              <a:buNone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= {x | x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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}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211388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524955" y="3254023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66800" y="4343400"/>
            <a:ext cx="6858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1143000" y="4495800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 i="1"/>
              <a:t>U</a:t>
            </a:r>
            <a:endParaRPr lang="en-US" sz="1800" b="1" i="1"/>
          </a:p>
        </p:txBody>
      </p:sp>
      <p:sp>
        <p:nvSpPr>
          <p:cNvPr id="10" name="Oval 9"/>
          <p:cNvSpPr/>
          <p:nvPr/>
        </p:nvSpPr>
        <p:spPr>
          <a:xfrm>
            <a:off x="2895600" y="4572000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49160" name="TextBox 10"/>
          <p:cNvSpPr txBox="1">
            <a:spLocks noChangeArrowheads="1"/>
          </p:cNvSpPr>
          <p:nvPr/>
        </p:nvSpPr>
        <p:spPr bwMode="auto">
          <a:xfrm>
            <a:off x="3124200" y="4876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A</a:t>
            </a:r>
            <a:endParaRPr lang="en-US" sz="1800" i="1"/>
          </a:p>
        </p:txBody>
      </p:sp>
      <p:sp>
        <p:nvSpPr>
          <p:cNvPr id="49161" name="TextBox 11"/>
          <p:cNvSpPr txBox="1">
            <a:spLocks noChangeArrowheads="1"/>
          </p:cNvSpPr>
          <p:nvPr/>
        </p:nvSpPr>
        <p:spPr bwMode="auto">
          <a:xfrm>
            <a:off x="5257800" y="5105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A</a:t>
            </a:r>
            <a:endParaRPr lang="en-US" sz="1800" i="1"/>
          </a:p>
        </p:txBody>
      </p:sp>
      <p:cxnSp>
        <p:nvCxnSpPr>
          <p:cNvPr id="13" name="Straight Connector 12"/>
          <p:cNvCxnSpPr/>
          <p:nvPr/>
        </p:nvCxnSpPr>
        <p:spPr>
          <a:xfrm>
            <a:off x="5410200" y="5180013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4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Disjoint Sets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Two sets are said to be 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disjoint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if their intersection is the empty set: 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 B = 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276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1143000" y="34972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 i="1"/>
              <a:t>U</a:t>
            </a:r>
            <a:endParaRPr lang="en-US" sz="1800" b="1" i="1"/>
          </a:p>
        </p:txBody>
      </p:sp>
      <p:sp>
        <p:nvSpPr>
          <p:cNvPr id="6" name="Oval 5"/>
          <p:cNvSpPr/>
          <p:nvPr/>
        </p:nvSpPr>
        <p:spPr>
          <a:xfrm>
            <a:off x="1676400" y="35052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3505200"/>
            <a:ext cx="23622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111" name="TextBox 7"/>
          <p:cNvSpPr txBox="1">
            <a:spLocks noChangeArrowheads="1"/>
          </p:cNvSpPr>
          <p:nvPr/>
        </p:nvSpPr>
        <p:spPr bwMode="auto">
          <a:xfrm>
            <a:off x="25146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A</a:t>
            </a:r>
            <a:endParaRPr lang="en-US" sz="1800" i="1"/>
          </a:p>
        </p:txBody>
      </p:sp>
      <p:sp>
        <p:nvSpPr>
          <p:cNvPr id="47112" name="TextBox 8"/>
          <p:cNvSpPr txBox="1">
            <a:spLocks noChangeArrowheads="1"/>
          </p:cNvSpPr>
          <p:nvPr/>
        </p:nvSpPr>
        <p:spPr bwMode="auto">
          <a:xfrm>
            <a:off x="57912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/>
              <a:t>B</a:t>
            </a:r>
            <a:endParaRPr lang="en-US" sz="1800" i="1"/>
          </a:p>
        </p:txBody>
      </p:sp>
    </p:spTree>
    <p:extLst>
      <p:ext uri="{BB962C8B-B14F-4D97-AF65-F5344CB8AC3E}">
        <p14:creationId xmlns:p14="http://schemas.microsoft.com/office/powerpoint/2010/main" val="193490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Symmetric Difference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Picture 27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058" r="-50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762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Notation, for a set A: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A: x is an element of A                                 </a:t>
            </a:r>
            <a:endParaRPr lang="en-US" dirty="0" smtClean="0">
              <a:latin typeface="Calibri" charset="0"/>
              <a:ea typeface="ＭＳ Ｐゴシック" charset="0"/>
              <a:sym typeface="Symbol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 A: x is not an element of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A</a:t>
            </a:r>
          </a:p>
          <a:p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Conceptually, a set is like a bag containing objects. This bag can contain another bag 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containing other </a:t>
            </a:r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objects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Example: A= {1, {1}, {2}, {1,2}}</a:t>
            </a:r>
          </a:p>
          <a:p>
            <a:pPr lvl="1"/>
            <a:r>
              <a:rPr lang="en-US" dirty="0"/>
              <a:t>How many elements are in A?</a:t>
            </a:r>
          </a:p>
          <a:p>
            <a:pPr lvl="1"/>
            <a:r>
              <a:rPr lang="en-US" dirty="0"/>
              <a:t>1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 A? 2   A? {2}   A? {{2}}   A?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D0D0D"/>
              </a:solidFill>
              <a:latin typeface="Calibri" charset="0"/>
              <a:ea typeface="ＭＳ Ｐゴシック" charset="0"/>
            </a:endParaRPr>
          </a:p>
          <a:p>
            <a:endParaRPr lang="en-US" dirty="0">
              <a:solidFill>
                <a:srgbClr val="A6A6A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3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0" y="1600200"/>
            <a:ext cx="8686800" cy="4525963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0D0D0D"/>
              </a:solidFill>
              <a:latin typeface="Calibri" charset="0"/>
              <a:ea typeface="ＭＳ Ｐゴシック" charset="0"/>
            </a:endParaRPr>
          </a:p>
          <a:p>
            <a:endParaRPr lang="en-US" dirty="0">
              <a:solidFill>
                <a:srgbClr val="A6A6A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: Two sets, A and B, are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equal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if they contain the same elements.  We write A=B.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{2,3,5,7}={3,2,7,5}, because a set is </a:t>
            </a:r>
            <a:r>
              <a:rPr lang="en-US" u="sng" dirty="0" smtClean="0">
                <a:latin typeface="Calibri" charset="0"/>
                <a:ea typeface="ＭＳ Ｐゴシック" charset="0"/>
              </a:rPr>
              <a:t>unordered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Also, {2,3,5,7}={2,2,3,5,3,7} because a set contains </a:t>
            </a:r>
            <a:r>
              <a:rPr lang="en-US" u="sng" dirty="0" smtClean="0">
                <a:latin typeface="Calibri" charset="0"/>
                <a:ea typeface="ＭＳ Ｐゴシック" charset="0"/>
              </a:rPr>
              <a:t>unique</a:t>
            </a:r>
            <a:r>
              <a:rPr lang="en-US" dirty="0" smtClean="0">
                <a:latin typeface="Calibri" charset="0"/>
                <a:ea typeface="ＭＳ Ｐゴシック" charset="0"/>
              </a:rPr>
              <a:t> elements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However, {2,3,5,7}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</a:t>
            </a:r>
            <a:r>
              <a:rPr lang="en-US" dirty="0" smtClean="0">
                <a:latin typeface="Calibri" charset="0"/>
                <a:ea typeface="ＭＳ Ｐゴシック" charset="0"/>
              </a:rPr>
              <a:t>{2,3}</a:t>
            </a:r>
            <a:endParaRPr lang="en-US" dirty="0">
              <a:solidFill>
                <a:srgbClr val="A6A6A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4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Special types of sets that come up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The empty set: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Φ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={}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The natural numbers: N = {1, 2, 3, 4, ….}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The integers: Z = {…., -3, -2, -1, 0, 1, 2, 3, ….}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The rational numbers: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Q = {1, ½, 1/3, …, -1, -1/2,…, 2, 2/3, …, -2,-2/3,…}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The real numbers: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R ={all real numbers on a number line}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π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R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D0D0D"/>
              </a:solidFill>
              <a:latin typeface="Calibri" charset="0"/>
              <a:ea typeface="ＭＳ Ｐゴシック" charset="0"/>
            </a:endParaRPr>
          </a:p>
          <a:p>
            <a:endParaRPr lang="en-US" dirty="0">
              <a:solidFill>
                <a:srgbClr val="A6A6A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9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Representation of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0" y="1600200"/>
            <a:ext cx="8686800" cy="50152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A set can be expressed by listing its elements between commas, enclosed by braces.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{2, 4, 6, 8}   (finite set)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{……., -4, -3, -2, -1, 0, 1, 2, 3, 4, …..}  (infinite set)</a:t>
            </a:r>
          </a:p>
          <a:p>
            <a:pPr lvl="1"/>
            <a:r>
              <a:rPr lang="en-US" dirty="0"/>
              <a:t>{{</a:t>
            </a:r>
            <a:r>
              <a:rPr lang="en-US" dirty="0" err="1"/>
              <a:t>a,b</a:t>
            </a:r>
            <a:r>
              <a:rPr lang="en-US" dirty="0"/>
              <a:t>, ...}, {0,1,2, ...., 9}, ... ,{α, β, ....}, ....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485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Representation of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85240" cy="50152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set-builder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 notation is used to describe sets that are too complex to enumerate them.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Suppose E={…., -6, -4, -2, 0, 2, </a:t>
            </a:r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4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, </a:t>
            </a:r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6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, ….}</a:t>
            </a:r>
          </a:p>
          <a:p>
            <a:pPr marL="914400" lvl="1" indent="-457200"/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Set-builder notation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	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E={n : n is an even integer} or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	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E={n | n is an even integer} </a:t>
            </a:r>
          </a:p>
          <a:p>
            <a:pPr lvl="1"/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Other examples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	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A = {x : x is an integer |x| &lt; 4} = {-3, -2, -1, 0, 1, 2, 3}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 The rational numbers: Q={x : x = m/n, </a:t>
            </a:r>
            <a:r>
              <a:rPr lang="en-US" dirty="0" err="1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m,n</a:t>
            </a:r>
            <a:r>
              <a:rPr lang="en-US" dirty="0" smtClean="0">
                <a:solidFill>
                  <a:srgbClr val="0D0D0D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Z, n ≠ 0}</a:t>
            </a:r>
            <a:endParaRPr lang="en-US" dirty="0" smtClean="0">
              <a:solidFill>
                <a:srgbClr val="0D0D0D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7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Some illustrations of set-builder notation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6" name="Picture 5" descr="Screen Shot 2014-04-08 at 9.57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89" y="1822395"/>
            <a:ext cx="8664702" cy="455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8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1864</Words>
  <Application>Microsoft Macintosh PowerPoint</Application>
  <PresentationFormat>On-screen Show (4:3)</PresentationFormat>
  <Paragraphs>192</Paragraphs>
  <Slides>38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Set Theory – Part I</vt:lpstr>
      <vt:lpstr>Set Theory</vt:lpstr>
      <vt:lpstr>Set Theory</vt:lpstr>
      <vt:lpstr>Set Theory</vt:lpstr>
      <vt:lpstr>Set Theory</vt:lpstr>
      <vt:lpstr>Special types of sets that come up often</vt:lpstr>
      <vt:lpstr>Representation of a set</vt:lpstr>
      <vt:lpstr>Representation of a set</vt:lpstr>
      <vt:lpstr>Some illustrations of set-builder notation</vt:lpstr>
      <vt:lpstr>Universe</vt:lpstr>
      <vt:lpstr>Equality of Sets, Subsets</vt:lpstr>
      <vt:lpstr>Equality of Sets, Subsets (contd.)</vt:lpstr>
      <vt:lpstr>Subsets (contd.)</vt:lpstr>
      <vt:lpstr>Cardinality of a set</vt:lpstr>
      <vt:lpstr>Power set</vt:lpstr>
      <vt:lpstr>Power set</vt:lpstr>
      <vt:lpstr>Power set</vt:lpstr>
      <vt:lpstr>Ordered collection of objects </vt:lpstr>
      <vt:lpstr>Ordered collection of objects </vt:lpstr>
      <vt:lpstr>Tuples</vt:lpstr>
      <vt:lpstr>Cartesian Product</vt:lpstr>
      <vt:lpstr>Cartesian Product</vt:lpstr>
      <vt:lpstr>Cartesian Product</vt:lpstr>
      <vt:lpstr>Cartesian Product</vt:lpstr>
      <vt:lpstr>Cartesian Product</vt:lpstr>
      <vt:lpstr>Cartesian Product</vt:lpstr>
      <vt:lpstr>Cartesian Product</vt:lpstr>
      <vt:lpstr>Operations on Sets</vt:lpstr>
      <vt:lpstr>Operations on Sets</vt:lpstr>
      <vt:lpstr>Operations on Sets</vt:lpstr>
      <vt:lpstr>Operations on Sets</vt:lpstr>
      <vt:lpstr>Venn Diagram</vt:lpstr>
      <vt:lpstr>Intersection</vt:lpstr>
      <vt:lpstr>Union</vt:lpstr>
      <vt:lpstr>Set Difference</vt:lpstr>
      <vt:lpstr>Set Complement</vt:lpstr>
      <vt:lpstr>Disjoint Sets</vt:lpstr>
      <vt:lpstr>Symmetric Difference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Theory</dc:title>
  <dc:creator>Binay Bhattacharya</dc:creator>
  <cp:lastModifiedBy>Binay Bhattacharya</cp:lastModifiedBy>
  <cp:revision>45</cp:revision>
  <dcterms:created xsi:type="dcterms:W3CDTF">2014-04-09T04:50:20Z</dcterms:created>
  <dcterms:modified xsi:type="dcterms:W3CDTF">2015-01-12T19:45:17Z</dcterms:modified>
</cp:coreProperties>
</file>