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58" r:id="rId4"/>
    <p:sldId id="302" r:id="rId5"/>
    <p:sldId id="303" r:id="rId6"/>
    <p:sldId id="304" r:id="rId7"/>
    <p:sldId id="305" r:id="rId8"/>
    <p:sldId id="259" r:id="rId9"/>
    <p:sldId id="306" r:id="rId10"/>
    <p:sldId id="260" r:id="rId11"/>
    <p:sldId id="267" r:id="rId12"/>
    <p:sldId id="268" r:id="rId13"/>
    <p:sldId id="269" r:id="rId14"/>
    <p:sldId id="262" r:id="rId15"/>
    <p:sldId id="307" r:id="rId16"/>
    <p:sldId id="263" r:id="rId17"/>
    <p:sldId id="264" r:id="rId18"/>
    <p:sldId id="265" r:id="rId19"/>
    <p:sldId id="266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90" r:id="rId37"/>
    <p:sldId id="284" r:id="rId38"/>
    <p:sldId id="287" r:id="rId39"/>
    <p:sldId id="288" r:id="rId40"/>
    <p:sldId id="289" r:id="rId41"/>
    <p:sldId id="291" r:id="rId42"/>
    <p:sldId id="301" r:id="rId43"/>
    <p:sldId id="331" r:id="rId44"/>
    <p:sldId id="329" r:id="rId45"/>
    <p:sldId id="330" r:id="rId46"/>
    <p:sldId id="342" r:id="rId47"/>
    <p:sldId id="324" r:id="rId48"/>
    <p:sldId id="332" r:id="rId49"/>
    <p:sldId id="343" r:id="rId50"/>
    <p:sldId id="293" r:id="rId51"/>
    <p:sldId id="308" r:id="rId52"/>
    <p:sldId id="309" r:id="rId53"/>
    <p:sldId id="310" r:id="rId54"/>
    <p:sldId id="294" r:id="rId55"/>
    <p:sldId id="295" r:id="rId56"/>
    <p:sldId id="327" r:id="rId57"/>
    <p:sldId id="296" r:id="rId58"/>
    <p:sldId id="322" r:id="rId59"/>
    <p:sldId id="323" r:id="rId60"/>
    <p:sldId id="333" r:id="rId61"/>
    <p:sldId id="334" r:id="rId62"/>
    <p:sldId id="335" r:id="rId63"/>
    <p:sldId id="344" r:id="rId64"/>
    <p:sldId id="336" r:id="rId65"/>
    <p:sldId id="337" r:id="rId66"/>
    <p:sldId id="338" r:id="rId67"/>
    <p:sldId id="339" r:id="rId68"/>
    <p:sldId id="340" r:id="rId69"/>
    <p:sldId id="341" r:id="rId70"/>
    <p:sldId id="32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46" r:id="rId79"/>
    <p:sldId id="347" r:id="rId80"/>
    <p:sldId id="348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C9452-BED4-A640-AD48-6D01607BFE86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DB6E-8BD8-8C40-9893-DE097E38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4AC1B-C814-476C-8170-BCB4942207B3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14D7F-DA6F-4692-9512-5C3D4B528358}" type="slidenum">
              <a:rPr lang="en-US"/>
              <a:pPr/>
              <a:t>35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Official name for “flipping across diagonal” is </a:t>
            </a:r>
            <a:r>
              <a:rPr lang="en-US" b="1" i="1"/>
              <a:t>transposing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14D7F-DA6F-4692-9512-5C3D4B528358}" type="slidenum">
              <a:rPr lang="en-US"/>
              <a:pPr/>
              <a:t>36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Official name for “flipping across diagonal” is </a:t>
            </a:r>
            <a:r>
              <a:rPr lang="en-US" b="1" i="1"/>
              <a:t>transposing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EDB6E-8BD8-8C40-9893-DE097E38836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A112-7209-EB48-A9E7-C93629181812}" type="datetimeFigureOut">
              <a:rPr lang="en-US" smtClean="0"/>
              <a:t>2015-03-24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se.unl.edu/~choueiry/S13-235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 (Chapter 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63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few slides </a:t>
            </a:r>
            <a:r>
              <a:rPr lang="en-US" dirty="0"/>
              <a:t>have been taken from the sites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http://cse.unl.edu/~choueiry/S13-235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</a:t>
            </a:r>
          </a:p>
          <a:p>
            <a:r>
              <a:rPr lang="en-US" dirty="0"/>
              <a:t>http://</a:t>
            </a:r>
            <a:r>
              <a:rPr lang="en-US" dirty="0" err="1"/>
              <a:t>www.math-cs.gordon.edu</a:t>
            </a:r>
            <a:r>
              <a:rPr lang="en-US" dirty="0"/>
              <a:t>/courses/mat231/</a:t>
            </a:r>
            <a:r>
              <a:rPr lang="en-US" dirty="0" err="1" smtClean="0"/>
              <a:t>notes.html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3" y="1600200"/>
            <a:ext cx="8769773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sym typeface="Symbol" charset="0"/>
              </a:rPr>
              <a:t>We have seen that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&lt; </a:t>
            </a:r>
            <a:r>
              <a:rPr lang="en-US" sz="2800" dirty="0" smtClean="0">
                <a:latin typeface="Calibri" charset="0"/>
                <a:sym typeface="Symbol" charset="0"/>
              </a:rPr>
              <a:t>relation on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A = {1,2,3,4,5,6} </a:t>
            </a:r>
            <a:r>
              <a:rPr lang="en-US" sz="2800" dirty="0" smtClean="0">
                <a:latin typeface="Calibri" charset="0"/>
                <a:sym typeface="Symbol" charset="0"/>
              </a:rPr>
              <a:t>is given by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We have also seen that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|</a:t>
            </a:r>
            <a:r>
              <a:rPr lang="en-US" sz="2800" dirty="0" smtClean="0">
                <a:latin typeface="Calibri" charset="0"/>
                <a:sym typeface="Symbol" charset="0"/>
              </a:rPr>
              <a:t> relation on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A = {1,2,3,4,5,6}</a:t>
            </a:r>
            <a:r>
              <a:rPr lang="en-US" sz="2800" dirty="0" smtClean="0">
                <a:latin typeface="Calibri" charset="0"/>
                <a:sym typeface="Symbol" charset="0"/>
              </a:rPr>
              <a:t> is given by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r>
              <a:rPr lang="en-US" sz="2800" dirty="0" smtClean="0">
                <a:solidFill>
                  <a:srgbClr val="660066"/>
                </a:solidFill>
                <a:latin typeface="Calibri" charset="0"/>
                <a:sym typeface="Symbol" charset="0"/>
              </a:rPr>
              <a:t>L </a:t>
            </a:r>
            <a:r>
              <a:rPr lang="en-US" sz="2800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D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{(1,2), (1,3), (1,4), (1,5), (1,6), (2,4), (2,6), (3,6)}.</a:t>
            </a:r>
          </a:p>
          <a:p>
            <a:r>
              <a:rPr lang="en-US" sz="2800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  D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={(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): </a:t>
            </a:r>
            <a:r>
              <a:rPr lang="en-US" sz="2800" dirty="0" smtClean="0"/>
              <a:t>: x, y </a:t>
            </a:r>
            <a:r>
              <a:rPr lang="en-US" sz="2800" dirty="0" smtClean="0">
                <a:latin typeface="Calibri" charset="0"/>
                <a:sym typeface="Symbol" charset="0"/>
              </a:rPr>
              <a:t> A and x &lt; y and </a:t>
            </a:r>
            <a:r>
              <a:rPr lang="en-US" sz="2800" dirty="0" err="1" smtClean="0"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  <a:sym typeface="Symbol" charset="0"/>
              </a:rPr>
              <a:t>Note that L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D is a relation.</a:t>
            </a:r>
            <a:endParaRPr lang="en-US" sz="2800" dirty="0" smtClean="0">
              <a:solidFill>
                <a:srgbClr val="000000"/>
              </a:solidFill>
              <a:latin typeface="Calibri" charset="0"/>
              <a:sym typeface="Symbol" charset="0"/>
            </a:endParaRPr>
          </a:p>
          <a:p>
            <a:endParaRPr lang="en-US" sz="2800" dirty="0" smtClean="0">
              <a:latin typeface="Calibri" charset="0"/>
              <a:sym typeface="Symbo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0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</a:t>
            </a:r>
          </a:p>
        </p:txBody>
      </p:sp>
      <p:sp>
        <p:nvSpPr>
          <p:cNvPr id="369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inary relations R defined on a set A</a:t>
            </a:r>
          </a:p>
          <a:p>
            <a:r>
              <a:rPr lang="en-US" sz="2800" dirty="0" smtClean="0"/>
              <a:t>R  </a:t>
            </a:r>
            <a:r>
              <a:rPr lang="en-US" sz="2800" dirty="0" err="1" smtClean="0">
                <a:sym typeface="Symbol" charset="2"/>
              </a:rPr>
              <a:t></a:t>
            </a:r>
            <a:r>
              <a:rPr lang="en-US" sz="2800" dirty="0" smtClean="0">
                <a:sym typeface="Symbol" charset="2"/>
              </a:rPr>
              <a:t> A </a:t>
            </a:r>
            <a:r>
              <a:rPr lang="en-US" sz="2800" dirty="0" err="1" smtClean="0">
                <a:sym typeface="Symbol" charset="2"/>
              </a:rPr>
              <a:t>x</a:t>
            </a:r>
            <a:r>
              <a:rPr lang="en-US" sz="2800" dirty="0" smtClean="0">
                <a:sym typeface="Symbol" charset="2"/>
              </a:rPr>
              <a:t> A</a:t>
            </a:r>
            <a:r>
              <a:rPr lang="en-US" sz="2800" dirty="0" smtClean="0"/>
              <a:t> </a:t>
            </a:r>
            <a:r>
              <a:rPr lang="en-US" sz="2800" dirty="0"/>
              <a:t>: </a:t>
            </a:r>
            <a:r>
              <a:rPr lang="en-US" sz="2800" dirty="0" err="1"/>
              <a:t>n</a:t>
            </a:r>
            <a:r>
              <a:rPr lang="en-US" sz="2800" dirty="0"/>
              <a:t> = </a:t>
            </a:r>
            <a:r>
              <a:rPr lang="en-US" sz="2800" dirty="0" smtClean="0"/>
              <a:t>2</a:t>
            </a:r>
          </a:p>
          <a:p>
            <a:r>
              <a:rPr lang="en-US" sz="2800" dirty="0" smtClean="0"/>
              <a:t>R </a:t>
            </a:r>
            <a:r>
              <a:rPr lang="en-US" sz="2800" dirty="0" err="1" smtClean="0">
                <a:sym typeface="Symbol" charset="2"/>
              </a:rPr>
              <a:t></a:t>
            </a:r>
            <a:r>
              <a:rPr lang="en-US" sz="2800" dirty="0" smtClean="0">
                <a:sym typeface="Symbol" charset="2"/>
              </a:rPr>
              <a:t> </a:t>
            </a:r>
            <a:r>
              <a:rPr lang="en-US" sz="2800" b="1" dirty="0" smtClean="0">
                <a:sym typeface="Symbol" charset="2"/>
              </a:rPr>
              <a:t>R </a:t>
            </a:r>
            <a:r>
              <a:rPr lang="en-US" sz="2800" dirty="0" err="1" smtClean="0">
                <a:sym typeface="Symbol" charset="2"/>
              </a:rPr>
              <a:t>x</a:t>
            </a:r>
            <a:r>
              <a:rPr lang="en-US" sz="2800" b="1" dirty="0" smtClean="0">
                <a:sym typeface="Symbol" charset="2"/>
              </a:rPr>
              <a:t> R : </a:t>
            </a:r>
            <a:r>
              <a:rPr lang="en-US" sz="2800" dirty="0" smtClean="0">
                <a:sym typeface="Symbol" charset="2"/>
              </a:rPr>
              <a:t>real plane</a:t>
            </a:r>
          </a:p>
          <a:p>
            <a:r>
              <a:rPr lang="en-US" sz="2800" dirty="0" smtClean="0">
                <a:sym typeface="Symbol" charset="2"/>
              </a:rPr>
              <a:t>R</a:t>
            </a:r>
            <a:r>
              <a:rPr lang="en-US" sz="2800" b="1" dirty="0" smtClean="0">
                <a:sym typeface="Symbol" charset="2"/>
              </a:rPr>
              <a:t> </a:t>
            </a:r>
            <a:r>
              <a:rPr lang="en-US" sz="2800" dirty="0" err="1" smtClean="0">
                <a:sym typeface="Symbol" charset="2"/>
              </a:rPr>
              <a:t></a:t>
            </a:r>
            <a:r>
              <a:rPr lang="en-US" sz="2800" dirty="0" smtClean="0">
                <a:sym typeface="Symbol" charset="2"/>
              </a:rPr>
              <a:t> </a:t>
            </a:r>
            <a:r>
              <a:rPr lang="en-US" sz="2800" b="1" dirty="0" smtClean="0">
                <a:sym typeface="Symbol" charset="2"/>
              </a:rPr>
              <a:t>R</a:t>
            </a:r>
            <a:r>
              <a:rPr lang="en-US" sz="2800" b="1" baseline="30000" dirty="0" smtClean="0">
                <a:sym typeface="Symbol" charset="2"/>
              </a:rPr>
              <a:t>+</a:t>
            </a:r>
            <a:r>
              <a:rPr lang="en-US" sz="2800" b="1" dirty="0" smtClean="0">
                <a:sym typeface="Symbol" charset="2"/>
              </a:rPr>
              <a:t> </a:t>
            </a:r>
            <a:r>
              <a:rPr lang="en-US" sz="2800" dirty="0" err="1" smtClean="0">
                <a:sym typeface="Symbol" charset="2"/>
              </a:rPr>
              <a:t>x</a:t>
            </a:r>
            <a:r>
              <a:rPr lang="en-US" sz="2800" b="1" dirty="0" smtClean="0">
                <a:sym typeface="Symbol" charset="2"/>
              </a:rPr>
              <a:t> R</a:t>
            </a:r>
            <a:r>
              <a:rPr lang="en-US" sz="2800" b="1" baseline="30000" dirty="0" smtClean="0">
                <a:sym typeface="Symbol" charset="2"/>
              </a:rPr>
              <a:t>+</a:t>
            </a:r>
            <a:r>
              <a:rPr lang="en-US" sz="2800" b="1" dirty="0" smtClean="0">
                <a:sym typeface="Symbol" charset="2"/>
              </a:rPr>
              <a:t>: </a:t>
            </a:r>
            <a:r>
              <a:rPr lang="en-US" sz="2800" dirty="0" smtClean="0">
                <a:sym typeface="Symbol" charset="2"/>
              </a:rPr>
              <a:t>Interior</a:t>
            </a:r>
            <a:r>
              <a:rPr lang="en-US" sz="2800" b="1" dirty="0" smtClean="0">
                <a:sym typeface="Symbol" charset="2"/>
              </a:rPr>
              <a:t> </a:t>
            </a:r>
            <a:r>
              <a:rPr lang="en-US" sz="2800" dirty="0" smtClean="0">
                <a:sym typeface="Symbol" charset="2"/>
              </a:rPr>
              <a:t>of the first quadrant</a:t>
            </a:r>
            <a:endParaRPr lang="en-US" sz="2800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ym typeface="Wingdings"/>
              </a:rPr>
              <a:t> R is an element of R.</a:t>
            </a:r>
          </a:p>
          <a:p>
            <a:pPr lvl="1"/>
            <a:r>
              <a:rPr lang="en-US" dirty="0" smtClean="0">
                <a:sym typeface="Wingdings"/>
              </a:rPr>
              <a:t> In the text infix notation </a:t>
            </a:r>
            <a:r>
              <a:rPr lang="en-US" dirty="0" err="1" smtClean="0">
                <a:sym typeface="Wingdings"/>
              </a:rPr>
              <a:t>aRb</a:t>
            </a:r>
            <a:r>
              <a:rPr lang="en-US" dirty="0" smtClean="0">
                <a:sym typeface="Wingdings"/>
              </a:rPr>
              <a:t> is also used.</a:t>
            </a:r>
            <a:endParaRPr lang="en-US" sz="24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1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 as </a:t>
            </a:r>
            <a:r>
              <a:rPr lang="en-US" b="1" dirty="0" smtClean="0">
                <a:solidFill>
                  <a:srgbClr val="0000FF"/>
                </a:solidFill>
              </a:rPr>
              <a:t>Subsets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572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 smtClean="0"/>
              <a:t>Question :  </a:t>
            </a:r>
            <a:r>
              <a:rPr lang="en-US" sz="2800" dirty="0"/>
              <a:t>Suppose we have relations on {1,2} given by </a:t>
            </a:r>
            <a:r>
              <a:rPr lang="en-US" sz="2800" i="1" dirty="0"/>
              <a:t>R</a:t>
            </a:r>
            <a:r>
              <a:rPr lang="en-US" sz="2800" dirty="0"/>
              <a:t> = {(1,1), (2,2)}, </a:t>
            </a:r>
            <a:r>
              <a:rPr lang="en-US" sz="2800" i="1" dirty="0"/>
              <a:t>S </a:t>
            </a:r>
            <a:r>
              <a:rPr lang="en-US" sz="2800" dirty="0"/>
              <a:t>= {(1,1),(1,2)}.  Find: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union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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intersection </a:t>
            </a:r>
            <a:r>
              <a:rPr lang="en-US" sz="2800" i="1" dirty="0"/>
              <a:t>R </a:t>
            </a:r>
            <a:r>
              <a:rPr lang="en-US" sz="2800" b="1" dirty="0" err="1">
                <a:sym typeface="Symbol" charset="2"/>
              </a:rPr>
              <a:t></a:t>
            </a:r>
            <a:r>
              <a:rPr lang="en-US" sz="2800" b="1" dirty="0">
                <a:sym typeface="Symbol" charset="2"/>
              </a:rPr>
              <a:t> 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symmetric difference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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difference </a:t>
            </a:r>
            <a:r>
              <a:rPr lang="en-US" sz="2800" i="1" dirty="0"/>
              <a:t>R</a:t>
            </a:r>
            <a:r>
              <a:rPr lang="en-US" sz="2800" dirty="0"/>
              <a:t>-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complement</a:t>
            </a:r>
            <a:r>
              <a:rPr lang="en-US" sz="2800" dirty="0" smtClean="0"/>
              <a:t>  of </a:t>
            </a:r>
            <a:r>
              <a:rPr lang="en-US" sz="2800" i="1" dirty="0" smtClean="0">
                <a:sym typeface="Symbol" charset="2"/>
              </a:rPr>
              <a:t>R</a:t>
            </a:r>
            <a:endParaRPr lang="en-US" sz="2800" i="1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7226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 as </a:t>
            </a:r>
            <a:r>
              <a:rPr lang="en-US" b="1" dirty="0" smtClean="0">
                <a:solidFill>
                  <a:srgbClr val="0000FF"/>
                </a:solidFill>
              </a:rPr>
              <a:t>Subsets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034143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charset="2"/>
              <a:buNone/>
            </a:pPr>
            <a:r>
              <a:rPr lang="en-US" dirty="0" smtClean="0"/>
              <a:t>Answer:  (R </a:t>
            </a:r>
            <a:r>
              <a:rPr lang="en-US" dirty="0"/>
              <a:t>= {(1,1),(2,2)}, S = {(1,1),(1,2)</a:t>
            </a:r>
            <a:r>
              <a:rPr lang="en-US" dirty="0" smtClean="0"/>
              <a:t>})</a:t>
            </a:r>
          </a:p>
          <a:p>
            <a:pPr marL="609600" indent="-609600">
              <a:buFont typeface="Wingdings" charset="2"/>
              <a:buNone/>
            </a:pPr>
            <a:endParaRPr lang="en-US" dirty="0"/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</a:t>
            </a:r>
            <a:r>
              <a:rPr lang="en-US" dirty="0"/>
              <a:t>S = {(1,1),(1,2),(2,2)}</a:t>
            </a:r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</a:t>
            </a:r>
            <a:r>
              <a:rPr lang="en-US" dirty="0"/>
              <a:t>S = {(1,1)}</a:t>
            </a:r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</a:t>
            </a:r>
            <a:r>
              <a:rPr lang="en-US" dirty="0"/>
              <a:t>S = {(1,2),(2,2)}.</a:t>
            </a:r>
          </a:p>
          <a:p>
            <a:r>
              <a:rPr lang="en-US" dirty="0"/>
              <a:t> R-S = {(2,2)}.</a:t>
            </a:r>
          </a:p>
          <a:p>
            <a:r>
              <a:rPr lang="en-US" dirty="0"/>
              <a:t> </a:t>
            </a:r>
            <a:r>
              <a:rPr lang="en-US" dirty="0">
                <a:sym typeface="Symbol" charset="2"/>
              </a:rPr>
              <a:t>R = {(1,2),(2,1)}</a:t>
            </a:r>
            <a:endParaRPr lang="en-US" dirty="0"/>
          </a:p>
          <a:p>
            <a:pPr marL="609600" indent="-609600">
              <a:buFont typeface="Wingdings" charset="2"/>
              <a:buNone/>
            </a:pPr>
            <a:endParaRPr lang="en-US" baseline="-25000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990600" y="477586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9"/>
            <a:ext cx="8229600" cy="31904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multiple ways to represent relations.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We have already seen that relations can be enumerated, i.e. they are listed as sets.</a:t>
            </a:r>
          </a:p>
        </p:txBody>
      </p:sp>
    </p:spTree>
    <p:extLst>
      <p:ext uri="{BB962C8B-B14F-4D97-AF65-F5344CB8AC3E}">
        <p14:creationId xmlns:p14="http://schemas.microsoft.com/office/powerpoint/2010/main" val="348299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9"/>
            <a:ext cx="8229600" cy="32596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multiple ways to represent relations.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We have already seen that relations can be enumerated, i.e. they are listed as sets.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 directed graph can represent a relation </a:t>
            </a: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on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. Each node (vertex) in the graph represents an element of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/>
              <a:t>and an arrow from vertex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to vertex </a:t>
            </a:r>
            <a:r>
              <a:rPr lang="en-US" sz="2400" dirty="0" smtClean="0">
                <a:solidFill>
                  <a:srgbClr val="0000FF"/>
                </a:solidFill>
              </a:rPr>
              <a:t>y</a:t>
            </a:r>
            <a:r>
              <a:rPr lang="en-US" sz="2400" dirty="0" smtClean="0"/>
              <a:t> indicates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x,y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R</a:t>
            </a:r>
            <a:r>
              <a:rPr lang="en-US" sz="2400" dirty="0" smtClean="0">
                <a:latin typeface="Calibri" charset="0"/>
                <a:sym typeface="Symbol" charset="0"/>
              </a:rPr>
              <a:t>. For example, using set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sz="2400" dirty="0" smtClean="0">
                <a:latin typeface="Calibri" charset="0"/>
                <a:sym typeface="Symbol" charset="0"/>
              </a:rPr>
              <a:t> and relations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L</a:t>
            </a:r>
            <a:r>
              <a:rPr lang="en-US" sz="2400" dirty="0" smtClean="0">
                <a:latin typeface="Calibri" charset="0"/>
                <a:sym typeface="Symbol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</a:t>
            </a:r>
            <a:r>
              <a:rPr lang="en-US" sz="2400" dirty="0" smtClean="0">
                <a:latin typeface="Calibri" charset="0"/>
                <a:sym typeface="Symbol" charset="0"/>
              </a:rPr>
              <a:t> from the previous slides, we have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 descr="Screen Shot 2015-03-17 at 9.5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3" y="4672164"/>
            <a:ext cx="5367867" cy="22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8"/>
            <a:ext cx="8686801" cy="463981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A relation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00FF"/>
                </a:solidFill>
              </a:rPr>
              <a:t>A = {a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a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…, a</a:t>
            </a:r>
            <a:r>
              <a:rPr lang="en-US" baseline="-25000" dirty="0" smtClean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} </a:t>
            </a:r>
            <a:r>
              <a:rPr lang="en-US" dirty="0" smtClean="0"/>
              <a:t>can be represented by the zero-one matrix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 = [</a:t>
            </a:r>
            <a:r>
              <a:rPr lang="en-US" dirty="0" err="1" smtClean="0">
                <a:solidFill>
                  <a:srgbClr val="0000FF"/>
                </a:solidFill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dirty="0" smtClean="0"/>
              <a:t>with</a:t>
            </a:r>
          </a:p>
          <a:p>
            <a:pPr marL="857250" lvl="2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>
                <a:solidFill>
                  <a:srgbClr val="0000FF"/>
                </a:solidFill>
              </a:rPr>
              <a:t> = 1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R</a:t>
            </a:r>
            <a:r>
              <a:rPr lang="en-US" dirty="0" smtClean="0">
                <a:latin typeface="Calibri" charset="0"/>
                <a:sym typeface="Symbol" charset="0"/>
              </a:rPr>
              <a:t>, and</a:t>
            </a:r>
          </a:p>
          <a:p>
            <a:pPr marL="857250" lvl="2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ij</a:t>
            </a:r>
            <a:r>
              <a:rPr lang="en-US" dirty="0" smtClean="0">
                <a:latin typeface="Calibri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= 0</a:t>
            </a:r>
            <a:r>
              <a:rPr lang="en-US" dirty="0" smtClean="0">
                <a:latin typeface="Calibri" charset="0"/>
                <a:sym typeface="Symbol" charset="0"/>
              </a:rPr>
              <a:t> if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 R</a:t>
            </a:r>
            <a:r>
              <a:rPr lang="en-US" dirty="0" smtClean="0">
                <a:sym typeface="Symbol" charset="0"/>
              </a:rPr>
              <a:t>.</a:t>
            </a:r>
          </a:p>
          <a:p>
            <a:pPr marL="857250" lvl="2" indent="0">
              <a:buNone/>
            </a:pPr>
            <a:endParaRPr lang="en-US" dirty="0">
              <a:sym typeface="Symbol" charset="0"/>
            </a:endParaRPr>
          </a:p>
          <a:p>
            <a:pPr marL="857250" lvl="2" indent="0">
              <a:buNone/>
            </a:pP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Note that for creating this matrix  we first need to determine  the elements that represent the rows. This mapping is arbitrary.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1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9"/>
            <a:ext cx="8686801" cy="1693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Consider the relation 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dirty="0" smtClean="0"/>
              <a:t> considered earlier.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Screen Shot 2015-03-17 at 10.4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87" y="3175409"/>
            <a:ext cx="5411284" cy="34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9"/>
            <a:ext cx="8686801" cy="1693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Consider the relation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considered earlier.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0"/>
              </a:rPr>
              <a:t>={(1,1), (1,2), (1,3), (1,4), (1,5), (1,6), (2,2), (2,4) (2,6), (3,3), (3,6), (4,4), (5,5), (6,6)}</a:t>
            </a:r>
          </a:p>
        </p:txBody>
      </p:sp>
      <p:pic>
        <p:nvPicPr>
          <p:cNvPr id="5" name="Picture 4" descr="Screen Shot 2015-03-17 at 10.4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67" y="3245973"/>
            <a:ext cx="5315326" cy="33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9378"/>
            <a:ext cx="8686801" cy="5199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a set A with n elements. How many different  relations are there on A?</a:t>
            </a:r>
          </a:p>
          <a:p>
            <a:r>
              <a:rPr lang="en-US" sz="2800" dirty="0" smtClean="0"/>
              <a:t>Q.6: Congruence modulo 5 is a relation on set N (set of positive integers). Let R be the relation. </a:t>
            </a:r>
          </a:p>
          <a:p>
            <a:pPr lvl="1"/>
            <a:r>
              <a:rPr lang="en-US" sz="2400" dirty="0" smtClean="0"/>
              <a:t>R = {(</a:t>
            </a:r>
            <a:r>
              <a:rPr lang="en-US" sz="2400" dirty="0" err="1" smtClean="0"/>
              <a:t>a,b</a:t>
            </a:r>
            <a:r>
              <a:rPr lang="en-US" sz="2400" dirty="0" smtClean="0"/>
              <a:t>) | a, b </a:t>
            </a:r>
            <a:r>
              <a:rPr lang="en-US" sz="2400" dirty="0" smtClean="0">
                <a:latin typeface="Calibri" charset="0"/>
                <a:sym typeface="Symbol" charset="0"/>
              </a:rPr>
              <a:t> N and a </a:t>
            </a:r>
            <a:r>
              <a:rPr lang="en-US" sz="2400" dirty="0">
                <a:sym typeface="Symbol" charset="0"/>
              </a:rPr>
              <a:t></a:t>
            </a:r>
            <a:r>
              <a:rPr lang="en-US" sz="2400" dirty="0" smtClean="0">
                <a:latin typeface="Calibri" charset="0"/>
                <a:sym typeface="Symbol" charset="0"/>
              </a:rPr>
              <a:t> b (mod 5)}</a:t>
            </a:r>
          </a:p>
          <a:p>
            <a:pPr lvl="1"/>
            <a:r>
              <a:rPr lang="en-US" sz="2400" dirty="0" smtClean="0"/>
              <a:t>R = { (0,0), (0,5), (0,10), (1,6), (1,11), …}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dirty="0" smtClean="0"/>
              <a:t>Q</a:t>
            </a:r>
          </a:p>
          <a:p>
            <a:pPr lvl="1"/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4" name="Picture 3" descr="Screen Shot 2015-03-17 at 11.4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8" y="4540734"/>
            <a:ext cx="7947503" cy="20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8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</a:p>
          <a:p>
            <a:r>
              <a:rPr lang="en-US" dirty="0" smtClean="0"/>
              <a:t>Properties of relations</a:t>
            </a:r>
          </a:p>
          <a:p>
            <a:r>
              <a:rPr lang="en-US" dirty="0" smtClean="0"/>
              <a:t>Equivalence relations</a:t>
            </a:r>
          </a:p>
          <a:p>
            <a:r>
              <a:rPr lang="en-US" dirty="0" smtClean="0"/>
              <a:t>Relations between sets</a:t>
            </a:r>
          </a:p>
          <a:p>
            <a:r>
              <a:rPr lang="en-US" dirty="0" smtClean="0"/>
              <a:t>Partial Orders</a:t>
            </a:r>
          </a:p>
          <a:p>
            <a:r>
              <a:rPr lang="en-US" dirty="0" err="1" smtClean="0"/>
              <a:t>Hasse</a:t>
            </a:r>
            <a:r>
              <a:rPr lang="en-US" dirty="0" smtClean="0"/>
              <a:t>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Binary Relations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 be a binary relation on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(i.e. </a:t>
            </a:r>
            <a:r>
              <a:rPr lang="en-US" dirty="0" smtClean="0">
                <a:solidFill>
                  <a:srgbClr val="0000FF"/>
                </a:solidFill>
              </a:rPr>
              <a:t>R </a:t>
            </a:r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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  A </a:t>
            </a:r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 A</a:t>
            </a:r>
            <a:r>
              <a:rPr lang="en-US" dirty="0" smtClean="0">
                <a:sym typeface="Symbol" charset="2"/>
              </a:rPr>
              <a:t>)</a:t>
            </a:r>
          </a:p>
          <a:p>
            <a:pPr lvl="1"/>
            <a:r>
              <a:rPr lang="en-US" dirty="0" smtClean="0">
                <a:sym typeface="Symbol" charset="2"/>
              </a:rPr>
              <a:t>R is 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reflexive</a:t>
            </a:r>
            <a:r>
              <a:rPr lang="en-US" dirty="0" smtClean="0">
                <a:sym typeface="Symbol" charset="2"/>
              </a:rPr>
              <a:t> if for all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a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R is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symmetric</a:t>
            </a:r>
            <a:r>
              <a:rPr lang="en-US" dirty="0" smtClean="0">
                <a:sym typeface="Wingdings"/>
              </a:rPr>
              <a:t> if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R, 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b,a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R is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transitive</a:t>
            </a:r>
            <a:r>
              <a:rPr lang="en-US" dirty="0" smtClean="0">
                <a:sym typeface="Wingdings"/>
              </a:rPr>
              <a:t> if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R, 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b,c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, then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a,c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R is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antisymmetric</a:t>
            </a:r>
            <a:r>
              <a:rPr lang="en-US" dirty="0" smtClean="0">
                <a:sym typeface="Wingdings"/>
              </a:rPr>
              <a:t> if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b,a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 = b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each of the properties of relations show up in graphs of relations?</a:t>
            </a:r>
          </a:p>
          <a:p>
            <a:r>
              <a:rPr lang="en-US" sz="2800" dirty="0" smtClean="0"/>
              <a:t>The graph of a </a:t>
            </a:r>
            <a:r>
              <a:rPr lang="en-US" sz="2800" b="1" dirty="0" smtClean="0">
                <a:solidFill>
                  <a:srgbClr val="0000FF"/>
                </a:solidFill>
              </a:rPr>
              <a:t>reflexive </a:t>
            </a:r>
            <a:r>
              <a:rPr lang="en-US" sz="2800" dirty="0" smtClean="0"/>
              <a:t>relation will have a loop edge at each node.</a:t>
            </a:r>
            <a:endParaRPr lang="en-US" sz="2800" dirty="0"/>
          </a:p>
        </p:txBody>
      </p:sp>
      <p:pic>
        <p:nvPicPr>
          <p:cNvPr id="4" name="Picture 3" descr="Screen Shot 2015-03-17 at 1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3428999"/>
            <a:ext cx="1247534" cy="14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each of the properties of relations show up in graphs of relations?</a:t>
            </a:r>
          </a:p>
          <a:p>
            <a:r>
              <a:rPr lang="en-US" sz="2800" dirty="0" smtClean="0"/>
              <a:t>The graph of a </a:t>
            </a:r>
            <a:r>
              <a:rPr lang="en-US" sz="2800" b="1" dirty="0" smtClean="0">
                <a:solidFill>
                  <a:srgbClr val="0000FF"/>
                </a:solidFill>
              </a:rPr>
              <a:t>reflexive </a:t>
            </a:r>
            <a:r>
              <a:rPr lang="en-US" sz="2800" dirty="0" smtClean="0"/>
              <a:t>relation will have a loop edge at each node.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graph of a symmetric relation will not have an edge from x to y unless there is also an edge from y to x.</a:t>
            </a:r>
            <a:endParaRPr lang="en-US" sz="2800" dirty="0"/>
          </a:p>
        </p:txBody>
      </p:sp>
      <p:pic>
        <p:nvPicPr>
          <p:cNvPr id="4" name="Picture 3" descr="Screen Shot 2015-03-17 at 1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8" y="3226544"/>
            <a:ext cx="1247534" cy="1461397"/>
          </a:xfrm>
          <a:prstGeom prst="rect">
            <a:avLst/>
          </a:prstGeom>
        </p:spPr>
      </p:pic>
      <p:pic>
        <p:nvPicPr>
          <p:cNvPr id="5" name="Picture 4" descr="Screen Shot 2015-03-17 at 11.5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910828"/>
            <a:ext cx="2425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graph of an </a:t>
            </a:r>
            <a:r>
              <a:rPr lang="en-US" sz="2800" b="1" dirty="0" err="1" smtClean="0">
                <a:solidFill>
                  <a:srgbClr val="0000FF"/>
                </a:solidFill>
              </a:rPr>
              <a:t>antisymmetric</a:t>
            </a:r>
            <a:r>
              <a:rPr lang="en-US" sz="2800" dirty="0" smtClean="0"/>
              <a:t> relation will not have any symmetric pairings. If there is an edge from x to y, there </a:t>
            </a:r>
            <a:r>
              <a:rPr lang="en-US" sz="2800" dirty="0"/>
              <a:t> </a:t>
            </a:r>
            <a:r>
              <a:rPr lang="en-US" sz="2800" dirty="0" smtClean="0"/>
              <a:t>cannot be an edge from y to x.</a:t>
            </a:r>
          </a:p>
          <a:p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0000FF"/>
                </a:solidFill>
              </a:rPr>
              <a:t>A={1,2,3,4,5,6}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R={(1,1), (2,2), (3,3), (4,4), (5,5), (6,6)}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a relation which is reflexive, symmetric and </a:t>
            </a:r>
            <a:r>
              <a:rPr lang="en-US" sz="2800" dirty="0" err="1" smtClean="0"/>
              <a:t>antisymmetric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graph is </a:t>
            </a:r>
            <a:r>
              <a:rPr lang="en-US" sz="2800" b="1" dirty="0" smtClean="0"/>
              <a:t>symmetric</a:t>
            </a:r>
            <a:r>
              <a:rPr lang="en-US" sz="2800" dirty="0" smtClean="0"/>
              <a:t> if there is no </a:t>
            </a:r>
            <a:r>
              <a:rPr lang="en-US" sz="2800" b="1" dirty="0" err="1" smtClean="0"/>
              <a:t>antisymmetric</a:t>
            </a:r>
            <a:r>
              <a:rPr lang="en-US" sz="2800" dirty="0" smtClean="0"/>
              <a:t> edge. Similarly, a graph is </a:t>
            </a:r>
            <a:r>
              <a:rPr lang="en-US" sz="2800" b="1" dirty="0" err="1" smtClean="0"/>
              <a:t>antisymmetric</a:t>
            </a:r>
            <a:r>
              <a:rPr lang="en-US" sz="2800" dirty="0" smtClean="0"/>
              <a:t> if there is no </a:t>
            </a:r>
            <a:r>
              <a:rPr lang="en-US" sz="2800" b="1" dirty="0" smtClean="0"/>
              <a:t>symmetric</a:t>
            </a:r>
            <a:r>
              <a:rPr lang="en-US" sz="2800" dirty="0" smtClean="0"/>
              <a:t> edge.</a:t>
            </a:r>
          </a:p>
        </p:txBody>
      </p:sp>
    </p:spTree>
    <p:extLst>
      <p:ext uri="{BB962C8B-B14F-4D97-AF65-F5344CB8AC3E}">
        <p14:creationId xmlns:p14="http://schemas.microsoft.com/office/powerpoint/2010/main" val="369506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Properties of Relations in Graphs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graph of a </a:t>
            </a:r>
            <a:r>
              <a:rPr lang="en-US" sz="2800" b="1" dirty="0" smtClean="0">
                <a:solidFill>
                  <a:srgbClr val="0000FF"/>
                </a:solidFill>
              </a:rPr>
              <a:t>transitive relation </a:t>
            </a:r>
            <a:r>
              <a:rPr lang="en-US" sz="2800" dirty="0" smtClean="0"/>
              <a:t>will have an edge from 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z</a:t>
            </a:r>
            <a:r>
              <a:rPr lang="en-US" sz="2800" dirty="0" smtClean="0"/>
              <a:t> whenever there is an edge from 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/>
              <a:t> and an edge from 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z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 descr="Screen Shot 2015-03-18 at 12.1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98799"/>
            <a:ext cx="4125106" cy="8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5" name="Picture 4" descr="Screen Shot 2015-03-18 at 12.1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0811"/>
            <a:ext cx="8839200" cy="42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3" name="Picture 2" descr="Screen Shot 2015-03-18 at 12.1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1764"/>
            <a:ext cx="8964525" cy="53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4" name="Picture 3" descr="Screen Shot 2015-03-18 at 12.1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17638"/>
            <a:ext cx="87757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dirty="0"/>
          </a:p>
        </p:txBody>
      </p:sp>
      <p:pic>
        <p:nvPicPr>
          <p:cNvPr id="3" name="Picture 2" descr="Screen Shot 2015-03-18 at 12.2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4" y="1417638"/>
            <a:ext cx="7932085" cy="5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4" name="Picture 3" descr="Screen Shot 2015-03-18 at 12.2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3" y="1417638"/>
            <a:ext cx="7418283" cy="53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/>
              <a:t>Consider the set  </a:t>
            </a:r>
            <a:r>
              <a:rPr lang="en-US" sz="2800" dirty="0" smtClean="0">
                <a:solidFill>
                  <a:srgbClr val="0000FF"/>
                </a:solidFill>
              </a:rPr>
              <a:t>L = { (</a:t>
            </a:r>
            <a:r>
              <a:rPr lang="en-US" sz="2800" dirty="0" err="1" smtClean="0">
                <a:solidFill>
                  <a:srgbClr val="0000FF"/>
                </a:solidFill>
              </a:rPr>
              <a:t>x,y</a:t>
            </a:r>
            <a:r>
              <a:rPr lang="en-US" sz="2800" dirty="0" smtClean="0">
                <a:solidFill>
                  <a:srgbClr val="0000FF"/>
                </a:solidFill>
              </a:rPr>
              <a:t>): x, y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53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5</a:t>
            </a:r>
            <a:endParaRPr lang="en-US" dirty="0"/>
          </a:p>
        </p:txBody>
      </p:sp>
      <p:pic>
        <p:nvPicPr>
          <p:cNvPr id="3" name="Picture 2" descr="Screen Shot 2015-03-18 at 12.2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9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5</a:t>
            </a:r>
            <a:endParaRPr lang="en-US" dirty="0"/>
          </a:p>
        </p:txBody>
      </p:sp>
      <p:pic>
        <p:nvPicPr>
          <p:cNvPr id="3" name="Picture 2" descr="Screen Shot 2015-03-18 at 12.2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149" y="4545927"/>
            <a:ext cx="445465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the “less than or equal to” relation on A={1,2,3,4}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445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/>
              <a:t>6</a:t>
            </a:r>
            <a:endParaRPr lang="en-US" dirty="0"/>
          </a:p>
        </p:txBody>
      </p:sp>
      <p:pic>
        <p:nvPicPr>
          <p:cNvPr id="4" name="Picture 3" descr="Screen Shot 2015-03-18 at 12.2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1" y="1417638"/>
            <a:ext cx="6744866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the following table:</a:t>
            </a:r>
            <a:endParaRPr lang="en-US" dirty="0"/>
          </a:p>
        </p:txBody>
      </p:sp>
      <p:pic>
        <p:nvPicPr>
          <p:cNvPr id="3" name="Picture 2" descr="Screen Shot 2015-03-19 at 11.1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1933659"/>
            <a:ext cx="8250032" cy="30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A:  Reflexive.  Upper-Left corner to Lower-Right corner diagonal is all 1’s. EG:</a:t>
            </a:r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i="1" dirty="0"/>
              <a:t>		M</a:t>
            </a:r>
            <a:r>
              <a:rPr lang="en-US" i="1" baseline="-25000" dirty="0"/>
              <a:t>R</a:t>
            </a:r>
            <a:r>
              <a:rPr lang="en-US" dirty="0"/>
              <a:t>  =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r>
              <a:rPr lang="en-US" dirty="0"/>
              <a:t>Q:  How about if </a:t>
            </a:r>
            <a:r>
              <a:rPr lang="en-US" i="1" dirty="0"/>
              <a:t>R</a:t>
            </a:r>
            <a:r>
              <a:rPr lang="en-US" dirty="0"/>
              <a:t> is symmetric?</a:t>
            </a:r>
            <a:endParaRPr lang="en-US" i="1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597928"/>
              </p:ext>
            </p:extLst>
          </p:nvPr>
        </p:nvGraphicFramePr>
        <p:xfrm>
          <a:off x="3124200" y="3216475"/>
          <a:ext cx="2667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16475"/>
                        <a:ext cx="26670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53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A:  A </a:t>
            </a:r>
            <a:r>
              <a:rPr lang="en-US" b="1" i="1" dirty="0"/>
              <a:t>symmetric matrix</a:t>
            </a:r>
            <a:r>
              <a:rPr lang="en-US" dirty="0"/>
              <a:t>. </a:t>
            </a:r>
            <a:r>
              <a:rPr lang="en-US" dirty="0" smtClean="0"/>
              <a:t> i.</a:t>
            </a:r>
            <a:r>
              <a:rPr lang="en-US" dirty="0"/>
              <a:t>e., flipping across diagonal does not change matrix.  EG:</a:t>
            </a:r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i="1" dirty="0"/>
              <a:t>		M</a:t>
            </a:r>
            <a:r>
              <a:rPr lang="en-US" i="1" baseline="-25000" dirty="0"/>
              <a:t>R</a:t>
            </a:r>
            <a:r>
              <a:rPr lang="en-US" dirty="0"/>
              <a:t>  =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025775" y="3657600"/>
          <a:ext cx="28654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914400" imgH="914400" progId="Equation.3">
                  <p:embed/>
                </p:oleObj>
              </mc:Choice>
              <mc:Fallback>
                <p:oleObj name="Equation" r:id="rId4" imgW="914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657600"/>
                        <a:ext cx="2865438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05200" y="4038600"/>
            <a:ext cx="457200" cy="304800"/>
            <a:chOff x="624" y="3072"/>
            <a:chExt cx="384" cy="288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81400" y="4114800"/>
            <a:ext cx="990600" cy="762000"/>
            <a:chOff x="624" y="3072"/>
            <a:chExt cx="384" cy="288"/>
          </a:xfrm>
        </p:grpSpPr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67200" y="4648200"/>
            <a:ext cx="990600" cy="762000"/>
            <a:chOff x="624" y="3072"/>
            <a:chExt cx="384" cy="288"/>
          </a:xfrm>
        </p:grpSpPr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4648200"/>
            <a:ext cx="533400" cy="457200"/>
            <a:chOff x="624" y="3072"/>
            <a:chExt cx="384" cy="288"/>
          </a:xfrm>
        </p:grpSpPr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876800" y="5181600"/>
            <a:ext cx="457200" cy="304800"/>
            <a:chOff x="624" y="3072"/>
            <a:chExt cx="384" cy="288"/>
          </a:xfrm>
        </p:grpSpPr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505200" y="4114800"/>
            <a:ext cx="1676400" cy="1447800"/>
            <a:chOff x="624" y="3072"/>
            <a:chExt cx="384" cy="288"/>
          </a:xfrm>
        </p:grpSpPr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r>
              <a:rPr lang="en-US" b="1" dirty="0" smtClean="0"/>
              <a:t>Not symmetric 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r>
              <a:rPr lang="en-US" dirty="0"/>
              <a:t>	</a:t>
            </a:r>
            <a:r>
              <a:rPr lang="en-US" dirty="0" smtClean="0"/>
              <a:t>This matrix is also </a:t>
            </a:r>
            <a:r>
              <a:rPr lang="en-US" b="1" dirty="0" err="1" smtClean="0"/>
              <a:t>antisymmetric</a:t>
            </a:r>
            <a:endParaRPr lang="en-US" b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 smtClean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 smtClean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6538"/>
              </p:ext>
            </p:extLst>
          </p:nvPr>
        </p:nvGraphicFramePr>
        <p:xfrm>
          <a:off x="3280909" y="2946400"/>
          <a:ext cx="28892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231560" imgH="914400" progId="Equation.3">
                  <p:embed/>
                </p:oleObj>
              </mc:Choice>
              <mc:Fallback>
                <p:oleObj name="Equation" r:id="rId4" imgW="12315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909" y="2946400"/>
                        <a:ext cx="28892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64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11.8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Proposition</a:t>
            </a:r>
            <a:r>
              <a:rPr lang="en-US" sz="2800" dirty="0" smtClean="0"/>
              <a:t> Let n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 N. The relation </a:t>
            </a:r>
            <a:r>
              <a:rPr lang="en-US" sz="2800" dirty="0">
                <a:sym typeface="Symbol" charset="0"/>
              </a:rPr>
              <a:t>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(mod n) on the set Z is reflexive, symmetric and transitive.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   (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It will be proved in the class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011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</a:p>
          <a:p>
            <a:r>
              <a:rPr lang="en-US" dirty="0" smtClean="0"/>
              <a:t># of reflexive relations on A =</a:t>
            </a:r>
          </a:p>
          <a:p>
            <a:r>
              <a:rPr lang="en-US" dirty="0" smtClean="0"/>
              <a:t># of symmetric relations of A=</a:t>
            </a:r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</a:t>
            </a:r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9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number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set A where |A|=n.</a:t>
            </a:r>
          </a:p>
          <a:p>
            <a:r>
              <a:rPr lang="en-US" dirty="0" smtClean="0"/>
              <a:t># of relations on A =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baseline="30000" dirty="0" smtClean="0">
                <a:solidFill>
                  <a:srgbClr val="FF0000"/>
                </a:solidFill>
              </a:rPr>
              <a:t>{n*n}</a:t>
            </a:r>
            <a:endParaRPr lang="en-US" dirty="0" smtClean="0"/>
          </a:p>
          <a:p>
            <a:r>
              <a:rPr lang="en-US" dirty="0" smtClean="0"/>
              <a:t># of reflexive relations on A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{n*n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- n}</a:t>
            </a:r>
            <a:endParaRPr lang="en-US" dirty="0" smtClean="0"/>
          </a:p>
          <a:p>
            <a:r>
              <a:rPr lang="en-US" dirty="0" smtClean="0"/>
              <a:t># of symmetric relations of A=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{n(n+1)/2}</a:t>
            </a:r>
            <a:endParaRPr lang="en-US" dirty="0" smtClean="0"/>
          </a:p>
          <a:p>
            <a:r>
              <a:rPr lang="en-US" dirty="0" smtClean="0"/>
              <a:t># of </a:t>
            </a:r>
            <a:r>
              <a:rPr lang="en-US" dirty="0" err="1" smtClean="0"/>
              <a:t>antisymmetric</a:t>
            </a:r>
            <a:r>
              <a:rPr lang="en-US" dirty="0" smtClean="0"/>
              <a:t> relations on A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{n(n-1)/2}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endParaRPr lang="en-US" dirty="0" smtClean="0"/>
          </a:p>
          <a:p>
            <a:r>
              <a:rPr lang="en-US" dirty="0" smtClean="0"/>
              <a:t># of transitive relations on A =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/>
              <a:t>Consider the set  </a:t>
            </a:r>
            <a:r>
              <a:rPr lang="en-US" sz="2800" dirty="0" smtClean="0">
                <a:solidFill>
                  <a:srgbClr val="0000FF"/>
                </a:solidFill>
              </a:rPr>
              <a:t>L = { (</a:t>
            </a:r>
            <a:r>
              <a:rPr lang="en-US" sz="2800" dirty="0" err="1" smtClean="0">
                <a:solidFill>
                  <a:srgbClr val="0000FF"/>
                </a:solidFill>
              </a:rPr>
              <a:t>x,y</a:t>
            </a:r>
            <a:r>
              <a:rPr lang="en-US" sz="2800" dirty="0" smtClean="0">
                <a:solidFill>
                  <a:srgbClr val="0000FF"/>
                </a:solidFill>
              </a:rPr>
              <a:t>): x, y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35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11.0 : 1, 3, 4, 5, 8</a:t>
            </a:r>
          </a:p>
          <a:p>
            <a:r>
              <a:rPr lang="en-US" dirty="0" smtClean="0"/>
              <a:t>Section 11.1 : 2, 3, 7, 8, 10, 13,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9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Consider the set of every person in the world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Now consider a </a:t>
            </a:r>
            <a:r>
              <a:rPr lang="en-US" sz="2800" i="1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relation such that (a,b)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sz="2800" i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a and b are siblings.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Clearly this relation is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  <a:sym typeface="Symbol" charset="0"/>
              </a:rPr>
              <a:t>Reflexive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  <a:sym typeface="Symbol" charset="0"/>
              </a:rPr>
              <a:t>Symmetric, and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  <a:sym typeface="Symbol" charset="0"/>
              </a:rPr>
              <a:t>Transitive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Such as relation is called an </a:t>
            </a:r>
            <a:r>
              <a:rPr lang="en-US" sz="2800" u="sng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equivalence relation</a:t>
            </a:r>
          </a:p>
          <a:p>
            <a:r>
              <a:rPr lang="en-US" sz="2800" b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Definition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A relation on a set A is an equivalence relation if it is reflexive, symmetric, and transitive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5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Equivalence relation on set A={-1,1,2,3,4}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3-18 at 1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" y="903239"/>
            <a:ext cx="8442050" cy="5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1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|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 err="1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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</a:t>
            </a:r>
            <a:r>
              <a:rPr lang="en-US" i="1" dirty="0">
                <a:latin typeface="Calibri" charset="0"/>
                <a:ea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</a:rPr>
              <a:t> reflexive?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it transitive?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it symmetric?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6576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latin typeface="Calibri" charset="0"/>
              </a:rPr>
              <a:t>No, it is not.  4 is related to 5 (4</a:t>
            </a:r>
            <a:r>
              <a:rPr lang="en-US" sz="2800">
                <a:sym typeface="Symbol" charset="0"/>
              </a:rPr>
              <a:t>  5) but 5 is not related to 4 </a:t>
            </a:r>
            <a:endParaRPr lang="en-US" sz="280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47244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Thus </a:t>
            </a:r>
            <a:r>
              <a:rPr lang="en-US" sz="2800" i="1" dirty="0">
                <a:latin typeface="+mn-lt"/>
                <a:ea typeface="+mn-ea"/>
                <a:cs typeface="+mn-cs"/>
              </a:rPr>
              <a:t>R</a:t>
            </a:r>
            <a:r>
              <a:rPr lang="en-US" sz="2800" dirty="0">
                <a:latin typeface="+mn-lt"/>
                <a:ea typeface="+mn-ea"/>
                <a:cs typeface="+mn-cs"/>
              </a:rPr>
              <a:t> is </a:t>
            </a:r>
            <a:r>
              <a:rPr lang="en-US" sz="2800" u="sng" dirty="0">
                <a:latin typeface="+mn-lt"/>
                <a:ea typeface="+mn-ea"/>
                <a:cs typeface="+mn-cs"/>
              </a:rPr>
              <a:t>not</a:t>
            </a:r>
            <a:r>
              <a:rPr lang="en-US" sz="2800" dirty="0">
                <a:latin typeface="+mn-lt"/>
                <a:ea typeface="+mn-ea"/>
                <a:cs typeface="+mn-cs"/>
              </a:rPr>
              <a:t> an equivalence relation</a:t>
            </a:r>
          </a:p>
        </p:txBody>
      </p:sp>
    </p:spTree>
    <p:extLst>
      <p:ext uri="{BB962C8B-B14F-4D97-AF65-F5344CB8AC3E}">
        <p14:creationId xmlns:p14="http://schemas.microsoft.com/office/powerpoint/2010/main" val="201187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2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={ (a,b) | a,b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Z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and a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b}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</a:t>
            </a:r>
            <a:r>
              <a:rPr lang="en-US" i="1">
                <a:latin typeface="Calibri" charset="0"/>
                <a:ea typeface="ＭＳ Ｐゴシック" charset="0"/>
              </a:rPr>
              <a:t>R</a:t>
            </a:r>
            <a:r>
              <a:rPr lang="en-US">
                <a:latin typeface="Calibri" charset="0"/>
                <a:ea typeface="ＭＳ Ｐゴシック" charset="0"/>
              </a:rPr>
              <a:t> reflexive?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it transitive?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it symmetric?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What are the equivalence classes that partition </a:t>
            </a:r>
            <a:r>
              <a:rPr lang="en-US" i="1">
                <a:latin typeface="Algerian" charset="0"/>
                <a:ea typeface="ＭＳ Ｐゴシック" charset="0"/>
                <a:sym typeface="Symbol" charset="0"/>
              </a:rPr>
              <a:t>Z</a:t>
            </a:r>
            <a:r>
              <a:rPr lang="en-US">
                <a:latin typeface="Calibri" charset="0"/>
                <a:ea typeface="ＭＳ Ｐゴシック" charset="0"/>
              </a:rPr>
              <a:t>?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3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For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we define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)) |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=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+v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Show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an equivalence relation.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are the equivalence classes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defines (i.e., what are the partitions of 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59407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3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For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we define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)) | x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+y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=u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+v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Two points are related if they lie on a circle with the center at the origin.</a:t>
            </a:r>
            <a:endParaRPr lang="en-US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Show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an equivalence relation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are the equivalence classes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defines (i.e., what are the partitions of 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(concentric circles with the center at the origin)</a:t>
            </a:r>
            <a:endParaRPr lang="en-US" sz="2800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2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Class (1)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relation on a set A and let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A.  The set of all elements in A that are related to a is called the equivalence class of a. We denote this set [a]</a:t>
            </a:r>
            <a:r>
              <a:rPr lang="en-US" sz="2800" i="1" baseline="-25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</a:t>
            </a:r>
            <a:r>
              <a:rPr lang="en-US" sz="2800" i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or just [a] if it is clear what R is.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[a]</a:t>
            </a:r>
            <a:r>
              <a:rPr lang="en-US" sz="2800" i="1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{ s |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)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sA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246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2 at 10.44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" y="1185334"/>
            <a:ext cx="9069784" cy="44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Equivalence relation on set A={-1,1,2,3,4}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3-18 at 1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" y="903239"/>
            <a:ext cx="8442050" cy="5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2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Consider the set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483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Class (2)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elements in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[a]</a:t>
            </a:r>
            <a:r>
              <a:rPr lang="en-US" sz="2800" i="1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are called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representatives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of the equivalence class</a:t>
            </a:r>
          </a:p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Theorem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class on a set A.  The following statements are equivalent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a</a:t>
            </a:r>
            <a:r>
              <a:rPr lang="en-US" sz="2400" i="1" dirty="0" err="1" smtClean="0">
                <a:latin typeface="Calibri" charset="0"/>
                <a:ea typeface="ＭＳ Ｐゴシック" charset="0"/>
              </a:rPr>
              <a:t>R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b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(i.e. (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R)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[a]=[b]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[a]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 </a:t>
            </a:r>
            <a:r>
              <a:rPr lang="en-US" sz="2400" dirty="0">
                <a:latin typeface="Calibri" charset="0"/>
                <a:ea typeface="ＭＳ Ｐゴシック" charset="0"/>
              </a:rPr>
              <a:t>[b]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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Proof:	We first show that (1) </a:t>
            </a:r>
            <a:r>
              <a:rPr lang="en-US" sz="2800" dirty="0" smtClean="0">
                <a:latin typeface="Calibri" charset="0"/>
                <a:sym typeface="Symbol" charset="0"/>
              </a:rPr>
              <a:t> (2)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(3)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We will prove that [a] = [b] by showing that [a]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 [b] and [b]  [a].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[a].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a,c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Because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R, and R is symmetric, therefore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 and (a, c)  R, and R is transitive, therefore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b,c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Because of the symmetric property of R,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c,b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 as well.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implies that c  [b].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  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 [b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proof for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[b]  [a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] is similar.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Hence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[a] = [b]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2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(4)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sz="2800" dirty="0" smtClean="0">
                <a:latin typeface="Calibri" charset="0"/>
                <a:sym typeface="Symbol" charset="0"/>
              </a:rPr>
              <a:t> (3): [a] = [b]  [a]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 [b]  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Let a,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A such that [a] = [b]. Since a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[a], we know that it also belongs to [b].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means that a 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This implies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 </a:t>
            </a:r>
          </a:p>
          <a:p>
            <a:pPr marL="457200" lvl="1" indent="0">
              <a:buNone/>
            </a:pPr>
            <a:endParaRPr lang="en-US" sz="24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(5)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sz="2800" dirty="0" smtClean="0">
                <a:latin typeface="Calibri" charset="0"/>
                <a:sym typeface="Symbol" charset="0"/>
              </a:rPr>
              <a:t> (1): [a]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 [b]   </a:t>
            </a:r>
            <a:r>
              <a:rPr lang="en-US" sz="2800" dirty="0" smtClean="0">
                <a:latin typeface="Calibri" charset="0"/>
                <a:sym typeface="Symbol" charset="0"/>
              </a:rPr>
              <a:t> (</a:t>
            </a:r>
            <a:r>
              <a:rPr lang="en-US" sz="2800" dirty="0" err="1" smtClean="0">
                <a:latin typeface="Calibri" charset="0"/>
                <a:sym typeface="Symbol" charset="0"/>
              </a:rPr>
              <a:t>a,b</a:t>
            </a:r>
            <a:r>
              <a:rPr lang="en-US" sz="2800" dirty="0" smtClean="0">
                <a:latin typeface="Calibri" charset="0"/>
                <a:sym typeface="Symbol" charset="0"/>
              </a:rPr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R.</a:t>
            </a:r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Let c 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c exists since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is non-empty.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Therefore, c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>
                <a:latin typeface="Calibri" charset="0"/>
                <a:sym typeface="Symbol" charset="0"/>
              </a:rPr>
              <a:t>[a</a:t>
            </a:r>
            <a:r>
              <a:rPr lang="en-US" sz="2400" dirty="0" smtClean="0">
                <a:latin typeface="Calibri" charset="0"/>
                <a:sym typeface="Symbol" charset="0"/>
              </a:rPr>
              <a:t>] and c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[b]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Since a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[a], we know that it also belongs to [b].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c,a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 and (</a:t>
            </a:r>
            <a:r>
              <a:rPr lang="en-US" sz="2400" dirty="0" err="1" smtClean="0">
                <a:latin typeface="Calibri" charset="0"/>
                <a:sym typeface="Symbol" charset="0"/>
              </a:rPr>
              <a:t>c,b</a:t>
            </a:r>
            <a:r>
              <a:rPr lang="en-US" sz="2400" dirty="0" smtClean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is symmetry: 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a,c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 and (</a:t>
            </a:r>
            <a:r>
              <a:rPr lang="en-US" sz="2400" dirty="0" err="1" smtClean="0">
                <a:latin typeface="Calibri" charset="0"/>
                <a:sym typeface="Symbol" charset="0"/>
              </a:rPr>
              <a:t>b,c</a:t>
            </a:r>
            <a:r>
              <a:rPr lang="en-US" sz="2400" dirty="0" smtClean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R.</a:t>
            </a:r>
          </a:p>
          <a:p>
            <a:pPr lvl="1"/>
            <a:r>
              <a:rPr lang="en-US" sz="2400" dirty="0" smtClean="0">
                <a:latin typeface="Calibri" charset="0"/>
                <a:sym typeface="Symbol" charset="0"/>
              </a:rPr>
              <a:t>R is transitive: (</a:t>
            </a:r>
            <a:r>
              <a:rPr lang="en-US" sz="2400" dirty="0" err="1" smtClean="0">
                <a:latin typeface="Calibri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sym typeface="Symbol" charset="0"/>
              </a:rPr>
              <a:t>R.</a:t>
            </a:r>
          </a:p>
          <a:p>
            <a:pPr lvl="1"/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6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(1)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classes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partition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the set A into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disjoint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non-empty subsets A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A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…,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 err="1">
                <a:latin typeface="Calibri" charset="0"/>
                <a:ea typeface="ＭＳ Ｐゴシック" charset="0"/>
                <a:cs typeface="ＭＳ Ｐゴシック" charset="0"/>
              </a:rPr>
              <a:t>k</a:t>
            </a:r>
            <a:endParaRPr lang="en-US" baseline="-25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partition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a set A satisfies the properties</a:t>
            </a: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</a:t>
            </a:r>
            <a:r>
              <a:rPr lang="en-US" baseline="30000" dirty="0" err="1">
                <a:latin typeface="Calibri" charset="0"/>
                <a:ea typeface="ＭＳ Ｐゴシック" charset="0"/>
              </a:rPr>
              <a:t>k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i</a:t>
            </a:r>
            <a:r>
              <a:rPr lang="en-US" baseline="-25000" dirty="0">
                <a:latin typeface="Calibri" charset="0"/>
                <a:ea typeface="ＭＳ Ｐゴシック" charset="0"/>
              </a:rPr>
              <a:t>=1</a:t>
            </a:r>
            <a:r>
              <a:rPr lang="en-US" dirty="0">
                <a:latin typeface="Calibri" charset="0"/>
                <a:ea typeface="ＭＳ Ｐゴシック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</a:rPr>
              <a:t>=A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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A</a:t>
            </a:r>
            <a:r>
              <a:rPr lang="en-US" baseline="-25000" dirty="0" err="1">
                <a:latin typeface="Calibri" charset="0"/>
                <a:ea typeface="ＭＳ Ｐゴシック" charset="0"/>
                <a:sym typeface="Symbol" charset="0"/>
              </a:rPr>
              <a:t>j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=  for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ij</a:t>
            </a:r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  for all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(2)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 relation such that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a and b live in the same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province/ territories ,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an equivalence relation that partitions the set of people who live in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Canada into 13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equivalence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classes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6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(2)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Theorem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Let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be an equivalence relation on a set S.  Then the equivalence classes of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form a partition of S. 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Conversely, given a partition A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of the set S, there is a equivalence relation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that has the set A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as its equivalence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classes. (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An example is shown in the class.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</a:t>
            </a: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0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Partitions: Visual Interpretation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5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A={1,2,3,4,5,6,7}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relation that partitions A into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={1,2},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={3,4,5,6} and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={7}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Draw the 0-1 matrix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Draw the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digraph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(It will be shown in the class.)</a:t>
            </a:r>
            <a:endParaRPr lang="en-US" sz="2400" b="1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7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Relations between the sets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The relations we have seen so far have been relations on a set. We can also define relations between the sets.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Definition: A real R from a set A to set B is a subset of A x B,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i.e</a:t>
            </a:r>
            <a:r>
              <a:rPr lang="en-US" dirty="0" smtClean="0">
                <a:latin typeface="Calibri" charset="0"/>
                <a:ea typeface="ＭＳ Ｐゴシック" charset="0"/>
              </a:rPr>
              <a:t>  R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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 A x B.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9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Relations between the sets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72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Example: Suppose A = {1,2} and 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B = 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Let R = {(1, {1}), (2, {2}), (1, {1,2}), (2, {1,2})}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  A x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B be a relation from A to B.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 The relation R is the familiar relation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.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 descr="Screen Shot 2015-03-20 at 1.2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16" y="2150533"/>
            <a:ext cx="3426883" cy="439344"/>
          </a:xfrm>
          <a:prstGeom prst="rect">
            <a:avLst/>
          </a:prstGeom>
        </p:spPr>
      </p:pic>
      <p:pic>
        <p:nvPicPr>
          <p:cNvPr id="5" name="Picture 4" descr="Screen Shot 2015-03-20 at 1.28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5" y="4169533"/>
            <a:ext cx="4344997" cy="26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6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Consider the set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680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Partial Orders </a:t>
            </a:r>
            <a:br>
              <a:rPr lang="en-US" b="1" dirty="0" smtClean="0"/>
            </a:br>
            <a:r>
              <a:rPr lang="en-US" b="1" dirty="0" smtClean="0"/>
              <a:t>(Section 9.6 of Rosen’s text)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Definition: A relation R on a set A is a partial order if it is reflexive, </a:t>
            </a:r>
            <a:r>
              <a:rPr lang="en-US" sz="2800" dirty="0" err="1" smtClean="0"/>
              <a:t>antisymmetric</a:t>
            </a:r>
            <a:r>
              <a:rPr lang="en-US" sz="2800" dirty="0" smtClean="0"/>
              <a:t> and transitive.</a:t>
            </a:r>
          </a:p>
          <a:p>
            <a:r>
              <a:rPr lang="en-US" sz="2800" dirty="0" smtClean="0"/>
              <a:t>Example: Let R be a relation on N such that (</a:t>
            </a:r>
            <a:r>
              <a:rPr lang="en-US" sz="2800" dirty="0" err="1" smtClean="0"/>
              <a:t>a,b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  if and only if a</a:t>
            </a:r>
            <a:r>
              <a:rPr lang="en-US" sz="2800" dirty="0" smtClean="0"/>
              <a:t> ≤ b. It can be shown that R is a partial order.</a:t>
            </a:r>
          </a:p>
          <a:p>
            <a:r>
              <a:rPr lang="en-US" sz="2800" dirty="0" smtClean="0"/>
              <a:t>We often use the symbol      for a partial order.</a:t>
            </a:r>
            <a:endParaRPr lang="en-US" sz="2800" dirty="0"/>
          </a:p>
        </p:txBody>
      </p:sp>
      <p:pic>
        <p:nvPicPr>
          <p:cNvPr id="4" name="Picture 3" descr="Screen Shot 2015-03-22 at 10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1422"/>
            <a:ext cx="33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Posets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Definition: A set A together with a partial order </a:t>
            </a:r>
            <a:r>
              <a:rPr lang="en-US" sz="2800" dirty="0" smtClean="0"/>
              <a:t>relation R </a:t>
            </a:r>
            <a:r>
              <a:rPr lang="en-US" sz="2800" dirty="0" smtClean="0"/>
              <a:t>is called a partial ordered set or </a:t>
            </a:r>
            <a:r>
              <a:rPr lang="en-US" sz="2800" dirty="0" err="1" smtClean="0"/>
              <a:t>poset</a:t>
            </a:r>
            <a:r>
              <a:rPr lang="en-US" sz="2800" dirty="0" smtClean="0"/>
              <a:t> and is denoted by (A,R).</a:t>
            </a:r>
          </a:p>
          <a:p>
            <a:r>
              <a:rPr lang="en-US" sz="2800" dirty="0" smtClean="0"/>
              <a:t>Example: Suppose R is the relation `divides’. We can show that (N, R) is a </a:t>
            </a:r>
            <a:r>
              <a:rPr lang="en-US" sz="2800" dirty="0" err="1" smtClean="0"/>
              <a:t>poset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308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Comparability and total orders of a </a:t>
            </a:r>
            <a:r>
              <a:rPr lang="en-US" b="1" dirty="0" err="1" smtClean="0"/>
              <a:t>poset</a:t>
            </a:r>
            <a:r>
              <a:rPr lang="en-US" b="1" dirty="0" smtClean="0"/>
              <a:t> (S,R)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Definition</a:t>
            </a:r>
            <a:r>
              <a:rPr lang="en-US" sz="2800" dirty="0" smtClean="0"/>
              <a:t>: The elements a and b of a </a:t>
            </a:r>
            <a:r>
              <a:rPr lang="en-US" sz="2800" dirty="0" err="1" smtClean="0"/>
              <a:t>poset</a:t>
            </a:r>
            <a:r>
              <a:rPr lang="en-US" sz="2800" dirty="0" smtClean="0"/>
              <a:t> (S,R) are called </a:t>
            </a:r>
            <a:r>
              <a:rPr lang="en-US" sz="2800" b="1" dirty="0" smtClean="0">
                <a:solidFill>
                  <a:srgbClr val="0000FF"/>
                </a:solidFill>
              </a:rPr>
              <a:t>comparable</a:t>
            </a:r>
            <a:r>
              <a:rPr lang="en-US" sz="2800" dirty="0" smtClean="0"/>
              <a:t> if  either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a,b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 or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Note that both cannot belong to R. When a and b are elements that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neither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 nor 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 and b are called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incomparable.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Consider the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(Z,R) where Z is the set of integers and R indicates the relationship `divide’.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 and 6 are comparable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 and 5 are not comparable.</a:t>
            </a:r>
          </a:p>
        </p:txBody>
      </p:sp>
    </p:spTree>
    <p:extLst>
      <p:ext uri="{BB962C8B-B14F-4D97-AF65-F5344CB8AC3E}">
        <p14:creationId xmlns:p14="http://schemas.microsoft.com/office/powerpoint/2010/main" val="125712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Comparability and total orders of a </a:t>
            </a:r>
            <a:r>
              <a:rPr lang="en-US" b="1" dirty="0" err="1" smtClean="0"/>
              <a:t>poset</a:t>
            </a:r>
            <a:r>
              <a:rPr lang="en-US" b="1" dirty="0" smtClean="0"/>
              <a:t> (S,R)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Definition: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(S,R) is a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and every two elements a and b of S are comparable,  (S,R) is called a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totally ordered set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and R is called a total order.</a:t>
            </a:r>
          </a:p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Example: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(Z, ≤) is a totally ordered set.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91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to represent </a:t>
            </a:r>
            <a:r>
              <a:rPr lang="en-US" dirty="0" err="1" smtClean="0"/>
              <a:t>posets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Screen Shot 2015-03-22 at 2.1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762"/>
            <a:ext cx="9144000" cy="41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to represent </a:t>
            </a:r>
            <a:r>
              <a:rPr lang="en-US" dirty="0" err="1" smtClean="0"/>
              <a:t>posets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Screen Shot 2015-03-22 at 2.1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253"/>
            <a:ext cx="9144000" cy="48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Example</a:t>
            </a:r>
            <a:endParaRPr lang="en-US" dirty="0"/>
          </a:p>
        </p:txBody>
      </p:sp>
      <p:pic>
        <p:nvPicPr>
          <p:cNvPr id="5" name="Picture 4" descr="Screen Shot 2015-03-22 at 2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" y="1417638"/>
            <a:ext cx="892219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Example</a:t>
            </a:r>
            <a:endParaRPr lang="en-US" dirty="0"/>
          </a:p>
        </p:txBody>
      </p:sp>
      <p:pic>
        <p:nvPicPr>
          <p:cNvPr id="3" name="Picture 2" descr="Screen Shot 2015-03-22 at 2.1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455"/>
            <a:ext cx="9144000" cy="49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 Example</a:t>
            </a:r>
            <a:endParaRPr lang="en-US" dirty="0"/>
          </a:p>
        </p:txBody>
      </p:sp>
      <p:pic>
        <p:nvPicPr>
          <p:cNvPr id="4" name="Picture 3" descr="Screen Shot 2015-03-22 at 2.1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693"/>
            <a:ext cx="9144000" cy="51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8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Show that  (P(A), </a:t>
            </a:r>
            <a:r>
              <a:rPr lang="en-US" sz="2800" dirty="0" smtClean="0">
                <a:sym typeface="Symbol" charset="2"/>
              </a:rPr>
              <a:t>) is a </a:t>
            </a:r>
            <a:r>
              <a:rPr lang="en-US" sz="2800" dirty="0" err="1" smtClean="0">
                <a:sym typeface="Symbol" charset="2"/>
              </a:rPr>
              <a:t>poset</a:t>
            </a:r>
            <a:r>
              <a:rPr lang="en-US" sz="2800" dirty="0" smtClean="0">
                <a:sym typeface="Symbol" charset="2"/>
              </a:rPr>
              <a:t>. Draw the </a:t>
            </a:r>
            <a:r>
              <a:rPr lang="en-US" sz="2800" dirty="0" err="1" smtClean="0">
                <a:sym typeface="Symbol" charset="2"/>
              </a:rPr>
              <a:t>Hasse</a:t>
            </a:r>
            <a:r>
              <a:rPr lang="en-US" sz="2800" dirty="0" smtClean="0">
                <a:sym typeface="Symbol" charset="2"/>
              </a:rPr>
              <a:t> diagram of (P({</a:t>
            </a:r>
            <a:r>
              <a:rPr lang="en-US" sz="2800" dirty="0" err="1" smtClean="0">
                <a:sym typeface="Symbol" charset="2"/>
              </a:rPr>
              <a:t>a,b,c</a:t>
            </a:r>
            <a:r>
              <a:rPr lang="en-US" sz="2800" dirty="0" smtClean="0">
                <a:sym typeface="Symbol" charset="2"/>
              </a:rPr>
              <a:t>}, ).  Determine the greatest and the least elements of the </a:t>
            </a:r>
            <a:r>
              <a:rPr lang="en-US" sz="2800" dirty="0" err="1" smtClean="0">
                <a:sym typeface="Symbol" charset="2"/>
              </a:rPr>
              <a:t>poset</a:t>
            </a:r>
            <a:r>
              <a:rPr lang="en-US" sz="2800" dirty="0" smtClean="0">
                <a:sym typeface="Symbol" charset="2"/>
              </a:rPr>
              <a:t>.</a:t>
            </a:r>
          </a:p>
          <a:p>
            <a:r>
              <a:rPr lang="en-US" sz="2800" dirty="0" smtClean="0"/>
              <a:t>Suppose R is defined as:  </a:t>
            </a:r>
            <a:r>
              <a:rPr lang="en-US" dirty="0" smtClean="0"/>
              <a:t>R = {(</a:t>
            </a:r>
            <a:r>
              <a:rPr lang="en-US" dirty="0" err="1" smtClean="0"/>
              <a:t>a,b</a:t>
            </a:r>
            <a:r>
              <a:rPr lang="en-US" dirty="0" smtClean="0"/>
              <a:t>) | a, b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 and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a+b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even}.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(Z, R)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?</a:t>
            </a:r>
          </a:p>
          <a:p>
            <a:pPr marL="514350" indent="-457200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Consider the `divides’ relation on the set A = (1,2,2</a:t>
            </a:r>
            <a:r>
              <a:rPr lang="en-US" sz="2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2</a:t>
            </a:r>
            <a:r>
              <a:rPr lang="en-US" sz="2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…., 2</a:t>
            </a:r>
            <a:r>
              <a:rPr lang="en-US" sz="2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}.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Prove that this relation is a total order on 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Draw the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Hasse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diagram for this relation when n=3.</a:t>
            </a:r>
          </a:p>
          <a:p>
            <a:pPr marL="514350" indent="-457200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Problems from Rosen Text (9.6): 3, 7, 9, 14, 15, 33 (a), (b), (c), (d), 41.</a:t>
            </a:r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7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 smtClean="0">
                <a:solidFill>
                  <a:srgbClr val="660066"/>
                </a:solidFill>
              </a:rPr>
              <a:t>Consider the set  </a:t>
            </a:r>
            <a:r>
              <a:rPr lang="en-US" sz="2800" dirty="0" smtClean="0">
                <a:solidFill>
                  <a:srgbClr val="0000FF"/>
                </a:solidFill>
              </a:rPr>
              <a:t>L = { (</a:t>
            </a:r>
            <a:r>
              <a:rPr lang="en-US" sz="2800" dirty="0" err="1" smtClean="0">
                <a:solidFill>
                  <a:srgbClr val="0000FF"/>
                </a:solidFill>
              </a:rPr>
              <a:t>x,y</a:t>
            </a:r>
            <a:r>
              <a:rPr lang="en-US" sz="2800" dirty="0" smtClean="0">
                <a:solidFill>
                  <a:srgbClr val="0000FF"/>
                </a:solidFill>
              </a:rPr>
              <a:t>): x, y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 smtClean="0">
                <a:solidFill>
                  <a:srgbClr val="660066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Consider the set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The symbol &lt; is usually used to denote the relationship  between the elements of L.</a:t>
            </a:r>
          </a:p>
          <a:p>
            <a:r>
              <a:rPr lang="en-US" sz="2800" dirty="0" smtClean="0">
                <a:latin typeface="Calibri" charset="0"/>
                <a:sym typeface="Symbol" charset="0"/>
              </a:rPr>
              <a:t>Similarly, the symbol | is generally used to denote the relationship between the elements of A.</a:t>
            </a:r>
            <a:endParaRPr lang="en-US" sz="2800" dirty="0">
              <a:latin typeface="Calibri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sym typeface="Symbol" charset="0"/>
              </a:rPr>
              <a:t>L, D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  A x A.</a:t>
            </a:r>
            <a:endParaRPr lang="en-US" sz="2800" dirty="0" smtClean="0">
              <a:latin typeface="Calibri" charset="0"/>
              <a:sym typeface="Symbo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70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Practice problems: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72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Section 11.2: 3, 4, 5, 6, 9, 12, 15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Section 11.3: 2, 3, 4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Section 11.4: 4, 6, 7, 8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2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Integers modulo 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We have shown that, for n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N,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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(mod n)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on set Z is reflexive, symmetric and transitive, i.e. it is an equivalence relation.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 equivalence relation </a:t>
            </a:r>
            <a:r>
              <a:rPr lang="en-US" sz="2800" dirty="0">
                <a:sym typeface="Symbol" charset="0"/>
              </a:rPr>
              <a:t>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(mod 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) on Z for a given  n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 is particularly important in mathematics.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relation partitions the integers.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Consider the case when n= 5.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Integers modulo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The equivalence relation </a:t>
            </a:r>
            <a:r>
              <a:rPr lang="en-US" sz="2800" dirty="0">
                <a:sym typeface="Symbol" charset="0"/>
              </a:rPr>
              <a:t>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 (mod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5)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 partitions Z into the following five disjoint sets. 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We can define a new set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= {[0], [1], [2], [3], [4]}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which we call the integers modulo 5.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3-20 at 12.4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0" y="2590116"/>
            <a:ext cx="7674428" cy="24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5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Integers modulo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Screen Shot 2015-03-20 at 12.4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" y="1288143"/>
            <a:ext cx="8837151" cy="53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3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Integers modulo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3-20 at 12.5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" y="1417638"/>
            <a:ext cx="8854789" cy="45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4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Integers modulo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3-20 at 12.5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" y="1417638"/>
            <a:ext cx="8975119" cy="51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Integers modulo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68713"/>
            <a:ext cx="8396514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 These examples suggest that we can define addition and multiplication for Z</a:t>
            </a:r>
            <a:r>
              <a:rPr lang="en-US" sz="2800" baseline="-25000" dirty="0" smtClean="0"/>
              <a:t>5 </a:t>
            </a:r>
            <a:r>
              <a:rPr lang="en-US" sz="2800" dirty="0" smtClean="0"/>
              <a:t>as</a:t>
            </a:r>
          </a:p>
          <a:p>
            <a:pPr algn="ctr">
              <a:lnSpc>
                <a:spcPct val="120000"/>
              </a:lnSpc>
            </a:pPr>
            <a:r>
              <a:rPr lang="en-US" sz="2800" dirty="0" smtClean="0"/>
              <a:t>[a] + [b] = [a +b]</a:t>
            </a:r>
          </a:p>
          <a:p>
            <a:pPr algn="ctr">
              <a:lnSpc>
                <a:spcPct val="120000"/>
              </a:lnSpc>
            </a:pPr>
            <a:r>
              <a:rPr lang="en-US" sz="2800" dirty="0" smtClean="0"/>
              <a:t>[a].[b]=[</a:t>
            </a:r>
            <a:r>
              <a:rPr lang="en-US" sz="2800" dirty="0" err="1" smtClean="0"/>
              <a:t>a.b</a:t>
            </a:r>
            <a:r>
              <a:rPr lang="en-US" sz="2800" dirty="0" smtClean="0"/>
              <a:t>]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Note that [a] and [b] are sets not numbers.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Moreover, [a] + [b]  = [b] + [a], and [a].[b] = [b].[a].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We can also define [a] – [b].</a:t>
            </a:r>
          </a:p>
        </p:txBody>
      </p:sp>
    </p:spTree>
    <p:extLst>
      <p:ext uri="{BB962C8B-B14F-4D97-AF65-F5344CB8AC3E}">
        <p14:creationId xmlns:p14="http://schemas.microsoft.com/office/powerpoint/2010/main" val="385861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Integers modulo 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68713"/>
            <a:ext cx="8396514" cy="162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 Returning to the general case, we can make the following definition.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Picture 3" descr="Screen Shot 2015-03-20 at 1.0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" y="3278415"/>
            <a:ext cx="8749815" cy="19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25 at 9.0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25 at 9.0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8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Defn</a:t>
            </a:r>
            <a:r>
              <a:rPr lang="en-US" sz="2800" dirty="0" smtClean="0"/>
              <a:t>: A </a:t>
            </a:r>
            <a:r>
              <a:rPr lang="en-US" sz="2800" b="1" dirty="0" smtClean="0">
                <a:solidFill>
                  <a:srgbClr val="0000FF"/>
                </a:solidFill>
              </a:rPr>
              <a:t>relation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 on a set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is a subset </a:t>
            </a:r>
            <a:r>
              <a:rPr lang="en-US" sz="2800" dirty="0" smtClean="0">
                <a:solidFill>
                  <a:srgbClr val="FF0000"/>
                </a:solidFill>
              </a:rPr>
              <a:t>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  A x A.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We often abbreviate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as 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xRy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.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 R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is abbreviated as </a:t>
            </a:r>
          </a:p>
        </p:txBody>
      </p:sp>
      <p:pic>
        <p:nvPicPr>
          <p:cNvPr id="4" name="Picture 3" descr="Screen Shot 2015-03-16 at 12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0" y="2547711"/>
            <a:ext cx="853693" cy="4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25 at 9.1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358"/>
            <a:ext cx="9144000" cy="55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Defn</a:t>
            </a:r>
            <a:r>
              <a:rPr lang="en-US" sz="2800" dirty="0" smtClean="0"/>
              <a:t>: A </a:t>
            </a:r>
            <a:r>
              <a:rPr lang="en-US" sz="2800" b="1" dirty="0" smtClean="0">
                <a:solidFill>
                  <a:srgbClr val="0000FF"/>
                </a:solidFill>
              </a:rPr>
              <a:t>relation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 on a set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is a subset </a:t>
            </a:r>
            <a:r>
              <a:rPr lang="en-US" sz="2800" dirty="0" smtClean="0">
                <a:solidFill>
                  <a:srgbClr val="FF0000"/>
                </a:solidFill>
              </a:rPr>
              <a:t>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  A x A.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We often abbreviate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 R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as 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xRy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. The statement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 R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is abbreviated as </a:t>
            </a: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sym typeface="Symbol" charset="0"/>
              </a:rPr>
              <a:t>Relation may or may not have meaning associated with them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4" name="Picture 3" descr="Screen Shot 2015-03-16 at 12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0" y="2392490"/>
            <a:ext cx="853693" cy="404381"/>
          </a:xfrm>
          <a:prstGeom prst="rect">
            <a:avLst/>
          </a:prstGeom>
        </p:spPr>
      </p:pic>
      <p:pic>
        <p:nvPicPr>
          <p:cNvPr id="5" name="Picture 4" descr="Screen Shot 2015-03-16 at 12.0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3" y="2963169"/>
            <a:ext cx="8349557" cy="27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10965</TotalTime>
  <Words>4344</Words>
  <Application>Microsoft Macintosh PowerPoint</Application>
  <PresentationFormat>On-screen Show (4:3)</PresentationFormat>
  <Paragraphs>347</Paragraphs>
  <Slides>80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Equation</vt:lpstr>
      <vt:lpstr>Relations (Chapter 11)</vt:lpstr>
      <vt:lpstr>Outline</vt:lpstr>
      <vt:lpstr>Relations</vt:lpstr>
      <vt:lpstr>Relations</vt:lpstr>
      <vt:lpstr>Relations</vt:lpstr>
      <vt:lpstr>Relations</vt:lpstr>
      <vt:lpstr>Relations</vt:lpstr>
      <vt:lpstr>Relation of a set</vt:lpstr>
      <vt:lpstr>Relation of a set</vt:lpstr>
      <vt:lpstr>Examples of Relations</vt:lpstr>
      <vt:lpstr>Relations</vt:lpstr>
      <vt:lpstr>Relations as Subsets</vt:lpstr>
      <vt:lpstr>Relations as Subsets</vt:lpstr>
      <vt:lpstr>Representing Relations</vt:lpstr>
      <vt:lpstr>Representing Relations</vt:lpstr>
      <vt:lpstr>Representing Relations</vt:lpstr>
      <vt:lpstr>Representing Relations</vt:lpstr>
      <vt:lpstr>Representing Relations</vt:lpstr>
      <vt:lpstr>Questions:</vt:lpstr>
      <vt:lpstr>Properties of Binary Relations</vt:lpstr>
      <vt:lpstr>Properties of Relations in Graphs</vt:lpstr>
      <vt:lpstr>Properties of Relations in Graphs</vt:lpstr>
      <vt:lpstr>Properties of Relations in Graphs</vt:lpstr>
      <vt:lpstr>Properties of Relations in Graphs</vt:lpstr>
      <vt:lpstr>Examples</vt:lpstr>
      <vt:lpstr>R1</vt:lpstr>
      <vt:lpstr>R2</vt:lpstr>
      <vt:lpstr>R3</vt:lpstr>
      <vt:lpstr>R4</vt:lpstr>
      <vt:lpstr>R5</vt:lpstr>
      <vt:lpstr>R5</vt:lpstr>
      <vt:lpstr>R6</vt:lpstr>
      <vt:lpstr>Examine the following table:</vt:lpstr>
      <vt:lpstr>Visualizing the Properties</vt:lpstr>
      <vt:lpstr>Visualizing the Properties</vt:lpstr>
      <vt:lpstr>Visualizing the Properties</vt:lpstr>
      <vt:lpstr>Example 11.8</vt:lpstr>
      <vt:lpstr>Counting the number of relations</vt:lpstr>
      <vt:lpstr>Counting the number of relations</vt:lpstr>
      <vt:lpstr>Practice problems</vt:lpstr>
      <vt:lpstr>Equivalence Relation</vt:lpstr>
      <vt:lpstr>Equivalence relation on set A={-1,1,2,3,4}</vt:lpstr>
      <vt:lpstr>Equivalence Relations: Example 1</vt:lpstr>
      <vt:lpstr>Equivalence Relations: Example 2</vt:lpstr>
      <vt:lpstr>Equivalence Relations: Example 3</vt:lpstr>
      <vt:lpstr>Equivalence Relations: Example 3</vt:lpstr>
      <vt:lpstr>Equivalence Class (1)</vt:lpstr>
      <vt:lpstr>PowerPoint Presentation</vt:lpstr>
      <vt:lpstr>Equivalence relation on set A={-1,1,2,3,4}</vt:lpstr>
      <vt:lpstr>Equivalence Class (2)</vt:lpstr>
      <vt:lpstr>Equivalence Class (3)</vt:lpstr>
      <vt:lpstr>Equivalence Class (4)</vt:lpstr>
      <vt:lpstr>Equivalence Class (5)</vt:lpstr>
      <vt:lpstr>Partitions  Partitions (1)  </vt:lpstr>
      <vt:lpstr>Partitions (2)</vt:lpstr>
      <vt:lpstr>Partitions (2)</vt:lpstr>
      <vt:lpstr>Partitions: Visual Interpretation</vt:lpstr>
      <vt:lpstr>Relations between the sets</vt:lpstr>
      <vt:lpstr>Relations between the sets</vt:lpstr>
      <vt:lpstr>Partial Orders  (Section 9.6 of Rosen’s text)</vt:lpstr>
      <vt:lpstr>Posets</vt:lpstr>
      <vt:lpstr>Comparability and total orders of a poset (S,R)</vt:lpstr>
      <vt:lpstr>Comparability and total orders of a poset (S,R)</vt:lpstr>
      <vt:lpstr>Hasse Diagram to represent posets.</vt:lpstr>
      <vt:lpstr>Hasse Diagram to represent posets.</vt:lpstr>
      <vt:lpstr>Hasse Diagram Example</vt:lpstr>
      <vt:lpstr>Hasse Diagram Example</vt:lpstr>
      <vt:lpstr>Hasse Diagram Example</vt:lpstr>
      <vt:lpstr>Practice problems:</vt:lpstr>
      <vt:lpstr>Practice problems:</vt:lpstr>
      <vt:lpstr>The Integers modulo n</vt:lpstr>
      <vt:lpstr>The Integers modulo 5</vt:lpstr>
      <vt:lpstr>The Integers modulo 5</vt:lpstr>
      <vt:lpstr>The Integers modulo 5</vt:lpstr>
      <vt:lpstr>The Integers modulo 5</vt:lpstr>
      <vt:lpstr>The Integers modulo 5</vt:lpstr>
      <vt:lpstr>The Integers modulo n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(Chapter 11)</dc:title>
  <dc:creator>Binay Bhattacharya</dc:creator>
  <cp:lastModifiedBy>Binay Bhattacharya</cp:lastModifiedBy>
  <cp:revision>65</cp:revision>
  <cp:lastPrinted>2015-03-20T08:54:04Z</cp:lastPrinted>
  <dcterms:created xsi:type="dcterms:W3CDTF">2015-03-16T06:47:54Z</dcterms:created>
  <dcterms:modified xsi:type="dcterms:W3CDTF">2015-03-25T18:29:20Z</dcterms:modified>
</cp:coreProperties>
</file>