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80" r:id="rId4"/>
    <p:sldId id="261" r:id="rId5"/>
    <p:sldId id="259" r:id="rId6"/>
    <p:sldId id="260" r:id="rId7"/>
    <p:sldId id="262" r:id="rId8"/>
    <p:sldId id="281" r:id="rId9"/>
    <p:sldId id="282" r:id="rId10"/>
    <p:sldId id="263" r:id="rId11"/>
    <p:sldId id="283" r:id="rId12"/>
    <p:sldId id="284" r:id="rId13"/>
    <p:sldId id="285" r:id="rId14"/>
    <p:sldId id="286" r:id="rId15"/>
    <p:sldId id="264" r:id="rId16"/>
    <p:sldId id="287" r:id="rId17"/>
    <p:sldId id="265" r:id="rId18"/>
    <p:sldId id="288" r:id="rId19"/>
    <p:sldId id="289" r:id="rId20"/>
    <p:sldId id="290" r:id="rId21"/>
    <p:sldId id="266" r:id="rId22"/>
    <p:sldId id="291" r:id="rId23"/>
    <p:sldId id="292" r:id="rId24"/>
    <p:sldId id="267" r:id="rId25"/>
    <p:sldId id="293" r:id="rId26"/>
    <p:sldId id="268" r:id="rId27"/>
    <p:sldId id="294" r:id="rId28"/>
    <p:sldId id="269" r:id="rId29"/>
    <p:sldId id="270" r:id="rId30"/>
    <p:sldId id="271" r:id="rId31"/>
    <p:sldId id="295" r:id="rId32"/>
    <p:sldId id="296" r:id="rId33"/>
    <p:sldId id="297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98" r:id="rId43"/>
    <p:sldId id="325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26" r:id="rId54"/>
    <p:sldId id="308" r:id="rId55"/>
    <p:sldId id="329" r:id="rId56"/>
    <p:sldId id="328" r:id="rId57"/>
    <p:sldId id="309" r:id="rId58"/>
    <p:sldId id="310" r:id="rId59"/>
    <p:sldId id="311" r:id="rId60"/>
    <p:sldId id="330" r:id="rId61"/>
    <p:sldId id="312" r:id="rId62"/>
    <p:sldId id="331" r:id="rId63"/>
    <p:sldId id="332" r:id="rId64"/>
    <p:sldId id="314" r:id="rId65"/>
    <p:sldId id="324" r:id="rId66"/>
    <p:sldId id="313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2DA-D985-D047-B799-4D54D47FEDCC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9B60-3C71-D940-BB0C-925A4AE9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5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2DA-D985-D047-B799-4D54D47FEDCC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9B60-3C71-D940-BB0C-925A4AE9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2DA-D985-D047-B799-4D54D47FEDCC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9B60-3C71-D940-BB0C-925A4AE9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0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2DA-D985-D047-B799-4D54D47FEDCC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9B60-3C71-D940-BB0C-925A4AE9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2DA-D985-D047-B799-4D54D47FEDCC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9B60-3C71-D940-BB0C-925A4AE9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2DA-D985-D047-B799-4D54D47FEDCC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9B60-3C71-D940-BB0C-925A4AE9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9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2DA-D985-D047-B799-4D54D47FEDCC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9B60-3C71-D940-BB0C-925A4AE9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2DA-D985-D047-B799-4D54D47FEDCC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9B60-3C71-D940-BB0C-925A4AE9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2DA-D985-D047-B799-4D54D47FEDCC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9B60-3C71-D940-BB0C-925A4AE9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2DA-D985-D047-B799-4D54D47FEDCC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9B60-3C71-D940-BB0C-925A4AE9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0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22DA-D985-D047-B799-4D54D47FEDCC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9B60-3C71-D940-BB0C-925A4AE9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1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22DA-D985-D047-B799-4D54D47FEDCC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9B60-3C71-D940-BB0C-925A4AE9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7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Proofs (Chapters 7, </a:t>
            </a:r>
            <a:r>
              <a:rPr lang="en-US" b="1" dirty="0">
                <a:solidFill>
                  <a:srgbClr val="0000FF"/>
                </a:solidFill>
              </a:rPr>
              <a:t>8</a:t>
            </a:r>
            <a:r>
              <a:rPr lang="en-US" b="1" dirty="0" smtClean="0">
                <a:solidFill>
                  <a:srgbClr val="0000FF"/>
                </a:solidFill>
              </a:rPr>
              <a:t> and 9)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6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18" y="1600200"/>
            <a:ext cx="847828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a and b are integers. Prove that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(a 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 b (mod 6)) </a:t>
            </a:r>
            <a:r>
              <a:rPr lang="en-US" sz="2800" dirty="0" smtClean="0">
                <a:solidFill>
                  <a:srgbClr val="FF0000"/>
                </a:solidFill>
                <a:ea typeface="+mn-ea"/>
                <a:sym typeface="Symbol"/>
              </a:rPr>
              <a:t>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   (a  b (mod 2))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 (a  b (mod 3))</a:t>
            </a:r>
          </a:p>
          <a:p>
            <a:pPr marL="4572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18" y="1600200"/>
            <a:ext cx="847828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a and b are integers. Prove that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(a 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 b (mod 6)) </a:t>
            </a:r>
            <a:r>
              <a:rPr lang="en-US" sz="2800" dirty="0" smtClean="0">
                <a:solidFill>
                  <a:srgbClr val="FF0000"/>
                </a:solidFill>
                <a:ea typeface="+mn-ea"/>
                <a:sym typeface="Symbol"/>
              </a:rPr>
              <a:t>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   (a  b (mod 2))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 (a  b (mod 3))</a:t>
            </a:r>
          </a:p>
          <a:p>
            <a:r>
              <a:rPr lang="en-US" sz="2800" dirty="0" smtClean="0">
                <a:sym typeface="Symbol" charset="0"/>
              </a:rPr>
              <a:t>We first prove that 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 b (mod 6) </a:t>
            </a: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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(a  b (mod 2))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(a  b (mod 3))</a:t>
            </a:r>
          </a:p>
          <a:p>
            <a:pPr marL="914400" lvl="1" indent="-457200"/>
            <a:endParaRPr lang="en-US" sz="2400" dirty="0" smtClean="0">
              <a:solidFill>
                <a:srgbClr val="000000"/>
              </a:solidFill>
              <a:sym typeface="Symbol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6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18" y="1600200"/>
            <a:ext cx="847828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a and b are integers. Prove that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(a 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 b (mod 6)) </a:t>
            </a:r>
            <a:r>
              <a:rPr lang="en-US" sz="2800" dirty="0" smtClean="0">
                <a:solidFill>
                  <a:srgbClr val="FF0000"/>
                </a:solidFill>
                <a:ea typeface="+mn-ea"/>
                <a:sym typeface="Symbol"/>
              </a:rPr>
              <a:t>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   (a  b (mod 2))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 (a  b (mod 3))</a:t>
            </a:r>
          </a:p>
          <a:p>
            <a:r>
              <a:rPr lang="en-US" sz="2800" dirty="0" smtClean="0">
                <a:sym typeface="Symbol" charset="0"/>
              </a:rPr>
              <a:t>We first prove that 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 b (mod 6) </a:t>
            </a: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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(a  b (mod 2))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(a  b (mod 3))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Symbol" charset="0"/>
              </a:rPr>
              <a:t>This follows from the fact that if (a-b) is divisible by 6, (a-b) is also divisible by 2 and 3.</a:t>
            </a:r>
          </a:p>
        </p:txBody>
      </p:sp>
    </p:spTree>
    <p:extLst>
      <p:ext uri="{BB962C8B-B14F-4D97-AF65-F5344CB8AC3E}">
        <p14:creationId xmlns:p14="http://schemas.microsoft.com/office/powerpoint/2010/main" val="289775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18" y="1600200"/>
            <a:ext cx="847828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a and b are integers. Prove that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(a 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 b (mod 6)) </a:t>
            </a:r>
            <a:r>
              <a:rPr lang="en-US" sz="2800" dirty="0" smtClean="0">
                <a:solidFill>
                  <a:srgbClr val="FF0000"/>
                </a:solidFill>
                <a:ea typeface="+mn-ea"/>
                <a:sym typeface="Symbol"/>
              </a:rPr>
              <a:t>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   (a  b (mod 2))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 (a  b (mod 3))</a:t>
            </a:r>
          </a:p>
          <a:p>
            <a:r>
              <a:rPr lang="en-US" sz="2800" dirty="0" smtClean="0">
                <a:sym typeface="Symbol" charset="0"/>
              </a:rPr>
              <a:t>We first prove that 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 b (mod 6) </a:t>
            </a: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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(a  b (mod 2))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(a  b (mod 3))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Symbol" charset="0"/>
              </a:rPr>
              <a:t>This follows from the fact that if (a-b) is divisible by 6, (a-b) is divisible by 2 and 3.</a:t>
            </a:r>
          </a:p>
          <a:p>
            <a:pPr marL="514350" indent="-457200"/>
            <a:r>
              <a:rPr lang="en-US" sz="2800" b="1" dirty="0" smtClean="0">
                <a:solidFill>
                  <a:srgbClr val="000000"/>
                </a:solidFill>
                <a:sym typeface="Symbol" charset="0"/>
              </a:rPr>
              <a:t>Next we prove that 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(a  b (mod 2))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(a  b (mod 3)) </a:t>
            </a: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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 b (mod 6).</a:t>
            </a:r>
          </a:p>
          <a:p>
            <a:pPr marL="914400" lvl="1" indent="-457200"/>
            <a:endParaRPr lang="en-US" sz="2400" dirty="0" smtClean="0">
              <a:solidFill>
                <a:srgbClr val="000000"/>
              </a:solidFill>
              <a:sym typeface="Symbol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6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18" y="1600200"/>
            <a:ext cx="8478282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Suppose a and b are integers. Prove that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(a 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 b (mod 6)) </a:t>
            </a:r>
            <a:r>
              <a:rPr lang="en-US" sz="2800" dirty="0" smtClean="0">
                <a:solidFill>
                  <a:srgbClr val="FF0000"/>
                </a:solidFill>
                <a:ea typeface="+mn-ea"/>
                <a:sym typeface="Symbol"/>
              </a:rPr>
              <a:t>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   (a  b (mod 2))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sz="2800" dirty="0" smtClean="0">
                <a:solidFill>
                  <a:srgbClr val="FF0000"/>
                </a:solidFill>
                <a:sym typeface="Symbol" charset="0"/>
              </a:rPr>
              <a:t> (a  b (mod 3))</a:t>
            </a:r>
          </a:p>
          <a:p>
            <a:r>
              <a:rPr lang="en-US" sz="2800" dirty="0" smtClean="0">
                <a:sym typeface="Symbol" charset="0"/>
              </a:rPr>
              <a:t>We first prove that 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 b (mod 6) </a:t>
            </a: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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(a  b (mod 2))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(a  b (mod 3))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Symbol" charset="0"/>
              </a:rPr>
              <a:t>This follows from the fact that if (a-b) is divisible by 6, (a-b) is divisible by 2 and 3.</a:t>
            </a:r>
          </a:p>
          <a:p>
            <a:pPr marL="514350" indent="-457200"/>
            <a:r>
              <a:rPr lang="en-US" sz="2800" b="1" dirty="0" smtClean="0">
                <a:solidFill>
                  <a:srgbClr val="000000"/>
                </a:solidFill>
                <a:sym typeface="Symbol" charset="0"/>
              </a:rPr>
              <a:t>Next we prove that 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(a  b (mod 2))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(a  b (mod 3)) </a:t>
            </a: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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 b (mod 6).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Symbol" charset="0"/>
              </a:rPr>
              <a:t>This again follows from the fact that if (a-b) is divisible by 2 and 3, (a-b) is divisible by 6.</a:t>
            </a:r>
          </a:p>
          <a:p>
            <a:pPr marL="914400" lvl="1" indent="-457200"/>
            <a:endParaRPr lang="en-US" sz="2400" dirty="0" smtClean="0">
              <a:solidFill>
                <a:srgbClr val="000000"/>
              </a:solidFill>
              <a:sym typeface="Symbol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any integer n, n is odd if and only if n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is odd.</a:t>
            </a:r>
          </a:p>
        </p:txBody>
      </p:sp>
    </p:spTree>
    <p:extLst>
      <p:ext uri="{BB962C8B-B14F-4D97-AF65-F5344CB8AC3E}">
        <p14:creationId xmlns:p14="http://schemas.microsoft.com/office/powerpoint/2010/main" val="208032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any integer n, n is odd if and only if n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is odd.</a:t>
            </a:r>
          </a:p>
          <a:p>
            <a:r>
              <a:rPr lang="en-US" sz="2800" dirty="0" smtClean="0"/>
              <a:t>In order to prove this statement we must prove two implications: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if n is odd, n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is odd.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if n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is odd, n is odd.</a:t>
            </a:r>
          </a:p>
          <a:p>
            <a:r>
              <a:rPr lang="en-US" sz="2800" dirty="0" smtClean="0"/>
              <a:t>Direct proof is easy to design.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437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Equivalent Statements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Prove that the following statements are equivalent.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n – 5 is odd.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3n+2 is even.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– 1 is odd.</a:t>
            </a:r>
          </a:p>
        </p:txBody>
      </p:sp>
    </p:spTree>
    <p:extLst>
      <p:ext uri="{BB962C8B-B14F-4D97-AF65-F5344CB8AC3E}">
        <p14:creationId xmlns:p14="http://schemas.microsoft.com/office/powerpoint/2010/main" val="294808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Equivalent Statements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Prove that the following statements are equivalent.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n – 5 is odd.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3n+2 is even.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– 1 is odd.</a:t>
            </a:r>
          </a:p>
          <a:p>
            <a:pPr marL="514350" indent="-457200"/>
            <a:r>
              <a:rPr lang="en-US" sz="2800" dirty="0" smtClean="0"/>
              <a:t>The above asserts that either the statements are all true or the statements are all false.</a:t>
            </a:r>
          </a:p>
        </p:txBody>
      </p:sp>
    </p:spTree>
    <p:extLst>
      <p:ext uri="{BB962C8B-B14F-4D97-AF65-F5344CB8AC3E}">
        <p14:creationId xmlns:p14="http://schemas.microsoft.com/office/powerpoint/2010/main" val="273424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Equivalent Statements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Prove that the following statements are equivalent.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n – 5 is odd.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3n+2 is even.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– 1 is odd.</a:t>
            </a:r>
          </a:p>
          <a:p>
            <a:pPr marL="514350" indent="-457200"/>
            <a:r>
              <a:rPr lang="en-US" sz="2800" dirty="0" smtClean="0"/>
              <a:t>The above asserts that either the statements are all true or the statements are all false.</a:t>
            </a:r>
          </a:p>
          <a:p>
            <a:pPr marL="514350" indent="-457200"/>
            <a:r>
              <a:rPr lang="en-US" sz="2800" dirty="0" smtClean="0"/>
              <a:t>The above theorem is equivalent to proving the following implications: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rgbClr val="0000FF"/>
                </a:solidFill>
              </a:rPr>
              <a:t>(1) </a:t>
            </a: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 (2)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(2)  (3)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(3)  (1)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5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 Techniques of P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6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Equivalent Statements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Prove that the following statements are equivalent.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n – 5 is odd.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3n+2 is even.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– 1 is odd.</a:t>
            </a:r>
          </a:p>
          <a:p>
            <a:pPr marL="514350" indent="-457200"/>
            <a:r>
              <a:rPr lang="en-US" sz="2800" dirty="0" smtClean="0"/>
              <a:t>The above asserts that either the statements are all true or the statements are all false.</a:t>
            </a:r>
          </a:p>
          <a:p>
            <a:pPr marL="514350" indent="-457200"/>
            <a:r>
              <a:rPr lang="en-US" sz="2800" dirty="0" smtClean="0"/>
              <a:t>The above theorem is equivalent to proving the following implications: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smtClean="0">
                <a:solidFill>
                  <a:srgbClr val="0000FF"/>
                </a:solidFill>
              </a:rPr>
              <a:t>(1) </a:t>
            </a: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 (2)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(2)  (3)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(3)  (1)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1654" y="4966287"/>
            <a:ext cx="445470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above statements are all true. Direct proof technique can be used to prove the implications.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898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Proving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x R(x)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000000"/>
                </a:solidFill>
              </a:rPr>
              <a:t>existence proof </a:t>
            </a:r>
            <a:r>
              <a:rPr lang="en-US" sz="2800" dirty="0" smtClean="0"/>
              <a:t>is a proof of a statement of the form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x R(x)</a:t>
            </a:r>
            <a:r>
              <a:rPr lang="en-US" sz="2800" dirty="0" smtClean="0">
                <a:sym typeface="Symbo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18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Proving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x R(x)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000000"/>
                </a:solidFill>
              </a:rPr>
              <a:t>existence proof </a:t>
            </a:r>
            <a:r>
              <a:rPr lang="en-US" sz="2800" dirty="0" smtClean="0"/>
              <a:t>is a proof of a statement of the form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x R(x)</a:t>
            </a:r>
            <a:r>
              <a:rPr lang="en-US" sz="2800" dirty="0" smtClean="0">
                <a:sym typeface="Symbol" charset="0"/>
              </a:rPr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Constructive proof: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Symbol" charset="0"/>
              </a:rPr>
              <a:t>Establish R(c) for some c in the universe of x.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Proving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x R(x)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000000"/>
                </a:solidFill>
              </a:rPr>
              <a:t>existence proof </a:t>
            </a:r>
            <a:r>
              <a:rPr lang="en-US" sz="2800" dirty="0" smtClean="0"/>
              <a:t>is a proof of a statement of the form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x R(x)</a:t>
            </a:r>
            <a:r>
              <a:rPr lang="en-US" sz="2800" dirty="0" smtClean="0">
                <a:sym typeface="Symbol" charset="0"/>
              </a:rPr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Constructive proof: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Symbol" charset="0"/>
              </a:rPr>
              <a:t>Establish </a:t>
            </a:r>
            <a:r>
              <a:rPr lang="en-US" sz="2400" dirty="0">
                <a:solidFill>
                  <a:srgbClr val="FF0000"/>
                </a:solidFill>
                <a:sym typeface="Symbol" charset="0"/>
              </a:rPr>
              <a:t>R</a:t>
            </a:r>
            <a:r>
              <a:rPr lang="en-US" sz="2400" dirty="0" smtClean="0">
                <a:solidFill>
                  <a:srgbClr val="FF0000"/>
                </a:solidFill>
                <a:sym typeface="Symbol" charset="0"/>
              </a:rPr>
              <a:t>(c) for some c in the universe of x.</a:t>
            </a:r>
          </a:p>
          <a:p>
            <a:r>
              <a:rPr lang="en-US" sz="2800" dirty="0" err="1" smtClean="0">
                <a:solidFill>
                  <a:srgbClr val="0000FF"/>
                </a:solidFill>
                <a:sym typeface="Symbol" charset="0"/>
              </a:rPr>
              <a:t>Nonconstructive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 proof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Symbol" charset="0"/>
              </a:rPr>
              <a:t>Assume no c exists that makes R(c) true, and derive a contradiction. In other words use a proof by contradiction.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1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Proving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x R(x)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Prove that if f(x) = x</a:t>
            </a:r>
            <a:r>
              <a:rPr lang="en-US" sz="2800" baseline="30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 + x – 5, there exists a positive real number c such that f ‘(c) = 7.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In symbols:  </a:t>
            </a:r>
            <a:r>
              <a:rPr lang="en-US" sz="2400" b="1" dirty="0" smtClean="0">
                <a:latin typeface="Calibri" charset="0"/>
                <a:ea typeface="ＭＳ Ｐゴシック" charset="0"/>
                <a:sym typeface="Symbol" charset="0"/>
              </a:rPr>
              <a:t>x  R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,</a:t>
            </a:r>
            <a:r>
              <a:rPr lang="en-US" sz="2400" b="1" dirty="0" smtClean="0">
                <a:latin typeface="Calibri" charset="0"/>
                <a:ea typeface="ＭＳ Ｐゴシック" charset="0"/>
                <a:sym typeface="Symbol" charset="0"/>
              </a:rPr>
              <a:t> f’(x) = 7.</a:t>
            </a:r>
            <a:endParaRPr lang="en-US" sz="2400" dirty="0" smtClean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2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Proving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x R(x)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Prove that if f(x) = x</a:t>
            </a:r>
            <a:r>
              <a:rPr lang="en-US" sz="2800" baseline="30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 + x – 5, there exists a positive real number c such that f ‘(c) = 7.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In symbols:  </a:t>
            </a:r>
            <a:r>
              <a:rPr lang="en-US" sz="2400" b="1" dirty="0" smtClean="0">
                <a:latin typeface="Calibri" charset="0"/>
                <a:ea typeface="ＭＳ Ｐゴシック" charset="0"/>
                <a:sym typeface="Symbol" charset="0"/>
              </a:rPr>
              <a:t>x  R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,</a:t>
            </a:r>
            <a:r>
              <a:rPr lang="en-US" sz="2400" b="1" dirty="0" smtClean="0">
                <a:latin typeface="Calibri" charset="0"/>
                <a:ea typeface="ＭＳ Ｐゴシック" charset="0"/>
                <a:sym typeface="Symbol" charset="0"/>
              </a:rPr>
              <a:t> f’(x) = 7.</a:t>
            </a:r>
            <a:endParaRPr lang="en-US" sz="2400" dirty="0" smtClean="0">
              <a:sym typeface="Symbol" charset="0"/>
            </a:endParaRP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f’(x) = 3x</a:t>
            </a:r>
            <a:r>
              <a:rPr lang="en-US" sz="2400" baseline="30000" dirty="0" smtClean="0"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+1.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Now f’(x) = 7 implies x = 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c =  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f’(         ) = 7.</a:t>
            </a:r>
          </a:p>
        </p:txBody>
      </p:sp>
      <p:pic>
        <p:nvPicPr>
          <p:cNvPr id="4" name="Picture 3" descr="Screen Shot 2015-03-03 at 11.4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19" y="3488253"/>
            <a:ext cx="783863" cy="481007"/>
          </a:xfrm>
          <a:prstGeom prst="rect">
            <a:avLst/>
          </a:prstGeom>
        </p:spPr>
      </p:pic>
      <p:pic>
        <p:nvPicPr>
          <p:cNvPr id="5" name="Picture 4" descr="Screen Shot 2015-03-03 at 11.48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37" y="3898696"/>
            <a:ext cx="583028" cy="565880"/>
          </a:xfrm>
          <a:prstGeom prst="rect">
            <a:avLst/>
          </a:prstGeom>
        </p:spPr>
      </p:pic>
      <p:pic>
        <p:nvPicPr>
          <p:cNvPr id="6" name="Picture 5" descr="Screen Shot 2015-03-03 at 11.48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23" y="4334036"/>
            <a:ext cx="583028" cy="5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91343"/>
            <a:ext cx="8890000" cy="453208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Prove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3-03 at 11.5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00" y="2023887"/>
            <a:ext cx="7543972" cy="8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91342"/>
            <a:ext cx="8890000" cy="536665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Prove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Direct proof: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 Given a and b, as stated, let A = { ax + by : x, y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Z }.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This set has both positive and negative integers, as well as zero.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Let d be the smallest positive number of A.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Since d  A, d is in the form d = </a:t>
            </a:r>
            <a:r>
              <a:rPr lang="en-US" sz="2400" dirty="0" err="1" smtClean="0">
                <a:latin typeface="Calibri" charset="0"/>
                <a:ea typeface="ＭＳ Ｐゴシック" charset="0"/>
                <a:sym typeface="Symbol" charset="0"/>
              </a:rPr>
              <a:t>ak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+</a:t>
            </a:r>
            <a:r>
              <a:rPr lang="en-US" sz="2400" dirty="0" err="1" smtClean="0">
                <a:latin typeface="Calibri" charset="0"/>
                <a:ea typeface="ＭＳ Ｐゴシック" charset="0"/>
                <a:sym typeface="Symbol" charset="0"/>
              </a:rPr>
              <a:t>bl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for some specific k, l  Z.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d divides a and b. (why?)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We can now show that d = </a:t>
            </a:r>
            <a:r>
              <a:rPr lang="en-US" sz="2400" dirty="0" err="1" smtClean="0">
                <a:latin typeface="Calibri" charset="0"/>
                <a:ea typeface="ＭＳ Ｐゴシック" charset="0"/>
                <a:sym typeface="Symbol" charset="0"/>
              </a:rPr>
              <a:t>gcd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400" dirty="0" err="1" smtClean="0">
                <a:latin typeface="Calibri" charset="0"/>
                <a:ea typeface="ＭＳ Ｐゴシック" charset="0"/>
                <a:sym typeface="Symbol" charset="0"/>
              </a:rPr>
              <a:t>a,b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). (see the text, page 126) </a:t>
            </a:r>
            <a:endParaRPr lang="en-US" sz="2400" dirty="0"/>
          </a:p>
        </p:txBody>
      </p:sp>
      <p:pic>
        <p:nvPicPr>
          <p:cNvPr id="4" name="Picture 3" descr="Screen Shot 2015-03-03 at 11.5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00" y="2023887"/>
            <a:ext cx="7543972" cy="8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7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Practice Problems from Chapter 7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3, 4, 6, 7, 10, 13, 14, 17, 20, 22, 25, 28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7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Proofs Involving Sets (Chapter 8)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a set </a:t>
            </a:r>
            <a:r>
              <a:rPr lang="en-US" b="1" dirty="0" smtClean="0"/>
              <a:t>A</a:t>
            </a:r>
            <a:r>
              <a:rPr lang="en-US" dirty="0" smtClean="0"/>
              <a:t> will be expressed in set-builder notation </a:t>
            </a:r>
            <a:r>
              <a:rPr lang="en-US" b="1" dirty="0" smtClean="0"/>
              <a:t>A = {</a:t>
            </a:r>
            <a:r>
              <a:rPr lang="en-US" b="1" dirty="0" err="1" smtClean="0"/>
              <a:t>x:P</a:t>
            </a:r>
            <a:r>
              <a:rPr lang="en-US" b="1" dirty="0" smtClean="0"/>
              <a:t>(x)} </a:t>
            </a:r>
            <a:r>
              <a:rPr lang="en-US" dirty="0" smtClean="0"/>
              <a:t>where </a:t>
            </a:r>
            <a:r>
              <a:rPr lang="en-US" b="1" dirty="0" smtClean="0"/>
              <a:t>P(x)</a:t>
            </a:r>
            <a:r>
              <a:rPr lang="en-US" dirty="0" smtClean="0"/>
              <a:t> is some statement about </a:t>
            </a:r>
            <a:r>
              <a:rPr lang="en-US" b="1" dirty="0" smtClean="0"/>
              <a:t>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{x: x is an odd integer}</a:t>
            </a:r>
          </a:p>
          <a:p>
            <a:pPr lvl="1"/>
            <a:r>
              <a:rPr lang="en-US" dirty="0" smtClean="0"/>
              <a:t>{n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 Z: n is odd}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{(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a,b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)  Z x Z: b=a+5}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{X  </a:t>
            </a:r>
            <a:r>
              <a:rPr lang="en-US" dirty="0" err="1" smtClean="0">
                <a:latin typeface="Calibri" charset="0"/>
                <a:ea typeface="ＭＳ Ｐゴシック" charset="0"/>
                <a:sym typeface="Symbol" charset="0"/>
              </a:rPr>
              <a:t>PowerSet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(Z) : |X|=1}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2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 Techniques of P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Direct proof: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02-22 at 8.2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33" y="3053517"/>
            <a:ext cx="5287433" cy="25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0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How to show a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{x: P(x)}?</a:t>
            </a:r>
          </a:p>
        </p:txBody>
      </p:sp>
    </p:spTree>
    <p:extLst>
      <p:ext uri="{BB962C8B-B14F-4D97-AF65-F5344CB8AC3E}">
        <p14:creationId xmlns:p14="http://schemas.microsoft.com/office/powerpoint/2010/main" val="282767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How to show a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{x: P(x)}?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Show that P(a) is true.</a:t>
            </a:r>
          </a:p>
        </p:txBody>
      </p:sp>
    </p:spTree>
    <p:extLst>
      <p:ext uri="{BB962C8B-B14F-4D97-AF65-F5344CB8AC3E}">
        <p14:creationId xmlns:p14="http://schemas.microsoft.com/office/powerpoint/2010/main" val="199706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How to show a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{x: P(x)}?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Show that P(a) is true.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How to show that a  {x  S: P(x)}?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Verify that a  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Show that P(a) is true.</a:t>
            </a:r>
          </a:p>
        </p:txBody>
      </p:sp>
    </p:spTree>
    <p:extLst>
      <p:ext uri="{BB962C8B-B14F-4D97-AF65-F5344CB8AC3E}">
        <p14:creationId xmlns:p14="http://schemas.microsoft.com/office/powerpoint/2010/main" val="345724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How to show a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{x: P(x)}?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Show that P(a) is true.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How to show that a  {x  S: P(x)}?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Verify that a  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Show that P(a) is true.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Example: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Suppose A = {x: x  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7 | x}.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Show that 14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 A.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Show that -14 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8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How to prove A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approach: if a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 A, a  B.</a:t>
            </a:r>
            <a:endParaRPr lang="en-US" dirty="0"/>
          </a:p>
        </p:txBody>
      </p:sp>
      <p:pic>
        <p:nvPicPr>
          <p:cNvPr id="4" name="Picture 3" descr="Screen Shot 2015-03-04 at 12.36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71" y="3020106"/>
            <a:ext cx="6260900" cy="31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0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How to prove A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Contrapositive  approach: if a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 B, a  A.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creen Shot 2015-03-04 at 12.3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2704842"/>
            <a:ext cx="6896100" cy="342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2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5-03-04 at 12.41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786"/>
            <a:ext cx="7505700" cy="622300"/>
          </a:xfrm>
          <a:prstGeom prst="rect">
            <a:avLst/>
          </a:prstGeom>
        </p:spPr>
      </p:pic>
      <p:pic>
        <p:nvPicPr>
          <p:cNvPr id="7" name="Picture 6" descr="Screen Shot 2015-03-04 at 12.42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8814"/>
            <a:ext cx="9144000" cy="286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0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5-03-04 at 12.45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7" y="1598385"/>
            <a:ext cx="8928100" cy="578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287" y="2394857"/>
            <a:ext cx="89807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 smtClean="0"/>
              <a:t>Will be shown  in the class.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9001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 8.9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2833915"/>
            <a:ext cx="8229600" cy="97608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Solved in the text.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5-03-04 at 12.4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28"/>
            <a:ext cx="9144000" cy="6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How to prove A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 B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5-03-04 at 12.51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9" y="1905000"/>
            <a:ext cx="7288972" cy="31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8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 Techniques of P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Proof by cases: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It is a direct method of proving statements like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				P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 P</a:t>
            </a:r>
            <a:r>
              <a:rPr lang="en-US" b="1" baseline="-25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  ….  </a:t>
            </a:r>
            <a:r>
              <a:rPr lang="en-US" b="1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  </a:t>
            </a:r>
          </a:p>
          <a:p>
            <a:pPr marL="0" indent="0">
              <a:buNone/>
            </a:pPr>
            <a:r>
              <a:rPr lang="en-US" dirty="0" smtClean="0">
                <a:sym typeface="Symbol" charset="0"/>
              </a:rPr>
              <a:t>	which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is equivalent to proving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   (</a:t>
            </a:r>
            <a:r>
              <a:rPr lang="en-US" b="1" dirty="0">
                <a:solidFill>
                  <a:srgbClr val="0000FF"/>
                </a:solidFill>
                <a:sym typeface="Symbol" charset="0"/>
              </a:rPr>
              <a:t>P</a:t>
            </a:r>
            <a:r>
              <a:rPr lang="en-US" b="1" baseline="-25000" dirty="0" smtClean="0">
                <a:solidFill>
                  <a:srgbClr val="0000FF"/>
                </a:solidFill>
              </a:rPr>
              <a:t>1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Q)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(</a:t>
            </a:r>
            <a:r>
              <a:rPr lang="en-US" b="1" dirty="0">
                <a:solidFill>
                  <a:srgbClr val="0000FF"/>
                </a:solidFill>
                <a:sym typeface="Symbol" charset="0"/>
              </a:rPr>
              <a:t>P</a:t>
            </a:r>
            <a:r>
              <a:rPr lang="en-US" b="1" baseline="-25000" dirty="0" smtClean="0">
                <a:solidFill>
                  <a:srgbClr val="0000FF"/>
                </a:solidFill>
              </a:rPr>
              <a:t>2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Q)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(</a:t>
            </a:r>
            <a:r>
              <a:rPr lang="en-US" b="1" dirty="0">
                <a:solidFill>
                  <a:srgbClr val="0000FF"/>
                </a:solidFill>
                <a:sym typeface="Symbol" charset="0"/>
              </a:rPr>
              <a:t>P</a:t>
            </a:r>
            <a:r>
              <a:rPr lang="en-US" b="1" baseline="-25000" dirty="0" smtClean="0">
                <a:solidFill>
                  <a:srgbClr val="0000FF"/>
                </a:solidFill>
              </a:rPr>
              <a:t>3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Q)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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 ….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 (</a:t>
            </a:r>
            <a:r>
              <a:rPr lang="en-US" b="1" dirty="0" err="1">
                <a:solidFill>
                  <a:srgbClr val="0000FF"/>
                </a:solidFill>
                <a:sym typeface="Symbol" charset="0"/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n</a:t>
            </a:r>
            <a:r>
              <a:rPr lang="en-US" b="1" baseline="-25000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Q)</a:t>
            </a:r>
            <a:r>
              <a:rPr lang="en-US" b="1" dirty="0" smtClean="0">
                <a:sym typeface="Symbol" charset="0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4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Given sets A, B and C, prove that A x (B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C) = (A x B)  (A x C).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should be able to show that</a:t>
            </a:r>
          </a:p>
          <a:p>
            <a:pPr lvl="1"/>
            <a:r>
              <a:rPr lang="en-US" dirty="0" smtClean="0"/>
              <a:t>A x (B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C) 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(A x B)  (A x C), and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(A x B)  (A x C)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 smtClean="0"/>
              <a:t>A x (B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C)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An alternate 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400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Given sets A, B and C, prove that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 A x (B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C) = (A x B)  (A x C).</a:t>
            </a:r>
          </a:p>
          <a:p>
            <a:r>
              <a:rPr lang="en-US" sz="2800" dirty="0" smtClean="0"/>
              <a:t>A x (B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C) =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 {(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(x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A)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(y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B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C)}                   				 (def. of x)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 {(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): (x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A)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((y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B 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(y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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C))}        				 (def. of )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 {(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): ((x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A)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(y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B ))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((x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A)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(y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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C))}   (rearranging)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= 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(A x B)  (A x C)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proof is complete</a:t>
            </a:r>
          </a:p>
        </p:txBody>
      </p:sp>
    </p:spTree>
    <p:extLst>
      <p:ext uri="{BB962C8B-B14F-4D97-AF65-F5344CB8AC3E}">
        <p14:creationId xmlns:p14="http://schemas.microsoft.com/office/powerpoint/2010/main" val="379617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Perfect Numbers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Very old number theory topic.</a:t>
            </a:r>
          </a:p>
          <a:p>
            <a:r>
              <a:rPr lang="en-US" sz="2800" dirty="0" smtClean="0"/>
              <a:t>The problem involves adding up the positive divisors of natural numbers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5705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Perfect Numbers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Very old number theory topic.</a:t>
            </a:r>
          </a:p>
          <a:p>
            <a:r>
              <a:rPr lang="en-US" sz="2800" dirty="0" smtClean="0"/>
              <a:t>The problem involves adding up the positive divisors of natural numbers.</a:t>
            </a:r>
          </a:p>
          <a:p>
            <a:r>
              <a:rPr lang="en-US" sz="2800" dirty="0" smtClean="0"/>
              <a:t>Positive divisors of 12 that are less than 12:</a:t>
            </a:r>
          </a:p>
          <a:p>
            <a:pPr lvl="1"/>
            <a:r>
              <a:rPr lang="en-US" sz="2400" dirty="0" smtClean="0"/>
              <a:t>1,2,3,4,6</a:t>
            </a:r>
          </a:p>
          <a:p>
            <a:pPr lvl="1"/>
            <a:r>
              <a:rPr lang="en-US" sz="2400" dirty="0" smtClean="0"/>
              <a:t>They add up to 16 which is greater than 12.</a:t>
            </a:r>
          </a:p>
          <a:p>
            <a:r>
              <a:rPr lang="en-US" sz="2800" dirty="0" smtClean="0"/>
              <a:t>Positive divisors of 15 are</a:t>
            </a:r>
          </a:p>
          <a:p>
            <a:pPr lvl="1"/>
            <a:r>
              <a:rPr lang="en-US" sz="2400" dirty="0" smtClean="0"/>
              <a:t>1,3,5 </a:t>
            </a:r>
          </a:p>
          <a:p>
            <a:pPr lvl="1"/>
            <a:r>
              <a:rPr lang="en-US" sz="2400" dirty="0" smtClean="0"/>
              <a:t>They add up to 9 which is less than 15.</a:t>
            </a:r>
          </a:p>
          <a:p>
            <a:r>
              <a:rPr lang="en-US" sz="2800" dirty="0" smtClean="0"/>
              <a:t>Positive divisors of 6 are</a:t>
            </a:r>
          </a:p>
          <a:p>
            <a:pPr lvl="1"/>
            <a:r>
              <a:rPr lang="en-US" sz="2400" dirty="0" smtClean="0"/>
              <a:t>1, 2, 3</a:t>
            </a:r>
          </a:p>
          <a:p>
            <a:pPr lvl="1"/>
            <a:r>
              <a:rPr lang="en-US" sz="2400" dirty="0" smtClean="0"/>
              <a:t>They add up to 6!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3791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Perfect Numbers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Very old number theory topic.</a:t>
            </a:r>
          </a:p>
          <a:p>
            <a:r>
              <a:rPr lang="en-US" sz="2800" dirty="0" smtClean="0"/>
              <a:t>The problem involves adding up the positive divisors of natural numbers.</a:t>
            </a:r>
          </a:p>
          <a:p>
            <a:r>
              <a:rPr lang="en-US" sz="2800" dirty="0" smtClean="0"/>
              <a:t>Positive divisors of 12 that are less than 12:</a:t>
            </a:r>
          </a:p>
          <a:p>
            <a:pPr lvl="1"/>
            <a:r>
              <a:rPr lang="en-US" sz="2400" dirty="0" smtClean="0"/>
              <a:t>1,2,3,4,6</a:t>
            </a:r>
          </a:p>
          <a:p>
            <a:pPr lvl="1"/>
            <a:r>
              <a:rPr lang="en-US" sz="2400" dirty="0" smtClean="0"/>
              <a:t>They add up to 16 which is greater than 12.</a:t>
            </a:r>
          </a:p>
          <a:p>
            <a:r>
              <a:rPr lang="en-US" sz="2800" dirty="0" smtClean="0"/>
              <a:t>Positive divisors of 15 are</a:t>
            </a:r>
          </a:p>
          <a:p>
            <a:pPr lvl="1"/>
            <a:r>
              <a:rPr lang="en-US" sz="2400" dirty="0" smtClean="0"/>
              <a:t>1,3,5 </a:t>
            </a:r>
          </a:p>
          <a:p>
            <a:pPr lvl="1"/>
            <a:r>
              <a:rPr lang="en-US" sz="2400" dirty="0" smtClean="0"/>
              <a:t>They add up to 9 which is less than 15.</a:t>
            </a:r>
          </a:p>
          <a:p>
            <a:r>
              <a:rPr lang="en-US" sz="2800" dirty="0" smtClean="0"/>
              <a:t>Positive divisors of 6 are</a:t>
            </a:r>
          </a:p>
          <a:p>
            <a:pPr lvl="1"/>
            <a:r>
              <a:rPr lang="en-US" sz="2400" dirty="0" smtClean="0"/>
              <a:t>1, 2, 3</a:t>
            </a:r>
          </a:p>
          <a:p>
            <a:pPr lvl="1"/>
            <a:r>
              <a:rPr lang="en-US" sz="2400" dirty="0" smtClean="0"/>
              <a:t>They add up to 6!</a:t>
            </a:r>
          </a:p>
          <a:p>
            <a:pPr lvl="1"/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75655" y="5395259"/>
            <a:ext cx="2540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is called a perfect number.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004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Definition of Perfect Numbers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number </a:t>
            </a:r>
            <a:r>
              <a:rPr lang="en-US" sz="2800" dirty="0" smtClean="0">
                <a:solidFill>
                  <a:srgbClr val="0000FF"/>
                </a:solidFill>
              </a:rPr>
              <a:t>p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N is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perfect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if it equals the sum of the positive divisors less than it self.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6 is perfect since 6 = 1 + 2 + 3.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28 is perfect since28 = 1 + 2 + 4 +7 + 14.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496 is perfect since 496 = 1+2+4+8+16+31+62+124+248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What is the next number?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8128, then ?</a:t>
            </a:r>
            <a:endParaRPr lang="en-US" dirty="0">
              <a:sym typeface="Symbol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Euclid (</a:t>
            </a:r>
            <a:r>
              <a:rPr lang="en-US" sz="2800" dirty="0" smtClean="0"/>
              <a:t>323</a:t>
            </a:r>
            <a:r>
              <a:rPr lang="en-US" sz="2800" dirty="0"/>
              <a:t>–283 </a:t>
            </a:r>
            <a:r>
              <a:rPr lang="en-US" sz="2800" dirty="0" smtClean="0"/>
              <a:t>BC)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looked at this problem first.</a:t>
            </a:r>
          </a:p>
        </p:txBody>
      </p:sp>
    </p:spTree>
    <p:extLst>
      <p:ext uri="{BB962C8B-B14F-4D97-AF65-F5344CB8AC3E}">
        <p14:creationId xmlns:p14="http://schemas.microsoft.com/office/powerpoint/2010/main" val="311526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Perfect </a:t>
            </a:r>
            <a:r>
              <a:rPr lang="en-US" b="1" dirty="0" smtClean="0">
                <a:solidFill>
                  <a:srgbClr val="0000FF"/>
                </a:solidFill>
              </a:rPr>
              <a:t>Numbers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 P be the set containing the perfect numbers.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P= {p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N: p is perfect}.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Let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A = {2</a:t>
            </a:r>
            <a:r>
              <a:rPr lang="en-US" sz="2800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n-1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(2</a:t>
            </a:r>
            <a:r>
              <a:rPr lang="en-US" sz="2800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-1): n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N, and 2</a:t>
            </a:r>
            <a:r>
              <a:rPr lang="en-US" sz="2800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-1 is a prime number}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3326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First few entries of 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3-06 at 12.06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9" y="1417638"/>
            <a:ext cx="5105415" cy="507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3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 Theorem on Perfect </a:t>
            </a:r>
            <a:r>
              <a:rPr lang="en-US" b="1" dirty="0" smtClean="0">
                <a:solidFill>
                  <a:srgbClr val="0000FF"/>
                </a:solidFill>
              </a:rPr>
              <a:t>Numbers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7753" cy="525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Theorem 8.1</a:t>
            </a:r>
            <a:r>
              <a:rPr lang="en-US" sz="2800" dirty="0" smtClean="0"/>
              <a:t>: If 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A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= {2</a:t>
            </a:r>
            <a:r>
              <a:rPr lang="en-US" sz="2400" baseline="30000" dirty="0">
                <a:latin typeface="Calibri" charset="0"/>
                <a:ea typeface="ＭＳ Ｐゴシック" charset="0"/>
                <a:sym typeface="Symbol" charset="0"/>
              </a:rPr>
              <a:t>n-1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(2</a:t>
            </a:r>
            <a:r>
              <a:rPr lang="en-US" sz="2400" baseline="30000" dirty="0">
                <a:latin typeface="Calibri" charset="0"/>
                <a:ea typeface="ＭＳ Ｐゴシック" charset="0"/>
                <a:sym typeface="Symbol" charset="0"/>
              </a:rPr>
              <a:t>n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-1): n  N, and 2</a:t>
            </a:r>
            <a:r>
              <a:rPr lang="en-US" sz="2400" baseline="30000" dirty="0">
                <a:latin typeface="Calibri" charset="0"/>
                <a:ea typeface="ＭＳ Ｐゴシック" charset="0"/>
                <a:sym typeface="Symbol" charset="0"/>
              </a:rPr>
              <a:t>n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-1 is a prime number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}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smtClean="0">
                <a:sym typeface="Symbol" charset="0"/>
              </a:rPr>
              <a:t>and </a:t>
            </a:r>
          </a:p>
          <a:p>
            <a:pPr lvl="1"/>
            <a:r>
              <a:rPr lang="en-US" sz="2400" dirty="0" smtClean="0"/>
              <a:t>P</a:t>
            </a:r>
            <a:r>
              <a:rPr lang="en-US" sz="2400" dirty="0"/>
              <a:t>= {p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 N: p is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perfect }, 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then A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smtClean="0">
                <a:latin typeface="Calibri" charset="0"/>
                <a:ea typeface="ＭＳ Ｐゴシック" charset="0"/>
                <a:sym typeface="Symbol" charset="0"/>
              </a:rPr>
              <a:t>P.</a:t>
            </a:r>
            <a:endParaRPr lang="en-US" dirty="0" smtClean="0">
              <a:latin typeface="Calibri" charset="0"/>
              <a:ea typeface="ＭＳ Ｐゴシック" charset="0"/>
              <a:sym typeface="Symbol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Set theory was invented over 2000 years after Euclid died.</a:t>
            </a:r>
          </a:p>
          <a:p>
            <a:endParaRPr lang="en-US" sz="2800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7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Practice problems from Chapter 8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1, 2, 6, 7, 13, 15, 19, 20, 27, 29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528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Proof Techniques of P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 (contd.)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Contrapositive proof (Indirect proof)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Proving 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Q 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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P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5-02-23 at 1.11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11" y="3254737"/>
            <a:ext cx="6561181" cy="32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9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Disproof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considered so far: </a:t>
            </a:r>
            <a:r>
              <a:rPr lang="en-US" sz="2800" dirty="0" smtClean="0">
                <a:solidFill>
                  <a:srgbClr val="FF0000"/>
                </a:solidFill>
              </a:rPr>
              <a:t>given statement, prove that it is true.</a:t>
            </a:r>
          </a:p>
          <a:p>
            <a:r>
              <a:rPr lang="en-US" sz="2800" dirty="0" smtClean="0"/>
              <a:t>How do you prove that a statement is false?</a:t>
            </a:r>
          </a:p>
          <a:p>
            <a:r>
              <a:rPr lang="en-US" sz="2800" dirty="0" smtClean="0"/>
              <a:t>There is a very simple procedure that proves a statement is false.</a:t>
            </a:r>
          </a:p>
          <a:p>
            <a:r>
              <a:rPr lang="en-US" sz="2800" dirty="0" smtClean="0"/>
              <a:t>The procedure is called </a:t>
            </a:r>
            <a:r>
              <a:rPr lang="en-US" sz="2800" b="1" dirty="0" smtClean="0">
                <a:solidFill>
                  <a:srgbClr val="0000FF"/>
                </a:solidFill>
              </a:rPr>
              <a:t>disproof.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9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There are three types of statements.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3-06 at 12.35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765"/>
            <a:ext cx="9144000" cy="43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4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How to disprove P?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How to disprove P?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Prove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P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Now we can use the standard proof methods: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direct proof, contrapositive proof, proof by contradiction.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5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Disproving Universal Statements: Counterexamples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Universally quantified statement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P(x)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Its negation is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(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P(x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)) </a:t>
            </a:r>
            <a:r>
              <a:rPr lang="en-US" sz="2800" b="1" dirty="0" smtClean="0">
                <a:solidFill>
                  <a:srgbClr val="0000FF"/>
                </a:solidFill>
                <a:sym typeface="Symbol" charset="0"/>
              </a:rPr>
              <a:t>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P(x).</a:t>
            </a:r>
          </a:p>
        </p:txBody>
      </p:sp>
    </p:spTree>
    <p:extLst>
      <p:ext uri="{BB962C8B-B14F-4D97-AF65-F5344CB8AC3E}">
        <p14:creationId xmlns:p14="http://schemas.microsoft.com/office/powerpoint/2010/main" val="192648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Disproving Universal Statements: Counterexamples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Universally quantified statement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P(x)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Its negation is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(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P(x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)) </a:t>
            </a:r>
            <a:r>
              <a:rPr lang="en-US" sz="2800" b="1" dirty="0" smtClean="0">
                <a:solidFill>
                  <a:srgbClr val="0000FF"/>
                </a:solidFill>
                <a:sym typeface="Symbol" charset="0"/>
              </a:rPr>
              <a:t>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P(x).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We just need an element </a:t>
            </a:r>
            <a:r>
              <a:rPr lang="en-US" sz="2800" b="1" i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S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that makes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P(x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)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true.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i.e.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an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x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that makes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P(x)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false.</a:t>
            </a:r>
          </a:p>
        </p:txBody>
      </p:sp>
    </p:spTree>
    <p:extLst>
      <p:ext uri="{BB962C8B-B14F-4D97-AF65-F5344CB8AC3E}">
        <p14:creationId xmlns:p14="http://schemas.microsoft.com/office/powerpoint/2010/main" val="332467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Disproving Universal Statements: Counterexamples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Universally quantified statement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P(x)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Its negation is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(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P(x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)) </a:t>
            </a:r>
            <a:r>
              <a:rPr lang="en-US" sz="2800" b="1" dirty="0" smtClean="0">
                <a:solidFill>
                  <a:srgbClr val="0000FF"/>
                </a:solidFill>
                <a:sym typeface="Symbol" charset="0"/>
              </a:rPr>
              <a:t>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P(x).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We just need an element </a:t>
            </a:r>
            <a:r>
              <a:rPr lang="en-US" sz="2800" b="1" i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S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that makes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P(x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)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true.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i.e.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an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x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that makes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P(x)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false.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The outline of proof:</a:t>
            </a:r>
            <a:endParaRPr lang="en-US" sz="2800" dirty="0" smtClean="0"/>
          </a:p>
          <a:p>
            <a:pPr marL="457200" lvl="1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5-03-06 at 12.49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0" y="4851782"/>
            <a:ext cx="5727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5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Disproving Universal Statements: Counterexamples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The outline of proof:</a:t>
            </a:r>
            <a:endParaRPr lang="en-US" sz="2800" dirty="0" smtClean="0"/>
          </a:p>
          <a:p>
            <a:pPr marL="457200" lvl="1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5-03-06 at 12.49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2" y="2369909"/>
            <a:ext cx="5727700" cy="1638300"/>
          </a:xfrm>
          <a:prstGeom prst="rect">
            <a:avLst/>
          </a:prstGeom>
        </p:spPr>
      </p:pic>
      <p:pic>
        <p:nvPicPr>
          <p:cNvPr id="5" name="Picture 4" descr="Screen Shot 2015-03-06 at 12.53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64" y="4627563"/>
            <a:ext cx="5715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3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Disproving Universal Statements: Counterexamples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In both the outlines, the statement is disproved simply by citing an example that shows that the statement is not true.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The special name for this example is called a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counterexample.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6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Conjecture: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For every n , the integer f(n) = n</a:t>
            </a:r>
            <a:r>
              <a:rPr lang="en-US" sz="2800" b="1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-n+11 is prime.</a:t>
            </a:r>
          </a:p>
          <a:p>
            <a:endParaRPr lang="en-US" sz="2800" b="1" dirty="0">
              <a:solidFill>
                <a:srgbClr val="0000FF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b="1" dirty="0" smtClean="0">
              <a:solidFill>
                <a:srgbClr val="0000FF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b="1" dirty="0">
              <a:solidFill>
                <a:srgbClr val="0000FF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FF"/>
              </a:solidFill>
              <a:latin typeface="Calibri" charset="0"/>
              <a:ea typeface="ＭＳ Ｐゴシック" charset="0"/>
              <a:sym typeface="Symbol" charset="0"/>
            </a:endParaRPr>
          </a:p>
        </p:txBody>
      </p:sp>
      <p:pic>
        <p:nvPicPr>
          <p:cNvPr id="5" name="Picture 4" descr="Screen Shot 2015-03-06 at 1.0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100"/>
            <a:ext cx="9144000" cy="9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5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Proof Techniques of P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 (contd.)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Contradiction proof.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Screen Shot 2015-03-01 at 11.5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85" y="2826760"/>
            <a:ext cx="6916065" cy="30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3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Conjecture: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For every n , the integer f(n) = n</a:t>
            </a:r>
            <a:r>
              <a:rPr lang="en-US" sz="2800" b="1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-n+11 is prime.</a:t>
            </a:r>
          </a:p>
          <a:p>
            <a:endParaRPr lang="en-US" sz="2800" b="1" dirty="0">
              <a:solidFill>
                <a:srgbClr val="0000FF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b="1" dirty="0" smtClean="0">
              <a:solidFill>
                <a:srgbClr val="0000FF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b="1" dirty="0">
              <a:solidFill>
                <a:srgbClr val="0000FF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endParaRPr lang="en-US" sz="2800" b="1" dirty="0" smtClean="0">
              <a:solidFill>
                <a:srgbClr val="0000FF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r>
              <a:rPr lang="en-US" sz="2800" b="1" dirty="0" smtClean="0">
                <a:latin typeface="Calibri" charset="0"/>
                <a:ea typeface="ＭＳ Ｐゴシック" charset="0"/>
                <a:sym typeface="Symbol" charset="0"/>
              </a:rPr>
              <a:t>Disproof: </a:t>
            </a:r>
            <a:r>
              <a:rPr lang="en-US" sz="2800" dirty="0" smtClean="0">
                <a:latin typeface="Calibri" charset="0"/>
                <a:ea typeface="ＭＳ Ｐゴシック" charset="0"/>
                <a:sym typeface="Symbol" charset="0"/>
              </a:rPr>
              <a:t>The statement “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For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every n , the integer f(n) = n</a:t>
            </a:r>
            <a:r>
              <a:rPr lang="en-US" sz="2800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-n+11 is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prime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”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is false since f(11) = 121 = 11.11 is not a prime.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5-03-06 at 1.0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100"/>
            <a:ext cx="9144000" cy="9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0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Disproving Existence Statements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Disproving an existence statement: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(x)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7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Disproving Existence Statements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Disproving an existence statement: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(x)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To disprove it, we have to prove its negation.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negation is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P(x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)) </a:t>
            </a:r>
            <a:r>
              <a:rPr lang="en-US" sz="2800" b="1" dirty="0" smtClean="0">
                <a:solidFill>
                  <a:srgbClr val="0000FF"/>
                </a:solidFill>
                <a:sym typeface="Symbol" charset="0"/>
              </a:rPr>
              <a:t>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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(x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).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5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Disproving Existence Statements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Disproving an existence statement: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(x)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To disprove it, we have to prove its negation.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negation is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P(x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)) </a:t>
            </a:r>
            <a:r>
              <a:rPr lang="en-US" sz="2800" b="1" dirty="0" smtClean="0">
                <a:solidFill>
                  <a:srgbClr val="0000FF"/>
                </a:solidFill>
                <a:sym typeface="Symbol" charset="0"/>
              </a:rPr>
              <a:t>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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(x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).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This negation is universally quantified. An example does not suffice.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We must use direct, contrapositive or contradiction proof to prove the conditional statement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If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S, then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P(x)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1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Disproof by Contradiction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To disprove </a:t>
            </a:r>
            <a:r>
              <a:rPr lang="en-US" sz="2800" b="1" dirty="0" smtClean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000000"/>
                </a:solidFill>
              </a:rPr>
              <a:t>, we must prove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P.</a:t>
            </a:r>
          </a:p>
          <a:p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To prove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 with contradiction, we assume that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 </a:t>
            </a:r>
            <a:r>
              <a:rPr lang="en-US" sz="2800" b="1" dirty="0">
                <a:solidFill>
                  <a:srgbClr val="0000FF"/>
                </a:solidFill>
                <a:sym typeface="Symbol" charset="0"/>
              </a:rPr>
              <a:t>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P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is true and deduce a contradiction.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Disprove the conjecture: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0000FF"/>
                </a:solidFill>
              </a:rPr>
              <a:t>(Example 9.5):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here is a real number x for which x</a:t>
            </a:r>
            <a:r>
              <a:rPr lang="en-US" sz="2400" baseline="30000" dirty="0" smtClean="0">
                <a:solidFill>
                  <a:srgbClr val="0000FF"/>
                </a:solidFill>
              </a:rPr>
              <a:t>4 </a:t>
            </a:r>
            <a:r>
              <a:rPr lang="en-US" sz="2400" dirty="0" smtClean="0">
                <a:solidFill>
                  <a:srgbClr val="0000FF"/>
                </a:solidFill>
              </a:rPr>
              <a:t>&lt; x &lt; x</a:t>
            </a:r>
            <a:r>
              <a:rPr lang="en-US" sz="2400" baseline="30000" dirty="0" smtClean="0">
                <a:solidFill>
                  <a:srgbClr val="0000FF"/>
                </a:solidFill>
              </a:rPr>
              <a:t>2 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pPr lvl="1">
              <a:buFont typeface="Courier New"/>
              <a:buChar char="o"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(9(11)): If a, b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solidFill>
                  <a:srgbClr val="0000FF"/>
                </a:solidFill>
              </a:rPr>
              <a:t>N, then </a:t>
            </a:r>
            <a:r>
              <a:rPr lang="en-US" sz="2400" dirty="0" err="1" smtClean="0">
                <a:solidFill>
                  <a:srgbClr val="0000FF"/>
                </a:solidFill>
              </a:rPr>
              <a:t>a+b</a:t>
            </a:r>
            <a:r>
              <a:rPr lang="en-US" sz="2400" dirty="0" smtClean="0">
                <a:solidFill>
                  <a:srgbClr val="0000FF"/>
                </a:solidFill>
              </a:rPr>
              <a:t> &lt; ab.</a:t>
            </a:r>
          </a:p>
          <a:p>
            <a:r>
              <a:rPr lang="en-US" sz="2800" dirty="0" smtClean="0"/>
              <a:t>True or false: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buFont typeface="Courier New"/>
              <a:buChar char="o"/>
            </a:pPr>
            <a:r>
              <a:rPr lang="en-US" sz="2400" dirty="0" smtClean="0">
                <a:solidFill>
                  <a:srgbClr val="0000FF"/>
                </a:solidFill>
              </a:rPr>
              <a:t>(9(12)) If a, b, c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N and </a:t>
            </a:r>
            <a:r>
              <a:rPr lang="en-US" sz="24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ab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bc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and ac all have the same parity, then a, b and c all have the same parity.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>
              <a:buFont typeface="Courier New"/>
              <a:buChar char="o"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393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Practice problems of Chapter 9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1, 2, 3, 18, 19, 22, 23, 29, 34.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1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Congruence of Integers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3634" cy="49504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Definition: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Given integers a and b and an 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N, we say that a and b are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congruent modulo 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a and b have the same remainders when a and b are divided by n.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 other words, n | (a-b).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express a </a:t>
            </a:r>
            <a:r>
              <a:rPr lang="en-US" dirty="0">
                <a:sym typeface="Symbol" charset="0"/>
              </a:rPr>
              <a:t>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b (mod n)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9 </a:t>
            </a:r>
            <a:r>
              <a:rPr lang="en-US" dirty="0">
                <a:sym typeface="Symbol" charset="0"/>
              </a:rPr>
              <a:t>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1 (mod 4)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109 </a:t>
            </a:r>
            <a:r>
              <a:rPr lang="en-US" dirty="0">
                <a:sym typeface="Symbol" charset="0"/>
              </a:rPr>
              <a:t>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4 (mod 3)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14 ≠ 8 (mod 4)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2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Some properties of congruent modulo 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all integers a, a 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 a (mod n).</a:t>
            </a:r>
          </a:p>
        </p:txBody>
      </p:sp>
    </p:spTree>
    <p:extLst>
      <p:ext uri="{BB962C8B-B14F-4D97-AF65-F5344CB8AC3E}">
        <p14:creationId xmlns:p14="http://schemas.microsoft.com/office/powerpoint/2010/main" val="337051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Some properties of congruent modulo 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58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all integers a, a 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 a (mod n).</a:t>
            </a:r>
          </a:p>
          <a:p>
            <a:pPr lvl="1"/>
            <a:r>
              <a:rPr lang="en-US" sz="2400" dirty="0" smtClean="0">
                <a:sym typeface="Symbol" charset="0"/>
              </a:rPr>
              <a:t>Follows easily since a – a = 0 = n x 0.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If a and b are integers such that a  b (mod n), b  a (mod n).</a:t>
            </a:r>
          </a:p>
        </p:txBody>
      </p:sp>
    </p:spTree>
    <p:extLst>
      <p:ext uri="{BB962C8B-B14F-4D97-AF65-F5344CB8AC3E}">
        <p14:creationId xmlns:p14="http://schemas.microsoft.com/office/powerpoint/2010/main" val="31749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If-and-Only-If-Proof: P </a:t>
            </a:r>
            <a:r>
              <a:rPr lang="en-US" sz="6000" b="1" dirty="0" smtClean="0">
                <a:solidFill>
                  <a:srgbClr val="0000FF"/>
                </a:solidFill>
                <a:sym typeface="Symbol"/>
              </a:rPr>
              <a:t></a:t>
            </a:r>
            <a:r>
              <a:rPr lang="en-US" b="1" dirty="0" smtClean="0">
                <a:solidFill>
                  <a:srgbClr val="0000FF"/>
                </a:solidFill>
              </a:rPr>
              <a:t> Q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9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Some properties of congruent modulo 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58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all integers a, a 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 a (mod n).</a:t>
            </a:r>
          </a:p>
          <a:p>
            <a:pPr lvl="1"/>
            <a:r>
              <a:rPr lang="en-US" sz="2400" dirty="0" smtClean="0">
                <a:sym typeface="Symbol" charset="0"/>
              </a:rPr>
              <a:t>Follows easily since a – a = 0 = n x 0.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If a and b are integers such that a  b (mod n), b  a (mod n).</a:t>
            </a:r>
          </a:p>
          <a:p>
            <a:pPr lvl="1"/>
            <a:r>
              <a:rPr lang="en-US" sz="2400" dirty="0" smtClean="0">
                <a:sym typeface="Symbol" charset="0"/>
              </a:rPr>
              <a:t>If n|(b-a), n|(a-b), vice versa.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If a, b and c are integers such that a  b (mod n) and b  c (mod n), then a  c (nod n).</a:t>
            </a:r>
          </a:p>
        </p:txBody>
      </p:sp>
    </p:spTree>
    <p:extLst>
      <p:ext uri="{BB962C8B-B14F-4D97-AF65-F5344CB8AC3E}">
        <p14:creationId xmlns:p14="http://schemas.microsoft.com/office/powerpoint/2010/main" val="428140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Some properties of congruent modulo 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58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all integers a, a 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 a (mod n).</a:t>
            </a:r>
          </a:p>
          <a:p>
            <a:pPr lvl="1"/>
            <a:r>
              <a:rPr lang="en-US" sz="2400" dirty="0" smtClean="0">
                <a:sym typeface="Symbol" charset="0"/>
              </a:rPr>
              <a:t>Follows easily since a – a = 0 = n x 0.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If a and b are integers such that a  b (mod n), b  a (mod n).</a:t>
            </a:r>
          </a:p>
          <a:p>
            <a:pPr lvl="1"/>
            <a:r>
              <a:rPr lang="en-US" sz="2400" dirty="0" smtClean="0">
                <a:sym typeface="Symbol" charset="0"/>
              </a:rPr>
              <a:t>If n|(b-a), n|(a-b), vice versa.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If a, b and c are integers such that a  b (mod n) and b  c (mod n), then a  c (nod n).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sym typeface="Symbol" charset="0"/>
              </a:rPr>
              <a:t>Given n|(a-b) and n|(b-c). Now (a-c) = (a-b) + (b-c). Therefore, n|(a-c).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538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0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Modular arithmetic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531"/>
            <a:ext cx="8229600" cy="575546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5(24)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Suppose that a, b and c, d are integers such that a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 b (mod n) and c  d (mod n). </a:t>
            </a:r>
            <a:r>
              <a:rPr lang="en-US" dirty="0" smtClean="0">
                <a:sym typeface="Symbol" charset="0"/>
              </a:rPr>
              <a:t>Then</a:t>
            </a: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rgbClr val="0000FF"/>
                </a:solidFill>
                <a:sym typeface="Symbol" charset="0"/>
              </a:rPr>
              <a:t>(a + c)  b</a:t>
            </a:r>
            <a:r>
              <a:rPr lang="en-US" baseline="-250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+ d</a:t>
            </a:r>
            <a:r>
              <a:rPr lang="en-US" baseline="-250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 (mod n) </a:t>
            </a:r>
            <a:endParaRPr lang="en-US" dirty="0" smtClean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0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0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Modular arithmetic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531"/>
            <a:ext cx="8229600" cy="575546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5(24)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Suppose that a, b and c, d are integers such that a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 b (mod n) and c  d (mod n). </a:t>
            </a:r>
            <a:r>
              <a:rPr lang="en-US" dirty="0" smtClean="0">
                <a:sym typeface="Symbol" charset="0"/>
              </a:rPr>
              <a:t>Then</a:t>
            </a:r>
          </a:p>
          <a:p>
            <a:pPr lvl="1">
              <a:buFont typeface="Courier New"/>
              <a:buChar char="o"/>
            </a:pPr>
            <a:r>
              <a:rPr lang="en-US" dirty="0">
                <a:sym typeface="Symbol" charset="0"/>
              </a:rPr>
              <a:t>(a + c)  b</a:t>
            </a:r>
            <a:r>
              <a:rPr lang="en-US" baseline="-25000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+ d</a:t>
            </a:r>
            <a:r>
              <a:rPr lang="en-US" baseline="-25000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 (mod n) </a:t>
            </a:r>
            <a:r>
              <a:rPr lang="en-US" dirty="0" smtClean="0">
                <a:sym typeface="Symbol" charset="0"/>
              </a:rPr>
              <a:t>(easy)</a:t>
            </a: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rgbClr val="0000FF"/>
                </a:solidFill>
                <a:sym typeface="Symbol" charset="0"/>
              </a:rPr>
              <a:t>a –  c  b – d (mod n) </a:t>
            </a:r>
          </a:p>
        </p:txBody>
      </p:sp>
    </p:spTree>
    <p:extLst>
      <p:ext uri="{BB962C8B-B14F-4D97-AF65-F5344CB8AC3E}">
        <p14:creationId xmlns:p14="http://schemas.microsoft.com/office/powerpoint/2010/main" val="88020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0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Modular arithmetic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531"/>
            <a:ext cx="8229600" cy="575546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5(24)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Suppose that a, b and c, d are integers such that a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 b (mod n) and c  d (mod n). </a:t>
            </a:r>
            <a:r>
              <a:rPr lang="en-US" dirty="0" smtClean="0">
                <a:sym typeface="Symbol" charset="0"/>
              </a:rPr>
              <a:t>Then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(a + c)  b</a:t>
            </a:r>
            <a:r>
              <a:rPr lang="en-US" baseline="-250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+ d</a:t>
            </a:r>
            <a:r>
              <a:rPr lang="en-US" baseline="-250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 (mod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n) </a:t>
            </a:r>
            <a:r>
              <a:rPr lang="en-US" dirty="0" smtClean="0">
                <a:sym typeface="Symbol" charset="0"/>
              </a:rPr>
              <a:t>(easy)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a –  c  b – d (mod n)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(Easy) since (a –  c</a:t>
            </a:r>
            <a:r>
              <a:rPr lang="en-US" baseline="-25000" dirty="0" smtClean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) -  (</a:t>
            </a:r>
            <a:r>
              <a:rPr lang="en-US" dirty="0">
                <a:sym typeface="Symbol" charset="0"/>
              </a:rPr>
              <a:t>b</a:t>
            </a:r>
            <a:r>
              <a:rPr lang="en-US" dirty="0" smtClean="0">
                <a:sym typeface="Symbol" charset="0"/>
              </a:rPr>
              <a:t> – d ) = (a– b) + (d – c)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ac</a:t>
            </a:r>
            <a:r>
              <a:rPr lang="en-US" baseline="-250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 </a:t>
            </a:r>
            <a:r>
              <a:rPr lang="en-US" dirty="0" err="1" smtClean="0">
                <a:solidFill>
                  <a:srgbClr val="0000FF"/>
                </a:solidFill>
                <a:sym typeface="Symbol" charset="0"/>
              </a:rPr>
              <a:t>bd</a:t>
            </a:r>
            <a:r>
              <a:rPr lang="en-US" baseline="-250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(mod n)</a:t>
            </a:r>
          </a:p>
        </p:txBody>
      </p:sp>
    </p:spTree>
    <p:extLst>
      <p:ext uri="{BB962C8B-B14F-4D97-AF65-F5344CB8AC3E}">
        <p14:creationId xmlns:p14="http://schemas.microsoft.com/office/powerpoint/2010/main" val="278217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0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Modular arithmetic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531"/>
            <a:ext cx="8229600" cy="575546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5(24)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Suppose that a, b and c, d are integers such that a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 b (mod n) and c  d (mod n). </a:t>
            </a:r>
            <a:r>
              <a:rPr lang="en-US" dirty="0" smtClean="0">
                <a:sym typeface="Symbol" charset="0"/>
              </a:rPr>
              <a:t>Then</a:t>
            </a: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rgbClr val="0000FF"/>
                </a:solidFill>
                <a:sym typeface="Symbol" charset="0"/>
              </a:rPr>
              <a:t>(a + c)  b</a:t>
            </a:r>
            <a:r>
              <a:rPr lang="en-US" baseline="-250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+ d</a:t>
            </a:r>
            <a:r>
              <a:rPr lang="en-US" baseline="-250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 (mod n) </a:t>
            </a:r>
            <a:r>
              <a:rPr lang="en-US" dirty="0">
                <a:sym typeface="Symbol" charset="0"/>
              </a:rPr>
              <a:t>(easy)</a:t>
            </a: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rgbClr val="0000FF"/>
                </a:solidFill>
                <a:sym typeface="Symbol" charset="0"/>
              </a:rPr>
              <a:t>a –  c  b – d (mod n) </a:t>
            </a:r>
          </a:p>
          <a:p>
            <a:pPr lvl="2"/>
            <a:r>
              <a:rPr lang="en-US" dirty="0">
                <a:solidFill>
                  <a:srgbClr val="000000"/>
                </a:solidFill>
                <a:sym typeface="Symbol" charset="0"/>
              </a:rPr>
              <a:t>(Easy) since (a –  c</a:t>
            </a:r>
            <a:r>
              <a:rPr lang="en-US" baseline="-250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) -  (</a:t>
            </a:r>
            <a:r>
              <a:rPr lang="en-US" dirty="0">
                <a:sym typeface="Symbol" charset="0"/>
              </a:rPr>
              <a:t>b – d ) = (a– b) + (d – c</a:t>
            </a:r>
            <a:r>
              <a:rPr lang="en-US" dirty="0" smtClean="0">
                <a:sym typeface="Symbol" charset="0"/>
              </a:rPr>
              <a:t>)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ac</a:t>
            </a:r>
            <a:r>
              <a:rPr lang="en-US" baseline="-250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 </a:t>
            </a:r>
            <a:r>
              <a:rPr lang="en-US" dirty="0" err="1" smtClean="0">
                <a:solidFill>
                  <a:srgbClr val="0000FF"/>
                </a:solidFill>
                <a:sym typeface="Symbol" charset="0"/>
              </a:rPr>
              <a:t>bd</a:t>
            </a:r>
            <a:r>
              <a:rPr lang="en-US" baseline="-250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(mod n)</a:t>
            </a:r>
          </a:p>
          <a:p>
            <a:pPr lvl="2"/>
            <a:r>
              <a:rPr lang="en-US" dirty="0" smtClean="0">
                <a:sym typeface="Symbol" charset="0"/>
              </a:rPr>
              <a:t>Given a-b = </a:t>
            </a:r>
            <a:r>
              <a:rPr lang="en-US" dirty="0" err="1" smtClean="0">
                <a:sym typeface="Symbol" charset="0"/>
              </a:rPr>
              <a:t>t.n</a:t>
            </a:r>
            <a:r>
              <a:rPr lang="en-US" dirty="0" smtClean="0">
                <a:sym typeface="Symbol" charset="0"/>
              </a:rPr>
              <a:t> and c – d = </a:t>
            </a:r>
            <a:r>
              <a:rPr lang="en-US" dirty="0" err="1" smtClean="0">
                <a:sym typeface="Symbol" charset="0"/>
              </a:rPr>
              <a:t>t’.n</a:t>
            </a:r>
            <a:endParaRPr lang="en-US" dirty="0" smtClean="0">
              <a:sym typeface="Symbol" charset="0"/>
            </a:endParaRPr>
          </a:p>
          <a:p>
            <a:pPr lvl="2"/>
            <a:r>
              <a:rPr lang="en-US" dirty="0" smtClean="0">
                <a:sym typeface="Symbol" charset="0"/>
              </a:rPr>
              <a:t>Therefore, a = b+ </a:t>
            </a:r>
            <a:r>
              <a:rPr lang="en-US" dirty="0" err="1" smtClean="0">
                <a:sym typeface="Symbol" charset="0"/>
              </a:rPr>
              <a:t>t.n</a:t>
            </a:r>
            <a:r>
              <a:rPr lang="en-US" dirty="0" smtClean="0">
                <a:sym typeface="Symbol" charset="0"/>
              </a:rPr>
              <a:t>, and c = d + </a:t>
            </a:r>
            <a:r>
              <a:rPr lang="en-US" dirty="0" err="1" smtClean="0">
                <a:sym typeface="Symbol" charset="0"/>
              </a:rPr>
              <a:t>t’n</a:t>
            </a:r>
            <a:endParaRPr lang="en-US" dirty="0" smtClean="0">
              <a:sym typeface="Symbol" charset="0"/>
            </a:endParaRPr>
          </a:p>
          <a:p>
            <a:pPr lvl="2"/>
            <a:r>
              <a:rPr lang="en-US" dirty="0" smtClean="0">
                <a:sym typeface="Symbol" charset="0"/>
              </a:rPr>
              <a:t>Hence ac = </a:t>
            </a:r>
            <a:r>
              <a:rPr lang="en-US" dirty="0" err="1" smtClean="0">
                <a:sym typeface="Symbol" charset="0"/>
              </a:rPr>
              <a:t>bd</a:t>
            </a:r>
            <a:r>
              <a:rPr lang="en-US" dirty="0" smtClean="0">
                <a:sym typeface="Symbol" charset="0"/>
              </a:rPr>
              <a:t> + n(</a:t>
            </a:r>
            <a:r>
              <a:rPr lang="en-US" dirty="0" err="1" smtClean="0">
                <a:sym typeface="Symbol" charset="0"/>
              </a:rPr>
              <a:t>bt</a:t>
            </a:r>
            <a:r>
              <a:rPr lang="en-US" dirty="0" smtClean="0">
                <a:sym typeface="Symbol" charset="0"/>
              </a:rPr>
              <a:t>’ + </a:t>
            </a:r>
            <a:r>
              <a:rPr lang="en-US" dirty="0" err="1" smtClean="0">
                <a:sym typeface="Symbol" charset="0"/>
              </a:rPr>
              <a:t>dt</a:t>
            </a:r>
            <a:r>
              <a:rPr lang="en-US" dirty="0" smtClean="0">
                <a:sym typeface="Symbol" charset="0"/>
              </a:rPr>
              <a:t> + </a:t>
            </a:r>
            <a:r>
              <a:rPr lang="en-US" dirty="0" err="1" smtClean="0">
                <a:sym typeface="Symbol" charset="0"/>
              </a:rPr>
              <a:t>tt’n</a:t>
            </a:r>
            <a:r>
              <a:rPr lang="en-US" dirty="0" smtClean="0">
                <a:sym typeface="Symbol" charset="0"/>
              </a:rPr>
              <a:t>).</a:t>
            </a:r>
          </a:p>
          <a:p>
            <a:pPr lvl="2"/>
            <a:r>
              <a:rPr lang="en-US" dirty="0" smtClean="0">
                <a:sym typeface="Symbol" charset="0"/>
              </a:rPr>
              <a:t>This implies that (ac –</a:t>
            </a:r>
            <a:r>
              <a:rPr lang="en-US" dirty="0" err="1" smtClean="0">
                <a:sym typeface="Symbol" charset="0"/>
              </a:rPr>
              <a:t>bd</a:t>
            </a:r>
            <a:r>
              <a:rPr lang="en-US" dirty="0" smtClean="0">
                <a:sym typeface="Symbol" charset="0"/>
              </a:rPr>
              <a:t>) is divisible by n.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ac</a:t>
            </a:r>
            <a:r>
              <a:rPr lang="en-US" baseline="-25000" dirty="0" smtClean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 </a:t>
            </a:r>
            <a:r>
              <a:rPr lang="en-US" dirty="0" err="1" smtClean="0">
                <a:sym typeface="Symbol" charset="0"/>
              </a:rPr>
              <a:t>bd</a:t>
            </a:r>
            <a:r>
              <a:rPr lang="en-US" baseline="-25000" dirty="0" smtClean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(mod n)</a:t>
            </a:r>
          </a:p>
          <a:p>
            <a:pPr lvl="2"/>
            <a:endParaRPr lang="en-US" dirty="0" smtClean="0">
              <a:sym typeface="Symbol" charset="0"/>
            </a:endParaRPr>
          </a:p>
          <a:p>
            <a:pPr lvl="2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If-and-Only-If-Proof: P </a:t>
            </a:r>
            <a:r>
              <a:rPr lang="en-US" sz="6000" b="1" dirty="0" smtClean="0">
                <a:solidFill>
                  <a:srgbClr val="0000FF"/>
                </a:solidFill>
                <a:sym typeface="Symbol"/>
              </a:rPr>
              <a:t></a:t>
            </a:r>
            <a:r>
              <a:rPr lang="en-US" b="1" dirty="0" smtClean="0">
                <a:solidFill>
                  <a:srgbClr val="0000FF"/>
                </a:solidFill>
              </a:rPr>
              <a:t> Q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equivalent to proving  </a:t>
            </a:r>
            <a:r>
              <a:rPr lang="en-US" b="1" dirty="0" smtClean="0">
                <a:solidFill>
                  <a:srgbClr val="FF0000"/>
                </a:solidFill>
              </a:rPr>
              <a:t>(P </a:t>
            </a:r>
            <a:r>
              <a:rPr lang="en-US" b="1" dirty="0" smtClean="0">
                <a:solidFill>
                  <a:srgbClr val="FF0000"/>
                </a:solidFill>
                <a:sym typeface="Symbol" charset="0"/>
              </a:rPr>
              <a:t> Q) 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(Q </a:t>
            </a:r>
            <a:r>
              <a:rPr lang="en-US" b="1" dirty="0" smtClean="0">
                <a:solidFill>
                  <a:srgbClr val="FF0000"/>
                </a:solidFill>
                <a:sym typeface="Symbol" charset="0"/>
              </a:rPr>
              <a:t> P)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6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If-and-Only-If-Proof: P </a:t>
            </a:r>
            <a:r>
              <a:rPr lang="en-US" sz="6000" b="1" dirty="0" smtClean="0">
                <a:solidFill>
                  <a:srgbClr val="0000FF"/>
                </a:solidFill>
                <a:sym typeface="Symbol"/>
              </a:rPr>
              <a:t></a:t>
            </a:r>
            <a:r>
              <a:rPr lang="en-US" b="1" dirty="0" smtClean="0">
                <a:solidFill>
                  <a:srgbClr val="0000FF"/>
                </a:solidFill>
              </a:rPr>
              <a:t> Q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equivalent to proving  </a:t>
            </a:r>
            <a:r>
              <a:rPr lang="en-US" b="1" dirty="0" smtClean="0">
                <a:solidFill>
                  <a:srgbClr val="FF0000"/>
                </a:solidFill>
              </a:rPr>
              <a:t>(P </a:t>
            </a:r>
            <a:r>
              <a:rPr lang="en-US" b="1" dirty="0" smtClean="0">
                <a:solidFill>
                  <a:srgbClr val="FF0000"/>
                </a:solidFill>
                <a:sym typeface="Symbol" charset="0"/>
              </a:rPr>
              <a:t> Q) 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(Q </a:t>
            </a:r>
            <a:r>
              <a:rPr lang="en-US" b="1" dirty="0" smtClean="0">
                <a:solidFill>
                  <a:srgbClr val="FF0000"/>
                </a:solidFill>
                <a:sym typeface="Symbol" charset="0"/>
              </a:rPr>
              <a:t> P)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5-03-03 at 10.3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" y="2522806"/>
            <a:ext cx="9104479" cy="26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5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3758</Words>
  <Application>Microsoft Macintosh PowerPoint</Application>
  <PresentationFormat>On-screen Show (4:3)</PresentationFormat>
  <Paragraphs>338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Proofs (Chapters 7, 8 and 9)</vt:lpstr>
      <vt:lpstr>Proof Techniques of P  Q </vt:lpstr>
      <vt:lpstr>Proof Techniques of P  Q </vt:lpstr>
      <vt:lpstr>Proof Techniques of P  Q </vt:lpstr>
      <vt:lpstr>Proof Techniques of P  Q (contd.) </vt:lpstr>
      <vt:lpstr>Proof Techniques of P  Q (contd.) </vt:lpstr>
      <vt:lpstr>If-and-Only-If-Proof: P  Q </vt:lpstr>
      <vt:lpstr>If-and-Only-If-Proof: P  Q </vt:lpstr>
      <vt:lpstr>If-and-Only-If-Proof: P  Q </vt:lpstr>
      <vt:lpstr>Example</vt:lpstr>
      <vt:lpstr>Example</vt:lpstr>
      <vt:lpstr>Example</vt:lpstr>
      <vt:lpstr>Example</vt:lpstr>
      <vt:lpstr>Example</vt:lpstr>
      <vt:lpstr>Example</vt:lpstr>
      <vt:lpstr>Example</vt:lpstr>
      <vt:lpstr>Equivalent Statements</vt:lpstr>
      <vt:lpstr>Equivalent Statements</vt:lpstr>
      <vt:lpstr>Equivalent Statements</vt:lpstr>
      <vt:lpstr>Equivalent Statements</vt:lpstr>
      <vt:lpstr>Proving x R(x) </vt:lpstr>
      <vt:lpstr>Proving x R(x) </vt:lpstr>
      <vt:lpstr>Proving x R(x) </vt:lpstr>
      <vt:lpstr>Proving x R(x) </vt:lpstr>
      <vt:lpstr>Proving x R(x) </vt:lpstr>
      <vt:lpstr>Example</vt:lpstr>
      <vt:lpstr>Example</vt:lpstr>
      <vt:lpstr>Practice Problems from Chapter 7</vt:lpstr>
      <vt:lpstr>Proofs Involving Sets (Chapter 8)</vt:lpstr>
      <vt:lpstr>PowerPoint Presentation</vt:lpstr>
      <vt:lpstr>PowerPoint Presentation</vt:lpstr>
      <vt:lpstr>PowerPoint Presentation</vt:lpstr>
      <vt:lpstr>PowerPoint Presentation</vt:lpstr>
      <vt:lpstr>How to prove A  B</vt:lpstr>
      <vt:lpstr>How to prove A  B</vt:lpstr>
      <vt:lpstr>Example</vt:lpstr>
      <vt:lpstr>Example</vt:lpstr>
      <vt:lpstr>Example 8.9</vt:lpstr>
      <vt:lpstr>How to prove A = B</vt:lpstr>
      <vt:lpstr>Example</vt:lpstr>
      <vt:lpstr>An alternate solution</vt:lpstr>
      <vt:lpstr>Perfect Numbers</vt:lpstr>
      <vt:lpstr>Perfect Numbers</vt:lpstr>
      <vt:lpstr>Perfect Numbers</vt:lpstr>
      <vt:lpstr>Definition of Perfect Numbers</vt:lpstr>
      <vt:lpstr>Perfect Numbers</vt:lpstr>
      <vt:lpstr>First few entries of A</vt:lpstr>
      <vt:lpstr>A Theorem on Perfect Numbers</vt:lpstr>
      <vt:lpstr>Practice problems from Chapter 8</vt:lpstr>
      <vt:lpstr>Disproof</vt:lpstr>
      <vt:lpstr>There are three types of statements.</vt:lpstr>
      <vt:lpstr>How to disprove P?</vt:lpstr>
      <vt:lpstr>How to disprove P?</vt:lpstr>
      <vt:lpstr>Disproving Universal Statements: Counterexamples</vt:lpstr>
      <vt:lpstr>Disproving Universal Statements: Counterexamples</vt:lpstr>
      <vt:lpstr>Disproving Universal Statements: Counterexamples</vt:lpstr>
      <vt:lpstr>Disproving Universal Statements: Counterexamples</vt:lpstr>
      <vt:lpstr>Disproving Universal Statements: Counterexamples</vt:lpstr>
      <vt:lpstr>Example:</vt:lpstr>
      <vt:lpstr>Example:</vt:lpstr>
      <vt:lpstr>Disproving Existence Statements</vt:lpstr>
      <vt:lpstr>Disproving Existence Statements</vt:lpstr>
      <vt:lpstr>Disproving Existence Statements</vt:lpstr>
      <vt:lpstr>Disproof by Contradiction</vt:lpstr>
      <vt:lpstr>Example</vt:lpstr>
      <vt:lpstr>Practice problems of Chapter 9</vt:lpstr>
      <vt:lpstr>Congruence of Integers</vt:lpstr>
      <vt:lpstr>Some properties of congruent modulo n</vt:lpstr>
      <vt:lpstr>Some properties of congruent modulo n</vt:lpstr>
      <vt:lpstr>Some properties of congruent modulo n</vt:lpstr>
      <vt:lpstr>Some properties of congruent modulo n</vt:lpstr>
      <vt:lpstr>Modular arithmetic</vt:lpstr>
      <vt:lpstr>Modular arithmetic</vt:lpstr>
      <vt:lpstr>Modular arithmetic</vt:lpstr>
      <vt:lpstr>Modular arithmetic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Proofs (Chapters 7, 8 and 9)</dc:title>
  <dc:creator>Binay Bhattacharya</dc:creator>
  <cp:lastModifiedBy>Binay Bhattacharya</cp:lastModifiedBy>
  <cp:revision>43</cp:revision>
  <cp:lastPrinted>2015-03-06T16:40:50Z</cp:lastPrinted>
  <dcterms:created xsi:type="dcterms:W3CDTF">2015-03-04T06:10:20Z</dcterms:created>
  <dcterms:modified xsi:type="dcterms:W3CDTF">2015-03-06T18:02:48Z</dcterms:modified>
</cp:coreProperties>
</file>