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3"/>
  </p:notesMasterIdLst>
  <p:sldIdLst>
    <p:sldId id="256" r:id="rId2"/>
    <p:sldId id="303" r:id="rId3"/>
    <p:sldId id="265" r:id="rId4"/>
    <p:sldId id="264" r:id="rId5"/>
    <p:sldId id="266" r:id="rId6"/>
    <p:sldId id="267" r:id="rId7"/>
    <p:sldId id="259" r:id="rId8"/>
    <p:sldId id="268" r:id="rId9"/>
    <p:sldId id="304" r:id="rId10"/>
    <p:sldId id="269" r:id="rId11"/>
    <p:sldId id="262" r:id="rId12"/>
    <p:sldId id="270" r:id="rId13"/>
    <p:sldId id="271" r:id="rId14"/>
    <p:sldId id="272" r:id="rId15"/>
    <p:sldId id="273" r:id="rId16"/>
    <p:sldId id="274" r:id="rId17"/>
    <p:sldId id="305" r:id="rId18"/>
    <p:sldId id="306" r:id="rId19"/>
    <p:sldId id="275" r:id="rId20"/>
    <p:sldId id="298" r:id="rId21"/>
    <p:sldId id="325" r:id="rId22"/>
    <p:sldId id="326" r:id="rId23"/>
    <p:sldId id="327" r:id="rId24"/>
    <p:sldId id="328" r:id="rId25"/>
    <p:sldId id="329" r:id="rId26"/>
    <p:sldId id="276" r:id="rId27"/>
    <p:sldId id="280" r:id="rId28"/>
    <p:sldId id="277" r:id="rId29"/>
    <p:sldId id="278" r:id="rId30"/>
    <p:sldId id="279" r:id="rId31"/>
    <p:sldId id="285" r:id="rId32"/>
    <p:sldId id="310" r:id="rId33"/>
    <p:sldId id="311" r:id="rId34"/>
    <p:sldId id="282" r:id="rId35"/>
    <p:sldId id="312" r:id="rId36"/>
    <p:sldId id="283" r:id="rId37"/>
    <p:sldId id="313" r:id="rId38"/>
    <p:sldId id="291" r:id="rId39"/>
    <p:sldId id="314" r:id="rId40"/>
    <p:sldId id="315" r:id="rId41"/>
    <p:sldId id="286" r:id="rId42"/>
    <p:sldId id="287" r:id="rId43"/>
    <p:sldId id="316" r:id="rId44"/>
    <p:sldId id="317" r:id="rId45"/>
    <p:sldId id="318" r:id="rId46"/>
    <p:sldId id="288" r:id="rId47"/>
    <p:sldId id="319" r:id="rId48"/>
    <p:sldId id="299" r:id="rId49"/>
    <p:sldId id="294" r:id="rId50"/>
    <p:sldId id="330" r:id="rId51"/>
    <p:sldId id="331" r:id="rId52"/>
    <p:sldId id="332" r:id="rId53"/>
    <p:sldId id="333" r:id="rId54"/>
    <p:sldId id="334" r:id="rId55"/>
    <p:sldId id="335" r:id="rId56"/>
    <p:sldId id="295" r:id="rId57"/>
    <p:sldId id="296" r:id="rId58"/>
    <p:sldId id="369" r:id="rId59"/>
    <p:sldId id="297" r:id="rId60"/>
    <p:sldId id="338" r:id="rId61"/>
    <p:sldId id="347" r:id="rId62"/>
    <p:sldId id="348" r:id="rId63"/>
    <p:sldId id="349" r:id="rId64"/>
    <p:sldId id="300" r:id="rId65"/>
    <p:sldId id="340" r:id="rId66"/>
    <p:sldId id="339" r:id="rId67"/>
    <p:sldId id="341" r:id="rId68"/>
    <p:sldId id="342" r:id="rId69"/>
    <p:sldId id="356" r:id="rId70"/>
    <p:sldId id="343" r:id="rId71"/>
    <p:sldId id="357" r:id="rId72"/>
    <p:sldId id="358" r:id="rId73"/>
    <p:sldId id="359" r:id="rId74"/>
    <p:sldId id="360" r:id="rId75"/>
    <p:sldId id="344" r:id="rId76"/>
    <p:sldId id="345" r:id="rId77"/>
    <p:sldId id="361" r:id="rId78"/>
    <p:sldId id="362" r:id="rId79"/>
    <p:sldId id="363" r:id="rId80"/>
    <p:sldId id="364" r:id="rId81"/>
    <p:sldId id="366" r:id="rId82"/>
    <p:sldId id="365" r:id="rId83"/>
    <p:sldId id="367" r:id="rId84"/>
    <p:sldId id="368" r:id="rId85"/>
    <p:sldId id="370" r:id="rId86"/>
    <p:sldId id="371" r:id="rId87"/>
    <p:sldId id="372" r:id="rId88"/>
    <p:sldId id="373" r:id="rId89"/>
    <p:sldId id="374" r:id="rId90"/>
    <p:sldId id="375" r:id="rId91"/>
    <p:sldId id="385" r:id="rId92"/>
    <p:sldId id="386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98BC1-DAFB-5740-BE02-FFF1AB9C9A54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27F-9CEB-AD4F-B7F7-E809299E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E27F-9CEB-AD4F-B7F7-E809299E41F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E27F-9CEB-AD4F-B7F7-E809299E41F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E27F-9CEB-AD4F-B7F7-E809299E41F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E27F-9CEB-AD4F-B7F7-E809299E41F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4CBB-1008-C14D-B90E-824CD8CB0392}" type="datetimeFigureOut">
              <a:rPr lang="en-US" smtClean="0"/>
              <a:t>2015-03-02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E67C-A4B9-204F-B2E5-8FF55415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Proofs (Chapter 4, 5 and 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9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Multiples of an integer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positive multiples of 12 are less than 100,000?</a:t>
            </a:r>
          </a:p>
          <a:p>
            <a:r>
              <a:rPr lang="en-US" dirty="0" smtClean="0"/>
              <a:t>The number of such multiples is </a:t>
            </a:r>
            <a:r>
              <a:rPr lang="en-US" dirty="0" smtClean="0">
                <a:sym typeface="Symbol" charset="0"/>
              </a:rPr>
              <a:t></a:t>
            </a:r>
            <a:r>
              <a:rPr lang="en-US" dirty="0">
                <a:sym typeface="Symbol" charset="0"/>
              </a:rPr>
              <a:t>1</a:t>
            </a:r>
            <a:r>
              <a:rPr lang="en-US" dirty="0" smtClean="0"/>
              <a:t>00,000/12</a:t>
            </a:r>
            <a:r>
              <a:rPr lang="en-US" dirty="0" smtClean="0">
                <a:sym typeface="Symbol" charset="0"/>
              </a:rPr>
              <a:t> which is 8333.</a:t>
            </a:r>
          </a:p>
          <a:p>
            <a:r>
              <a:rPr lang="en-US" dirty="0" smtClean="0">
                <a:sym typeface="Symbol" charset="0"/>
              </a:rPr>
              <a:t>In general, the number of  t-multiples less than N is given by: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sym typeface="Symbol" charset="0"/>
              </a:rPr>
              <a:t>    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ym typeface="Symbol" charset="0"/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|{</a:t>
            </a:r>
            <a:r>
              <a:rPr lang="en-US" b="1" i="1" dirty="0" smtClean="0">
                <a:solidFill>
                  <a:srgbClr val="0000FF"/>
                </a:solidFill>
              </a:rPr>
              <a:t>m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 Z</a:t>
            </a:r>
            <a:r>
              <a:rPr lang="en-US" b="1" baseline="30000" dirty="0" smtClean="0">
                <a:solidFill>
                  <a:srgbClr val="0000FF"/>
                </a:solidFill>
                <a:sym typeface="Symbol" charset="0"/>
              </a:rPr>
              <a:t>+    </a:t>
            </a:r>
            <a:r>
              <a:rPr lang="en-US" b="1" dirty="0" smtClean="0">
                <a:solidFill>
                  <a:srgbClr val="0000FF"/>
                </a:solidFill>
              </a:rPr>
              <a:t>|  </a:t>
            </a:r>
            <a:r>
              <a:rPr lang="en-US" b="1" i="1" dirty="0" smtClean="0">
                <a:solidFill>
                  <a:srgbClr val="0000FF"/>
                </a:solidFill>
              </a:rPr>
              <a:t>t </a:t>
            </a:r>
            <a:r>
              <a:rPr lang="en-US" b="1" dirty="0" smtClean="0">
                <a:solidFill>
                  <a:srgbClr val="0000FF"/>
                </a:solidFill>
              </a:rPr>
              <a:t>|</a:t>
            </a:r>
            <a:r>
              <a:rPr lang="en-US" b="1" i="1" dirty="0" smtClean="0">
                <a:solidFill>
                  <a:srgbClr val="0000FF"/>
                </a:solidFill>
              </a:rPr>
              <a:t>m 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i="1" dirty="0" smtClean="0">
                <a:solidFill>
                  <a:srgbClr val="0000FF"/>
                </a:solidFill>
              </a:rPr>
              <a:t>m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 </a:t>
            </a:r>
            <a:r>
              <a:rPr lang="en-US" b="1" i="1" dirty="0" smtClean="0">
                <a:solidFill>
                  <a:srgbClr val="0000FF"/>
                </a:solidFill>
              </a:rPr>
              <a:t>N </a:t>
            </a:r>
            <a:r>
              <a:rPr lang="en-US" b="1" dirty="0" smtClean="0">
                <a:solidFill>
                  <a:srgbClr val="0000FF"/>
                </a:solidFill>
              </a:rPr>
              <a:t>}| =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</a:t>
            </a:r>
            <a:r>
              <a:rPr lang="en-US" b="1" i="1" dirty="0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i="1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.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5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(a + c)  b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+ d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 (mod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n) </a:t>
            </a:r>
            <a:r>
              <a:rPr lang="en-US" dirty="0" smtClean="0">
                <a:sym typeface="Symbol" charset="0"/>
              </a:rPr>
              <a:t>(easy)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a –  c  b – d (mod n)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(Easy) since (a –  c</a:t>
            </a:r>
            <a:r>
              <a:rPr lang="en-US" baseline="-250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) -  (</a:t>
            </a:r>
            <a:r>
              <a:rPr lang="en-US" dirty="0">
                <a:sym typeface="Symbol" charset="0"/>
              </a:rPr>
              <a:t>b</a:t>
            </a:r>
            <a:r>
              <a:rPr lang="en-US" dirty="0" smtClean="0">
                <a:sym typeface="Symbol" charset="0"/>
              </a:rPr>
              <a:t> – d ) = (a– b) + (d – c)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ac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dirty="0" err="1" smtClean="0">
                <a:solidFill>
                  <a:srgbClr val="0000FF"/>
                </a:solidFill>
                <a:sym typeface="Symbol" charset="0"/>
              </a:rPr>
              <a:t>bd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(mod n)</a:t>
            </a:r>
          </a:p>
        </p:txBody>
      </p:sp>
    </p:spTree>
    <p:extLst>
      <p:ext uri="{BB962C8B-B14F-4D97-AF65-F5344CB8AC3E}">
        <p14:creationId xmlns:p14="http://schemas.microsoft.com/office/powerpoint/2010/main" val="277111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(a + c)  b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+ d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(mod n) </a:t>
            </a:r>
            <a:r>
              <a:rPr lang="en-US" dirty="0">
                <a:sym typeface="Symbol" charset="0"/>
              </a:rPr>
              <a:t>(easy)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a –  c  b – d (mod n) 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 charset="0"/>
              </a:rPr>
              <a:t>(Easy) since (a –  c</a:t>
            </a:r>
            <a:r>
              <a:rPr lang="en-US" baseline="-250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) -  (</a:t>
            </a:r>
            <a:r>
              <a:rPr lang="en-US" dirty="0">
                <a:sym typeface="Symbol" charset="0"/>
              </a:rPr>
              <a:t>b – d ) = (a– b) + (d – c</a:t>
            </a:r>
            <a:r>
              <a:rPr lang="en-US" dirty="0" smtClean="0">
                <a:sym typeface="Symbol" charset="0"/>
              </a:rPr>
              <a:t>)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ac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</a:t>
            </a:r>
            <a:r>
              <a:rPr lang="en-US" dirty="0" err="1" smtClean="0">
                <a:solidFill>
                  <a:srgbClr val="0000FF"/>
                </a:solidFill>
                <a:sym typeface="Symbol" charset="0"/>
              </a:rPr>
              <a:t>bd</a:t>
            </a:r>
            <a:r>
              <a:rPr lang="en-US" baseline="-25000" dirty="0" smtClean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(mod n)</a:t>
            </a:r>
          </a:p>
          <a:p>
            <a:pPr lvl="2"/>
            <a:r>
              <a:rPr lang="en-US" dirty="0" smtClean="0">
                <a:sym typeface="Symbol" charset="0"/>
              </a:rPr>
              <a:t>Given a-b = </a:t>
            </a:r>
            <a:r>
              <a:rPr lang="en-US" dirty="0" err="1" smtClean="0">
                <a:sym typeface="Symbol" charset="0"/>
              </a:rPr>
              <a:t>t.n</a:t>
            </a:r>
            <a:r>
              <a:rPr lang="en-US" dirty="0" smtClean="0">
                <a:sym typeface="Symbol" charset="0"/>
              </a:rPr>
              <a:t> and c – d = </a:t>
            </a:r>
            <a:r>
              <a:rPr lang="en-US" dirty="0" err="1" smtClean="0">
                <a:sym typeface="Symbol" charset="0"/>
              </a:rPr>
              <a:t>t’.n</a:t>
            </a:r>
            <a:endParaRPr lang="en-US" dirty="0" smtClean="0">
              <a:sym typeface="Symbol" charset="0"/>
            </a:endParaRPr>
          </a:p>
          <a:p>
            <a:pPr lvl="2"/>
            <a:r>
              <a:rPr lang="en-US" dirty="0" smtClean="0">
                <a:sym typeface="Symbol" charset="0"/>
              </a:rPr>
              <a:t>Therefore, a = b+ </a:t>
            </a:r>
            <a:r>
              <a:rPr lang="en-US" dirty="0" err="1" smtClean="0">
                <a:sym typeface="Symbol" charset="0"/>
              </a:rPr>
              <a:t>t.n</a:t>
            </a:r>
            <a:r>
              <a:rPr lang="en-US" dirty="0" smtClean="0">
                <a:sym typeface="Symbol" charset="0"/>
              </a:rPr>
              <a:t>, and c = d + </a:t>
            </a:r>
            <a:r>
              <a:rPr lang="en-US" dirty="0" err="1" smtClean="0">
                <a:sym typeface="Symbol" charset="0"/>
              </a:rPr>
              <a:t>t’n</a:t>
            </a:r>
            <a:endParaRPr lang="en-US" dirty="0" smtClean="0">
              <a:sym typeface="Symbol" charset="0"/>
            </a:endParaRPr>
          </a:p>
          <a:p>
            <a:pPr lvl="2"/>
            <a:r>
              <a:rPr lang="en-US" dirty="0" smtClean="0">
                <a:sym typeface="Symbol" charset="0"/>
              </a:rPr>
              <a:t>Hence ac = </a:t>
            </a:r>
            <a:r>
              <a:rPr lang="en-US" dirty="0" err="1" smtClean="0">
                <a:sym typeface="Symbol" charset="0"/>
              </a:rPr>
              <a:t>bd</a:t>
            </a:r>
            <a:r>
              <a:rPr lang="en-US" dirty="0" smtClean="0">
                <a:sym typeface="Symbol" charset="0"/>
              </a:rPr>
              <a:t> + n(</a:t>
            </a:r>
            <a:r>
              <a:rPr lang="en-US" dirty="0" err="1" smtClean="0">
                <a:sym typeface="Symbol" charset="0"/>
              </a:rPr>
              <a:t>bt</a:t>
            </a:r>
            <a:r>
              <a:rPr lang="en-US" dirty="0" smtClean="0">
                <a:sym typeface="Symbol" charset="0"/>
              </a:rPr>
              <a:t>’ + </a:t>
            </a:r>
            <a:r>
              <a:rPr lang="en-US" dirty="0" err="1" smtClean="0">
                <a:sym typeface="Symbol" charset="0"/>
              </a:rPr>
              <a:t>dt</a:t>
            </a:r>
            <a:r>
              <a:rPr lang="en-US" dirty="0" smtClean="0">
                <a:sym typeface="Symbol" charset="0"/>
              </a:rPr>
              <a:t> + </a:t>
            </a:r>
            <a:r>
              <a:rPr lang="en-US" dirty="0" err="1" smtClean="0">
                <a:sym typeface="Symbol" charset="0"/>
              </a:rPr>
              <a:t>tt’n</a:t>
            </a:r>
            <a:r>
              <a:rPr lang="en-US" dirty="0" smtClean="0">
                <a:sym typeface="Symbol" charset="0"/>
              </a:rPr>
              <a:t>).</a:t>
            </a:r>
          </a:p>
          <a:p>
            <a:pPr lvl="2"/>
            <a:r>
              <a:rPr lang="en-US" dirty="0" smtClean="0">
                <a:sym typeface="Symbol" charset="0"/>
              </a:rPr>
              <a:t>This implies that (ac –</a:t>
            </a:r>
            <a:r>
              <a:rPr lang="en-US" dirty="0" err="1" smtClean="0">
                <a:sym typeface="Symbol" charset="0"/>
              </a:rPr>
              <a:t>bd</a:t>
            </a:r>
            <a:r>
              <a:rPr lang="en-US" dirty="0" smtClean="0">
                <a:sym typeface="Symbol" charset="0"/>
              </a:rPr>
              <a:t>) is divisible by n.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ac</a:t>
            </a:r>
            <a:r>
              <a:rPr lang="en-US" baseline="-250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 </a:t>
            </a:r>
            <a:r>
              <a:rPr lang="en-US" dirty="0" err="1" smtClean="0">
                <a:sym typeface="Symbol" charset="0"/>
              </a:rPr>
              <a:t>bd</a:t>
            </a:r>
            <a:r>
              <a:rPr lang="en-US" baseline="-25000" dirty="0" smtClean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(mod n)</a:t>
            </a:r>
          </a:p>
          <a:p>
            <a:pPr lvl="2"/>
            <a:endParaRPr lang="en-US" dirty="0" smtClean="0">
              <a:sym typeface="Symbol" charset="0"/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4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Division Algorithm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Theorem</a:t>
            </a:r>
            <a:r>
              <a:rPr lang="en-US" dirty="0" smtClean="0"/>
              <a:t>: Let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be an integer and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a positive integer. Then there are unique integers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0000FF"/>
                </a:solidFill>
              </a:rPr>
              <a:t>0  ≤ r &lt; d</a:t>
            </a:r>
            <a:r>
              <a:rPr lang="en-US" dirty="0" smtClean="0"/>
              <a:t>, such that </a:t>
            </a:r>
            <a:r>
              <a:rPr lang="en-US" dirty="0" smtClean="0">
                <a:solidFill>
                  <a:srgbClr val="0000FF"/>
                </a:solidFill>
              </a:rPr>
              <a:t>a = </a:t>
            </a:r>
            <a:r>
              <a:rPr lang="en-US" dirty="0" err="1" smtClean="0">
                <a:solidFill>
                  <a:srgbClr val="0000FF"/>
                </a:solidFill>
              </a:rPr>
              <a:t>qd</a:t>
            </a:r>
            <a:r>
              <a:rPr lang="en-US" dirty="0" smtClean="0">
                <a:solidFill>
                  <a:srgbClr val="0000FF"/>
                </a:solidFill>
              </a:rPr>
              <a:t> + r.</a:t>
            </a: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 is called dividend,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d</a:t>
            </a:r>
            <a:r>
              <a:rPr lang="en-US" b="1" dirty="0" smtClean="0">
                <a:solidFill>
                  <a:srgbClr val="0000FF"/>
                </a:solidFill>
              </a:rPr>
              <a:t> is called divisor,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q is called the quotient, and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 is called the remainder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9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Prime numbers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 number </a:t>
            </a:r>
            <a:r>
              <a:rPr lang="en-US" i="1" dirty="0" smtClean="0"/>
              <a:t>n </a:t>
            </a:r>
            <a:r>
              <a:rPr lang="en-US" dirty="0" smtClean="0">
                <a:sym typeface="Symbol" charset="0"/>
              </a:rPr>
              <a:t></a:t>
            </a:r>
            <a:r>
              <a:rPr lang="en-US" i="1" dirty="0" smtClean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2, is  </a:t>
            </a:r>
            <a:r>
              <a:rPr lang="en-US" b="1" dirty="0" smtClean="0">
                <a:sym typeface="Symbol" charset="0"/>
              </a:rPr>
              <a:t>prime</a:t>
            </a:r>
            <a:r>
              <a:rPr lang="en-US" dirty="0" smtClean="0">
                <a:sym typeface="Symbol" charset="0"/>
              </a:rPr>
              <a:t> if it is only divisible by 1 and itself. </a:t>
            </a:r>
            <a:r>
              <a:rPr lang="en-US" dirty="0" smtClean="0"/>
              <a:t>A number </a:t>
            </a:r>
            <a:r>
              <a:rPr lang="en-US" i="1" dirty="0" smtClean="0"/>
              <a:t>n </a:t>
            </a:r>
            <a:r>
              <a:rPr lang="en-US" dirty="0" smtClean="0">
                <a:sym typeface="Symbol" charset="0"/>
              </a:rPr>
              <a:t></a:t>
            </a:r>
            <a:r>
              <a:rPr lang="en-US" i="1" dirty="0" smtClean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2 which is n</a:t>
            </a:r>
            <a:r>
              <a:rPr lang="en-CA" dirty="0">
                <a:latin typeface="Times New Roman"/>
                <a:sym typeface="Symbol" charset="0"/>
              </a:rPr>
              <a:t>o</a:t>
            </a:r>
            <a:r>
              <a:rPr lang="en-US" dirty="0" smtClean="0">
                <a:sym typeface="Symbol" charset="0"/>
              </a:rPr>
              <a:t>t a prime is called </a:t>
            </a:r>
            <a:r>
              <a:rPr lang="en-US" b="1" dirty="0" smtClean="0">
                <a:sym typeface="Symbol" charset="0"/>
              </a:rPr>
              <a:t>composite</a:t>
            </a:r>
            <a:r>
              <a:rPr lang="en-US" dirty="0" smtClean="0">
                <a:sym typeface="Symbol" charset="0"/>
              </a:rPr>
              <a:t>.</a:t>
            </a:r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r>
              <a:rPr lang="en-US" dirty="0" smtClean="0">
                <a:sym typeface="Symbol" charset="0"/>
              </a:rPr>
              <a:t>Numbers 2,3,5,7,11, … are examples of prime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Greatest Common Divisor (</a:t>
            </a:r>
            <a:r>
              <a:rPr lang="en-US" b="1" dirty="0" err="1" smtClean="0">
                <a:solidFill>
                  <a:srgbClr val="0000FF"/>
                </a:solidFill>
              </a:rPr>
              <a:t>gcd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The </a:t>
            </a:r>
            <a:r>
              <a:rPr lang="en-CA" dirty="0" err="1" smtClean="0"/>
              <a:t>gcd</a:t>
            </a:r>
            <a:r>
              <a:rPr lang="en-CA" dirty="0" smtClean="0"/>
              <a:t> of integers a and b, denoted </a:t>
            </a:r>
            <a:r>
              <a:rPr lang="en-CA" dirty="0" err="1" smtClean="0"/>
              <a:t>gcd</a:t>
            </a:r>
            <a:r>
              <a:rPr lang="en-CA" dirty="0" smtClean="0"/>
              <a:t>(</a:t>
            </a:r>
            <a:r>
              <a:rPr lang="en-CA" dirty="0" err="1" smtClean="0"/>
              <a:t>a,b</a:t>
            </a:r>
            <a:r>
              <a:rPr lang="en-CA" dirty="0" smtClean="0"/>
              <a:t>), is the largest integer that divides both a and b.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err="1" smtClean="0"/>
              <a:t>gcd</a:t>
            </a:r>
            <a:r>
              <a:rPr lang="en-CA" dirty="0" smtClean="0"/>
              <a:t>(18,24) = 6; </a:t>
            </a:r>
            <a:r>
              <a:rPr lang="en-CA" dirty="0" err="1" smtClean="0"/>
              <a:t>gcd</a:t>
            </a:r>
            <a:r>
              <a:rPr lang="en-CA" dirty="0" smtClean="0"/>
              <a:t>(10,9)=1; </a:t>
            </a:r>
            <a:r>
              <a:rPr lang="en-CA" dirty="0" err="1" smtClean="0"/>
              <a:t>gcd</a:t>
            </a:r>
            <a:r>
              <a:rPr lang="en-CA" dirty="0" smtClean="0"/>
              <a:t>(6,0) =6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0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Least Common Multiple (lcm)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The lcm of non-zero integers a and b, denoted lcm(</a:t>
            </a:r>
            <a:r>
              <a:rPr lang="en-CA" dirty="0" err="1" smtClean="0"/>
              <a:t>a,b</a:t>
            </a:r>
            <a:r>
              <a:rPr lang="en-CA" dirty="0" smtClean="0"/>
              <a:t>), is the smallest positive integer that is multiple of both a and b.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lcm(4,6) = 12; lcm(7,7)=7.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4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Comments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Not all terms can be defined.</a:t>
            </a:r>
          </a:p>
          <a:p>
            <a:r>
              <a:rPr lang="en-US" dirty="0" smtClean="0"/>
              <a:t>We accept some ideas as being so intuitively clear that they require no definitions or verifications.</a:t>
            </a:r>
          </a:p>
          <a:p>
            <a:r>
              <a:rPr lang="en-US" dirty="0" smtClean="0"/>
              <a:t>We accept natural ordering of the elements of N, Z, Q and R. We also accept that for integers a and b,</a:t>
            </a:r>
          </a:p>
          <a:p>
            <a:pPr lvl="1"/>
            <a:r>
              <a:rPr lang="en-US" dirty="0" smtClean="0"/>
              <a:t>a + b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 – b   Z</a:t>
            </a: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ab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 Z.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50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Direct Proofs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are interested in proving an implication:</a:t>
            </a:r>
          </a:p>
          <a:p>
            <a:pPr marL="0" indent="0">
              <a:buNone/>
            </a:pPr>
            <a:r>
              <a:rPr lang="en-US" dirty="0"/>
              <a:t>	P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 Q, i.e.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if P, then Q</a:t>
            </a:r>
            <a:r>
              <a:rPr lang="en-US" dirty="0" smtClean="0">
                <a:sym typeface="Symbol" charset="0"/>
              </a:rPr>
              <a:t>.</a:t>
            </a:r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Direct Proofs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are interested in proving an implication: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 </a:t>
            </a:r>
            <a:r>
              <a:rPr lang="en-US" dirty="0" smtClean="0">
                <a:sym typeface="Symbol" charset="0"/>
              </a:rPr>
              <a:t> Q, i.e.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if P, then Q</a:t>
            </a:r>
            <a:r>
              <a:rPr lang="en-US" dirty="0" smtClean="0">
                <a:sym typeface="Symbol" charset="0"/>
              </a:rPr>
              <a:t>.</a:t>
            </a:r>
          </a:p>
          <a:p>
            <a:r>
              <a:rPr lang="en-US" dirty="0" smtClean="0">
                <a:sym typeface="Symbol" charset="0"/>
              </a:rPr>
              <a:t>Consider the truth table of  </a:t>
            </a:r>
            <a:r>
              <a:rPr lang="en-US" dirty="0" smtClean="0"/>
              <a:t>P </a:t>
            </a:r>
            <a:r>
              <a:rPr lang="en-US" dirty="0" smtClean="0">
                <a:sym typeface="Symbol" charset="0"/>
              </a:rPr>
              <a:t> Q:</a:t>
            </a: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r>
              <a:rPr lang="en-US" dirty="0" smtClean="0">
                <a:sym typeface="Symbol" charset="0"/>
              </a:rPr>
              <a:t>Our goal is to show that this conditional statement </a:t>
            </a:r>
            <a:r>
              <a:rPr lang="en-US" dirty="0">
                <a:sym typeface="Symbol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 Q is true.</a:t>
            </a: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2-22 at 8.2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485518"/>
            <a:ext cx="1833033" cy="19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1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Direct Proofs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are interested in proving an implication:</a:t>
            </a:r>
          </a:p>
          <a:p>
            <a:pPr marL="0" indent="0">
              <a:buNone/>
            </a:pPr>
            <a:r>
              <a:rPr lang="en-US" dirty="0"/>
              <a:t>	P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 Q, i.e.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if P, then Q</a:t>
            </a:r>
            <a:r>
              <a:rPr lang="en-US" dirty="0" smtClean="0">
                <a:sym typeface="Symbol" charset="0"/>
              </a:rPr>
              <a:t>.</a:t>
            </a:r>
          </a:p>
          <a:p>
            <a:r>
              <a:rPr lang="en-US" dirty="0" smtClean="0">
                <a:sym typeface="Symbol" charset="0"/>
              </a:rPr>
              <a:t>Consider the truth table of  </a:t>
            </a:r>
            <a:r>
              <a:rPr lang="en-US" dirty="0" smtClean="0"/>
              <a:t>P </a:t>
            </a:r>
            <a:r>
              <a:rPr lang="en-US" dirty="0" smtClean="0">
                <a:sym typeface="Symbol" charset="0"/>
              </a:rPr>
              <a:t> Q:</a:t>
            </a: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r>
              <a:rPr lang="en-US" dirty="0" smtClean="0">
                <a:sym typeface="Symbol" charset="0"/>
              </a:rPr>
              <a:t>Our goal is to show that this conditional statement </a:t>
            </a:r>
            <a:r>
              <a:rPr lang="en-US" dirty="0">
                <a:sym typeface="Symbol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 Q is true.</a:t>
            </a:r>
          </a:p>
          <a:p>
            <a:r>
              <a:rPr lang="en-US" dirty="0" smtClean="0">
                <a:sym typeface="Symbol" charset="0"/>
              </a:rPr>
              <a:t>Since </a:t>
            </a:r>
            <a:r>
              <a:rPr lang="en-US" dirty="0">
                <a:sym typeface="Symbol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 Q is true, if P is false. Therefore, we need to show that </a:t>
            </a:r>
            <a:r>
              <a:rPr lang="en-US" dirty="0">
                <a:sym typeface="Symbol" charset="0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 Q is true when P is true.</a:t>
            </a: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2-22 at 8.2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921001"/>
            <a:ext cx="1833033" cy="19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Direct Proof of P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Outline of </a:t>
            </a:r>
            <a:r>
              <a:rPr lang="en-US" dirty="0"/>
              <a:t>d</a:t>
            </a:r>
            <a:r>
              <a:rPr lang="en-US" dirty="0" smtClean="0"/>
              <a:t>irect proof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use the rules of inference, axioms, definitions, and logical equivalences to prove Q.</a:t>
            </a:r>
            <a:endParaRPr lang="en-US" dirty="0"/>
          </a:p>
        </p:txBody>
      </p:sp>
      <p:pic>
        <p:nvPicPr>
          <p:cNvPr id="4" name="Picture 3" descr="Screen Shot 2015-02-22 at 8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33" y="2446865"/>
            <a:ext cx="5287433" cy="25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proof of a mathematical statement is logical argument which establishes the truth of a statement.</a:t>
            </a:r>
          </a:p>
          <a:p>
            <a:r>
              <a:rPr lang="en-US" dirty="0" smtClean="0"/>
              <a:t>We will cover a variety of methods of proofs.</a:t>
            </a:r>
          </a:p>
          <a:p>
            <a:r>
              <a:rPr lang="en-US" dirty="0" smtClean="0"/>
              <a:t>There are terms which we should know while proving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Direct Proofs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13" r="-6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187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Problem: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Consider the following hypotheses (premises)</a:t>
            </a:r>
          </a:p>
          <a:p>
            <a:pPr lvl="1"/>
            <a:r>
              <a:rPr lang="en-US" sz="2400" dirty="0" smtClean="0"/>
              <a:t>More I study, more I know</a:t>
            </a:r>
          </a:p>
          <a:p>
            <a:pPr lvl="1"/>
            <a:r>
              <a:rPr lang="en-US" sz="2400" dirty="0" smtClean="0"/>
              <a:t>More I know, more I forget</a:t>
            </a:r>
          </a:p>
          <a:p>
            <a:pPr lvl="1"/>
            <a:r>
              <a:rPr lang="en-US" sz="2400" dirty="0" smtClean="0"/>
              <a:t>More I forget, less I know.</a:t>
            </a:r>
          </a:p>
          <a:p>
            <a:pPr marL="514350" indent="-457200"/>
            <a:r>
              <a:rPr lang="en-US" sz="2800" dirty="0" smtClean="0">
                <a:solidFill>
                  <a:srgbClr val="FF0000"/>
                </a:solidFill>
              </a:rPr>
              <a:t>Conclusion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veryone who studies more knows less.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s(x)</a:t>
            </a:r>
            <a:r>
              <a:rPr lang="en-US" sz="2400" dirty="0" smtClean="0">
                <a:sym typeface="Symbol" charset="0"/>
              </a:rPr>
              <a:t>: x studies more; 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m(x)</a:t>
            </a:r>
            <a:r>
              <a:rPr lang="en-US" sz="2400" dirty="0" smtClean="0">
                <a:sym typeface="Symbol" charset="0"/>
              </a:rPr>
              <a:t>: x knows more;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f(x)</a:t>
            </a:r>
            <a:r>
              <a:rPr lang="en-US" sz="2400" dirty="0" smtClean="0">
                <a:sym typeface="Symbol" charset="0"/>
              </a:rPr>
              <a:t> : x forgets more ;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l(x)</a:t>
            </a:r>
            <a:r>
              <a:rPr lang="en-US" sz="2400" dirty="0" smtClean="0">
                <a:sym typeface="Symbol" charset="0"/>
              </a:rPr>
              <a:t>: x knows less</a:t>
            </a:r>
          </a:p>
          <a:p>
            <a:pPr marL="514350" indent="-457200"/>
            <a:r>
              <a:rPr lang="en-US" sz="2800" dirty="0" smtClean="0">
                <a:sym typeface="Symbol" charset="0"/>
              </a:rPr>
              <a:t>In symbols</a:t>
            </a:r>
          </a:p>
          <a:p>
            <a:pPr marL="5715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x, [(s(x)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 m(x))  (m(x)  f(x))  (f(x)  l(x))  (s(x)  l(x)]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3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Problem (contd.):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52578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800" dirty="0" smtClean="0">
                <a:solidFill>
                  <a:srgbClr val="FF0000"/>
                </a:solidFill>
              </a:rPr>
              <a:t>Conclusion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veryone who studies more knows less.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s(x)</a:t>
            </a:r>
            <a:r>
              <a:rPr lang="en-US" sz="2400" dirty="0" smtClean="0">
                <a:sym typeface="Symbol" charset="0"/>
              </a:rPr>
              <a:t>: x studies more; 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m(x)</a:t>
            </a:r>
            <a:r>
              <a:rPr lang="en-US" sz="2400" dirty="0" smtClean="0">
                <a:sym typeface="Symbol" charset="0"/>
              </a:rPr>
              <a:t>: x knows more;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f(x)</a:t>
            </a:r>
            <a:r>
              <a:rPr lang="en-US" sz="2400" dirty="0" smtClean="0">
                <a:sym typeface="Symbol" charset="0"/>
              </a:rPr>
              <a:t> : x forgets more ;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l(x)</a:t>
            </a:r>
            <a:r>
              <a:rPr lang="en-US" sz="2400" dirty="0" smtClean="0">
                <a:sym typeface="Symbol" charset="0"/>
              </a:rPr>
              <a:t>: x knows less</a:t>
            </a:r>
          </a:p>
          <a:p>
            <a:pPr lvl="1"/>
            <a:r>
              <a:rPr lang="en-US" sz="2400" dirty="0" smtClean="0">
                <a:sym typeface="Symbol" charset="0"/>
              </a:rPr>
              <a:t>In symbols</a:t>
            </a:r>
          </a:p>
          <a:p>
            <a:pPr marL="5715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x, [(s(x)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 m(x))  (m(x)  f(x))  (f(x)  l(x))  (s(x)  l(x)]</a:t>
            </a:r>
          </a:p>
          <a:p>
            <a:pPr marL="400050"/>
            <a:r>
              <a:rPr lang="en-US" sz="2400" dirty="0" smtClean="0">
                <a:sym typeface="Symbol" charset="0"/>
              </a:rPr>
              <a:t>Direct Proof: Let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c</a:t>
            </a:r>
            <a:r>
              <a:rPr lang="en-US" sz="2400" dirty="0" smtClean="0">
                <a:sym typeface="Symbol" charset="0"/>
              </a:rPr>
              <a:t> be an arbitrary element of the universe</a:t>
            </a:r>
          </a:p>
          <a:p>
            <a:pPr marL="400050"/>
            <a:r>
              <a:rPr lang="en-US" sz="2400" dirty="0" smtClean="0">
                <a:sym typeface="Symbol" charset="0"/>
              </a:rPr>
              <a:t>(population). We need to show that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s(c) </a:t>
            </a:r>
            <a:r>
              <a:rPr lang="en-US" sz="2800" b="1" dirty="0" smtClean="0">
                <a:solidFill>
                  <a:srgbClr val="FF0000"/>
                </a:solidFill>
                <a:sym typeface="Symbol" charset="0"/>
              </a:rPr>
              <a:t> l(c).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is true.</a:t>
            </a:r>
          </a:p>
        </p:txBody>
      </p:sp>
    </p:spTree>
    <p:extLst>
      <p:ext uri="{BB962C8B-B14F-4D97-AF65-F5344CB8AC3E}">
        <p14:creationId xmlns:p14="http://schemas.microsoft.com/office/powerpoint/2010/main" val="267550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Problem (contd.):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52578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800" dirty="0" smtClean="0">
                <a:solidFill>
                  <a:srgbClr val="FF0000"/>
                </a:solidFill>
              </a:rPr>
              <a:t>Conclusion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veryone who studies more knows less.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s(x)</a:t>
            </a:r>
            <a:r>
              <a:rPr lang="en-US" sz="2400" dirty="0" smtClean="0">
                <a:sym typeface="Symbol" charset="0"/>
              </a:rPr>
              <a:t>: x studies more; 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m(x)</a:t>
            </a:r>
            <a:r>
              <a:rPr lang="en-US" sz="2400" dirty="0" smtClean="0">
                <a:sym typeface="Symbol" charset="0"/>
              </a:rPr>
              <a:t>: x knows more;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f(x)</a:t>
            </a:r>
            <a:r>
              <a:rPr lang="en-US" sz="2400" dirty="0" smtClean="0">
                <a:sym typeface="Symbol" charset="0"/>
              </a:rPr>
              <a:t> : x forgets more ;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l(x)</a:t>
            </a:r>
            <a:r>
              <a:rPr lang="en-US" sz="2400" dirty="0" smtClean="0">
                <a:sym typeface="Symbol" charset="0"/>
              </a:rPr>
              <a:t>: x knows less</a:t>
            </a:r>
          </a:p>
          <a:p>
            <a:pPr lvl="1"/>
            <a:r>
              <a:rPr lang="en-US" sz="2400" dirty="0" smtClean="0">
                <a:sym typeface="Symbol" charset="0"/>
              </a:rPr>
              <a:t>In symbols</a:t>
            </a:r>
          </a:p>
          <a:p>
            <a:pPr marL="5715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x, [(s(x)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 m(x))  (m(x)  f(x))  (f(x)  l(x))  (s(x)  l(x)]</a:t>
            </a:r>
          </a:p>
          <a:p>
            <a:pPr marL="400050"/>
            <a:r>
              <a:rPr lang="en-US" sz="2400" dirty="0" smtClean="0">
                <a:sym typeface="Symbol" charset="0"/>
              </a:rPr>
              <a:t>Direct Proof: Let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c</a:t>
            </a:r>
            <a:r>
              <a:rPr lang="en-US" sz="2400" dirty="0" smtClean="0">
                <a:sym typeface="Symbol" charset="0"/>
              </a:rPr>
              <a:t> be an arbitrary element of the universe</a:t>
            </a:r>
          </a:p>
          <a:p>
            <a:pPr marL="400050"/>
            <a:r>
              <a:rPr lang="en-US" sz="2400" dirty="0" smtClean="0">
                <a:sym typeface="Symbol" charset="0"/>
              </a:rPr>
              <a:t>(population). We need to show that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s(c) </a:t>
            </a:r>
            <a:r>
              <a:rPr lang="en-US" sz="2800" b="1" dirty="0" smtClean="0">
                <a:solidFill>
                  <a:srgbClr val="FF0000"/>
                </a:solidFill>
                <a:sym typeface="Symbol" charset="0"/>
              </a:rPr>
              <a:t> l(c).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is true.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 m(c); m(c)  f(c); f(c)  l(c)</a:t>
            </a:r>
          </a:p>
        </p:txBody>
      </p:sp>
    </p:spTree>
    <p:extLst>
      <p:ext uri="{BB962C8B-B14F-4D97-AF65-F5344CB8AC3E}">
        <p14:creationId xmlns:p14="http://schemas.microsoft.com/office/powerpoint/2010/main" val="311606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Problem (contd.):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52578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800" dirty="0" smtClean="0">
                <a:solidFill>
                  <a:srgbClr val="FF0000"/>
                </a:solidFill>
              </a:rPr>
              <a:t>Conclusion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veryone who studies more knows less.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s(x)</a:t>
            </a:r>
            <a:r>
              <a:rPr lang="en-US" sz="2400" dirty="0" smtClean="0">
                <a:sym typeface="Symbol" charset="0"/>
              </a:rPr>
              <a:t>: x studies more; 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m(x)</a:t>
            </a:r>
            <a:r>
              <a:rPr lang="en-US" sz="2400" dirty="0" smtClean="0">
                <a:sym typeface="Symbol" charset="0"/>
              </a:rPr>
              <a:t>: x knows more;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f(x)</a:t>
            </a:r>
            <a:r>
              <a:rPr lang="en-US" sz="2400" dirty="0" smtClean="0">
                <a:sym typeface="Symbol" charset="0"/>
              </a:rPr>
              <a:t> : x forgets more ;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l(x)</a:t>
            </a:r>
            <a:r>
              <a:rPr lang="en-US" sz="2400" dirty="0" smtClean="0">
                <a:sym typeface="Symbol" charset="0"/>
              </a:rPr>
              <a:t>: x knows less</a:t>
            </a:r>
          </a:p>
          <a:p>
            <a:pPr lvl="1"/>
            <a:r>
              <a:rPr lang="en-US" sz="2400" dirty="0" smtClean="0">
                <a:sym typeface="Symbol" charset="0"/>
              </a:rPr>
              <a:t>In symbols</a:t>
            </a:r>
          </a:p>
          <a:p>
            <a:pPr marL="5715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x, [(s(x)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 m(x))  (m(x)  f(x))  (f(x)  l(x))  (s(x)  l(x)]</a:t>
            </a:r>
          </a:p>
          <a:p>
            <a:pPr marL="400050"/>
            <a:r>
              <a:rPr lang="en-US" sz="2400" dirty="0" smtClean="0">
                <a:sym typeface="Symbol" charset="0"/>
              </a:rPr>
              <a:t>Direct Proof: Let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c</a:t>
            </a:r>
            <a:r>
              <a:rPr lang="en-US" sz="2400" dirty="0" smtClean="0">
                <a:sym typeface="Symbol" charset="0"/>
              </a:rPr>
              <a:t> be an arbitrary element of the universe</a:t>
            </a:r>
          </a:p>
          <a:p>
            <a:pPr marL="400050"/>
            <a:r>
              <a:rPr lang="en-US" sz="2400" dirty="0" smtClean="0">
                <a:sym typeface="Symbol" charset="0"/>
              </a:rPr>
              <a:t>(population). We need to show that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s(c) </a:t>
            </a:r>
            <a:r>
              <a:rPr lang="en-US" sz="2800" b="1" dirty="0" smtClean="0">
                <a:solidFill>
                  <a:srgbClr val="FF0000"/>
                </a:solidFill>
                <a:sym typeface="Symbol" charset="0"/>
              </a:rPr>
              <a:t> l(c).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is true.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 m(c); m(c)  f(c); f(c)  l(c)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 l(c) </a:t>
            </a:r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by the transitivity </a:t>
            </a:r>
          </a:p>
        </p:txBody>
      </p:sp>
    </p:spTree>
    <p:extLst>
      <p:ext uri="{BB962C8B-B14F-4D97-AF65-F5344CB8AC3E}">
        <p14:creationId xmlns:p14="http://schemas.microsoft.com/office/powerpoint/2010/main" val="4764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Problem (contd.):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52578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800" dirty="0" smtClean="0">
                <a:solidFill>
                  <a:srgbClr val="FF0000"/>
                </a:solidFill>
              </a:rPr>
              <a:t>Conclusion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veryone who studies more knows less.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s(x)</a:t>
            </a:r>
            <a:r>
              <a:rPr lang="en-US" sz="2400" dirty="0" smtClean="0">
                <a:sym typeface="Symbol" charset="0"/>
              </a:rPr>
              <a:t>: x studies more; 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m(x)</a:t>
            </a:r>
            <a:r>
              <a:rPr lang="en-US" sz="2400" dirty="0" smtClean="0">
                <a:sym typeface="Symbol" charset="0"/>
              </a:rPr>
              <a:t>: x knows more;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f(x)</a:t>
            </a:r>
            <a:r>
              <a:rPr lang="en-US" sz="2400" dirty="0" smtClean="0">
                <a:sym typeface="Symbol" charset="0"/>
              </a:rPr>
              <a:t> : x forgets more ;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l(x)</a:t>
            </a:r>
            <a:r>
              <a:rPr lang="en-US" sz="2400" dirty="0" smtClean="0">
                <a:sym typeface="Symbol" charset="0"/>
              </a:rPr>
              <a:t>: x knows less</a:t>
            </a:r>
          </a:p>
          <a:p>
            <a:pPr lvl="1"/>
            <a:r>
              <a:rPr lang="en-US" sz="2400" dirty="0" smtClean="0">
                <a:sym typeface="Symbol" charset="0"/>
              </a:rPr>
              <a:t>In symbols</a:t>
            </a:r>
          </a:p>
          <a:p>
            <a:pPr marL="5715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x, [(s(x)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 m(x))  (m(x)  f(x))  (f(x)  l(x))  (s(x)  l(x))]</a:t>
            </a:r>
          </a:p>
          <a:p>
            <a:pPr marL="400050"/>
            <a:r>
              <a:rPr lang="en-US" sz="2400" dirty="0" smtClean="0">
                <a:sym typeface="Symbol" charset="0"/>
              </a:rPr>
              <a:t>Direct Proof: Let </a:t>
            </a:r>
            <a:r>
              <a:rPr lang="en-US" sz="2400" b="1" dirty="0" smtClean="0">
                <a:solidFill>
                  <a:srgbClr val="0000FF"/>
                </a:solidFill>
                <a:sym typeface="Symbol" charset="0"/>
              </a:rPr>
              <a:t>c</a:t>
            </a:r>
            <a:r>
              <a:rPr lang="en-US" sz="2400" dirty="0" smtClean="0">
                <a:sym typeface="Symbol" charset="0"/>
              </a:rPr>
              <a:t> be an arbitrary element of the universe</a:t>
            </a:r>
          </a:p>
          <a:p>
            <a:pPr marL="400050"/>
            <a:r>
              <a:rPr lang="en-US" sz="2400" dirty="0" smtClean="0">
                <a:sym typeface="Symbol" charset="0"/>
              </a:rPr>
              <a:t>(population). We need to show that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s(c) </a:t>
            </a:r>
            <a:r>
              <a:rPr lang="en-US" sz="2800" b="1" dirty="0" smtClean="0">
                <a:solidFill>
                  <a:srgbClr val="FF0000"/>
                </a:solidFill>
                <a:sym typeface="Symbol" charset="0"/>
              </a:rPr>
              <a:t> l(c).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is true.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 m(c); m(c)  f(c); f(c)  l(c)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s(c)  l(c) </a:t>
            </a:r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by the transitivity </a:t>
            </a:r>
          </a:p>
          <a:p>
            <a:pPr marL="914400" lvl="1" indent="-457200"/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x (s(x)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 </a:t>
            </a:r>
            <a:r>
              <a:rPr lang="en-US" sz="24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l(x))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Universal generalization</a:t>
            </a:r>
            <a:endParaRPr lang="en-US" sz="2400" dirty="0" smtClean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4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Proposition: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x,</a:t>
            </a:r>
            <a:r>
              <a:rPr lang="en-US" b="1" dirty="0" smtClean="0">
                <a:solidFill>
                  <a:srgbClr val="0000FF"/>
                </a:solidFill>
              </a:rPr>
              <a:t> if x is odd, x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is odd.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3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Proposition: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x,</a:t>
            </a:r>
            <a:r>
              <a:rPr lang="en-US" b="1" dirty="0" smtClean="0">
                <a:solidFill>
                  <a:srgbClr val="0000FF"/>
                </a:solidFill>
              </a:rPr>
              <a:t> if x is odd, x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is odd.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starting structure for an arbitrary element x of the universe:</a:t>
            </a:r>
            <a:endParaRPr lang="en-US" dirty="0"/>
          </a:p>
        </p:txBody>
      </p:sp>
      <p:pic>
        <p:nvPicPr>
          <p:cNvPr id="4" name="Picture 3" descr="Screen Shot 2015-02-22 at 8.3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" y="2915940"/>
            <a:ext cx="9109934" cy="2427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0268" y="5935765"/>
            <a:ext cx="2523066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indicates the end of the proof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7535334" y="5343098"/>
            <a:ext cx="1016000" cy="592667"/>
          </a:xfrm>
          <a:custGeom>
            <a:avLst/>
            <a:gdLst>
              <a:gd name="connsiteX0" fmla="*/ 0 w 1016000"/>
              <a:gd name="connsiteY0" fmla="*/ 592667 h 592667"/>
              <a:gd name="connsiteX1" fmla="*/ 1016000 w 1016000"/>
              <a:gd name="connsiteY1" fmla="*/ 0 h 592667"/>
              <a:gd name="connsiteX2" fmla="*/ 1016000 w 1016000"/>
              <a:gd name="connsiteY2" fmla="*/ 0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592667">
                <a:moveTo>
                  <a:pt x="0" y="592667"/>
                </a:moveTo>
                <a:lnTo>
                  <a:pt x="1016000" y="0"/>
                </a:lnTo>
                <a:lnTo>
                  <a:pt x="1016000" y="0"/>
                </a:ln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1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Proposition: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x,</a:t>
            </a:r>
            <a:r>
              <a:rPr lang="en-US" b="1" dirty="0" smtClean="0">
                <a:solidFill>
                  <a:srgbClr val="0000FF"/>
                </a:solidFill>
              </a:rPr>
              <a:t> if x is odd, x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is odd.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definition of odd numbers we get</a:t>
            </a:r>
            <a:endParaRPr lang="en-US" dirty="0"/>
          </a:p>
        </p:txBody>
      </p:sp>
      <p:pic>
        <p:nvPicPr>
          <p:cNvPr id="7" name="Picture 6" descr="Screen Shot 2015-02-22 at 8.3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9" y="2743200"/>
            <a:ext cx="9029811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Proposition: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x,</a:t>
            </a:r>
            <a:r>
              <a:rPr lang="en-US" b="1" dirty="0" smtClean="0">
                <a:solidFill>
                  <a:srgbClr val="0000FF"/>
                </a:solidFill>
              </a:rPr>
              <a:t> if x is odd, x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is odd.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almost there:</a:t>
            </a:r>
            <a:endParaRPr lang="en-US" dirty="0"/>
          </a:p>
        </p:txBody>
      </p:sp>
      <p:pic>
        <p:nvPicPr>
          <p:cNvPr id="4" name="Picture 3" descr="Screen Shot 2015-02-22 at 8.4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328333"/>
            <a:ext cx="8980091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5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-5929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Terminology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860036"/>
            <a:ext cx="8229600" cy="61258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theorem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is a statement that can be shown to be true (via a proof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proof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is a sequence of statements that form an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argument.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Axioms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postulates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are statements taken to be self evident or assumed to be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true.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lemma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(plural lemmas or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</a:rPr>
              <a:t>lemmata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) is a theorem useful within the proof of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theorem.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corollary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 is a theorem that can be established from theorem that has just been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proven.  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u="sng" dirty="0" smtClean="0">
                <a:latin typeface="Calibri" charset="0"/>
                <a:ea typeface="ＭＳ Ｐゴシック" charset="0"/>
                <a:cs typeface="ＭＳ Ｐゴシック" charset="0"/>
              </a:rPr>
              <a:t>proposition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that is true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usually a </a:t>
            </a:r>
            <a:r>
              <a:rPr lang="ja-JP" altLang="en-US" sz="2400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less</a:t>
            </a:r>
            <a:r>
              <a:rPr lang="ja-JP" altLang="en-US" sz="24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 important </a:t>
            </a:r>
            <a:r>
              <a:rPr lang="en-US" altLang="ja-JP" sz="2400" dirty="0" smtClean="0">
                <a:latin typeface="Calibri" charset="0"/>
                <a:ea typeface="ＭＳ Ｐゴシック" charset="0"/>
                <a:cs typeface="ＭＳ Ｐゴシック" charset="0"/>
              </a:rPr>
              <a:t>theorem.</a:t>
            </a:r>
            <a:endParaRPr lang="en-US" altLang="ja-JP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conjecture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is a statement whose truth value is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unknown.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u="sng" dirty="0">
                <a:latin typeface="Calibri" charset="0"/>
                <a:ea typeface="ＭＳ Ｐゴシック" charset="0"/>
                <a:cs typeface="ＭＳ Ｐゴシック" charset="0"/>
              </a:rPr>
              <a:t>rules of inference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are the means used to draw conclusions from other assertions, and to derive an argument or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proof.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6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Proposition: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x,</a:t>
            </a:r>
            <a:r>
              <a:rPr lang="en-US" b="1" dirty="0" smtClean="0">
                <a:solidFill>
                  <a:srgbClr val="0000FF"/>
                </a:solidFill>
              </a:rPr>
              <a:t> if x is odd, x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is odd.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525963"/>
          </a:xfrm>
        </p:spPr>
        <p:txBody>
          <a:bodyPr/>
          <a:lstStyle/>
          <a:p>
            <a:r>
              <a:rPr lang="en-US" dirty="0" smtClean="0"/>
              <a:t>The above proof can also be written as follows (</a:t>
            </a:r>
            <a:r>
              <a:rPr lang="en-US" dirty="0" smtClean="0">
                <a:solidFill>
                  <a:srgbClr val="0000FF"/>
                </a:solidFill>
              </a:rPr>
              <a:t>x is an arbitrary element of the universe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P(x): x is odd </a:t>
            </a:r>
            <a:r>
              <a:rPr lang="en-US" dirty="0" smtClean="0">
                <a:sym typeface="Symbol" charset="0"/>
              </a:rPr>
              <a:t> (x=2a+1)</a:t>
            </a:r>
          </a:p>
          <a:p>
            <a:pPr lvl="1"/>
            <a:r>
              <a:rPr lang="en-US" dirty="0" smtClean="0">
                <a:sym typeface="Symbol" charset="0"/>
              </a:rPr>
              <a:t>(x=2a+1)  (x</a:t>
            </a:r>
            <a:r>
              <a:rPr lang="en-US" baseline="30000" dirty="0" smtClean="0">
                <a:sym typeface="Symbol" charset="0"/>
              </a:rPr>
              <a:t>2 </a:t>
            </a:r>
            <a:r>
              <a:rPr lang="en-US" dirty="0" smtClean="0">
                <a:sym typeface="Symbol" charset="0"/>
              </a:rPr>
              <a:t>=2(2a</a:t>
            </a:r>
            <a:r>
              <a:rPr lang="en-US" baseline="30000" dirty="0" smtClean="0">
                <a:sym typeface="Symbol" charset="0"/>
              </a:rPr>
              <a:t>2</a:t>
            </a:r>
            <a:r>
              <a:rPr lang="en-US" dirty="0" smtClean="0">
                <a:sym typeface="Symbol" charset="0"/>
              </a:rPr>
              <a:t>+2a+1) +1)</a:t>
            </a:r>
          </a:p>
          <a:p>
            <a:pPr lvl="1"/>
            <a:r>
              <a:rPr lang="en-US" dirty="0" smtClean="0">
                <a:sym typeface="Symbol" charset="0"/>
              </a:rPr>
              <a:t>(x</a:t>
            </a:r>
            <a:r>
              <a:rPr lang="en-US" baseline="30000" dirty="0" smtClean="0">
                <a:sym typeface="Symbol" charset="0"/>
              </a:rPr>
              <a:t>2</a:t>
            </a:r>
            <a:r>
              <a:rPr lang="en-US" dirty="0" smtClean="0">
                <a:sym typeface="Symbol" charset="0"/>
              </a:rPr>
              <a:t>=2b +1)  Q(x</a:t>
            </a:r>
            <a:r>
              <a:rPr lang="en-US" baseline="30000" dirty="0" smtClean="0">
                <a:sym typeface="Symbol" charset="0"/>
              </a:rPr>
              <a:t>2</a:t>
            </a:r>
            <a:r>
              <a:rPr lang="en-US" dirty="0" smtClean="0">
                <a:sym typeface="Symbol" charset="0"/>
              </a:rPr>
              <a:t>): x</a:t>
            </a:r>
            <a:r>
              <a:rPr lang="en-US" baseline="30000" dirty="0" smtClean="0">
                <a:sym typeface="Symbol" charset="0"/>
              </a:rPr>
              <a:t>2</a:t>
            </a:r>
            <a:r>
              <a:rPr lang="en-US" dirty="0" smtClean="0">
                <a:sym typeface="Symbol" charset="0"/>
              </a:rPr>
              <a:t> is odd</a:t>
            </a:r>
          </a:p>
          <a:p>
            <a:r>
              <a:rPr lang="en-US" dirty="0" smtClean="0">
                <a:sym typeface="Symbol" charset="0"/>
              </a:rPr>
              <a:t>Thus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P(x)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  Q(x</a:t>
            </a:r>
            <a:r>
              <a:rPr lang="en-US" baseline="30000" dirty="0" smtClean="0">
                <a:solidFill>
                  <a:srgbClr val="0000FF"/>
                </a:solidFill>
                <a:sym typeface="Symbol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) </a:t>
            </a:r>
            <a:r>
              <a:rPr lang="en-US" dirty="0" smtClean="0">
                <a:sym typeface="Symbol" charset="0"/>
              </a:rPr>
              <a:t>is true for an arbitrary 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6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Show that 1+2+3+ …+ n =n(n+1)/2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600200"/>
            <a:ext cx="8779215" cy="4525963"/>
          </a:xfrm>
        </p:spPr>
        <p:txBody>
          <a:bodyPr/>
          <a:lstStyle/>
          <a:p>
            <a:r>
              <a:rPr lang="en-US" dirty="0" smtClean="0"/>
              <a:t>We assume that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write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x = 1  +   2    +   …     +    n.</a:t>
            </a:r>
          </a:p>
        </p:txBody>
      </p:sp>
    </p:spTree>
    <p:extLst>
      <p:ext uri="{BB962C8B-B14F-4D97-AF65-F5344CB8AC3E}">
        <p14:creationId xmlns:p14="http://schemas.microsoft.com/office/powerpoint/2010/main" val="175947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Show that 1+2+3+ …+ n =n(n+1)/2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600200"/>
            <a:ext cx="8779215" cy="4525963"/>
          </a:xfrm>
        </p:spPr>
        <p:txBody>
          <a:bodyPr/>
          <a:lstStyle/>
          <a:p>
            <a:r>
              <a:rPr lang="en-US" dirty="0" smtClean="0"/>
              <a:t>We assume that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write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x = 1  +   2    +   …     +    n. </a:t>
            </a: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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= n + (n-1) +  …      +   1. (Commutative property)</a:t>
            </a:r>
          </a:p>
        </p:txBody>
      </p:sp>
    </p:spTree>
    <p:extLst>
      <p:ext uri="{BB962C8B-B14F-4D97-AF65-F5344CB8AC3E}">
        <p14:creationId xmlns:p14="http://schemas.microsoft.com/office/powerpoint/2010/main" val="48508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Show that 1+2+3+ …+ n =n(n+1)/2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600200"/>
            <a:ext cx="8779215" cy="4525963"/>
          </a:xfrm>
        </p:spPr>
        <p:txBody>
          <a:bodyPr/>
          <a:lstStyle/>
          <a:p>
            <a:r>
              <a:rPr lang="en-US" dirty="0" smtClean="0"/>
              <a:t>We assume that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write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x = 1  +   2    +   …     +    n. </a:t>
            </a:r>
          </a:p>
          <a:p>
            <a:pPr lvl="1">
              <a:buFont typeface="Symbol" charset="0"/>
              <a:buChar char="Þ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x = n + (n-1) +  …      +   1. (Commutative property)</a:t>
            </a:r>
          </a:p>
          <a:p>
            <a:pPr lvl="1">
              <a:buFont typeface="Symbol" charset="0"/>
              <a:buChar char="Þ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2x = n(n+1)  (adding both the rows)</a:t>
            </a: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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= n(n+1)/2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6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Q. 4(4):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Suppose x, y are integers. If x and y are odd, </a:t>
            </a:r>
            <a:r>
              <a:rPr lang="en-US" dirty="0" err="1" smtClean="0">
                <a:solidFill>
                  <a:srgbClr val="0000FF"/>
                </a:solidFill>
              </a:rPr>
              <a:t>xy</a:t>
            </a:r>
            <a:r>
              <a:rPr lang="en-US" dirty="0" smtClean="0">
                <a:solidFill>
                  <a:srgbClr val="0000FF"/>
                </a:solidFill>
              </a:rPr>
              <a:t> is odd.</a:t>
            </a:r>
          </a:p>
          <a:p>
            <a:pPr lvl="1"/>
            <a:r>
              <a:rPr lang="en-US" dirty="0" smtClean="0"/>
              <a:t>Assume x and y are odd integers. </a:t>
            </a:r>
          </a:p>
          <a:p>
            <a:pPr lvl="1"/>
            <a:r>
              <a:rPr lang="en-US" dirty="0" smtClean="0"/>
              <a:t>Then x=2a + 1, and y=2b+1 for some integers a and b. </a:t>
            </a:r>
          </a:p>
        </p:txBody>
      </p:sp>
    </p:spTree>
    <p:extLst>
      <p:ext uri="{BB962C8B-B14F-4D97-AF65-F5344CB8AC3E}">
        <p14:creationId xmlns:p14="http://schemas.microsoft.com/office/powerpoint/2010/main" val="1763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Q. 4(4):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Suppose x, y are integers. If x and y are odd, </a:t>
            </a:r>
            <a:r>
              <a:rPr lang="en-US" dirty="0" err="1" smtClean="0">
                <a:solidFill>
                  <a:srgbClr val="0000FF"/>
                </a:solidFill>
              </a:rPr>
              <a:t>xy</a:t>
            </a:r>
            <a:r>
              <a:rPr lang="en-US" dirty="0" smtClean="0">
                <a:solidFill>
                  <a:srgbClr val="0000FF"/>
                </a:solidFill>
              </a:rPr>
              <a:t> is odd.</a:t>
            </a:r>
          </a:p>
          <a:p>
            <a:pPr lvl="1"/>
            <a:r>
              <a:rPr lang="en-US" dirty="0" smtClean="0"/>
              <a:t>Assume x and y are odd integers. </a:t>
            </a:r>
          </a:p>
          <a:p>
            <a:pPr lvl="1"/>
            <a:r>
              <a:rPr lang="en-US" dirty="0" smtClean="0"/>
              <a:t>Then x=2a + 1, and y=2b+1 for some integers a and b. </a:t>
            </a:r>
          </a:p>
          <a:p>
            <a:pPr lvl="1"/>
            <a:r>
              <a:rPr lang="en-US" dirty="0" smtClean="0"/>
              <a:t>As a result  </a:t>
            </a:r>
            <a:r>
              <a:rPr lang="en-US" dirty="0" err="1" smtClean="0"/>
              <a:t>xy</a:t>
            </a:r>
            <a:r>
              <a:rPr lang="en-US" dirty="0" smtClean="0"/>
              <a:t> = (2a+1).(2b+1)=4ab + 2a +2b +1                     = 2(2ab+a+b) +1 =2t+1 where t is an integer. </a:t>
            </a:r>
          </a:p>
          <a:p>
            <a:pPr lvl="1"/>
            <a:r>
              <a:rPr lang="en-US" dirty="0" smtClean="0"/>
              <a:t>Therefore, if x and y are odd integers, </a:t>
            </a:r>
            <a:r>
              <a:rPr lang="en-US" dirty="0" err="1" smtClean="0"/>
              <a:t>xy</a:t>
            </a:r>
            <a:r>
              <a:rPr lang="en-US" dirty="0" smtClean="0"/>
              <a:t> is odd. </a:t>
            </a:r>
          </a:p>
          <a:p>
            <a:pPr lvl="1"/>
            <a:r>
              <a:rPr lang="en-US" dirty="0" smtClean="0"/>
              <a:t>This completes the proof.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Q. 4(6):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Suppose </a:t>
            </a:r>
            <a:r>
              <a:rPr lang="en-US" dirty="0" err="1" smtClean="0">
                <a:solidFill>
                  <a:srgbClr val="0000FF"/>
                </a:solidFill>
              </a:rPr>
              <a:t>a,b,c</a:t>
            </a:r>
            <a:r>
              <a:rPr lang="en-US" dirty="0" smtClean="0">
                <a:solidFill>
                  <a:srgbClr val="0000FF"/>
                </a:solidFill>
              </a:rPr>
              <a:t> are integers. If </a:t>
            </a:r>
            <a:r>
              <a:rPr lang="en-US" dirty="0" err="1" smtClean="0">
                <a:solidFill>
                  <a:srgbClr val="0000FF"/>
                </a:solidFill>
              </a:rPr>
              <a:t>a|b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a|c</a:t>
            </a:r>
            <a:r>
              <a:rPr lang="en-US" dirty="0" smtClean="0">
                <a:solidFill>
                  <a:srgbClr val="0000FF"/>
                </a:solidFill>
              </a:rPr>
              <a:t>, the a|(</a:t>
            </a:r>
            <a:r>
              <a:rPr lang="en-US" dirty="0" err="1" smtClean="0">
                <a:solidFill>
                  <a:srgbClr val="0000FF"/>
                </a:solidFill>
              </a:rPr>
              <a:t>b+c</a:t>
            </a:r>
            <a:r>
              <a:rPr lang="en-US" dirty="0" smtClean="0">
                <a:solidFill>
                  <a:srgbClr val="0000FF"/>
                </a:solidFill>
              </a:rPr>
              <a:t>).</a:t>
            </a:r>
          </a:p>
          <a:p>
            <a:pPr lvl="1"/>
            <a:r>
              <a:rPr lang="en-US" dirty="0" smtClean="0"/>
              <a:t>by definitions, </a:t>
            </a:r>
            <a:r>
              <a:rPr lang="en-US" dirty="0" err="1" smtClean="0"/>
              <a:t>a|b</a:t>
            </a:r>
            <a:r>
              <a:rPr lang="en-US" dirty="0" smtClean="0"/>
              <a:t> implies  b=ad for some integer d.</a:t>
            </a:r>
          </a:p>
          <a:p>
            <a:pPr lvl="1"/>
            <a:r>
              <a:rPr lang="en-US" dirty="0" smtClean="0"/>
              <a:t> Similarly </a:t>
            </a:r>
            <a:r>
              <a:rPr lang="en-US" dirty="0" err="1" smtClean="0"/>
              <a:t>a|c</a:t>
            </a:r>
            <a:r>
              <a:rPr lang="en-US" dirty="0" smtClean="0"/>
              <a:t> </a:t>
            </a:r>
            <a:r>
              <a:rPr lang="en-US" dirty="0" err="1" smtClean="0"/>
              <a:t>imples</a:t>
            </a:r>
            <a:r>
              <a:rPr lang="en-US" dirty="0" smtClean="0"/>
              <a:t> c= </a:t>
            </a:r>
            <a:r>
              <a:rPr lang="en-US" dirty="0" err="1" smtClean="0"/>
              <a:t>af</a:t>
            </a:r>
            <a:r>
              <a:rPr lang="en-US" dirty="0" smtClean="0"/>
              <a:t> for some integer f.</a:t>
            </a:r>
          </a:p>
        </p:txBody>
      </p:sp>
    </p:spTree>
    <p:extLst>
      <p:ext uri="{BB962C8B-B14F-4D97-AF65-F5344CB8AC3E}">
        <p14:creationId xmlns:p14="http://schemas.microsoft.com/office/powerpoint/2010/main" val="269651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Q. 4(6):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Suppose </a:t>
            </a:r>
            <a:r>
              <a:rPr lang="en-US" dirty="0" err="1" smtClean="0">
                <a:solidFill>
                  <a:srgbClr val="0000FF"/>
                </a:solidFill>
              </a:rPr>
              <a:t>a,b,c</a:t>
            </a:r>
            <a:r>
              <a:rPr lang="en-US" dirty="0" smtClean="0">
                <a:solidFill>
                  <a:srgbClr val="0000FF"/>
                </a:solidFill>
              </a:rPr>
              <a:t> are integers. If </a:t>
            </a:r>
            <a:r>
              <a:rPr lang="en-US" dirty="0" err="1" smtClean="0">
                <a:solidFill>
                  <a:srgbClr val="0000FF"/>
                </a:solidFill>
              </a:rPr>
              <a:t>a|b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a|c</a:t>
            </a:r>
            <a:r>
              <a:rPr lang="en-US" dirty="0" smtClean="0">
                <a:solidFill>
                  <a:srgbClr val="0000FF"/>
                </a:solidFill>
              </a:rPr>
              <a:t>, the a|(</a:t>
            </a:r>
            <a:r>
              <a:rPr lang="en-US" dirty="0" err="1" smtClean="0">
                <a:solidFill>
                  <a:srgbClr val="0000FF"/>
                </a:solidFill>
              </a:rPr>
              <a:t>b+c</a:t>
            </a:r>
            <a:r>
              <a:rPr lang="en-US" dirty="0" smtClean="0">
                <a:solidFill>
                  <a:srgbClr val="0000FF"/>
                </a:solidFill>
              </a:rPr>
              <a:t>).</a:t>
            </a:r>
          </a:p>
          <a:p>
            <a:pPr lvl="1"/>
            <a:r>
              <a:rPr lang="en-US" dirty="0" smtClean="0"/>
              <a:t>by definitions, </a:t>
            </a:r>
            <a:r>
              <a:rPr lang="en-US" dirty="0" err="1" smtClean="0"/>
              <a:t>a|b</a:t>
            </a:r>
            <a:r>
              <a:rPr lang="en-US" dirty="0" smtClean="0"/>
              <a:t> implies  b=ad for some integer </a:t>
            </a:r>
            <a:r>
              <a:rPr lang="en-US" smtClean="0"/>
              <a:t>d.</a:t>
            </a:r>
          </a:p>
          <a:p>
            <a:pPr lvl="1"/>
            <a:r>
              <a:rPr lang="en-US" smtClean="0"/>
              <a:t> </a:t>
            </a:r>
            <a:r>
              <a:rPr lang="en-US" dirty="0" smtClean="0"/>
              <a:t>Similarly </a:t>
            </a:r>
            <a:r>
              <a:rPr lang="en-US" dirty="0" err="1" smtClean="0"/>
              <a:t>a|c</a:t>
            </a:r>
            <a:r>
              <a:rPr lang="en-US" dirty="0" smtClean="0"/>
              <a:t> </a:t>
            </a:r>
            <a:r>
              <a:rPr lang="en-US" dirty="0" err="1" smtClean="0"/>
              <a:t>imples</a:t>
            </a:r>
            <a:r>
              <a:rPr lang="en-US" dirty="0" smtClean="0"/>
              <a:t> c= </a:t>
            </a:r>
            <a:r>
              <a:rPr lang="en-US" dirty="0" err="1" smtClean="0"/>
              <a:t>af</a:t>
            </a:r>
            <a:r>
              <a:rPr lang="en-US" dirty="0" smtClean="0"/>
              <a:t> for some integer f.</a:t>
            </a:r>
          </a:p>
          <a:p>
            <a:pPr lvl="1"/>
            <a:r>
              <a:rPr lang="en-US" dirty="0" smtClean="0"/>
              <a:t>We can now write b + c =a(</a:t>
            </a:r>
            <a:r>
              <a:rPr lang="en-US" dirty="0" err="1" smtClean="0"/>
              <a:t>f+d</a:t>
            </a:r>
            <a:r>
              <a:rPr lang="en-US" dirty="0" smtClean="0"/>
              <a:t>) = </a:t>
            </a:r>
            <a:r>
              <a:rPr lang="en-US" dirty="0" err="1" smtClean="0"/>
              <a:t>a.t</a:t>
            </a:r>
            <a:r>
              <a:rPr lang="en-US" dirty="0" smtClean="0"/>
              <a:t>, for some integer t. Therefore, by definition, a | (</a:t>
            </a:r>
            <a:r>
              <a:rPr lang="en-US" dirty="0" err="1" smtClean="0"/>
              <a:t>b+c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7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Q. 4(12):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52578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If x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R, and 0 &lt; x &lt; 4, 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2-22 at 10.2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4187"/>
            <a:ext cx="1760667" cy="7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Q. 4(12):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52578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If x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R, and 0 &lt; x &lt; 4, 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can rewrite the above equation as 4 ≥ x(4-x). This is only possible if x(4-x) &gt; 0.  This is true since    0 &lt; x &lt; 4. </a:t>
            </a:r>
          </a:p>
        </p:txBody>
      </p:sp>
      <p:pic>
        <p:nvPicPr>
          <p:cNvPr id="4" name="Picture 3" descr="Screen Shot 2015-02-22 at 10.2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4187"/>
            <a:ext cx="1760667" cy="7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8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Theorems: Example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Theorem (Divisor theorem)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Let </a:t>
            </a:r>
            <a:r>
              <a:rPr lang="en-US" sz="2400" i="1" dirty="0">
                <a:latin typeface="Calibri" charset="0"/>
                <a:ea typeface="ＭＳ Ｐゴシック" charset="0"/>
              </a:rPr>
              <a:t>a</a:t>
            </a:r>
            <a:r>
              <a:rPr lang="en-US" sz="2400" dirty="0">
                <a:latin typeface="Calibri" charset="0"/>
                <a:ea typeface="ＭＳ Ｐゴシック" charset="0"/>
              </a:rPr>
              <a:t>, </a:t>
            </a:r>
            <a:r>
              <a:rPr lang="en-US" sz="2400" i="1" dirty="0">
                <a:latin typeface="Calibri" charset="0"/>
                <a:ea typeface="ＭＳ Ｐゴシック" charset="0"/>
              </a:rPr>
              <a:t>b</a:t>
            </a:r>
            <a:r>
              <a:rPr lang="en-US" sz="2400" dirty="0">
                <a:latin typeface="Calibri" charset="0"/>
                <a:ea typeface="ＭＳ Ｐゴシック" charset="0"/>
              </a:rPr>
              <a:t>, and </a:t>
            </a:r>
            <a:r>
              <a:rPr lang="en-US" sz="2400" i="1" dirty="0">
                <a:latin typeface="Calibri" charset="0"/>
                <a:ea typeface="ＭＳ Ｐゴシック" charset="0"/>
              </a:rPr>
              <a:t>c</a:t>
            </a:r>
            <a:r>
              <a:rPr lang="en-US" sz="2400" dirty="0">
                <a:latin typeface="Calibri" charset="0"/>
                <a:ea typeface="ＭＳ Ｐゴシック" charset="0"/>
              </a:rPr>
              <a:t> be integers.  Then</a:t>
            </a:r>
          </a:p>
          <a:p>
            <a:pPr lvl="2"/>
            <a:r>
              <a:rPr lang="en-US" sz="2000" dirty="0">
                <a:latin typeface="Calibri" charset="0"/>
                <a:ea typeface="ＭＳ Ｐゴシック" charset="0"/>
              </a:rPr>
              <a:t>If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000" dirty="0" err="1">
                <a:latin typeface="Calibri" charset="0"/>
                <a:ea typeface="ＭＳ Ｐゴシック" charset="0"/>
              </a:rPr>
              <a:t>|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b</a:t>
            </a:r>
            <a:r>
              <a:rPr lang="en-US" sz="2000" i="1" dirty="0"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latin typeface="Calibri" charset="0"/>
                <a:ea typeface="ＭＳ Ｐゴシック" charset="0"/>
              </a:rPr>
              <a:t>and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000" dirty="0" err="1">
                <a:latin typeface="Calibri" charset="0"/>
                <a:ea typeface="ＭＳ Ｐゴシック" charset="0"/>
              </a:rPr>
              <a:t>|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c</a:t>
            </a:r>
            <a:r>
              <a:rPr lang="en-US" sz="2000" dirty="0">
                <a:latin typeface="Calibri" charset="0"/>
                <a:ea typeface="ＭＳ Ｐゴシック" charset="0"/>
              </a:rPr>
              <a:t> then </a:t>
            </a:r>
            <a:r>
              <a:rPr lang="en-US" sz="2000" i="1" dirty="0">
                <a:latin typeface="Calibri" charset="0"/>
                <a:ea typeface="ＭＳ Ｐゴシック" charset="0"/>
              </a:rPr>
              <a:t>a</a:t>
            </a:r>
            <a:r>
              <a:rPr lang="en-US" sz="2000" dirty="0">
                <a:latin typeface="Calibri" charset="0"/>
                <a:ea typeface="ＭＳ Ｐゴシック" charset="0"/>
              </a:rPr>
              <a:t>|(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b</a:t>
            </a:r>
            <a:r>
              <a:rPr lang="en-US" sz="2000" dirty="0" err="1">
                <a:latin typeface="Calibri" charset="0"/>
                <a:ea typeface="ＭＳ Ｐゴシック" charset="0"/>
              </a:rPr>
              <a:t>+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c</a:t>
            </a:r>
            <a:r>
              <a:rPr lang="en-US" sz="2000" dirty="0">
                <a:latin typeface="Calibri" charset="0"/>
                <a:ea typeface="ＭＳ Ｐゴシック" charset="0"/>
              </a:rPr>
              <a:t>)</a:t>
            </a:r>
          </a:p>
          <a:p>
            <a:pPr lvl="2"/>
            <a:r>
              <a:rPr lang="en-US" sz="2000" dirty="0">
                <a:latin typeface="Calibri" charset="0"/>
                <a:ea typeface="ＭＳ Ｐゴシック" charset="0"/>
              </a:rPr>
              <a:t>If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000" dirty="0" err="1">
                <a:latin typeface="Calibri" charset="0"/>
                <a:ea typeface="ＭＳ Ｐゴシック" charset="0"/>
              </a:rPr>
              <a:t>|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b</a:t>
            </a:r>
            <a:r>
              <a:rPr lang="en-US" sz="2000" i="1" dirty="0"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latin typeface="Calibri" charset="0"/>
                <a:ea typeface="ＭＳ Ｐゴシック" charset="0"/>
              </a:rPr>
              <a:t>then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000" dirty="0" err="1">
                <a:latin typeface="Calibri" charset="0"/>
                <a:ea typeface="ＭＳ Ｐゴシック" charset="0"/>
              </a:rPr>
              <a:t>|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bc</a:t>
            </a:r>
            <a:r>
              <a:rPr lang="en-US" sz="2000" dirty="0">
                <a:latin typeface="Calibri" charset="0"/>
                <a:ea typeface="ＭＳ Ｐゴシック" charset="0"/>
              </a:rPr>
              <a:t> for all integers </a:t>
            </a:r>
            <a:r>
              <a:rPr lang="en-US" sz="2000" i="1" dirty="0">
                <a:latin typeface="Calibri" charset="0"/>
                <a:ea typeface="ＭＳ Ｐゴシック" charset="0"/>
              </a:rPr>
              <a:t>c</a:t>
            </a:r>
          </a:p>
          <a:p>
            <a:pPr lvl="2"/>
            <a:r>
              <a:rPr lang="en-US" sz="2000" dirty="0">
                <a:latin typeface="Calibri" charset="0"/>
                <a:ea typeface="ＭＳ Ｐゴシック" charset="0"/>
              </a:rPr>
              <a:t>If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000" dirty="0" err="1">
                <a:latin typeface="Calibri" charset="0"/>
                <a:ea typeface="ＭＳ Ｐゴシック" charset="0"/>
              </a:rPr>
              <a:t>|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b</a:t>
            </a:r>
            <a:r>
              <a:rPr lang="en-US" sz="2000" i="1" dirty="0">
                <a:latin typeface="Calibri" charset="0"/>
                <a:ea typeface="ＭＳ Ｐゴシック" charset="0"/>
              </a:rPr>
              <a:t> </a:t>
            </a:r>
            <a:r>
              <a:rPr lang="en-US" sz="2000" dirty="0">
                <a:latin typeface="Calibri" charset="0"/>
                <a:ea typeface="ＭＳ Ｐゴシック" charset="0"/>
              </a:rPr>
              <a:t>and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b</a:t>
            </a:r>
            <a:r>
              <a:rPr lang="en-US" sz="2000" dirty="0" err="1">
                <a:latin typeface="Calibri" charset="0"/>
                <a:ea typeface="ＭＳ Ｐゴシック" charset="0"/>
              </a:rPr>
              <a:t>|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c</a:t>
            </a:r>
            <a:r>
              <a:rPr lang="en-US" sz="2000" dirty="0">
                <a:latin typeface="Calibri" charset="0"/>
                <a:ea typeface="ＭＳ Ｐゴシック" charset="0"/>
              </a:rPr>
              <a:t>, then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000" dirty="0" err="1">
                <a:latin typeface="Calibri" charset="0"/>
                <a:ea typeface="ＭＳ Ｐゴシック" charset="0"/>
              </a:rPr>
              <a:t>|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c</a:t>
            </a:r>
            <a:endParaRPr lang="en-US" sz="2000" i="1" dirty="0">
              <a:latin typeface="Calibri" charset="0"/>
              <a:ea typeface="ＭＳ Ｐゴシック" charset="0"/>
            </a:endParaRPr>
          </a:p>
          <a:p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Corrollary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If </a:t>
            </a:r>
            <a:r>
              <a:rPr lang="en-US" sz="2400" i="1" dirty="0">
                <a:latin typeface="Calibri" charset="0"/>
                <a:ea typeface="ＭＳ Ｐゴシック" charset="0"/>
              </a:rPr>
              <a:t>a</a:t>
            </a:r>
            <a:r>
              <a:rPr lang="en-US" sz="2400" dirty="0">
                <a:latin typeface="Calibri" charset="0"/>
                <a:ea typeface="ＭＳ Ｐゴシック" charset="0"/>
              </a:rPr>
              <a:t>, </a:t>
            </a:r>
            <a:r>
              <a:rPr lang="en-US" sz="2400" i="1" dirty="0">
                <a:latin typeface="Calibri" charset="0"/>
                <a:ea typeface="ＭＳ Ｐゴシック" charset="0"/>
              </a:rPr>
              <a:t>b</a:t>
            </a:r>
            <a:r>
              <a:rPr lang="en-US" sz="2400" dirty="0">
                <a:latin typeface="Calibri" charset="0"/>
                <a:ea typeface="ＭＳ Ｐゴシック" charset="0"/>
              </a:rPr>
              <a:t>, and </a:t>
            </a:r>
            <a:r>
              <a:rPr lang="en-US" sz="2400" i="1" dirty="0">
                <a:latin typeface="Calibri" charset="0"/>
                <a:ea typeface="ＭＳ Ｐゴシック" charset="0"/>
              </a:rPr>
              <a:t>c</a:t>
            </a:r>
            <a:r>
              <a:rPr lang="en-US" sz="2400" dirty="0">
                <a:latin typeface="Calibri" charset="0"/>
                <a:ea typeface="ＭＳ Ｐゴシック" charset="0"/>
              </a:rPr>
              <a:t> are integers such that 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400" dirty="0" err="1">
                <a:latin typeface="Calibri" charset="0"/>
                <a:ea typeface="ＭＳ Ｐゴシック" charset="0"/>
              </a:rPr>
              <a:t>|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b</a:t>
            </a:r>
            <a:r>
              <a:rPr lang="en-US" sz="2400" i="1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 and 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400" dirty="0" err="1">
                <a:latin typeface="Calibri" charset="0"/>
                <a:ea typeface="ＭＳ Ｐゴシック" charset="0"/>
              </a:rPr>
              <a:t>|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c</a:t>
            </a:r>
            <a:r>
              <a:rPr lang="en-US" sz="2400" dirty="0">
                <a:latin typeface="Calibri" charset="0"/>
                <a:ea typeface="ＭＳ Ｐゴシック" charset="0"/>
              </a:rPr>
              <a:t>, then 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a</a:t>
            </a:r>
            <a:r>
              <a:rPr lang="en-US" sz="2400" dirty="0" err="1">
                <a:latin typeface="Calibri" charset="0"/>
                <a:ea typeface="ＭＳ Ｐゴシック" charset="0"/>
              </a:rPr>
              <a:t>|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mb</a:t>
            </a:r>
            <a:r>
              <a:rPr lang="en-US" sz="2400" dirty="0" err="1">
                <a:latin typeface="Calibri" charset="0"/>
                <a:ea typeface="ＭＳ Ｐゴシック" charset="0"/>
              </a:rPr>
              <a:t>+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nc</a:t>
            </a:r>
            <a:r>
              <a:rPr lang="en-US" sz="2400" dirty="0">
                <a:latin typeface="Calibri" charset="0"/>
                <a:ea typeface="ＭＳ Ｐゴシック" charset="0"/>
              </a:rPr>
              <a:t> whenever </a:t>
            </a:r>
            <a:r>
              <a:rPr lang="en-US" sz="2400" i="1" dirty="0">
                <a:latin typeface="Calibri" charset="0"/>
                <a:ea typeface="ＭＳ Ｐゴシック" charset="0"/>
              </a:rPr>
              <a:t>m</a:t>
            </a:r>
            <a:r>
              <a:rPr lang="en-US" sz="2400" dirty="0">
                <a:latin typeface="Calibri" charset="0"/>
                <a:ea typeface="ＭＳ Ｐゴシック" charset="0"/>
              </a:rPr>
              <a:t> and </a:t>
            </a:r>
            <a:r>
              <a:rPr lang="en-US" sz="2400" i="1" dirty="0">
                <a:latin typeface="Calibri" charset="0"/>
                <a:ea typeface="ＭＳ Ｐゴシック" charset="0"/>
              </a:rPr>
              <a:t>n</a:t>
            </a:r>
            <a:r>
              <a:rPr lang="en-US" sz="2400" dirty="0">
                <a:latin typeface="Calibri" charset="0"/>
                <a:ea typeface="ＭＳ Ｐゴシック" charset="0"/>
              </a:rPr>
              <a:t> are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integers</a:t>
            </a:r>
          </a:p>
          <a:p>
            <a:pPr lvl="1"/>
            <a:r>
              <a:rPr lang="en-US" sz="2400" dirty="0"/>
              <a:t>By part 2 it follows that  </a:t>
            </a:r>
            <a:r>
              <a:rPr lang="en-US" sz="2400" dirty="0" err="1"/>
              <a:t>a|mb</a:t>
            </a:r>
            <a:r>
              <a:rPr lang="en-US" sz="2400" dirty="0"/>
              <a:t>  and </a:t>
            </a:r>
            <a:r>
              <a:rPr lang="en-US" sz="2400" dirty="0" err="1"/>
              <a:t>a|nc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By part </a:t>
            </a:r>
            <a:r>
              <a:rPr lang="en-US" sz="2400" dirty="0" smtClean="0"/>
              <a:t>1 </a:t>
            </a:r>
            <a:r>
              <a:rPr lang="en-US" sz="2400" dirty="0"/>
              <a:t>it follows that a|(</a:t>
            </a:r>
            <a:r>
              <a:rPr lang="en-US" sz="2400" dirty="0" err="1"/>
              <a:t>mb+nc</a:t>
            </a:r>
            <a:r>
              <a:rPr lang="en-US" sz="2400" dirty="0"/>
              <a:t>)</a:t>
            </a:r>
            <a:r>
              <a:rPr lang="en-US" sz="2400" dirty="0" smtClean="0"/>
              <a:t>.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What is the assumption? What is the conclusion?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0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Q. 4(12):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52578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If x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R, and 0 &lt; x &lt; 4, 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can rewrite the above equation as 4 ≥ x(4-x). This is only possible if x(4-x) &gt; 0.  This is true since    0 &lt; x &lt; 4. </a:t>
            </a:r>
          </a:p>
          <a:p>
            <a:pPr lvl="1"/>
            <a:r>
              <a:rPr lang="en-US" dirty="0" smtClean="0"/>
              <a:t>Upon further simplification we get  (x-2)</a:t>
            </a:r>
            <a:r>
              <a:rPr lang="en-US" baseline="30000" dirty="0" smtClean="0"/>
              <a:t>2</a:t>
            </a:r>
            <a:r>
              <a:rPr lang="en-US" dirty="0" smtClean="0"/>
              <a:t> ≥ 0.</a:t>
            </a:r>
          </a:p>
          <a:p>
            <a:pPr lvl="1"/>
            <a:r>
              <a:rPr lang="en-US" dirty="0" smtClean="0"/>
              <a:t>Thus the above statement is true.</a:t>
            </a:r>
            <a:endParaRPr lang="en-US" dirty="0"/>
          </a:p>
        </p:txBody>
      </p:sp>
      <p:pic>
        <p:nvPicPr>
          <p:cNvPr id="4" name="Picture 3" descr="Screen Shot 2015-02-22 at 10.2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4187"/>
            <a:ext cx="1760667" cy="7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by cases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9067" cy="4525963"/>
          </a:xfrm>
        </p:spPr>
        <p:txBody>
          <a:bodyPr/>
          <a:lstStyle/>
          <a:p>
            <a:r>
              <a:rPr lang="en-US" dirty="0" smtClean="0"/>
              <a:t>Sometimes it is easier to prove a theorem by</a:t>
            </a:r>
          </a:p>
          <a:p>
            <a:pPr lvl="1"/>
            <a:r>
              <a:rPr lang="en-US" dirty="0" smtClean="0"/>
              <a:t>breaking it down into cases and</a:t>
            </a:r>
          </a:p>
          <a:p>
            <a:pPr lvl="1"/>
            <a:r>
              <a:rPr lang="en-US" dirty="0" smtClean="0"/>
              <a:t>proving each case separately.</a:t>
            </a:r>
          </a:p>
          <a:p>
            <a:r>
              <a:rPr lang="en-US" dirty="0" smtClean="0"/>
              <a:t>It is a direct method of proving statements like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p</a:t>
            </a:r>
            <a:r>
              <a:rPr lang="en-US" b="1" baseline="-25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 ….  </a:t>
            </a:r>
            <a:r>
              <a:rPr lang="en-US" b="1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 </a:t>
            </a:r>
            <a:r>
              <a:rPr lang="en-US" dirty="0" smtClean="0">
                <a:sym typeface="Symbol" charset="0"/>
              </a:rPr>
              <a:t>is equivalent to proving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</a:rPr>
              <a:t>1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baseline="-25000" dirty="0">
                <a:solidFill>
                  <a:srgbClr val="0000FF"/>
                </a:solidFill>
              </a:rPr>
              <a:t>3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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 ….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b="1" baseline="-25000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 q).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1600200"/>
            <a:ext cx="874931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For any two </a:t>
            </a:r>
            <a:r>
              <a:rPr lang="en-US" sz="2800" b="1" dirty="0" err="1" smtClean="0">
                <a:solidFill>
                  <a:srgbClr val="0000FF"/>
                </a:solidFill>
              </a:rPr>
              <a:t>reals</a:t>
            </a:r>
            <a:r>
              <a:rPr lang="en-US" sz="2800" b="1" dirty="0" smtClean="0">
                <a:solidFill>
                  <a:srgbClr val="0000FF"/>
                </a:solidFill>
              </a:rPr>
              <a:t> x and y, show </a:t>
            </a:r>
            <a:r>
              <a:rPr lang="en-US" sz="2800" b="1" dirty="0" err="1" smtClean="0">
                <a:solidFill>
                  <a:srgbClr val="0000FF"/>
                </a:solidFill>
              </a:rPr>
              <a:t>that|x+y</a:t>
            </a:r>
            <a:r>
              <a:rPr lang="en-US" sz="2800" b="1" dirty="0" smtClean="0">
                <a:solidFill>
                  <a:srgbClr val="0000FF"/>
                </a:solidFill>
              </a:rPr>
              <a:t>| ≤ |x| + |y|.</a:t>
            </a:r>
          </a:p>
          <a:p>
            <a:r>
              <a:rPr lang="en-US" dirty="0" smtClean="0"/>
              <a:t>Proof by cases:</a:t>
            </a:r>
          </a:p>
        </p:txBody>
      </p:sp>
    </p:spTree>
    <p:extLst>
      <p:ext uri="{BB962C8B-B14F-4D97-AF65-F5344CB8AC3E}">
        <p14:creationId xmlns:p14="http://schemas.microsoft.com/office/powerpoint/2010/main" val="342320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1600200"/>
            <a:ext cx="874931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For any two </a:t>
            </a:r>
            <a:r>
              <a:rPr lang="en-US" sz="2800" b="1" dirty="0" err="1" smtClean="0">
                <a:solidFill>
                  <a:srgbClr val="0000FF"/>
                </a:solidFill>
              </a:rPr>
              <a:t>reals</a:t>
            </a:r>
            <a:r>
              <a:rPr lang="en-US" sz="2800" b="1" dirty="0" smtClean="0">
                <a:solidFill>
                  <a:srgbClr val="0000FF"/>
                </a:solidFill>
              </a:rPr>
              <a:t> x and y, show </a:t>
            </a:r>
            <a:r>
              <a:rPr lang="en-US" sz="2800" b="1" dirty="0" err="1" smtClean="0">
                <a:solidFill>
                  <a:srgbClr val="0000FF"/>
                </a:solidFill>
              </a:rPr>
              <a:t>that|x+y</a:t>
            </a:r>
            <a:r>
              <a:rPr lang="en-US" sz="2800" b="1" dirty="0" smtClean="0">
                <a:solidFill>
                  <a:srgbClr val="0000FF"/>
                </a:solidFill>
              </a:rPr>
              <a:t>| ≤ |x| + |y|.</a:t>
            </a:r>
          </a:p>
          <a:p>
            <a:r>
              <a:rPr lang="en-US" dirty="0" smtClean="0"/>
              <a:t>Proof by cases:</a:t>
            </a:r>
          </a:p>
          <a:p>
            <a:pPr lvl="1"/>
            <a:r>
              <a:rPr lang="en-US" dirty="0" smtClean="0"/>
              <a:t>(Case 1) x ≥ 0, y ≥ 0 </a:t>
            </a:r>
          </a:p>
          <a:p>
            <a:pPr lvl="2"/>
            <a:r>
              <a:rPr lang="en-US" dirty="0" smtClean="0"/>
              <a:t>Theorem is true since  (</a:t>
            </a:r>
            <a:r>
              <a:rPr lang="en-US" dirty="0" err="1" smtClean="0"/>
              <a:t>x+y</a:t>
            </a:r>
            <a:r>
              <a:rPr lang="en-US" dirty="0" smtClean="0"/>
              <a:t>) = x + y.</a:t>
            </a:r>
          </a:p>
        </p:txBody>
      </p:sp>
    </p:spTree>
    <p:extLst>
      <p:ext uri="{BB962C8B-B14F-4D97-AF65-F5344CB8AC3E}">
        <p14:creationId xmlns:p14="http://schemas.microsoft.com/office/powerpoint/2010/main" val="297734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1600200"/>
            <a:ext cx="874931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For any two </a:t>
            </a:r>
            <a:r>
              <a:rPr lang="en-US" sz="2800" b="1" dirty="0" err="1" smtClean="0">
                <a:solidFill>
                  <a:srgbClr val="0000FF"/>
                </a:solidFill>
              </a:rPr>
              <a:t>reals</a:t>
            </a:r>
            <a:r>
              <a:rPr lang="en-US" sz="2800" b="1" dirty="0" smtClean="0">
                <a:solidFill>
                  <a:srgbClr val="0000FF"/>
                </a:solidFill>
              </a:rPr>
              <a:t> x and y, show </a:t>
            </a:r>
            <a:r>
              <a:rPr lang="en-US" sz="2800" b="1" dirty="0" err="1" smtClean="0">
                <a:solidFill>
                  <a:srgbClr val="0000FF"/>
                </a:solidFill>
              </a:rPr>
              <a:t>that|x+y</a:t>
            </a:r>
            <a:r>
              <a:rPr lang="en-US" sz="2800" b="1" dirty="0" smtClean="0">
                <a:solidFill>
                  <a:srgbClr val="0000FF"/>
                </a:solidFill>
              </a:rPr>
              <a:t>| ≤ |x| + |y|.</a:t>
            </a:r>
          </a:p>
          <a:p>
            <a:r>
              <a:rPr lang="en-US" dirty="0" smtClean="0"/>
              <a:t>Proof by cases:</a:t>
            </a:r>
          </a:p>
          <a:p>
            <a:pPr lvl="1"/>
            <a:r>
              <a:rPr lang="en-US" dirty="0" smtClean="0"/>
              <a:t>(Case 1) x ≥ 0, y ≥ 0 </a:t>
            </a:r>
          </a:p>
          <a:p>
            <a:pPr lvl="2"/>
            <a:r>
              <a:rPr lang="en-US" dirty="0" smtClean="0"/>
              <a:t>Theorem is true since  (</a:t>
            </a:r>
            <a:r>
              <a:rPr lang="en-US" dirty="0" err="1" smtClean="0"/>
              <a:t>x+y</a:t>
            </a:r>
            <a:r>
              <a:rPr lang="en-US" dirty="0" smtClean="0"/>
              <a:t>) = x + y.</a:t>
            </a:r>
          </a:p>
          <a:p>
            <a:pPr lvl="1"/>
            <a:r>
              <a:rPr lang="en-US" dirty="0" smtClean="0"/>
              <a:t>(Case 2) x &lt; 0, y ≥ 0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Theorem is true since |</a:t>
            </a:r>
            <a:r>
              <a:rPr lang="en-US" dirty="0" err="1" smtClean="0"/>
              <a:t>x+y</a:t>
            </a:r>
            <a:r>
              <a:rPr lang="en-US" dirty="0" smtClean="0"/>
              <a:t>| &lt; max{|x|,|y|}  &lt; |x| + |y|</a:t>
            </a:r>
          </a:p>
        </p:txBody>
      </p:sp>
    </p:spTree>
    <p:extLst>
      <p:ext uri="{BB962C8B-B14F-4D97-AF65-F5344CB8AC3E}">
        <p14:creationId xmlns:p14="http://schemas.microsoft.com/office/powerpoint/2010/main" val="148170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1600200"/>
            <a:ext cx="8749310" cy="525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For any two </a:t>
            </a:r>
            <a:r>
              <a:rPr lang="en-US" sz="2800" b="1" dirty="0" err="1" smtClean="0">
                <a:solidFill>
                  <a:srgbClr val="0000FF"/>
                </a:solidFill>
              </a:rPr>
              <a:t>reals</a:t>
            </a:r>
            <a:r>
              <a:rPr lang="en-US" sz="2800" b="1" dirty="0" smtClean="0">
                <a:solidFill>
                  <a:srgbClr val="0000FF"/>
                </a:solidFill>
              </a:rPr>
              <a:t> x and y, show </a:t>
            </a:r>
            <a:r>
              <a:rPr lang="en-US" sz="2800" b="1" dirty="0" err="1" smtClean="0">
                <a:solidFill>
                  <a:srgbClr val="0000FF"/>
                </a:solidFill>
              </a:rPr>
              <a:t>that|x+y</a:t>
            </a:r>
            <a:r>
              <a:rPr lang="en-US" sz="2800" b="1" dirty="0" smtClean="0">
                <a:solidFill>
                  <a:srgbClr val="0000FF"/>
                </a:solidFill>
              </a:rPr>
              <a:t>| ≤ |x| + |y|.</a:t>
            </a:r>
          </a:p>
          <a:p>
            <a:r>
              <a:rPr lang="en-US" dirty="0" smtClean="0"/>
              <a:t>Proof by cases:</a:t>
            </a:r>
          </a:p>
          <a:p>
            <a:pPr lvl="1"/>
            <a:r>
              <a:rPr lang="en-US" dirty="0" smtClean="0"/>
              <a:t>(Case 1) x ≥ 0, y ≥ 0 </a:t>
            </a:r>
          </a:p>
          <a:p>
            <a:pPr lvl="2"/>
            <a:r>
              <a:rPr lang="en-US" dirty="0" smtClean="0"/>
              <a:t>Theorem is true since  (</a:t>
            </a:r>
            <a:r>
              <a:rPr lang="en-US" dirty="0" err="1" smtClean="0"/>
              <a:t>x+y</a:t>
            </a:r>
            <a:r>
              <a:rPr lang="en-US" dirty="0" smtClean="0"/>
              <a:t>) = x + y.</a:t>
            </a:r>
          </a:p>
          <a:p>
            <a:pPr lvl="1"/>
            <a:r>
              <a:rPr lang="en-US" dirty="0" smtClean="0"/>
              <a:t>(Case 2) x &lt; 0, y ≥ 0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Theorem is true since |</a:t>
            </a:r>
            <a:r>
              <a:rPr lang="en-US" dirty="0" err="1" smtClean="0"/>
              <a:t>x+y</a:t>
            </a:r>
            <a:r>
              <a:rPr lang="en-US" dirty="0" smtClean="0"/>
              <a:t>| &lt; |y| &lt; |x| + |y|</a:t>
            </a:r>
          </a:p>
          <a:p>
            <a:pPr lvl="1"/>
            <a:r>
              <a:rPr lang="en-US" dirty="0" smtClean="0"/>
              <a:t>(Case 3) x ≥ 0, y &lt; 0</a:t>
            </a:r>
          </a:p>
          <a:p>
            <a:pPr lvl="2"/>
            <a:r>
              <a:rPr lang="en-US" dirty="0" smtClean="0"/>
              <a:t>Very similar to the second case</a:t>
            </a:r>
          </a:p>
          <a:p>
            <a:pPr lvl="1"/>
            <a:r>
              <a:rPr lang="en-US" dirty="0" smtClean="0"/>
              <a:t>(Case 4) x &lt; 0, y &lt; 0</a:t>
            </a:r>
          </a:p>
          <a:p>
            <a:pPr lvl="2"/>
            <a:r>
              <a:rPr lang="en-US" dirty="0" smtClean="0"/>
              <a:t>In this case |</a:t>
            </a:r>
            <a:r>
              <a:rPr lang="en-US" dirty="0" err="1" smtClean="0"/>
              <a:t>x+y</a:t>
            </a:r>
            <a:r>
              <a:rPr lang="en-US" dirty="0" smtClean="0"/>
              <a:t>| = |x| + |y|.</a:t>
            </a:r>
          </a:p>
        </p:txBody>
      </p:sp>
    </p:spTree>
    <p:extLst>
      <p:ext uri="{BB962C8B-B14F-4D97-AF65-F5344CB8AC3E}">
        <p14:creationId xmlns:p14="http://schemas.microsoft.com/office/powerpoint/2010/main" val="410941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788" cy="501523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Problem: Let n 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3200" b="1" i="1" dirty="0" smtClean="0">
                <a:solidFill>
                  <a:srgbClr val="0000FF"/>
                </a:solidFill>
                <a:latin typeface="Algerian" charset="0"/>
                <a:ea typeface="ＭＳ Ｐゴシック" charset="0"/>
              </a:rPr>
              <a:t>Z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.  Prove that 9n</a:t>
            </a:r>
            <a:r>
              <a:rPr lang="en-US" sz="3200" b="1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+3n-2 is even.</a:t>
            </a:r>
          </a:p>
        </p:txBody>
      </p:sp>
    </p:spTree>
    <p:extLst>
      <p:ext uri="{BB962C8B-B14F-4D97-AF65-F5344CB8AC3E}">
        <p14:creationId xmlns:p14="http://schemas.microsoft.com/office/powerpoint/2010/main" val="42790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788" cy="5015234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Problem: Let n 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3200" b="1" i="1" dirty="0" smtClean="0">
                <a:solidFill>
                  <a:srgbClr val="0000FF"/>
                </a:solidFill>
                <a:latin typeface="Algerian" charset="0"/>
                <a:ea typeface="ＭＳ Ｐゴシック" charset="0"/>
              </a:rPr>
              <a:t>Z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.  Prove that 9n</a:t>
            </a:r>
            <a:r>
              <a:rPr lang="en-US" sz="3200" b="1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+3n-2 is even.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Observe that  9n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+3n-2=(3n+2)(3n-1)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 is an integer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(3n+2)(3n-1) is the product of two integers </a:t>
            </a:r>
          </a:p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Case 1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Assume 3n+2 is even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 </a:t>
            </a:r>
            <a:r>
              <a:rPr lang="en-US" dirty="0" smtClean="0">
                <a:latin typeface="Calibri" charset="0"/>
                <a:ea typeface="ＭＳ Ｐゴシック" charset="0"/>
              </a:rPr>
              <a:t>9n</a:t>
            </a:r>
            <a:r>
              <a:rPr lang="en-US" baseline="30000" dirty="0" smtClean="0">
                <a:latin typeface="Calibri" charset="0"/>
                <a:ea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</a:rPr>
              <a:t>+3n-2 is trivially even because it is the product of two integers, one of which is even</a:t>
            </a:r>
          </a:p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Case 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u="sng" dirty="0" smtClean="0">
                <a:latin typeface="Calibri" charset="0"/>
                <a:ea typeface="ＭＳ Ｐゴシック" charset="0"/>
                <a:cs typeface="ＭＳ Ｐゴシック" charset="0"/>
              </a:rPr>
              <a:t>Assume 3n+2 is odd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 </a:t>
            </a:r>
            <a:r>
              <a:rPr lang="en-US" dirty="0" smtClean="0">
                <a:latin typeface="Calibri" charset="0"/>
                <a:ea typeface="ＭＳ Ｐゴシック" charset="0"/>
              </a:rPr>
              <a:t>3n+2-3 is even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 3n-1 is even  </a:t>
            </a:r>
            <a:r>
              <a:rPr lang="en-US" dirty="0" smtClean="0">
                <a:latin typeface="Calibri" charset="0"/>
                <a:ea typeface="ＭＳ Ｐゴシック" charset="0"/>
              </a:rPr>
              <a:t>9n</a:t>
            </a:r>
            <a:r>
              <a:rPr lang="en-US" baseline="30000" dirty="0" smtClean="0">
                <a:latin typeface="Calibri" charset="0"/>
                <a:ea typeface="ＭＳ Ｐゴシック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</a:rPr>
              <a:t>+3n-2 is even because one of its factors is even </a:t>
            </a:r>
            <a:endParaRPr lang="en-US" sz="3200" dirty="0" smtClean="0">
              <a:latin typeface="Calibri" charset="0"/>
              <a:ea typeface="ＭＳ Ｐゴシック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39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by cases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866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In proving a statement is true, we sometimes have to examine multiple case before showing the statement is true in all possible scenarios.</a:t>
            </a:r>
            <a:endParaRPr lang="en-US" sz="2800" dirty="0"/>
          </a:p>
        </p:txBody>
      </p:sp>
      <p:pic>
        <p:nvPicPr>
          <p:cNvPr id="4" name="Picture 3" descr="Screen Shot 2014-04-08 at 11.5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232"/>
            <a:ext cx="9144000" cy="35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Practice </a:t>
            </a:r>
            <a:r>
              <a:rPr lang="en-US" sz="36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roblems from the text: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042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Chapter 4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3,5, 7, 9, 14, 18, 19, 20, 21, 22, 26</a:t>
            </a:r>
          </a:p>
        </p:txBody>
      </p:sp>
    </p:spTree>
    <p:extLst>
      <p:ext uri="{BB962C8B-B14F-4D97-AF65-F5344CB8AC3E}">
        <p14:creationId xmlns:p14="http://schemas.microsoft.com/office/powerpoint/2010/main" val="29304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Definitions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integer n is </a:t>
            </a:r>
            <a:r>
              <a:rPr lang="en-US" sz="2800" b="1" dirty="0" smtClean="0"/>
              <a:t>even</a:t>
            </a:r>
            <a:r>
              <a:rPr lang="en-US" sz="2800" dirty="0" smtClean="0"/>
              <a:t> if n=2a for some integer a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Z.</a:t>
            </a:r>
          </a:p>
          <a:p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A.n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integer n is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odd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n= 2a + 1 for some integer  </a:t>
            </a:r>
            <a:r>
              <a:rPr lang="en-US" sz="2800" dirty="0" smtClean="0"/>
              <a:t>a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Z.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Two integers have the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same parity 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they are both even or they are both odd. Otherwise, they have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opposite parity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Other definitions…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75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Congruence of Integers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3634" cy="49504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Definition: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Given integers a and b and an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N, we say that a and b are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congruent modulo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a and b have the same remainders when a and b are divided by n.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 other words, n | (a-b).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express a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 (mod n)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9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1 (mod 4)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109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4 (mod 3)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14 ≠ 8 (mod 4)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4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Problem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3634" cy="495042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Proposition: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Given integers a and b and an 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N. If a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 (mod n), then 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(mod n).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Direct Proof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Suppose a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 (mod n).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By definition, n|(a-b).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means (a-b) =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for some integer c.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Multiplying both sides by 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a+b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we get                     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–b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a+b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c(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a+b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is an integer, the above equation tells us that n|(a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–b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).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From the definition it follows that 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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b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(mod n).</a:t>
            </a:r>
          </a:p>
          <a:p>
            <a:pPr lvl="1"/>
            <a:endParaRPr lang="en-US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2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7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Show that   </a:t>
            </a:r>
            <a:r>
              <a:rPr lang="en-US" sz="2800" dirty="0">
                <a:sym typeface="Symbol" charset="0"/>
              </a:rPr>
              <a:t></a:t>
            </a:r>
            <a:r>
              <a:rPr lang="en-US" sz="2800" i="1" dirty="0" smtClean="0"/>
              <a:t>k </a:t>
            </a:r>
            <a:r>
              <a:rPr lang="en-US" sz="2800" dirty="0" smtClean="0">
                <a:sym typeface="Symbol" charset="0"/>
              </a:rPr>
              <a:t> </a:t>
            </a:r>
            <a:r>
              <a:rPr lang="en-US" sz="2800" b="1" dirty="0" smtClean="0">
                <a:sym typeface="Symbol" charset="0"/>
              </a:rPr>
              <a:t>Z</a:t>
            </a:r>
            <a:r>
              <a:rPr lang="en-US" sz="2800" dirty="0" smtClean="0"/>
              <a:t> </a:t>
            </a:r>
            <a:r>
              <a:rPr lang="en-US" sz="2800" i="1" dirty="0"/>
              <a:t>k </a:t>
            </a:r>
            <a:r>
              <a:rPr lang="en-US" sz="2800" dirty="0">
                <a:sym typeface="Symbol" charset="0"/>
              </a:rPr>
              <a:t>1(mod 3) 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i="1" dirty="0"/>
              <a:t>k </a:t>
            </a:r>
            <a:r>
              <a:rPr lang="en-US" sz="2800" baseline="30000" dirty="0" smtClean="0"/>
              <a:t>3 </a:t>
            </a:r>
            <a:r>
              <a:rPr lang="en-US" sz="2800" dirty="0" smtClean="0">
                <a:sym typeface="Symbol" charset="0"/>
              </a:rPr>
              <a:t></a:t>
            </a:r>
            <a:r>
              <a:rPr lang="en-US" sz="2800" dirty="0">
                <a:sym typeface="Symbol" charset="0"/>
              </a:rPr>
              <a:t>1(mod 9)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939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7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Show that   </a:t>
            </a:r>
            <a:r>
              <a:rPr lang="en-US" sz="2800" dirty="0">
                <a:sym typeface="Symbol" charset="0"/>
              </a:rPr>
              <a:t></a:t>
            </a:r>
            <a:r>
              <a:rPr lang="en-US" sz="2800" i="1" dirty="0" smtClean="0"/>
              <a:t>k </a:t>
            </a:r>
            <a:r>
              <a:rPr lang="en-US" sz="2800" dirty="0" smtClean="0">
                <a:sym typeface="Symbol" charset="0"/>
              </a:rPr>
              <a:t> </a:t>
            </a:r>
            <a:r>
              <a:rPr lang="en-US" sz="2800" b="1" dirty="0" smtClean="0">
                <a:sym typeface="Symbol" charset="0"/>
              </a:rPr>
              <a:t>Z</a:t>
            </a:r>
            <a:r>
              <a:rPr lang="en-US" sz="2800" dirty="0" smtClean="0"/>
              <a:t> </a:t>
            </a:r>
            <a:r>
              <a:rPr lang="en-US" sz="2800" i="1" dirty="0"/>
              <a:t>k </a:t>
            </a:r>
            <a:r>
              <a:rPr lang="en-US" sz="2800" dirty="0">
                <a:sym typeface="Symbol" charset="0"/>
              </a:rPr>
              <a:t>1(mod 3) 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i="1" dirty="0"/>
              <a:t>k </a:t>
            </a:r>
            <a:r>
              <a:rPr lang="en-US" sz="2800" baseline="30000" dirty="0" smtClean="0"/>
              <a:t>3 </a:t>
            </a:r>
            <a:r>
              <a:rPr lang="en-US" sz="2800" dirty="0" smtClean="0">
                <a:sym typeface="Symbol" charset="0"/>
              </a:rPr>
              <a:t></a:t>
            </a:r>
            <a:r>
              <a:rPr lang="en-US" sz="2800" dirty="0">
                <a:sym typeface="Symbol" charset="0"/>
              </a:rPr>
              <a:t>1(mod 9)</a:t>
            </a:r>
          </a:p>
          <a:p>
            <a:pPr marL="609600" indent="-609600" algn="just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/>
              <a:t> </a:t>
            </a:r>
            <a:r>
              <a:rPr lang="en-US" sz="2800" i="1" dirty="0"/>
              <a:t>k </a:t>
            </a:r>
            <a:r>
              <a:rPr lang="en-US" sz="2800" i="1" dirty="0" smtClean="0"/>
              <a:t> </a:t>
            </a:r>
            <a:r>
              <a:rPr lang="en-US" sz="2800" dirty="0" smtClean="0">
                <a:sym typeface="Symbol" charset="0"/>
              </a:rPr>
              <a:t> 1</a:t>
            </a:r>
            <a:r>
              <a:rPr lang="en-US" sz="2800" dirty="0">
                <a:sym typeface="Symbol" charset="0"/>
              </a:rPr>
              <a:t>(mod 3)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-1 = 3</a:t>
            </a:r>
            <a:r>
              <a:rPr lang="en-US" sz="2800" i="1" dirty="0">
                <a:sym typeface="Symbol" charset="0"/>
              </a:rPr>
              <a:t>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448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7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799"/>
            <a:ext cx="7772400" cy="52736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Show that   </a:t>
            </a:r>
            <a:r>
              <a:rPr lang="en-US" sz="2800" dirty="0">
                <a:sym typeface="Symbol" charset="0"/>
              </a:rPr>
              <a:t></a:t>
            </a:r>
            <a:r>
              <a:rPr lang="en-US" sz="2800" i="1" dirty="0" smtClean="0"/>
              <a:t>k </a:t>
            </a:r>
            <a:r>
              <a:rPr lang="en-US" sz="2800" dirty="0" smtClean="0">
                <a:sym typeface="Symbol" charset="0"/>
              </a:rPr>
              <a:t> </a:t>
            </a:r>
            <a:r>
              <a:rPr lang="en-US" sz="2800" b="1" dirty="0" smtClean="0">
                <a:sym typeface="Symbol" charset="0"/>
              </a:rPr>
              <a:t>Z</a:t>
            </a:r>
            <a:r>
              <a:rPr lang="en-US" sz="2800" dirty="0" smtClean="0"/>
              <a:t> </a:t>
            </a:r>
            <a:r>
              <a:rPr lang="en-US" sz="2800" i="1" dirty="0"/>
              <a:t>k </a:t>
            </a:r>
            <a:r>
              <a:rPr lang="en-US" sz="2800" dirty="0">
                <a:sym typeface="Symbol" charset="0"/>
              </a:rPr>
              <a:t>1(mod 3) 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i="1" dirty="0"/>
              <a:t>k </a:t>
            </a:r>
            <a:r>
              <a:rPr lang="en-US" sz="2800" baseline="30000" dirty="0" smtClean="0"/>
              <a:t>3 </a:t>
            </a:r>
            <a:r>
              <a:rPr lang="en-US" sz="2800" dirty="0" smtClean="0">
                <a:sym typeface="Symbol" charset="0"/>
              </a:rPr>
              <a:t></a:t>
            </a:r>
            <a:r>
              <a:rPr lang="en-US" sz="2800" dirty="0">
                <a:sym typeface="Symbol" charset="0"/>
              </a:rPr>
              <a:t>1(mod 9)</a:t>
            </a:r>
          </a:p>
          <a:p>
            <a:pPr marL="609600" indent="-609600" algn="just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/>
              <a:t> </a:t>
            </a:r>
            <a:r>
              <a:rPr lang="en-US" sz="2800" i="1" dirty="0"/>
              <a:t>k </a:t>
            </a:r>
            <a:r>
              <a:rPr lang="en-US" sz="2800" i="1" dirty="0" smtClean="0"/>
              <a:t> </a:t>
            </a:r>
            <a:r>
              <a:rPr lang="en-US" sz="2800" dirty="0" smtClean="0">
                <a:sym typeface="Symbol" charset="0"/>
              </a:rPr>
              <a:t> 1</a:t>
            </a:r>
            <a:r>
              <a:rPr lang="en-US" sz="2800" dirty="0">
                <a:sym typeface="Symbol" charset="0"/>
              </a:rPr>
              <a:t>(mod 3)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-1 = 3</a:t>
            </a:r>
            <a:r>
              <a:rPr lang="en-US" sz="2800" i="1" dirty="0">
                <a:sym typeface="Symbol" charset="0"/>
              </a:rPr>
              <a:t>n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= 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dirty="0">
                <a:sym typeface="Symbol" charset="0"/>
              </a:rPr>
              <a:t>+ 1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 = (3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dirty="0">
                <a:sym typeface="Symbol" charset="0"/>
              </a:rPr>
              <a:t>+ 1)</a:t>
            </a:r>
            <a:r>
              <a:rPr lang="en-US" sz="2800" baseline="30000" dirty="0"/>
              <a:t>3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 =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3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2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+ 9</a:t>
            </a:r>
            <a:r>
              <a:rPr lang="en-US" sz="2800" i="1" dirty="0">
                <a:sym typeface="Symbol" charset="0"/>
              </a:rPr>
              <a:t>n  </a:t>
            </a:r>
            <a:r>
              <a:rPr lang="en-US" sz="2800" dirty="0">
                <a:sym typeface="Symbol" charset="0"/>
              </a:rPr>
              <a:t>+ 1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-1 =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3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2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+ 9</a:t>
            </a:r>
            <a:r>
              <a:rPr lang="en-US" sz="2800" i="1" dirty="0">
                <a:sym typeface="Symbol" charset="0"/>
              </a:rPr>
              <a:t>n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-1 = (3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3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2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</a:t>
            </a:r>
            <a:r>
              <a:rPr lang="en-US" sz="2800" i="1" dirty="0">
                <a:sym typeface="Symbol" charset="0"/>
              </a:rPr>
              <a:t>n</a:t>
            </a:r>
            <a:r>
              <a:rPr lang="en-US" sz="2800" dirty="0">
                <a:sym typeface="Symbol" charset="0"/>
              </a:rPr>
              <a:t>)·9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1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7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5410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charset="0"/>
              <a:buNone/>
            </a:pPr>
            <a:r>
              <a:rPr lang="en-US" sz="2800" dirty="0" smtClean="0"/>
              <a:t>Show that   </a:t>
            </a:r>
            <a:r>
              <a:rPr lang="en-US" sz="2800" dirty="0">
                <a:sym typeface="Symbol" charset="0"/>
              </a:rPr>
              <a:t></a:t>
            </a:r>
            <a:r>
              <a:rPr lang="en-US" sz="2800" i="1" dirty="0" smtClean="0"/>
              <a:t>k </a:t>
            </a:r>
            <a:r>
              <a:rPr lang="en-US" sz="2800" dirty="0" smtClean="0">
                <a:sym typeface="Symbol" charset="0"/>
              </a:rPr>
              <a:t> </a:t>
            </a:r>
            <a:r>
              <a:rPr lang="en-US" sz="2800" b="1" dirty="0" smtClean="0">
                <a:sym typeface="Symbol" charset="0"/>
              </a:rPr>
              <a:t>Z</a:t>
            </a:r>
            <a:r>
              <a:rPr lang="en-US" sz="2800" dirty="0" smtClean="0"/>
              <a:t> </a:t>
            </a:r>
            <a:r>
              <a:rPr lang="en-US" sz="2800" i="1" dirty="0"/>
              <a:t>k </a:t>
            </a:r>
            <a:r>
              <a:rPr lang="en-US" sz="2800" dirty="0">
                <a:sym typeface="Symbol" charset="0"/>
              </a:rPr>
              <a:t>1(mod 3) 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i="1" dirty="0"/>
              <a:t>k </a:t>
            </a:r>
            <a:r>
              <a:rPr lang="en-US" sz="2800" baseline="30000" dirty="0" smtClean="0"/>
              <a:t>3 </a:t>
            </a:r>
            <a:r>
              <a:rPr lang="en-US" sz="2800" dirty="0" smtClean="0">
                <a:sym typeface="Symbol" charset="0"/>
              </a:rPr>
              <a:t></a:t>
            </a:r>
            <a:r>
              <a:rPr lang="en-US" sz="2800" dirty="0">
                <a:sym typeface="Symbol" charset="0"/>
              </a:rPr>
              <a:t>1(mod 9)</a:t>
            </a:r>
          </a:p>
          <a:p>
            <a:pPr marL="609600" indent="-609600" algn="just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/>
              <a:t> </a:t>
            </a:r>
            <a:r>
              <a:rPr lang="en-US" sz="2800" i="1" dirty="0"/>
              <a:t>k </a:t>
            </a:r>
            <a:r>
              <a:rPr lang="en-US" sz="2800" i="1" dirty="0" smtClean="0"/>
              <a:t> </a:t>
            </a:r>
            <a:r>
              <a:rPr lang="en-US" sz="2800" dirty="0" smtClean="0">
                <a:sym typeface="Symbol" charset="0"/>
              </a:rPr>
              <a:t> 1</a:t>
            </a:r>
            <a:r>
              <a:rPr lang="en-US" sz="2800" dirty="0">
                <a:sym typeface="Symbol" charset="0"/>
              </a:rPr>
              <a:t>(mod 3)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-1 = 3</a:t>
            </a:r>
            <a:r>
              <a:rPr lang="en-US" sz="2800" i="1" dirty="0">
                <a:sym typeface="Symbol" charset="0"/>
              </a:rPr>
              <a:t>n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= 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dirty="0">
                <a:sym typeface="Symbol" charset="0"/>
              </a:rPr>
              <a:t>+ 1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 = (3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dirty="0">
                <a:sym typeface="Symbol" charset="0"/>
              </a:rPr>
              <a:t>+ 1)</a:t>
            </a:r>
            <a:r>
              <a:rPr lang="en-US" sz="2800" baseline="30000" dirty="0"/>
              <a:t>3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 =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3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2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+ 9</a:t>
            </a:r>
            <a:r>
              <a:rPr lang="en-US" sz="2800" i="1" dirty="0">
                <a:sym typeface="Symbol" charset="0"/>
              </a:rPr>
              <a:t>n  </a:t>
            </a:r>
            <a:r>
              <a:rPr lang="en-US" sz="2800" dirty="0">
                <a:sym typeface="Symbol" charset="0"/>
              </a:rPr>
              <a:t>+ 1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-1 =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3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+ 27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2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+ 9</a:t>
            </a:r>
            <a:r>
              <a:rPr lang="en-US" sz="2800" i="1" dirty="0">
                <a:sym typeface="Symbol" charset="0"/>
              </a:rPr>
              <a:t>n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n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-1 = (3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3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+ 3</a:t>
            </a:r>
            <a:r>
              <a:rPr lang="en-US" sz="2800" i="1" dirty="0">
                <a:sym typeface="Symbol" charset="0"/>
              </a:rPr>
              <a:t>n </a:t>
            </a:r>
            <a:r>
              <a:rPr lang="en-US" sz="2800" baseline="30000" dirty="0"/>
              <a:t>2</a:t>
            </a:r>
            <a:r>
              <a:rPr lang="en-US" sz="2800" i="1" dirty="0">
                <a:sym typeface="Symbol" charset="0"/>
              </a:rPr>
              <a:t> </a:t>
            </a:r>
            <a:r>
              <a:rPr lang="en-US" sz="2800" dirty="0">
                <a:sym typeface="Symbol" charset="0"/>
              </a:rPr>
              <a:t>+ </a:t>
            </a:r>
            <a:r>
              <a:rPr lang="en-US" sz="2800" i="1" dirty="0">
                <a:sym typeface="Symbol" charset="0"/>
              </a:rPr>
              <a:t>n</a:t>
            </a:r>
            <a:r>
              <a:rPr lang="en-US" sz="2800" dirty="0">
                <a:sym typeface="Symbol" charset="0"/>
              </a:rPr>
              <a:t>)·9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sym typeface="Symbol" charset="0"/>
              </a:rPr>
              <a:t></a:t>
            </a:r>
            <a:r>
              <a:rPr lang="en-US" sz="2800" i="1" dirty="0">
                <a:sym typeface="Symbol" charset="0"/>
              </a:rPr>
              <a:t>m  k</a:t>
            </a:r>
            <a:r>
              <a:rPr lang="en-US" sz="2800" dirty="0">
                <a:sym typeface="Symbol" charset="0"/>
              </a:rPr>
              <a:t>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-1 = </a:t>
            </a:r>
            <a:r>
              <a:rPr lang="en-US" sz="2800" i="1" dirty="0">
                <a:sym typeface="Symbol" charset="0"/>
              </a:rPr>
              <a:t>m</a:t>
            </a:r>
            <a:r>
              <a:rPr lang="en-US" sz="2800" dirty="0">
                <a:sym typeface="Symbol" charset="0"/>
              </a:rPr>
              <a:t>·9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/>
              <a:t> </a:t>
            </a:r>
            <a:r>
              <a:rPr lang="en-US" sz="2800" i="1" dirty="0"/>
              <a:t>k </a:t>
            </a:r>
            <a:r>
              <a:rPr lang="en-US" sz="2800" baseline="30000" dirty="0"/>
              <a:t>3</a:t>
            </a:r>
            <a:r>
              <a:rPr lang="en-US" sz="2800" dirty="0">
                <a:sym typeface="Symbol" charset="0"/>
              </a:rPr>
              <a:t>1(mod 9)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82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Discussion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042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first strategy you should try to prove an assertion is the direct proof method.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Don’t try to do too much at once. Be patient: take small steps using the appropriate definitions and previously proven facts.</a:t>
            </a:r>
          </a:p>
        </p:txBody>
      </p:sp>
    </p:spTree>
    <p:extLst>
      <p:ext uri="{BB962C8B-B14F-4D97-AF65-F5344CB8AC3E}">
        <p14:creationId xmlns:p14="http://schemas.microsoft.com/office/powerpoint/2010/main" val="271097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Contrapositive Proof (Chapter 5)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04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We use the fact that P  </a:t>
            </a:r>
            <a:r>
              <a:rPr lang="en-US" dirty="0" smtClean="0">
                <a:sym typeface="Symbol" charset="0"/>
              </a:rPr>
              <a:t> Q and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Q </a:t>
            </a:r>
            <a:r>
              <a:rPr lang="en-US" dirty="0" smtClean="0">
                <a:sym typeface="Symbol" charset="0"/>
              </a:rPr>
              <a:t>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P are logically equivalent. 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expression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Q </a:t>
            </a:r>
            <a:r>
              <a:rPr lang="en-US" dirty="0" smtClean="0">
                <a:sym typeface="Symbol" charset="0"/>
              </a:rPr>
              <a:t>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P  is called the </a:t>
            </a:r>
            <a:r>
              <a:rPr lang="en-US" b="1" dirty="0" smtClean="0">
                <a:latin typeface="Calibri" charset="0"/>
                <a:ea typeface="ＭＳ Ｐゴシック" charset="0"/>
                <a:sym typeface="Symbol" charset="0"/>
              </a:rPr>
              <a:t>contrapositive 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form of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  </a:t>
            </a:r>
            <a:r>
              <a:rPr lang="en-US" dirty="0" smtClean="0">
                <a:sym typeface="Symbol" charset="0"/>
              </a:rPr>
              <a:t> Q 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0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Contrapositive Proof (Chapter 5)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04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We use the fact that P  </a:t>
            </a:r>
            <a:r>
              <a:rPr lang="en-US" dirty="0" smtClean="0">
                <a:sym typeface="Symbol" charset="0"/>
              </a:rPr>
              <a:t> Q and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Q </a:t>
            </a:r>
            <a:r>
              <a:rPr lang="en-US" dirty="0" smtClean="0">
                <a:sym typeface="Symbol" charset="0"/>
              </a:rPr>
              <a:t>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P are logically equivalent. 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expression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Q </a:t>
            </a:r>
            <a:r>
              <a:rPr lang="en-US" dirty="0" smtClean="0">
                <a:sym typeface="Symbol" charset="0"/>
              </a:rPr>
              <a:t>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P  is called the </a:t>
            </a:r>
            <a:r>
              <a:rPr lang="en-US" b="1" dirty="0" smtClean="0">
                <a:latin typeface="Calibri" charset="0"/>
                <a:ea typeface="ＭＳ Ｐゴシック" charset="0"/>
                <a:sym typeface="Symbol" charset="0"/>
              </a:rPr>
              <a:t>contrapositive  </a:t>
            </a:r>
            <a:r>
              <a:rPr lang="en-US" dirty="0" smtClean="0">
                <a:latin typeface="Calibri" charset="0"/>
                <a:ea typeface="ＭＳ Ｐゴシック" charset="0"/>
                <a:sym typeface="Symbol" charset="0"/>
              </a:rPr>
              <a:t>form of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  </a:t>
            </a:r>
            <a:r>
              <a:rPr lang="en-US" dirty="0" smtClean="0">
                <a:sym typeface="Symbol" charset="0"/>
              </a:rPr>
              <a:t> Q 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 order to prove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 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 Q  is true, it suffices to instead prove that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Q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P is true.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 order to use direct proof to show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Q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P is true, we would assume that Q is true, and use this to deduce that P  is true.</a:t>
            </a: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3 at 1.1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8" y="1548530"/>
            <a:ext cx="7886286" cy="38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0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Divisors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three integers </a:t>
            </a:r>
            <a:r>
              <a:rPr lang="en-US" dirty="0" smtClean="0">
                <a:solidFill>
                  <a:srgbClr val="0000FF"/>
                </a:solidFill>
              </a:rPr>
              <a:t>a, b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a ≠ 0</a:t>
            </a:r>
            <a:r>
              <a:rPr lang="en-US" dirty="0" smtClean="0"/>
              <a:t>, such that </a:t>
            </a:r>
            <a:r>
              <a:rPr lang="en-US" dirty="0" smtClean="0">
                <a:solidFill>
                  <a:srgbClr val="0000FF"/>
                </a:solidFill>
              </a:rPr>
              <a:t>b = ac</a:t>
            </a:r>
            <a:r>
              <a:rPr lang="en-US" dirty="0" smtClean="0"/>
              <a:t>. In this case we say that 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divides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write </a:t>
            </a:r>
            <a:r>
              <a:rPr lang="en-US" dirty="0" smtClean="0">
                <a:solidFill>
                  <a:srgbClr val="0000FF"/>
                </a:solidFill>
              </a:rPr>
              <a:t>a | b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also say that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is a multiple of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0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16"/>
            <a:ext cx="8229600" cy="59850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Prove that for any sets A, B and C that if  A-C      A-B, then B      C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Proof:</a:t>
            </a:r>
            <a:r>
              <a:rPr lang="en-US" sz="2800" dirty="0" smtClean="0"/>
              <a:t> The contrapositive statement of the above is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pic>
        <p:nvPicPr>
          <p:cNvPr id="4" name="Picture 3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53" y="1326747"/>
            <a:ext cx="320121" cy="388026"/>
          </a:xfrm>
          <a:prstGeom prst="rect">
            <a:avLst/>
          </a:prstGeom>
        </p:spPr>
      </p:pic>
      <p:pic>
        <p:nvPicPr>
          <p:cNvPr id="5" name="Picture 4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08" y="1739140"/>
            <a:ext cx="320121" cy="3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0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16"/>
            <a:ext cx="8229600" cy="59850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Prove that for any sets A, B and C that if  A-C      A-B, then B      C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Proof:</a:t>
            </a:r>
            <a:r>
              <a:rPr lang="en-US" sz="2800" dirty="0" smtClean="0"/>
              <a:t> The contrapositive statement of the above is if      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C</a:t>
            </a:r>
            <a:r>
              <a:rPr lang="en-US" sz="2800" dirty="0" smtClean="0"/>
              <a:t> , A-C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A-B.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To conclude that  </a:t>
            </a:r>
            <a:r>
              <a:rPr lang="en-US" sz="2800" dirty="0"/>
              <a:t>A-C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A-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 we must show that if x  A-C, then x  A – B.</a:t>
            </a:r>
          </a:p>
        </p:txBody>
      </p:sp>
      <p:pic>
        <p:nvPicPr>
          <p:cNvPr id="4" name="Picture 3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53" y="1326747"/>
            <a:ext cx="320121" cy="388026"/>
          </a:xfrm>
          <a:prstGeom prst="rect">
            <a:avLst/>
          </a:prstGeom>
        </p:spPr>
      </p:pic>
      <p:pic>
        <p:nvPicPr>
          <p:cNvPr id="5" name="Picture 4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08" y="1739140"/>
            <a:ext cx="320121" cy="3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16"/>
            <a:ext cx="8229600" cy="59850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Prove that for any sets A, B and C that if  A-C      A-B, then B      C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Proof:</a:t>
            </a:r>
            <a:r>
              <a:rPr lang="en-US" sz="2800" dirty="0" smtClean="0"/>
              <a:t> The contrapositive statement of the above is if      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C</a:t>
            </a:r>
            <a:r>
              <a:rPr lang="en-US" sz="2800" dirty="0" smtClean="0"/>
              <a:t> , A-C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A-B.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To conclude that  </a:t>
            </a:r>
            <a:r>
              <a:rPr lang="en-US" sz="2800" dirty="0"/>
              <a:t>A-C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A-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 we must show that if x  A-C, then x  A – B.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x  A –C. This means that x  A and x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 C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However, we are given that B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C.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Because x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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C, we deduce that x  B either.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we have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 A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x 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B.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implies that x  A-B.</a:t>
            </a:r>
          </a:p>
        </p:txBody>
      </p:sp>
      <p:pic>
        <p:nvPicPr>
          <p:cNvPr id="4" name="Picture 3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53" y="1326747"/>
            <a:ext cx="320121" cy="388026"/>
          </a:xfrm>
          <a:prstGeom prst="rect">
            <a:avLst/>
          </a:prstGeom>
        </p:spPr>
      </p:pic>
      <p:pic>
        <p:nvPicPr>
          <p:cNvPr id="5" name="Picture 4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08" y="1739140"/>
            <a:ext cx="320121" cy="3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816"/>
            <a:ext cx="8229600" cy="598500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Prove that for any sets A, B and C that if  A-C      A-B, then B      C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Proof:</a:t>
            </a:r>
            <a:r>
              <a:rPr lang="en-US" sz="2800" dirty="0" smtClean="0"/>
              <a:t> The contrapositive statement of the above is if      B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C</a:t>
            </a:r>
            <a:r>
              <a:rPr lang="en-US" sz="2800" dirty="0" smtClean="0"/>
              <a:t> , A-C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A-B.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To conclude that  </a:t>
            </a:r>
            <a:r>
              <a:rPr lang="en-US" sz="2800" dirty="0"/>
              <a:t>A-C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A-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B, we must show that if x  A-C, then x  A – B.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x  A –C. This means that x  A and x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 C</a:t>
            </a: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However, we are given that B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C.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Because x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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C, we deduce that x  B either. 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Thus we have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 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x 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B.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implies that x  A-B.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Contrapositive statement is true.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Original statement is also true</a:t>
            </a:r>
          </a:p>
        </p:txBody>
      </p:sp>
      <p:pic>
        <p:nvPicPr>
          <p:cNvPr id="4" name="Picture 3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53" y="1326747"/>
            <a:ext cx="320121" cy="388026"/>
          </a:xfrm>
          <a:prstGeom prst="rect">
            <a:avLst/>
          </a:prstGeom>
        </p:spPr>
      </p:pic>
      <p:pic>
        <p:nvPicPr>
          <p:cNvPr id="5" name="Picture 4" descr="Screen Shot 2015-03-01 at 8.4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08" y="1739140"/>
            <a:ext cx="320121" cy="3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4-04-09 at 12.0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899"/>
            <a:ext cx="9144000" cy="42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5(11)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Suppose x, y are integers. If x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(y+3) is even, the x is even or y is odd.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equivalent contrapositive statement is: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if x is odd and y is even, 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(y+3</a:t>
            </a:r>
            <a:r>
              <a:rPr lang="en-US" sz="2400" dirty="0" smtClean="0">
                <a:solidFill>
                  <a:srgbClr val="000000"/>
                </a:solidFill>
              </a:rPr>
              <a:t>) is odd.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2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 of 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4, 5, 12, 13, 17, 24, 25, 27, 28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by Contradiction (Chapter 6)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method is not just limited to conditional statements.</a:t>
            </a:r>
          </a:p>
          <a:p>
            <a:pPr lvl="1"/>
            <a:r>
              <a:rPr lang="en-US" dirty="0" smtClean="0"/>
              <a:t> Show that the number       is irrational. (Note: A number is irrational if it cannot be  expressed as       where a and b are integers, and b is non-zero.)</a:t>
            </a:r>
            <a:endParaRPr lang="en-US" dirty="0"/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88" y="2721110"/>
            <a:ext cx="533400" cy="444500"/>
          </a:xfrm>
          <a:prstGeom prst="rect">
            <a:avLst/>
          </a:prstGeom>
        </p:spPr>
      </p:pic>
      <p:pic>
        <p:nvPicPr>
          <p:cNvPr id="6" name="Picture 5" descr="Screen Shot 2015-03-01 at 10.0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47" y="3111500"/>
            <a:ext cx="368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by Contradiction (Chapter 6)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88" y="2721110"/>
            <a:ext cx="533400" cy="444500"/>
          </a:xfrm>
          <a:prstGeom prst="rect">
            <a:avLst/>
          </a:prstGeom>
        </p:spPr>
      </p:pic>
      <p:pic>
        <p:nvPicPr>
          <p:cNvPr id="8" name="Picture 7" descr="Screen Shot 2015-03-01 at 10.1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8" y="1878666"/>
            <a:ext cx="8167319" cy="3896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966503"/>
            <a:ext cx="800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 is some statement.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23308" y="3165610"/>
            <a:ext cx="38206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05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Proof by Contradiction (Chapter 6)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88" y="2721110"/>
            <a:ext cx="533400" cy="444500"/>
          </a:xfrm>
          <a:prstGeom prst="rect">
            <a:avLst/>
          </a:prstGeom>
        </p:spPr>
      </p:pic>
      <p:pic>
        <p:nvPicPr>
          <p:cNvPr id="8" name="Picture 7" descr="Screen Shot 2015-03-01 at 10.1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8" y="1878666"/>
            <a:ext cx="8167319" cy="3896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966503"/>
            <a:ext cx="800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 is some statement.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23308" y="3165610"/>
            <a:ext cx="38206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2323" y="4130337"/>
            <a:ext cx="252110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 </a:t>
            </a:r>
            <a:r>
              <a:rPr lang="en-US" sz="2800" dirty="0" smtClean="0">
                <a:sym typeface="Symbol" charset="0"/>
              </a:rPr>
              <a:t> (C  </a:t>
            </a:r>
            <a:r>
              <a:rPr lang="en-US" sz="2800" b="1" dirty="0" smtClean="0">
                <a:sym typeface="Symbol" charset="0"/>
              </a:rPr>
              <a:t>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C)</a:t>
            </a:r>
          </a:p>
        </p:txBody>
      </p:sp>
    </p:spTree>
    <p:extLst>
      <p:ext uri="{BB962C8B-B14F-4D97-AF65-F5344CB8AC3E}">
        <p14:creationId xmlns:p14="http://schemas.microsoft.com/office/powerpoint/2010/main" val="336012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Divisors (Examples)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true?</a:t>
            </a:r>
          </a:p>
          <a:p>
            <a:pPr lvl="1"/>
            <a:r>
              <a:rPr lang="en-US" dirty="0" smtClean="0"/>
              <a:t>12 | 12</a:t>
            </a:r>
          </a:p>
          <a:p>
            <a:pPr lvl="1"/>
            <a:r>
              <a:rPr lang="en-US" dirty="0" smtClean="0"/>
              <a:t>13 | 0</a:t>
            </a:r>
          </a:p>
          <a:p>
            <a:pPr lvl="1"/>
            <a:r>
              <a:rPr lang="en-US" dirty="0" smtClean="0"/>
              <a:t>0 |13</a:t>
            </a:r>
          </a:p>
          <a:p>
            <a:pPr lvl="1"/>
            <a:r>
              <a:rPr lang="en-US" dirty="0" smtClean="0"/>
              <a:t>121 | 11</a:t>
            </a:r>
          </a:p>
          <a:p>
            <a:pPr lvl="1"/>
            <a:r>
              <a:rPr lang="en-US" dirty="0" smtClean="0"/>
              <a:t>11 |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4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" y="274638"/>
            <a:ext cx="85079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Show that the number       is irrational.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364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P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        is rational.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08" y="604220"/>
            <a:ext cx="660389" cy="550324"/>
          </a:xfrm>
          <a:prstGeom prst="rect">
            <a:avLst/>
          </a:prstGeom>
        </p:spPr>
      </p:pic>
      <p:pic>
        <p:nvPicPr>
          <p:cNvPr id="7" name="Picture 6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02" y="1574106"/>
            <a:ext cx="660389" cy="5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" y="274638"/>
            <a:ext cx="85079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Show that the number       is irrational.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364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P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        is rational.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by definition       =        where  a and b are integers and a and non-zero  b have no common factors, i.e. 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gcd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= 1.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08" y="604220"/>
            <a:ext cx="660389" cy="550324"/>
          </a:xfrm>
          <a:prstGeom prst="rect">
            <a:avLst/>
          </a:prstGeom>
        </p:spPr>
      </p:pic>
      <p:pic>
        <p:nvPicPr>
          <p:cNvPr id="7" name="Picture 6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92" y="1574106"/>
            <a:ext cx="660389" cy="550324"/>
          </a:xfrm>
          <a:prstGeom prst="rect">
            <a:avLst/>
          </a:prstGeom>
        </p:spPr>
      </p:pic>
      <p:pic>
        <p:nvPicPr>
          <p:cNvPr id="8" name="Picture 7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82" y="2160206"/>
            <a:ext cx="480744" cy="400620"/>
          </a:xfrm>
          <a:prstGeom prst="rect">
            <a:avLst/>
          </a:prstGeom>
        </p:spPr>
      </p:pic>
      <p:pic>
        <p:nvPicPr>
          <p:cNvPr id="9" name="Picture 8" descr="Screen Shot 2015-03-01 at 10.0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2034566"/>
            <a:ext cx="368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" y="274638"/>
            <a:ext cx="85079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Show that the number       is irrational.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364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P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        is rational.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by definition       =        where  a and b are integers and a and non-zero  b have no common factors, i.e.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gcd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= 1.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Squaring we get 2b</a:t>
            </a:r>
            <a:r>
              <a:rPr lang="en-US" sz="24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a</a:t>
            </a:r>
            <a:r>
              <a:rPr lang="en-US" sz="24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This implies that  a is even. Therefore, a=2k, for some k.</a:t>
            </a:r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08" y="604220"/>
            <a:ext cx="660389" cy="550324"/>
          </a:xfrm>
          <a:prstGeom prst="rect">
            <a:avLst/>
          </a:prstGeom>
        </p:spPr>
      </p:pic>
      <p:pic>
        <p:nvPicPr>
          <p:cNvPr id="7" name="Picture 6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92" y="1574106"/>
            <a:ext cx="660389" cy="550324"/>
          </a:xfrm>
          <a:prstGeom prst="rect">
            <a:avLst/>
          </a:prstGeom>
        </p:spPr>
      </p:pic>
      <p:pic>
        <p:nvPicPr>
          <p:cNvPr id="8" name="Picture 7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82" y="2160206"/>
            <a:ext cx="480744" cy="400620"/>
          </a:xfrm>
          <a:prstGeom prst="rect">
            <a:avLst/>
          </a:prstGeom>
        </p:spPr>
      </p:pic>
      <p:pic>
        <p:nvPicPr>
          <p:cNvPr id="9" name="Picture 8" descr="Screen Shot 2015-03-01 at 10.0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2034566"/>
            <a:ext cx="368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3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" y="274638"/>
            <a:ext cx="85079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Show that the number       is irrational.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364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P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        is rational.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by definition       =        where  a and b are integers and a and non-zero  b have no common factors, i.e.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gcd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= 1.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Squaring we get 2b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a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This implies that  a is even. Therefore, a=2k, for some k.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can write 2b</a:t>
            </a:r>
            <a:r>
              <a:rPr lang="en-US" sz="24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4k</a:t>
            </a:r>
            <a:r>
              <a:rPr lang="en-US" sz="24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2,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i.e. b</a:t>
            </a:r>
            <a:r>
              <a:rPr lang="en-US" sz="24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2k</a:t>
            </a:r>
            <a:r>
              <a:rPr lang="en-US" sz="2400" baseline="30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Hence b is also even.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08" y="604220"/>
            <a:ext cx="660389" cy="550324"/>
          </a:xfrm>
          <a:prstGeom prst="rect">
            <a:avLst/>
          </a:prstGeom>
        </p:spPr>
      </p:pic>
      <p:pic>
        <p:nvPicPr>
          <p:cNvPr id="7" name="Picture 6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92" y="1574106"/>
            <a:ext cx="660389" cy="550324"/>
          </a:xfrm>
          <a:prstGeom prst="rect">
            <a:avLst/>
          </a:prstGeom>
        </p:spPr>
      </p:pic>
      <p:pic>
        <p:nvPicPr>
          <p:cNvPr id="8" name="Picture 7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82" y="2160206"/>
            <a:ext cx="480744" cy="400620"/>
          </a:xfrm>
          <a:prstGeom prst="rect">
            <a:avLst/>
          </a:prstGeom>
        </p:spPr>
      </p:pic>
      <p:pic>
        <p:nvPicPr>
          <p:cNvPr id="9" name="Picture 8" descr="Screen Shot 2015-03-01 at 10.0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2034566"/>
            <a:ext cx="368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" y="274638"/>
            <a:ext cx="85079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Show that the number       is irrational.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364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P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        is rational.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Then by definition       =        where  a and b are integers and a and non-zero  b have no common factors, i.e.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gcd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= 1.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Squaring we get 2b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a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 This implies that  a is even. Therefore, a=2k, for some k.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can write 2b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4k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2,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i.e. b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= 2k</a:t>
            </a:r>
            <a:r>
              <a:rPr lang="en-US" sz="2400" baseline="300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Hence b is also even.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means that a and b have 2 as a common factor.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We arrive at a contradiction.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P  </a:t>
            </a:r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 F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charset="0"/>
              </a:rPr>
              <a:t> P is true.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08" y="604220"/>
            <a:ext cx="660389" cy="550324"/>
          </a:xfrm>
          <a:prstGeom prst="rect">
            <a:avLst/>
          </a:prstGeom>
        </p:spPr>
      </p:pic>
      <p:pic>
        <p:nvPicPr>
          <p:cNvPr id="7" name="Picture 6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92" y="1574106"/>
            <a:ext cx="660389" cy="550324"/>
          </a:xfrm>
          <a:prstGeom prst="rect">
            <a:avLst/>
          </a:prstGeom>
        </p:spPr>
      </p:pic>
      <p:pic>
        <p:nvPicPr>
          <p:cNvPr id="8" name="Picture 7" descr="Screen Shot 2015-03-01 at 10.0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82" y="2160206"/>
            <a:ext cx="480744" cy="400620"/>
          </a:xfrm>
          <a:prstGeom prst="rect">
            <a:avLst/>
          </a:prstGeom>
        </p:spPr>
      </p:pic>
      <p:pic>
        <p:nvPicPr>
          <p:cNvPr id="9" name="Picture 8" descr="Screen Shot 2015-03-01 at 10.08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2034566"/>
            <a:ext cx="368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8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207"/>
          </a:xfrm>
        </p:spPr>
        <p:txBody>
          <a:bodyPr/>
          <a:lstStyle/>
          <a:p>
            <a:r>
              <a:rPr lang="en-US" dirty="0" smtClean="0"/>
              <a:t>Consider a 32 x 33 rectangle partitioned into nine squares: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Claim: Smallest square in the partition must always lie in the middle.</a:t>
            </a:r>
          </a:p>
        </p:txBody>
      </p:sp>
      <p:pic>
        <p:nvPicPr>
          <p:cNvPr id="4" name="Picture 3" descr="Screen Shot 2015-03-01 at 10.4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2734839"/>
            <a:ext cx="2755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it is possible to place the smallest square on the boundary.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 descr="Screen Shot 2015-03-01 at 10.4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30" y="1901896"/>
            <a:ext cx="2764226" cy="13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it is possible to place the smallest square on the boundary.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Observe that the squares immediately adjacent to the smallest square are larger.</a:t>
            </a:r>
          </a:p>
        </p:txBody>
      </p:sp>
      <p:pic>
        <p:nvPicPr>
          <p:cNvPr id="4" name="Picture 3" descr="Screen Shot 2015-03-01 at 10.4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30" y="1901896"/>
            <a:ext cx="2764226" cy="13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it is possible to place the smallest square on the boundary.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Observe that the squares immediately adjacent to the smallest square are larger.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area marked ? cannot be covered by larger size squares.</a:t>
            </a:r>
          </a:p>
        </p:txBody>
      </p:sp>
      <p:pic>
        <p:nvPicPr>
          <p:cNvPr id="4" name="Picture 3" descr="Screen Shot 2015-03-01 at 10.4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30" y="1901896"/>
            <a:ext cx="2764226" cy="13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Suppose it is possible to place the smallest square on the boundary.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Observe that the squares immediately adjacent to the smallest square are larger.</a:t>
            </a:r>
          </a:p>
          <a:p>
            <a:r>
              <a:rPr lang="en-US" sz="2800" dirty="0" smtClean="0"/>
              <a:t>The area marked ? cannot be covered by larger size squares.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starting assumption leads to a contradiction.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starting assumption is wrong.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Therefore, the smallest square must appear in the middle of the configuration of squares.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1 at 10.4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30" y="1901896"/>
            <a:ext cx="2764226" cy="13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9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ccepted facts we will use as obvious (axioms):</a:t>
            </a:r>
          </a:p>
          <a:p>
            <a:pPr lvl="1"/>
            <a:r>
              <a:rPr lang="en-US" dirty="0" smtClean="0"/>
              <a:t>In algebra, a + b = b + a</a:t>
            </a:r>
          </a:p>
          <a:p>
            <a:pPr lvl="1"/>
            <a:r>
              <a:rPr lang="en-US" dirty="0" smtClean="0"/>
              <a:t>Laws of algebra</a:t>
            </a:r>
          </a:p>
          <a:p>
            <a:pPr lvl="1"/>
            <a:r>
              <a:rPr lang="en-US" dirty="0" smtClean="0"/>
              <a:t>Laws of set theory</a:t>
            </a:r>
          </a:p>
          <a:p>
            <a:pPr lvl="1"/>
            <a:r>
              <a:rPr lang="en-US" dirty="0" smtClean="0"/>
              <a:t>Laws of 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9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There are infinitely many primes.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297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There are infinitely many primes.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Suppose there are finite number of primes, and they are, say, p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, p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….., </a:t>
            </a:r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Let </a:t>
            </a:r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is the largest prime number in the list.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85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There are infinitely many primes.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there are finite number of primes, and they are, say,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…..,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Let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is the largest prime number in the list.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Consider the number a = p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 smtClean="0">
                <a:solidFill>
                  <a:srgbClr val="0000FF"/>
                </a:solidFill>
              </a:rPr>
              <a:t> p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x </a:t>
            </a:r>
            <a:r>
              <a:rPr lang="en-US" sz="2800" dirty="0">
                <a:solidFill>
                  <a:srgbClr val="0000FF"/>
                </a:solidFill>
              </a:rPr>
              <a:t>….</a:t>
            </a:r>
            <a:r>
              <a:rPr lang="en-US" sz="2800" dirty="0" smtClean="0">
                <a:solidFill>
                  <a:srgbClr val="0000FF"/>
                </a:solidFill>
              </a:rPr>
              <a:t>.x </a:t>
            </a:r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+ 1.</a:t>
            </a:r>
          </a:p>
        </p:txBody>
      </p:sp>
    </p:spTree>
    <p:extLst>
      <p:ext uri="{BB962C8B-B14F-4D97-AF65-F5344CB8AC3E}">
        <p14:creationId xmlns:p14="http://schemas.microsoft.com/office/powerpoint/2010/main" val="22469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There are infinitely many primes.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there are finite number of primes, and they are, say,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…..,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Let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is the largest prime number in the list.</a:t>
            </a:r>
          </a:p>
          <a:p>
            <a:r>
              <a:rPr lang="en-US" sz="2800" dirty="0" smtClean="0"/>
              <a:t>Consider the number a = p</a:t>
            </a:r>
            <a:r>
              <a:rPr lang="en-US" sz="2800" baseline="-25000" dirty="0" smtClean="0"/>
              <a:t>1</a:t>
            </a:r>
            <a:r>
              <a:rPr lang="en-US" sz="2800" dirty="0"/>
              <a:t>x</a:t>
            </a:r>
            <a:r>
              <a:rPr lang="en-US" sz="2800" dirty="0" smtClean="0"/>
              <a:t>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x </a:t>
            </a:r>
            <a:r>
              <a:rPr lang="en-US" sz="2800" dirty="0"/>
              <a:t>….</a:t>
            </a:r>
            <a:r>
              <a:rPr lang="en-US" sz="2800" dirty="0" smtClean="0"/>
              <a:t>.x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+ 1.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Since a is not divisible by 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 for any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a is also a prime number.</a:t>
            </a:r>
          </a:p>
        </p:txBody>
      </p:sp>
    </p:spTree>
    <p:extLst>
      <p:ext uri="{BB962C8B-B14F-4D97-AF65-F5344CB8AC3E}">
        <p14:creationId xmlns:p14="http://schemas.microsoft.com/office/powerpoint/2010/main" val="110758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There are infinitely many primes.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there are finite number of primes, and they are, say,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…..,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Let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is the largest prime number in the list.</a:t>
            </a:r>
          </a:p>
          <a:p>
            <a:r>
              <a:rPr lang="en-US" sz="2800" dirty="0" smtClean="0"/>
              <a:t>Consider the number a = p</a:t>
            </a:r>
            <a:r>
              <a:rPr lang="en-US" sz="2800" baseline="-25000" dirty="0" smtClean="0"/>
              <a:t>1</a:t>
            </a:r>
            <a:r>
              <a:rPr lang="en-US" sz="2800" dirty="0"/>
              <a:t>x</a:t>
            </a:r>
            <a:r>
              <a:rPr lang="en-US" sz="2800" dirty="0" smtClean="0"/>
              <a:t>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x </a:t>
            </a:r>
            <a:r>
              <a:rPr lang="en-US" sz="2800" dirty="0"/>
              <a:t>….</a:t>
            </a:r>
            <a:r>
              <a:rPr lang="en-US" sz="2800" dirty="0" smtClean="0"/>
              <a:t>.x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+ 1.</a:t>
            </a:r>
          </a:p>
          <a:p>
            <a:r>
              <a:rPr lang="en-US" sz="2800" dirty="0" smtClean="0"/>
              <a:t>Since a is not divisible by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for any </a:t>
            </a:r>
            <a:r>
              <a:rPr lang="en-US" sz="2800" dirty="0" err="1" smtClean="0"/>
              <a:t>i</a:t>
            </a:r>
            <a:r>
              <a:rPr lang="en-US" sz="2800" dirty="0" smtClean="0"/>
              <a:t>, a is also a prime number.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Thus a is a prime number larger that </a:t>
            </a:r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starting assumption leads to a contradiction.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This proves that there are infinitely many prime.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5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Proving conditional statements by contradiction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3-01 at 11.5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16100"/>
            <a:ext cx="8134120" cy="35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Proving conditional statements by contradiction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3-01 at 11.5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16100"/>
            <a:ext cx="8134120" cy="3568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7277" y="5396965"/>
            <a:ext cx="2718608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P  </a:t>
            </a:r>
            <a:r>
              <a:rPr lang="en-US" sz="3200" b="1" dirty="0" smtClean="0">
                <a:sym typeface="Symbol" charset="0"/>
              </a:rPr>
              <a:t> </a:t>
            </a:r>
            <a:r>
              <a:rPr lang="en-US" sz="32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Q</a:t>
            </a:r>
            <a:r>
              <a:rPr lang="en-US" sz="3200" b="1" dirty="0" smtClean="0">
                <a:sym typeface="Symbol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3200" dirty="0">
                <a:solidFill>
                  <a:srgbClr val="0000FF"/>
                </a:solidFill>
                <a:sym typeface="Symbol" charset="0"/>
              </a:rPr>
              <a:t> </a:t>
            </a:r>
            <a:r>
              <a:rPr lang="en-US" sz="3200" dirty="0" smtClean="0">
                <a:solidFill>
                  <a:srgbClr val="0000FF"/>
                </a:solidFill>
                <a:sym typeface="Symbol" charset="0"/>
              </a:rPr>
              <a:t>F</a:t>
            </a:r>
            <a:endParaRPr lang="en-US" sz="3200" dirty="0">
              <a:solidFill>
                <a:srgbClr val="0000FF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Let x and y be real numbers. If 5x+25y = 1723, then x or y is not an integer.</a:t>
            </a:r>
          </a:p>
        </p:txBody>
      </p:sp>
    </p:spTree>
    <p:extLst>
      <p:ext uri="{BB962C8B-B14F-4D97-AF65-F5344CB8AC3E}">
        <p14:creationId xmlns:p14="http://schemas.microsoft.com/office/powerpoint/2010/main" val="26101923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Let x and y be real numbers. If 5x+25y = 1723, then x or y is not an integer.</a:t>
            </a:r>
          </a:p>
          <a:p>
            <a:r>
              <a:rPr lang="en-US" sz="2800" dirty="0" smtClean="0"/>
              <a:t>Here P(</a:t>
            </a:r>
            <a:r>
              <a:rPr lang="en-US" sz="2800" dirty="0" err="1" smtClean="0"/>
              <a:t>x,y</a:t>
            </a:r>
            <a:r>
              <a:rPr lang="en-US" sz="2800" dirty="0" smtClean="0"/>
              <a:t>): 5x + 25 y =1723; </a:t>
            </a:r>
          </a:p>
          <a:p>
            <a:r>
              <a:rPr lang="en-US" sz="2800" dirty="0" smtClean="0"/>
              <a:t>Q(</a:t>
            </a:r>
            <a:r>
              <a:rPr lang="en-US" sz="2800" dirty="0" err="1" smtClean="0"/>
              <a:t>x,y</a:t>
            </a:r>
            <a:r>
              <a:rPr lang="en-US" sz="2800" dirty="0" smtClean="0"/>
              <a:t>): (x is not an integer)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(y is not an integer)</a:t>
            </a:r>
          </a:p>
        </p:txBody>
      </p:sp>
    </p:spTree>
    <p:extLst>
      <p:ext uri="{BB962C8B-B14F-4D97-AF65-F5344CB8AC3E}">
        <p14:creationId xmlns:p14="http://schemas.microsoft.com/office/powerpoint/2010/main" val="1267976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Let x and y be real numbers. If 5x+25y = 1723, then x or y is not an integer.</a:t>
            </a:r>
          </a:p>
          <a:p>
            <a:r>
              <a:rPr lang="en-US" sz="2800" dirty="0" smtClean="0"/>
              <a:t>Here P(</a:t>
            </a:r>
            <a:r>
              <a:rPr lang="en-US" sz="2800" dirty="0" err="1" smtClean="0"/>
              <a:t>x,y</a:t>
            </a:r>
            <a:r>
              <a:rPr lang="en-US" sz="2800" dirty="0" smtClean="0"/>
              <a:t>): 5x + 25 y =1723; </a:t>
            </a:r>
          </a:p>
          <a:p>
            <a:r>
              <a:rPr lang="en-US" sz="2800" dirty="0" smtClean="0"/>
              <a:t>Q(</a:t>
            </a:r>
            <a:r>
              <a:rPr lang="en-US" sz="2800" dirty="0" err="1" smtClean="0"/>
              <a:t>x,y</a:t>
            </a:r>
            <a:r>
              <a:rPr lang="en-US" sz="2800" dirty="0" smtClean="0"/>
              <a:t>): (x is not an integer)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(y is not an integer)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(P(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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Q(</a:t>
            </a:r>
            <a:r>
              <a:rPr lang="en-US" sz="28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</a:t>
            </a:r>
          </a:p>
          <a:p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Q(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: x and y are integers.</a:t>
            </a:r>
          </a:p>
        </p:txBody>
      </p:sp>
    </p:spTree>
    <p:extLst>
      <p:ext uri="{BB962C8B-B14F-4D97-AF65-F5344CB8AC3E}">
        <p14:creationId xmlns:p14="http://schemas.microsoft.com/office/powerpoint/2010/main" val="61968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Euclidean Geometry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746"/>
          </a:xfrm>
        </p:spPr>
        <p:txBody>
          <a:bodyPr>
            <a:normAutofit/>
          </a:bodyPr>
          <a:lstStyle/>
          <a:p>
            <a:r>
              <a:rPr lang="en-US" dirty="0" smtClean="0"/>
              <a:t>Points and lines are our universe.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Two angles are supplementary if the sum of the angles is 180 degrees.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Axiom:</a:t>
            </a:r>
            <a:r>
              <a:rPr lang="en-US" dirty="0" smtClean="0"/>
              <a:t> Given two points, there is exactly one line.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Theorem:</a:t>
            </a:r>
            <a:r>
              <a:rPr lang="en-US" dirty="0" smtClean="0"/>
              <a:t> If the two sides of a triangle are equal, the angles opposite them are equal.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Corollary:</a:t>
            </a:r>
            <a:r>
              <a:rPr lang="en-US" dirty="0" smtClean="0"/>
              <a:t> If a triangle is equilateral, it is equiangular.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1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Let x and y be real numbers. If 5x+25y = 1723, then x or y is not an integer.</a:t>
            </a:r>
          </a:p>
          <a:p>
            <a:r>
              <a:rPr lang="en-US" sz="2800" dirty="0" smtClean="0"/>
              <a:t>Here P(</a:t>
            </a:r>
            <a:r>
              <a:rPr lang="en-US" sz="2800" dirty="0" err="1" smtClean="0"/>
              <a:t>x,y</a:t>
            </a:r>
            <a:r>
              <a:rPr lang="en-US" sz="2800" dirty="0" smtClean="0"/>
              <a:t>): 5x + 25 y =1723; </a:t>
            </a:r>
          </a:p>
          <a:p>
            <a:r>
              <a:rPr lang="en-US" sz="2800" dirty="0" smtClean="0"/>
              <a:t>Q(</a:t>
            </a:r>
            <a:r>
              <a:rPr lang="en-US" sz="2800" dirty="0" err="1" smtClean="0"/>
              <a:t>x,y</a:t>
            </a:r>
            <a:r>
              <a:rPr lang="en-US" sz="2800" dirty="0" smtClean="0"/>
              <a:t>): (x is not an integer)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(y is not an integer)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Suppose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(P(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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Q(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Q(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: x and y are integers.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Note that 5x + 25 y =1723 is 5(x+5y) =1723.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Since x+5y is an integer, therefore 5 divides 1723, a contradiction.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66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Consider the statement: For all nonnegative real numbers a, b,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c, if a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b</a:t>
            </a:r>
            <a:r>
              <a:rPr lang="en-US" baseline="30000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</a:rPr>
              <a:t>= c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    then </a:t>
            </a:r>
            <a:r>
              <a:rPr lang="en-US" dirty="0">
                <a:solidFill>
                  <a:srgbClr val="0000FF"/>
                </a:solidFill>
              </a:rPr>
              <a:t>a + b ≥ c. 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Solve in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8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Fill in the blanks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3-02 at 10.0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9144000" cy="44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 from Chapter 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3, 4, 5, 8, 14, 19, 21.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</p:txBody>
      </p:sp>
    </p:spTree>
    <p:extLst>
      <p:ext uri="{BB962C8B-B14F-4D97-AF65-F5344CB8AC3E}">
        <p14:creationId xmlns:p14="http://schemas.microsoft.com/office/powerpoint/2010/main" val="159477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Follows easily since a – a = 0 = n x 0.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 and b are integers such that a  b (mod n), b  a (mod n).</a:t>
            </a:r>
          </a:p>
        </p:txBody>
      </p:sp>
    </p:spTree>
    <p:extLst>
      <p:ext uri="{BB962C8B-B14F-4D97-AF65-F5344CB8AC3E}">
        <p14:creationId xmlns:p14="http://schemas.microsoft.com/office/powerpoint/2010/main" val="415982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Follows easily since a – a = 0 = n x 0.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 and b are integers such that a  b (mod n), b 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If n|(b-a), n|(a-b), vice versa.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a, b and c are integers such that a  b (mod n) and b  c (mod n), then a  c (nod n).</a:t>
            </a:r>
          </a:p>
        </p:txBody>
      </p:sp>
    </p:spTree>
    <p:extLst>
      <p:ext uri="{BB962C8B-B14F-4D97-AF65-F5344CB8AC3E}">
        <p14:creationId xmlns:p14="http://schemas.microsoft.com/office/powerpoint/2010/main" val="23322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Some properties of congruent modulo 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8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all integers a, a 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Follows easily since a – a = 0 = n x 0.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 and b are integers such that a  b (mod n), b  a (mod n).</a:t>
            </a:r>
          </a:p>
          <a:p>
            <a:pPr lvl="1"/>
            <a:r>
              <a:rPr lang="en-US" sz="2400" dirty="0" smtClean="0">
                <a:sym typeface="Symbol" charset="0"/>
              </a:rPr>
              <a:t>If n|(b-a), n|(a-b), vice versa.</a:t>
            </a:r>
          </a:p>
          <a:p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If a, b and c are integers such that a  b (mod n) and b  c (mod n), then a  c (nod n).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sym typeface="Symbol" charset="0"/>
              </a:rPr>
              <a:t>Given n|(a-b) and n|(b-c). Now (a-c) = (a-b) + (b-c). Therefore, n|(a-c).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091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(a + c)  b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+ d</a:t>
            </a:r>
            <a:r>
              <a:rPr lang="en-US" baseline="-25000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(mod n) </a:t>
            </a:r>
            <a:endParaRPr lang="en-US" dirty="0" smtClean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8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Modular arithmetic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31"/>
            <a:ext cx="8229600" cy="57554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5(24)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Suppose that a, b and c, d are integers such that a </a:t>
            </a:r>
            <a:r>
              <a:rPr lang="en-US" dirty="0" smtClean="0">
                <a:solidFill>
                  <a:srgbClr val="0000FF"/>
                </a:solidFill>
                <a:sym typeface="Symbol" charset="0"/>
              </a:rPr>
              <a:t> b (mod n) and c  d (mod n). </a:t>
            </a:r>
            <a:r>
              <a:rPr lang="en-US" dirty="0" smtClean="0">
                <a:sym typeface="Symbol" charset="0"/>
              </a:rPr>
              <a:t>Then</a:t>
            </a:r>
          </a:p>
          <a:p>
            <a:pPr lvl="1">
              <a:buFont typeface="Courier New"/>
              <a:buChar char="o"/>
            </a:pPr>
            <a:r>
              <a:rPr lang="en-US" dirty="0">
                <a:sym typeface="Symbol" charset="0"/>
              </a:rPr>
              <a:t>(a + c)  b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+ d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 (mod n) </a:t>
            </a:r>
            <a:r>
              <a:rPr lang="en-US" dirty="0" smtClean="0">
                <a:sym typeface="Symbol" charset="0"/>
              </a:rPr>
              <a:t>(easy)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rgbClr val="0000FF"/>
                </a:solidFill>
                <a:sym typeface="Symbol" charset="0"/>
              </a:rPr>
              <a:t>a –  c  b – d (mod n) </a:t>
            </a:r>
          </a:p>
        </p:txBody>
      </p:sp>
    </p:spTree>
    <p:extLst>
      <p:ext uri="{BB962C8B-B14F-4D97-AF65-F5344CB8AC3E}">
        <p14:creationId xmlns:p14="http://schemas.microsoft.com/office/powerpoint/2010/main" val="88432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6382</Words>
  <Application>Microsoft Macintosh PowerPoint</Application>
  <PresentationFormat>On-screen Show (4:3)</PresentationFormat>
  <Paragraphs>537</Paragraphs>
  <Slides>101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Proofs (Chapter 4, 5 and 6)</vt:lpstr>
      <vt:lpstr>Proofs</vt:lpstr>
      <vt:lpstr>Terminology</vt:lpstr>
      <vt:lpstr>Theorems: Example</vt:lpstr>
      <vt:lpstr>Definitions</vt:lpstr>
      <vt:lpstr>Divisors</vt:lpstr>
      <vt:lpstr>Divisors (Examples)</vt:lpstr>
      <vt:lpstr>PowerPoint Presentation</vt:lpstr>
      <vt:lpstr>Euclidean Geometry</vt:lpstr>
      <vt:lpstr>Multiples of an integer</vt:lpstr>
      <vt:lpstr>The Division Algorithm</vt:lpstr>
      <vt:lpstr>Prime numbers</vt:lpstr>
      <vt:lpstr>Greatest Common Divisor (gcd)</vt:lpstr>
      <vt:lpstr>Least Common Multiple (lcm)</vt:lpstr>
      <vt:lpstr>Comments</vt:lpstr>
      <vt:lpstr>Direct Proofs</vt:lpstr>
      <vt:lpstr>Direct Proofs</vt:lpstr>
      <vt:lpstr>Direct Proofs</vt:lpstr>
      <vt:lpstr>Direct Proof of P  Q</vt:lpstr>
      <vt:lpstr>Direct Proofs</vt:lpstr>
      <vt:lpstr>Problem:</vt:lpstr>
      <vt:lpstr>Problem (contd.):</vt:lpstr>
      <vt:lpstr>Problem (contd.):</vt:lpstr>
      <vt:lpstr>Problem (contd.):</vt:lpstr>
      <vt:lpstr>Problem (contd.):</vt:lpstr>
      <vt:lpstr>Proposition: x, if x is odd, x2 is odd.</vt:lpstr>
      <vt:lpstr>Proposition: x, if x is odd, x2 is odd.</vt:lpstr>
      <vt:lpstr>Proposition: x, if x is odd, x2 is odd.</vt:lpstr>
      <vt:lpstr>Proposition: x, if x is odd, x2 is odd.</vt:lpstr>
      <vt:lpstr>Proposition: x, if x is odd, x2 is odd.</vt:lpstr>
      <vt:lpstr>Show that 1+2+3+ …+ n =n(n+1)/2</vt:lpstr>
      <vt:lpstr>Show that 1+2+3+ …+ n =n(n+1)/2</vt:lpstr>
      <vt:lpstr>Show that 1+2+3+ …+ n =n(n+1)/2</vt:lpstr>
      <vt:lpstr>Q. 4(4):</vt:lpstr>
      <vt:lpstr>Q. 4(4):</vt:lpstr>
      <vt:lpstr>Q. 4(6):</vt:lpstr>
      <vt:lpstr>Q. 4(6):</vt:lpstr>
      <vt:lpstr>Q. 4(12):</vt:lpstr>
      <vt:lpstr>Q. 4(12):</vt:lpstr>
      <vt:lpstr>Q. 4(12):</vt:lpstr>
      <vt:lpstr>Proof by cases</vt:lpstr>
      <vt:lpstr>Example</vt:lpstr>
      <vt:lpstr>Example</vt:lpstr>
      <vt:lpstr>Example</vt:lpstr>
      <vt:lpstr>Example</vt:lpstr>
      <vt:lpstr>Example</vt:lpstr>
      <vt:lpstr>Example</vt:lpstr>
      <vt:lpstr>Proof by cases</vt:lpstr>
      <vt:lpstr>Practice problems from the text:</vt:lpstr>
      <vt:lpstr>Congruence of Integers</vt:lpstr>
      <vt:lpstr>Problem</vt:lpstr>
      <vt:lpstr>Example</vt:lpstr>
      <vt:lpstr>Example</vt:lpstr>
      <vt:lpstr>Example</vt:lpstr>
      <vt:lpstr>Example</vt:lpstr>
      <vt:lpstr>Discussion</vt:lpstr>
      <vt:lpstr>Contrapositive Proof (Chapter 5)</vt:lpstr>
      <vt:lpstr>Contrapositive Proof (Chapter 5)</vt:lpstr>
      <vt:lpstr>PowerPoint Presentation</vt:lpstr>
      <vt:lpstr>Example</vt:lpstr>
      <vt:lpstr>Example</vt:lpstr>
      <vt:lpstr>Example</vt:lpstr>
      <vt:lpstr>Example</vt:lpstr>
      <vt:lpstr>Example</vt:lpstr>
      <vt:lpstr>Example 5(11)</vt:lpstr>
      <vt:lpstr>Practice Problems of Chapter 5</vt:lpstr>
      <vt:lpstr>Proof by Contradiction (Chapter 6)</vt:lpstr>
      <vt:lpstr>Proof by Contradiction (Chapter 6)</vt:lpstr>
      <vt:lpstr>Proof by Contradiction (Chapter 6)</vt:lpstr>
      <vt:lpstr> Show that the number       is irrational. </vt:lpstr>
      <vt:lpstr> Show that the number       is irrational. </vt:lpstr>
      <vt:lpstr> Show that the number       is irrational. </vt:lpstr>
      <vt:lpstr> Show that the number       is irrational. </vt:lpstr>
      <vt:lpstr> Show that the number       is irrational. </vt:lpstr>
      <vt:lpstr>Arrangement of squares</vt:lpstr>
      <vt:lpstr>Proof by Contradiction.</vt:lpstr>
      <vt:lpstr>Proof by Contradiction.</vt:lpstr>
      <vt:lpstr>Proof by Contradiction.</vt:lpstr>
      <vt:lpstr>Proof by Contradiction.</vt:lpstr>
      <vt:lpstr>There are infinitely many primes.</vt:lpstr>
      <vt:lpstr>There are infinitely many primes.</vt:lpstr>
      <vt:lpstr>There are infinitely many primes.</vt:lpstr>
      <vt:lpstr>There are infinitely many primes.</vt:lpstr>
      <vt:lpstr>There are infinitely many primes.</vt:lpstr>
      <vt:lpstr>Proving conditional statements by contradiction</vt:lpstr>
      <vt:lpstr>Proving conditional statements by contradiction</vt:lpstr>
      <vt:lpstr>Example</vt:lpstr>
      <vt:lpstr>Example</vt:lpstr>
      <vt:lpstr>Example</vt:lpstr>
      <vt:lpstr>Example</vt:lpstr>
      <vt:lpstr>Example</vt:lpstr>
      <vt:lpstr>Fill in the blanks</vt:lpstr>
      <vt:lpstr>Practice problems from Chapter 6.</vt:lpstr>
      <vt:lpstr>Some properties of congruent modulo n</vt:lpstr>
      <vt:lpstr>Some properties of congruent modulo n</vt:lpstr>
      <vt:lpstr>Some properties of congruent modulo n</vt:lpstr>
      <vt:lpstr>Some properties of congruent modulo n</vt:lpstr>
      <vt:lpstr>Modular arithmetic</vt:lpstr>
      <vt:lpstr>Modular arithmetic</vt:lpstr>
      <vt:lpstr>Modular arithmetic</vt:lpstr>
      <vt:lpstr>Modular arithmetic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 and Cryptography</dc:title>
  <dc:creator>Binay Bhattacharya</dc:creator>
  <cp:lastModifiedBy>Binay Bhattacharya</cp:lastModifiedBy>
  <cp:revision>77</cp:revision>
  <cp:lastPrinted>2015-02-23T23:07:35Z</cp:lastPrinted>
  <dcterms:created xsi:type="dcterms:W3CDTF">2015-02-23T01:06:47Z</dcterms:created>
  <dcterms:modified xsi:type="dcterms:W3CDTF">2015-03-02T18:11:57Z</dcterms:modified>
</cp:coreProperties>
</file>