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62" r:id="rId3"/>
    <p:sldId id="257" r:id="rId4"/>
    <p:sldId id="264" r:id="rId5"/>
    <p:sldId id="265" r:id="rId6"/>
    <p:sldId id="266" r:id="rId7"/>
    <p:sldId id="267" r:id="rId8"/>
    <p:sldId id="276" r:id="rId9"/>
    <p:sldId id="263" r:id="rId10"/>
    <p:sldId id="258" r:id="rId11"/>
    <p:sldId id="268" r:id="rId12"/>
    <p:sldId id="259" r:id="rId13"/>
    <p:sldId id="260" r:id="rId14"/>
    <p:sldId id="261" r:id="rId15"/>
    <p:sldId id="279" r:id="rId16"/>
    <p:sldId id="277" r:id="rId17"/>
    <p:sldId id="278" r:id="rId18"/>
    <p:sldId id="269" r:id="rId19"/>
    <p:sldId id="270" r:id="rId20"/>
    <p:sldId id="280" r:id="rId21"/>
    <p:sldId id="281" r:id="rId22"/>
    <p:sldId id="271" r:id="rId23"/>
    <p:sldId id="282" r:id="rId24"/>
    <p:sldId id="283" r:id="rId25"/>
    <p:sldId id="272" r:id="rId26"/>
    <p:sldId id="274" r:id="rId27"/>
    <p:sldId id="275" r:id="rId28"/>
    <p:sldId id="27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192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97F99-2AFD-D645-AC8D-F2884972240F}" type="datetimeFigureOut">
              <a:rPr lang="en-US" smtClean="0"/>
              <a:t>2015-03-29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22F02-CEC3-9046-A4D8-66299826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3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22F02-CEC3-9046-A4D8-662998266F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22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22F02-CEC3-9046-A4D8-662998266F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22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22F02-CEC3-9046-A4D8-662998266F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22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22F02-CEC3-9046-A4D8-662998266F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22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22F02-CEC3-9046-A4D8-662998266F2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22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22F02-CEC3-9046-A4D8-662998266F2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22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22F02-CEC3-9046-A4D8-662998266F2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22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22F02-CEC3-9046-A4D8-662998266F2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2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4DD0-BBCC-604E-B3A8-4F28C736FA8F}" type="datetimeFigureOut">
              <a:rPr lang="en-US" smtClean="0"/>
              <a:t>2015-03-29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ACA8-4313-0E40-A01A-16D166A0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4DD0-BBCC-604E-B3A8-4F28C736FA8F}" type="datetimeFigureOut">
              <a:rPr lang="en-US" smtClean="0"/>
              <a:t>2015-03-29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ACA8-4313-0E40-A01A-16D166A0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5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4DD0-BBCC-604E-B3A8-4F28C736FA8F}" type="datetimeFigureOut">
              <a:rPr lang="en-US" smtClean="0"/>
              <a:t>2015-03-29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ACA8-4313-0E40-A01A-16D166A0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3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4DD0-BBCC-604E-B3A8-4F28C736FA8F}" type="datetimeFigureOut">
              <a:rPr lang="en-US" smtClean="0"/>
              <a:t>2015-03-29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ACA8-4313-0E40-A01A-16D166A0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5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4DD0-BBCC-604E-B3A8-4F28C736FA8F}" type="datetimeFigureOut">
              <a:rPr lang="en-US" smtClean="0"/>
              <a:t>2015-03-29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ACA8-4313-0E40-A01A-16D166A0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3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4DD0-BBCC-604E-B3A8-4F28C736FA8F}" type="datetimeFigureOut">
              <a:rPr lang="en-US" smtClean="0"/>
              <a:t>2015-03-29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ACA8-4313-0E40-A01A-16D166A0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2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4DD0-BBCC-604E-B3A8-4F28C736FA8F}" type="datetimeFigureOut">
              <a:rPr lang="en-US" smtClean="0"/>
              <a:t>2015-03-29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ACA8-4313-0E40-A01A-16D166A0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1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4DD0-BBCC-604E-B3A8-4F28C736FA8F}" type="datetimeFigureOut">
              <a:rPr lang="en-US" smtClean="0"/>
              <a:t>2015-03-29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ACA8-4313-0E40-A01A-16D166A0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7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4DD0-BBCC-604E-B3A8-4F28C736FA8F}" type="datetimeFigureOut">
              <a:rPr lang="en-US" smtClean="0"/>
              <a:t>2015-03-29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ACA8-4313-0E40-A01A-16D166A0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1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4DD0-BBCC-604E-B3A8-4F28C736FA8F}" type="datetimeFigureOut">
              <a:rPr lang="en-US" smtClean="0"/>
              <a:t>2015-03-29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ACA8-4313-0E40-A01A-16D166A0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0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4DD0-BBCC-604E-B3A8-4F28C736FA8F}" type="datetimeFigureOut">
              <a:rPr lang="en-US" smtClean="0"/>
              <a:t>2015-03-29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ACA8-4313-0E40-A01A-16D166A0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3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F4DD0-BBCC-604E-B3A8-4F28C736FA8F}" type="datetimeFigureOut">
              <a:rPr lang="en-US" smtClean="0"/>
              <a:t>2015-03-29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3ACA8-4313-0E40-A01A-16D166A0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7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Probability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3.4 and 3.5</a:t>
            </a:r>
          </a:p>
          <a:p>
            <a:r>
              <a:rPr lang="en-US" smtClean="0"/>
              <a:t> of </a:t>
            </a:r>
          </a:p>
          <a:p>
            <a:r>
              <a:rPr lang="en-US" smtClean="0"/>
              <a:t>Grimaldi’s</a:t>
            </a:r>
            <a:r>
              <a:rPr lang="en-US" dirty="0" smtClean="0"/>
              <a:t> book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15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Axioms of Probability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Let S be the sample space for an experiment </a:t>
            </a:r>
            <a:r>
              <a:rPr lang="en-US" sz="2800" dirty="0" smtClean="0"/>
              <a:t>E. Let A be any event (i.e. A </a:t>
            </a:r>
            <a:r>
              <a:rPr lang="en-US" sz="2800" dirty="0" smtClean="0">
                <a:sym typeface="Symbol" charset="2"/>
              </a:rPr>
              <a:t> S).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  <a:sym typeface="Symbol" charset="2"/>
              </a:rPr>
              <a:t>Pr</a:t>
            </a:r>
            <a:r>
              <a:rPr lang="en-US" dirty="0" smtClean="0">
                <a:solidFill>
                  <a:srgbClr val="0000FF"/>
                </a:solidFill>
                <a:sym typeface="Symbol" charset="2"/>
              </a:rPr>
              <a:t>(A) ≥ </a:t>
            </a:r>
            <a:r>
              <a:rPr lang="en-US" dirty="0" smtClean="0">
                <a:solidFill>
                  <a:srgbClr val="0000FF"/>
                </a:solidFill>
                <a:sym typeface="Symbol" charset="2"/>
              </a:rPr>
              <a:t>0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  <a:sym typeface="Symbol" charset="2"/>
              </a:rPr>
              <a:t>Pr</a:t>
            </a:r>
            <a:r>
              <a:rPr lang="en-US" dirty="0" smtClean="0">
                <a:solidFill>
                  <a:srgbClr val="0000FF"/>
                </a:solidFill>
                <a:sym typeface="Symbol" charset="2"/>
              </a:rPr>
              <a:t>(S)</a:t>
            </a:r>
            <a:r>
              <a:rPr lang="en-US" dirty="0" smtClean="0">
                <a:solidFill>
                  <a:srgbClr val="0000FF"/>
                </a:solidFill>
                <a:sym typeface="Symbol" charset="2"/>
              </a:rPr>
              <a:t>= 1</a:t>
            </a:r>
          </a:p>
          <a:p>
            <a:pPr lvl="1"/>
            <a:r>
              <a:rPr lang="en-US" sz="2800" dirty="0" smtClean="0">
                <a:solidFill>
                  <a:srgbClr val="0000FF"/>
                </a:solidFill>
                <a:sym typeface="Symbol" charset="2"/>
              </a:rPr>
              <a:t>Rule </a:t>
            </a:r>
            <a:r>
              <a:rPr lang="en-US" sz="2800" dirty="0" smtClean="0">
                <a:solidFill>
                  <a:srgbClr val="0000FF"/>
                </a:solidFill>
                <a:sym typeface="Symbol" charset="2"/>
              </a:rPr>
              <a:t>of Complement: </a:t>
            </a:r>
            <a:r>
              <a:rPr lang="en-US" sz="2800" dirty="0" err="1" smtClean="0">
                <a:solidFill>
                  <a:srgbClr val="0000FF"/>
                </a:solidFill>
                <a:sym typeface="Symbol" charset="2"/>
              </a:rPr>
              <a:t>Pr</a:t>
            </a:r>
            <a:r>
              <a:rPr lang="en-US" sz="2800" dirty="0" smtClean="0">
                <a:solidFill>
                  <a:srgbClr val="0000FF"/>
                </a:solidFill>
                <a:sym typeface="Symbol" charset="2"/>
              </a:rPr>
              <a:t>(A)=1-Pr(</a:t>
            </a:r>
            <a:r>
              <a:rPr lang="en-US" sz="2800" dirty="0" smtClean="0">
                <a:solidFill>
                  <a:srgbClr val="0000FF"/>
                </a:solidFill>
                <a:sym typeface="Symbol" charset="2"/>
              </a:rPr>
              <a:t>A</a:t>
            </a:r>
            <a:r>
              <a:rPr lang="en-US" sz="2800" baseline="30000" dirty="0" smtClean="0">
                <a:solidFill>
                  <a:srgbClr val="0000FF"/>
                </a:solidFill>
                <a:sym typeface="Symbol" charset="2"/>
              </a:rPr>
              <a:t>c</a:t>
            </a:r>
            <a:r>
              <a:rPr lang="en-US" sz="2800" dirty="0" smtClean="0">
                <a:solidFill>
                  <a:srgbClr val="0000FF"/>
                </a:solidFill>
                <a:sym typeface="Symbol" charset="2"/>
              </a:rPr>
              <a:t>) where A</a:t>
            </a:r>
            <a:r>
              <a:rPr lang="en-US" sz="2800" baseline="30000" dirty="0" smtClean="0">
                <a:solidFill>
                  <a:srgbClr val="0000FF"/>
                </a:solidFill>
                <a:sym typeface="Symbol" charset="2"/>
              </a:rPr>
              <a:t>c </a:t>
            </a:r>
            <a:r>
              <a:rPr lang="en-US" dirty="0" smtClean="0">
                <a:solidFill>
                  <a:srgbClr val="0000FF"/>
                </a:solidFill>
                <a:sym typeface="Symbol" charset="2"/>
              </a:rPr>
              <a:t>is the complement of event A.</a:t>
            </a:r>
            <a:endParaRPr lang="en-US" sz="2800" dirty="0" smtClean="0">
              <a:solidFill>
                <a:srgbClr val="0000FF"/>
              </a:solidFill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9312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27 at 8.25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8945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31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Examples of sample space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230020" y="4314839"/>
            <a:ext cx="218486" cy="0"/>
          </a:xfrm>
          <a:custGeom>
            <a:avLst/>
            <a:gdLst>
              <a:gd name="connsiteX0" fmla="*/ 0 w 218486"/>
              <a:gd name="connsiteY0" fmla="*/ 0 h 0"/>
              <a:gd name="connsiteX1" fmla="*/ 0 w 218486"/>
              <a:gd name="connsiteY1" fmla="*/ 0 h 0"/>
              <a:gd name="connsiteX2" fmla="*/ 218486 w 218486"/>
              <a:gd name="connsiteY2" fmla="*/ 0 h 0"/>
              <a:gd name="connsiteX3" fmla="*/ 218486 w 218486"/>
              <a:gd name="connsiteY3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486">
                <a:moveTo>
                  <a:pt x="0" y="0"/>
                </a:moveTo>
                <a:lnTo>
                  <a:pt x="0" y="0"/>
                </a:lnTo>
                <a:lnTo>
                  <a:pt x="218486" y="0"/>
                </a:lnTo>
                <a:lnTo>
                  <a:pt x="218486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4-04-08 at 10.59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0999"/>
            <a:ext cx="9144000" cy="383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1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Examples of sample space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Screen Shot 2014-04-08 at 11.01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446"/>
            <a:ext cx="9144000" cy="454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1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Examples of sample space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4-04-08 at 11.02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1382"/>
            <a:ext cx="9144000" cy="405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8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Examples of sample space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4-04-08 at 11.02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1382"/>
            <a:ext cx="9144000" cy="40546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2387010"/>
            <a:ext cx="62992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 descr="Screen Shot 2015-03-29 at 10.36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1" y="2810344"/>
            <a:ext cx="5181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4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Probabilities do not depend on the order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5-03-29 at 10.12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1542503"/>
            <a:ext cx="8449733" cy="531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4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Screen Shot 2015-03-29 at 10.20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04336"/>
            <a:ext cx="7332133" cy="517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Monty Hall Game (1970s)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 contestant is shown three doors; behind one of the doors was a prize (car), and behind the other two were goats.</a:t>
            </a:r>
          </a:p>
          <a:p>
            <a:r>
              <a:rPr lang="en-US" sz="2800" dirty="0" smtClean="0"/>
              <a:t>The contestant picks a door (but doesn’t open it)</a:t>
            </a:r>
          </a:p>
          <a:p>
            <a:r>
              <a:rPr lang="en-US" sz="2800" dirty="0" smtClean="0"/>
              <a:t>Monty’s assistant opens one of the other two doors, revealing a goat. (This is easy since the assistant knows where the prize is.)</a:t>
            </a:r>
          </a:p>
          <a:p>
            <a:r>
              <a:rPr lang="en-US" sz="2800" dirty="0" smtClean="0"/>
              <a:t>The contestant is then given the option of sticking with his current door, or switching to the other unopened one.</a:t>
            </a:r>
          </a:p>
          <a:p>
            <a:r>
              <a:rPr lang="en-US" sz="2800" b="1" dirty="0" smtClean="0"/>
              <a:t>Question is</a:t>
            </a:r>
            <a:r>
              <a:rPr lang="en-US" sz="2800" dirty="0" smtClean="0"/>
              <a:t>: </a:t>
            </a:r>
            <a:r>
              <a:rPr lang="en-US" sz="2800" b="1" dirty="0" smtClean="0">
                <a:solidFill>
                  <a:srgbClr val="FF0000"/>
                </a:solidFill>
              </a:rPr>
              <a:t>Does the contestant have a </a:t>
            </a:r>
            <a:r>
              <a:rPr lang="en-US" sz="2800" b="1" dirty="0">
                <a:solidFill>
                  <a:srgbClr val="FF0000"/>
                </a:solidFill>
              </a:rPr>
              <a:t>b</a:t>
            </a:r>
            <a:r>
              <a:rPr lang="en-US" sz="2800" b="1" dirty="0" smtClean="0">
                <a:solidFill>
                  <a:srgbClr val="FF0000"/>
                </a:solidFill>
              </a:rPr>
              <a:t>etter chance of winning if he/she switches it?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3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The Monty Hall Game (1970s) (contd.)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Intuitively, it seems obvious that there are only two  remaining doors; they must have equal probability.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You are better off switching. Why?</a:t>
            </a:r>
          </a:p>
        </p:txBody>
      </p:sp>
    </p:spTree>
    <p:extLst>
      <p:ext uri="{BB962C8B-B14F-4D97-AF65-F5344CB8AC3E}">
        <p14:creationId xmlns:p14="http://schemas.microsoft.com/office/powerpoint/2010/main" val="156782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60979"/>
          </a:xfrm>
        </p:spPr>
        <p:txBody>
          <a:bodyPr>
            <a:normAutofit/>
          </a:bodyPr>
          <a:lstStyle/>
          <a:p>
            <a:r>
              <a:rPr lang="en-US" dirty="0" smtClean="0"/>
              <a:t>I have used materials from the following sources:</a:t>
            </a:r>
          </a:p>
          <a:p>
            <a:pPr lvl="1"/>
            <a:r>
              <a:rPr lang="en-US" dirty="0" smtClean="0"/>
              <a:t>Textbook</a:t>
            </a:r>
          </a:p>
          <a:p>
            <a:pPr lvl="1"/>
            <a:r>
              <a:rPr lang="en-US" dirty="0" smtClean="0"/>
              <a:t>Lecture notes slides prepared by Prof. </a:t>
            </a:r>
            <a:r>
              <a:rPr lang="en-US" dirty="0" err="1" smtClean="0"/>
              <a:t>Bulatov</a:t>
            </a:r>
            <a:r>
              <a:rPr lang="en-US" dirty="0" smtClean="0"/>
              <a:t>.</a:t>
            </a:r>
            <a:endParaRPr lang="en-US" sz="1800" dirty="0" smtClean="0"/>
          </a:p>
          <a:p>
            <a:pPr lvl="1">
              <a:buNone/>
            </a:pPr>
            <a:r>
              <a:rPr lang="en-US" sz="1800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8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The Monty Hall Game (1970s) (contd.)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Intuitively, it seems obvious that there are only two  remaining doors; they must have equal probability.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You are better off switching. Why?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First write the sample space, and then assign probability to the sample space.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The sample space: S = {(car, goat, goat), (goat, car, goat), (goat, goat, car)}.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The probability of each sample point is 1/3. (equal likelihood, uniform probability)</a:t>
            </a:r>
          </a:p>
        </p:txBody>
      </p:sp>
    </p:spTree>
    <p:extLst>
      <p:ext uri="{BB962C8B-B14F-4D97-AF65-F5344CB8AC3E}">
        <p14:creationId xmlns:p14="http://schemas.microsoft.com/office/powerpoint/2010/main" val="2769493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The Monty Hall Game (1970s) (contd.)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Intuitively, it seems obvious that there are only two  remaining doors; they must have equal probability.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You are better off switching. Why?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First write the sample space, and then assign probability to the sample space.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The sample space: S = {(car, goat, goat), (goat, car, goat), (goat, goat, car)}.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The probability of each sample point is 1/3. (equal likelihood, uniform probability)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If you don’t switch, </a:t>
            </a:r>
            <a:r>
              <a:rPr lang="en-US" sz="2800" dirty="0" err="1" smtClean="0">
                <a:solidFill>
                  <a:srgbClr val="FF0000"/>
                </a:solidFill>
              </a:rPr>
              <a:t>Pr</a:t>
            </a:r>
            <a:r>
              <a:rPr lang="en-US" sz="2800" dirty="0" smtClean="0">
                <a:solidFill>
                  <a:srgbClr val="FF0000"/>
                </a:solidFill>
              </a:rPr>
              <a:t>(winning) = 1/3.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If you switch, you always win if your initial selection was wrong.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If you switch,  </a:t>
            </a:r>
            <a:r>
              <a:rPr lang="en-US" sz="2800" dirty="0" err="1" smtClean="0">
                <a:solidFill>
                  <a:srgbClr val="FF0000"/>
                </a:solidFill>
              </a:rPr>
              <a:t>Pr</a:t>
            </a:r>
            <a:r>
              <a:rPr lang="en-US" sz="2800" dirty="0" smtClean="0">
                <a:solidFill>
                  <a:srgbClr val="FF0000"/>
                </a:solidFill>
              </a:rPr>
              <a:t>(winning) = 2/3.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6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Birthday 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6" y="1028179"/>
            <a:ext cx="9008533" cy="5271021"/>
          </a:xfrm>
        </p:spPr>
        <p:txBody>
          <a:bodyPr>
            <a:noAutofit/>
          </a:bodyPr>
          <a:lstStyle/>
          <a:p>
            <a:r>
              <a:rPr lang="en-US" sz="2800" dirty="0" smtClean="0"/>
              <a:t>Examine the chances that two people in a group have the same birthday.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Suppose U={1,2, …, 365}, is the number of days in a year.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The experiment consists of drawing a sample of n elements from U.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The size of the sample space : |S| = 365</a:t>
            </a:r>
            <a:r>
              <a:rPr lang="en-US" sz="2800" baseline="30000" dirty="0" smtClean="0">
                <a:solidFill>
                  <a:srgbClr val="000000"/>
                </a:solidFill>
              </a:rPr>
              <a:t>n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632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Birthday 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6" y="1028179"/>
            <a:ext cx="9008533" cy="5999162"/>
          </a:xfrm>
        </p:spPr>
        <p:txBody>
          <a:bodyPr>
            <a:noAutofit/>
          </a:bodyPr>
          <a:lstStyle/>
          <a:p>
            <a:r>
              <a:rPr lang="en-US" sz="2300" dirty="0" smtClean="0"/>
              <a:t>Examine the chances that two people in a group have the same birthday.</a:t>
            </a:r>
          </a:p>
          <a:p>
            <a:r>
              <a:rPr lang="en-US" sz="2300" dirty="0" smtClean="0">
                <a:solidFill>
                  <a:srgbClr val="000000"/>
                </a:solidFill>
              </a:rPr>
              <a:t>Suppose U={1,2, …, 365}, is the number of days in a year.</a:t>
            </a:r>
          </a:p>
          <a:p>
            <a:r>
              <a:rPr lang="en-US" sz="2300" dirty="0" smtClean="0">
                <a:solidFill>
                  <a:srgbClr val="000000"/>
                </a:solidFill>
              </a:rPr>
              <a:t>The experiment consists of drawing a sample of n elements from U.</a:t>
            </a:r>
          </a:p>
          <a:p>
            <a:r>
              <a:rPr lang="en-US" sz="2300" dirty="0" smtClean="0">
                <a:solidFill>
                  <a:srgbClr val="000000"/>
                </a:solidFill>
              </a:rPr>
              <a:t>The size of the sample space : |S| = 365</a:t>
            </a:r>
            <a:r>
              <a:rPr lang="en-US" sz="2300" baseline="30000" dirty="0" smtClean="0">
                <a:solidFill>
                  <a:srgbClr val="000000"/>
                </a:solidFill>
              </a:rPr>
              <a:t>n</a:t>
            </a:r>
            <a:r>
              <a:rPr lang="en-US" sz="23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Let A be the event that at least two people have the same birthday.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Let A</a:t>
            </a:r>
            <a:r>
              <a:rPr lang="en-US" sz="2800" baseline="30000" dirty="0" smtClean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  be the complement of A, i.e. it is the event of no two people have the same birthday.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|A</a:t>
            </a:r>
            <a:r>
              <a:rPr lang="en-US" sz="2800" baseline="30000" dirty="0" smtClean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| = 365 x 364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x  …   x (365 – n + 1).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Pr</a:t>
            </a:r>
            <a:r>
              <a:rPr lang="en-US" sz="2800" dirty="0" smtClean="0">
                <a:solidFill>
                  <a:srgbClr val="FF0000"/>
                </a:solidFill>
              </a:rPr>
              <a:t>(A</a:t>
            </a:r>
            <a:r>
              <a:rPr lang="en-US" sz="2800" baseline="30000" dirty="0" smtClean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) = (</a:t>
            </a:r>
            <a:r>
              <a:rPr lang="en-US" sz="2800" dirty="0">
                <a:solidFill>
                  <a:srgbClr val="FF0000"/>
                </a:solidFill>
              </a:rPr>
              <a:t>365 x 364 x  …   x (365 – n + 1</a:t>
            </a:r>
            <a:r>
              <a:rPr lang="en-US" sz="2800" dirty="0" smtClean="0">
                <a:solidFill>
                  <a:srgbClr val="FF0000"/>
                </a:solidFill>
              </a:rPr>
              <a:t>))/(365)</a:t>
            </a:r>
            <a:r>
              <a:rPr lang="en-US" sz="2800" baseline="30000" dirty="0" smtClean="0">
                <a:solidFill>
                  <a:srgbClr val="FF0000"/>
                </a:solidFill>
              </a:rPr>
              <a:t>n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Pr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dirty="0" smtClean="0">
                <a:solidFill>
                  <a:srgbClr val="FF0000"/>
                </a:solidFill>
              </a:rPr>
              <a:t>A) = 1 – P(A</a:t>
            </a:r>
            <a:r>
              <a:rPr lang="en-US" sz="2800" baseline="30000" dirty="0" smtClean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2605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Birthday 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6" y="1028179"/>
            <a:ext cx="9008533" cy="5999162"/>
          </a:xfrm>
        </p:spPr>
        <p:txBody>
          <a:bodyPr>
            <a:noAutofit/>
          </a:bodyPr>
          <a:lstStyle/>
          <a:p>
            <a:r>
              <a:rPr lang="en-US" sz="2300" dirty="0" smtClean="0"/>
              <a:t>Examine the chances that two people in a group have the same birthday.</a:t>
            </a:r>
          </a:p>
          <a:p>
            <a:r>
              <a:rPr lang="en-US" sz="2300" dirty="0" smtClean="0">
                <a:solidFill>
                  <a:srgbClr val="000000"/>
                </a:solidFill>
              </a:rPr>
              <a:t>Suppose U={1,2, …, 365}, is the number of days in a year.</a:t>
            </a:r>
          </a:p>
          <a:p>
            <a:r>
              <a:rPr lang="en-US" sz="2300" dirty="0" smtClean="0">
                <a:solidFill>
                  <a:srgbClr val="000000"/>
                </a:solidFill>
              </a:rPr>
              <a:t>The experiment consists of drawing a sample of n elements from U.</a:t>
            </a:r>
          </a:p>
          <a:p>
            <a:r>
              <a:rPr lang="en-US" sz="2300" dirty="0" smtClean="0">
                <a:solidFill>
                  <a:srgbClr val="000000"/>
                </a:solidFill>
              </a:rPr>
              <a:t>The size of the sample space : |S| = 365</a:t>
            </a:r>
            <a:r>
              <a:rPr lang="en-US" sz="2300" baseline="30000" dirty="0" smtClean="0">
                <a:solidFill>
                  <a:srgbClr val="000000"/>
                </a:solidFill>
              </a:rPr>
              <a:t>n</a:t>
            </a:r>
            <a:r>
              <a:rPr lang="en-US" sz="23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300" dirty="0" smtClean="0">
                <a:solidFill>
                  <a:srgbClr val="000000"/>
                </a:solidFill>
              </a:rPr>
              <a:t>Let A be the event that at least two people have the same birthday.</a:t>
            </a:r>
          </a:p>
          <a:p>
            <a:r>
              <a:rPr lang="en-US" sz="2300" dirty="0" smtClean="0">
                <a:solidFill>
                  <a:srgbClr val="000000"/>
                </a:solidFill>
              </a:rPr>
              <a:t>Let A</a:t>
            </a:r>
            <a:r>
              <a:rPr lang="en-US" sz="2300" baseline="30000" dirty="0" smtClean="0">
                <a:solidFill>
                  <a:srgbClr val="000000"/>
                </a:solidFill>
              </a:rPr>
              <a:t>c</a:t>
            </a:r>
            <a:r>
              <a:rPr lang="en-US" sz="2300" dirty="0" smtClean="0">
                <a:solidFill>
                  <a:srgbClr val="000000"/>
                </a:solidFill>
              </a:rPr>
              <a:t>  be the complement of A, i.e. it is the event of no two people have the same birthday.</a:t>
            </a:r>
          </a:p>
          <a:p>
            <a:r>
              <a:rPr lang="en-US" sz="2300" dirty="0" smtClean="0">
                <a:solidFill>
                  <a:srgbClr val="000000"/>
                </a:solidFill>
              </a:rPr>
              <a:t>|A</a:t>
            </a:r>
            <a:r>
              <a:rPr lang="en-US" sz="2300" baseline="30000" dirty="0" smtClean="0">
                <a:solidFill>
                  <a:srgbClr val="000000"/>
                </a:solidFill>
              </a:rPr>
              <a:t>c</a:t>
            </a:r>
            <a:r>
              <a:rPr lang="en-US" sz="2300" dirty="0" smtClean="0">
                <a:solidFill>
                  <a:srgbClr val="000000"/>
                </a:solidFill>
              </a:rPr>
              <a:t>| = 365 x 364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smtClean="0">
                <a:solidFill>
                  <a:srgbClr val="000000"/>
                </a:solidFill>
              </a:rPr>
              <a:t>x  …   x (365 – n + 1).</a:t>
            </a:r>
          </a:p>
          <a:p>
            <a:r>
              <a:rPr lang="en-US" sz="2300" dirty="0" err="1" smtClean="0">
                <a:solidFill>
                  <a:srgbClr val="000000"/>
                </a:solidFill>
              </a:rPr>
              <a:t>Pr</a:t>
            </a:r>
            <a:r>
              <a:rPr lang="en-US" sz="2300" dirty="0" smtClean="0">
                <a:solidFill>
                  <a:srgbClr val="000000"/>
                </a:solidFill>
              </a:rPr>
              <a:t>(A</a:t>
            </a:r>
            <a:r>
              <a:rPr lang="en-US" sz="2300" baseline="30000" dirty="0" smtClean="0">
                <a:solidFill>
                  <a:srgbClr val="000000"/>
                </a:solidFill>
              </a:rPr>
              <a:t>c</a:t>
            </a:r>
            <a:r>
              <a:rPr lang="en-US" sz="2300" dirty="0" smtClean="0">
                <a:solidFill>
                  <a:srgbClr val="000000"/>
                </a:solidFill>
              </a:rPr>
              <a:t>) = (</a:t>
            </a:r>
            <a:r>
              <a:rPr lang="en-US" sz="2300" dirty="0">
                <a:solidFill>
                  <a:srgbClr val="000000"/>
                </a:solidFill>
              </a:rPr>
              <a:t>365 x 364 x  …   x (365 – n + 1</a:t>
            </a:r>
            <a:r>
              <a:rPr lang="en-US" sz="2300" dirty="0" smtClean="0">
                <a:solidFill>
                  <a:srgbClr val="000000"/>
                </a:solidFill>
              </a:rPr>
              <a:t>))/(365)</a:t>
            </a:r>
            <a:r>
              <a:rPr lang="en-US" sz="2300" baseline="30000" dirty="0" smtClean="0">
                <a:solidFill>
                  <a:srgbClr val="000000"/>
                </a:solidFill>
              </a:rPr>
              <a:t>n</a:t>
            </a:r>
          </a:p>
          <a:p>
            <a:r>
              <a:rPr lang="en-US" sz="2300" dirty="0" err="1" smtClean="0">
                <a:solidFill>
                  <a:srgbClr val="000000"/>
                </a:solidFill>
              </a:rPr>
              <a:t>Pr</a:t>
            </a:r>
            <a:r>
              <a:rPr lang="en-US" sz="2300" dirty="0">
                <a:solidFill>
                  <a:srgbClr val="000000"/>
                </a:solidFill>
              </a:rPr>
              <a:t>(</a:t>
            </a:r>
            <a:r>
              <a:rPr lang="en-US" sz="2300" dirty="0" smtClean="0">
                <a:solidFill>
                  <a:srgbClr val="000000"/>
                </a:solidFill>
              </a:rPr>
              <a:t>A) = 1 – P(A</a:t>
            </a:r>
            <a:r>
              <a:rPr lang="en-US" sz="2300" baseline="30000" dirty="0" smtClean="0">
                <a:solidFill>
                  <a:srgbClr val="000000"/>
                </a:solidFill>
              </a:rPr>
              <a:t>c</a:t>
            </a:r>
            <a:r>
              <a:rPr lang="en-US" sz="2300" dirty="0">
                <a:solidFill>
                  <a:srgbClr val="000000"/>
                </a:solidFill>
              </a:rPr>
              <a:t>)</a:t>
            </a:r>
            <a:endParaRPr lang="en-US" sz="2300" dirty="0" smtClean="0">
              <a:solidFill>
                <a:srgbClr val="000000"/>
              </a:solidFill>
            </a:endParaRPr>
          </a:p>
          <a:p>
            <a:r>
              <a:rPr lang="en-US" sz="2300" b="1" dirty="0" smtClean="0">
                <a:solidFill>
                  <a:srgbClr val="FF0000"/>
                </a:solidFill>
              </a:rPr>
              <a:t>As n increase, </a:t>
            </a:r>
            <a:r>
              <a:rPr lang="en-US" sz="2300" b="1" dirty="0" err="1" smtClean="0">
                <a:solidFill>
                  <a:srgbClr val="FF0000"/>
                </a:solidFill>
              </a:rPr>
              <a:t>Pr</a:t>
            </a:r>
            <a:r>
              <a:rPr lang="en-US" sz="2300" b="1" dirty="0">
                <a:solidFill>
                  <a:srgbClr val="FF0000"/>
                </a:solidFill>
              </a:rPr>
              <a:t>(</a:t>
            </a:r>
            <a:r>
              <a:rPr lang="en-US" sz="2300" b="1" dirty="0" smtClean="0">
                <a:solidFill>
                  <a:srgbClr val="FF0000"/>
                </a:solidFill>
              </a:rPr>
              <a:t>A</a:t>
            </a:r>
            <a:r>
              <a:rPr lang="en-US" sz="2300" b="1" dirty="0">
                <a:solidFill>
                  <a:srgbClr val="FF0000"/>
                </a:solidFill>
              </a:rPr>
              <a:t>)</a:t>
            </a:r>
            <a:r>
              <a:rPr lang="en-US" sz="2300" b="1" dirty="0" smtClean="0">
                <a:solidFill>
                  <a:srgbClr val="FF0000"/>
                </a:solidFill>
              </a:rPr>
              <a:t> increases.</a:t>
            </a:r>
          </a:p>
          <a:p>
            <a:r>
              <a:rPr lang="en-US" sz="2300" b="1" dirty="0" smtClean="0">
                <a:solidFill>
                  <a:srgbClr val="FF0000"/>
                </a:solidFill>
              </a:rPr>
              <a:t>When n = 23, </a:t>
            </a:r>
            <a:r>
              <a:rPr lang="en-US" sz="2300" b="1" dirty="0" err="1" smtClean="0">
                <a:solidFill>
                  <a:srgbClr val="FF0000"/>
                </a:solidFill>
              </a:rPr>
              <a:t>Pr</a:t>
            </a:r>
            <a:r>
              <a:rPr lang="en-US" sz="2300" b="1" dirty="0">
                <a:solidFill>
                  <a:srgbClr val="FF0000"/>
                </a:solidFill>
              </a:rPr>
              <a:t>(</a:t>
            </a:r>
            <a:r>
              <a:rPr lang="en-US" sz="2300" b="1" dirty="0" smtClean="0">
                <a:solidFill>
                  <a:srgbClr val="FF0000"/>
                </a:solidFill>
              </a:rPr>
              <a:t>A</a:t>
            </a:r>
            <a:r>
              <a:rPr lang="en-US" sz="2300" b="1" dirty="0">
                <a:solidFill>
                  <a:srgbClr val="FF0000"/>
                </a:solidFill>
              </a:rPr>
              <a:t>)</a:t>
            </a:r>
            <a:r>
              <a:rPr lang="en-US" sz="2300" b="1" dirty="0" smtClean="0">
                <a:solidFill>
                  <a:srgbClr val="FF0000"/>
                </a:solidFill>
              </a:rPr>
              <a:t> is larger than 50%.</a:t>
            </a:r>
          </a:p>
          <a:p>
            <a:r>
              <a:rPr lang="en-US" sz="2300" b="1" dirty="0" smtClean="0">
                <a:solidFill>
                  <a:srgbClr val="FF0000"/>
                </a:solidFill>
              </a:rPr>
              <a:t>When n= 60 people, </a:t>
            </a:r>
            <a:r>
              <a:rPr lang="en-US" sz="2300" b="1" dirty="0" err="1" smtClean="0">
                <a:solidFill>
                  <a:srgbClr val="FF0000"/>
                </a:solidFill>
              </a:rPr>
              <a:t>Pr</a:t>
            </a:r>
            <a:r>
              <a:rPr lang="en-US" sz="2300" b="1" dirty="0">
                <a:solidFill>
                  <a:srgbClr val="FF0000"/>
                </a:solidFill>
              </a:rPr>
              <a:t>(</a:t>
            </a:r>
            <a:r>
              <a:rPr lang="en-US" sz="2300" b="1" dirty="0" smtClean="0">
                <a:solidFill>
                  <a:srgbClr val="FF0000"/>
                </a:solidFill>
              </a:rPr>
              <a:t>A</a:t>
            </a:r>
            <a:r>
              <a:rPr lang="en-US" sz="2300" b="1" dirty="0">
                <a:solidFill>
                  <a:srgbClr val="FF0000"/>
                </a:solidFill>
              </a:rPr>
              <a:t>)</a:t>
            </a:r>
            <a:r>
              <a:rPr lang="en-US" sz="2300" b="1" dirty="0" smtClean="0">
                <a:solidFill>
                  <a:srgbClr val="FF0000"/>
                </a:solidFill>
              </a:rPr>
              <a:t> is over 99%.</a:t>
            </a:r>
            <a:endParaRPr lang="en-US" sz="2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08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Tossing with a biased coin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coin is biased if </a:t>
            </a:r>
            <a:r>
              <a:rPr lang="en-US" sz="2800" dirty="0" err="1" smtClean="0"/>
              <a:t>Pr</a:t>
            </a:r>
            <a:r>
              <a:rPr lang="en-US" sz="2800" dirty="0" smtClean="0"/>
              <a:t>({head}) ≠ </a:t>
            </a:r>
            <a:r>
              <a:rPr lang="en-US" sz="2800" dirty="0" err="1" smtClean="0"/>
              <a:t>Pr</a:t>
            </a:r>
            <a:r>
              <a:rPr lang="en-US" sz="2800" dirty="0" smtClean="0"/>
              <a:t>({tail}).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Is it possible to toss a coin whose outcome is unbiased, even when you are tossing with a biased coin?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Let </a:t>
            </a:r>
            <a:r>
              <a:rPr lang="en-US" sz="2800" dirty="0" err="1" smtClean="0">
                <a:solidFill>
                  <a:srgbClr val="000000"/>
                </a:solidFill>
              </a:rPr>
              <a:t>Pr</a:t>
            </a:r>
            <a:r>
              <a:rPr lang="en-US" sz="2800" dirty="0" smtClean="0">
                <a:solidFill>
                  <a:srgbClr val="000000"/>
                </a:solidFill>
              </a:rPr>
              <a:t>({head}) = p, p is unknown.</a:t>
            </a:r>
          </a:p>
          <a:p>
            <a:r>
              <a:rPr lang="en-US" sz="2800" dirty="0" err="1" smtClean="0">
                <a:solidFill>
                  <a:srgbClr val="000000"/>
                </a:solidFill>
              </a:rPr>
              <a:t>Pr</a:t>
            </a:r>
            <a:r>
              <a:rPr lang="en-US" sz="2800" dirty="0" smtClean="0">
                <a:solidFill>
                  <a:srgbClr val="000000"/>
                </a:solidFill>
              </a:rPr>
              <a:t>({tail}) = 1-p.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A simple experiment: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flip the coin twice : events A = {head}; B = {tail}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if event A is followed by event B, output unbiased-head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if event B is followed by event A, output  unbiased-tail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Otherwise, repeat the experiment.</a:t>
            </a:r>
          </a:p>
          <a:p>
            <a:pPr lvl="1"/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1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Example: (6, Exercise 3.4) If two integers are selected, at random and without replacement, from {1, 2, 3, …, 100}, what is the probability the integers are consecutive.</a:t>
            </a:r>
          </a:p>
        </p:txBody>
      </p:sp>
    </p:spTree>
    <p:extLst>
      <p:ext uri="{BB962C8B-B14F-4D97-AF65-F5344CB8AC3E}">
        <p14:creationId xmlns:p14="http://schemas.microsoft.com/office/powerpoint/2010/main" val="421661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 is important to do probability calculations systematically.</a:t>
            </a:r>
          </a:p>
          <a:p>
            <a:r>
              <a:rPr lang="en-US" sz="2800" dirty="0" smtClean="0"/>
              <a:t>The key steps are:</a:t>
            </a:r>
          </a:p>
          <a:p>
            <a:pPr lvl="1"/>
            <a:r>
              <a:rPr lang="en-US" sz="2400" dirty="0" smtClean="0"/>
              <a:t>what is the sample space?</a:t>
            </a:r>
          </a:p>
          <a:p>
            <a:pPr lvl="1"/>
            <a:r>
              <a:rPr lang="en-US" sz="2400" dirty="0" smtClean="0"/>
              <a:t>what is the probability of each outcome?</a:t>
            </a:r>
          </a:p>
          <a:p>
            <a:pPr lvl="1"/>
            <a:r>
              <a:rPr lang="en-US" sz="2400" dirty="0" smtClean="0"/>
              <a:t>what is the event we are interested in?</a:t>
            </a:r>
          </a:p>
          <a:p>
            <a:pPr lvl="1"/>
            <a:r>
              <a:rPr lang="en-US" sz="2400" dirty="0" smtClean="0"/>
              <a:t>Finally, compute the probability of the event by adding up the probabilities of the sample points inside it</a:t>
            </a:r>
          </a:p>
          <a:p>
            <a:r>
              <a:rPr lang="en-US" sz="2800" dirty="0" smtClean="0"/>
              <a:t>Be careful, there are many pitfalls if you are not careful.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2945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Practice Problems from </a:t>
            </a:r>
            <a:r>
              <a:rPr lang="en-US" dirty="0" err="1" smtClean="0"/>
              <a:t>Grimaldi’s</a:t>
            </a:r>
            <a:r>
              <a:rPr lang="en-US" dirty="0" smtClean="0"/>
              <a:t> book (fifth edition)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Example 3.31 (page 151), 3.33 (page 152), 3.34 (page 153), 3.37 (page 155).</a:t>
            </a:r>
          </a:p>
          <a:p>
            <a:r>
              <a:rPr lang="en-US" sz="2800" dirty="0" smtClean="0"/>
              <a:t>Example 3.39 (page 157), 3.40 (page 159).</a:t>
            </a:r>
          </a:p>
          <a:p>
            <a:r>
              <a:rPr lang="en-US" sz="2800" dirty="0" smtClean="0"/>
              <a:t>Exercises 3.4: 4, 7, 9</a:t>
            </a:r>
          </a:p>
          <a:p>
            <a:r>
              <a:rPr lang="en-US" sz="2800" dirty="0" smtClean="0"/>
              <a:t>Exercises 3.5:  3, 4, 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0373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Experiment</a:t>
            </a:r>
            <a:r>
              <a:rPr lang="en-US" sz="2800" dirty="0" smtClean="0"/>
              <a:t>: tossing a coin, rolling a die, selecting subjects from a group at random</a:t>
            </a:r>
          </a:p>
          <a:p>
            <a:r>
              <a:rPr lang="en-US" sz="2800" dirty="0" smtClean="0"/>
              <a:t>The set of all possible outcomes of an experiment is called a </a:t>
            </a:r>
            <a:r>
              <a:rPr lang="en-US" sz="2800" dirty="0" smtClean="0">
                <a:solidFill>
                  <a:srgbClr val="0000FF"/>
                </a:solidFill>
              </a:rPr>
              <a:t>sample space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439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27 at 7.58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3" y="0"/>
            <a:ext cx="8551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03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27 at 8.02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"/>
            <a:ext cx="9144000" cy="671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27 at 8.04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1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8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27 at 8.07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9144000" cy="656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8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27 at 8.07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9144000" cy="6560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2801" y="2218268"/>
            <a:ext cx="5892800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A: event of subset of size 4 where 47 is included and 73 is not included.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|A|= 1 x 98 x 97 x 96.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Sample space size = C(100,4).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301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Under the assumption of equal likelihood, let </a:t>
            </a:r>
            <a:r>
              <a:rPr lang="en-US" sz="2800" dirty="0" smtClean="0">
                <a:solidFill>
                  <a:srgbClr val="0000FF"/>
                </a:solidFill>
              </a:rPr>
              <a:t>S</a:t>
            </a:r>
            <a:r>
              <a:rPr lang="en-US" sz="2800" dirty="0" smtClean="0"/>
              <a:t> be the sample space for an experiment </a:t>
            </a:r>
            <a:r>
              <a:rPr lang="en-US" sz="2800" dirty="0" smtClean="0">
                <a:solidFill>
                  <a:srgbClr val="0000FF"/>
                </a:solidFill>
              </a:rPr>
              <a:t>E</a:t>
            </a:r>
            <a:r>
              <a:rPr lang="en-US" sz="2800" dirty="0" smtClean="0"/>
              <a:t>. Each subset of </a:t>
            </a:r>
            <a:r>
              <a:rPr lang="en-US" sz="2800" dirty="0" smtClean="0">
                <a:solidFill>
                  <a:srgbClr val="0000FF"/>
                </a:solidFill>
              </a:rPr>
              <a:t>S</a:t>
            </a:r>
            <a:r>
              <a:rPr lang="en-US" sz="2800" dirty="0" smtClean="0"/>
              <a:t>, including empty set, is called an </a:t>
            </a:r>
            <a:r>
              <a:rPr lang="en-US" sz="2800" dirty="0" smtClean="0">
                <a:solidFill>
                  <a:srgbClr val="0000FF"/>
                </a:solidFill>
              </a:rPr>
              <a:t>event</a:t>
            </a:r>
            <a:r>
              <a:rPr lang="en-US" sz="2800" dirty="0" smtClean="0"/>
              <a:t>. Each element of S determines an outcome, so if </a:t>
            </a:r>
            <a:r>
              <a:rPr lang="en-US" sz="2800" dirty="0" smtClean="0">
                <a:solidFill>
                  <a:srgbClr val="0000FF"/>
                </a:solidFill>
              </a:rPr>
              <a:t>|S| =n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0000FF"/>
                </a:solidFill>
              </a:rPr>
              <a:t>a </a:t>
            </a:r>
            <a:r>
              <a:rPr lang="en-US" sz="2800" dirty="0" err="1" smtClean="0">
                <a:solidFill>
                  <a:srgbClr val="0000FF"/>
                </a:solidFill>
              </a:rPr>
              <a:t>ε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S and </a:t>
            </a:r>
            <a:r>
              <a:rPr lang="en-US" sz="2800" dirty="0" smtClean="0">
                <a:solidFill>
                  <a:srgbClr val="0000FF"/>
                </a:solidFill>
              </a:rPr>
              <a:t>A </a:t>
            </a:r>
            <a:r>
              <a:rPr lang="en-US" sz="2800" dirty="0" smtClean="0">
                <a:solidFill>
                  <a:srgbClr val="0000FF"/>
                </a:solidFill>
                <a:sym typeface="Symbol" charset="2"/>
              </a:rPr>
              <a:t> S</a:t>
            </a:r>
            <a:r>
              <a:rPr lang="en-US" sz="2800" dirty="0" smtClean="0">
                <a:sym typeface="Symbol" charset="2"/>
              </a:rPr>
              <a:t>, then</a:t>
            </a:r>
            <a:endParaRPr lang="en-US" sz="2000" dirty="0" smtClean="0">
              <a:sym typeface="Symbol" charset="2"/>
            </a:endParaRPr>
          </a:p>
          <a:p>
            <a:pPr lvl="1"/>
            <a:r>
              <a:rPr lang="en-US" sz="2400" dirty="0" err="1" smtClean="0">
                <a:sym typeface="Symbol" charset="2"/>
              </a:rPr>
              <a:t>Pr</a:t>
            </a:r>
            <a:r>
              <a:rPr lang="en-US" sz="2400" dirty="0" smtClean="0">
                <a:sym typeface="Symbol" charset="2"/>
              </a:rPr>
              <a:t>({a}) = </a:t>
            </a:r>
            <a:r>
              <a:rPr lang="en-US" sz="2400" dirty="0" err="1" smtClean="0">
                <a:sym typeface="Symbol" charset="2"/>
              </a:rPr>
              <a:t>Pr</a:t>
            </a:r>
            <a:r>
              <a:rPr lang="en-US" sz="2400" dirty="0" smtClean="0">
                <a:sym typeface="Symbol" charset="2"/>
              </a:rPr>
              <a:t>(a) = |{a}|/|S| = 1/n</a:t>
            </a:r>
          </a:p>
          <a:p>
            <a:pPr lvl="1"/>
            <a:r>
              <a:rPr lang="en-US" sz="2400" dirty="0" err="1" smtClean="0">
                <a:sym typeface="Symbol" charset="2"/>
              </a:rPr>
              <a:t>Pr</a:t>
            </a:r>
            <a:r>
              <a:rPr lang="en-US" sz="2400" dirty="0" smtClean="0">
                <a:sym typeface="Symbol" charset="2"/>
              </a:rPr>
              <a:t>(A) = |A|/n</a:t>
            </a:r>
          </a:p>
        </p:txBody>
      </p:sp>
    </p:spTree>
    <p:extLst>
      <p:ext uri="{BB962C8B-B14F-4D97-AF65-F5344CB8AC3E}">
        <p14:creationId xmlns:p14="http://schemas.microsoft.com/office/powerpoint/2010/main" val="410941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1399</Words>
  <Application>Microsoft Macintosh PowerPoint</Application>
  <PresentationFormat>On-screen Show (4:3)</PresentationFormat>
  <Paragraphs>115</Paragraphs>
  <Slides>28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Probability Theory</vt:lpstr>
      <vt:lpstr>Acknowledgement</vt:lpstr>
      <vt:lpstr>Sample 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 space</vt:lpstr>
      <vt:lpstr>Axioms of Probability</vt:lpstr>
      <vt:lpstr>PowerPoint Presentation</vt:lpstr>
      <vt:lpstr>Examples of sample space</vt:lpstr>
      <vt:lpstr>Examples of sample space</vt:lpstr>
      <vt:lpstr>Examples of sample space</vt:lpstr>
      <vt:lpstr>Examples of sample space</vt:lpstr>
      <vt:lpstr>Probabilities do not depend on the order</vt:lpstr>
      <vt:lpstr>PowerPoint Presentation</vt:lpstr>
      <vt:lpstr>Monty Hall Game (1970s)</vt:lpstr>
      <vt:lpstr>The Monty Hall Game (1970s) (contd.)</vt:lpstr>
      <vt:lpstr>The Monty Hall Game (1970s) (contd.)</vt:lpstr>
      <vt:lpstr>The Monty Hall Game (1970s) (contd.)</vt:lpstr>
      <vt:lpstr>Birthday Paradox</vt:lpstr>
      <vt:lpstr>Birthday Paradox</vt:lpstr>
      <vt:lpstr>Birthday Paradox</vt:lpstr>
      <vt:lpstr>Tossing with a biased coin</vt:lpstr>
      <vt:lpstr>Example</vt:lpstr>
      <vt:lpstr>Summary</vt:lpstr>
      <vt:lpstr>Practice Problems from Grimaldi’s book (fifth edition)</vt:lpstr>
    </vt:vector>
  </TitlesOfParts>
  <Company>SFU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 Theory</dc:title>
  <dc:creator>Binay Bhattacharya</dc:creator>
  <cp:lastModifiedBy>Binay Bhattacharya</cp:lastModifiedBy>
  <cp:revision>25</cp:revision>
  <dcterms:created xsi:type="dcterms:W3CDTF">2014-04-09T05:32:00Z</dcterms:created>
  <dcterms:modified xsi:type="dcterms:W3CDTF">2015-03-30T06:07:26Z</dcterms:modified>
</cp:coreProperties>
</file>