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png" ContentType="image/pn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notesSlides/notesSlide2.xml" ContentType="application/vnd.openxmlformats-officedocument.presentationml.notesSlide+xml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notesSlides/notesSlide3.xml" ContentType="application/vnd.openxmlformats-officedocument.presentationml.notesSlide+xml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notesSlides/notesSlide4.xml" ContentType="application/vnd.openxmlformats-officedocument.presentationml.notesSlide+xml"/>
  <Override PartName="/ppt/embeddings/oleObject7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73" r:id="rId3"/>
    <p:sldId id="274" r:id="rId4"/>
    <p:sldId id="275" r:id="rId5"/>
    <p:sldId id="280" r:id="rId6"/>
    <p:sldId id="281" r:id="rId7"/>
    <p:sldId id="276" r:id="rId8"/>
    <p:sldId id="267" r:id="rId9"/>
    <p:sldId id="268" r:id="rId10"/>
    <p:sldId id="279" r:id="rId11"/>
    <p:sldId id="269" r:id="rId12"/>
    <p:sldId id="260" r:id="rId13"/>
    <p:sldId id="270" r:id="rId14"/>
    <p:sldId id="271" r:id="rId15"/>
    <p:sldId id="282" r:id="rId16"/>
    <p:sldId id="283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25" autoAdjust="0"/>
    <p:restoredTop sz="94660"/>
  </p:normalViewPr>
  <p:slideViewPr>
    <p:cSldViewPr snapToGrid="0" snapToObjects="1">
      <p:cViewPr>
        <p:scale>
          <a:sx n="72" d="100"/>
          <a:sy n="72" d="100"/>
        </p:scale>
        <p:origin x="192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Relationship Id="rId2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Relationship Id="rId2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Relationship Id="rId2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2552B1-A46A-814B-83C0-973775892A7F}" type="datetimeFigureOut">
              <a:rPr lang="en-US" smtClean="0"/>
              <a:t>2015-04-07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42CD7-447C-A041-B790-339A93CAE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492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2080466-7934-B545-96ED-8F0E71F00B22}" type="slidenum">
              <a:rPr lang="en-US" sz="1200"/>
              <a:pPr/>
              <a:t>2</a:t>
            </a:fld>
            <a:endParaRPr lang="en-US" sz="1200"/>
          </a:p>
        </p:txBody>
      </p:sp>
      <p:sp>
        <p:nvSpPr>
          <p:cNvPr id="296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3F55815-8398-9B47-856C-5B67AA71E98D}" type="slidenum">
              <a:rPr lang="en-US" sz="1200"/>
              <a:pPr/>
              <a:t>3</a:t>
            </a:fld>
            <a:endParaRPr lang="en-US" sz="1200"/>
          </a:p>
        </p:txBody>
      </p:sp>
      <p:sp>
        <p:nvSpPr>
          <p:cNvPr id="317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EE58481-B592-164D-A877-F2DCE1EAD5AF}" type="slidenum">
              <a:rPr lang="en-US" sz="1200"/>
              <a:pPr/>
              <a:t>4</a:t>
            </a:fld>
            <a:endParaRPr lang="en-US" sz="1200"/>
          </a:p>
        </p:txBody>
      </p:sp>
      <p:sp>
        <p:nvSpPr>
          <p:cNvPr id="337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EC22CCA-DCA7-DF45-A2DD-64E298F81971}" type="slidenum">
              <a:rPr lang="en-US" sz="1200"/>
              <a:pPr/>
              <a:t>7</a:t>
            </a:fld>
            <a:endParaRPr lang="en-US" sz="1200"/>
          </a:p>
        </p:txBody>
      </p:sp>
      <p:sp>
        <p:nvSpPr>
          <p:cNvPr id="358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54F30-975F-6F48-B809-5CCB71847606}" type="datetimeFigureOut">
              <a:rPr lang="en-US" smtClean="0"/>
              <a:t>2015-04-07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BF48-1ADB-4D4D-AB5F-CA1045F2F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008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54F30-975F-6F48-B809-5CCB71847606}" type="datetimeFigureOut">
              <a:rPr lang="en-US" smtClean="0"/>
              <a:t>2015-04-07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BF48-1ADB-4D4D-AB5F-CA1045F2F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493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54F30-975F-6F48-B809-5CCB71847606}" type="datetimeFigureOut">
              <a:rPr lang="en-US" smtClean="0"/>
              <a:t>2015-04-07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BF48-1ADB-4D4D-AB5F-CA1045F2F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312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54F30-975F-6F48-B809-5CCB71847606}" type="datetimeFigureOut">
              <a:rPr lang="en-US" smtClean="0"/>
              <a:t>2015-04-07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BF48-1ADB-4D4D-AB5F-CA1045F2F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415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54F30-975F-6F48-B809-5CCB71847606}" type="datetimeFigureOut">
              <a:rPr lang="en-US" smtClean="0"/>
              <a:t>2015-04-07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BF48-1ADB-4D4D-AB5F-CA1045F2F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244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54F30-975F-6F48-B809-5CCB71847606}" type="datetimeFigureOut">
              <a:rPr lang="en-US" smtClean="0"/>
              <a:t>2015-04-07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BF48-1ADB-4D4D-AB5F-CA1045F2F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530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54F30-975F-6F48-B809-5CCB71847606}" type="datetimeFigureOut">
              <a:rPr lang="en-US" smtClean="0"/>
              <a:t>2015-04-07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BF48-1ADB-4D4D-AB5F-CA1045F2F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825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54F30-975F-6F48-B809-5CCB71847606}" type="datetimeFigureOut">
              <a:rPr lang="en-US" smtClean="0"/>
              <a:t>2015-04-07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BF48-1ADB-4D4D-AB5F-CA1045F2F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430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54F30-975F-6F48-B809-5CCB71847606}" type="datetimeFigureOut">
              <a:rPr lang="en-US" smtClean="0"/>
              <a:t>2015-04-07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BF48-1ADB-4D4D-AB5F-CA1045F2F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473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54F30-975F-6F48-B809-5CCB71847606}" type="datetimeFigureOut">
              <a:rPr lang="en-US" smtClean="0"/>
              <a:t>2015-04-07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BF48-1ADB-4D4D-AB5F-CA1045F2F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3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54F30-975F-6F48-B809-5CCB71847606}" type="datetimeFigureOut">
              <a:rPr lang="en-US" smtClean="0"/>
              <a:t>2015-04-07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BF48-1ADB-4D4D-AB5F-CA1045F2F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611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54F30-975F-6F48-B809-5CCB71847606}" type="datetimeFigureOut">
              <a:rPr lang="en-US" smtClean="0"/>
              <a:t>2015-04-07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2BF48-1ADB-4D4D-AB5F-CA1045F2F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488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image" Target="../media/image3.png"/><Relationship Id="rId5" Type="http://schemas.openxmlformats.org/officeDocument/2006/relationships/oleObject" Target="../embeddings/oleObject1.bin"/><Relationship Id="rId6" Type="http://schemas.openxmlformats.org/officeDocument/2006/relationships/image" Target="../media/image1.emf"/><Relationship Id="rId7" Type="http://schemas.openxmlformats.org/officeDocument/2006/relationships/oleObject" Target="../embeddings/oleObject2.bin"/><Relationship Id="rId8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image" Target="../media/image3.png"/><Relationship Id="rId5" Type="http://schemas.openxmlformats.org/officeDocument/2006/relationships/oleObject" Target="../embeddings/oleObject3.bin"/><Relationship Id="rId6" Type="http://schemas.openxmlformats.org/officeDocument/2006/relationships/image" Target="../media/image1.emf"/><Relationship Id="rId7" Type="http://schemas.openxmlformats.org/officeDocument/2006/relationships/oleObject" Target="../embeddings/oleObject4.bin"/><Relationship Id="rId8" Type="http://schemas.openxmlformats.org/officeDocument/2006/relationships/image" Target="../media/image4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5.bin"/><Relationship Id="rId5" Type="http://schemas.openxmlformats.org/officeDocument/2006/relationships/image" Target="../media/image1.emf"/><Relationship Id="rId6" Type="http://schemas.openxmlformats.org/officeDocument/2006/relationships/oleObject" Target="../embeddings/oleObject6.bin"/><Relationship Id="rId7" Type="http://schemas.openxmlformats.org/officeDocument/2006/relationships/image" Target="../media/image5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oleObject7.bin"/><Relationship Id="rId5" Type="http://schemas.openxmlformats.org/officeDocument/2006/relationships/image" Target="../media/image1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Pigeonhole Principle</a:t>
            </a:r>
            <a:br>
              <a:rPr lang="en-US" b="1" dirty="0" smtClean="0">
                <a:solidFill>
                  <a:srgbClr val="0000FF"/>
                </a:solidFill>
              </a:rPr>
            </a:br>
            <a:r>
              <a:rPr lang="en-US" b="1" dirty="0" smtClean="0">
                <a:solidFill>
                  <a:srgbClr val="0000FF"/>
                </a:solidFill>
              </a:rPr>
              <a:t>Section </a:t>
            </a:r>
            <a:r>
              <a:rPr lang="en-US" b="1" dirty="0" smtClean="0">
                <a:solidFill>
                  <a:srgbClr val="0000FF"/>
                </a:solidFill>
              </a:rPr>
              <a:t>12.3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9790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Problems (contd.)</a:t>
            </a:r>
            <a:endParaRPr lang="en-US" sz="36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2524"/>
          </a:xfrm>
        </p:spPr>
        <p:txBody>
          <a:bodyPr>
            <a:normAutofit/>
          </a:bodyPr>
          <a:lstStyle/>
          <a:p>
            <a:pPr marL="571500" indent="-514350">
              <a:buFont typeface="+mj-lt"/>
              <a:buAutoNum type="arabicPeriod" startAt="3"/>
            </a:pPr>
            <a:r>
              <a:rPr lang="en-US" sz="2000" dirty="0" smtClean="0"/>
              <a:t>19 </a:t>
            </a:r>
            <a:r>
              <a:rPr lang="en-US" sz="2000" dirty="0"/>
              <a:t>darts are thrown onto a dartboard which is shaped as a regular hexagon with side length of 1 unit. Show that there are </a:t>
            </a:r>
            <a:r>
              <a:rPr lang="en-US" sz="2000" dirty="0" smtClean="0"/>
              <a:t>4 </a:t>
            </a:r>
            <a:r>
              <a:rPr lang="en-US" sz="2000" dirty="0"/>
              <a:t>darts within </a:t>
            </a:r>
            <a:r>
              <a:rPr lang="en-US" sz="2000" dirty="0" smtClean="0"/>
              <a:t>distance </a:t>
            </a:r>
            <a:r>
              <a:rPr lang="en-US" sz="2000" dirty="0" smtClean="0"/>
              <a:t>1.</a:t>
            </a:r>
          </a:p>
          <a:p>
            <a:pPr marL="5715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  </a:t>
            </a:r>
            <a:r>
              <a:rPr lang="en-US" sz="2000" dirty="0" smtClean="0">
                <a:solidFill>
                  <a:srgbClr val="FF0000"/>
                </a:solidFill>
              </a:rPr>
              <a:t> Each triangle is an equilateral triangle. Each side is of length 1.</a:t>
            </a:r>
            <a:endParaRPr lang="en-US" sz="2000" dirty="0">
              <a:solidFill>
                <a:srgbClr val="FF0000"/>
              </a:solidFill>
            </a:endParaRPr>
          </a:p>
          <a:p>
            <a:pPr marL="514350" indent="-457200">
              <a:buFont typeface="+mj-lt"/>
              <a:buAutoNum type="arabicPeriod"/>
            </a:pPr>
            <a:endParaRPr lang="en-US" sz="2000" dirty="0" smtClean="0">
              <a:solidFill>
                <a:srgbClr val="FF0000"/>
              </a:solidFill>
            </a:endParaRPr>
          </a:p>
          <a:p>
            <a:pPr marL="514350" indent="-457200">
              <a:buFont typeface="+mj-lt"/>
              <a:buAutoNum type="arabicPeriod"/>
            </a:pPr>
            <a:endParaRPr lang="en-US" sz="2000" dirty="0">
              <a:solidFill>
                <a:srgbClr val="FF0000"/>
              </a:solidFill>
            </a:endParaRPr>
          </a:p>
          <a:p>
            <a:pPr marL="514350" indent="-457200">
              <a:buFont typeface="+mj-lt"/>
              <a:buAutoNum type="arabicPeriod"/>
            </a:pPr>
            <a:endParaRPr lang="en-US" sz="2000" dirty="0" smtClean="0">
              <a:solidFill>
                <a:srgbClr val="FF0000"/>
              </a:solidFill>
            </a:endParaRPr>
          </a:p>
          <a:p>
            <a:pPr marL="514350" indent="-457200">
              <a:buFont typeface="+mj-lt"/>
              <a:buAutoNum type="arabicPeriod" startAt="4"/>
            </a:pPr>
            <a:r>
              <a:rPr lang="en-US" sz="2000" dirty="0" smtClean="0"/>
              <a:t>Show </a:t>
            </a:r>
            <a:r>
              <a:rPr lang="en-US" sz="2000" dirty="0"/>
              <a:t>that among 200 people, there are at least  </a:t>
            </a:r>
            <a:r>
              <a:rPr lang="en-US" sz="2000" dirty="0">
                <a:sym typeface="Symbol" charset="0"/>
              </a:rPr>
              <a:t>17 people who are born on the same </a:t>
            </a:r>
            <a:r>
              <a:rPr lang="en-US" sz="2000" dirty="0" smtClean="0">
                <a:sym typeface="Symbol" charset="0"/>
              </a:rPr>
              <a:t>month</a:t>
            </a:r>
            <a:r>
              <a:rPr lang="en-US" sz="2000" dirty="0" smtClean="0">
                <a:solidFill>
                  <a:srgbClr val="FF0000"/>
                </a:solidFill>
                <a:sym typeface="Symbol" charset="0"/>
              </a:rPr>
              <a:t>. How many pigeons? How many holes?</a:t>
            </a:r>
            <a:endParaRPr lang="en-US" sz="2000" dirty="0" smtClean="0">
              <a:solidFill>
                <a:srgbClr val="FF0000"/>
              </a:solidFill>
              <a:sym typeface="Symbol" charset="0"/>
            </a:endParaRPr>
          </a:p>
          <a:p>
            <a:pPr marL="514350" indent="-457200">
              <a:buFont typeface="+mj-lt"/>
              <a:buAutoNum type="arabicPeriod" startAt="4"/>
            </a:pPr>
            <a:r>
              <a:rPr lang="en-US" sz="2000" dirty="0">
                <a:sym typeface="Symbol" charset="0"/>
              </a:rPr>
              <a:t>How many students in a class must there </a:t>
            </a:r>
            <a:r>
              <a:rPr lang="en-US" sz="2000" dirty="0" smtClean="0">
                <a:sym typeface="Symbol" charset="0"/>
              </a:rPr>
              <a:t>be (smallest size) </a:t>
            </a:r>
            <a:r>
              <a:rPr lang="en-US" sz="2000" dirty="0">
                <a:sym typeface="Symbol" charset="0"/>
              </a:rPr>
              <a:t>to ensure that 10 students get the same grade (one of A, B, C, D,  F, or N)</a:t>
            </a:r>
            <a:r>
              <a:rPr lang="en-US" sz="2000" dirty="0" smtClean="0">
                <a:sym typeface="Symbol" charset="0"/>
              </a:rPr>
              <a:t>?</a:t>
            </a:r>
            <a:endParaRPr lang="en-US" sz="2000" dirty="0" smtClean="0"/>
          </a:p>
          <a:p>
            <a:pPr marL="514350" indent="-457200">
              <a:buFont typeface="+mj-lt"/>
              <a:buAutoNum type="arabicPeriod" startAt="4"/>
            </a:pPr>
            <a:endParaRPr lang="en-US" sz="2000" dirty="0"/>
          </a:p>
          <a:p>
            <a:pPr marL="514350" indent="-514350">
              <a:buFont typeface="+mj-lt"/>
              <a:buAutoNum type="arabicPeriod" startAt="4"/>
            </a:pPr>
            <a:endParaRPr lang="en-US" sz="2000" dirty="0"/>
          </a:p>
        </p:txBody>
      </p:sp>
      <p:pic>
        <p:nvPicPr>
          <p:cNvPr id="6" name="Picture 5" descr="Screen Shot 2014-03-25 at 5.05.1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8534" y="3131378"/>
            <a:ext cx="979491" cy="853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6010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0396"/>
          </a:xfrm>
        </p:spPr>
        <p:txBody>
          <a:bodyPr>
            <a:noAutofit/>
          </a:bodyPr>
          <a:lstStyle/>
          <a:p>
            <a:pPr marL="514350" indent="-457200">
              <a:buFont typeface="+mj-lt"/>
              <a:buAutoNum type="arabicPeriod" startAt="6"/>
            </a:pPr>
            <a:r>
              <a:rPr lang="en-US" sz="2000" dirty="0"/>
              <a:t>Suppose that there are 50 people in the room. Some of them are acquainted with each other, while some </a:t>
            </a:r>
            <a:r>
              <a:rPr lang="en-US" sz="2000" dirty="0" smtClean="0"/>
              <a:t>are not</a:t>
            </a:r>
            <a:r>
              <a:rPr lang="en-US" sz="2000" dirty="0"/>
              <a:t>. </a:t>
            </a:r>
            <a:r>
              <a:rPr lang="en-US" sz="2000" dirty="0" smtClean="0"/>
              <a:t>Assume that each person has at least one acquaintance. Show </a:t>
            </a:r>
            <a:r>
              <a:rPr lang="en-US" sz="2000" dirty="0"/>
              <a:t>that there are two persons in the room who have equal number of acquaintances</a:t>
            </a:r>
            <a:r>
              <a:rPr lang="en-US" sz="2000" dirty="0" smtClean="0"/>
              <a:t>.</a:t>
            </a:r>
          </a:p>
          <a:p>
            <a:pPr marL="57150" lvl="1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(</a:t>
            </a:r>
            <a:r>
              <a:rPr lang="en-US" sz="2000" dirty="0" smtClean="0">
                <a:solidFill>
                  <a:srgbClr val="FF0000"/>
                </a:solidFill>
              </a:rPr>
              <a:t>Hints: </a:t>
            </a:r>
            <a:r>
              <a:rPr lang="en-US" sz="2000" dirty="0">
                <a:solidFill>
                  <a:srgbClr val="FF0000"/>
                </a:solidFill>
              </a:rPr>
              <a:t>E</a:t>
            </a:r>
            <a:r>
              <a:rPr lang="en-US" sz="2000" dirty="0" smtClean="0">
                <a:solidFill>
                  <a:srgbClr val="FF0000"/>
                </a:solidFill>
              </a:rPr>
              <a:t>ach </a:t>
            </a:r>
            <a:r>
              <a:rPr lang="en-US" sz="2000" dirty="0">
                <a:solidFill>
                  <a:srgbClr val="FF0000"/>
                </a:solidFill>
              </a:rPr>
              <a:t>individual can have acquaintances  in the range [1 .. 49]</a:t>
            </a:r>
            <a:r>
              <a:rPr lang="en-US" sz="2000" dirty="0" smtClean="0">
                <a:solidFill>
                  <a:srgbClr val="FF0000"/>
                </a:solidFill>
              </a:rPr>
              <a:t>. 	Why?</a:t>
            </a:r>
            <a:r>
              <a:rPr lang="en-US" sz="2000" dirty="0" smtClean="0"/>
              <a:t>)</a:t>
            </a:r>
            <a:endParaRPr lang="en-US" sz="2000" dirty="0" smtClean="0">
              <a:sym typeface="Symbol" charset="0"/>
            </a:endParaRPr>
          </a:p>
          <a:p>
            <a:pPr marL="514350" indent="-457200">
              <a:buFont typeface="+mj-lt"/>
              <a:buAutoNum type="arabicPeriod"/>
            </a:pPr>
            <a:endParaRPr lang="en-US" sz="2000" dirty="0">
              <a:sym typeface="Symbol" charset="0"/>
            </a:endParaRPr>
          </a:p>
          <a:p>
            <a:pPr marL="57150" indent="0">
              <a:buNone/>
            </a:pPr>
            <a:endParaRPr lang="en-US" sz="2000" dirty="0" smtClean="0">
              <a:sym typeface="Symbol" charset="0"/>
            </a:endParaRPr>
          </a:p>
          <a:p>
            <a:pPr marL="514350" indent="-457200">
              <a:buFont typeface="+mj-lt"/>
              <a:buAutoNum type="arabicPeriod"/>
            </a:pPr>
            <a:endParaRPr lang="en-US" sz="2000" dirty="0">
              <a:sym typeface="Symbol" charset="0"/>
            </a:endParaRPr>
          </a:p>
          <a:p>
            <a:pPr marL="514350" indent="-457200">
              <a:buFont typeface="+mj-lt"/>
              <a:buAutoNum type="arabicPeriod"/>
            </a:pPr>
            <a:endParaRPr lang="en-US" sz="2000" dirty="0" smtClean="0"/>
          </a:p>
          <a:p>
            <a:pPr marL="514350" indent="-457200">
              <a:buFont typeface="+mj-lt"/>
              <a:buAutoNum type="arabicPeriod"/>
            </a:pPr>
            <a:endParaRPr lang="en-US" sz="20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Problems (contd.)</a:t>
            </a:r>
            <a:endParaRPr lang="en-US" sz="36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4704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9691" y="1600200"/>
            <a:ext cx="8406886" cy="4838071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 startAt="7"/>
            </a:pPr>
            <a:r>
              <a:rPr lang="en-US" sz="2000" dirty="0" smtClean="0">
                <a:solidFill>
                  <a:srgbClr val="000000"/>
                </a:solidFill>
              </a:rPr>
              <a:t>Consider n distinct numbers a</a:t>
            </a:r>
            <a:r>
              <a:rPr lang="en-US" sz="2000" baseline="-25000" dirty="0" smtClean="0">
                <a:solidFill>
                  <a:srgbClr val="000000"/>
                </a:solidFill>
              </a:rPr>
              <a:t>1</a:t>
            </a:r>
            <a:r>
              <a:rPr lang="en-US" sz="2000" dirty="0" smtClean="0">
                <a:solidFill>
                  <a:srgbClr val="000000"/>
                </a:solidFill>
              </a:rPr>
              <a:t>, a</a:t>
            </a:r>
            <a:r>
              <a:rPr lang="en-US" sz="2000" baseline="-25000" dirty="0" smtClean="0">
                <a:solidFill>
                  <a:srgbClr val="000000"/>
                </a:solidFill>
              </a:rPr>
              <a:t>2</a:t>
            </a:r>
            <a:r>
              <a:rPr lang="en-US" sz="2000" dirty="0" smtClean="0">
                <a:solidFill>
                  <a:srgbClr val="000000"/>
                </a:solidFill>
              </a:rPr>
              <a:t>, …, a</a:t>
            </a:r>
            <a:r>
              <a:rPr lang="en-US" sz="2000" baseline="-25000" dirty="0">
                <a:solidFill>
                  <a:srgbClr val="000000"/>
                </a:solidFill>
              </a:rPr>
              <a:t>m</a:t>
            </a:r>
            <a:r>
              <a:rPr lang="en-US" sz="2000" dirty="0" smtClean="0">
                <a:solidFill>
                  <a:srgbClr val="000000"/>
                </a:solidFill>
              </a:rPr>
              <a:t>. Let </a:t>
            </a:r>
            <a:r>
              <a:rPr lang="en-US" sz="2000" dirty="0">
                <a:solidFill>
                  <a:srgbClr val="000000"/>
                </a:solidFill>
              </a:rPr>
              <a:t>m</a:t>
            </a:r>
            <a:r>
              <a:rPr lang="en-US" sz="2000" dirty="0" smtClean="0">
                <a:solidFill>
                  <a:srgbClr val="000000"/>
                </a:solidFill>
              </a:rPr>
              <a:t> = min {a</a:t>
            </a:r>
            <a:r>
              <a:rPr lang="en-US" sz="2000" baseline="-25000" dirty="0" smtClean="0">
                <a:solidFill>
                  <a:srgbClr val="000000"/>
                </a:solidFill>
              </a:rPr>
              <a:t>1</a:t>
            </a:r>
            <a:r>
              <a:rPr lang="en-US" sz="2000" dirty="0" smtClean="0">
                <a:solidFill>
                  <a:srgbClr val="000000"/>
                </a:solidFill>
              </a:rPr>
              <a:t>, a</a:t>
            </a:r>
            <a:r>
              <a:rPr lang="en-US" sz="2000" baseline="-25000" dirty="0" smtClean="0">
                <a:solidFill>
                  <a:srgbClr val="000000"/>
                </a:solidFill>
              </a:rPr>
              <a:t>2</a:t>
            </a:r>
            <a:r>
              <a:rPr lang="en-US" sz="2000" dirty="0" smtClean="0">
                <a:solidFill>
                  <a:srgbClr val="000000"/>
                </a:solidFill>
              </a:rPr>
              <a:t>, …, a</a:t>
            </a:r>
            <a:r>
              <a:rPr lang="en-US" sz="2000" baseline="-25000" dirty="0" smtClean="0">
                <a:solidFill>
                  <a:srgbClr val="000000"/>
                </a:solidFill>
              </a:rPr>
              <a:t>n</a:t>
            </a:r>
            <a:r>
              <a:rPr lang="en-US" sz="2000" dirty="0">
                <a:solidFill>
                  <a:srgbClr val="000000"/>
                </a:solidFill>
              </a:rPr>
              <a:t>}</a:t>
            </a:r>
            <a:r>
              <a:rPr lang="en-US" sz="2000" dirty="0" smtClean="0">
                <a:solidFill>
                  <a:srgbClr val="000000"/>
                </a:solidFill>
              </a:rPr>
              <a:t> and     M = max {a</a:t>
            </a:r>
            <a:r>
              <a:rPr lang="en-US" sz="2000" baseline="-25000" dirty="0" smtClean="0">
                <a:solidFill>
                  <a:srgbClr val="000000"/>
                </a:solidFill>
              </a:rPr>
              <a:t>1</a:t>
            </a:r>
            <a:r>
              <a:rPr lang="en-US" sz="2000" dirty="0" smtClean="0">
                <a:solidFill>
                  <a:srgbClr val="000000"/>
                </a:solidFill>
              </a:rPr>
              <a:t>, a</a:t>
            </a:r>
            <a:r>
              <a:rPr lang="en-US" sz="2000" baseline="-25000" dirty="0" smtClean="0">
                <a:solidFill>
                  <a:srgbClr val="000000"/>
                </a:solidFill>
              </a:rPr>
              <a:t>2</a:t>
            </a:r>
            <a:r>
              <a:rPr lang="en-US" sz="2000" dirty="0" smtClean="0">
                <a:solidFill>
                  <a:srgbClr val="000000"/>
                </a:solidFill>
              </a:rPr>
              <a:t>, …, a</a:t>
            </a:r>
            <a:r>
              <a:rPr lang="en-US" sz="2000" baseline="-25000" dirty="0" smtClean="0">
                <a:solidFill>
                  <a:srgbClr val="000000"/>
                </a:solidFill>
              </a:rPr>
              <a:t>n</a:t>
            </a:r>
            <a:r>
              <a:rPr lang="en-US" sz="2000" dirty="0" smtClean="0">
                <a:solidFill>
                  <a:srgbClr val="000000"/>
                </a:solidFill>
              </a:rPr>
              <a:t>}. We define the gap of of two elements </a:t>
            </a:r>
            <a:r>
              <a:rPr lang="en-US" sz="2000" dirty="0" err="1" smtClean="0">
                <a:solidFill>
                  <a:srgbClr val="000000"/>
                </a:solidFill>
              </a:rPr>
              <a:t>a</a:t>
            </a:r>
            <a:r>
              <a:rPr lang="en-US" sz="2000" baseline="-25000" dirty="0" err="1" smtClean="0">
                <a:solidFill>
                  <a:srgbClr val="000000"/>
                </a:solidFill>
              </a:rPr>
              <a:t>i</a:t>
            </a:r>
            <a:r>
              <a:rPr lang="en-US" sz="2000" dirty="0" smtClean="0">
                <a:solidFill>
                  <a:srgbClr val="000000"/>
                </a:solidFill>
              </a:rPr>
              <a:t> and </a:t>
            </a:r>
            <a:r>
              <a:rPr lang="en-US" sz="2000" dirty="0" err="1" smtClean="0">
                <a:solidFill>
                  <a:srgbClr val="000000"/>
                </a:solidFill>
              </a:rPr>
              <a:t>a</a:t>
            </a:r>
            <a:r>
              <a:rPr lang="en-US" sz="2000" baseline="-25000" dirty="0" err="1" smtClean="0">
                <a:solidFill>
                  <a:srgbClr val="000000"/>
                </a:solidFill>
              </a:rPr>
              <a:t>j</a:t>
            </a:r>
            <a:r>
              <a:rPr lang="en-US" sz="2000" dirty="0" smtClean="0">
                <a:solidFill>
                  <a:srgbClr val="000000"/>
                </a:solidFill>
              </a:rPr>
              <a:t> to be |</a:t>
            </a:r>
            <a:r>
              <a:rPr lang="en-US" sz="2000" dirty="0" err="1" smtClean="0">
                <a:solidFill>
                  <a:srgbClr val="000000"/>
                </a:solidFill>
              </a:rPr>
              <a:t>a</a:t>
            </a:r>
            <a:r>
              <a:rPr lang="en-US" sz="2000" baseline="-25000" dirty="0" err="1" smtClean="0">
                <a:solidFill>
                  <a:srgbClr val="000000"/>
                </a:solidFill>
              </a:rPr>
              <a:t>i</a:t>
            </a:r>
            <a:r>
              <a:rPr lang="en-US" sz="2000" dirty="0" smtClean="0">
                <a:solidFill>
                  <a:srgbClr val="000000"/>
                </a:solidFill>
              </a:rPr>
              <a:t> – </a:t>
            </a:r>
            <a:r>
              <a:rPr lang="en-US" sz="2000" dirty="0" err="1" smtClean="0">
                <a:solidFill>
                  <a:srgbClr val="000000"/>
                </a:solidFill>
              </a:rPr>
              <a:t>a</a:t>
            </a:r>
            <a:r>
              <a:rPr lang="en-US" sz="2000" baseline="-25000" dirty="0" err="1" smtClean="0">
                <a:solidFill>
                  <a:srgbClr val="000000"/>
                </a:solidFill>
              </a:rPr>
              <a:t>j</a:t>
            </a:r>
            <a:r>
              <a:rPr lang="en-US" sz="2000" dirty="0" smtClean="0">
                <a:solidFill>
                  <a:srgbClr val="000000"/>
                </a:solidFill>
              </a:rPr>
              <a:t>| if there does not exist any other element </a:t>
            </a:r>
            <a:r>
              <a:rPr lang="en-US" sz="2000" dirty="0" err="1" smtClean="0">
                <a:solidFill>
                  <a:srgbClr val="000000"/>
                </a:solidFill>
              </a:rPr>
              <a:t>a</a:t>
            </a:r>
            <a:r>
              <a:rPr lang="en-US" sz="2000" baseline="-25000" dirty="0" err="1" smtClean="0">
                <a:solidFill>
                  <a:srgbClr val="000000"/>
                </a:solidFill>
              </a:rPr>
              <a:t>k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smtClean="0">
                <a:solidFill>
                  <a:srgbClr val="000000"/>
                </a:solidFill>
              </a:rPr>
              <a:t>with </a:t>
            </a:r>
            <a:r>
              <a:rPr lang="en-US" sz="2000" dirty="0" err="1" smtClean="0">
                <a:solidFill>
                  <a:srgbClr val="000000"/>
                </a:solidFill>
              </a:rPr>
              <a:t>a</a:t>
            </a:r>
            <a:r>
              <a:rPr lang="en-US" sz="2000" baseline="-25000" dirty="0" err="1" smtClean="0">
                <a:solidFill>
                  <a:srgbClr val="000000"/>
                </a:solidFill>
              </a:rPr>
              <a:t>i</a:t>
            </a:r>
            <a:r>
              <a:rPr lang="en-US" sz="2000" dirty="0" smtClean="0">
                <a:solidFill>
                  <a:srgbClr val="000000"/>
                </a:solidFill>
              </a:rPr>
              <a:t> &lt; </a:t>
            </a:r>
            <a:r>
              <a:rPr lang="en-US" sz="2000" dirty="0" err="1" smtClean="0">
                <a:solidFill>
                  <a:srgbClr val="000000"/>
                </a:solidFill>
              </a:rPr>
              <a:t>a</a:t>
            </a:r>
            <a:r>
              <a:rPr lang="en-US" sz="2000" baseline="-25000" dirty="0" err="1" smtClean="0">
                <a:solidFill>
                  <a:srgbClr val="000000"/>
                </a:solidFill>
              </a:rPr>
              <a:t>k</a:t>
            </a:r>
            <a:r>
              <a:rPr lang="en-US" sz="2000" dirty="0" smtClean="0">
                <a:solidFill>
                  <a:srgbClr val="000000"/>
                </a:solidFill>
              </a:rPr>
              <a:t> &lt; </a:t>
            </a:r>
            <a:r>
              <a:rPr lang="en-US" sz="2000" dirty="0" err="1" smtClean="0">
                <a:solidFill>
                  <a:srgbClr val="000000"/>
                </a:solidFill>
              </a:rPr>
              <a:t>a</a:t>
            </a:r>
            <a:r>
              <a:rPr lang="en-US" sz="2000" baseline="-25000" dirty="0" err="1" smtClean="0">
                <a:solidFill>
                  <a:srgbClr val="000000"/>
                </a:solidFill>
              </a:rPr>
              <a:t>j</a:t>
            </a:r>
            <a:r>
              <a:rPr lang="en-US" sz="2000" dirty="0" smtClean="0">
                <a:solidFill>
                  <a:srgbClr val="000000"/>
                </a:solidFill>
              </a:rPr>
              <a:t>, otherwise it is 0. Show that there exist two elements in {a</a:t>
            </a:r>
            <a:r>
              <a:rPr lang="en-US" sz="2000" baseline="-25000" dirty="0" smtClean="0">
                <a:solidFill>
                  <a:srgbClr val="000000"/>
                </a:solidFill>
              </a:rPr>
              <a:t>1</a:t>
            </a:r>
            <a:r>
              <a:rPr lang="en-US" sz="2000" dirty="0" smtClean="0">
                <a:solidFill>
                  <a:srgbClr val="000000"/>
                </a:solidFill>
              </a:rPr>
              <a:t>, a</a:t>
            </a:r>
            <a:r>
              <a:rPr lang="en-US" sz="2000" baseline="-25000" dirty="0" smtClean="0">
                <a:solidFill>
                  <a:srgbClr val="000000"/>
                </a:solidFill>
              </a:rPr>
              <a:t>2</a:t>
            </a:r>
            <a:r>
              <a:rPr lang="en-US" sz="2000" dirty="0" smtClean="0">
                <a:solidFill>
                  <a:srgbClr val="000000"/>
                </a:solidFill>
              </a:rPr>
              <a:t>, …, a</a:t>
            </a:r>
            <a:r>
              <a:rPr lang="en-US" sz="2000" baseline="-25000" dirty="0" smtClean="0">
                <a:solidFill>
                  <a:srgbClr val="000000"/>
                </a:solidFill>
              </a:rPr>
              <a:t>n</a:t>
            </a:r>
            <a:r>
              <a:rPr lang="en-US" sz="2000" dirty="0" smtClean="0">
                <a:solidFill>
                  <a:srgbClr val="000000"/>
                </a:solidFill>
              </a:rPr>
              <a:t>} whose gap is at least (M-m)/(n+1).</a:t>
            </a:r>
          </a:p>
          <a:p>
            <a:pPr marL="0" indent="0">
              <a:buNone/>
            </a:pPr>
            <a:endParaRPr lang="en-US" sz="2000" baseline="-250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2000" baseline="-25000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2000" baseline="-25000" dirty="0" smtClean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endParaRPr lang="en-US" sz="2000" dirty="0" smtClean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r>
              <a:rPr lang="en-US" sz="2000" dirty="0" smtClean="0">
                <a:solidFill>
                  <a:srgbClr val="000000"/>
                </a:solidFill>
              </a:rPr>
              <a:t>The gap between a</a:t>
            </a:r>
            <a:r>
              <a:rPr lang="en-US" sz="2000" baseline="-25000" dirty="0" smtClean="0">
                <a:solidFill>
                  <a:srgbClr val="000000"/>
                </a:solidFill>
              </a:rPr>
              <a:t>2</a:t>
            </a:r>
            <a:r>
              <a:rPr lang="en-US" sz="2000" dirty="0" smtClean="0">
                <a:solidFill>
                  <a:srgbClr val="000000"/>
                </a:solidFill>
              </a:rPr>
              <a:t> and a</a:t>
            </a:r>
            <a:r>
              <a:rPr lang="en-US" sz="2000" baseline="-25000" dirty="0" smtClean="0">
                <a:solidFill>
                  <a:srgbClr val="000000"/>
                </a:solidFill>
              </a:rPr>
              <a:t>6</a:t>
            </a:r>
            <a:r>
              <a:rPr lang="en-US" sz="2000" dirty="0" smtClean="0">
                <a:solidFill>
                  <a:srgbClr val="000000"/>
                </a:solidFill>
              </a:rPr>
              <a:t> is the largest; the gap between a</a:t>
            </a:r>
            <a:r>
              <a:rPr lang="en-US" sz="2000" baseline="-25000" dirty="0" smtClean="0">
                <a:solidFill>
                  <a:srgbClr val="000000"/>
                </a:solidFill>
              </a:rPr>
              <a:t>4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smtClean="0">
                <a:solidFill>
                  <a:srgbClr val="000000"/>
                </a:solidFill>
              </a:rPr>
              <a:t>and a</a:t>
            </a:r>
            <a:r>
              <a:rPr lang="en-US" sz="2000" baseline="-25000" dirty="0" smtClean="0">
                <a:solidFill>
                  <a:srgbClr val="000000"/>
                </a:solidFill>
              </a:rPr>
              <a:t>6</a:t>
            </a:r>
            <a:r>
              <a:rPr lang="en-US" sz="2000" dirty="0" smtClean="0">
                <a:solidFill>
                  <a:srgbClr val="000000"/>
                </a:solidFill>
              </a:rPr>
              <a:t> is zero, since a</a:t>
            </a:r>
            <a:r>
              <a:rPr lang="en-US" sz="2000" baseline="-25000" dirty="0" smtClean="0">
                <a:solidFill>
                  <a:srgbClr val="000000"/>
                </a:solidFill>
              </a:rPr>
              <a:t>2</a:t>
            </a:r>
            <a:r>
              <a:rPr lang="en-US" sz="2000" dirty="0" smtClean="0">
                <a:solidFill>
                  <a:srgbClr val="000000"/>
                </a:solidFill>
              </a:rPr>
              <a:t> lies in between a</a:t>
            </a:r>
            <a:r>
              <a:rPr lang="en-US" sz="2000" baseline="-25000" dirty="0" smtClean="0">
                <a:solidFill>
                  <a:srgbClr val="000000"/>
                </a:solidFill>
              </a:rPr>
              <a:t>4 </a:t>
            </a:r>
            <a:r>
              <a:rPr lang="en-US" sz="2000" dirty="0" smtClean="0">
                <a:solidFill>
                  <a:srgbClr val="000000"/>
                </a:solidFill>
              </a:rPr>
              <a:t>and a</a:t>
            </a:r>
            <a:r>
              <a:rPr lang="en-US" sz="2000" baseline="-25000" dirty="0" smtClean="0">
                <a:solidFill>
                  <a:srgbClr val="000000"/>
                </a:solidFill>
              </a:rPr>
              <a:t>6</a:t>
            </a:r>
            <a:r>
              <a:rPr lang="en-US" sz="2000" dirty="0" smtClean="0">
                <a:solidFill>
                  <a:srgbClr val="000000"/>
                </a:solidFill>
              </a:rPr>
              <a:t>.</a:t>
            </a:r>
          </a:p>
          <a:p>
            <a:pPr marL="457200" lvl="1" indent="0">
              <a:buNone/>
            </a:pPr>
            <a:r>
              <a:rPr lang="en-US" sz="2000" dirty="0" smtClean="0">
                <a:solidFill>
                  <a:srgbClr val="000000"/>
                </a:solidFill>
              </a:rPr>
              <a:t>(</a:t>
            </a:r>
            <a:r>
              <a:rPr lang="en-US" sz="2000" dirty="0" smtClean="0">
                <a:solidFill>
                  <a:srgbClr val="FF0000"/>
                </a:solidFill>
              </a:rPr>
              <a:t>Hint: Partition the interval [m .. M] into n+1 small sub-</a:t>
            </a:r>
            <a:r>
              <a:rPr lang="en-US" sz="2000" dirty="0" smtClean="0">
                <a:solidFill>
                  <a:srgbClr val="FF0000"/>
                </a:solidFill>
              </a:rPr>
              <a:t>intervals (holes), </a:t>
            </a:r>
            <a:r>
              <a:rPr lang="en-US" sz="2000" dirty="0" smtClean="0">
                <a:solidFill>
                  <a:srgbClr val="FF0000"/>
                </a:solidFill>
              </a:rPr>
              <a:t>each of length (M-m)/(n+1)</a:t>
            </a:r>
            <a:r>
              <a:rPr lang="en-US" sz="2000" dirty="0" smtClean="0">
                <a:solidFill>
                  <a:srgbClr val="FF0000"/>
                </a:solidFill>
              </a:rPr>
              <a:t>. When n points (pigeons) are placed in the holes, there exists at least one empty hole. </a:t>
            </a:r>
            <a:r>
              <a:rPr lang="en-US" sz="2000" dirty="0" smtClean="0">
                <a:solidFill>
                  <a:srgbClr val="000000"/>
                </a:solidFill>
              </a:rPr>
              <a:t>)</a:t>
            </a:r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Problems (</a:t>
            </a:r>
            <a:r>
              <a:rPr lang="en-US" sz="3600" b="1" dirty="0" smtClean="0">
                <a:solidFill>
                  <a:srgbClr val="0000FF"/>
                </a:solidFill>
              </a:rPr>
              <a:t>contd.)</a:t>
            </a:r>
            <a:endParaRPr lang="en-US" sz="3600" b="1" dirty="0">
              <a:solidFill>
                <a:srgbClr val="0000FF"/>
              </a:solidFill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1289607" y="3254636"/>
            <a:ext cx="5929278" cy="991991"/>
            <a:chOff x="1530445" y="4352141"/>
            <a:chExt cx="5929278" cy="991991"/>
          </a:xfrm>
        </p:grpSpPr>
        <p:sp>
          <p:nvSpPr>
            <p:cNvPr id="6" name="Freeform 5"/>
            <p:cNvSpPr/>
            <p:nvPr/>
          </p:nvSpPr>
          <p:spPr>
            <a:xfrm flipV="1">
              <a:off x="1530445" y="4750671"/>
              <a:ext cx="5929278" cy="45719"/>
            </a:xfrm>
            <a:custGeom>
              <a:avLst/>
              <a:gdLst>
                <a:gd name="connsiteX0" fmla="*/ 0 w 6138060"/>
                <a:gd name="connsiteY0" fmla="*/ 65121 h 65121"/>
                <a:gd name="connsiteX1" fmla="*/ 6138060 w 6138060"/>
                <a:gd name="connsiteY1" fmla="*/ 0 h 651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138060" h="65121">
                  <a:moveTo>
                    <a:pt x="0" y="65121"/>
                  </a:moveTo>
                  <a:lnTo>
                    <a:pt x="6138060" y="0"/>
                  </a:lnTo>
                </a:path>
              </a:pathLst>
            </a:custGeom>
            <a:ln w="3810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014564" y="4692275"/>
              <a:ext cx="145982" cy="145992"/>
            </a:xfrm>
            <a:prstGeom prst="ellipse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6108500" y="4721473"/>
              <a:ext cx="145982" cy="145992"/>
            </a:xfrm>
            <a:prstGeom prst="ellipse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2603149" y="4692274"/>
              <a:ext cx="145982" cy="145992"/>
            </a:xfrm>
            <a:prstGeom prst="ellipse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5084857" y="4692274"/>
              <a:ext cx="145982" cy="145992"/>
            </a:xfrm>
            <a:prstGeom prst="ellipse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6755478" y="4734424"/>
              <a:ext cx="145982" cy="145992"/>
            </a:xfrm>
            <a:prstGeom prst="ellipse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4718136" y="4692274"/>
              <a:ext cx="145982" cy="145992"/>
            </a:xfrm>
            <a:prstGeom prst="ellipse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883179" y="4750671"/>
              <a:ext cx="43608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a</a:t>
              </a:r>
              <a:r>
                <a:rPr lang="en-US" sz="2400" baseline="-25000" dirty="0"/>
                <a:t>4</a:t>
              </a:r>
              <a:endParaRPr lang="en-US" sz="24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490980" y="4882467"/>
              <a:ext cx="43608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a</a:t>
              </a:r>
              <a:r>
                <a:rPr lang="en-US" sz="2400" baseline="-25000" dirty="0"/>
                <a:t>6</a:t>
              </a:r>
              <a:endParaRPr lang="en-US" sz="24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012795" y="4880416"/>
              <a:ext cx="43608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a</a:t>
              </a:r>
              <a:r>
                <a:rPr lang="en-US" sz="2400" baseline="-25000" dirty="0" smtClean="0"/>
                <a:t>3</a:t>
              </a:r>
              <a:endParaRPr lang="en-US" sz="24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890456" y="4880416"/>
              <a:ext cx="43608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a</a:t>
              </a:r>
              <a:r>
                <a:rPr lang="en-US" sz="2400" baseline="-25000" dirty="0" smtClean="0"/>
                <a:t>5</a:t>
              </a:r>
              <a:endParaRPr lang="en-US" sz="24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683416" y="4880416"/>
              <a:ext cx="43608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a</a:t>
              </a:r>
              <a:r>
                <a:rPr lang="en-US" sz="2400" baseline="-25000" dirty="0" smtClean="0"/>
                <a:t>1</a:t>
              </a:r>
              <a:endParaRPr lang="en-US" sz="24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531087" y="4794470"/>
              <a:ext cx="43608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a</a:t>
              </a:r>
              <a:r>
                <a:rPr lang="en-US" sz="2400" baseline="-25000" dirty="0"/>
                <a:t>2</a:t>
              </a:r>
              <a:endParaRPr lang="en-US" sz="24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909696" y="4352141"/>
              <a:ext cx="21979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653292" y="4418506"/>
              <a:ext cx="6020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25118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9691" y="1600200"/>
            <a:ext cx="8406886" cy="4838071"/>
          </a:xfrm>
        </p:spPr>
        <p:txBody>
          <a:bodyPr>
            <a:noAutofit/>
          </a:bodyPr>
          <a:lstStyle/>
          <a:p>
            <a:pPr marL="514350" indent="-457200">
              <a:buFont typeface="+mj-lt"/>
              <a:buAutoNum type="arabicPeriod" startAt="8"/>
            </a:pPr>
            <a:r>
              <a:rPr lang="en-US" sz="2000" dirty="0"/>
              <a:t>Seven darts are thrown onto a circular dartboard of radius 10 units. Show that there will be two darts which are at most 10 </a:t>
            </a:r>
            <a:r>
              <a:rPr lang="en-US" sz="2000" dirty="0" smtClean="0"/>
              <a:t>units apart.</a:t>
            </a:r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  <a:p>
            <a:pPr marL="514350" indent="-457200">
              <a:buFont typeface="+mj-lt"/>
              <a:buAutoNum type="arabicPeriod" startAt="8"/>
            </a:pPr>
            <a:r>
              <a:rPr lang="en-US" sz="2000" dirty="0" smtClean="0"/>
              <a:t>6 </a:t>
            </a:r>
            <a:r>
              <a:rPr lang="en-US" sz="2000" dirty="0"/>
              <a:t>computers on a network are connected to at least 1 other computer.  Show there are at least two computers </a:t>
            </a:r>
            <a:r>
              <a:rPr lang="en-US" sz="2000" dirty="0" smtClean="0"/>
              <a:t>that </a:t>
            </a:r>
            <a:r>
              <a:rPr lang="en-US" sz="2000" dirty="0"/>
              <a:t>have the same number of </a:t>
            </a:r>
            <a:r>
              <a:rPr lang="en-US" sz="2000" dirty="0" smtClean="0"/>
              <a:t>connections</a:t>
            </a:r>
          </a:p>
          <a:p>
            <a:pPr marL="514350" indent="-457200">
              <a:buFont typeface="+mj-lt"/>
              <a:buAutoNum type="arabicPeriod" startAt="8"/>
            </a:pPr>
            <a:r>
              <a:rPr lang="en-US" sz="2000" dirty="0">
                <a:solidFill>
                  <a:srgbClr val="000000"/>
                </a:solidFill>
              </a:rPr>
              <a:t>Given m positive integers a</a:t>
            </a:r>
            <a:r>
              <a:rPr lang="en-US" sz="2000" baseline="-25000" dirty="0">
                <a:solidFill>
                  <a:srgbClr val="000000"/>
                </a:solidFill>
              </a:rPr>
              <a:t>1</a:t>
            </a:r>
            <a:r>
              <a:rPr lang="en-US" sz="2000" dirty="0">
                <a:solidFill>
                  <a:srgbClr val="000000"/>
                </a:solidFill>
              </a:rPr>
              <a:t>, a</a:t>
            </a:r>
            <a:r>
              <a:rPr lang="en-US" sz="2000" baseline="-25000" dirty="0">
                <a:solidFill>
                  <a:srgbClr val="000000"/>
                </a:solidFill>
              </a:rPr>
              <a:t>2</a:t>
            </a:r>
            <a:r>
              <a:rPr lang="en-US" sz="2000" dirty="0">
                <a:solidFill>
                  <a:srgbClr val="000000"/>
                </a:solidFill>
              </a:rPr>
              <a:t>, …, a</a:t>
            </a:r>
            <a:r>
              <a:rPr lang="en-US" sz="2000" baseline="-25000" dirty="0">
                <a:solidFill>
                  <a:srgbClr val="000000"/>
                </a:solidFill>
              </a:rPr>
              <a:t>m</a:t>
            </a:r>
            <a:r>
              <a:rPr lang="en-US" sz="2000" dirty="0">
                <a:solidFill>
                  <a:srgbClr val="000000"/>
                </a:solidFill>
              </a:rPr>
              <a:t>, show that there exists k and l with 0 ≤ k &lt;l ≤ m such that  a</a:t>
            </a:r>
            <a:r>
              <a:rPr lang="en-US" sz="2000" baseline="-25000" dirty="0">
                <a:solidFill>
                  <a:srgbClr val="000000"/>
                </a:solidFill>
              </a:rPr>
              <a:t>k+1</a:t>
            </a:r>
            <a:r>
              <a:rPr lang="en-US" sz="2000" dirty="0">
                <a:solidFill>
                  <a:srgbClr val="000000"/>
                </a:solidFill>
              </a:rPr>
              <a:t> + a</a:t>
            </a:r>
            <a:r>
              <a:rPr lang="en-US" sz="2000" baseline="-25000" dirty="0">
                <a:solidFill>
                  <a:srgbClr val="000000"/>
                </a:solidFill>
              </a:rPr>
              <a:t>k+2 </a:t>
            </a:r>
            <a:r>
              <a:rPr lang="en-US" sz="2000" dirty="0">
                <a:solidFill>
                  <a:srgbClr val="000000"/>
                </a:solidFill>
              </a:rPr>
              <a:t>+  … + a</a:t>
            </a:r>
            <a:r>
              <a:rPr lang="en-US" sz="2000" baseline="-25000" dirty="0">
                <a:solidFill>
                  <a:srgbClr val="000000"/>
                </a:solidFill>
              </a:rPr>
              <a:t>l</a:t>
            </a:r>
            <a:r>
              <a:rPr lang="en-US" sz="2000" dirty="0">
                <a:solidFill>
                  <a:srgbClr val="000000"/>
                </a:solidFill>
              </a:rPr>
              <a:t> is divisible by m</a:t>
            </a:r>
            <a:r>
              <a:rPr lang="en-US" sz="2000" dirty="0" smtClean="0">
                <a:solidFill>
                  <a:srgbClr val="000000"/>
                </a:solidFill>
              </a:rPr>
              <a:t>.</a:t>
            </a:r>
          </a:p>
          <a:p>
            <a:pPr marL="57150" indent="0">
              <a:buNone/>
            </a:pPr>
            <a:r>
              <a:rPr lang="en-US" sz="2000" dirty="0">
                <a:solidFill>
                  <a:srgbClr val="000000"/>
                </a:solidFill>
              </a:rPr>
              <a:t>	</a:t>
            </a:r>
            <a:r>
              <a:rPr lang="en-US" sz="2000" dirty="0" smtClean="0">
                <a:solidFill>
                  <a:srgbClr val="FF0000"/>
                </a:solidFill>
              </a:rPr>
              <a:t>(Hints: Let A</a:t>
            </a:r>
            <a:r>
              <a:rPr lang="en-US" sz="2000" baseline="-25000" dirty="0" smtClean="0">
                <a:solidFill>
                  <a:srgbClr val="FF0000"/>
                </a:solidFill>
              </a:rPr>
              <a:t>i </a:t>
            </a:r>
            <a:r>
              <a:rPr lang="en-US" sz="2000" dirty="0" smtClean="0">
                <a:solidFill>
                  <a:srgbClr val="FF0000"/>
                </a:solidFill>
              </a:rPr>
              <a:t>= a</a:t>
            </a:r>
            <a:r>
              <a:rPr lang="en-US" sz="2000" baseline="-25000" dirty="0" smtClean="0">
                <a:solidFill>
                  <a:srgbClr val="FF0000"/>
                </a:solidFill>
              </a:rPr>
              <a:t>1</a:t>
            </a:r>
            <a:r>
              <a:rPr lang="en-US" sz="2000" dirty="0" smtClean="0">
                <a:solidFill>
                  <a:srgbClr val="FF0000"/>
                </a:solidFill>
              </a:rPr>
              <a:t> + a</a:t>
            </a:r>
            <a:r>
              <a:rPr lang="en-US" sz="2000" baseline="-25000" dirty="0" smtClean="0">
                <a:solidFill>
                  <a:srgbClr val="FF0000"/>
                </a:solidFill>
              </a:rPr>
              <a:t>2</a:t>
            </a:r>
            <a:r>
              <a:rPr lang="en-US" sz="2000" dirty="0" smtClean="0">
                <a:solidFill>
                  <a:srgbClr val="FF0000"/>
                </a:solidFill>
              </a:rPr>
              <a:t> + … + </a:t>
            </a:r>
            <a:r>
              <a:rPr lang="en-US" sz="2000" dirty="0" err="1" smtClean="0">
                <a:solidFill>
                  <a:srgbClr val="FF0000"/>
                </a:solidFill>
              </a:rPr>
              <a:t>a</a:t>
            </a:r>
            <a:r>
              <a:rPr lang="en-US" sz="2000" baseline="-25000" dirty="0" err="1" smtClean="0">
                <a:solidFill>
                  <a:srgbClr val="FF0000"/>
                </a:solidFill>
              </a:rPr>
              <a:t>i</a:t>
            </a:r>
            <a:r>
              <a:rPr lang="en-US" sz="2000" dirty="0" smtClean="0">
                <a:solidFill>
                  <a:srgbClr val="FF0000"/>
                </a:solidFill>
              </a:rPr>
              <a:t>. Let B</a:t>
            </a:r>
            <a:r>
              <a:rPr lang="en-US" sz="2000" baseline="-25000" dirty="0" smtClean="0">
                <a:solidFill>
                  <a:srgbClr val="FF0000"/>
                </a:solidFill>
              </a:rPr>
              <a:t>i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= A</a:t>
            </a:r>
            <a:r>
              <a:rPr lang="en-US" sz="2000" baseline="-25000" dirty="0" smtClean="0">
                <a:solidFill>
                  <a:srgbClr val="FF0000"/>
                </a:solidFill>
              </a:rPr>
              <a:t>i</a:t>
            </a:r>
            <a:r>
              <a:rPr lang="en-US" sz="2000" dirty="0" smtClean="0">
                <a:solidFill>
                  <a:srgbClr val="FF0000"/>
                </a:solidFill>
              </a:rPr>
              <a:t> mod m. </a:t>
            </a:r>
          </a:p>
          <a:p>
            <a:pPr marL="57150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	</a:t>
            </a:r>
            <a:r>
              <a:rPr lang="en-US" sz="2000" dirty="0" smtClean="0">
                <a:solidFill>
                  <a:srgbClr val="FF0000"/>
                </a:solidFill>
              </a:rPr>
              <a:t>Define f: X </a:t>
            </a:r>
            <a:r>
              <a:rPr lang="en-US" sz="2000" dirty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 </a:t>
            </a:r>
            <a:r>
              <a:rPr lang="en-US" sz="2000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Y where X= {A</a:t>
            </a:r>
            <a:r>
              <a:rPr lang="en-US" sz="2000" baseline="-25000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1</a:t>
            </a:r>
            <a:r>
              <a:rPr lang="en-US" sz="2000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, A</a:t>
            </a:r>
            <a:r>
              <a:rPr lang="en-US" sz="2000" baseline="-25000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2</a:t>
            </a:r>
            <a:r>
              <a:rPr lang="en-US" sz="2000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, …, A</a:t>
            </a:r>
            <a:r>
              <a:rPr lang="en-US" sz="2000" baseline="-25000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m</a:t>
            </a:r>
            <a:r>
              <a:rPr lang="en-US" sz="2000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} and Y = {B</a:t>
            </a:r>
            <a:r>
              <a:rPr lang="en-US" sz="2000" baseline="-25000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1</a:t>
            </a:r>
            <a:r>
              <a:rPr lang="en-US" sz="2000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, B</a:t>
            </a:r>
            <a:r>
              <a:rPr lang="en-US" sz="2000" baseline="-25000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2</a:t>
            </a:r>
            <a:r>
              <a:rPr lang="en-US" sz="2000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, …, </a:t>
            </a:r>
            <a:r>
              <a:rPr lang="en-US" sz="2000" dirty="0" err="1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B</a:t>
            </a:r>
            <a:r>
              <a:rPr lang="en-US" sz="2000" baseline="-25000" dirty="0" err="1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m</a:t>
            </a:r>
            <a:r>
              <a:rPr lang="en-US" sz="2000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}, and                  </a:t>
            </a:r>
          </a:p>
          <a:p>
            <a:pPr marL="57150" indent="0">
              <a:buNone/>
            </a:pPr>
            <a:r>
              <a:rPr lang="en-US" sz="2000" dirty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                    |X| &gt; |Y|. This implies that there exist indices j and j’ such that </a:t>
            </a:r>
          </a:p>
          <a:p>
            <a:pPr marL="57150" indent="0">
              <a:buNone/>
            </a:pPr>
            <a:r>
              <a:rPr lang="en-US" sz="2000" dirty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	</a:t>
            </a:r>
            <a:r>
              <a:rPr lang="en-US" sz="2000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		</a:t>
            </a:r>
            <a:r>
              <a:rPr lang="en-US" sz="2000" dirty="0" err="1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A</a:t>
            </a:r>
            <a:r>
              <a:rPr lang="en-US" sz="2000" baseline="-25000" dirty="0" err="1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j</a:t>
            </a:r>
            <a:r>
              <a:rPr lang="en-US" sz="2000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mod m = </a:t>
            </a:r>
            <a:r>
              <a:rPr lang="en-US" sz="2000" dirty="0" err="1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A</a:t>
            </a:r>
            <a:r>
              <a:rPr lang="en-US" sz="2000" baseline="-25000" dirty="0" err="1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j</a:t>
            </a:r>
            <a:r>
              <a:rPr lang="en-US" sz="2000" baseline="-25000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’ </a:t>
            </a:r>
            <a:r>
              <a:rPr lang="en-US" sz="2000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mod m. i.e. </a:t>
            </a:r>
            <a:r>
              <a:rPr lang="en-US" sz="2000" dirty="0" smtClean="0">
                <a:solidFill>
                  <a:srgbClr val="FF0000"/>
                </a:solidFill>
              </a:rPr>
              <a:t>a</a:t>
            </a:r>
            <a:r>
              <a:rPr lang="en-US" sz="2000" baseline="-25000" dirty="0" smtClean="0">
                <a:solidFill>
                  <a:srgbClr val="FF0000"/>
                </a:solidFill>
              </a:rPr>
              <a:t>j+</a:t>
            </a:r>
            <a:r>
              <a:rPr lang="en-US" sz="2000" baseline="-25000" dirty="0">
                <a:solidFill>
                  <a:srgbClr val="FF0000"/>
                </a:solidFill>
              </a:rPr>
              <a:t>1</a:t>
            </a:r>
            <a:r>
              <a:rPr lang="en-US" sz="2000" dirty="0">
                <a:solidFill>
                  <a:srgbClr val="FF0000"/>
                </a:solidFill>
              </a:rPr>
              <a:t> + </a:t>
            </a:r>
            <a:r>
              <a:rPr lang="en-US" sz="2000" dirty="0" smtClean="0">
                <a:solidFill>
                  <a:srgbClr val="FF0000"/>
                </a:solidFill>
              </a:rPr>
              <a:t>a</a:t>
            </a:r>
            <a:r>
              <a:rPr lang="en-US" sz="2000" baseline="-25000" dirty="0" smtClean="0">
                <a:solidFill>
                  <a:srgbClr val="FF0000"/>
                </a:solidFill>
              </a:rPr>
              <a:t>j+</a:t>
            </a:r>
            <a:r>
              <a:rPr lang="en-US" sz="2000" baseline="-25000" dirty="0">
                <a:solidFill>
                  <a:srgbClr val="FF0000"/>
                </a:solidFill>
              </a:rPr>
              <a:t>2 </a:t>
            </a:r>
            <a:r>
              <a:rPr lang="en-US" sz="2000" dirty="0">
                <a:solidFill>
                  <a:srgbClr val="FF0000"/>
                </a:solidFill>
              </a:rPr>
              <a:t>+  … + </a:t>
            </a:r>
            <a:r>
              <a:rPr lang="en-US" sz="2000" dirty="0" err="1" smtClean="0">
                <a:solidFill>
                  <a:srgbClr val="FF0000"/>
                </a:solidFill>
              </a:rPr>
              <a:t>a</a:t>
            </a:r>
            <a:r>
              <a:rPr lang="en-US" sz="2000" baseline="-25000" dirty="0" err="1" smtClean="0">
                <a:solidFill>
                  <a:srgbClr val="FF0000"/>
                </a:solidFill>
              </a:rPr>
              <a:t>j</a:t>
            </a:r>
            <a:r>
              <a:rPr lang="en-US" sz="2000" baseline="-25000" dirty="0" smtClean="0">
                <a:solidFill>
                  <a:srgbClr val="FF0000"/>
                </a:solidFill>
              </a:rPr>
              <a:t>’</a:t>
            </a:r>
            <a:r>
              <a:rPr lang="en-US" sz="2000" dirty="0" smtClean="0">
                <a:solidFill>
                  <a:srgbClr val="FF0000"/>
                </a:solidFill>
              </a:rPr>
              <a:t> is divisible by m.) </a:t>
            </a:r>
            <a:endParaRPr lang="en-US" sz="2000" dirty="0">
              <a:solidFill>
                <a:srgbClr val="FF0000"/>
              </a:solidFill>
            </a:endParaRPr>
          </a:p>
          <a:p>
            <a:pPr marL="57150" indent="0">
              <a:buNone/>
            </a:pPr>
            <a:endParaRPr lang="en-US" sz="2000" dirty="0"/>
          </a:p>
          <a:p>
            <a:pPr marL="57150" indent="0">
              <a:buNone/>
            </a:pPr>
            <a:endParaRPr lang="en-US" sz="2400" dirty="0"/>
          </a:p>
          <a:p>
            <a:pPr marL="457200" indent="-457200">
              <a:buFont typeface="+mj-lt"/>
              <a:buAutoNum type="arabicPeriod"/>
            </a:pP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Problems (contd.)</a:t>
            </a:r>
            <a:endParaRPr lang="en-US" sz="3600" b="1" dirty="0">
              <a:solidFill>
                <a:srgbClr val="0000FF"/>
              </a:solidFill>
            </a:endParaRPr>
          </a:p>
        </p:txBody>
      </p:sp>
      <p:pic>
        <p:nvPicPr>
          <p:cNvPr id="23" name="Picture 22" descr="Screen Shot 2014-03-25 at 4.51.3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0825" y="2262185"/>
            <a:ext cx="1350076" cy="1205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937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9691" y="1600200"/>
            <a:ext cx="8406886" cy="4838071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 startAt="11"/>
            </a:pPr>
            <a:r>
              <a:rPr lang="en-US" sz="2000" dirty="0" smtClean="0">
                <a:solidFill>
                  <a:srgbClr val="000000"/>
                </a:solidFill>
              </a:rPr>
              <a:t>Problems from the text (Section 12.3): 1, 2, 3, 5. 6.</a:t>
            </a:r>
            <a:endParaRPr lang="en-US" sz="2000" dirty="0"/>
          </a:p>
          <a:p>
            <a:pPr marL="457200" indent="-457200">
              <a:buFont typeface="+mj-lt"/>
              <a:buAutoNum type="arabicPeriod" startAt="3"/>
            </a:pPr>
            <a:endParaRPr lang="en-US" sz="2400" dirty="0"/>
          </a:p>
          <a:p>
            <a:pPr marL="457200" indent="-457200">
              <a:buFont typeface="+mj-lt"/>
              <a:buAutoNum type="arabicPeriod" startAt="3"/>
            </a:pP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Problems (contd.)</a:t>
            </a:r>
            <a:endParaRPr lang="en-US" sz="36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7235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nontrivial example: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A chess master who has 11 weeks to prepare for a tournament decides to play at least one game every day, but he decides not to play more than 12 games during any calendar week. Show that there exists a succession of consecutive days during which the chess master will have played exactly 21 games.</a:t>
            </a:r>
          </a:p>
          <a:p>
            <a:r>
              <a:rPr lang="en-US" sz="2800" dirty="0" err="1" smtClean="0"/>
              <a:t>Ans</a:t>
            </a:r>
            <a:r>
              <a:rPr lang="en-US" sz="2800" dirty="0" smtClean="0"/>
              <a:t>:</a:t>
            </a:r>
          </a:p>
          <a:p>
            <a:pPr lvl="1"/>
            <a:r>
              <a:rPr lang="en-US" sz="2400" dirty="0" smtClean="0"/>
              <a:t>Let </a:t>
            </a:r>
            <a:r>
              <a:rPr lang="en-US" sz="2400" dirty="0" err="1" smtClean="0"/>
              <a:t>a</a:t>
            </a:r>
            <a:r>
              <a:rPr lang="en-US" sz="2400" baseline="-25000" dirty="0" err="1"/>
              <a:t>j</a:t>
            </a:r>
            <a:r>
              <a:rPr lang="en-US" sz="2400" dirty="0" smtClean="0"/>
              <a:t> = number of games played on the first j days.</a:t>
            </a:r>
          </a:p>
          <a:p>
            <a:pPr lvl="1"/>
            <a:r>
              <a:rPr lang="en-US" sz="2400" dirty="0" smtClean="0"/>
              <a:t>Therefore, 1 &lt; 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&lt; 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&lt; … &lt; a</a:t>
            </a:r>
            <a:r>
              <a:rPr lang="en-US" sz="2400" baseline="-25000" dirty="0" smtClean="0"/>
              <a:t>77</a:t>
            </a:r>
            <a:r>
              <a:rPr lang="en-US" sz="2400" dirty="0" smtClean="0"/>
              <a:t> ≤ 12 x 11 (why?)</a:t>
            </a:r>
          </a:p>
        </p:txBody>
      </p:sp>
    </p:spTree>
    <p:extLst>
      <p:ext uri="{BB962C8B-B14F-4D97-AF65-F5344CB8AC3E}">
        <p14:creationId xmlns:p14="http://schemas.microsoft.com/office/powerpoint/2010/main" val="2268051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nontrivial example: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397949" cy="4785899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2400" dirty="0" smtClean="0"/>
              <a:t>Let </a:t>
            </a:r>
            <a:r>
              <a:rPr lang="en-US" sz="2400" dirty="0" err="1" smtClean="0"/>
              <a:t>a</a:t>
            </a:r>
            <a:r>
              <a:rPr lang="en-US" sz="2400" baseline="-25000" dirty="0" err="1"/>
              <a:t>j</a:t>
            </a:r>
            <a:r>
              <a:rPr lang="en-US" sz="2400" dirty="0" smtClean="0"/>
              <a:t> = number of games played on the first j days.</a:t>
            </a:r>
          </a:p>
          <a:p>
            <a:pPr lvl="1"/>
            <a:r>
              <a:rPr lang="en-US" sz="2400" dirty="0" smtClean="0"/>
              <a:t>Therefore, 1 &lt; 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&lt; 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&lt; … &lt; a</a:t>
            </a:r>
            <a:r>
              <a:rPr lang="en-US" sz="2400" baseline="-25000" dirty="0" smtClean="0"/>
              <a:t>77</a:t>
            </a:r>
            <a:r>
              <a:rPr lang="en-US" sz="2400" dirty="0" smtClean="0"/>
              <a:t> ≤ 12 x 11 (why?)</a:t>
            </a:r>
          </a:p>
          <a:p>
            <a:pPr lvl="1"/>
            <a:r>
              <a:rPr lang="en-US" sz="2400" dirty="0" smtClean="0"/>
              <a:t>Let </a:t>
            </a:r>
            <a:r>
              <a:rPr lang="en-US" sz="2400" dirty="0" err="1" smtClean="0"/>
              <a:t>b</a:t>
            </a:r>
            <a:r>
              <a:rPr lang="en-US" sz="2400" baseline="-25000" dirty="0" err="1" smtClean="0"/>
              <a:t>j</a:t>
            </a:r>
            <a:r>
              <a:rPr lang="en-US" sz="2400" dirty="0" smtClean="0"/>
              <a:t> = 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j</a:t>
            </a:r>
            <a:r>
              <a:rPr lang="en-US" sz="2400" dirty="0" smtClean="0"/>
              <a:t> + 21, j= 1, 2, …, 77. </a:t>
            </a:r>
            <a:endParaRPr lang="en-US" sz="2400" dirty="0"/>
          </a:p>
          <a:p>
            <a:pPr lvl="1"/>
            <a:r>
              <a:rPr lang="en-US" sz="2400" dirty="0" smtClean="0"/>
              <a:t>Therefore, 21 </a:t>
            </a:r>
            <a:r>
              <a:rPr lang="en-US" sz="2400" dirty="0"/>
              <a:t>&lt; </a:t>
            </a:r>
            <a:r>
              <a:rPr lang="en-US" sz="2400" dirty="0" smtClean="0"/>
              <a:t>b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</a:t>
            </a:r>
            <a:r>
              <a:rPr lang="en-US" sz="2400" dirty="0"/>
              <a:t>&lt; b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/>
              <a:t>&lt; … &lt; </a:t>
            </a:r>
            <a:r>
              <a:rPr lang="en-US" sz="2400" dirty="0" smtClean="0"/>
              <a:t>b</a:t>
            </a:r>
            <a:r>
              <a:rPr lang="en-US" sz="2400" baseline="-25000" dirty="0" smtClean="0"/>
              <a:t>77</a:t>
            </a:r>
            <a:r>
              <a:rPr lang="en-US" sz="2400" dirty="0" smtClean="0"/>
              <a:t> </a:t>
            </a:r>
            <a:r>
              <a:rPr lang="en-US" sz="2400" dirty="0"/>
              <a:t>≤ </a:t>
            </a:r>
            <a:r>
              <a:rPr lang="en-US" sz="2400" dirty="0" smtClean="0"/>
              <a:t>132+21 </a:t>
            </a:r>
            <a:r>
              <a:rPr lang="en-US" sz="2400" dirty="0"/>
              <a:t>(why?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smtClean="0"/>
              <a:t>Define a function f : </a:t>
            </a:r>
            <a:r>
              <a:rPr lang="en-US" sz="2400" dirty="0">
                <a:solidFill>
                  <a:srgbClr val="000000"/>
                </a:solidFill>
              </a:rPr>
              <a:t>X </a:t>
            </a:r>
            <a:r>
              <a:rPr lang="en-US" sz="2400" dirty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 Y 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where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X =  {a</a:t>
            </a:r>
            <a:r>
              <a:rPr lang="en-US" sz="2400" baseline="-250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1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, a</a:t>
            </a:r>
            <a:r>
              <a:rPr lang="en-US" sz="2400" baseline="-250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2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, …, a</a:t>
            </a:r>
            <a:r>
              <a:rPr lang="en-US" sz="2400" baseline="-250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77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, b</a:t>
            </a:r>
            <a:r>
              <a:rPr lang="en-US" sz="2400" baseline="-250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1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, b</a:t>
            </a:r>
            <a:r>
              <a:rPr lang="en-US" sz="2400" baseline="-250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2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, …, b</a:t>
            </a:r>
            <a:r>
              <a:rPr lang="en-US" sz="2400" baseline="-250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77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}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Y = {1,2,3, …, 153} (the value each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a</a:t>
            </a:r>
            <a:r>
              <a:rPr lang="en-US" sz="2400" baseline="-25000" dirty="0" err="1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j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or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b</a:t>
            </a:r>
            <a:r>
              <a:rPr lang="en-US" sz="2400" baseline="-25000" dirty="0" err="1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j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is at most 153)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     f(x) =  the </a:t>
            </a:r>
            <a:r>
              <a:rPr lang="en-US" sz="240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value of x</a:t>
            </a:r>
            <a:endParaRPr lang="en-US" sz="2400" dirty="0">
              <a:solidFill>
                <a:srgbClr val="000000"/>
              </a:solidFill>
              <a:sym typeface="Symbol" charset="0"/>
            </a:endParaRPr>
          </a:p>
          <a:p>
            <a:pPr marL="914400" lvl="1" indent="-457200"/>
            <a:r>
              <a:rPr lang="en-US" sz="24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There are 154 pigeons and 153 holes. </a:t>
            </a:r>
            <a:endParaRPr lang="en-US" sz="2400" dirty="0">
              <a:solidFill>
                <a:srgbClr val="000000"/>
              </a:solidFill>
              <a:latin typeface="Calibri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marL="914400" lvl="1" indent="-457200"/>
            <a:r>
              <a:rPr lang="en-US" sz="24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Hence there exists j and j’ such that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a</a:t>
            </a:r>
            <a:r>
              <a:rPr lang="en-US" sz="2400" baseline="-25000" dirty="0" err="1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j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=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b</a:t>
            </a:r>
            <a:r>
              <a:rPr lang="en-US" sz="2400" baseline="-25000" dirty="0" err="1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j</a:t>
            </a:r>
            <a:r>
              <a:rPr lang="en-US" sz="2400" baseline="-250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’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.</a:t>
            </a:r>
          </a:p>
          <a:p>
            <a:pPr marL="914400" lvl="1" indent="-457200"/>
            <a:r>
              <a:rPr lang="en-US" sz="24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Thus during days j’+1, j’ +2, …, j  the chess player played exactly 21 games.</a:t>
            </a:r>
          </a:p>
        </p:txBody>
      </p:sp>
    </p:spTree>
    <p:extLst>
      <p:ext uri="{BB962C8B-B14F-4D97-AF65-F5344CB8AC3E}">
        <p14:creationId xmlns:p14="http://schemas.microsoft.com/office/powerpoint/2010/main" val="3443075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 b="1" dirty="0">
                <a:solidFill>
                  <a:srgbClr val="0000FF"/>
                </a:solidFill>
                <a:latin typeface="+mj-lt"/>
                <a:ea typeface="ＭＳ Ｐゴシック" charset="0"/>
                <a:cs typeface="cmr10" charset="0"/>
              </a:rPr>
              <a:t>The Pigeonhole Principle</a:t>
            </a:r>
          </a:p>
        </p:txBody>
      </p:sp>
      <p:sp>
        <p:nvSpPr>
          <p:cNvPr id="28677" name="Rectangle 4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3962400" cy="4114800"/>
          </a:xfrm>
        </p:spPr>
        <p:txBody>
          <a:bodyPr/>
          <a:lstStyle/>
          <a:p>
            <a:pPr eaLnBrk="1" hangingPunct="1"/>
            <a:r>
              <a:rPr lang="en-US">
                <a:latin typeface="+mn-lt"/>
                <a:ea typeface="ＭＳ Ｐゴシック" charset="0"/>
                <a:cs typeface="cmr10" charset="0"/>
              </a:rPr>
              <a:t>In words:</a:t>
            </a:r>
          </a:p>
          <a:p>
            <a:pPr lvl="1" eaLnBrk="1" hangingPunct="1"/>
            <a:r>
              <a:rPr lang="en-US">
                <a:latin typeface="+mn-lt"/>
                <a:ea typeface="ＭＳ Ｐゴシック" charset="0"/>
                <a:cs typeface="cmr10" charset="0"/>
              </a:rPr>
              <a:t>If </a:t>
            </a:r>
            <a:r>
              <a:rPr lang="en-US" i="1">
                <a:latin typeface="+mn-lt"/>
                <a:ea typeface="ＭＳ Ｐゴシック" charset="0"/>
                <a:cs typeface="cmr10" charset="0"/>
              </a:rPr>
              <a:t>n</a:t>
            </a:r>
            <a:r>
              <a:rPr lang="en-US">
                <a:latin typeface="+mn-lt"/>
                <a:ea typeface="ＭＳ Ｐゴシック" charset="0"/>
                <a:cs typeface="cmr10" charset="0"/>
              </a:rPr>
              <a:t> pigeons are in fewer than </a:t>
            </a:r>
            <a:r>
              <a:rPr lang="en-US" i="1">
                <a:latin typeface="+mn-lt"/>
                <a:ea typeface="ＭＳ Ｐゴシック" charset="0"/>
                <a:cs typeface="cmr10" charset="0"/>
              </a:rPr>
              <a:t>n</a:t>
            </a:r>
            <a:r>
              <a:rPr lang="en-US">
                <a:latin typeface="+mn-lt"/>
                <a:ea typeface="ＭＳ Ｐゴシック" charset="0"/>
                <a:cs typeface="cmr10" charset="0"/>
              </a:rPr>
              <a:t> pigeonholes, some pigeonhole must contain at least two pigeons</a:t>
            </a:r>
          </a:p>
          <a:p>
            <a:pPr eaLnBrk="1" hangingPunct="1"/>
            <a:endParaRPr lang="en-US" sz="3600">
              <a:latin typeface="+mn-lt"/>
              <a:ea typeface="ＭＳ Ｐゴシック" charset="0"/>
              <a:cs typeface="cmr10" charset="0"/>
            </a:endParaRPr>
          </a:p>
        </p:txBody>
      </p:sp>
      <p:pic>
        <p:nvPicPr>
          <p:cNvPr id="28680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676400"/>
            <a:ext cx="3970338" cy="3167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4514850" y="334645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5" imgW="114300" imgH="165100" progId="Equation.DSMT4">
                  <p:embed/>
                </p:oleObj>
              </mc:Choice>
              <mc:Fallback>
                <p:oleObj name="Equation" r:id="rId5" imgW="114300" imgH="165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46450"/>
                        <a:ext cx="1143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4508500" y="3365500"/>
          <a:ext cx="127000" cy="12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7" imgW="127000" imgH="127000" progId="Equation.3">
                  <p:embed/>
                </p:oleObj>
              </mc:Choice>
              <mc:Fallback>
                <p:oleObj name="Equation" r:id="rId7" imgW="127000" imgH="127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3365500"/>
                        <a:ext cx="127000" cy="12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1519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17641"/>
            <a:ext cx="77724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b="1" dirty="0">
                <a:solidFill>
                  <a:srgbClr val="0000FF"/>
                </a:solidFill>
                <a:latin typeface="+mn-lt"/>
                <a:ea typeface="ＭＳ Ｐゴシック" charset="0"/>
                <a:cs typeface="cmr10" charset="0"/>
              </a:rPr>
              <a:t>The Pigeonhole Principle</a:t>
            </a:r>
          </a:p>
        </p:txBody>
      </p:sp>
      <p:sp>
        <p:nvSpPr>
          <p:cNvPr id="30725" name="Rectangle 4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3733800" cy="41148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charset="0"/>
                <a:cs typeface="cmr10" charset="0"/>
              </a:rPr>
              <a:t>In math:</a:t>
            </a:r>
          </a:p>
          <a:p>
            <a:pPr lvl="1" eaLnBrk="1" hangingPunct="1"/>
            <a:endParaRPr lang="en-US" dirty="0">
              <a:ea typeface="ＭＳ Ｐゴシック" charset="0"/>
              <a:cs typeface="cmr10" charset="0"/>
            </a:endParaRPr>
          </a:p>
        </p:txBody>
      </p:sp>
      <p:pic>
        <p:nvPicPr>
          <p:cNvPr id="30728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752600"/>
            <a:ext cx="3970338" cy="3167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4514850" y="334645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5" imgW="114300" imgH="165100" progId="Equation.DSMT4">
                  <p:embed/>
                </p:oleObj>
              </mc:Choice>
              <mc:Fallback>
                <p:oleObj name="Equation" r:id="rId5" imgW="114300" imgH="165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46450"/>
                        <a:ext cx="1143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457200" y="2209800"/>
          <a:ext cx="4014788" cy="177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7" imgW="2070100" imgH="914400" progId="Equation.3">
                  <p:embed/>
                </p:oleObj>
              </mc:Choice>
              <mc:Fallback>
                <p:oleObj name="Equation" r:id="rId7" imgW="207010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209800"/>
                        <a:ext cx="4014788" cy="177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0148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 b="1" dirty="0">
                <a:solidFill>
                  <a:srgbClr val="0000FF"/>
                </a:solidFill>
                <a:latin typeface="+mn-lt"/>
                <a:ea typeface="ＭＳ Ｐゴシック" charset="0"/>
                <a:cs typeface="cmr10" charset="0"/>
              </a:rPr>
              <a:t>The Pigeonhole Principle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idx="1"/>
          </p:nvPr>
        </p:nvSpPr>
        <p:spPr>
          <a:xfrm>
            <a:off x="762000" y="1447800"/>
            <a:ext cx="7391400" cy="41148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charset="0"/>
                <a:cs typeface="cmr10" charset="0"/>
              </a:rPr>
              <a:t>What is a set?</a:t>
            </a:r>
          </a:p>
          <a:p>
            <a:pPr eaLnBrk="1" hangingPunct="1"/>
            <a:r>
              <a:rPr lang="en-US" dirty="0">
                <a:ea typeface="ＭＳ Ｐゴシック" charset="0"/>
                <a:cs typeface="cmr10" charset="0"/>
              </a:rPr>
              <a:t>a finite set?</a:t>
            </a:r>
          </a:p>
          <a:p>
            <a:pPr eaLnBrk="1" hangingPunct="1"/>
            <a:r>
              <a:rPr lang="en-US" dirty="0">
                <a:ea typeface="ＭＳ Ｐゴシック" charset="0"/>
                <a:cs typeface="cmr10" charset="0"/>
              </a:rPr>
              <a:t>What is |A|?</a:t>
            </a:r>
          </a:p>
          <a:p>
            <a:pPr eaLnBrk="1" hangingPunct="1"/>
            <a:r>
              <a:rPr lang="en-US" dirty="0">
                <a:ea typeface="ＭＳ Ｐゴシック" charset="0"/>
                <a:cs typeface="cmr10" charset="0"/>
              </a:rPr>
              <a:t>What is a function?</a:t>
            </a:r>
          </a:p>
          <a:p>
            <a:pPr eaLnBrk="1" hangingPunct="1"/>
            <a:r>
              <a:rPr lang="en-US" dirty="0">
                <a:ea typeface="ＭＳ Ｐゴシック" charset="0"/>
                <a:cs typeface="cmr10" charset="0"/>
              </a:rPr>
              <a:t>the domain of a function?</a:t>
            </a:r>
          </a:p>
          <a:p>
            <a:pPr eaLnBrk="1" hangingPunct="1"/>
            <a:r>
              <a:rPr lang="en-US" dirty="0">
                <a:ea typeface="ＭＳ Ｐゴシック" charset="0"/>
                <a:cs typeface="cmr10" charset="0"/>
              </a:rPr>
              <a:t>the codomain of a function?</a:t>
            </a:r>
          </a:p>
          <a:p>
            <a:pPr eaLnBrk="1" hangingPunct="1"/>
            <a:r>
              <a:rPr lang="en-US" dirty="0">
                <a:ea typeface="ＭＳ Ｐゴシック" charset="0"/>
                <a:cs typeface="cmr10" charset="0"/>
              </a:rPr>
              <a:t>Why say </a:t>
            </a:r>
            <a:r>
              <a:rPr lang="ja-JP" altLang="en-US" dirty="0">
                <a:ea typeface="ＭＳ Ｐゴシック" charset="0"/>
                <a:cs typeface="cmr10" charset="0"/>
              </a:rPr>
              <a:t>“</a:t>
            </a:r>
            <a:r>
              <a:rPr lang="en-US" dirty="0">
                <a:ea typeface="ＭＳ Ｐゴシック" charset="0"/>
                <a:cs typeface="cmr10" charset="0"/>
              </a:rPr>
              <a:t>distinct</a:t>
            </a:r>
            <a:r>
              <a:rPr lang="ja-JP" altLang="en-US" dirty="0">
                <a:ea typeface="ＭＳ Ｐゴシック" charset="0"/>
                <a:cs typeface="cmr10" charset="0"/>
              </a:rPr>
              <a:t>”</a:t>
            </a:r>
            <a:r>
              <a:rPr lang="en-US" dirty="0">
                <a:ea typeface="ＭＳ Ｐゴシック" charset="0"/>
                <a:cs typeface="cmr10" charset="0"/>
              </a:rPr>
              <a:t>?</a:t>
            </a:r>
          </a:p>
        </p:txBody>
      </p:sp>
      <p:graphicFrame>
        <p:nvGraphicFramePr>
          <p:cNvPr id="32770" name="Object 2"/>
          <p:cNvGraphicFramePr>
            <a:graphicFrameLocks noChangeAspect="1"/>
          </p:cNvGraphicFramePr>
          <p:nvPr/>
        </p:nvGraphicFramePr>
        <p:xfrm>
          <a:off x="4514850" y="334645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4" imgW="114300" imgH="165100" progId="Equation.DSMT4">
                  <p:embed/>
                </p:oleObj>
              </mc:Choice>
              <mc:Fallback>
                <p:oleObj name="Equation" r:id="rId4" imgW="114300" imgH="165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46450"/>
                        <a:ext cx="1143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" name="Object 3"/>
          <p:cNvGraphicFramePr>
            <a:graphicFrameLocks noChangeAspect="1"/>
          </p:cNvGraphicFramePr>
          <p:nvPr/>
        </p:nvGraphicFramePr>
        <p:xfrm>
          <a:off x="4876800" y="1371600"/>
          <a:ext cx="4014788" cy="177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6" imgW="2070100" imgH="914400" progId="Equation.3">
                  <p:embed/>
                </p:oleObj>
              </mc:Choice>
              <mc:Fallback>
                <p:oleObj name="Equation" r:id="rId6" imgW="207010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1371600"/>
                        <a:ext cx="4014788" cy="177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0290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6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63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63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Other principles related to the pigeonhole principle: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If n objects are put into n boxes and no box is empty, each box has exactly one object.</a:t>
            </a:r>
          </a:p>
          <a:p>
            <a:r>
              <a:rPr lang="en-US" sz="2800" dirty="0" smtClean="0"/>
              <a:t>If n objects are put into n boxes and no box gets more than one object, each box has an object.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62229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Abstract formulation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Let X and Y be finite sets and let f: X </a:t>
            </a:r>
            <a:r>
              <a:rPr lang="en-US" sz="2800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 Y be a function.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If X has more elements than Y, then f is not one-to-one.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If X and Y have the same number of elements and f is onto, then f is one-to-one.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If X and Y have the same number of elements and f is one-to-one, then f is onto.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57180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0000FF"/>
                </a:solidFill>
                <a:latin typeface="+mn-lt"/>
                <a:ea typeface="+mj-ea"/>
              </a:rPr>
              <a:t>Applications of The Pigeonhole Principle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idx="1"/>
          </p:nvPr>
        </p:nvSpPr>
        <p:spPr>
          <a:xfrm>
            <a:off x="685800" y="1402440"/>
            <a:ext cx="8077200" cy="41148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charset="0"/>
                <a:cs typeface="cmr10" charset="0"/>
              </a:rPr>
              <a:t>In any group of 8 people, two were born on the same day of the week</a:t>
            </a:r>
          </a:p>
          <a:p>
            <a:pPr eaLnBrk="1" hangingPunct="1"/>
            <a:r>
              <a:rPr lang="en-US" dirty="0">
                <a:ea typeface="ＭＳ Ｐゴシック" charset="0"/>
                <a:cs typeface="cmr10" charset="0"/>
              </a:rPr>
              <a:t>What are the </a:t>
            </a:r>
            <a:r>
              <a:rPr lang="ja-JP" altLang="en-US" dirty="0">
                <a:ea typeface="ＭＳ Ｐゴシック" charset="0"/>
                <a:cs typeface="cmr10" charset="0"/>
              </a:rPr>
              <a:t>“</a:t>
            </a:r>
            <a:r>
              <a:rPr lang="en-US" dirty="0">
                <a:ea typeface="ＭＳ Ｐゴシック" charset="0"/>
                <a:cs typeface="cmr10" charset="0"/>
              </a:rPr>
              <a:t>pigeons</a:t>
            </a:r>
            <a:r>
              <a:rPr lang="ja-JP" altLang="en-US" dirty="0">
                <a:ea typeface="ＭＳ Ｐゴシック" charset="0"/>
                <a:cs typeface="cmr10" charset="0"/>
              </a:rPr>
              <a:t>”</a:t>
            </a:r>
            <a:r>
              <a:rPr lang="en-US" dirty="0">
                <a:ea typeface="ＭＳ Ｐゴシック" charset="0"/>
                <a:cs typeface="cmr10" charset="0"/>
              </a:rPr>
              <a:t> and what are the </a:t>
            </a:r>
            <a:r>
              <a:rPr lang="ja-JP" altLang="en-US" dirty="0">
                <a:ea typeface="ＭＳ Ｐゴシック" charset="0"/>
                <a:cs typeface="cmr10" charset="0"/>
              </a:rPr>
              <a:t>“</a:t>
            </a:r>
            <a:r>
              <a:rPr lang="en-US" dirty="0">
                <a:ea typeface="ＭＳ Ｐゴシック" charset="0"/>
                <a:cs typeface="cmr10" charset="0"/>
              </a:rPr>
              <a:t>pigeonholes</a:t>
            </a:r>
            <a:r>
              <a:rPr lang="ja-JP" altLang="en-US" dirty="0">
                <a:ea typeface="ＭＳ Ｐゴシック" charset="0"/>
                <a:cs typeface="cmr10" charset="0"/>
              </a:rPr>
              <a:t>”</a:t>
            </a:r>
            <a:r>
              <a:rPr lang="en-US" dirty="0">
                <a:ea typeface="ＭＳ Ｐゴシック" charset="0"/>
                <a:cs typeface="cmr10" charset="0"/>
              </a:rPr>
              <a:t>?</a:t>
            </a:r>
          </a:p>
          <a:p>
            <a:pPr eaLnBrk="1" hangingPunct="1"/>
            <a:r>
              <a:rPr lang="en-US" i="1" dirty="0">
                <a:ea typeface="ＭＳ Ｐゴシック" charset="0"/>
                <a:cs typeface="cmr10" charset="0"/>
              </a:rPr>
              <a:t>A = </a:t>
            </a:r>
            <a:r>
              <a:rPr lang="en-US" dirty="0">
                <a:ea typeface="ＭＳ Ｐゴシック" charset="0"/>
                <a:cs typeface="cmr10" charset="0"/>
              </a:rPr>
              <a:t>the set of people, </a:t>
            </a:r>
            <a:r>
              <a:rPr lang="en-US" i="1" dirty="0">
                <a:ea typeface="ＭＳ Ｐゴシック" charset="0"/>
                <a:cs typeface="cmr10" charset="0"/>
              </a:rPr>
              <a:t>B </a:t>
            </a:r>
            <a:r>
              <a:rPr lang="en-US" dirty="0">
                <a:ea typeface="ＭＳ Ｐゴシック" charset="0"/>
                <a:cs typeface="cmr10" charset="0"/>
              </a:rPr>
              <a:t>= {Sun, … Sat},</a:t>
            </a:r>
            <a:r>
              <a:rPr lang="en-US" i="1" dirty="0">
                <a:ea typeface="ＭＳ Ｐゴシック" charset="0"/>
                <a:cs typeface="cmr10" charset="0"/>
              </a:rPr>
              <a:t> f(a) </a:t>
            </a:r>
            <a:r>
              <a:rPr lang="en-US" dirty="0">
                <a:ea typeface="ＭＳ Ｐゴシック" charset="0"/>
                <a:cs typeface="cmr10" charset="0"/>
              </a:rPr>
              <a:t>= the day of the week on which </a:t>
            </a:r>
            <a:r>
              <a:rPr lang="en-US" i="1" dirty="0">
                <a:ea typeface="ＭＳ Ｐゴシック" charset="0"/>
                <a:cs typeface="cmr10" charset="0"/>
              </a:rPr>
              <a:t>a</a:t>
            </a:r>
            <a:r>
              <a:rPr lang="en-US" dirty="0">
                <a:ea typeface="ＭＳ Ｐゴシック" charset="0"/>
                <a:cs typeface="cmr10" charset="0"/>
              </a:rPr>
              <a:t> was born</a:t>
            </a:r>
          </a:p>
        </p:txBody>
      </p:sp>
      <p:sp>
        <p:nvSpPr>
          <p:cNvPr id="21510" name="Date Placeholder 6"/>
          <p:cNvSpPr>
            <a:spLocks noGrp="1"/>
          </p:cNvSpPr>
          <p:nvPr>
            <p:ph type="dt" sz="quarter" idx="10"/>
          </p:nvPr>
        </p:nvSpPr>
        <p:spPr>
          <a:xfrm>
            <a:off x="685800" y="6400800"/>
            <a:ext cx="1905000" cy="457200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B4DE370-EBCA-F044-B9BB-1BB839FF7D17}" type="datetime1">
              <a:rPr lang="en-US" sz="1200">
                <a:solidFill>
                  <a:srgbClr val="898989"/>
                </a:solidFill>
              </a:rPr>
              <a:pPr/>
              <a:t>2015-04-07</a:t>
            </a:fld>
            <a:endParaRPr lang="en-US" sz="1200">
              <a:solidFill>
                <a:srgbClr val="898989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68451C7-8F20-124C-9F19-C4E005D4314E}" type="slidenum">
              <a:rPr lang="en-US" sz="1200">
                <a:solidFill>
                  <a:srgbClr val="898989"/>
                </a:solidFill>
              </a:rPr>
              <a:pPr/>
              <a:t>7</a:t>
            </a:fld>
            <a:endParaRPr lang="en-US" sz="1200">
              <a:solidFill>
                <a:srgbClr val="898989"/>
              </a:solidFill>
            </a:endParaRPr>
          </a:p>
        </p:txBody>
      </p:sp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4514850" y="334645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4" imgW="114300" imgH="165100" progId="Equation.3">
                  <p:embed/>
                </p:oleObj>
              </mc:Choice>
              <mc:Fallback>
                <p:oleObj name="Equation" r:id="rId4" imgW="114300" imgH="165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46450"/>
                        <a:ext cx="1143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9073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592BC1-7C83-F346-B93C-FA2787DBA2DF}" type="slidenum">
              <a:rPr lang="en-US"/>
              <a:pPr/>
              <a:t>8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rgbClr val="0000FF"/>
                </a:solidFill>
              </a:rPr>
              <a:t>Generalized pigeonhole principle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ym typeface="Symbol" charset="0"/>
              </a:rPr>
              <a:t>If </a:t>
            </a:r>
            <a:r>
              <a:rPr lang="en-US" i="1" dirty="0" smtClean="0">
                <a:solidFill>
                  <a:srgbClr val="0000FF"/>
                </a:solidFill>
                <a:sym typeface="Symbol" charset="0"/>
              </a:rPr>
              <a:t>m</a:t>
            </a:r>
            <a:r>
              <a:rPr lang="en-US" dirty="0" smtClean="0">
                <a:sym typeface="Symbol" charset="0"/>
              </a:rPr>
              <a:t> </a:t>
            </a:r>
            <a:r>
              <a:rPr lang="en-US" dirty="0">
                <a:sym typeface="Symbol" charset="0"/>
              </a:rPr>
              <a:t>objects are placed into </a:t>
            </a:r>
            <a:r>
              <a:rPr lang="en-US" i="1" dirty="0" smtClean="0">
                <a:solidFill>
                  <a:srgbClr val="0000FF"/>
                </a:solidFill>
                <a:sym typeface="Symbol" charset="0"/>
              </a:rPr>
              <a:t>n</a:t>
            </a:r>
            <a:r>
              <a:rPr lang="en-US" dirty="0" smtClean="0">
                <a:sym typeface="Symbol" charset="0"/>
              </a:rPr>
              <a:t> </a:t>
            </a:r>
            <a:r>
              <a:rPr lang="en-US" dirty="0">
                <a:sym typeface="Symbol" charset="0"/>
              </a:rPr>
              <a:t>boxes, then there is at least one box containing 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</a:t>
            </a:r>
            <a:r>
              <a:rPr lang="en-US" i="1" dirty="0">
                <a:solidFill>
                  <a:srgbClr val="0000FF"/>
                </a:solidFill>
                <a:sym typeface="Symbol" charset="0"/>
              </a:rPr>
              <a:t>m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/</a:t>
            </a:r>
            <a:r>
              <a:rPr lang="en-US" i="1" dirty="0">
                <a:solidFill>
                  <a:srgbClr val="0000FF"/>
                </a:solidFill>
                <a:sym typeface="Symbol" charset="0"/>
              </a:rPr>
              <a:t>n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</a:t>
            </a:r>
            <a:r>
              <a:rPr lang="en-US" dirty="0" smtClean="0">
                <a:sym typeface="Symbol" charset="0"/>
              </a:rPr>
              <a:t> objects</a:t>
            </a:r>
          </a:p>
          <a:p>
            <a:pPr lvl="1"/>
            <a:r>
              <a:rPr lang="en-US" dirty="0" smtClean="0">
                <a:sym typeface="Symbol" charset="0"/>
              </a:rPr>
              <a:t>Proof by contradiction. Suppose each box contains less than 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</a:t>
            </a:r>
            <a:r>
              <a:rPr lang="en-US" i="1" dirty="0" smtClean="0">
                <a:solidFill>
                  <a:srgbClr val="0000FF"/>
                </a:solidFill>
                <a:sym typeface="Symbol" charset="0"/>
              </a:rPr>
              <a:t>m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/</a:t>
            </a:r>
            <a:r>
              <a:rPr lang="en-US" i="1" dirty="0" smtClean="0">
                <a:solidFill>
                  <a:srgbClr val="0000FF"/>
                </a:solidFill>
                <a:sym typeface="Symbol" charset="0"/>
              </a:rPr>
              <a:t>n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</a:t>
            </a:r>
            <a:r>
              <a:rPr lang="en-US" dirty="0" smtClean="0">
                <a:sym typeface="Symbol" charset="0"/>
              </a:rPr>
              <a:t>  objects, and there are </a:t>
            </a:r>
            <a:r>
              <a:rPr lang="en-US" i="1" dirty="0" smtClean="0">
                <a:solidFill>
                  <a:srgbClr val="0000FF"/>
                </a:solidFill>
                <a:sym typeface="Symbol" charset="0"/>
              </a:rPr>
              <a:t>m</a:t>
            </a:r>
            <a:r>
              <a:rPr lang="en-US" dirty="0" smtClean="0">
                <a:sym typeface="Symbol" charset="0"/>
              </a:rPr>
              <a:t> objects in total in </a:t>
            </a:r>
            <a:r>
              <a:rPr lang="en-US" i="1" dirty="0" smtClean="0">
                <a:solidFill>
                  <a:srgbClr val="0000FF"/>
                </a:solidFill>
                <a:sym typeface="Symbol" charset="0"/>
              </a:rPr>
              <a:t>n</a:t>
            </a:r>
            <a:r>
              <a:rPr lang="en-US" dirty="0" smtClean="0">
                <a:sym typeface="Symbol" charset="0"/>
              </a:rPr>
              <a:t> boxes. In this case the total number of objects </a:t>
            </a:r>
            <a:r>
              <a:rPr lang="en-US" i="1" dirty="0" smtClean="0">
                <a:solidFill>
                  <a:srgbClr val="0000FF"/>
                </a:solidFill>
                <a:sym typeface="Symbol" charset="0"/>
              </a:rPr>
              <a:t>n</a:t>
            </a:r>
            <a:r>
              <a:rPr lang="en-US" dirty="0" smtClean="0">
                <a:sym typeface="Symbol" charset="0"/>
              </a:rPr>
              <a:t> boxes can hold is at most 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(</a:t>
            </a:r>
            <a:r>
              <a:rPr lang="en-US" i="1" dirty="0" smtClean="0">
                <a:solidFill>
                  <a:srgbClr val="0000FF"/>
                </a:solidFill>
                <a:sym typeface="Symbol" charset="0"/>
              </a:rPr>
              <a:t>m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/</a:t>
            </a:r>
            <a:r>
              <a:rPr lang="en-US" i="1" dirty="0" smtClean="0">
                <a:solidFill>
                  <a:srgbClr val="0000FF"/>
                </a:solidFill>
                <a:sym typeface="Symbol" charset="0"/>
              </a:rPr>
              <a:t>n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 -1)*n</a:t>
            </a:r>
            <a:r>
              <a:rPr lang="en-US" dirty="0" smtClean="0">
                <a:solidFill>
                  <a:srgbClr val="3366FF"/>
                </a:solidFill>
                <a:sym typeface="Symbol" charset="0"/>
              </a:rPr>
              <a:t> </a:t>
            </a:r>
            <a:r>
              <a:rPr lang="en-US" dirty="0" smtClean="0">
                <a:sym typeface="Symbol" charset="0"/>
              </a:rPr>
              <a:t>which is less than 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(((m/n)+1)-1)*n</a:t>
            </a:r>
            <a:r>
              <a:rPr lang="en-US" dirty="0" smtClean="0">
                <a:sym typeface="Symbol" charset="0"/>
              </a:rPr>
              <a:t>, </a:t>
            </a:r>
            <a:r>
              <a:rPr lang="en-US" dirty="0">
                <a:sym typeface="Symbol" charset="0"/>
              </a:rPr>
              <a:t>since 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</a:t>
            </a:r>
            <a:r>
              <a:rPr lang="en-US" i="1" dirty="0">
                <a:solidFill>
                  <a:srgbClr val="0000FF"/>
                </a:solidFill>
                <a:sym typeface="Symbol" charset="0"/>
              </a:rPr>
              <a:t>x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 &lt; x+1 </a:t>
            </a:r>
            <a:r>
              <a:rPr lang="en-US" dirty="0" smtClean="0">
                <a:sym typeface="Symbol" charset="0"/>
              </a:rPr>
              <a:t>always.  This implies that there are less than 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m</a:t>
            </a:r>
            <a:r>
              <a:rPr lang="en-US" dirty="0" smtClean="0">
                <a:sym typeface="Symbol" charset="0"/>
              </a:rPr>
              <a:t> pigeons in 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n</a:t>
            </a:r>
            <a:r>
              <a:rPr lang="en-US" dirty="0" smtClean="0">
                <a:sym typeface="Symbol" charset="0"/>
              </a:rPr>
              <a:t> boxes. This is a contradiction.</a:t>
            </a:r>
            <a:endParaRPr lang="en-US" dirty="0">
              <a:sym typeface="Symbo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3997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Problems</a:t>
            </a:r>
            <a:endParaRPr lang="en-US" sz="36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2524"/>
          </a:xfrm>
        </p:spPr>
        <p:txBody>
          <a:bodyPr>
            <a:normAutofit/>
          </a:bodyPr>
          <a:lstStyle/>
          <a:p>
            <a:pPr marL="514350" indent="-457200">
              <a:buFont typeface="+mj-lt"/>
              <a:buAutoNum type="arabicPeriod"/>
            </a:pPr>
            <a:r>
              <a:rPr lang="en-US" sz="2000" dirty="0"/>
              <a:t>Let S </a:t>
            </a:r>
            <a:r>
              <a:rPr lang="en-US" sz="2000" dirty="0">
                <a:sym typeface="Symbol"/>
              </a:rPr>
              <a:t> Z</a:t>
            </a:r>
            <a:r>
              <a:rPr lang="en-US" sz="2000" baseline="30000" dirty="0">
                <a:sym typeface="Symbol"/>
              </a:rPr>
              <a:t>+</a:t>
            </a:r>
            <a:r>
              <a:rPr lang="en-US" sz="2000" dirty="0">
                <a:sym typeface="Symbol"/>
              </a:rPr>
              <a:t>, where |S|=12. Then S contains two elements that have the same remainder upon </a:t>
            </a:r>
            <a:r>
              <a:rPr lang="en-US" sz="2000" dirty="0" smtClean="0">
                <a:sym typeface="Symbol"/>
              </a:rPr>
              <a:t>division </a:t>
            </a:r>
            <a:r>
              <a:rPr lang="en-US" sz="2000" dirty="0">
                <a:sym typeface="Symbol"/>
              </a:rPr>
              <a:t>by 11</a:t>
            </a:r>
            <a:r>
              <a:rPr lang="en-US" sz="2000" dirty="0" smtClean="0">
                <a:sym typeface="Symbol"/>
              </a:rPr>
              <a:t>.</a:t>
            </a:r>
          </a:p>
          <a:p>
            <a:pPr lvl="1"/>
            <a:r>
              <a:rPr lang="en-US" sz="1600" dirty="0" smtClean="0">
                <a:solidFill>
                  <a:srgbClr val="FF0000"/>
                </a:solidFill>
                <a:sym typeface="Symbol"/>
              </a:rPr>
              <a:t>For any element a of S, (a mod 10}  </a:t>
            </a:r>
            <a:r>
              <a:rPr lang="en-US" sz="1600" dirty="0" smtClean="0">
                <a:solidFill>
                  <a:srgbClr val="FF0000"/>
                </a:solidFill>
                <a:latin typeface="Calibri" charset="0"/>
                <a:ea typeface="ＭＳ Ｐゴシック" charset="0"/>
                <a:sym typeface="Symbol" charset="0"/>
              </a:rPr>
              <a:t> {0, 1, 2, 3, …, 10}.</a:t>
            </a:r>
            <a:r>
              <a:rPr lang="en-US" sz="1600" dirty="0" smtClean="0">
                <a:solidFill>
                  <a:srgbClr val="FF0000"/>
                </a:solidFill>
                <a:sym typeface="Symbol"/>
              </a:rPr>
              <a:t>  </a:t>
            </a:r>
            <a:r>
              <a:rPr lang="en-US" sz="1600" dirty="0" smtClean="0">
                <a:solidFill>
                  <a:srgbClr val="FF0000"/>
                </a:solidFill>
                <a:sym typeface="Symbol"/>
              </a:rPr>
              <a:t>We define the function f: X </a:t>
            </a:r>
            <a:r>
              <a:rPr lang="en-US" sz="1600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 Y as follows: X = S; Y = {0,1,2,3,4,5,6,7,8,9}; f(a) = a mod 10. Now apply PHP.</a:t>
            </a:r>
            <a:endParaRPr lang="en-US" sz="1600" dirty="0" smtClean="0">
              <a:solidFill>
                <a:srgbClr val="FF0000"/>
              </a:solidFill>
              <a:sym typeface="Symbol"/>
            </a:endParaRPr>
          </a:p>
          <a:p>
            <a:pPr marL="514350" indent="-457200">
              <a:buFont typeface="+mj-lt"/>
              <a:buAutoNum type="arabicPeriod"/>
            </a:pPr>
            <a:r>
              <a:rPr lang="en-US" sz="2000" dirty="0" smtClean="0"/>
              <a:t>Example </a:t>
            </a:r>
            <a:r>
              <a:rPr lang="en-US" sz="2000" dirty="0"/>
              <a:t>5.45 of </a:t>
            </a:r>
            <a:r>
              <a:rPr lang="en-US" sz="2000" dirty="0" err="1" smtClean="0"/>
              <a:t>Grimaldi’s</a:t>
            </a:r>
            <a:r>
              <a:rPr lang="en-US" sz="2000" dirty="0" smtClean="0"/>
              <a:t> Text</a:t>
            </a:r>
            <a:endParaRPr lang="en-US" sz="2000" dirty="0" smtClean="0"/>
          </a:p>
          <a:p>
            <a:pPr marL="514350" indent="-457200">
              <a:buFont typeface="+mj-lt"/>
              <a:buAutoNum type="arabicPeriod"/>
            </a:pPr>
            <a:endParaRPr lang="en-US" sz="2000" dirty="0" smtClean="0"/>
          </a:p>
          <a:p>
            <a:pPr marL="514350" indent="-457200">
              <a:buFont typeface="+mj-lt"/>
              <a:buAutoNum type="arabicPeriod"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</p:txBody>
      </p:sp>
      <p:pic>
        <p:nvPicPr>
          <p:cNvPr id="4" name="Picture 3" descr="Screen Shot 2015-04-07 at 10.15.4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522" y="3367724"/>
            <a:ext cx="6941256" cy="327350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31333" y="4826000"/>
            <a:ext cx="2991556" cy="132343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Define a function f: X 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 </a:t>
            </a:r>
            <a:r>
              <a:rPr lang="en-US" sz="20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Y</a:t>
            </a:r>
          </a:p>
          <a:p>
            <a:r>
              <a:rPr lang="en-US" sz="20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where X contains 5 points (pigeon) and Y contains 4 triangles (hole)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72819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2339</TotalTime>
  <Words>1143</Words>
  <Application>Microsoft Macintosh PowerPoint</Application>
  <PresentationFormat>On-screen Show (4:3)</PresentationFormat>
  <Paragraphs>104</Paragraphs>
  <Slides>16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Office Theme</vt:lpstr>
      <vt:lpstr>MathType 6.0 Equation</vt:lpstr>
      <vt:lpstr>Microsoft Equation</vt:lpstr>
      <vt:lpstr>Pigeonhole Principle Section 12.3</vt:lpstr>
      <vt:lpstr>The Pigeonhole Principle</vt:lpstr>
      <vt:lpstr>The Pigeonhole Principle</vt:lpstr>
      <vt:lpstr>The Pigeonhole Principle</vt:lpstr>
      <vt:lpstr>Other principles related to the pigeonhole principle:</vt:lpstr>
      <vt:lpstr>Abstract formulation</vt:lpstr>
      <vt:lpstr>Applications of The Pigeonhole Principle</vt:lpstr>
      <vt:lpstr>Generalized pigeonhole principle</vt:lpstr>
      <vt:lpstr>Problems</vt:lpstr>
      <vt:lpstr>Problems (contd.)</vt:lpstr>
      <vt:lpstr>Problems (contd.)</vt:lpstr>
      <vt:lpstr>Problems (contd.)</vt:lpstr>
      <vt:lpstr>Problems (contd.)</vt:lpstr>
      <vt:lpstr>Problems (contd.)</vt:lpstr>
      <vt:lpstr>A nontrivial example:</vt:lpstr>
      <vt:lpstr>A nontrivial example:</vt:lpstr>
    </vt:vector>
  </TitlesOfParts>
  <Company>SFU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Pigeonhole Principle</dc:title>
  <dc:creator>Binay Bhattacharya</dc:creator>
  <cp:lastModifiedBy>Binay Bhattacharya</cp:lastModifiedBy>
  <cp:revision>32</cp:revision>
  <dcterms:created xsi:type="dcterms:W3CDTF">2014-03-25T23:27:57Z</dcterms:created>
  <dcterms:modified xsi:type="dcterms:W3CDTF">2015-04-08T06:37:56Z</dcterms:modified>
</cp:coreProperties>
</file>