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ppt/embeddings/oleObject38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0"/>
  </p:notesMasterIdLst>
  <p:sldIdLst>
    <p:sldId id="256" r:id="rId2"/>
    <p:sldId id="269" r:id="rId3"/>
    <p:sldId id="274" r:id="rId4"/>
    <p:sldId id="328" r:id="rId5"/>
    <p:sldId id="329" r:id="rId6"/>
    <p:sldId id="362" r:id="rId7"/>
    <p:sldId id="330" r:id="rId8"/>
    <p:sldId id="331" r:id="rId9"/>
    <p:sldId id="363" r:id="rId10"/>
    <p:sldId id="364" r:id="rId11"/>
    <p:sldId id="365" r:id="rId12"/>
    <p:sldId id="332" r:id="rId13"/>
    <p:sldId id="333" r:id="rId14"/>
    <p:sldId id="335" r:id="rId15"/>
    <p:sldId id="366" r:id="rId16"/>
    <p:sldId id="334" r:id="rId17"/>
    <p:sldId id="336" r:id="rId18"/>
    <p:sldId id="337" r:id="rId19"/>
    <p:sldId id="338" r:id="rId20"/>
    <p:sldId id="339" r:id="rId21"/>
    <p:sldId id="341" r:id="rId22"/>
    <p:sldId id="340" r:id="rId23"/>
    <p:sldId id="342" r:id="rId24"/>
    <p:sldId id="353" r:id="rId25"/>
    <p:sldId id="354" r:id="rId26"/>
    <p:sldId id="343" r:id="rId27"/>
    <p:sldId id="344" r:id="rId28"/>
    <p:sldId id="345" r:id="rId29"/>
    <p:sldId id="355" r:id="rId30"/>
    <p:sldId id="347" r:id="rId31"/>
    <p:sldId id="367" r:id="rId32"/>
    <p:sldId id="368" r:id="rId33"/>
    <p:sldId id="346" r:id="rId34"/>
    <p:sldId id="356" r:id="rId35"/>
    <p:sldId id="357" r:id="rId36"/>
    <p:sldId id="358" r:id="rId37"/>
    <p:sldId id="360" r:id="rId38"/>
    <p:sldId id="359" r:id="rId39"/>
    <p:sldId id="348" r:id="rId40"/>
    <p:sldId id="349" r:id="rId41"/>
    <p:sldId id="350" r:id="rId42"/>
    <p:sldId id="351" r:id="rId43"/>
    <p:sldId id="361" r:id="rId44"/>
    <p:sldId id="369" r:id="rId45"/>
    <p:sldId id="352" r:id="rId46"/>
    <p:sldId id="370" r:id="rId47"/>
    <p:sldId id="371" r:id="rId48"/>
    <p:sldId id="372" r:id="rId4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3" d="100"/>
          <a:sy n="63" d="100"/>
        </p:scale>
        <p:origin x="-1304" y="-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notesMaster" Target="notesMasters/notesMaster1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75D11B-0AF6-8F48-B032-425DD8410853}" type="datetimeFigureOut">
              <a:rPr lang="en-US" smtClean="0"/>
              <a:t>2015-01-23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8420F-DDDB-434E-A853-F2020D70E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697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4F77-632A-EF40-B45C-0DBB089E2E17}" type="datetimeFigureOut">
              <a:rPr lang="en-US" smtClean="0"/>
              <a:t>2015-01-23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61E4-BEBA-F44D-9029-696BED630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72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4F77-632A-EF40-B45C-0DBB089E2E17}" type="datetimeFigureOut">
              <a:rPr lang="en-US" smtClean="0"/>
              <a:t>2015-01-23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61E4-BEBA-F44D-9029-696BED630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75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4F77-632A-EF40-B45C-0DBB089E2E17}" type="datetimeFigureOut">
              <a:rPr lang="en-US" smtClean="0"/>
              <a:t>2015-01-23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61E4-BEBA-F44D-9029-696BED630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977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4F77-632A-EF40-B45C-0DBB089E2E17}" type="datetimeFigureOut">
              <a:rPr lang="en-US" smtClean="0"/>
              <a:t>2015-01-23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61E4-BEBA-F44D-9029-696BED630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15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4F77-632A-EF40-B45C-0DBB089E2E17}" type="datetimeFigureOut">
              <a:rPr lang="en-US" smtClean="0"/>
              <a:t>2015-01-23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61E4-BEBA-F44D-9029-696BED630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497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4F77-632A-EF40-B45C-0DBB089E2E17}" type="datetimeFigureOut">
              <a:rPr lang="en-US" smtClean="0"/>
              <a:t>2015-01-23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61E4-BEBA-F44D-9029-696BED630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19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4F77-632A-EF40-B45C-0DBB089E2E17}" type="datetimeFigureOut">
              <a:rPr lang="en-US" smtClean="0"/>
              <a:t>2015-01-23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61E4-BEBA-F44D-9029-696BED630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633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4F77-632A-EF40-B45C-0DBB089E2E17}" type="datetimeFigureOut">
              <a:rPr lang="en-US" smtClean="0"/>
              <a:t>2015-01-23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61E4-BEBA-F44D-9029-696BED630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525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4F77-632A-EF40-B45C-0DBB089E2E17}" type="datetimeFigureOut">
              <a:rPr lang="en-US" smtClean="0"/>
              <a:t>2015-01-23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61E4-BEBA-F44D-9029-696BED630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886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4F77-632A-EF40-B45C-0DBB089E2E17}" type="datetimeFigureOut">
              <a:rPr lang="en-US" smtClean="0"/>
              <a:t>2015-01-23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61E4-BEBA-F44D-9029-696BED630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38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4F77-632A-EF40-B45C-0DBB089E2E17}" type="datetimeFigureOut">
              <a:rPr lang="en-US" smtClean="0"/>
              <a:t>2015-01-23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61E4-BEBA-F44D-9029-696BED630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75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34F77-632A-EF40-B45C-0DBB089E2E17}" type="datetimeFigureOut">
              <a:rPr lang="en-US" smtClean="0"/>
              <a:t>2015-01-23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561E4-BEBA-F44D-9029-696BED630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45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cse.unl.edu/~choueiry/S13-235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2.emf"/><Relationship Id="rId5" Type="http://schemas.openxmlformats.org/officeDocument/2006/relationships/oleObject" Target="../embeddings/oleObject10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2.emf"/><Relationship Id="rId5" Type="http://schemas.openxmlformats.org/officeDocument/2006/relationships/oleObject" Target="../embeddings/oleObject12.bin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6.vml"/><Relationship Id="rId2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7.vml"/><Relationship Id="rId2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8.vml"/><Relationship Id="rId2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4" Type="http://schemas.openxmlformats.org/officeDocument/2006/relationships/image" Target="../media/image1.emf"/><Relationship Id="rId5" Type="http://schemas.openxmlformats.org/officeDocument/2006/relationships/oleObject" Target="../embeddings/oleObject23.bin"/><Relationship Id="rId1" Type="http://schemas.openxmlformats.org/officeDocument/2006/relationships/vmlDrawing" Target="../drawings/vmlDrawing19.vml"/><Relationship Id="rId2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4" Type="http://schemas.openxmlformats.org/officeDocument/2006/relationships/image" Target="../media/image1.emf"/><Relationship Id="rId5" Type="http://schemas.openxmlformats.org/officeDocument/2006/relationships/oleObject" Target="../embeddings/oleObject25.bin"/><Relationship Id="rId1" Type="http://schemas.openxmlformats.org/officeDocument/2006/relationships/vmlDrawing" Target="../drawings/vmlDrawing20.vml"/><Relationship Id="rId2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4" Type="http://schemas.openxmlformats.org/officeDocument/2006/relationships/image" Target="../media/image1.emf"/><Relationship Id="rId5" Type="http://schemas.openxmlformats.org/officeDocument/2006/relationships/oleObject" Target="../embeddings/oleObject27.bin"/><Relationship Id="rId6" Type="http://schemas.openxmlformats.org/officeDocument/2006/relationships/oleObject" Target="../embeddings/oleObject28.bin"/><Relationship Id="rId1" Type="http://schemas.openxmlformats.org/officeDocument/2006/relationships/vmlDrawing" Target="../drawings/vmlDrawing21.vml"/><Relationship Id="rId2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4" Type="http://schemas.openxmlformats.org/officeDocument/2006/relationships/image" Target="../media/image1.emf"/><Relationship Id="rId5" Type="http://schemas.openxmlformats.org/officeDocument/2006/relationships/oleObject" Target="../embeddings/oleObject30.bin"/><Relationship Id="rId6" Type="http://schemas.openxmlformats.org/officeDocument/2006/relationships/oleObject" Target="../embeddings/oleObject31.bin"/><Relationship Id="rId7" Type="http://schemas.openxmlformats.org/officeDocument/2006/relationships/oleObject" Target="../embeddings/oleObject32.bin"/><Relationship Id="rId8" Type="http://schemas.openxmlformats.org/officeDocument/2006/relationships/image" Target="../media/image2.emf"/><Relationship Id="rId9" Type="http://schemas.openxmlformats.org/officeDocument/2006/relationships/oleObject" Target="../embeddings/oleObject33.bin"/><Relationship Id="rId1" Type="http://schemas.openxmlformats.org/officeDocument/2006/relationships/vmlDrawing" Target="../drawings/vmlDrawing22.vml"/><Relationship Id="rId2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4" Type="http://schemas.openxmlformats.org/officeDocument/2006/relationships/image" Target="../media/image1.emf"/><Relationship Id="rId5" Type="http://schemas.openxmlformats.org/officeDocument/2006/relationships/oleObject" Target="../embeddings/oleObject35.bin"/><Relationship Id="rId6" Type="http://schemas.openxmlformats.org/officeDocument/2006/relationships/oleObject" Target="../embeddings/oleObject36.bin"/><Relationship Id="rId7" Type="http://schemas.openxmlformats.org/officeDocument/2006/relationships/oleObject" Target="../embeddings/oleObject37.bin"/><Relationship Id="rId8" Type="http://schemas.openxmlformats.org/officeDocument/2006/relationships/image" Target="../media/image2.emf"/><Relationship Id="rId9" Type="http://schemas.openxmlformats.org/officeDocument/2006/relationships/oleObject" Target="../embeddings/oleObject38.bin"/><Relationship Id="rId1" Type="http://schemas.openxmlformats.org/officeDocument/2006/relationships/vmlDrawing" Target="../drawings/vmlDrawing23.vml"/><Relationship Id="rId2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Logic- Part</a:t>
            </a:r>
            <a:r>
              <a:rPr lang="en-US" dirty="0" smtClean="0"/>
              <a:t>-II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009" y="3886199"/>
            <a:ext cx="8544328" cy="2824801"/>
          </a:xfrm>
        </p:spPr>
        <p:txBody>
          <a:bodyPr/>
          <a:lstStyle/>
          <a:p>
            <a:r>
              <a:rPr lang="en-US" dirty="0" smtClean="0"/>
              <a:t>Some slides have been taken from the sites</a:t>
            </a:r>
          </a:p>
          <a:p>
            <a:r>
              <a:rPr lang="en-US" dirty="0" smtClean="0">
                <a:hlinkClick r:id="rId2"/>
              </a:rPr>
              <a:t>http://cse.unl.edu/~choueiry/S13-235/</a:t>
            </a:r>
            <a:endParaRPr lang="en-US" dirty="0" smtClean="0"/>
          </a:p>
          <a:p>
            <a:r>
              <a:rPr lang="en-US" dirty="0" smtClean="0"/>
              <a:t>and </a:t>
            </a:r>
          </a:p>
          <a:p>
            <a:r>
              <a:rPr lang="en-US" dirty="0"/>
              <a:t>http://</a:t>
            </a:r>
            <a:r>
              <a:rPr lang="en-US" dirty="0" err="1"/>
              <a:t>www.whitman.edu</a:t>
            </a:r>
            <a:r>
              <a:rPr lang="en-US" dirty="0"/>
              <a:t>/mathematics/</a:t>
            </a:r>
            <a:r>
              <a:rPr lang="en-US" dirty="0" err="1"/>
              <a:t>higher_math_online</a:t>
            </a:r>
            <a:r>
              <a:rPr lang="en-US" dirty="0"/>
              <a:t>/section01.02.html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43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42681" y="304800"/>
            <a:ext cx="8486356" cy="685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Examples </a:t>
            </a:r>
            <a:r>
              <a:rPr lang="en-US" sz="3600" b="1" dirty="0" smtClean="0">
                <a:solidFill>
                  <a:srgbClr val="0000FF"/>
                </a:solidFill>
              </a:rPr>
              <a:t>: </a:t>
            </a:r>
            <a:r>
              <a:rPr lang="en-US" sz="3600" b="1" dirty="0" smtClean="0">
                <a:solidFill>
                  <a:srgbClr val="0000FF"/>
                </a:solidFill>
              </a:rPr>
              <a:t>universal quantifiers</a:t>
            </a:r>
            <a:endParaRPr lang="en-CA" sz="3600" b="1" dirty="0">
              <a:solidFill>
                <a:srgbClr val="0000FF"/>
              </a:solidFill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681" y="1219200"/>
            <a:ext cx="8801319" cy="510971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dirty="0" smtClean="0"/>
              <a:t>Let p(x): x takes </a:t>
            </a:r>
            <a:r>
              <a:rPr lang="en-US" dirty="0" err="1" smtClean="0"/>
              <a:t>macm</a:t>
            </a:r>
            <a:r>
              <a:rPr lang="en-US" dirty="0" smtClean="0"/>
              <a:t> 101; q(x): x is a CS student.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Express the statements: 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Every CS student must take macm101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                             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 x (q(</a:t>
            </a: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x)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        p(x))</a:t>
            </a:r>
            <a:endParaRPr lang="en-US" dirty="0">
              <a:sym typeface="Symbol" charset="0"/>
            </a:endParaRP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dirty="0" smtClean="0">
                <a:solidFill>
                  <a:srgbClr val="000000"/>
                </a:solidFill>
                <a:sym typeface="Symbol" charset="0"/>
              </a:rPr>
              <a:t>Everybody must take macm101 or be a non CS student.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					 </a:t>
            </a:r>
            <a:r>
              <a:rPr lang="en-US" dirty="0">
                <a:solidFill>
                  <a:srgbClr val="000000"/>
                </a:solidFill>
                <a:sym typeface="Symbol" charset="0"/>
              </a:rPr>
              <a:t>	</a:t>
            </a:r>
            <a:endParaRPr lang="en-US" dirty="0" smtClean="0">
              <a:solidFill>
                <a:srgbClr val="000000"/>
              </a:solidFill>
              <a:sym typeface="Symbol" charset="0"/>
            </a:endParaRPr>
          </a:p>
          <a:p>
            <a:pPr lvl="1">
              <a:lnSpc>
                <a:spcPct val="90000"/>
              </a:lnSpc>
              <a:buFontTx/>
              <a:buChar char="•"/>
            </a:pPr>
            <a:endParaRPr lang="en-US" dirty="0" smtClean="0">
              <a:solidFill>
                <a:srgbClr val="0000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2118692"/>
              </p:ext>
            </p:extLst>
          </p:nvPr>
        </p:nvGraphicFramePr>
        <p:xfrm>
          <a:off x="4524941" y="2895169"/>
          <a:ext cx="431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2" name="Equation" r:id="rId3" imgW="431800" imgH="254000" progId="Equation.3">
                  <p:embed/>
                </p:oleObj>
              </mc:Choice>
              <mc:Fallback>
                <p:oleObj name="Equation" r:id="rId3" imgW="4318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24941" y="2895169"/>
                        <a:ext cx="4318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4037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42681" y="304800"/>
            <a:ext cx="8486356" cy="685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Examples </a:t>
            </a:r>
            <a:r>
              <a:rPr lang="en-US" sz="3600" b="1" dirty="0" smtClean="0">
                <a:solidFill>
                  <a:srgbClr val="0000FF"/>
                </a:solidFill>
              </a:rPr>
              <a:t>: </a:t>
            </a:r>
            <a:r>
              <a:rPr lang="en-US" sz="3600" b="1" dirty="0" smtClean="0">
                <a:solidFill>
                  <a:srgbClr val="0000FF"/>
                </a:solidFill>
              </a:rPr>
              <a:t>universal quantifiers</a:t>
            </a:r>
            <a:endParaRPr lang="en-CA" sz="3600" b="1" dirty="0">
              <a:solidFill>
                <a:srgbClr val="0000FF"/>
              </a:solidFill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681" y="1219200"/>
            <a:ext cx="8801319" cy="510971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dirty="0" smtClean="0"/>
              <a:t>Let p(x): x takes </a:t>
            </a:r>
            <a:r>
              <a:rPr lang="en-US" dirty="0" err="1" smtClean="0"/>
              <a:t>macm</a:t>
            </a:r>
            <a:r>
              <a:rPr lang="en-US" dirty="0" smtClean="0"/>
              <a:t> 101; q(x): x is a CS student.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Express the statements: 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Every CS student must take macm101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                             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 x (q(</a:t>
            </a: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x)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        p(x))</a:t>
            </a:r>
            <a:endParaRPr lang="en-US" dirty="0">
              <a:sym typeface="Symbol" charset="0"/>
            </a:endParaRP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dirty="0" smtClean="0">
                <a:solidFill>
                  <a:srgbClr val="000000"/>
                </a:solidFill>
                <a:sym typeface="Symbol" charset="0"/>
              </a:rPr>
              <a:t>Everybody must take macm101 or be a non CS student.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					 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 x (p(x)  q(x)) 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dirty="0">
                <a:solidFill>
                  <a:srgbClr val="000000"/>
                </a:solidFill>
                <a:sym typeface="Symbol" charset="0"/>
              </a:rPr>
              <a:t>	</a:t>
            </a:r>
            <a:endParaRPr lang="en-US" dirty="0" smtClean="0">
              <a:solidFill>
                <a:srgbClr val="000000"/>
              </a:solidFill>
              <a:sym typeface="Symbol" charset="0"/>
            </a:endParaRPr>
          </a:p>
          <a:p>
            <a:pPr lvl="1">
              <a:lnSpc>
                <a:spcPct val="90000"/>
              </a:lnSpc>
              <a:buFontTx/>
              <a:buChar char="•"/>
            </a:pPr>
            <a:endParaRPr lang="en-US" dirty="0" smtClean="0">
              <a:solidFill>
                <a:srgbClr val="0000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8005436"/>
              </p:ext>
            </p:extLst>
          </p:nvPr>
        </p:nvGraphicFramePr>
        <p:xfrm>
          <a:off x="4605573" y="2887909"/>
          <a:ext cx="431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0" name="Equation" r:id="rId3" imgW="431800" imgH="254000" progId="Equation.3">
                  <p:embed/>
                </p:oleObj>
              </mc:Choice>
              <mc:Fallback>
                <p:oleObj name="Equation" r:id="rId3" imgW="4318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05573" y="2887909"/>
                        <a:ext cx="4318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6360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42681" y="304800"/>
            <a:ext cx="8486356" cy="685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Examples </a:t>
            </a:r>
            <a:r>
              <a:rPr lang="en-US" sz="3600" b="1" dirty="0" smtClean="0">
                <a:solidFill>
                  <a:srgbClr val="0000FF"/>
                </a:solidFill>
              </a:rPr>
              <a:t>: </a:t>
            </a:r>
            <a:r>
              <a:rPr lang="en-US" sz="3600" b="1" dirty="0" smtClean="0">
                <a:solidFill>
                  <a:srgbClr val="0000FF"/>
                </a:solidFill>
              </a:rPr>
              <a:t>universal quantifiers</a:t>
            </a:r>
            <a:endParaRPr lang="en-CA" sz="3600" b="1" dirty="0">
              <a:solidFill>
                <a:srgbClr val="0000FF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type="body" idx="1"/>
          </p:nvPr>
        </p:nvSpPr>
        <p:spPr>
          <a:xfrm>
            <a:off x="342900" y="1219200"/>
            <a:ext cx="8801100" cy="5110163"/>
          </a:xfrm>
        </p:spPr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Express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the statement</a:t>
            </a:r>
          </a:p>
          <a:p>
            <a:pPr algn="ctr">
              <a:buFont typeface="Arial" charset="0"/>
              <a:buNone/>
            </a:pPr>
            <a:r>
              <a:rPr lang="ja-JP" altLang="en-US" dirty="0">
                <a:latin typeface="Calibri" charset="0"/>
                <a:ea typeface="ＭＳ Ｐゴシック" charset="0"/>
                <a:cs typeface="ＭＳ Ｐゴシック" charset="0"/>
              </a:rPr>
              <a:t>‘</a:t>
            </a:r>
            <a:r>
              <a:rPr lang="en-US" altLang="ja-JP" dirty="0">
                <a:latin typeface="Calibri" charset="0"/>
                <a:ea typeface="ＭＳ Ｐゴシック" charset="0"/>
                <a:cs typeface="ＭＳ Ｐゴシック" charset="0"/>
              </a:rPr>
              <a:t>for every </a:t>
            </a:r>
            <a:r>
              <a:rPr lang="en-US" altLang="ja-JP" i="1" dirty="0">
                <a:latin typeface="Calibri" charset="0"/>
                <a:ea typeface="ＭＳ Ｐゴシック" charset="0"/>
                <a:cs typeface="ＭＳ Ｐゴシック" charset="0"/>
              </a:rPr>
              <a:t>x</a:t>
            </a:r>
            <a:r>
              <a:rPr lang="en-US" altLang="ja-JP" dirty="0">
                <a:latin typeface="Calibri" charset="0"/>
                <a:ea typeface="ＭＳ Ｐゴシック" charset="0"/>
                <a:cs typeface="ＭＳ Ｐゴシック" charset="0"/>
              </a:rPr>
              <a:t> and every </a:t>
            </a:r>
            <a:r>
              <a:rPr lang="en-US" altLang="ja-JP" i="1" dirty="0">
                <a:latin typeface="Calibri" charset="0"/>
                <a:ea typeface="ＭＳ Ｐゴシック" charset="0"/>
                <a:cs typeface="ＭＳ Ｐゴシック" charset="0"/>
              </a:rPr>
              <a:t>y</a:t>
            </a:r>
            <a:r>
              <a:rPr lang="en-US" altLang="ja-JP" dirty="0">
                <a:latin typeface="Calibri" charset="0"/>
                <a:ea typeface="ＭＳ Ｐゴシック" charset="0"/>
                <a:cs typeface="ＭＳ Ｐゴシック" charset="0"/>
              </a:rPr>
              <a:t>, </a:t>
            </a:r>
            <a:r>
              <a:rPr lang="en-US" altLang="ja-JP" i="1" dirty="0" err="1">
                <a:latin typeface="Calibri" charset="0"/>
                <a:ea typeface="ＭＳ Ｐゴシック" charset="0"/>
                <a:cs typeface="ＭＳ Ｐゴシック" charset="0"/>
              </a:rPr>
              <a:t>x</a:t>
            </a:r>
            <a:r>
              <a:rPr lang="en-US" altLang="ja-JP" dirty="0" err="1">
                <a:latin typeface="Calibri" charset="0"/>
                <a:ea typeface="ＭＳ Ｐゴシック" charset="0"/>
                <a:cs typeface="ＭＳ Ｐゴシック" charset="0"/>
              </a:rPr>
              <a:t>+</a:t>
            </a:r>
            <a:r>
              <a:rPr lang="en-US" altLang="ja-JP" i="1" dirty="0" err="1">
                <a:latin typeface="Calibri" charset="0"/>
                <a:ea typeface="ＭＳ Ｐゴシック" charset="0"/>
                <a:cs typeface="ＭＳ Ｐゴシック" charset="0"/>
              </a:rPr>
              <a:t>y</a:t>
            </a:r>
            <a:r>
              <a:rPr lang="en-US" altLang="ja-JP" dirty="0">
                <a:latin typeface="Calibri" charset="0"/>
                <a:ea typeface="ＭＳ Ｐゴシック" charset="0"/>
                <a:cs typeface="ＭＳ Ｐゴシック" charset="0"/>
              </a:rPr>
              <a:t>&gt;10</a:t>
            </a:r>
            <a:r>
              <a:rPr lang="ja-JP" altLang="en-US" dirty="0">
                <a:latin typeface="Calibri" charset="0"/>
                <a:ea typeface="ＭＳ Ｐゴシック" charset="0"/>
                <a:cs typeface="ＭＳ Ｐゴシック" charset="0"/>
              </a:rPr>
              <a:t>’</a:t>
            </a:r>
            <a:endParaRPr lang="en-US" altLang="ja-JP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Answer:</a:t>
            </a:r>
          </a:p>
          <a:p>
            <a:pPr marL="971550" lvl="1" indent="-514350">
              <a:buFont typeface="Calibri" charset="0"/>
              <a:buAutoNum type="arabicPeriod"/>
            </a:pPr>
            <a:r>
              <a:rPr lang="en-US" dirty="0">
                <a:latin typeface="Calibri" charset="0"/>
                <a:ea typeface="ＭＳ Ｐゴシック" charset="0"/>
              </a:rPr>
              <a:t>Let </a:t>
            </a:r>
            <a:r>
              <a:rPr lang="en-US" i="1" dirty="0">
                <a:latin typeface="Calibri" charset="0"/>
                <a:ea typeface="ＭＳ Ｐゴシック" charset="0"/>
              </a:rPr>
              <a:t>P</a:t>
            </a:r>
            <a:r>
              <a:rPr lang="en-US" dirty="0">
                <a:latin typeface="Calibri" charset="0"/>
                <a:ea typeface="ＭＳ Ｐゴシック" charset="0"/>
              </a:rPr>
              <a:t>(</a:t>
            </a:r>
            <a:r>
              <a:rPr lang="en-US" i="1" dirty="0" err="1">
                <a:latin typeface="Calibri" charset="0"/>
                <a:ea typeface="ＭＳ Ｐゴシック" charset="0"/>
              </a:rPr>
              <a:t>x</a:t>
            </a:r>
            <a:r>
              <a:rPr lang="en-US" dirty="0" err="1">
                <a:latin typeface="Calibri" charset="0"/>
                <a:ea typeface="ＭＳ Ｐゴシック" charset="0"/>
              </a:rPr>
              <a:t>,</a:t>
            </a:r>
            <a:r>
              <a:rPr lang="en-US" i="1" dirty="0" err="1">
                <a:latin typeface="Calibri" charset="0"/>
                <a:ea typeface="ＭＳ Ｐゴシック" charset="0"/>
              </a:rPr>
              <a:t>y</a:t>
            </a:r>
            <a:r>
              <a:rPr lang="en-US" dirty="0">
                <a:latin typeface="Calibri" charset="0"/>
                <a:ea typeface="ＭＳ Ｐゴシック" charset="0"/>
              </a:rPr>
              <a:t>) be the statement </a:t>
            </a:r>
            <a:r>
              <a:rPr lang="en-US" i="1" dirty="0" err="1">
                <a:latin typeface="Calibri" charset="0"/>
                <a:ea typeface="ＭＳ Ｐゴシック" charset="0"/>
              </a:rPr>
              <a:t>x</a:t>
            </a:r>
            <a:r>
              <a:rPr lang="en-US" dirty="0" err="1">
                <a:latin typeface="Calibri" charset="0"/>
                <a:ea typeface="ＭＳ Ｐゴシック" charset="0"/>
              </a:rPr>
              <a:t>+</a:t>
            </a:r>
            <a:r>
              <a:rPr lang="en-US" i="1" dirty="0" err="1">
                <a:latin typeface="Calibri" charset="0"/>
                <a:ea typeface="ＭＳ Ｐゴシック" charset="0"/>
              </a:rPr>
              <a:t>y</a:t>
            </a:r>
            <a:r>
              <a:rPr lang="en-US" dirty="0">
                <a:latin typeface="Calibri" charset="0"/>
                <a:ea typeface="ＭＳ Ｐゴシック" charset="0"/>
              </a:rPr>
              <a:t>&gt;10</a:t>
            </a:r>
          </a:p>
          <a:p>
            <a:pPr marL="971550" lvl="1" indent="-514350">
              <a:buFont typeface="Calibri" charset="0"/>
              <a:buAutoNum type="arabicPeriod"/>
            </a:pPr>
            <a:r>
              <a:rPr lang="en-US" dirty="0">
                <a:latin typeface="Calibri" charset="0"/>
                <a:ea typeface="ＭＳ Ｐゴシック" charset="0"/>
              </a:rPr>
              <a:t>Where the universe of discourse for </a:t>
            </a:r>
            <a:r>
              <a:rPr lang="en-US" i="1" dirty="0">
                <a:latin typeface="Calibri" charset="0"/>
                <a:ea typeface="ＭＳ Ｐゴシック" charset="0"/>
              </a:rPr>
              <a:t>x</a:t>
            </a:r>
            <a:r>
              <a:rPr lang="en-US" dirty="0">
                <a:latin typeface="Calibri" charset="0"/>
                <a:ea typeface="ＭＳ Ｐゴシック" charset="0"/>
              </a:rPr>
              <a:t>, </a:t>
            </a:r>
            <a:r>
              <a:rPr lang="en-US" i="1" dirty="0">
                <a:latin typeface="Calibri" charset="0"/>
                <a:ea typeface="ＭＳ Ｐゴシック" charset="0"/>
              </a:rPr>
              <a:t>y</a:t>
            </a:r>
            <a:r>
              <a:rPr lang="en-US" dirty="0">
                <a:latin typeface="Calibri" charset="0"/>
                <a:ea typeface="ＭＳ Ｐゴシック" charset="0"/>
              </a:rPr>
              <a:t> is the set of integers</a:t>
            </a:r>
          </a:p>
          <a:p>
            <a:pPr marL="971550" lvl="1" indent="-514350">
              <a:buFont typeface="Calibri" charset="0"/>
              <a:buAutoNum type="arabicPeriod"/>
            </a:pPr>
            <a:r>
              <a:rPr lang="en-US" dirty="0">
                <a:latin typeface="Calibri" charset="0"/>
                <a:ea typeface="ＭＳ Ｐゴシック" charset="0"/>
                <a:sym typeface="Symbol" charset="0"/>
              </a:rPr>
              <a:t>The statement is: </a:t>
            </a:r>
            <a:r>
              <a:rPr lang="en-US" i="1" dirty="0">
                <a:latin typeface="Calibri" charset="0"/>
                <a:ea typeface="ＭＳ Ｐゴシック" charset="0"/>
                <a:sym typeface="Symbol" charset="0"/>
              </a:rPr>
              <a:t>x </a:t>
            </a:r>
            <a:r>
              <a:rPr lang="en-US" dirty="0">
                <a:latin typeface="Calibri" charset="0"/>
                <a:ea typeface="ＭＳ Ｐゴシック" charset="0"/>
                <a:sym typeface="Symbol" charset="0"/>
              </a:rPr>
              <a:t></a:t>
            </a:r>
            <a:r>
              <a:rPr lang="en-US" i="1" dirty="0">
                <a:latin typeface="Calibri" charset="0"/>
                <a:ea typeface="ＭＳ Ｐゴシック" charset="0"/>
                <a:sym typeface="Symbol" charset="0"/>
              </a:rPr>
              <a:t>y</a:t>
            </a:r>
            <a:r>
              <a:rPr lang="en-US" dirty="0">
                <a:latin typeface="Calibri" charset="0"/>
                <a:ea typeface="ＭＳ Ｐゴシック" charset="0"/>
                <a:sym typeface="Symbol" charset="0"/>
              </a:rPr>
              <a:t> </a:t>
            </a:r>
            <a:r>
              <a:rPr lang="en-US" i="1" dirty="0">
                <a:latin typeface="Calibri" charset="0"/>
                <a:ea typeface="ＭＳ Ｐゴシック" charset="0"/>
                <a:sym typeface="Symbol" charset="0"/>
              </a:rPr>
              <a:t>P</a:t>
            </a:r>
            <a:r>
              <a:rPr lang="en-US" dirty="0">
                <a:latin typeface="Calibri" charset="0"/>
                <a:ea typeface="ＭＳ Ｐゴシック" charset="0"/>
              </a:rPr>
              <a:t>(</a:t>
            </a:r>
            <a:r>
              <a:rPr lang="en-US" i="1" dirty="0" err="1">
                <a:latin typeface="Calibri" charset="0"/>
                <a:ea typeface="ＭＳ Ｐゴシック" charset="0"/>
              </a:rPr>
              <a:t>x,y</a:t>
            </a:r>
            <a:r>
              <a:rPr lang="en-US" dirty="0">
                <a:latin typeface="Calibri" charset="0"/>
                <a:ea typeface="ＭＳ Ｐゴシック" charset="0"/>
              </a:rPr>
              <a:t>)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Shorthand: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</a:t>
            </a:r>
            <a:r>
              <a:rPr lang="en-US" i="1" dirty="0" err="1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x,y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i="1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P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(</a:t>
            </a:r>
            <a:r>
              <a:rPr lang="en-US" i="1" dirty="0" err="1">
                <a:latin typeface="Calibri" charset="0"/>
                <a:ea typeface="ＭＳ Ｐゴシック" charset="0"/>
                <a:cs typeface="ＭＳ Ｐゴシック" charset="0"/>
              </a:rPr>
              <a:t>x,y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)</a:t>
            </a:r>
          </a:p>
          <a:p>
            <a:pPr marL="971550" lvl="1" indent="-514350"/>
            <a:endParaRPr lang="en-US" dirty="0">
              <a:latin typeface="Calibri" charset="0"/>
              <a:ea typeface="ＭＳ Ｐゴシック" charset="0"/>
            </a:endParaRPr>
          </a:p>
          <a:p>
            <a:pPr marL="971550" lvl="1" indent="-514350"/>
            <a:endParaRPr lang="en-US" dirty="0">
              <a:latin typeface="Calibri" charset="0"/>
              <a:ea typeface="ＭＳ Ｐゴシック" charset="0"/>
            </a:endParaRPr>
          </a:p>
          <a:p>
            <a:pPr>
              <a:buFont typeface="Arial" charset="0"/>
              <a:buNone/>
            </a:pP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189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262049" y="304800"/>
            <a:ext cx="8566988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Existential Quantifier: </a:t>
            </a:r>
            <a:r>
              <a:rPr lang="en-US" dirty="0">
                <a:latin typeface="Calibri" charset="0"/>
                <a:ea typeface="ＭＳ Ｐゴシック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alibri" charset="0"/>
                <a:ea typeface="ＭＳ Ｐゴシック" charset="0"/>
                <a:sym typeface="Symbol" charset="0"/>
              </a:rPr>
              <a:t></a:t>
            </a:r>
            <a:r>
              <a:rPr lang="en-US" dirty="0">
                <a:latin typeface="Calibri" charset="0"/>
                <a:ea typeface="ＭＳ Ｐゴシック" charset="0"/>
                <a:sym typeface="Symbol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 (there exists)</a:t>
            </a:r>
            <a:endParaRPr lang="en-CA" b="1" dirty="0">
              <a:solidFill>
                <a:srgbClr val="0000FF"/>
              </a:solidFill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2048" y="1501380"/>
            <a:ext cx="8566988" cy="510971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sz="2800" dirty="0">
                <a:latin typeface="Calibri" charset="0"/>
                <a:ea typeface="ＭＳ Ｐゴシック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</a:t>
            </a:r>
            <a:r>
              <a:rPr lang="en-US" sz="3100" dirty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 </a:t>
            </a:r>
            <a:r>
              <a:rPr lang="en-US" sz="3100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x p(x)</a:t>
            </a:r>
            <a:r>
              <a:rPr lang="en-US" sz="3100" dirty="0" smtClean="0">
                <a:latin typeface="Calibri" charset="0"/>
                <a:ea typeface="ＭＳ Ｐゴシック" charset="0"/>
                <a:sym typeface="Symbol" charset="0"/>
              </a:rPr>
              <a:t>: a proposition which is true if p(x) is true for at least one values of x of the universe of discourse.</a:t>
            </a:r>
          </a:p>
          <a:p>
            <a:pPr marL="342900" lvl="1" indent="-342900">
              <a:lnSpc>
                <a:spcPct val="90000"/>
              </a:lnSpc>
              <a:buFontTx/>
              <a:buChar char="•"/>
            </a:pPr>
            <a:r>
              <a:rPr lang="en-US" sz="3100" dirty="0" smtClean="0">
                <a:latin typeface="Calibri" charset="0"/>
                <a:ea typeface="ＭＳ Ｐゴシック" charset="0"/>
                <a:sym typeface="Symbol" charset="0"/>
              </a:rPr>
              <a:t>Consider :   </a:t>
            </a:r>
            <a:r>
              <a:rPr lang="en-US" sz="3100" b="1" dirty="0" smtClean="0">
                <a:solidFill>
                  <a:srgbClr val="FF0000"/>
                </a:solidFill>
              </a:rPr>
              <a:t>There is an integer that is not even</a:t>
            </a:r>
            <a:endParaRPr lang="en-US" sz="3100" b="1" dirty="0" smtClean="0">
              <a:solidFill>
                <a:srgbClr val="FF0000"/>
              </a:solidFill>
              <a:latin typeface="Calibri" charset="0"/>
              <a:ea typeface="ＭＳ Ｐゴシック" charset="0"/>
              <a:sym typeface="Symbol" charset="0"/>
            </a:endParaRPr>
          </a:p>
          <a:p>
            <a:pPr marL="742950" lvl="2" indent="-342900">
              <a:lnSpc>
                <a:spcPct val="90000"/>
              </a:lnSpc>
              <a:buFontTx/>
              <a:buChar char="•"/>
            </a:pPr>
            <a:r>
              <a:rPr lang="en-US" sz="2700" dirty="0" smtClean="0">
                <a:latin typeface="Calibri" charset="0"/>
                <a:ea typeface="ＭＳ Ｐゴシック" charset="0"/>
                <a:sym typeface="Symbol" charset="0"/>
              </a:rPr>
              <a:t>Let </a:t>
            </a:r>
            <a:r>
              <a:rPr lang="en-US" sz="2700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p(x): x is even</a:t>
            </a:r>
            <a:r>
              <a:rPr lang="en-US" sz="2700" dirty="0" smtClean="0">
                <a:latin typeface="Calibri" charset="0"/>
                <a:ea typeface="ＭＳ Ｐゴシック" charset="0"/>
                <a:sym typeface="Symbol" charset="0"/>
              </a:rPr>
              <a:t> be an open statement.</a:t>
            </a:r>
          </a:p>
          <a:p>
            <a:pPr marL="742950" lvl="2" indent="-342900">
              <a:lnSpc>
                <a:spcPct val="90000"/>
              </a:lnSpc>
              <a:buFontTx/>
              <a:buChar char="•"/>
            </a:pPr>
            <a:r>
              <a:rPr lang="en-US" sz="3100" dirty="0" smtClean="0">
                <a:latin typeface="Calibri" charset="0"/>
                <a:ea typeface="ＭＳ Ｐゴシック" charset="0"/>
                <a:sym typeface="Symbol" charset="0"/>
              </a:rPr>
              <a:t>The above proposition can be </a:t>
            </a:r>
            <a:r>
              <a:rPr lang="en-US" sz="3100" dirty="0" err="1" smtClean="0">
                <a:latin typeface="Calibri" charset="0"/>
                <a:ea typeface="ＭＳ Ｐゴシック" charset="0"/>
                <a:sym typeface="Symbol" charset="0"/>
              </a:rPr>
              <a:t>wriiten</a:t>
            </a:r>
            <a:r>
              <a:rPr lang="en-US" sz="3100" dirty="0" smtClean="0">
                <a:latin typeface="Calibri" charset="0"/>
                <a:ea typeface="ＭＳ Ｐゴシック" charset="0"/>
                <a:sym typeface="Symbol" charset="0"/>
              </a:rPr>
              <a:t> as </a:t>
            </a:r>
            <a:r>
              <a:rPr lang="en-US" sz="3100" b="1" dirty="0" smtClean="0">
                <a:solidFill>
                  <a:srgbClr val="FF0000"/>
                </a:solidFill>
                <a:latin typeface="Calibri" charset="0"/>
                <a:ea typeface="ＭＳ Ｐゴシック" charset="0"/>
                <a:sym typeface="Symbol" charset="0"/>
              </a:rPr>
              <a:t>             			</a:t>
            </a:r>
            <a:r>
              <a:rPr lang="en-US" sz="3200" dirty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</a:t>
            </a:r>
            <a:r>
              <a:rPr lang="en-US" sz="3100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 x  Z, </a:t>
            </a:r>
            <a:r>
              <a:rPr lang="en-US" sz="3200" dirty="0">
                <a:latin typeface="Calibri" charset="0"/>
                <a:ea typeface="ＭＳ Ｐゴシック" charset="0"/>
                <a:sym typeface="Symbol" charset="0"/>
              </a:rPr>
              <a:t></a:t>
            </a:r>
            <a:r>
              <a:rPr lang="en-US" sz="3100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 p(x).</a:t>
            </a:r>
          </a:p>
          <a:p>
            <a:pPr marL="342900" lvl="1" indent="-342900">
              <a:lnSpc>
                <a:spcPct val="90000"/>
              </a:lnSpc>
              <a:buFontTx/>
              <a:buChar char="•"/>
            </a:pPr>
            <a:r>
              <a:rPr lang="en-US" sz="32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sym typeface="Symbol" charset="0"/>
              </a:rPr>
              <a:t>If the Universe is finite, say {a</a:t>
            </a:r>
            <a:r>
              <a:rPr lang="en-US" sz="3200" baseline="-250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sym typeface="Symbol" charset="0"/>
              </a:rPr>
              <a:t>1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sym typeface="Symbol" charset="0"/>
              </a:rPr>
              <a:t>, a</a:t>
            </a:r>
            <a:r>
              <a:rPr lang="en-US" sz="3200" baseline="-250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sym typeface="Symbol" charset="0"/>
              </a:rPr>
              <a:t>2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sym typeface="Symbol" charset="0"/>
              </a:rPr>
              <a:t>, …, a</a:t>
            </a:r>
            <a:r>
              <a:rPr lang="en-US" sz="3200" baseline="-250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sym typeface="Symbol" charset="0"/>
              </a:rPr>
              <a:t>n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sym typeface="Symbol" charset="0"/>
              </a:rPr>
              <a:t>}, then</a:t>
            </a:r>
          </a:p>
          <a:p>
            <a:pPr marL="0" lvl="1" indent="0" algn="ctr">
              <a:lnSpc>
                <a:spcPct val="90000"/>
              </a:lnSpc>
              <a:buNone/>
            </a:pPr>
            <a:r>
              <a:rPr lang="en-US" sz="3200" dirty="0" smtClean="0">
                <a:latin typeface="Calibri" charset="0"/>
                <a:ea typeface="ＭＳ Ｐゴシック" charset="0"/>
                <a:sym typeface="Symbol" charset="0"/>
              </a:rPr>
              <a:t>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sym typeface="Symbol" charset="0"/>
              </a:rPr>
              <a:t> x p(x)        p(a</a:t>
            </a:r>
            <a:r>
              <a:rPr lang="en-US" sz="3200" baseline="-250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sym typeface="Symbol" charset="0"/>
              </a:rPr>
              <a:t>1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sym typeface="Symbol" charset="0"/>
              </a:rPr>
              <a:t>)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 </a:t>
            </a:r>
            <a:r>
              <a:rPr lang="en-US" sz="3200" dirty="0" smtClean="0">
                <a:latin typeface="Calibri" charset="0"/>
                <a:ea typeface="ＭＳ Ｐゴシック" charset="0"/>
                <a:sym typeface="Symbol" charset="0"/>
              </a:rPr>
              <a:t> p(a</a:t>
            </a:r>
            <a:r>
              <a:rPr lang="en-US" sz="3200" baseline="-25000" dirty="0" smtClean="0">
                <a:latin typeface="Calibri" charset="0"/>
                <a:ea typeface="ＭＳ Ｐゴシック" charset="0"/>
                <a:sym typeface="Symbol" charset="0"/>
              </a:rPr>
              <a:t>2</a:t>
            </a:r>
            <a:r>
              <a:rPr lang="en-US" sz="3200" dirty="0" smtClean="0">
                <a:latin typeface="Calibri" charset="0"/>
                <a:ea typeface="ＭＳ Ｐゴシック" charset="0"/>
                <a:sym typeface="Symbol" charset="0"/>
              </a:rPr>
              <a:t>)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 </a:t>
            </a:r>
            <a:r>
              <a:rPr lang="en-US" sz="3200" dirty="0" smtClean="0">
                <a:latin typeface="Calibri" charset="0"/>
                <a:ea typeface="ＭＳ Ｐゴシック" charset="0"/>
                <a:sym typeface="Symbol" charset="0"/>
              </a:rPr>
              <a:t> …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 </a:t>
            </a:r>
            <a:r>
              <a:rPr lang="en-US" sz="3200" dirty="0" smtClean="0">
                <a:latin typeface="Calibri" charset="0"/>
                <a:ea typeface="ＭＳ Ｐゴシック" charset="0"/>
                <a:sym typeface="Symbol" charset="0"/>
              </a:rPr>
              <a:t>p(a</a:t>
            </a:r>
            <a:r>
              <a:rPr lang="en-US" sz="3200" baseline="-25000" dirty="0" smtClean="0">
                <a:latin typeface="Calibri" charset="0"/>
                <a:ea typeface="ＭＳ Ｐゴシック" charset="0"/>
                <a:sym typeface="Symbol" charset="0"/>
              </a:rPr>
              <a:t>n</a:t>
            </a:r>
            <a:r>
              <a:rPr lang="en-US" sz="3200" dirty="0" smtClean="0">
                <a:latin typeface="Calibri" charset="0"/>
                <a:ea typeface="ＭＳ Ｐゴシック" charset="0"/>
                <a:sym typeface="Symbol" charset="0"/>
              </a:rPr>
              <a:t>)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sym typeface="Symbol" charset="0"/>
              </a:rPr>
              <a:t> .</a:t>
            </a:r>
          </a:p>
          <a:p>
            <a:pPr marL="0" lvl="1" indent="0">
              <a:lnSpc>
                <a:spcPct val="90000"/>
              </a:lnSpc>
              <a:buNone/>
            </a:pPr>
            <a:endParaRPr lang="en-US" sz="3200" dirty="0" smtClean="0">
              <a:solidFill>
                <a:srgbClr val="0000FF"/>
              </a:solidFill>
              <a:sym typeface="Symbol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7380365"/>
              </p:ext>
            </p:extLst>
          </p:nvPr>
        </p:nvGraphicFramePr>
        <p:xfrm>
          <a:off x="2897914" y="5508972"/>
          <a:ext cx="431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7" name="Equation" r:id="rId3" imgW="431800" imgH="254000" progId="Equation.3">
                  <p:embed/>
                </p:oleObj>
              </mc:Choice>
              <mc:Fallback>
                <p:oleObj name="Equation" r:id="rId3" imgW="4318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97914" y="5508972"/>
                        <a:ext cx="4318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1414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262049" y="304800"/>
            <a:ext cx="8566988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Existential Quantifier: </a:t>
            </a:r>
            <a:r>
              <a:rPr lang="en-US" dirty="0">
                <a:latin typeface="Calibri" charset="0"/>
                <a:ea typeface="ＭＳ Ｐゴシック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alibri" charset="0"/>
                <a:ea typeface="ＭＳ Ｐゴシック" charset="0"/>
                <a:sym typeface="Symbol" charset="0"/>
              </a:rPr>
              <a:t></a:t>
            </a:r>
            <a:r>
              <a:rPr lang="en-US" dirty="0">
                <a:latin typeface="Calibri" charset="0"/>
                <a:ea typeface="ＭＳ Ｐゴシック" charset="0"/>
                <a:sym typeface="Symbol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 (there exists)</a:t>
            </a:r>
            <a:endParaRPr lang="en-CA" b="1" dirty="0">
              <a:solidFill>
                <a:srgbClr val="0000FF"/>
              </a:solidFill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2048" y="1501380"/>
            <a:ext cx="8881952" cy="510971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dirty="0">
                <a:latin typeface="Calibri" charset="0"/>
                <a:ea typeface="ＭＳ Ｐゴシック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Example:</a:t>
            </a: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 What is the truth value of 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x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  p(x) where p(x) is the statement ``x</a:t>
            </a:r>
            <a:r>
              <a:rPr lang="en-US" baseline="30000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2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 &gt; 10”? Suppose the universe of discourse is set of positive number not </a:t>
            </a:r>
            <a:r>
              <a:rPr lang="en-US" dirty="0" err="1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exceedin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 4, i.e. the set {1,2,3,4}</a:t>
            </a:r>
          </a:p>
          <a:p>
            <a:pPr>
              <a:lnSpc>
                <a:spcPct val="90000"/>
              </a:lnSpc>
              <a:buFontTx/>
              <a:buChar char="•"/>
            </a:pPr>
            <a:endParaRPr lang="en-US" dirty="0">
              <a:solidFill>
                <a:srgbClr val="0000FF"/>
              </a:solidFill>
              <a:latin typeface="Calibri" charset="0"/>
              <a:ea typeface="ＭＳ Ｐゴシック" charset="0"/>
              <a:sym typeface="Symbol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dirty="0" err="1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Ans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: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	</a:t>
            </a:r>
            <a:endParaRPr lang="en-US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612075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262049" y="304800"/>
            <a:ext cx="8566988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Existential Quantifier: </a:t>
            </a:r>
            <a:r>
              <a:rPr lang="en-US" dirty="0">
                <a:latin typeface="Calibri" charset="0"/>
                <a:ea typeface="ＭＳ Ｐゴシック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alibri" charset="0"/>
                <a:ea typeface="ＭＳ Ｐゴシック" charset="0"/>
                <a:sym typeface="Symbol" charset="0"/>
              </a:rPr>
              <a:t></a:t>
            </a:r>
            <a:r>
              <a:rPr lang="en-US" dirty="0">
                <a:latin typeface="Calibri" charset="0"/>
                <a:ea typeface="ＭＳ Ｐゴシック" charset="0"/>
                <a:sym typeface="Symbol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 (there exists)</a:t>
            </a:r>
            <a:endParaRPr lang="en-CA" b="1" dirty="0">
              <a:solidFill>
                <a:srgbClr val="0000FF"/>
              </a:solidFill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2048" y="1501380"/>
            <a:ext cx="8881952" cy="510971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dirty="0">
                <a:latin typeface="Calibri" charset="0"/>
                <a:ea typeface="ＭＳ Ｐゴシック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Example:</a:t>
            </a: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 What is the truth value of 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x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  p(x) where p(x) is the statement ``x</a:t>
            </a:r>
            <a:r>
              <a:rPr lang="en-US" baseline="30000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2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 &gt; 10”? Suppose the universe of discourse is set of positive number </a:t>
            </a:r>
            <a:r>
              <a:rPr lang="en-US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not exceeding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4, i.e. the set {1,2,3,4}</a:t>
            </a:r>
          </a:p>
          <a:p>
            <a:pPr>
              <a:lnSpc>
                <a:spcPct val="90000"/>
              </a:lnSpc>
              <a:buFontTx/>
              <a:buChar char="•"/>
            </a:pPr>
            <a:endParaRPr lang="en-US" dirty="0">
              <a:solidFill>
                <a:srgbClr val="0000FF"/>
              </a:solidFill>
              <a:latin typeface="Calibri" charset="0"/>
              <a:ea typeface="ＭＳ Ｐゴシック" charset="0"/>
              <a:sym typeface="Symbol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dirty="0" err="1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Ans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: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    </a:t>
            </a:r>
            <a:r>
              <a:rPr lang="en-US" dirty="0" smtClean="0">
                <a:latin typeface="Calibri" charset="0"/>
                <a:ea typeface="ＭＳ Ｐゴシック" charset="0"/>
                <a:sym typeface="Symbol" charset="0"/>
              </a:rPr>
              <a:t>In our case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x</a:t>
            </a:r>
            <a:r>
              <a:rPr lang="en-US" dirty="0">
                <a:latin typeface="Calibri" charset="0"/>
                <a:ea typeface="ＭＳ Ｐゴシック" charset="0"/>
                <a:sym typeface="Symbol" charset="0"/>
              </a:rPr>
              <a:t>  p(x) </a:t>
            </a:r>
            <a:r>
              <a:rPr lang="en-US" dirty="0" smtClean="0">
                <a:latin typeface="Calibri" charset="0"/>
                <a:ea typeface="ＭＳ Ｐゴシック" charset="0"/>
                <a:sym typeface="Symbol" charset="0"/>
              </a:rPr>
              <a:t>     p(1)</a:t>
            </a:r>
            <a:r>
              <a:rPr lang="en-US" dirty="0" smtClean="0">
                <a:sym typeface="Symbol"/>
              </a:rPr>
              <a:t> p(2)  p(3)  p(4).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        </a:t>
            </a:r>
            <a:r>
              <a:rPr lang="en-US" dirty="0" smtClean="0">
                <a:sym typeface="Symbol" charset="0"/>
              </a:rPr>
              <a:t>Since p(4) is true,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x</a:t>
            </a:r>
            <a:r>
              <a:rPr lang="en-US" dirty="0">
                <a:latin typeface="Calibri" charset="0"/>
                <a:ea typeface="ＭＳ Ｐゴシック" charset="0"/>
                <a:sym typeface="Symbol" charset="0"/>
              </a:rPr>
              <a:t>  p(x</a:t>
            </a:r>
            <a:r>
              <a:rPr lang="en-US" dirty="0" smtClean="0">
                <a:latin typeface="Calibri" charset="0"/>
                <a:ea typeface="ＭＳ Ｐゴシック" charset="0"/>
                <a:sym typeface="Symbol" charset="0"/>
              </a:rPr>
              <a:t>) is true.</a:t>
            </a:r>
            <a:endParaRPr lang="en-US" dirty="0" smtClean="0">
              <a:sym typeface="Symbol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7640646"/>
              </p:ext>
            </p:extLst>
          </p:nvPr>
        </p:nvGraphicFramePr>
        <p:xfrm>
          <a:off x="4349263" y="4601963"/>
          <a:ext cx="431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7" name="Equation" r:id="rId3" imgW="431800" imgH="254000" progId="Equation.3">
                  <p:embed/>
                </p:oleObj>
              </mc:Choice>
              <mc:Fallback>
                <p:oleObj name="Equation" r:id="rId3" imgW="4318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49263" y="4601963"/>
                        <a:ext cx="4318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1404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262049" y="304800"/>
            <a:ext cx="8566988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Existential Quantifier: Examples</a:t>
            </a:r>
            <a:endParaRPr lang="en-CA" b="1" dirty="0">
              <a:solidFill>
                <a:srgbClr val="0000FF"/>
              </a:solidFill>
            </a:endParaRPr>
          </a:p>
        </p:txBody>
      </p:sp>
      <p:pic>
        <p:nvPicPr>
          <p:cNvPr id="2" name="Picture 1" descr="Screen Shot 2015-01-23 at 9.58.0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29" y="1410903"/>
            <a:ext cx="8655123" cy="4474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884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Quantifiers: Truth values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truth table for the quantified statements.</a:t>
            </a:r>
            <a:endParaRPr lang="en-US" dirty="0"/>
          </a:p>
        </p:txBody>
      </p:sp>
      <p:pic>
        <p:nvPicPr>
          <p:cNvPr id="4" name="Picture 3" descr="Screen Shot 2015-01-25 at 5.13.0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696" y="2811440"/>
            <a:ext cx="9181696" cy="3527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726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Example: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23165"/>
          </a:xfrm>
        </p:spPr>
        <p:txBody>
          <a:bodyPr/>
          <a:lstStyle/>
          <a:p>
            <a:r>
              <a:rPr lang="en-US" dirty="0" smtClean="0"/>
              <a:t>p(x): x &gt;  0;  q(x): 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≥ 0; </a:t>
            </a:r>
            <a:r>
              <a:rPr lang="en-US" dirty="0" smtClean="0"/>
              <a:t>r(x): x</a:t>
            </a:r>
            <a:r>
              <a:rPr lang="en-US" baseline="30000" dirty="0" smtClean="0"/>
              <a:t>2</a:t>
            </a:r>
            <a:r>
              <a:rPr lang="en-US" dirty="0" smtClean="0"/>
              <a:t> – 3x -4 =0   s(x): x</a:t>
            </a:r>
            <a:r>
              <a:rPr lang="en-US" baseline="30000" dirty="0" smtClean="0"/>
              <a:t>2</a:t>
            </a:r>
            <a:r>
              <a:rPr lang="en-US" dirty="0"/>
              <a:t> </a:t>
            </a:r>
            <a:r>
              <a:rPr lang="en-US" dirty="0" smtClean="0"/>
              <a:t>– 3 &gt;0.</a:t>
            </a:r>
            <a:endParaRPr lang="en-US" sz="3600" dirty="0" smtClean="0"/>
          </a:p>
          <a:p>
            <a:endParaRPr lang="en-US" dirty="0"/>
          </a:p>
        </p:txBody>
      </p:sp>
      <p:pic>
        <p:nvPicPr>
          <p:cNvPr id="6" name="Picture 5" descr="Screen Shot 2015-01-25 at 5.46.5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64" y="3023364"/>
            <a:ext cx="8798579" cy="2539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950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Example: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23165"/>
          </a:xfrm>
        </p:spPr>
        <p:txBody>
          <a:bodyPr/>
          <a:lstStyle/>
          <a:p>
            <a:r>
              <a:rPr lang="en-US" dirty="0" smtClean="0"/>
              <a:t>p(x): x &gt;  0;  q(x): 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≥ 0; r(x): </a:t>
            </a: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– 3x -4 =0  s(x): x</a:t>
            </a:r>
            <a:r>
              <a:rPr lang="en-US" baseline="30000" dirty="0" smtClean="0"/>
              <a:t>2</a:t>
            </a:r>
            <a:r>
              <a:rPr lang="en-US" dirty="0"/>
              <a:t> </a:t>
            </a:r>
            <a:r>
              <a:rPr lang="en-US" dirty="0" smtClean="0"/>
              <a:t>– 3 &gt;0</a:t>
            </a:r>
            <a:r>
              <a:rPr lang="en-US" sz="3600" dirty="0" smtClean="0"/>
              <a:t>.</a:t>
            </a:r>
          </a:p>
          <a:p>
            <a:endParaRPr lang="en-US" dirty="0"/>
          </a:p>
        </p:txBody>
      </p:sp>
      <p:pic>
        <p:nvPicPr>
          <p:cNvPr id="5" name="Picture 4" descr="Screen Shot 2015-01-25 at 5.43.0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110989"/>
            <a:ext cx="8609586" cy="3016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570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42681" y="304800"/>
            <a:ext cx="8486356" cy="685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Predicate Logic (Propositional Function)</a:t>
            </a:r>
            <a:endParaRPr lang="en-CA" sz="3600" b="1" dirty="0">
              <a:solidFill>
                <a:srgbClr val="0000FF"/>
              </a:solidFill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153400" cy="510971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dirty="0" smtClean="0"/>
              <a:t>Propositional statements are not powerful enough to capture wide range of statements.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dirty="0" smtClean="0"/>
              <a:t>Consider the statement:</a:t>
            </a:r>
            <a:endParaRPr lang="en-US" sz="2800" dirty="0" smtClean="0"/>
          </a:p>
          <a:p>
            <a:pPr marL="457200" lvl="1" indent="0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FF0000"/>
                </a:solidFill>
              </a:rPr>
              <a:t>For every n </a:t>
            </a:r>
            <a:r>
              <a:rPr lang="en-US" b="1" dirty="0" smtClean="0">
                <a:solidFill>
                  <a:srgbClr val="FF0000"/>
                </a:solidFill>
                <a:latin typeface="Calibri" charset="0"/>
                <a:ea typeface="ＭＳ Ｐゴシック" charset="0"/>
                <a:sym typeface="Symbol" charset="0"/>
              </a:rPr>
              <a:t> Z, 2n is even</a:t>
            </a:r>
          </a:p>
          <a:p>
            <a:pPr marL="514350" indent="-457200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sym typeface="Symbol" charset="0"/>
              </a:rPr>
              <a:t>Consider the sentences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sym typeface="Symbol" charset="0"/>
              </a:rPr>
              <a:t>y has four sides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sym typeface="Symbol" charset="0"/>
              </a:rPr>
              <a:t>x has black hair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sym typeface="Symbol" charset="0"/>
              </a:rPr>
              <a:t>x+2 is an even integer</a:t>
            </a:r>
          </a:p>
          <a:p>
            <a:pPr marL="514350" indent="-457200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sym typeface="Symbol" charset="0"/>
              </a:rPr>
              <a:t>The above sentences involve variables.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70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Precedence of Quantifiers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quatifiers</a:t>
            </a:r>
            <a:r>
              <a:rPr lang="en-US" dirty="0" smtClean="0"/>
              <a:t> </a:t>
            </a:r>
            <a:r>
              <a:rPr lang="en-US" dirty="0" smtClean="0">
                <a:sym typeface="Symbol" charset="0"/>
              </a:rPr>
              <a:t> and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 have higher precedence than all logical connectives.</a:t>
            </a:r>
          </a:p>
          <a:p>
            <a:pPr lvl="1"/>
            <a:r>
              <a:rPr lang="en-US" dirty="0" smtClean="0">
                <a:sym typeface="Symbol" charset="0"/>
              </a:rPr>
              <a:t> </a:t>
            </a:r>
            <a:r>
              <a:rPr lang="en-US" dirty="0">
                <a:sym typeface="Symbol" charset="0"/>
              </a:rPr>
              <a:t>x p(x) </a:t>
            </a:r>
            <a:r>
              <a:rPr lang="en-US" dirty="0" smtClean="0">
                <a:latin typeface="Calibri" charset="0"/>
                <a:ea typeface="ＭＳ Ｐゴシック" charset="0"/>
                <a:sym typeface="Symbol" charset="0"/>
              </a:rPr>
              <a:t> q(x) is the conjunction of  </a:t>
            </a:r>
            <a:r>
              <a:rPr lang="en-US" dirty="0">
                <a:sym typeface="Symbol" charset="0"/>
              </a:rPr>
              <a:t>x p(x) </a:t>
            </a:r>
            <a:r>
              <a:rPr lang="en-US" dirty="0" smtClean="0">
                <a:sym typeface="Symbol" charset="0"/>
              </a:rPr>
              <a:t> and q(x).</a:t>
            </a:r>
            <a:endParaRPr lang="en-US" dirty="0">
              <a:sym typeface="Symbol" charset="0"/>
            </a:endParaRPr>
          </a:p>
          <a:p>
            <a:pPr lvl="1"/>
            <a:r>
              <a:rPr lang="en-US" dirty="0">
                <a:sym typeface="Symbol" charset="0"/>
              </a:rPr>
              <a:t>i</a:t>
            </a:r>
            <a:r>
              <a:rPr lang="en-US" dirty="0" smtClean="0">
                <a:sym typeface="Symbol" charset="0"/>
              </a:rPr>
              <a:t>t is equivalent to (</a:t>
            </a:r>
            <a:r>
              <a:rPr lang="en-US" dirty="0">
                <a:sym typeface="Symbol" charset="0"/>
              </a:rPr>
              <a:t>x p(x</a:t>
            </a:r>
            <a:r>
              <a:rPr lang="en-US" dirty="0" smtClean="0">
                <a:sym typeface="Symbol" charset="0"/>
              </a:rPr>
              <a:t>)) </a:t>
            </a:r>
            <a:r>
              <a:rPr lang="en-US" dirty="0">
                <a:latin typeface="Calibri" charset="0"/>
                <a:ea typeface="ＭＳ Ｐゴシック" charset="0"/>
                <a:sym typeface="Symbol" charset="0"/>
              </a:rPr>
              <a:t> q</a:t>
            </a:r>
            <a:r>
              <a:rPr lang="en-US" dirty="0" smtClean="0">
                <a:latin typeface="Calibri" charset="0"/>
                <a:ea typeface="ＭＳ Ｐゴシック" charset="0"/>
                <a:sym typeface="Symbol" charset="0"/>
              </a:rPr>
              <a:t>(x) </a:t>
            </a:r>
            <a:endParaRPr lang="en-US" dirty="0" smtClean="0">
              <a:sym typeface="Symbol" charset="0"/>
            </a:endParaRPr>
          </a:p>
          <a:p>
            <a:pPr lvl="1"/>
            <a:r>
              <a:rPr lang="en-US" dirty="0" smtClean="0">
                <a:sym typeface="Symbol" charset="0"/>
              </a:rPr>
              <a:t>but not equivalent to </a:t>
            </a:r>
            <a:r>
              <a:rPr lang="en-US" dirty="0">
                <a:sym typeface="Symbol" charset="0"/>
              </a:rPr>
              <a:t>x </a:t>
            </a:r>
            <a:r>
              <a:rPr lang="en-US" dirty="0" smtClean="0">
                <a:sym typeface="Symbol" charset="0"/>
              </a:rPr>
              <a:t>(p</a:t>
            </a:r>
            <a:r>
              <a:rPr lang="en-US" dirty="0">
                <a:sym typeface="Symbol" charset="0"/>
              </a:rPr>
              <a:t>(x) </a:t>
            </a:r>
            <a:r>
              <a:rPr lang="en-US" dirty="0">
                <a:latin typeface="Calibri" charset="0"/>
                <a:ea typeface="ＭＳ Ｐゴシック" charset="0"/>
                <a:sym typeface="Symbol" charset="0"/>
              </a:rPr>
              <a:t> q</a:t>
            </a:r>
            <a:r>
              <a:rPr lang="en-US" dirty="0" smtClean="0">
                <a:latin typeface="Calibri" charset="0"/>
                <a:ea typeface="ＭＳ Ｐゴシック" charset="0"/>
                <a:sym typeface="Symbol" charset="0"/>
              </a:rPr>
              <a:t>(x) )</a:t>
            </a:r>
            <a:endParaRPr lang="en-US" dirty="0" smtClean="0">
              <a:sym typeface="Symbol" charset="0"/>
            </a:endParaRP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477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Problems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 smtClean="0">
                <a:sym typeface="Symbol" charset="0"/>
              </a:rPr>
              <a:t>Let p(</a:t>
            </a:r>
            <a:r>
              <a:rPr lang="en-US" dirty="0" err="1" smtClean="0">
                <a:sym typeface="Symbol" charset="0"/>
              </a:rPr>
              <a:t>x,y</a:t>
            </a:r>
            <a:r>
              <a:rPr lang="en-US" dirty="0" smtClean="0">
                <a:sym typeface="Symbol" charset="0"/>
              </a:rPr>
              <a:t>): </a:t>
            </a:r>
            <a:r>
              <a:rPr lang="en-US" dirty="0" err="1" smtClean="0">
                <a:sym typeface="Symbol" charset="0"/>
              </a:rPr>
              <a:t>xy</a:t>
            </a:r>
            <a:r>
              <a:rPr lang="en-US" dirty="0" smtClean="0">
                <a:sym typeface="Symbol" charset="0"/>
              </a:rPr>
              <a:t> =0; Universe is R.</a:t>
            </a:r>
          </a:p>
          <a:p>
            <a:pPr lvl="1"/>
            <a:r>
              <a:rPr lang="en-US" dirty="0">
                <a:sym typeface="Symbol" charset="0"/>
              </a:rPr>
              <a:t>x </a:t>
            </a:r>
            <a:r>
              <a:rPr lang="en-US" dirty="0" smtClean="0">
                <a:sym typeface="Symbol" charset="0"/>
              </a:rPr>
              <a:t>y p(</a:t>
            </a:r>
            <a:r>
              <a:rPr lang="en-US" dirty="0" err="1" smtClean="0">
                <a:sym typeface="Symbol" charset="0"/>
              </a:rPr>
              <a:t>x,y</a:t>
            </a:r>
            <a:r>
              <a:rPr lang="en-US" dirty="0" smtClean="0">
                <a:sym typeface="Symbol" charset="0"/>
              </a:rPr>
              <a:t>)        y x </a:t>
            </a:r>
            <a:r>
              <a:rPr lang="en-US" dirty="0">
                <a:sym typeface="Symbol" charset="0"/>
              </a:rPr>
              <a:t>p(</a:t>
            </a:r>
            <a:r>
              <a:rPr lang="en-US" dirty="0" err="1">
                <a:sym typeface="Symbol" charset="0"/>
              </a:rPr>
              <a:t>x,y</a:t>
            </a:r>
            <a:r>
              <a:rPr lang="en-US" dirty="0" smtClean="0">
                <a:sym typeface="Symbol" charset="0"/>
              </a:rPr>
              <a:t>) (?)</a:t>
            </a:r>
          </a:p>
          <a:p>
            <a:pPr lvl="1"/>
            <a:r>
              <a:rPr lang="en-US" dirty="0">
                <a:sym typeface="Symbol" charset="0"/>
              </a:rPr>
              <a:t></a:t>
            </a:r>
            <a:r>
              <a:rPr lang="en-US" dirty="0" smtClean="0">
                <a:sym typeface="Symbol" charset="0"/>
              </a:rPr>
              <a:t>x </a:t>
            </a:r>
            <a:r>
              <a:rPr lang="en-US" dirty="0" smtClean="0">
                <a:latin typeface="Calibri" charset="0"/>
                <a:ea typeface="ＭＳ Ｐゴシック" charset="0"/>
                <a:sym typeface="Symbol" charset="0"/>
              </a:rPr>
              <a:t></a:t>
            </a:r>
            <a:r>
              <a:rPr lang="en-US" dirty="0" smtClean="0">
                <a:sym typeface="Symbol" charset="0"/>
              </a:rPr>
              <a:t>y </a:t>
            </a:r>
            <a:r>
              <a:rPr lang="en-US" dirty="0">
                <a:sym typeface="Symbol" charset="0"/>
              </a:rPr>
              <a:t>p(</a:t>
            </a:r>
            <a:r>
              <a:rPr lang="en-US" dirty="0" err="1">
                <a:sym typeface="Symbol" charset="0"/>
              </a:rPr>
              <a:t>x,y</a:t>
            </a:r>
            <a:r>
              <a:rPr lang="en-US" dirty="0" smtClean="0">
                <a:sym typeface="Symbol" charset="0"/>
              </a:rPr>
              <a:t>)         </a:t>
            </a:r>
            <a:r>
              <a:rPr lang="en-US" dirty="0" smtClean="0">
                <a:latin typeface="Calibri" charset="0"/>
                <a:ea typeface="ＭＳ Ｐゴシック" charset="0"/>
                <a:sym typeface="Symbol" charset="0"/>
              </a:rPr>
              <a:t></a:t>
            </a:r>
            <a:r>
              <a:rPr lang="en-US" dirty="0" smtClean="0">
                <a:sym typeface="Symbol" charset="0"/>
              </a:rPr>
              <a:t>y </a:t>
            </a:r>
            <a:r>
              <a:rPr lang="en-US" dirty="0">
                <a:sym typeface="Symbol" charset="0"/>
              </a:rPr>
              <a:t>x p(</a:t>
            </a:r>
            <a:r>
              <a:rPr lang="en-US" dirty="0" err="1">
                <a:sym typeface="Symbol" charset="0"/>
              </a:rPr>
              <a:t>x,y</a:t>
            </a:r>
            <a:r>
              <a:rPr lang="en-US" dirty="0">
                <a:sym typeface="Symbol" charset="0"/>
              </a:rPr>
              <a:t>) (?</a:t>
            </a:r>
            <a:r>
              <a:rPr lang="en-US" dirty="0" smtClean="0">
                <a:sym typeface="Symbol" charset="0"/>
              </a:rPr>
              <a:t>)</a:t>
            </a:r>
          </a:p>
          <a:p>
            <a:r>
              <a:rPr lang="en-US" dirty="0" smtClean="0">
                <a:sym typeface="Symbol" charset="0"/>
              </a:rPr>
              <a:t>Let q(</a:t>
            </a:r>
            <a:r>
              <a:rPr lang="en-US" dirty="0" err="1" smtClean="0">
                <a:sym typeface="Symbol" charset="0"/>
              </a:rPr>
              <a:t>x,y</a:t>
            </a:r>
            <a:r>
              <a:rPr lang="en-US" dirty="0" smtClean="0">
                <a:sym typeface="Symbol" charset="0"/>
              </a:rPr>
              <a:t>): </a:t>
            </a:r>
            <a:r>
              <a:rPr lang="en-US" dirty="0" err="1" smtClean="0">
                <a:sym typeface="Symbol" charset="0"/>
              </a:rPr>
              <a:t>x+y</a:t>
            </a:r>
            <a:r>
              <a:rPr lang="en-US" dirty="0" smtClean="0">
                <a:sym typeface="Symbol" charset="0"/>
              </a:rPr>
              <a:t> = 0; Universe is R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  <a:sym typeface="Symbol" charset="0"/>
              </a:rPr>
              <a:t></a:t>
            </a:r>
            <a:r>
              <a:rPr lang="en-US" dirty="0">
                <a:sym typeface="Symbol" charset="0"/>
              </a:rPr>
              <a:t>y x </a:t>
            </a:r>
            <a:r>
              <a:rPr lang="en-US" dirty="0" smtClean="0">
                <a:sym typeface="Symbol" charset="0"/>
              </a:rPr>
              <a:t>q(</a:t>
            </a:r>
            <a:r>
              <a:rPr lang="en-US" dirty="0" err="1">
                <a:sym typeface="Symbol" charset="0"/>
              </a:rPr>
              <a:t>x,y</a:t>
            </a:r>
            <a:r>
              <a:rPr lang="en-US" dirty="0">
                <a:sym typeface="Symbol" charset="0"/>
              </a:rPr>
              <a:t>) </a:t>
            </a:r>
            <a:endParaRPr lang="en-US" dirty="0" smtClean="0">
              <a:sym typeface="Symbol" charset="0"/>
            </a:endParaRPr>
          </a:p>
          <a:p>
            <a:pPr lvl="1"/>
            <a:r>
              <a:rPr lang="en-US" dirty="0">
                <a:sym typeface="Symbol" charset="0"/>
              </a:rPr>
              <a:t></a:t>
            </a:r>
            <a:r>
              <a:rPr lang="en-US" dirty="0" smtClean="0">
                <a:sym typeface="Symbol" charset="0"/>
              </a:rPr>
              <a:t>x </a:t>
            </a:r>
            <a:r>
              <a:rPr lang="en-US" dirty="0" smtClean="0">
                <a:latin typeface="Calibri" charset="0"/>
                <a:ea typeface="ＭＳ Ｐゴシック" charset="0"/>
                <a:sym typeface="Symbol" charset="0"/>
              </a:rPr>
              <a:t></a:t>
            </a:r>
            <a:r>
              <a:rPr lang="en-US" dirty="0">
                <a:sym typeface="Symbol" charset="0"/>
              </a:rPr>
              <a:t>y</a:t>
            </a:r>
            <a:r>
              <a:rPr lang="en-US" dirty="0" smtClean="0">
                <a:sym typeface="Symbol" charset="0"/>
              </a:rPr>
              <a:t> </a:t>
            </a:r>
            <a:r>
              <a:rPr lang="en-US" dirty="0">
                <a:sym typeface="Symbol" charset="0"/>
              </a:rPr>
              <a:t>q(</a:t>
            </a:r>
            <a:r>
              <a:rPr lang="en-US" dirty="0" err="1">
                <a:sym typeface="Symbol" charset="0"/>
              </a:rPr>
              <a:t>x,y</a:t>
            </a:r>
            <a:r>
              <a:rPr lang="en-US" dirty="0">
                <a:sym typeface="Symbol" charset="0"/>
              </a:rPr>
              <a:t>) </a:t>
            </a:r>
          </a:p>
          <a:p>
            <a:pPr lvl="1"/>
            <a:endParaRPr lang="en-US" dirty="0" smtClean="0">
              <a:sym typeface="Symbol" charset="0"/>
            </a:endParaRP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7827838"/>
              </p:ext>
            </p:extLst>
          </p:nvPr>
        </p:nvGraphicFramePr>
        <p:xfrm>
          <a:off x="3194446" y="2364672"/>
          <a:ext cx="431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5" name="Equation" r:id="rId3" imgW="431800" imgH="254000" progId="Equation.3">
                  <p:embed/>
                </p:oleObj>
              </mc:Choice>
              <mc:Fallback>
                <p:oleObj name="Equation" r:id="rId3" imgW="4318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94446" y="2364672"/>
                        <a:ext cx="4318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8632282"/>
              </p:ext>
            </p:extLst>
          </p:nvPr>
        </p:nvGraphicFramePr>
        <p:xfrm>
          <a:off x="3194446" y="2871852"/>
          <a:ext cx="431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6" name="Equation" r:id="rId5" imgW="431800" imgH="254000" progId="Equation.3">
                  <p:embed/>
                </p:oleObj>
              </mc:Choice>
              <mc:Fallback>
                <p:oleObj name="Equation" r:id="rId5" imgW="4318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94446" y="2871852"/>
                        <a:ext cx="4318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2277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Problems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 smtClean="0">
                <a:sym typeface="Symbol" charset="0"/>
              </a:rPr>
              <a:t>Let p(</a:t>
            </a:r>
            <a:r>
              <a:rPr lang="en-US" dirty="0" err="1" smtClean="0">
                <a:sym typeface="Symbol" charset="0"/>
              </a:rPr>
              <a:t>x,y</a:t>
            </a:r>
            <a:r>
              <a:rPr lang="en-US" dirty="0" smtClean="0">
                <a:sym typeface="Symbol" charset="0"/>
              </a:rPr>
              <a:t>): </a:t>
            </a:r>
            <a:r>
              <a:rPr lang="en-US" dirty="0" err="1" smtClean="0">
                <a:sym typeface="Symbol" charset="0"/>
              </a:rPr>
              <a:t>xy</a:t>
            </a:r>
            <a:r>
              <a:rPr lang="en-US" dirty="0" smtClean="0">
                <a:sym typeface="Symbol" charset="0"/>
              </a:rPr>
              <a:t> =0; Universe is R.</a:t>
            </a:r>
          </a:p>
          <a:p>
            <a:pPr lvl="1"/>
            <a:r>
              <a:rPr lang="en-US" dirty="0">
                <a:sym typeface="Symbol" charset="0"/>
              </a:rPr>
              <a:t>x </a:t>
            </a:r>
            <a:r>
              <a:rPr lang="en-US" dirty="0" smtClean="0">
                <a:sym typeface="Symbol" charset="0"/>
              </a:rPr>
              <a:t>y p(</a:t>
            </a:r>
            <a:r>
              <a:rPr lang="en-US" dirty="0" err="1" smtClean="0">
                <a:sym typeface="Symbol" charset="0"/>
              </a:rPr>
              <a:t>x,y</a:t>
            </a:r>
            <a:r>
              <a:rPr lang="en-US" dirty="0" smtClean="0">
                <a:sym typeface="Symbol" charset="0"/>
              </a:rPr>
              <a:t>)        y x </a:t>
            </a:r>
            <a:r>
              <a:rPr lang="en-US" dirty="0">
                <a:sym typeface="Symbol" charset="0"/>
              </a:rPr>
              <a:t>p(</a:t>
            </a:r>
            <a:r>
              <a:rPr lang="en-US" dirty="0" err="1">
                <a:sym typeface="Symbol" charset="0"/>
              </a:rPr>
              <a:t>x,y</a:t>
            </a:r>
            <a:r>
              <a:rPr lang="en-US" dirty="0" smtClean="0">
                <a:sym typeface="Symbol" charset="0"/>
              </a:rPr>
              <a:t>) (?)  </a:t>
            </a:r>
            <a:r>
              <a:rPr lang="en-US" b="1" dirty="0" smtClean="0">
                <a:solidFill>
                  <a:srgbClr val="FF0000"/>
                </a:solidFill>
                <a:sym typeface="Symbol" charset="0"/>
              </a:rPr>
              <a:t>(T)</a:t>
            </a:r>
            <a:endParaRPr lang="en-US" dirty="0" smtClean="0">
              <a:sym typeface="Symbol" charset="0"/>
            </a:endParaRPr>
          </a:p>
          <a:p>
            <a:pPr lvl="1"/>
            <a:r>
              <a:rPr lang="en-US" dirty="0">
                <a:sym typeface="Symbol" charset="0"/>
              </a:rPr>
              <a:t></a:t>
            </a:r>
            <a:r>
              <a:rPr lang="en-US" dirty="0" smtClean="0">
                <a:sym typeface="Symbol" charset="0"/>
              </a:rPr>
              <a:t>x </a:t>
            </a:r>
            <a:r>
              <a:rPr lang="en-US" dirty="0" smtClean="0">
                <a:latin typeface="Calibri" charset="0"/>
                <a:ea typeface="ＭＳ Ｐゴシック" charset="0"/>
                <a:sym typeface="Symbol" charset="0"/>
              </a:rPr>
              <a:t></a:t>
            </a:r>
            <a:r>
              <a:rPr lang="en-US" dirty="0" smtClean="0">
                <a:sym typeface="Symbol" charset="0"/>
              </a:rPr>
              <a:t>y </a:t>
            </a:r>
            <a:r>
              <a:rPr lang="en-US" dirty="0">
                <a:sym typeface="Symbol" charset="0"/>
              </a:rPr>
              <a:t>p(</a:t>
            </a:r>
            <a:r>
              <a:rPr lang="en-US" dirty="0" err="1">
                <a:sym typeface="Symbol" charset="0"/>
              </a:rPr>
              <a:t>x,y</a:t>
            </a:r>
            <a:r>
              <a:rPr lang="en-US" dirty="0" smtClean="0">
                <a:sym typeface="Symbol" charset="0"/>
              </a:rPr>
              <a:t>)         </a:t>
            </a:r>
            <a:r>
              <a:rPr lang="en-US" dirty="0" smtClean="0">
                <a:latin typeface="Calibri" charset="0"/>
                <a:ea typeface="ＭＳ Ｐゴシック" charset="0"/>
                <a:sym typeface="Symbol" charset="0"/>
              </a:rPr>
              <a:t></a:t>
            </a:r>
            <a:r>
              <a:rPr lang="en-US" dirty="0" smtClean="0">
                <a:sym typeface="Symbol" charset="0"/>
              </a:rPr>
              <a:t>y </a:t>
            </a:r>
            <a:r>
              <a:rPr lang="en-US" dirty="0">
                <a:sym typeface="Symbol" charset="0"/>
              </a:rPr>
              <a:t>x p(</a:t>
            </a:r>
            <a:r>
              <a:rPr lang="en-US" dirty="0" err="1">
                <a:sym typeface="Symbol" charset="0"/>
              </a:rPr>
              <a:t>x,y</a:t>
            </a:r>
            <a:r>
              <a:rPr lang="en-US" dirty="0">
                <a:sym typeface="Symbol" charset="0"/>
              </a:rPr>
              <a:t>) (?</a:t>
            </a:r>
            <a:r>
              <a:rPr lang="en-US" dirty="0" smtClean="0">
                <a:sym typeface="Symbol" charset="0"/>
              </a:rPr>
              <a:t>)   </a:t>
            </a:r>
            <a:r>
              <a:rPr lang="en-US" b="1" dirty="0" smtClean="0">
                <a:solidFill>
                  <a:srgbClr val="FF0000"/>
                </a:solidFill>
                <a:sym typeface="Symbol" charset="0"/>
              </a:rPr>
              <a:t>(T)</a:t>
            </a:r>
            <a:endParaRPr lang="en-US" dirty="0" smtClean="0">
              <a:sym typeface="Symbol" charset="0"/>
            </a:endParaRPr>
          </a:p>
          <a:p>
            <a:r>
              <a:rPr lang="en-US" dirty="0" smtClean="0">
                <a:sym typeface="Symbol" charset="0"/>
              </a:rPr>
              <a:t>Let q(</a:t>
            </a:r>
            <a:r>
              <a:rPr lang="en-US" dirty="0" err="1" smtClean="0">
                <a:sym typeface="Symbol" charset="0"/>
              </a:rPr>
              <a:t>x,y</a:t>
            </a:r>
            <a:r>
              <a:rPr lang="en-US" dirty="0" smtClean="0">
                <a:sym typeface="Symbol" charset="0"/>
              </a:rPr>
              <a:t>): </a:t>
            </a:r>
            <a:r>
              <a:rPr lang="en-US" dirty="0" err="1" smtClean="0">
                <a:sym typeface="Symbol" charset="0"/>
              </a:rPr>
              <a:t>x+y</a:t>
            </a:r>
            <a:r>
              <a:rPr lang="en-US" dirty="0" smtClean="0">
                <a:sym typeface="Symbol" charset="0"/>
              </a:rPr>
              <a:t> = 0; Universe is R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  <a:sym typeface="Symbol" charset="0"/>
              </a:rPr>
              <a:t></a:t>
            </a:r>
            <a:r>
              <a:rPr lang="en-US" dirty="0">
                <a:sym typeface="Symbol" charset="0"/>
              </a:rPr>
              <a:t>y x </a:t>
            </a:r>
            <a:r>
              <a:rPr lang="en-US" dirty="0" smtClean="0">
                <a:sym typeface="Symbol" charset="0"/>
              </a:rPr>
              <a:t>q(</a:t>
            </a:r>
            <a:r>
              <a:rPr lang="en-US" dirty="0" err="1">
                <a:sym typeface="Symbol" charset="0"/>
              </a:rPr>
              <a:t>x,y</a:t>
            </a:r>
            <a:r>
              <a:rPr lang="en-US" dirty="0">
                <a:sym typeface="Symbol" charset="0"/>
              </a:rPr>
              <a:t>) </a:t>
            </a:r>
            <a:r>
              <a:rPr lang="en-US" b="1" dirty="0" smtClean="0">
                <a:sym typeface="Symbol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sym typeface="Symbol" charset="0"/>
              </a:rPr>
              <a:t>(F)</a:t>
            </a:r>
            <a:endParaRPr lang="en-US" dirty="0" smtClean="0">
              <a:solidFill>
                <a:srgbClr val="FF0000"/>
              </a:solidFill>
              <a:sym typeface="Symbol" charset="0"/>
            </a:endParaRPr>
          </a:p>
          <a:p>
            <a:pPr lvl="1"/>
            <a:r>
              <a:rPr lang="en-US" dirty="0">
                <a:sym typeface="Symbol" charset="0"/>
              </a:rPr>
              <a:t></a:t>
            </a:r>
            <a:r>
              <a:rPr lang="en-US" dirty="0" smtClean="0">
                <a:sym typeface="Symbol" charset="0"/>
              </a:rPr>
              <a:t>x </a:t>
            </a:r>
            <a:r>
              <a:rPr lang="en-US" dirty="0" smtClean="0">
                <a:latin typeface="Calibri" charset="0"/>
                <a:ea typeface="ＭＳ Ｐゴシック" charset="0"/>
                <a:sym typeface="Symbol" charset="0"/>
              </a:rPr>
              <a:t></a:t>
            </a:r>
            <a:r>
              <a:rPr lang="en-US" dirty="0">
                <a:sym typeface="Symbol" charset="0"/>
              </a:rPr>
              <a:t>y</a:t>
            </a:r>
            <a:r>
              <a:rPr lang="en-US" dirty="0" smtClean="0">
                <a:sym typeface="Symbol" charset="0"/>
              </a:rPr>
              <a:t> </a:t>
            </a:r>
            <a:r>
              <a:rPr lang="en-US" dirty="0">
                <a:sym typeface="Symbol" charset="0"/>
              </a:rPr>
              <a:t>q(</a:t>
            </a:r>
            <a:r>
              <a:rPr lang="en-US" dirty="0" err="1">
                <a:sym typeface="Symbol" charset="0"/>
              </a:rPr>
              <a:t>x,y</a:t>
            </a:r>
            <a:r>
              <a:rPr lang="en-US" dirty="0">
                <a:sym typeface="Symbol" charset="0"/>
              </a:rPr>
              <a:t>) </a:t>
            </a:r>
            <a:r>
              <a:rPr lang="en-US" dirty="0" smtClean="0">
                <a:sym typeface="Symbol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sym typeface="Symbol" charset="0"/>
              </a:rPr>
              <a:t>(T)</a:t>
            </a:r>
            <a:endParaRPr lang="en-US" b="1" dirty="0">
              <a:solidFill>
                <a:srgbClr val="FF0000"/>
              </a:solidFill>
              <a:sym typeface="Symbol" charset="0"/>
            </a:endParaRPr>
          </a:p>
          <a:p>
            <a:pPr lvl="1"/>
            <a:endParaRPr lang="en-US" dirty="0" smtClean="0">
              <a:sym typeface="Symbol" charset="0"/>
            </a:endParaRP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31224"/>
              </p:ext>
            </p:extLst>
          </p:nvPr>
        </p:nvGraphicFramePr>
        <p:xfrm>
          <a:off x="3194446" y="2344516"/>
          <a:ext cx="431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5" name="Equation" r:id="rId3" imgW="431800" imgH="254000" progId="Equation.3">
                  <p:embed/>
                </p:oleObj>
              </mc:Choice>
              <mc:Fallback>
                <p:oleObj name="Equation" r:id="rId3" imgW="4318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94446" y="2344516"/>
                        <a:ext cx="4318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9938484"/>
              </p:ext>
            </p:extLst>
          </p:nvPr>
        </p:nvGraphicFramePr>
        <p:xfrm>
          <a:off x="3214604" y="2892008"/>
          <a:ext cx="431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6" name="Equation" r:id="rId5" imgW="431800" imgH="254000" progId="Equation.3">
                  <p:embed/>
                </p:oleObj>
              </mc:Choice>
              <mc:Fallback>
                <p:oleObj name="Equation" r:id="rId5" imgW="4318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14604" y="2892008"/>
                        <a:ext cx="4318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4421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Translating English to Symbolic Logic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Goldbach’s</a:t>
            </a:r>
            <a:r>
              <a:rPr lang="en-US" b="1" dirty="0" smtClean="0">
                <a:solidFill>
                  <a:srgbClr val="FF0000"/>
                </a:solidFill>
              </a:rPr>
              <a:t> conjecture: </a:t>
            </a:r>
            <a:r>
              <a:rPr lang="en-US" dirty="0" smtClean="0">
                <a:solidFill>
                  <a:srgbClr val="0000FF"/>
                </a:solidFill>
              </a:rPr>
              <a:t>Every even integer greater than 2 is the sum of two prime numbers.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Let P = { 2, 3, 5, 7, …} be the set of primes;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Let S= {4,6,8,10, …} be the set of even integers &gt; 2.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x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 S,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p, q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 P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, x = p + q.</a:t>
            </a:r>
          </a:p>
        </p:txBody>
      </p:sp>
    </p:spTree>
    <p:extLst>
      <p:ext uri="{BB962C8B-B14F-4D97-AF65-F5344CB8AC3E}">
        <p14:creationId xmlns:p14="http://schemas.microsoft.com/office/powerpoint/2010/main" val="145668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Translating English to Symbolic Logic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Goldbach’s</a:t>
            </a:r>
            <a:r>
              <a:rPr lang="en-US" b="1" dirty="0" smtClean="0">
                <a:solidFill>
                  <a:srgbClr val="FF0000"/>
                </a:solidFill>
              </a:rPr>
              <a:t> conjecture: </a:t>
            </a:r>
            <a:r>
              <a:rPr lang="en-US" dirty="0" smtClean="0">
                <a:solidFill>
                  <a:srgbClr val="0000FF"/>
                </a:solidFill>
              </a:rPr>
              <a:t>Every even integer greater than 2 is the sum of two prime numbers.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Let P = { 2, 3, 5, 7, …} be the set of primes;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Let S= {4,6,8,10, …} be the set of even integers &gt; 2.</a:t>
            </a:r>
          </a:p>
          <a:p>
            <a:pPr lvl="1"/>
            <a:r>
              <a:rPr lang="en-US" dirty="0">
                <a:solidFill>
                  <a:srgbClr val="0000FF"/>
                </a:solidFill>
                <a:sym typeface="Symbol" charset="0"/>
              </a:rPr>
              <a:t>x </a:t>
            </a: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 S, </a:t>
            </a: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p, q </a:t>
            </a: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 P</a:t>
            </a: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, x = p + q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.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We can also write the conjecture as 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(x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 S)         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</a:t>
            </a: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p,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q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 P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, </a:t>
            </a: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x = p + q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.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0663362"/>
              </p:ext>
            </p:extLst>
          </p:nvPr>
        </p:nvGraphicFramePr>
        <p:xfrm>
          <a:off x="2448707" y="5415397"/>
          <a:ext cx="431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8" name="Equation" r:id="rId3" imgW="431800" imgH="254000" progId="Equation.3">
                  <p:embed/>
                </p:oleObj>
              </mc:Choice>
              <mc:Fallback>
                <p:oleObj name="Equation" r:id="rId3" imgW="4318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48707" y="5415397"/>
                        <a:ext cx="4318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0748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Translating English to Symbolic Logic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Goldbach’s</a:t>
            </a:r>
            <a:r>
              <a:rPr lang="en-US" b="1" dirty="0" smtClean="0">
                <a:solidFill>
                  <a:srgbClr val="FF0000"/>
                </a:solidFill>
              </a:rPr>
              <a:t> conjecture: </a:t>
            </a:r>
            <a:r>
              <a:rPr lang="en-US" dirty="0" smtClean="0">
                <a:solidFill>
                  <a:srgbClr val="0000FF"/>
                </a:solidFill>
              </a:rPr>
              <a:t>Every even integer greater than 2 is the sum of two prime numbers.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Let P = { 2, 3, 5, 7, …} be the set of primes;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Let S= {4,6,8,10, …} be the set of even integers &gt; 2.</a:t>
            </a:r>
          </a:p>
          <a:p>
            <a:pPr lvl="1"/>
            <a:r>
              <a:rPr lang="en-US" dirty="0">
                <a:solidFill>
                  <a:srgbClr val="0000FF"/>
                </a:solidFill>
                <a:sym typeface="Symbol" charset="0"/>
              </a:rPr>
              <a:t>x </a:t>
            </a: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 S, </a:t>
            </a: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p, q </a:t>
            </a: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 P</a:t>
            </a: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, x = p + q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.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We can also write the conjecture as 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(x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 S)         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</a:t>
            </a: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p,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q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 P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, </a:t>
            </a: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x = p + q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.</a:t>
            </a:r>
          </a:p>
          <a:p>
            <a:r>
              <a:rPr lang="en-US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Every universally quantified statement can be expressed as a conditional statement.</a:t>
            </a:r>
            <a:endParaRPr lang="en-US" dirty="0">
              <a:solidFill>
                <a:srgbClr val="FF0000"/>
              </a:solidFill>
              <a:latin typeface="Calibri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lvl="1"/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7887771"/>
              </p:ext>
            </p:extLst>
          </p:nvPr>
        </p:nvGraphicFramePr>
        <p:xfrm>
          <a:off x="2408392" y="5105036"/>
          <a:ext cx="431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2" name="Equation" r:id="rId3" imgW="431800" imgH="254000" progId="Equation.3">
                  <p:embed/>
                </p:oleObj>
              </mc:Choice>
              <mc:Fallback>
                <p:oleObj name="Equation" r:id="rId3" imgW="4318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08392" y="5105036"/>
                        <a:ext cx="4318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1225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Translating English to Symbolic Logic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Every universally quantified statement can be expressed as a conditional statement.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The following statements mean the same thing.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 </a:t>
            </a:r>
            <a:r>
              <a:rPr lang="en-US" dirty="0">
                <a:solidFill>
                  <a:srgbClr val="0000FF"/>
                </a:solidFill>
                <a:sym typeface="Symbol" charset="0"/>
              </a:rPr>
              <a:t>x </a:t>
            </a: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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S, Q(x) 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  (x  </a:t>
            </a: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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S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)         Q(x)</a:t>
            </a:r>
          </a:p>
          <a:p>
            <a:pPr marL="514350" indent="-457200"/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Sometimes a theorem will be expressed as a universally quantified statement, but it will be more convenient to think of it as a conditional statement.</a:t>
            </a:r>
            <a:endParaRPr lang="en-US" dirty="0">
              <a:solidFill>
                <a:srgbClr val="0000FF"/>
              </a:solidFill>
              <a:latin typeface="Calibri" charset="0"/>
              <a:ea typeface="ＭＳ Ｐゴシック" charset="0"/>
              <a:cs typeface="ＭＳ Ｐゴシック" charset="0"/>
              <a:sym typeface="Symbol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7054664"/>
              </p:ext>
            </p:extLst>
          </p:nvPr>
        </p:nvGraphicFramePr>
        <p:xfrm>
          <a:off x="2503344" y="3843250"/>
          <a:ext cx="431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3" name="Equation" r:id="rId3" imgW="431800" imgH="254000" progId="Equation.3">
                  <p:embed/>
                </p:oleObj>
              </mc:Choice>
              <mc:Fallback>
                <p:oleObj name="Equation" r:id="rId3" imgW="4318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03344" y="3843250"/>
                        <a:ext cx="4318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2495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Translating English to Symbolic Logic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Every universally quantified statement can be expressed as a conditional statement.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The following statements mean the same thing.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 </a:t>
            </a:r>
            <a:r>
              <a:rPr lang="en-US" dirty="0">
                <a:solidFill>
                  <a:srgbClr val="0000FF"/>
                </a:solidFill>
                <a:sym typeface="Symbol" charset="0"/>
              </a:rPr>
              <a:t>x </a:t>
            </a: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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S, Q(x) 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  (x  </a:t>
            </a: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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S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)         Q(x)</a:t>
            </a:r>
          </a:p>
          <a:p>
            <a:pPr marL="514350" indent="-457200"/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Sometimes a theorem will be expressed as a universally quantified statement, but it will be more convenient to think of it as a conditional statement.</a:t>
            </a:r>
            <a:endParaRPr lang="en-US" dirty="0">
              <a:solidFill>
                <a:srgbClr val="0000FF"/>
              </a:solidFill>
              <a:latin typeface="Calibri" charset="0"/>
              <a:ea typeface="ＭＳ Ｐゴシック" charset="0"/>
              <a:cs typeface="ＭＳ Ｐゴシック" charset="0"/>
              <a:sym typeface="Symbol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0795349"/>
              </p:ext>
            </p:extLst>
          </p:nvPr>
        </p:nvGraphicFramePr>
        <p:xfrm>
          <a:off x="2503344" y="3843250"/>
          <a:ext cx="431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5" name="Equation" r:id="rId3" imgW="431800" imgH="254000" progId="Equation.3">
                  <p:embed/>
                </p:oleObj>
              </mc:Choice>
              <mc:Fallback>
                <p:oleObj name="Equation" r:id="rId3" imgW="4318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03344" y="3843250"/>
                        <a:ext cx="4318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17339" y="5883736"/>
            <a:ext cx="4329576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We should be able to switch between the two forms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92743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Translating English to Symbolic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If somebody is female and is a parent, this person is someone’s mother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f(x): x is female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p(x): x is a parent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m(</a:t>
            </a:r>
            <a:r>
              <a:rPr lang="en-US" dirty="0" err="1" smtClean="0">
                <a:solidFill>
                  <a:srgbClr val="000000"/>
                </a:solidFill>
              </a:rPr>
              <a:t>x,y</a:t>
            </a:r>
            <a:r>
              <a:rPr lang="en-US" dirty="0" smtClean="0">
                <a:solidFill>
                  <a:srgbClr val="000000"/>
                </a:solidFill>
              </a:rPr>
              <a:t>): x is the mother of y</a:t>
            </a:r>
          </a:p>
        </p:txBody>
      </p:sp>
    </p:spTree>
    <p:extLst>
      <p:ext uri="{BB962C8B-B14F-4D97-AF65-F5344CB8AC3E}">
        <p14:creationId xmlns:p14="http://schemas.microsoft.com/office/powerpoint/2010/main" val="3647202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Translating English to Symbolic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If somebody is female and is a parent, this person is someone’s mother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f(x): x is female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p(x): x is a parent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m(</a:t>
            </a:r>
            <a:r>
              <a:rPr lang="en-US" dirty="0" err="1" smtClean="0">
                <a:solidFill>
                  <a:srgbClr val="000000"/>
                </a:solidFill>
              </a:rPr>
              <a:t>x,y</a:t>
            </a:r>
            <a:r>
              <a:rPr lang="en-US" dirty="0" smtClean="0">
                <a:solidFill>
                  <a:srgbClr val="000000"/>
                </a:solidFill>
              </a:rPr>
              <a:t>): x is the mother of y</a:t>
            </a:r>
          </a:p>
          <a:p>
            <a:pPr marL="457200" lvl="1" indent="0" algn="ctr">
              <a:buNone/>
            </a:pPr>
            <a:r>
              <a:rPr lang="en-US" dirty="0" smtClean="0">
                <a:solidFill>
                  <a:srgbClr val="3366FF"/>
                </a:solidFill>
                <a:sym typeface="Symbol" charset="0"/>
              </a:rPr>
              <a:t>x (f(x) </a:t>
            </a:r>
            <a:r>
              <a:rPr lang="en-US" dirty="0" smtClean="0">
                <a:solidFill>
                  <a:srgbClr val="3366FF"/>
                </a:solidFill>
                <a:sym typeface="Symbol"/>
              </a:rPr>
              <a:t> p(x)         </a:t>
            </a:r>
            <a:r>
              <a:rPr lang="en-US" dirty="0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</a:t>
            </a:r>
            <a:r>
              <a:rPr lang="en-US" dirty="0" smtClean="0">
                <a:solidFill>
                  <a:srgbClr val="3366FF"/>
                </a:solidFill>
                <a:sym typeface="Symbol"/>
              </a:rPr>
              <a:t> y m(</a:t>
            </a:r>
            <a:r>
              <a:rPr lang="en-US" dirty="0" err="1" smtClean="0">
                <a:solidFill>
                  <a:srgbClr val="3366FF"/>
                </a:solidFill>
                <a:sym typeface="Symbol"/>
              </a:rPr>
              <a:t>x,y</a:t>
            </a:r>
            <a:r>
              <a:rPr lang="en-US" dirty="0" smtClean="0">
                <a:solidFill>
                  <a:srgbClr val="3366FF"/>
                </a:solidFill>
                <a:sym typeface="Symbol"/>
              </a:rPr>
              <a:t>))   </a:t>
            </a:r>
            <a:endParaRPr lang="en-US" dirty="0">
              <a:solidFill>
                <a:srgbClr val="3366FF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4799848"/>
              </p:ext>
            </p:extLst>
          </p:nvPr>
        </p:nvGraphicFramePr>
        <p:xfrm>
          <a:off x="4841628" y="4367300"/>
          <a:ext cx="431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6" name="Equation" r:id="rId3" imgW="431800" imgH="254000" progId="Equation.3">
                  <p:embed/>
                </p:oleObj>
              </mc:Choice>
              <mc:Fallback>
                <p:oleObj name="Equation" r:id="rId3" imgW="4318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41628" y="4367300"/>
                        <a:ext cx="4318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7098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Open sentences</a:t>
            </a:r>
            <a:endParaRPr lang="en-CA" b="1" dirty="0">
              <a:solidFill>
                <a:srgbClr val="0000FF"/>
              </a:solidFill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2365" y="1219200"/>
            <a:ext cx="8647618" cy="5638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dirty="0" smtClean="0"/>
              <a:t>A sentence whose truth value depends on the value of one or more variables is called an </a:t>
            </a:r>
            <a:r>
              <a:rPr lang="en-US" dirty="0" smtClean="0">
                <a:solidFill>
                  <a:srgbClr val="FF0000"/>
                </a:solidFill>
              </a:rPr>
              <a:t>open sentence.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dirty="0" smtClean="0"/>
              <a:t>Examples of open statements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p(y)</a:t>
            </a:r>
            <a:r>
              <a:rPr lang="en-US" dirty="0" smtClean="0"/>
              <a:t>:  y has four sides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p(x)</a:t>
            </a:r>
            <a:r>
              <a:rPr lang="en-US" dirty="0" smtClean="0"/>
              <a:t>: x has black hair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p(x)</a:t>
            </a:r>
            <a:r>
              <a:rPr lang="en-US" dirty="0" smtClean="0"/>
              <a:t>: x+2 is an even integer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Mother(x)</a:t>
            </a:r>
            <a:r>
              <a:rPr lang="en-US" dirty="0" smtClean="0"/>
              <a:t>: propositional function with one variable.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Friend(</a:t>
            </a:r>
            <a:r>
              <a:rPr lang="en-US" dirty="0" err="1" smtClean="0">
                <a:solidFill>
                  <a:srgbClr val="0000FF"/>
                </a:solidFill>
              </a:rPr>
              <a:t>x,y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r>
              <a:rPr lang="en-US" dirty="0" smtClean="0"/>
              <a:t>: function with two variables. (2-tuple)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P(x</a:t>
            </a:r>
            <a:r>
              <a:rPr lang="en-US" baseline="-25000" dirty="0" smtClean="0">
                <a:solidFill>
                  <a:srgbClr val="0000FF"/>
                </a:solidFill>
              </a:rPr>
              <a:t>1</a:t>
            </a:r>
            <a:r>
              <a:rPr lang="en-US" dirty="0" smtClean="0">
                <a:solidFill>
                  <a:srgbClr val="0000FF"/>
                </a:solidFill>
              </a:rPr>
              <a:t>, x</a:t>
            </a:r>
            <a:r>
              <a:rPr lang="en-US" baseline="-25000" dirty="0" smtClean="0">
                <a:solidFill>
                  <a:srgbClr val="0000FF"/>
                </a:solidFill>
              </a:rPr>
              <a:t>2</a:t>
            </a:r>
            <a:r>
              <a:rPr lang="en-US" dirty="0" smtClean="0">
                <a:solidFill>
                  <a:srgbClr val="0000FF"/>
                </a:solidFill>
              </a:rPr>
              <a:t>, …, </a:t>
            </a:r>
            <a:r>
              <a:rPr lang="en-US" dirty="0" err="1" smtClean="0">
                <a:solidFill>
                  <a:srgbClr val="0000FF"/>
                </a:solidFill>
              </a:rPr>
              <a:t>x</a:t>
            </a:r>
            <a:r>
              <a:rPr lang="en-US" baseline="-25000" dirty="0" err="1" smtClean="0">
                <a:solidFill>
                  <a:srgbClr val="0000FF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r>
              <a:rPr lang="en-US" dirty="0" smtClean="0"/>
              <a:t>: function with n variables. (n-tuple)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dirty="0" smtClean="0"/>
              <a:t>An open statement p(x) is a proposition when x is assigned a value.</a:t>
            </a:r>
          </a:p>
        </p:txBody>
      </p:sp>
    </p:spTree>
    <p:extLst>
      <p:ext uri="{BB962C8B-B14F-4D97-AF65-F5344CB8AC3E}">
        <p14:creationId xmlns:p14="http://schemas.microsoft.com/office/powerpoint/2010/main" val="3444731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Translating English to Symbolic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For every prime number p there is another prime number q with q &gt; p.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f(x): x </a:t>
            </a:r>
            <a:r>
              <a:rPr lang="en-US" dirty="0">
                <a:latin typeface="Calibri" charset="0"/>
                <a:ea typeface="ＭＳ Ｐゴシック" charset="0"/>
                <a:sym typeface="Symbol" charset="0"/>
              </a:rPr>
              <a:t> </a:t>
            </a:r>
            <a:r>
              <a:rPr lang="en-US" dirty="0" smtClean="0">
                <a:latin typeface="Calibri" charset="0"/>
                <a:ea typeface="ＭＳ Ｐゴシック" charset="0"/>
                <a:sym typeface="Symbol" charset="0"/>
              </a:rPr>
              <a:t> N </a:t>
            </a:r>
            <a:r>
              <a:rPr lang="en-US" dirty="0" smtClean="0">
                <a:solidFill>
                  <a:srgbClr val="000000"/>
                </a:solidFill>
              </a:rPr>
              <a:t>is a prime.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g(</a:t>
            </a:r>
            <a:r>
              <a:rPr lang="en-US" dirty="0" err="1" smtClean="0">
                <a:solidFill>
                  <a:srgbClr val="000000"/>
                </a:solidFill>
              </a:rPr>
              <a:t>x,y</a:t>
            </a:r>
            <a:r>
              <a:rPr lang="en-US" dirty="0" smtClean="0">
                <a:solidFill>
                  <a:srgbClr val="000000"/>
                </a:solidFill>
              </a:rPr>
              <a:t>): x &gt; y, x, y </a:t>
            </a:r>
            <a:r>
              <a:rPr lang="en-US" dirty="0">
                <a:latin typeface="Calibri" charset="0"/>
                <a:ea typeface="ＭＳ Ｐゴシック" charset="0"/>
                <a:sym typeface="Symbol" charset="0"/>
              </a:rPr>
              <a:t> </a:t>
            </a:r>
            <a:r>
              <a:rPr lang="en-US" dirty="0" smtClean="0">
                <a:latin typeface="Calibri" charset="0"/>
                <a:ea typeface="ＭＳ Ｐゴシック" charset="0"/>
                <a:sym typeface="Symbol" charset="0"/>
              </a:rPr>
              <a:t> N.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endParaRPr lang="en-US" dirty="0">
              <a:solidFill>
                <a:srgbClr val="000000"/>
              </a:solidFill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514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Translating English to Symbolic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For every prime number p there is another prime number q with q &gt; p.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f(x): x </a:t>
            </a:r>
            <a:r>
              <a:rPr lang="en-US" dirty="0">
                <a:latin typeface="Calibri" charset="0"/>
                <a:ea typeface="ＭＳ Ｐゴシック" charset="0"/>
                <a:sym typeface="Symbol" charset="0"/>
              </a:rPr>
              <a:t> </a:t>
            </a:r>
            <a:r>
              <a:rPr lang="en-US" dirty="0" smtClean="0">
                <a:latin typeface="Calibri" charset="0"/>
                <a:ea typeface="ＭＳ Ｐゴシック" charset="0"/>
                <a:sym typeface="Symbol" charset="0"/>
              </a:rPr>
              <a:t> N </a:t>
            </a:r>
            <a:r>
              <a:rPr lang="en-US" dirty="0" smtClean="0">
                <a:solidFill>
                  <a:srgbClr val="000000"/>
                </a:solidFill>
              </a:rPr>
              <a:t>is a prime.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g(</a:t>
            </a:r>
            <a:r>
              <a:rPr lang="en-US" dirty="0" err="1" smtClean="0">
                <a:solidFill>
                  <a:srgbClr val="000000"/>
                </a:solidFill>
              </a:rPr>
              <a:t>x,y</a:t>
            </a:r>
            <a:r>
              <a:rPr lang="en-US" dirty="0" smtClean="0">
                <a:solidFill>
                  <a:srgbClr val="000000"/>
                </a:solidFill>
              </a:rPr>
              <a:t>): x &gt; y, x, y </a:t>
            </a:r>
            <a:r>
              <a:rPr lang="en-US" dirty="0">
                <a:latin typeface="Calibri" charset="0"/>
                <a:ea typeface="ＭＳ Ｐゴシック" charset="0"/>
                <a:sym typeface="Symbol" charset="0"/>
              </a:rPr>
              <a:t> </a:t>
            </a:r>
            <a:r>
              <a:rPr lang="en-US" dirty="0" smtClean="0">
                <a:latin typeface="Calibri" charset="0"/>
                <a:ea typeface="ＭＳ Ｐゴシック" charset="0"/>
                <a:sym typeface="Symbol" charset="0"/>
              </a:rPr>
              <a:t> N.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endParaRPr lang="en-US" dirty="0">
              <a:solidFill>
                <a:srgbClr val="000000"/>
              </a:solidFill>
              <a:sym typeface="Symbol" charset="0"/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p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 N, 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 f(x)       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</a:t>
            </a:r>
            <a:r>
              <a:rPr lang="en-US" dirty="0" smtClean="0">
                <a:solidFill>
                  <a:srgbClr val="0000FF"/>
                </a:solidFill>
                <a:sym typeface="Symbol"/>
              </a:rPr>
              <a:t> q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  N, f(q)  </a:t>
            </a:r>
            <a:r>
              <a:rPr lang="en-US" dirty="0" smtClean="0">
                <a:solidFill>
                  <a:srgbClr val="0000FF"/>
                </a:solidFill>
                <a:sym typeface="Symbol"/>
              </a:rPr>
              <a:t>g(q, p)) </a:t>
            </a:r>
          </a:p>
          <a:p>
            <a:pPr lvl="1"/>
            <a:r>
              <a:rPr lang="en-US" dirty="0">
                <a:solidFill>
                  <a:srgbClr val="0000FF"/>
                </a:solidFill>
                <a:sym typeface="Symbol"/>
              </a:rPr>
              <a:t> </a:t>
            </a:r>
            <a:r>
              <a:rPr lang="en-US" dirty="0">
                <a:solidFill>
                  <a:srgbClr val="0000FF"/>
                </a:solidFill>
                <a:sym typeface="Symbol" charset="0"/>
              </a:rPr>
              <a:t>p</a:t>
            </a: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 N,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(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 </a:t>
            </a:r>
            <a:r>
              <a:rPr lang="en-US" dirty="0">
                <a:solidFill>
                  <a:srgbClr val="0000FF"/>
                </a:solidFill>
                <a:sym typeface="Symbol" charset="0"/>
              </a:rPr>
              <a:t>f(x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) </a:t>
            </a:r>
            <a:r>
              <a:rPr lang="en-US" dirty="0" smtClean="0">
                <a:solidFill>
                  <a:srgbClr val="0000FF"/>
                </a:solidFill>
                <a:sym typeface="Symbol"/>
              </a:rPr>
              <a:t> (</a:t>
            </a: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</a:t>
            </a:r>
            <a:r>
              <a:rPr lang="en-US" dirty="0">
                <a:solidFill>
                  <a:srgbClr val="0000FF"/>
                </a:solidFill>
                <a:sym typeface="Symbol"/>
              </a:rPr>
              <a:t> q</a:t>
            </a: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  N, </a:t>
            </a:r>
            <a:r>
              <a:rPr lang="en-US" dirty="0" smtClean="0">
                <a:solidFill>
                  <a:srgbClr val="0000FF"/>
                </a:solidFill>
                <a:sym typeface="Symbol"/>
              </a:rPr>
              <a:t>f(q) </a:t>
            </a: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</a:t>
            </a:r>
            <a:r>
              <a:rPr lang="en-US" dirty="0" smtClean="0">
                <a:solidFill>
                  <a:srgbClr val="0000FF"/>
                </a:solidFill>
                <a:sym typeface="Symbol"/>
              </a:rPr>
              <a:t>  g(</a:t>
            </a:r>
            <a:r>
              <a:rPr lang="en-US" dirty="0">
                <a:solidFill>
                  <a:srgbClr val="0000FF"/>
                </a:solidFill>
                <a:sym typeface="Symbol"/>
              </a:rPr>
              <a:t>q, p)</a:t>
            </a:r>
            <a:r>
              <a:rPr lang="en-US" dirty="0" smtClean="0">
                <a:solidFill>
                  <a:srgbClr val="0000FF"/>
                </a:solidFill>
                <a:sym typeface="Symbol"/>
              </a:rPr>
              <a:t>))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657262"/>
              </p:ext>
            </p:extLst>
          </p:nvPr>
        </p:nvGraphicFramePr>
        <p:xfrm>
          <a:off x="3128230" y="4367299"/>
          <a:ext cx="431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2" name="Equation" r:id="rId3" imgW="431800" imgH="254000" progId="Equation.3">
                  <p:embed/>
                </p:oleObj>
              </mc:Choice>
              <mc:Fallback>
                <p:oleObj name="Equation" r:id="rId3" imgW="4318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28230" y="4367299"/>
                        <a:ext cx="4318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7313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Translating English to Symbolic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For every prime number p there is another prime number q with q &gt; p.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f(x): x </a:t>
            </a:r>
            <a:r>
              <a:rPr lang="en-US" dirty="0">
                <a:latin typeface="Calibri" charset="0"/>
                <a:ea typeface="ＭＳ Ｐゴシック" charset="0"/>
                <a:sym typeface="Symbol" charset="0"/>
              </a:rPr>
              <a:t> </a:t>
            </a:r>
            <a:r>
              <a:rPr lang="en-US" dirty="0" smtClean="0">
                <a:latin typeface="Calibri" charset="0"/>
                <a:ea typeface="ＭＳ Ｐゴシック" charset="0"/>
                <a:sym typeface="Symbol" charset="0"/>
              </a:rPr>
              <a:t> N </a:t>
            </a:r>
            <a:r>
              <a:rPr lang="en-US" dirty="0" smtClean="0">
                <a:solidFill>
                  <a:srgbClr val="000000"/>
                </a:solidFill>
              </a:rPr>
              <a:t>is a prime.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g(</a:t>
            </a:r>
            <a:r>
              <a:rPr lang="en-US" dirty="0" err="1" smtClean="0">
                <a:solidFill>
                  <a:srgbClr val="000000"/>
                </a:solidFill>
              </a:rPr>
              <a:t>x,y</a:t>
            </a:r>
            <a:r>
              <a:rPr lang="en-US" dirty="0" smtClean="0">
                <a:solidFill>
                  <a:srgbClr val="000000"/>
                </a:solidFill>
              </a:rPr>
              <a:t>): x &gt; y, x, y </a:t>
            </a:r>
            <a:r>
              <a:rPr lang="en-US" dirty="0">
                <a:latin typeface="Calibri" charset="0"/>
                <a:ea typeface="ＭＳ Ｐゴシック" charset="0"/>
                <a:sym typeface="Symbol" charset="0"/>
              </a:rPr>
              <a:t> </a:t>
            </a:r>
            <a:r>
              <a:rPr lang="en-US" dirty="0" smtClean="0">
                <a:latin typeface="Calibri" charset="0"/>
                <a:ea typeface="ＭＳ Ｐゴシック" charset="0"/>
                <a:sym typeface="Symbol" charset="0"/>
              </a:rPr>
              <a:t> N.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endParaRPr lang="en-US" dirty="0">
              <a:solidFill>
                <a:srgbClr val="000000"/>
              </a:solidFill>
              <a:sym typeface="Symbol" charset="0"/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p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, 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 f(x)       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</a:t>
            </a:r>
            <a:r>
              <a:rPr lang="en-US" dirty="0" smtClean="0">
                <a:solidFill>
                  <a:srgbClr val="0000FF"/>
                </a:solidFill>
                <a:sym typeface="Symbol"/>
              </a:rPr>
              <a:t> q,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  f(q)  </a:t>
            </a:r>
            <a:r>
              <a:rPr lang="en-US" dirty="0" smtClean="0">
                <a:solidFill>
                  <a:srgbClr val="0000FF"/>
                </a:solidFill>
                <a:sym typeface="Symbol"/>
              </a:rPr>
              <a:t>g(q, p)) </a:t>
            </a:r>
          </a:p>
          <a:p>
            <a:pPr lvl="1"/>
            <a:r>
              <a:rPr lang="en-US" dirty="0">
                <a:solidFill>
                  <a:srgbClr val="0000FF"/>
                </a:solidFill>
                <a:sym typeface="Symbol"/>
              </a:rPr>
              <a:t> </a:t>
            </a:r>
            <a:r>
              <a:rPr lang="en-US" dirty="0">
                <a:solidFill>
                  <a:srgbClr val="0000FF"/>
                </a:solidFill>
                <a:sym typeface="Symbol" charset="0"/>
              </a:rPr>
              <a:t>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p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, (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 </a:t>
            </a:r>
            <a:r>
              <a:rPr lang="en-US" dirty="0">
                <a:solidFill>
                  <a:srgbClr val="0000FF"/>
                </a:solidFill>
                <a:sym typeface="Symbol" charset="0"/>
              </a:rPr>
              <a:t>f(x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) </a:t>
            </a:r>
            <a:r>
              <a:rPr lang="en-US" dirty="0" smtClean="0">
                <a:solidFill>
                  <a:srgbClr val="0000FF"/>
                </a:solidFill>
                <a:sym typeface="Symbol"/>
              </a:rPr>
              <a:t> (</a:t>
            </a: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</a:t>
            </a:r>
            <a:r>
              <a:rPr lang="en-US" dirty="0">
                <a:solidFill>
                  <a:srgbClr val="0000FF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0000FF"/>
                </a:solidFill>
                <a:sym typeface="Symbol"/>
              </a:rPr>
              <a:t>q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, </a:t>
            </a:r>
            <a:r>
              <a:rPr lang="en-US" dirty="0" smtClean="0">
                <a:solidFill>
                  <a:srgbClr val="0000FF"/>
                </a:solidFill>
                <a:sym typeface="Symbol"/>
              </a:rPr>
              <a:t>f(q) </a:t>
            </a: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</a:t>
            </a:r>
            <a:r>
              <a:rPr lang="en-US" dirty="0" smtClean="0">
                <a:solidFill>
                  <a:srgbClr val="0000FF"/>
                </a:solidFill>
                <a:sym typeface="Symbol"/>
              </a:rPr>
              <a:t>  g(</a:t>
            </a:r>
            <a:r>
              <a:rPr lang="en-US" dirty="0">
                <a:solidFill>
                  <a:srgbClr val="0000FF"/>
                </a:solidFill>
                <a:sym typeface="Symbol"/>
              </a:rPr>
              <a:t>q, p)</a:t>
            </a:r>
            <a:r>
              <a:rPr lang="en-US" dirty="0" smtClean="0">
                <a:solidFill>
                  <a:srgbClr val="0000FF"/>
                </a:solidFill>
                <a:sym typeface="Symbol"/>
              </a:rPr>
              <a:t>))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754642"/>
              </p:ext>
            </p:extLst>
          </p:nvPr>
        </p:nvGraphicFramePr>
        <p:xfrm>
          <a:off x="2543659" y="4367299"/>
          <a:ext cx="431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5" name="Equation" r:id="rId3" imgW="431800" imgH="254000" progId="Equation.3">
                  <p:embed/>
                </p:oleObj>
              </mc:Choice>
              <mc:Fallback>
                <p:oleObj name="Equation" r:id="rId3" imgW="4318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43659" y="4367299"/>
                        <a:ext cx="4318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9534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Translating English to Symbolic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P(x): x is a person; T(y): time is y; F(</a:t>
            </a:r>
            <a:r>
              <a:rPr lang="en-US" sz="2800" dirty="0" err="1" smtClean="0">
                <a:solidFill>
                  <a:srgbClr val="FF0000"/>
                </a:solidFill>
              </a:rPr>
              <a:t>x,y</a:t>
            </a:r>
            <a:r>
              <a:rPr lang="en-US" sz="2800" dirty="0" smtClean="0">
                <a:solidFill>
                  <a:srgbClr val="FF0000"/>
                </a:solidFill>
              </a:rPr>
              <a:t>): you can fool x in time y.</a:t>
            </a:r>
          </a:p>
          <a:p>
            <a:r>
              <a:rPr lang="en-US" sz="2800" dirty="0" smtClean="0"/>
              <a:t>You can fool some of the people all of the time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3366FF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01631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Translating English to Symbolic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P(x): x is a person; T(y): time is y; F(</a:t>
            </a:r>
            <a:r>
              <a:rPr lang="en-US" sz="2800" dirty="0" err="1" smtClean="0">
                <a:solidFill>
                  <a:srgbClr val="FF0000"/>
                </a:solidFill>
              </a:rPr>
              <a:t>x,y</a:t>
            </a:r>
            <a:r>
              <a:rPr lang="en-US" sz="2800" dirty="0" smtClean="0">
                <a:solidFill>
                  <a:srgbClr val="FF0000"/>
                </a:solidFill>
              </a:rPr>
              <a:t>): you can fool x in time y.</a:t>
            </a:r>
          </a:p>
          <a:p>
            <a:r>
              <a:rPr lang="en-US" sz="2800" dirty="0" smtClean="0"/>
              <a:t>You can fool some of the people all of the time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3366FF"/>
                </a:solidFill>
              </a:rPr>
              <a:t>	</a:t>
            </a:r>
            <a:r>
              <a:rPr lang="en-US" sz="2800" dirty="0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p (</a:t>
            </a:r>
            <a:r>
              <a:rPr lang="en-US" sz="2800" dirty="0" smtClean="0">
                <a:solidFill>
                  <a:srgbClr val="3366FF"/>
                </a:solidFill>
                <a:sym typeface="Symbol" charset="0"/>
              </a:rPr>
              <a:t>t (P(p) </a:t>
            </a:r>
            <a:r>
              <a:rPr lang="en-US" sz="2800" dirty="0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 (T(t)         F(</a:t>
            </a:r>
            <a:r>
              <a:rPr lang="en-US" sz="2800" dirty="0" err="1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p,t</a:t>
            </a:r>
            <a:r>
              <a:rPr lang="en-US" sz="2800" dirty="0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))))  </a:t>
            </a:r>
          </a:p>
          <a:p>
            <a:pPr marL="0" indent="0">
              <a:buNone/>
            </a:pPr>
            <a:endParaRPr lang="en-US" sz="2800" dirty="0">
              <a:solidFill>
                <a:srgbClr val="3366FF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8461993"/>
              </p:ext>
            </p:extLst>
          </p:nvPr>
        </p:nvGraphicFramePr>
        <p:xfrm>
          <a:off x="3848068" y="3198265"/>
          <a:ext cx="431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0" name="Equation" r:id="rId3" imgW="431800" imgH="254000" progId="Equation.3">
                  <p:embed/>
                </p:oleObj>
              </mc:Choice>
              <mc:Fallback>
                <p:oleObj name="Equation" r:id="rId3" imgW="4318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48068" y="3198265"/>
                        <a:ext cx="4318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8979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Translating English to Symbolic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P(x): x is a person; T(y): time is y; F(</a:t>
            </a:r>
            <a:r>
              <a:rPr lang="en-US" sz="2800" dirty="0" err="1" smtClean="0">
                <a:solidFill>
                  <a:srgbClr val="FF0000"/>
                </a:solidFill>
              </a:rPr>
              <a:t>x,y</a:t>
            </a:r>
            <a:r>
              <a:rPr lang="en-US" sz="2800" dirty="0" smtClean="0">
                <a:solidFill>
                  <a:srgbClr val="FF0000"/>
                </a:solidFill>
              </a:rPr>
              <a:t>): you can fool x in time y.</a:t>
            </a:r>
          </a:p>
          <a:p>
            <a:r>
              <a:rPr lang="en-US" sz="2800" dirty="0" smtClean="0"/>
              <a:t>You can fool some of the people all of the time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3366FF"/>
                </a:solidFill>
              </a:rPr>
              <a:t>	</a:t>
            </a:r>
            <a:r>
              <a:rPr lang="en-US" sz="2800" dirty="0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p (</a:t>
            </a:r>
            <a:r>
              <a:rPr lang="en-US" sz="2800" dirty="0" smtClean="0">
                <a:solidFill>
                  <a:srgbClr val="3366FF"/>
                </a:solidFill>
                <a:sym typeface="Symbol" charset="0"/>
              </a:rPr>
              <a:t>t (P(p) </a:t>
            </a:r>
            <a:r>
              <a:rPr lang="en-US" sz="2800" dirty="0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 (T(t)         F(</a:t>
            </a:r>
            <a:r>
              <a:rPr lang="en-US" sz="2800" dirty="0" err="1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p,t</a:t>
            </a:r>
            <a:r>
              <a:rPr lang="en-US" sz="2800" dirty="0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))))  </a:t>
            </a:r>
          </a:p>
          <a:p>
            <a:r>
              <a:rPr lang="en-US" sz="2800" dirty="0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You can fool all of the people some of the time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	</a:t>
            </a:r>
            <a:endParaRPr lang="en-US" sz="2800" dirty="0">
              <a:solidFill>
                <a:srgbClr val="3366FF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4457799"/>
              </p:ext>
            </p:extLst>
          </p:nvPr>
        </p:nvGraphicFramePr>
        <p:xfrm>
          <a:off x="3848068" y="3198265"/>
          <a:ext cx="431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4" name="Equation" r:id="rId3" imgW="431800" imgH="254000" progId="Equation.3">
                  <p:embed/>
                </p:oleObj>
              </mc:Choice>
              <mc:Fallback>
                <p:oleObj name="Equation" r:id="rId3" imgW="4318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48068" y="3198265"/>
                        <a:ext cx="4318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1724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Translating English to Symbolic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P(x): x is a person; T(y): time is y; F(</a:t>
            </a:r>
            <a:r>
              <a:rPr lang="en-US" sz="2800" dirty="0" err="1" smtClean="0">
                <a:solidFill>
                  <a:srgbClr val="FF0000"/>
                </a:solidFill>
              </a:rPr>
              <a:t>x,y</a:t>
            </a:r>
            <a:r>
              <a:rPr lang="en-US" sz="2800" dirty="0" smtClean="0">
                <a:solidFill>
                  <a:srgbClr val="FF0000"/>
                </a:solidFill>
              </a:rPr>
              <a:t>): you can fool x in time y.</a:t>
            </a:r>
          </a:p>
          <a:p>
            <a:r>
              <a:rPr lang="en-US" sz="2800" dirty="0" smtClean="0"/>
              <a:t>You can fool some of the people all of the time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3366FF"/>
                </a:solidFill>
              </a:rPr>
              <a:t>	</a:t>
            </a:r>
            <a:r>
              <a:rPr lang="en-US" sz="2800" dirty="0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p (</a:t>
            </a:r>
            <a:r>
              <a:rPr lang="en-US" sz="2800" dirty="0" smtClean="0">
                <a:solidFill>
                  <a:srgbClr val="3366FF"/>
                </a:solidFill>
                <a:sym typeface="Symbol" charset="0"/>
              </a:rPr>
              <a:t>t (P(p) </a:t>
            </a:r>
            <a:r>
              <a:rPr lang="en-US" sz="2800" dirty="0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 (T(t)         F(</a:t>
            </a:r>
            <a:r>
              <a:rPr lang="en-US" sz="2800" dirty="0" err="1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p,t</a:t>
            </a:r>
            <a:r>
              <a:rPr lang="en-US" sz="2800" dirty="0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))))  </a:t>
            </a:r>
          </a:p>
          <a:p>
            <a:r>
              <a:rPr lang="en-US" sz="2800" dirty="0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You can fool all of the people some of the time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	t </a:t>
            </a:r>
            <a:r>
              <a:rPr lang="en-US" sz="2800" dirty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(</a:t>
            </a:r>
            <a:r>
              <a:rPr lang="en-US" sz="2800" dirty="0" smtClean="0">
                <a:solidFill>
                  <a:srgbClr val="3366FF"/>
                </a:solidFill>
                <a:sym typeface="Symbol" charset="0"/>
              </a:rPr>
              <a:t>p </a:t>
            </a:r>
            <a:r>
              <a:rPr lang="en-US" sz="2800" dirty="0">
                <a:solidFill>
                  <a:srgbClr val="3366FF"/>
                </a:solidFill>
                <a:sym typeface="Symbol" charset="0"/>
              </a:rPr>
              <a:t>(P(p) </a:t>
            </a:r>
            <a:r>
              <a:rPr lang="en-US" sz="2800" dirty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 (T(t)   </a:t>
            </a:r>
            <a:r>
              <a:rPr lang="en-US" sz="2800" dirty="0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     F</a:t>
            </a:r>
            <a:r>
              <a:rPr lang="en-US" sz="2800" dirty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(</a:t>
            </a:r>
            <a:r>
              <a:rPr lang="en-US" sz="2800" dirty="0" err="1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p,t</a:t>
            </a:r>
            <a:r>
              <a:rPr lang="en-US" sz="2800" dirty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)))) </a:t>
            </a:r>
            <a:endParaRPr lang="en-US" sz="2800" dirty="0" smtClean="0">
              <a:solidFill>
                <a:srgbClr val="3366FF"/>
              </a:solidFill>
              <a:latin typeface="Calibri" charset="0"/>
              <a:ea typeface="ＭＳ Ｐゴシック" charset="0"/>
              <a:cs typeface="ＭＳ Ｐゴシック" charset="0"/>
              <a:sym typeface="Symbol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3771524"/>
              </p:ext>
            </p:extLst>
          </p:nvPr>
        </p:nvGraphicFramePr>
        <p:xfrm>
          <a:off x="3848068" y="3198265"/>
          <a:ext cx="431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5" name="Equation" r:id="rId3" imgW="431800" imgH="254000" progId="Equation.3">
                  <p:embed/>
                </p:oleObj>
              </mc:Choice>
              <mc:Fallback>
                <p:oleObj name="Equation" r:id="rId3" imgW="4318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48068" y="3198265"/>
                        <a:ext cx="4318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6108815"/>
              </p:ext>
            </p:extLst>
          </p:nvPr>
        </p:nvGraphicFramePr>
        <p:xfrm>
          <a:off x="3848068" y="4197207"/>
          <a:ext cx="431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6" name="Equation" r:id="rId5" imgW="431800" imgH="254000" progId="Equation.3">
                  <p:embed/>
                </p:oleObj>
              </mc:Choice>
              <mc:Fallback>
                <p:oleObj name="Equation" r:id="rId5" imgW="4318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48068" y="4197207"/>
                        <a:ext cx="4318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9369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Translating English to Symbolic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P(x): x is a person; T(y): time is y; F(</a:t>
            </a:r>
            <a:r>
              <a:rPr lang="en-US" sz="2800" dirty="0" err="1" smtClean="0">
                <a:solidFill>
                  <a:srgbClr val="FF0000"/>
                </a:solidFill>
              </a:rPr>
              <a:t>x,y</a:t>
            </a:r>
            <a:r>
              <a:rPr lang="en-US" sz="2800" dirty="0" smtClean="0">
                <a:solidFill>
                  <a:srgbClr val="FF0000"/>
                </a:solidFill>
              </a:rPr>
              <a:t>): you can fool x in time y.</a:t>
            </a:r>
          </a:p>
          <a:p>
            <a:r>
              <a:rPr lang="en-US" sz="2800" dirty="0" smtClean="0"/>
              <a:t>You can fool some of the people all of the time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3366FF"/>
                </a:solidFill>
              </a:rPr>
              <a:t>	</a:t>
            </a:r>
            <a:r>
              <a:rPr lang="en-US" sz="2800" dirty="0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p (</a:t>
            </a:r>
            <a:r>
              <a:rPr lang="en-US" sz="2800" dirty="0" smtClean="0">
                <a:solidFill>
                  <a:srgbClr val="3366FF"/>
                </a:solidFill>
                <a:sym typeface="Symbol" charset="0"/>
              </a:rPr>
              <a:t>t (P(p) </a:t>
            </a:r>
            <a:r>
              <a:rPr lang="en-US" sz="2800" dirty="0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 (T(t)         F(</a:t>
            </a:r>
            <a:r>
              <a:rPr lang="en-US" sz="2800" dirty="0" err="1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p,t</a:t>
            </a:r>
            <a:r>
              <a:rPr lang="en-US" sz="2800" dirty="0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))))  </a:t>
            </a:r>
          </a:p>
          <a:p>
            <a:r>
              <a:rPr lang="en-US" sz="2800" dirty="0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You can fool all of the people some of the time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	t </a:t>
            </a:r>
            <a:r>
              <a:rPr lang="en-US" sz="2800" dirty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(</a:t>
            </a:r>
            <a:r>
              <a:rPr lang="en-US" sz="2800" dirty="0" smtClean="0">
                <a:solidFill>
                  <a:srgbClr val="3366FF"/>
                </a:solidFill>
                <a:sym typeface="Symbol" charset="0"/>
              </a:rPr>
              <a:t>p </a:t>
            </a:r>
            <a:r>
              <a:rPr lang="en-US" sz="2800" dirty="0">
                <a:solidFill>
                  <a:srgbClr val="3366FF"/>
                </a:solidFill>
                <a:sym typeface="Symbol" charset="0"/>
              </a:rPr>
              <a:t>(P(p) </a:t>
            </a:r>
            <a:r>
              <a:rPr lang="en-US" sz="2800" dirty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 (T(t)   </a:t>
            </a:r>
            <a:r>
              <a:rPr lang="en-US" sz="2800" dirty="0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     F</a:t>
            </a:r>
            <a:r>
              <a:rPr lang="en-US" sz="2800" dirty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(</a:t>
            </a:r>
            <a:r>
              <a:rPr lang="en-US" sz="2800" dirty="0" err="1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p,t</a:t>
            </a:r>
            <a:r>
              <a:rPr lang="en-US" sz="2800" dirty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)))) </a:t>
            </a:r>
            <a:endParaRPr lang="en-US" sz="2800" dirty="0" smtClean="0">
              <a:solidFill>
                <a:srgbClr val="3366FF"/>
              </a:solidFill>
              <a:latin typeface="Calibri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You can fool all of the people all of the time</a:t>
            </a:r>
          </a:p>
          <a:p>
            <a:pPr marL="0" indent="0">
              <a:buNone/>
            </a:pPr>
            <a:endParaRPr lang="en-US" sz="2800" dirty="0">
              <a:solidFill>
                <a:srgbClr val="3366FF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8447145"/>
              </p:ext>
            </p:extLst>
          </p:nvPr>
        </p:nvGraphicFramePr>
        <p:xfrm>
          <a:off x="3848068" y="3198265"/>
          <a:ext cx="431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3" name="Equation" r:id="rId3" imgW="431800" imgH="254000" progId="Equation.3">
                  <p:embed/>
                </p:oleObj>
              </mc:Choice>
              <mc:Fallback>
                <p:oleObj name="Equation" r:id="rId3" imgW="4318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48068" y="3198265"/>
                        <a:ext cx="4318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7584998"/>
              </p:ext>
            </p:extLst>
          </p:nvPr>
        </p:nvGraphicFramePr>
        <p:xfrm>
          <a:off x="3848068" y="4197207"/>
          <a:ext cx="431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4" name="Equation" r:id="rId5" imgW="431800" imgH="254000" progId="Equation.3">
                  <p:embed/>
                </p:oleObj>
              </mc:Choice>
              <mc:Fallback>
                <p:oleObj name="Equation" r:id="rId5" imgW="4318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48068" y="4197207"/>
                        <a:ext cx="4318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5242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Translating English to Symbolic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P(x): x is a person; T(y): time is y; F(</a:t>
            </a:r>
            <a:r>
              <a:rPr lang="en-US" sz="2800" dirty="0" err="1" smtClean="0">
                <a:solidFill>
                  <a:srgbClr val="FF0000"/>
                </a:solidFill>
              </a:rPr>
              <a:t>x,y</a:t>
            </a:r>
            <a:r>
              <a:rPr lang="en-US" sz="2800" dirty="0" smtClean="0">
                <a:solidFill>
                  <a:srgbClr val="FF0000"/>
                </a:solidFill>
              </a:rPr>
              <a:t>): you can fool x in time y.</a:t>
            </a:r>
          </a:p>
          <a:p>
            <a:r>
              <a:rPr lang="en-US" sz="2800" dirty="0" smtClean="0"/>
              <a:t>You can fool some of the people all of the time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3366FF"/>
                </a:solidFill>
              </a:rPr>
              <a:t>	</a:t>
            </a:r>
            <a:r>
              <a:rPr lang="en-US" sz="2800" dirty="0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p (</a:t>
            </a:r>
            <a:r>
              <a:rPr lang="en-US" sz="2800" dirty="0" smtClean="0">
                <a:solidFill>
                  <a:srgbClr val="3366FF"/>
                </a:solidFill>
                <a:sym typeface="Symbol" charset="0"/>
              </a:rPr>
              <a:t>t (P(p) </a:t>
            </a:r>
            <a:r>
              <a:rPr lang="en-US" sz="2800" dirty="0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 (T(t)         F(</a:t>
            </a:r>
            <a:r>
              <a:rPr lang="en-US" sz="2800" dirty="0" err="1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p,t</a:t>
            </a:r>
            <a:r>
              <a:rPr lang="en-US" sz="2800" dirty="0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))))  </a:t>
            </a:r>
          </a:p>
          <a:p>
            <a:r>
              <a:rPr lang="en-US" sz="2800" dirty="0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You can fool all of the people some of the time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	t </a:t>
            </a:r>
            <a:r>
              <a:rPr lang="en-US" sz="2800" dirty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(</a:t>
            </a:r>
            <a:r>
              <a:rPr lang="en-US" sz="2800" dirty="0" smtClean="0">
                <a:solidFill>
                  <a:srgbClr val="3366FF"/>
                </a:solidFill>
                <a:sym typeface="Symbol" charset="0"/>
              </a:rPr>
              <a:t>p </a:t>
            </a:r>
            <a:r>
              <a:rPr lang="en-US" sz="2800" dirty="0">
                <a:solidFill>
                  <a:srgbClr val="3366FF"/>
                </a:solidFill>
                <a:sym typeface="Symbol" charset="0"/>
              </a:rPr>
              <a:t>(P(p) </a:t>
            </a:r>
            <a:r>
              <a:rPr lang="en-US" sz="2800" dirty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 (T(t)   </a:t>
            </a:r>
            <a:r>
              <a:rPr lang="en-US" sz="2800" dirty="0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     F</a:t>
            </a:r>
            <a:r>
              <a:rPr lang="en-US" sz="2800" dirty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(</a:t>
            </a:r>
            <a:r>
              <a:rPr lang="en-US" sz="2800" dirty="0" err="1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p,t</a:t>
            </a:r>
            <a:r>
              <a:rPr lang="en-US" sz="2800" dirty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)))) </a:t>
            </a:r>
            <a:endParaRPr lang="en-US" sz="2800" dirty="0" smtClean="0">
              <a:solidFill>
                <a:srgbClr val="3366FF"/>
              </a:solidFill>
              <a:latin typeface="Calibri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You can fool all of the people all of the time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	</a:t>
            </a:r>
            <a:r>
              <a:rPr lang="en-US" sz="2800" dirty="0" smtClean="0">
                <a:solidFill>
                  <a:srgbClr val="3366FF"/>
                </a:solidFill>
                <a:sym typeface="Symbol" charset="0"/>
              </a:rPr>
              <a:t></a:t>
            </a:r>
            <a:r>
              <a:rPr lang="en-US" sz="2800" dirty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p</a:t>
            </a:r>
            <a:r>
              <a:rPr lang="en-US" sz="2800" dirty="0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800" dirty="0" smtClean="0">
                <a:solidFill>
                  <a:srgbClr val="3366FF"/>
                </a:solidFill>
                <a:sym typeface="Symbol" charset="0"/>
              </a:rPr>
              <a:t>t </a:t>
            </a:r>
            <a:r>
              <a:rPr lang="en-US" sz="2800" dirty="0">
                <a:solidFill>
                  <a:srgbClr val="3366FF"/>
                </a:solidFill>
                <a:sym typeface="Symbol" charset="0"/>
              </a:rPr>
              <a:t>(P(p) </a:t>
            </a:r>
            <a:r>
              <a:rPr lang="en-US" sz="2800" dirty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 (T(t)         F(</a:t>
            </a:r>
            <a:r>
              <a:rPr lang="en-US" sz="2800" dirty="0" err="1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p,t</a:t>
            </a:r>
            <a:r>
              <a:rPr lang="en-US" sz="2800" dirty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)))) </a:t>
            </a:r>
          </a:p>
          <a:p>
            <a:pPr marL="0" indent="0">
              <a:buNone/>
            </a:pPr>
            <a:endParaRPr lang="en-US" sz="2800" dirty="0">
              <a:solidFill>
                <a:srgbClr val="3366FF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1435026"/>
              </p:ext>
            </p:extLst>
          </p:nvPr>
        </p:nvGraphicFramePr>
        <p:xfrm>
          <a:off x="3848068" y="3198265"/>
          <a:ext cx="431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6" name="Equation" r:id="rId3" imgW="431800" imgH="254000" progId="Equation.3">
                  <p:embed/>
                </p:oleObj>
              </mc:Choice>
              <mc:Fallback>
                <p:oleObj name="Equation" r:id="rId3" imgW="4318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48068" y="3198265"/>
                        <a:ext cx="4318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7149471"/>
              </p:ext>
            </p:extLst>
          </p:nvPr>
        </p:nvGraphicFramePr>
        <p:xfrm>
          <a:off x="3848068" y="4197207"/>
          <a:ext cx="431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7" name="Equation" r:id="rId5" imgW="431800" imgH="254000" progId="Equation.3">
                  <p:embed/>
                </p:oleObj>
              </mc:Choice>
              <mc:Fallback>
                <p:oleObj name="Equation" r:id="rId5" imgW="4318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48068" y="4197207"/>
                        <a:ext cx="4318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8508650"/>
              </p:ext>
            </p:extLst>
          </p:nvPr>
        </p:nvGraphicFramePr>
        <p:xfrm>
          <a:off x="3874677" y="5276773"/>
          <a:ext cx="431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8" name="Equation" r:id="rId6" imgW="431800" imgH="254000" progId="Equation.3">
                  <p:embed/>
                </p:oleObj>
              </mc:Choice>
              <mc:Fallback>
                <p:oleObj name="Equation" r:id="rId6" imgW="4318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74677" y="5276773"/>
                        <a:ext cx="4318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9593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Negation</a:t>
            </a:r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We can use negation with quantified expressions as we used them with propositions</a:t>
            </a:r>
          </a:p>
          <a:p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Let </a:t>
            </a:r>
            <a:r>
              <a:rPr lang="en-US" sz="2800" i="1" dirty="0">
                <a:latin typeface="Calibri" charset="0"/>
                <a:ea typeface="ＭＳ Ｐゴシック" charset="0"/>
                <a:cs typeface="ＭＳ Ｐゴシック" charset="0"/>
              </a:rPr>
              <a:t>P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800" i="1" dirty="0">
                <a:latin typeface="Calibri" charset="0"/>
                <a:ea typeface="ＭＳ Ｐゴシック" charset="0"/>
                <a:cs typeface="ＭＳ Ｐゴシック" charset="0"/>
              </a:rPr>
              <a:t>x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) be a predicate.  Then the followings hold:</a:t>
            </a:r>
          </a:p>
          <a:p>
            <a:pPr lvl="1" algn="ctr">
              <a:buFont typeface="Arial" charset="0"/>
              <a:buNone/>
            </a:pPr>
            <a:r>
              <a:rPr lang="en-US" sz="2400" dirty="0">
                <a:latin typeface="Calibri" charset="0"/>
                <a:ea typeface="ＭＳ Ｐゴシック" charset="0"/>
                <a:sym typeface="Symbol" charset="0"/>
              </a:rPr>
              <a:t>(</a:t>
            </a:r>
            <a:r>
              <a:rPr lang="en-US" sz="2400" i="1" dirty="0">
                <a:latin typeface="Calibri" charset="0"/>
                <a:ea typeface="ＭＳ Ｐゴシック" charset="0"/>
                <a:sym typeface="Symbol" charset="0"/>
              </a:rPr>
              <a:t>x P</a:t>
            </a:r>
            <a:r>
              <a:rPr lang="en-US" sz="2400" dirty="0">
                <a:latin typeface="Calibri" charset="0"/>
                <a:ea typeface="ＭＳ Ｐゴシック" charset="0"/>
                <a:sym typeface="Symbol" charset="0"/>
              </a:rPr>
              <a:t>(</a:t>
            </a:r>
            <a:r>
              <a:rPr lang="en-US" sz="2400" i="1" dirty="0">
                <a:latin typeface="Calibri" charset="0"/>
                <a:ea typeface="ＭＳ Ｐゴシック" charset="0"/>
              </a:rPr>
              <a:t>x</a:t>
            </a:r>
            <a:r>
              <a:rPr lang="en-US" sz="2400" dirty="0">
                <a:latin typeface="Calibri" charset="0"/>
                <a:ea typeface="ＭＳ Ｐゴシック" charset="0"/>
                <a:sym typeface="Symbol" charset="0"/>
              </a:rPr>
              <a:t>))</a:t>
            </a:r>
            <a:r>
              <a:rPr lang="en-US" sz="2400" i="1" dirty="0">
                <a:latin typeface="Calibri" charset="0"/>
                <a:ea typeface="ＭＳ Ｐゴシック" charset="0"/>
                <a:sym typeface="Symbol" charset="0"/>
              </a:rPr>
              <a:t> </a:t>
            </a:r>
            <a:r>
              <a:rPr lang="en-US" sz="2400" dirty="0">
                <a:latin typeface="Calibri" charset="0"/>
                <a:ea typeface="ＭＳ Ｐゴシック" charset="0"/>
                <a:sym typeface="Symbol" charset="0"/>
              </a:rPr>
              <a:t></a:t>
            </a:r>
            <a:r>
              <a:rPr lang="en-US" sz="2400" i="1" dirty="0">
                <a:latin typeface="Calibri" charset="0"/>
                <a:ea typeface="ＭＳ Ｐゴシック" charset="0"/>
                <a:sym typeface="Symbol" charset="0"/>
              </a:rPr>
              <a:t> </a:t>
            </a:r>
            <a:r>
              <a:rPr lang="en-US" sz="2400" dirty="0">
                <a:latin typeface="Calibri" charset="0"/>
                <a:ea typeface="ＭＳ Ｐゴシック" charset="0"/>
                <a:sym typeface="Symbol" charset="0"/>
              </a:rPr>
              <a:t></a:t>
            </a:r>
            <a:r>
              <a:rPr lang="en-US" sz="2400" i="1" dirty="0">
                <a:latin typeface="Calibri" charset="0"/>
                <a:ea typeface="ＭＳ Ｐゴシック" charset="0"/>
                <a:sym typeface="Symbol" charset="0"/>
              </a:rPr>
              <a:t>x </a:t>
            </a:r>
            <a:r>
              <a:rPr lang="en-US" sz="2400" dirty="0">
                <a:latin typeface="Calibri" charset="0"/>
                <a:ea typeface="ＭＳ Ｐゴシック" charset="0"/>
                <a:sym typeface="Symbol" charset="0"/>
              </a:rPr>
              <a:t></a:t>
            </a:r>
            <a:r>
              <a:rPr lang="en-US" sz="2400" i="1" dirty="0">
                <a:latin typeface="Calibri" charset="0"/>
                <a:ea typeface="ＭＳ Ｐゴシック" charset="0"/>
                <a:sym typeface="Symbol" charset="0"/>
              </a:rPr>
              <a:t>P</a:t>
            </a:r>
            <a:r>
              <a:rPr lang="en-US" sz="2400" dirty="0">
                <a:latin typeface="Calibri" charset="0"/>
                <a:ea typeface="ＭＳ Ｐゴシック" charset="0"/>
                <a:sym typeface="Symbol" charset="0"/>
              </a:rPr>
              <a:t>(</a:t>
            </a:r>
            <a:r>
              <a:rPr lang="en-US" sz="2400" i="1" dirty="0">
                <a:latin typeface="Calibri" charset="0"/>
                <a:ea typeface="ＭＳ Ｐゴシック" charset="0"/>
              </a:rPr>
              <a:t>x</a:t>
            </a:r>
            <a:r>
              <a:rPr lang="en-US" sz="2400" i="1" dirty="0">
                <a:latin typeface="Calibri" charset="0"/>
                <a:ea typeface="ＭＳ Ｐゴシック" charset="0"/>
                <a:sym typeface="Symbol" charset="0"/>
              </a:rPr>
              <a:t>)</a:t>
            </a:r>
          </a:p>
          <a:p>
            <a:pPr lvl="1" algn="ctr">
              <a:buFont typeface="Symbol" charset="0"/>
              <a:buChar char="Ø"/>
            </a:pPr>
            <a:r>
              <a:rPr lang="en-US" sz="2400" dirty="0">
                <a:latin typeface="Calibri" charset="0"/>
                <a:ea typeface="ＭＳ Ｐゴシック" charset="0"/>
                <a:sym typeface="Symbol" charset="0"/>
              </a:rPr>
              <a:t>(</a:t>
            </a:r>
            <a:r>
              <a:rPr lang="en-US" sz="2400" i="1" dirty="0">
                <a:latin typeface="Calibri" charset="0"/>
                <a:ea typeface="ＭＳ Ｐゴシック" charset="0"/>
                <a:sym typeface="Symbol" charset="0"/>
              </a:rPr>
              <a:t>x P</a:t>
            </a:r>
            <a:r>
              <a:rPr lang="en-US" sz="2400" dirty="0">
                <a:latin typeface="Calibri" charset="0"/>
                <a:ea typeface="ＭＳ Ｐゴシック" charset="0"/>
                <a:sym typeface="Symbol" charset="0"/>
              </a:rPr>
              <a:t>(</a:t>
            </a:r>
            <a:r>
              <a:rPr lang="en-US" sz="2400" i="1" dirty="0">
                <a:latin typeface="Calibri" charset="0"/>
                <a:ea typeface="ＭＳ Ｐゴシック" charset="0"/>
              </a:rPr>
              <a:t>x</a:t>
            </a:r>
            <a:r>
              <a:rPr lang="en-US" sz="2400" dirty="0">
                <a:latin typeface="Calibri" charset="0"/>
                <a:ea typeface="ＭＳ Ｐゴシック" charset="0"/>
                <a:sym typeface="Symbol" charset="0"/>
              </a:rPr>
              <a:t>))</a:t>
            </a:r>
            <a:r>
              <a:rPr lang="en-US" sz="2400" i="1" dirty="0">
                <a:latin typeface="Calibri" charset="0"/>
                <a:ea typeface="ＭＳ Ｐゴシック" charset="0"/>
                <a:sym typeface="Symbol" charset="0"/>
              </a:rPr>
              <a:t> </a:t>
            </a:r>
            <a:r>
              <a:rPr lang="en-US" sz="2400" dirty="0">
                <a:latin typeface="Calibri" charset="0"/>
                <a:ea typeface="ＭＳ Ｐゴシック" charset="0"/>
                <a:sym typeface="Symbol" charset="0"/>
              </a:rPr>
              <a:t></a:t>
            </a:r>
            <a:r>
              <a:rPr lang="en-US" sz="2400" i="1" dirty="0">
                <a:latin typeface="Calibri" charset="0"/>
                <a:ea typeface="ＭＳ Ｐゴシック" charset="0"/>
                <a:sym typeface="Symbol" charset="0"/>
              </a:rPr>
              <a:t> </a:t>
            </a:r>
            <a:r>
              <a:rPr lang="en-US" sz="2400" dirty="0">
                <a:latin typeface="Calibri" charset="0"/>
                <a:ea typeface="ＭＳ Ｐゴシック" charset="0"/>
                <a:sym typeface="Symbol" charset="0"/>
              </a:rPr>
              <a:t></a:t>
            </a:r>
            <a:r>
              <a:rPr lang="en-US" sz="2400" i="1" dirty="0">
                <a:latin typeface="Calibri" charset="0"/>
                <a:ea typeface="ＭＳ Ｐゴシック" charset="0"/>
                <a:sym typeface="Symbol" charset="0"/>
              </a:rPr>
              <a:t>x </a:t>
            </a:r>
            <a:r>
              <a:rPr lang="en-US" sz="2400" dirty="0">
                <a:latin typeface="Calibri" charset="0"/>
                <a:ea typeface="ＭＳ Ｐゴシック" charset="0"/>
                <a:sym typeface="Symbol" charset="0"/>
              </a:rPr>
              <a:t></a:t>
            </a:r>
            <a:r>
              <a:rPr lang="en-US" sz="2400" i="1" dirty="0">
                <a:latin typeface="Calibri" charset="0"/>
                <a:ea typeface="ＭＳ Ｐゴシック" charset="0"/>
                <a:sym typeface="Symbol" charset="0"/>
              </a:rPr>
              <a:t>P</a:t>
            </a:r>
            <a:r>
              <a:rPr lang="en-US" sz="2400" dirty="0">
                <a:latin typeface="Calibri" charset="0"/>
                <a:ea typeface="ＭＳ Ｐゴシック" charset="0"/>
                <a:sym typeface="Symbol" charset="0"/>
              </a:rPr>
              <a:t>(</a:t>
            </a:r>
            <a:r>
              <a:rPr lang="en-US" sz="2400" i="1" dirty="0">
                <a:latin typeface="Calibri" charset="0"/>
                <a:ea typeface="ＭＳ Ｐゴシック" charset="0"/>
              </a:rPr>
              <a:t>x</a:t>
            </a:r>
            <a:r>
              <a:rPr lang="en-US" sz="2400" i="1" dirty="0">
                <a:latin typeface="Calibri" charset="0"/>
                <a:ea typeface="ＭＳ Ｐゴシック" charset="0"/>
                <a:sym typeface="Symbol" charset="0"/>
              </a:rPr>
              <a:t>)</a:t>
            </a:r>
          </a:p>
          <a:p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This is essentially the quantified version of De Morgan</a:t>
            </a:r>
            <a:r>
              <a:rPr lang="ja-JP" altLang="en-US" sz="2800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’</a:t>
            </a:r>
            <a:r>
              <a:rPr lang="en-US" altLang="ja-JP" sz="2800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s </a:t>
            </a:r>
            <a:r>
              <a:rPr lang="en-US" altLang="ja-JP" sz="28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Law.</a:t>
            </a:r>
            <a:endParaRPr lang="en-US" dirty="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384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Universe of Discourse</a:t>
            </a:r>
            <a:endParaRPr lang="en-CA" b="1" dirty="0">
              <a:solidFill>
                <a:srgbClr val="0000FF"/>
              </a:solidFill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2365" y="1219200"/>
            <a:ext cx="8647618" cy="5638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dirty="0" smtClean="0"/>
              <a:t>Intuitively, universe of discourse of a variable </a:t>
            </a:r>
            <a:r>
              <a:rPr lang="en-US" dirty="0" smtClean="0">
                <a:solidFill>
                  <a:srgbClr val="0000FF"/>
                </a:solidFill>
              </a:rPr>
              <a:t>x</a:t>
            </a:r>
            <a:r>
              <a:rPr lang="en-US" dirty="0" smtClean="0"/>
              <a:t> in a propositional function is the set of values </a:t>
            </a:r>
            <a:r>
              <a:rPr lang="en-US" dirty="0" smtClean="0">
                <a:solidFill>
                  <a:srgbClr val="0000FF"/>
                </a:solidFill>
              </a:rPr>
              <a:t>x</a:t>
            </a:r>
            <a:r>
              <a:rPr lang="en-US" dirty="0" smtClean="0"/>
              <a:t> can take.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p(y): y has four sides.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dirty="0" smtClean="0"/>
              <a:t>Universe: set of polygons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p(x): x has black hair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dirty="0" smtClean="0"/>
              <a:t>Universe: humans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p(x): x + 2 is an even integer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dirty="0" smtClean="0"/>
              <a:t>Universe: set of integers</a:t>
            </a:r>
            <a:endParaRPr lang="en-US" dirty="0" smtClean="0"/>
          </a:p>
          <a:p>
            <a:pPr>
              <a:lnSpc>
                <a:spcPct val="90000"/>
              </a:lnSpc>
              <a:buFontTx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6733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Negation: Truth </a:t>
            </a:r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7620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Truth Values of Negated Quantifiers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2590800"/>
          <a:ext cx="8077200" cy="2103437"/>
        </p:xfrm>
        <a:graphic>
          <a:graphicData uri="http://schemas.openxmlformats.org/drawingml/2006/table">
            <a:tbl>
              <a:tblPr/>
              <a:tblGrid>
                <a:gridCol w="1631950"/>
                <a:gridCol w="3181350"/>
                <a:gridCol w="3263900"/>
              </a:tblGrid>
              <a:tr h="457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Statement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True when…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False when...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230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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)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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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 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)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) is false for every 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x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There is an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x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for which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P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) is true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8230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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)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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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 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)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There is an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x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for which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P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) is false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) is true for every 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x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708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Negation: Example</a:t>
            </a: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Rewrite the following expression, pushing negation inward:</a:t>
            </a:r>
          </a:p>
          <a:p>
            <a:pPr algn="ctr">
              <a:buFont typeface="Arial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 </a:t>
            </a:r>
            <a:r>
              <a:rPr lang="en-US" i="1">
                <a:latin typeface="Calibri" charset="0"/>
                <a:ea typeface="ＭＳ Ｐゴシック" charset="0"/>
                <a:cs typeface="ＭＳ Ｐゴシック" charset="0"/>
              </a:rPr>
              <a:t>x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( </a:t>
            </a:r>
            <a:r>
              <a:rPr lang="en-US" i="1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y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</a:t>
            </a:r>
            <a:r>
              <a:rPr lang="en-US" i="1">
                <a:latin typeface="Calibri" charset="0"/>
                <a:ea typeface="ＭＳ Ｐゴシック" charset="0"/>
                <a:cs typeface="ＭＳ Ｐゴシック" charset="0"/>
              </a:rPr>
              <a:t>z</a:t>
            </a:r>
            <a:r>
              <a:rPr lang="en-US" i="1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i="1">
                <a:latin typeface="Calibri" charset="0"/>
                <a:ea typeface="ＭＳ Ｐゴシック" charset="0"/>
                <a:cs typeface="ＭＳ Ｐゴシック" charset="0"/>
              </a:rPr>
              <a:t>P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(</a:t>
            </a:r>
            <a:r>
              <a:rPr lang="en-US" i="1">
                <a:latin typeface="Calibri" charset="0"/>
                <a:ea typeface="ＭＳ Ｐゴシック" charset="0"/>
                <a:cs typeface="ＭＳ Ｐゴシック" charset="0"/>
              </a:rPr>
              <a:t>x,y,z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) 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 </a:t>
            </a:r>
            <a:r>
              <a:rPr lang="en-US" i="1">
                <a:latin typeface="Calibri" charset="0"/>
                <a:ea typeface="ＭＳ Ｐゴシック" charset="0"/>
                <a:cs typeface="ＭＳ Ｐゴシック" charset="0"/>
              </a:rPr>
              <a:t> z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</a:t>
            </a:r>
            <a:r>
              <a:rPr lang="en-US" i="1">
                <a:latin typeface="Calibri" charset="0"/>
                <a:ea typeface="ＭＳ Ｐゴシック" charset="0"/>
                <a:cs typeface="ＭＳ Ｐゴシック" charset="0"/>
              </a:rPr>
              <a:t>y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i="1">
                <a:latin typeface="Calibri" charset="0"/>
                <a:ea typeface="ＭＳ Ｐゴシック" charset="0"/>
                <a:cs typeface="ＭＳ Ｐゴシック" charset="0"/>
              </a:rPr>
              <a:t>P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(</a:t>
            </a:r>
            <a:r>
              <a:rPr lang="en-US" i="1">
                <a:latin typeface="Calibri" charset="0"/>
                <a:ea typeface="ＭＳ Ｐゴシック" charset="0"/>
                <a:cs typeface="ＭＳ Ｐゴシック" charset="0"/>
              </a:rPr>
              <a:t>x,y,z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))</a:t>
            </a: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Answer:</a:t>
            </a:r>
          </a:p>
          <a:p>
            <a:pPr>
              <a:buFont typeface="Arial" charset="0"/>
              <a:buNone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3886200"/>
            <a:ext cx="82296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3200" dirty="0">
                <a:ea typeface="+mn-ea"/>
                <a:cs typeface="Arial" charset="0"/>
                <a:sym typeface="Symbol"/>
              </a:rPr>
              <a:t></a:t>
            </a:r>
            <a:r>
              <a:rPr lang="en-US" sz="3200" i="1" dirty="0">
                <a:latin typeface="+mn-lt"/>
                <a:ea typeface="+mn-ea"/>
                <a:cs typeface="+mn-cs"/>
              </a:rPr>
              <a:t>x</a:t>
            </a:r>
            <a:r>
              <a:rPr lang="en-US" sz="3200" dirty="0">
                <a:latin typeface="+mn-lt"/>
                <a:ea typeface="+mn-ea"/>
                <a:cs typeface="+mn-cs"/>
                <a:sym typeface="Symbol"/>
              </a:rPr>
              <a:t> (</a:t>
            </a:r>
            <a:r>
              <a:rPr lang="en-US" sz="3200" dirty="0">
                <a:ea typeface="+mn-ea"/>
                <a:cs typeface="Arial" charset="0"/>
                <a:sym typeface="Symbol"/>
              </a:rPr>
              <a:t></a:t>
            </a:r>
            <a:r>
              <a:rPr lang="en-US" sz="3200" i="1" dirty="0">
                <a:latin typeface="+mn-lt"/>
                <a:ea typeface="+mn-ea"/>
                <a:cs typeface="+mn-cs"/>
                <a:sym typeface="Symbol"/>
              </a:rPr>
              <a:t>y</a:t>
            </a:r>
            <a:r>
              <a:rPr lang="en-US" sz="3200" dirty="0"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lang="en-US" sz="3200" dirty="0">
                <a:ea typeface="+mn-ea"/>
                <a:cs typeface="Arial" charset="0"/>
                <a:sym typeface="Symbol"/>
              </a:rPr>
              <a:t></a:t>
            </a:r>
            <a:r>
              <a:rPr lang="en-US" sz="3200" i="1" dirty="0">
                <a:latin typeface="+mn-lt"/>
                <a:ea typeface="+mn-ea"/>
                <a:cs typeface="+mn-cs"/>
              </a:rPr>
              <a:t>z</a:t>
            </a:r>
            <a:r>
              <a:rPr lang="en-US" sz="3200" i="1" dirty="0"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lang="en-US" sz="3200" dirty="0">
                <a:ea typeface="+mn-ea"/>
                <a:cs typeface="Arial" charset="0"/>
                <a:sym typeface="Symbol"/>
              </a:rPr>
              <a:t></a:t>
            </a:r>
            <a:r>
              <a:rPr lang="en-US" sz="3200" i="1" dirty="0">
                <a:latin typeface="+mn-lt"/>
                <a:ea typeface="+mn-ea"/>
                <a:cs typeface="+mn-cs"/>
              </a:rPr>
              <a:t>P</a:t>
            </a:r>
            <a:r>
              <a:rPr lang="en-US" sz="3200" dirty="0">
                <a:latin typeface="+mn-lt"/>
                <a:ea typeface="+mn-ea"/>
                <a:cs typeface="+mn-cs"/>
              </a:rPr>
              <a:t>(</a:t>
            </a:r>
            <a:r>
              <a:rPr lang="en-US" sz="3200" i="1" dirty="0" err="1">
                <a:latin typeface="+mn-lt"/>
                <a:ea typeface="+mn-ea"/>
                <a:cs typeface="+mn-cs"/>
              </a:rPr>
              <a:t>x,y,z</a:t>
            </a:r>
            <a:r>
              <a:rPr lang="en-US" sz="3200">
                <a:latin typeface="+mn-lt"/>
                <a:ea typeface="+mn-ea"/>
                <a:cs typeface="+mn-cs"/>
              </a:rPr>
              <a:t>) </a:t>
            </a:r>
            <a:r>
              <a:rPr lang="en-US" sz="3200">
                <a:latin typeface="+mn-lt"/>
                <a:ea typeface="+mn-ea"/>
                <a:cs typeface="+mn-cs"/>
                <a:sym typeface="Symbol"/>
              </a:rPr>
              <a:t> </a:t>
            </a:r>
            <a:r>
              <a:rPr lang="en-US" sz="3200" dirty="0">
                <a:ea typeface="+mn-ea"/>
                <a:cs typeface="Arial" charset="0"/>
                <a:sym typeface="Symbol"/>
              </a:rPr>
              <a:t></a:t>
            </a:r>
            <a:r>
              <a:rPr lang="en-US" sz="3200" i="1" dirty="0">
                <a:latin typeface="+mn-lt"/>
                <a:ea typeface="+mn-ea"/>
                <a:cs typeface="+mn-cs"/>
              </a:rPr>
              <a:t>z</a:t>
            </a:r>
            <a:r>
              <a:rPr lang="en-US" sz="3200" dirty="0"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lang="en-US" sz="3200" dirty="0">
                <a:ea typeface="+mn-ea"/>
                <a:cs typeface="Arial" charset="0"/>
                <a:sym typeface="Symbol"/>
              </a:rPr>
              <a:t></a:t>
            </a:r>
            <a:r>
              <a:rPr lang="en-US" sz="3200" i="1" dirty="0">
                <a:latin typeface="+mn-lt"/>
                <a:ea typeface="+mn-ea"/>
                <a:cs typeface="+mn-cs"/>
              </a:rPr>
              <a:t>y</a:t>
            </a:r>
            <a:r>
              <a:rPr lang="en-US" sz="3200" dirty="0"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lang="en-US" sz="3200" dirty="0">
                <a:ea typeface="+mn-ea"/>
                <a:cs typeface="Arial" charset="0"/>
                <a:sym typeface="Symbol"/>
              </a:rPr>
              <a:t></a:t>
            </a:r>
            <a:r>
              <a:rPr lang="en-US" sz="3200" i="1" dirty="0">
                <a:latin typeface="+mn-lt"/>
                <a:ea typeface="+mn-ea"/>
                <a:cs typeface="+mn-cs"/>
              </a:rPr>
              <a:t>P</a:t>
            </a:r>
            <a:r>
              <a:rPr lang="en-US" sz="3200" dirty="0">
                <a:latin typeface="+mn-lt"/>
                <a:ea typeface="+mn-ea"/>
                <a:cs typeface="+mn-cs"/>
              </a:rPr>
              <a:t>(</a:t>
            </a:r>
            <a:r>
              <a:rPr lang="en-US" sz="3200" i="1" dirty="0" err="1">
                <a:latin typeface="+mn-lt"/>
                <a:ea typeface="+mn-ea"/>
                <a:cs typeface="+mn-cs"/>
              </a:rPr>
              <a:t>x,y,z</a:t>
            </a:r>
            <a:r>
              <a:rPr lang="en-US" sz="3200" dirty="0">
                <a:latin typeface="+mn-lt"/>
                <a:ea typeface="+mn-ea"/>
                <a:cs typeface="+mn-cs"/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3021303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Example</a:t>
            </a:r>
            <a:endParaRPr lang="en-US" b="1" dirty="0">
              <a:solidFill>
                <a:srgbClr val="0000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p(x): x is odd; q(x): x</a:t>
            </a:r>
            <a:r>
              <a:rPr lang="en-US" baseline="30000" dirty="0" smtClean="0">
                <a:latin typeface="Calibri" charset="0"/>
                <a:ea typeface="ＭＳ Ｐゴシック" charset="0"/>
                <a:cs typeface="ＭＳ Ｐゴシック" charset="0"/>
              </a:rPr>
              <a:t>2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– 1 is odd.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</a:t>
            </a:r>
            <a:r>
              <a:rPr lang="en-US" i="1" dirty="0">
                <a:latin typeface="Calibri" charset="0"/>
                <a:ea typeface="ＭＳ Ｐゴシック" charset="0"/>
                <a:cs typeface="ＭＳ Ｐゴシック" charset="0"/>
              </a:rPr>
              <a:t>x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(p(x)       q(x)) </a:t>
            </a:r>
          </a:p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 [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</a:t>
            </a:r>
            <a:r>
              <a:rPr lang="en-US" i="1" dirty="0">
                <a:latin typeface="Calibri" charset="0"/>
                <a:ea typeface="ＭＳ Ｐゴシック" charset="0"/>
                <a:cs typeface="ＭＳ Ｐゴシック" charset="0"/>
              </a:rPr>
              <a:t>x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(p(x)       q(x)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)]</a:t>
            </a:r>
          </a:p>
          <a:p>
            <a:pPr marL="0" indent="0">
              <a:buNone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	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       x [ (p(x)       q(x))]</a:t>
            </a:r>
          </a:p>
          <a:p>
            <a:pPr marL="0" indent="0">
              <a:buNone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          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x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[  ( p(x) </a:t>
            </a:r>
            <a:r>
              <a:rPr lang="en-US" dirty="0" smtClean="0">
                <a:sym typeface="Symbol"/>
              </a:rPr>
              <a:t> q(x))]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    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x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[ p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(x)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 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 </a:t>
            </a:r>
            <a:r>
              <a:rPr lang="en-US" dirty="0" smtClean="0">
                <a:sym typeface="Symbol"/>
              </a:rPr>
              <a:t>q</a:t>
            </a:r>
            <a:r>
              <a:rPr lang="en-US" dirty="0">
                <a:sym typeface="Symbol"/>
              </a:rPr>
              <a:t>(x</a:t>
            </a:r>
            <a:r>
              <a:rPr lang="en-US" dirty="0" smtClean="0">
                <a:sym typeface="Symbol"/>
              </a:rPr>
              <a:t>) ]</a:t>
            </a:r>
            <a:endParaRPr lang="en-US" dirty="0">
              <a:solidFill>
                <a:srgbClr val="FF0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7828811"/>
              </p:ext>
            </p:extLst>
          </p:nvPr>
        </p:nvGraphicFramePr>
        <p:xfrm>
          <a:off x="2293280" y="2404984"/>
          <a:ext cx="431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2" name="Equation" r:id="rId3" imgW="431800" imgH="254000" progId="Equation.3">
                  <p:embed/>
                </p:oleObj>
              </mc:Choice>
              <mc:Fallback>
                <p:oleObj name="Equation" r:id="rId3" imgW="4318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93280" y="2404984"/>
                        <a:ext cx="4318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4747794"/>
              </p:ext>
            </p:extLst>
          </p:nvPr>
        </p:nvGraphicFramePr>
        <p:xfrm>
          <a:off x="2749039" y="3014903"/>
          <a:ext cx="431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3" name="Equation" r:id="rId5" imgW="431800" imgH="254000" progId="Equation.3">
                  <p:embed/>
                </p:oleObj>
              </mc:Choice>
              <mc:Fallback>
                <p:oleObj name="Equation" r:id="rId5" imgW="4318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49039" y="3014903"/>
                        <a:ext cx="4318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6656478"/>
              </p:ext>
            </p:extLst>
          </p:nvPr>
        </p:nvGraphicFramePr>
        <p:xfrm>
          <a:off x="3549139" y="3595557"/>
          <a:ext cx="431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4" name="Equation" r:id="rId6" imgW="431800" imgH="254000" progId="Equation.3">
                  <p:embed/>
                </p:oleObj>
              </mc:Choice>
              <mc:Fallback>
                <p:oleObj name="Equation" r:id="rId6" imgW="4318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49139" y="3595557"/>
                        <a:ext cx="4318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1376035"/>
              </p:ext>
            </p:extLst>
          </p:nvPr>
        </p:nvGraphicFramePr>
        <p:xfrm>
          <a:off x="1077894" y="3595557"/>
          <a:ext cx="431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5" name="Equation" r:id="rId7" imgW="431800" imgH="254000" progId="Equation.3">
                  <p:embed/>
                </p:oleObj>
              </mc:Choice>
              <mc:Fallback>
                <p:oleObj name="Equation" r:id="rId7" imgW="4318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77894" y="3595557"/>
                        <a:ext cx="4318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033707"/>
              </p:ext>
            </p:extLst>
          </p:nvPr>
        </p:nvGraphicFramePr>
        <p:xfrm>
          <a:off x="1109346" y="4151073"/>
          <a:ext cx="431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6" name="Equation" r:id="rId9" imgW="431800" imgH="254000" progId="Equation.3">
                  <p:embed/>
                </p:oleObj>
              </mc:Choice>
              <mc:Fallback>
                <p:oleObj name="Equation" r:id="rId9" imgW="4318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09346" y="4151073"/>
                        <a:ext cx="4318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1376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Example</a:t>
            </a:r>
            <a:endParaRPr lang="en-US" b="1" dirty="0">
              <a:solidFill>
                <a:srgbClr val="0000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p(x): x is odd; q(x): x</a:t>
            </a:r>
            <a:r>
              <a:rPr lang="en-US" baseline="30000" dirty="0" smtClean="0">
                <a:latin typeface="Calibri" charset="0"/>
                <a:ea typeface="ＭＳ Ｐゴシック" charset="0"/>
                <a:cs typeface="ＭＳ Ｐゴシック" charset="0"/>
              </a:rPr>
              <a:t>2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– 1 is odd.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</a:t>
            </a:r>
            <a:r>
              <a:rPr lang="en-US" i="1" dirty="0">
                <a:latin typeface="Calibri" charset="0"/>
                <a:ea typeface="ＭＳ Ｐゴシック" charset="0"/>
                <a:cs typeface="ＭＳ Ｐゴシック" charset="0"/>
              </a:rPr>
              <a:t>x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(p(x)       q(x))    </a:t>
            </a:r>
            <a:r>
              <a:rPr lang="en-US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True</a:t>
            </a:r>
          </a:p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 [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</a:t>
            </a:r>
            <a:r>
              <a:rPr lang="en-US" i="1" dirty="0">
                <a:latin typeface="Calibri" charset="0"/>
                <a:ea typeface="ＭＳ Ｐゴシック" charset="0"/>
                <a:cs typeface="ＭＳ Ｐゴシック" charset="0"/>
              </a:rPr>
              <a:t>x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(p(x)       q(x)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)]</a:t>
            </a:r>
          </a:p>
          <a:p>
            <a:pPr marL="0" indent="0">
              <a:buNone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	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       x [ (p(x)       q(x))]</a:t>
            </a:r>
          </a:p>
          <a:p>
            <a:pPr marL="0" indent="0">
              <a:buNone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          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x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[  ( p(x) </a:t>
            </a:r>
            <a:r>
              <a:rPr lang="en-US" dirty="0" smtClean="0">
                <a:sym typeface="Symbol"/>
              </a:rPr>
              <a:t> q(x))]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    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x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[ p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(x)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 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 </a:t>
            </a:r>
            <a:r>
              <a:rPr lang="en-US" dirty="0" smtClean="0">
                <a:sym typeface="Symbol"/>
              </a:rPr>
              <a:t>q</a:t>
            </a:r>
            <a:r>
              <a:rPr lang="en-US" dirty="0">
                <a:sym typeface="Symbol"/>
              </a:rPr>
              <a:t>(x</a:t>
            </a:r>
            <a:r>
              <a:rPr lang="en-US" dirty="0" smtClean="0">
                <a:sym typeface="Symbol"/>
              </a:rPr>
              <a:t>) ]  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False</a:t>
            </a:r>
            <a:endParaRPr lang="en-US" dirty="0">
              <a:solidFill>
                <a:srgbClr val="FF0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3105522"/>
              </p:ext>
            </p:extLst>
          </p:nvPr>
        </p:nvGraphicFramePr>
        <p:xfrm>
          <a:off x="2293280" y="2404984"/>
          <a:ext cx="431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8" name="Equation" r:id="rId3" imgW="431800" imgH="254000" progId="Equation.3">
                  <p:embed/>
                </p:oleObj>
              </mc:Choice>
              <mc:Fallback>
                <p:oleObj name="Equation" r:id="rId3" imgW="4318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93280" y="2404984"/>
                        <a:ext cx="4318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5770681"/>
              </p:ext>
            </p:extLst>
          </p:nvPr>
        </p:nvGraphicFramePr>
        <p:xfrm>
          <a:off x="2749039" y="3014903"/>
          <a:ext cx="431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9" name="Equation" r:id="rId5" imgW="431800" imgH="254000" progId="Equation.3">
                  <p:embed/>
                </p:oleObj>
              </mc:Choice>
              <mc:Fallback>
                <p:oleObj name="Equation" r:id="rId5" imgW="4318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49039" y="3014903"/>
                        <a:ext cx="4318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4251407"/>
              </p:ext>
            </p:extLst>
          </p:nvPr>
        </p:nvGraphicFramePr>
        <p:xfrm>
          <a:off x="3549139" y="3595557"/>
          <a:ext cx="431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0" name="Equation" r:id="rId6" imgW="431800" imgH="254000" progId="Equation.3">
                  <p:embed/>
                </p:oleObj>
              </mc:Choice>
              <mc:Fallback>
                <p:oleObj name="Equation" r:id="rId6" imgW="4318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49139" y="3595557"/>
                        <a:ext cx="4318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5314209"/>
              </p:ext>
            </p:extLst>
          </p:nvPr>
        </p:nvGraphicFramePr>
        <p:xfrm>
          <a:off x="1077894" y="3595557"/>
          <a:ext cx="431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1" name="Equation" r:id="rId7" imgW="431800" imgH="254000" progId="Equation.3">
                  <p:embed/>
                </p:oleObj>
              </mc:Choice>
              <mc:Fallback>
                <p:oleObj name="Equation" r:id="rId7" imgW="4318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77894" y="3595557"/>
                        <a:ext cx="4318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684033"/>
              </p:ext>
            </p:extLst>
          </p:nvPr>
        </p:nvGraphicFramePr>
        <p:xfrm>
          <a:off x="1109346" y="4151073"/>
          <a:ext cx="431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2" name="Equation" r:id="rId9" imgW="431800" imgH="254000" progId="Equation.3">
                  <p:embed/>
                </p:oleObj>
              </mc:Choice>
              <mc:Fallback>
                <p:oleObj name="Equation" r:id="rId9" imgW="4318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09346" y="4151073"/>
                        <a:ext cx="4318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6217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Comments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207" y="1600200"/>
            <a:ext cx="8708091" cy="5257800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Whenever you see a quantifier, ask what is the universe of discourse.</a:t>
            </a:r>
          </a:p>
          <a:p>
            <a:r>
              <a:rPr lang="en-US" sz="2800" dirty="0" smtClean="0"/>
              <a:t>Should know the precedence rules. It is better to eliminate confusion by using the parentheses.</a:t>
            </a:r>
          </a:p>
          <a:p>
            <a:r>
              <a:rPr lang="en-US" sz="2800" dirty="0" smtClean="0"/>
              <a:t>The order of quantifiers matters a lot. Most often </a:t>
            </a:r>
            <a:r>
              <a:rPr lang="en-US" sz="2800" dirty="0">
                <a:sym typeface="Symbol" charset="0"/>
              </a:rPr>
              <a:t>x </a:t>
            </a:r>
            <a:r>
              <a:rPr lang="en-US" sz="2800" dirty="0">
                <a:latin typeface="Calibri" charset="0"/>
                <a:ea typeface="ＭＳ Ｐゴシック" charset="0"/>
                <a:sym typeface="Symbol" charset="0"/>
              </a:rPr>
              <a:t></a:t>
            </a:r>
            <a:r>
              <a:rPr lang="en-US" sz="2800" dirty="0">
                <a:sym typeface="Symbol" charset="0"/>
              </a:rPr>
              <a:t>y q(</a:t>
            </a:r>
            <a:r>
              <a:rPr lang="en-US" sz="2800" dirty="0" err="1">
                <a:sym typeface="Symbol" charset="0"/>
              </a:rPr>
              <a:t>x,y</a:t>
            </a:r>
            <a:r>
              <a:rPr lang="en-US" sz="2800" dirty="0">
                <a:sym typeface="Symbol" charset="0"/>
              </a:rPr>
              <a:t>) </a:t>
            </a:r>
            <a:r>
              <a:rPr lang="en-US" sz="2800" dirty="0" smtClean="0">
                <a:sym typeface="Symbol" charset="0"/>
              </a:rPr>
              <a:t> is not equal to </a:t>
            </a:r>
            <a:r>
              <a:rPr lang="en-US" sz="2800" dirty="0" smtClean="0">
                <a:latin typeface="Calibri" charset="0"/>
                <a:ea typeface="ＭＳ Ｐゴシック" charset="0"/>
                <a:sym typeface="Symbol" charset="0"/>
              </a:rPr>
              <a:t></a:t>
            </a:r>
            <a:r>
              <a:rPr lang="en-US" sz="2800" dirty="0" smtClean="0">
                <a:sym typeface="Symbol" charset="0"/>
              </a:rPr>
              <a:t>x y </a:t>
            </a:r>
            <a:r>
              <a:rPr lang="en-US" sz="2800" dirty="0">
                <a:sym typeface="Symbol" charset="0"/>
              </a:rPr>
              <a:t>q(</a:t>
            </a:r>
            <a:r>
              <a:rPr lang="en-US" sz="2800" dirty="0" err="1">
                <a:sym typeface="Symbol" charset="0"/>
              </a:rPr>
              <a:t>x,y</a:t>
            </a:r>
            <a:r>
              <a:rPr lang="en-US" sz="2800" dirty="0" smtClean="0">
                <a:sym typeface="Symbol" charset="0"/>
              </a:rPr>
              <a:t>).</a:t>
            </a:r>
          </a:p>
          <a:p>
            <a:r>
              <a:rPr lang="en-US" sz="2800" dirty="0" err="1" smtClean="0">
                <a:sym typeface="Symbol" charset="0"/>
              </a:rPr>
              <a:t>DeMorgan’s</a:t>
            </a:r>
            <a:r>
              <a:rPr lang="en-US" sz="2800" dirty="0" smtClean="0">
                <a:sym typeface="Symbol" charset="0"/>
              </a:rPr>
              <a:t> laws for quantifiers are very useful. It is important to be comfortable with </a:t>
            </a:r>
            <a:r>
              <a:rPr lang="en-US" sz="2800" dirty="0" err="1" smtClean="0">
                <a:sym typeface="Symbol" charset="0"/>
              </a:rPr>
              <a:t>DeMorgan’s</a:t>
            </a:r>
            <a:r>
              <a:rPr lang="en-US" sz="2800" dirty="0" smtClean="0">
                <a:sym typeface="Symbol" charset="0"/>
              </a:rPr>
              <a:t> laws.</a:t>
            </a:r>
          </a:p>
          <a:p>
            <a:r>
              <a:rPr lang="en-US" sz="2800" dirty="0" smtClean="0">
                <a:sym typeface="Symbol" charset="0"/>
              </a:rPr>
              <a:t>You don’t need to memorize the laws of logic. Just convince yourself that they are true.</a:t>
            </a:r>
          </a:p>
          <a:p>
            <a:r>
              <a:rPr lang="en-US" sz="2800" dirty="0" smtClean="0">
                <a:sym typeface="Symbol" charset="0"/>
              </a:rPr>
              <a:t>One way to show logical equivalence is through truth tables, at least when they do not have quantifiers over variables.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28496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en-US" sz="3600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Practice </a:t>
            </a:r>
            <a:r>
              <a:rPr lang="en-US" sz="3600" b="1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p</a:t>
            </a:r>
            <a:r>
              <a:rPr lang="en-US" sz="3600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roblems from the text:</a:t>
            </a:r>
            <a:endParaRPr lang="en-US" sz="4000" b="1" dirty="0">
              <a:solidFill>
                <a:srgbClr val="0000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50424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Section </a:t>
            </a: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2.7</a:t>
            </a:r>
            <a:endParaRPr lang="en-US" sz="2800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1, 2, 4, 5, 7, 8</a:t>
            </a:r>
            <a:endParaRPr lang="en-US" sz="2400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Section 2.9</a:t>
            </a:r>
            <a:endParaRPr lang="en-US" sz="2800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5, 6, 8, 11</a:t>
            </a:r>
            <a:endParaRPr lang="en-US" sz="2400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Section </a:t>
            </a: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2.10</a:t>
            </a:r>
            <a:endParaRPr lang="en-US" sz="2800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3, 4, 5, 6</a:t>
            </a:r>
            <a:endParaRPr lang="en-US" sz="2400" dirty="0" smtClean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854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5-01-26 at 1.50.1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91744"/>
            <a:ext cx="8229600" cy="58293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rgbClr val="0000FF"/>
                </a:solidFill>
              </a:rPr>
              <a:t>Some more practice problems (the universe is real)</a:t>
            </a:r>
            <a:endParaRPr lang="en-US" sz="32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646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Some more practice problems (the universe is real)</a:t>
            </a:r>
            <a:endParaRPr lang="en-US" sz="3200" b="1" dirty="0">
              <a:solidFill>
                <a:srgbClr val="0000FF"/>
              </a:solidFill>
            </a:endParaRPr>
          </a:p>
        </p:txBody>
      </p:sp>
      <p:pic>
        <p:nvPicPr>
          <p:cNvPr id="3" name="Picture 2" descr="Screen Shot 2015-01-26 at 1.58.0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63" y="1518601"/>
            <a:ext cx="7216428" cy="534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767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smtClean="0">
                <a:solidFill>
                  <a:srgbClr val="0000FF"/>
                </a:solidFill>
              </a:rPr>
              <a:t>Some more practice problems (the universe is real)</a:t>
            </a:r>
            <a:endParaRPr lang="en-US" sz="3200" b="1" dirty="0">
              <a:solidFill>
                <a:srgbClr val="0000FF"/>
              </a:solidFill>
            </a:endParaRPr>
          </a:p>
        </p:txBody>
      </p:sp>
      <p:pic>
        <p:nvPicPr>
          <p:cNvPr id="6" name="Picture 5" descr="Screen Shot 2015-01-26 at 2.00.1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832" y="1417638"/>
            <a:ext cx="7599422" cy="515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650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Quantifiers</a:t>
            </a:r>
            <a:endParaRPr lang="en-CA" b="1" dirty="0">
              <a:solidFill>
                <a:srgbClr val="0000FF"/>
              </a:solidFill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3999" cy="5638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dirty="0" smtClean="0"/>
              <a:t>We can use </a:t>
            </a:r>
            <a:r>
              <a:rPr lang="en-US" dirty="0" smtClean="0">
                <a:latin typeface="Calibri" charset="0"/>
                <a:ea typeface="ＭＳ Ｐゴシック" charset="0"/>
                <a:sym typeface="Symbol" charset="0"/>
              </a:rPr>
              <a:t>, , ,      ,         to deconstruct many English sentence to an equivalent symbolic form.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dirty="0" smtClean="0">
                <a:latin typeface="Calibri" charset="0"/>
                <a:ea typeface="ＭＳ Ｐゴシック" charset="0"/>
                <a:sym typeface="Symbol" charset="0"/>
              </a:rPr>
              <a:t>These symbols are not enough.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dirty="0" smtClean="0">
                <a:latin typeface="Calibri" charset="0"/>
                <a:ea typeface="ＭＳ Ｐゴシック" charset="0"/>
                <a:sym typeface="Symbol" charset="0"/>
              </a:rPr>
              <a:t>  </a:t>
            </a:r>
            <a:r>
              <a:rPr lang="en-US" b="1" dirty="0">
                <a:solidFill>
                  <a:srgbClr val="FF0000"/>
                </a:solidFill>
              </a:rPr>
              <a:t>For every n </a:t>
            </a:r>
            <a:r>
              <a:rPr lang="en-US" b="1" dirty="0">
                <a:solidFill>
                  <a:srgbClr val="FF0000"/>
                </a:solidFill>
                <a:latin typeface="Calibri" charset="0"/>
                <a:ea typeface="ＭＳ Ｐゴシック" charset="0"/>
                <a:sym typeface="Symbol" charset="0"/>
              </a:rPr>
              <a:t> Z, 2n is </a:t>
            </a:r>
            <a:r>
              <a:rPr lang="en-US" b="1" dirty="0" smtClean="0">
                <a:solidFill>
                  <a:srgbClr val="FF0000"/>
                </a:solidFill>
                <a:latin typeface="Calibri" charset="0"/>
                <a:ea typeface="ＭＳ Ｐゴシック" charset="0"/>
                <a:sym typeface="Symbol" charset="0"/>
              </a:rPr>
              <a:t>even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b="1" dirty="0">
                <a:solidFill>
                  <a:srgbClr val="FF0000"/>
                </a:solidFill>
                <a:latin typeface="Calibri" charset="0"/>
                <a:ea typeface="ＭＳ Ｐゴシック" charset="0"/>
                <a:sym typeface="Symbol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alibri" charset="0"/>
                <a:ea typeface="ＭＳ Ｐゴシック" charset="0"/>
                <a:sym typeface="Symbol" charset="0"/>
              </a:rPr>
              <a:t>   </a:t>
            </a:r>
            <a:r>
              <a:rPr lang="en-US" b="1" dirty="0" smtClean="0">
                <a:latin typeface="Calibri" charset="0"/>
                <a:ea typeface="ＭＳ Ｐゴシック" charset="0"/>
                <a:sym typeface="Symbol" charset="0"/>
              </a:rPr>
              <a:t> </a:t>
            </a:r>
            <a:r>
              <a:rPr lang="en-US" dirty="0" smtClean="0">
                <a:latin typeface="Calibri" charset="0"/>
                <a:ea typeface="ＭＳ Ｐゴシック" charset="0"/>
                <a:sym typeface="Symbol" charset="0"/>
              </a:rPr>
              <a:t>Consider the open statement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p(x): x is an even integer</a:t>
            </a:r>
            <a:r>
              <a:rPr lang="en-US" dirty="0" smtClean="0">
                <a:latin typeface="Calibri" charset="0"/>
                <a:ea typeface="ＭＳ Ｐゴシック" charset="0"/>
                <a:sym typeface="Symbol" charset="0"/>
              </a:rPr>
              <a:t>. Since the universe is Z, the above proposition can be written as</a:t>
            </a:r>
            <a:r>
              <a:rPr lang="en-US" dirty="0" smtClean="0">
                <a:solidFill>
                  <a:srgbClr val="FF0000"/>
                </a:solidFill>
                <a:latin typeface="Calibri" charset="0"/>
                <a:ea typeface="ＭＳ Ｐゴシック" charset="0"/>
                <a:sym typeface="Symbol" charset="0"/>
              </a:rPr>
              <a:t> 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dirty="0" smtClean="0">
                <a:solidFill>
                  <a:srgbClr val="FF0000"/>
                </a:solidFill>
                <a:latin typeface="Calibri" charset="0"/>
                <a:ea typeface="ＭＳ Ｐゴシック" charset="0"/>
                <a:sym typeface="Symbol" charset="0"/>
              </a:rPr>
              <a:t>        [... p(2.(-2))  p(2.(-1))  p(2(0))  p(2(1))</a:t>
            </a:r>
            <a:r>
              <a:rPr lang="en-US" dirty="0">
                <a:solidFill>
                  <a:srgbClr val="FF0000"/>
                </a:solidFill>
                <a:latin typeface="Calibri" charset="0"/>
                <a:ea typeface="ＭＳ Ｐゴシック" charset="0"/>
                <a:sym typeface="Symbol" charset="0"/>
              </a:rPr>
              <a:t> </a:t>
            </a:r>
            <a:r>
              <a:rPr lang="en-US" dirty="0" smtClean="0">
                <a:solidFill>
                  <a:srgbClr val="FF0000"/>
                </a:solidFill>
                <a:latin typeface="Calibri" charset="0"/>
                <a:ea typeface="ＭＳ Ｐゴシック" charset="0"/>
                <a:sym typeface="Symbol" charset="0"/>
              </a:rPr>
              <a:t> …]</a:t>
            </a:r>
            <a:r>
              <a:rPr lang="en-US" dirty="0" smtClean="0">
                <a:latin typeface="Calibri" charset="0"/>
                <a:ea typeface="ＭＳ Ｐゴシック" charset="0"/>
                <a:sym typeface="Symbol" charset="0"/>
              </a:rPr>
              <a:t>.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dirty="0" smtClean="0">
                <a:latin typeface="Calibri" charset="0"/>
                <a:ea typeface="ＭＳ Ｐゴシック" charset="0"/>
                <a:sym typeface="Symbol" charset="0"/>
              </a:rPr>
              <a:t> This is not much of help.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b="1" dirty="0">
                <a:latin typeface="Calibri" charset="0"/>
                <a:ea typeface="ＭＳ Ｐゴシック" charset="0"/>
                <a:sym typeface="Symbol" charset="0"/>
              </a:rPr>
              <a:t> </a:t>
            </a:r>
            <a:r>
              <a:rPr lang="en-US" b="1" dirty="0" smtClean="0">
                <a:latin typeface="Calibri" charset="0"/>
                <a:ea typeface="ＭＳ Ｐゴシック" charset="0"/>
                <a:sym typeface="Symbol" charset="0"/>
              </a:rPr>
              <a:t>     </a:t>
            </a:r>
            <a:endParaRPr lang="en-US" dirty="0" smtClean="0"/>
          </a:p>
          <a:p>
            <a:pPr marL="0" indent="0">
              <a:lnSpc>
                <a:spcPct val="90000"/>
              </a:lnSpc>
              <a:buNone/>
            </a:pP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7121702"/>
              </p:ext>
            </p:extLst>
          </p:nvPr>
        </p:nvGraphicFramePr>
        <p:xfrm>
          <a:off x="3819424" y="1437507"/>
          <a:ext cx="431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Equation" r:id="rId3" imgW="431800" imgH="254000" progId="Equation.3">
                  <p:embed/>
                </p:oleObj>
              </mc:Choice>
              <mc:Fallback>
                <p:oleObj name="Equation" r:id="rId3" imgW="4318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9424" y="1437507"/>
                        <a:ext cx="4318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329229"/>
              </p:ext>
            </p:extLst>
          </p:nvPr>
        </p:nvGraphicFramePr>
        <p:xfrm>
          <a:off x="4545005" y="1437507"/>
          <a:ext cx="431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Equation" r:id="rId5" imgW="431800" imgH="254000" progId="Equation.3">
                  <p:embed/>
                </p:oleObj>
              </mc:Choice>
              <mc:Fallback>
                <p:oleObj name="Equation" r:id="rId5" imgW="4318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45005" y="1437507"/>
                        <a:ext cx="4318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4987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Universal Quantifier: </a:t>
            </a:r>
            <a:r>
              <a:rPr lang="en-US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 (for all)</a:t>
            </a:r>
            <a:endParaRPr lang="en-CA" b="1" dirty="0">
              <a:solidFill>
                <a:srgbClr val="0000FF"/>
              </a:solidFill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3999" cy="5638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sz="3100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 x p(x)</a:t>
            </a:r>
            <a:r>
              <a:rPr lang="en-US" sz="3100" dirty="0" smtClean="0">
                <a:latin typeface="Calibri" charset="0"/>
                <a:ea typeface="ＭＳ Ｐゴシック" charset="0"/>
                <a:sym typeface="Symbol" charset="0"/>
              </a:rPr>
              <a:t>: a proposition which is true if p(x) is true for all values of x of the universe of discourse.</a:t>
            </a:r>
          </a:p>
          <a:p>
            <a:pPr marL="342900" lvl="1" indent="-342900">
              <a:lnSpc>
                <a:spcPct val="90000"/>
              </a:lnSpc>
              <a:buFontTx/>
              <a:buChar char="•"/>
            </a:pPr>
            <a:r>
              <a:rPr lang="en-US" sz="3100" dirty="0" smtClean="0">
                <a:latin typeface="Calibri" charset="0"/>
                <a:ea typeface="ＭＳ Ｐゴシック" charset="0"/>
                <a:sym typeface="Symbol" charset="0"/>
              </a:rPr>
              <a:t>Consider :   </a:t>
            </a:r>
            <a:r>
              <a:rPr lang="en-US" sz="3100" b="1" dirty="0">
                <a:solidFill>
                  <a:srgbClr val="FF0000"/>
                </a:solidFill>
              </a:rPr>
              <a:t>For every n </a:t>
            </a:r>
            <a:r>
              <a:rPr lang="en-US" sz="3100" b="1" dirty="0">
                <a:solidFill>
                  <a:srgbClr val="FF0000"/>
                </a:solidFill>
                <a:latin typeface="Calibri" charset="0"/>
                <a:ea typeface="ＭＳ Ｐゴシック" charset="0"/>
                <a:sym typeface="Symbol" charset="0"/>
              </a:rPr>
              <a:t> Z, 2n is </a:t>
            </a:r>
            <a:r>
              <a:rPr lang="en-US" sz="3100" b="1" dirty="0" smtClean="0">
                <a:solidFill>
                  <a:srgbClr val="FF0000"/>
                </a:solidFill>
                <a:latin typeface="Calibri" charset="0"/>
                <a:ea typeface="ＭＳ Ｐゴシック" charset="0"/>
                <a:sym typeface="Symbol" charset="0"/>
              </a:rPr>
              <a:t>even</a:t>
            </a:r>
          </a:p>
          <a:p>
            <a:pPr marL="742950" lvl="2" indent="-342900">
              <a:lnSpc>
                <a:spcPct val="90000"/>
              </a:lnSpc>
              <a:buFontTx/>
              <a:buChar char="•"/>
            </a:pPr>
            <a:r>
              <a:rPr lang="en-US" sz="2700" dirty="0" smtClean="0">
                <a:latin typeface="Calibri" charset="0"/>
                <a:ea typeface="ＭＳ Ｐゴシック" charset="0"/>
                <a:sym typeface="Symbol" charset="0"/>
              </a:rPr>
              <a:t>Let </a:t>
            </a:r>
            <a:r>
              <a:rPr lang="en-US" sz="2700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p(x): x is even</a:t>
            </a:r>
            <a:r>
              <a:rPr lang="en-US" sz="2700" dirty="0" smtClean="0">
                <a:latin typeface="Calibri" charset="0"/>
                <a:ea typeface="ＭＳ Ｐゴシック" charset="0"/>
                <a:sym typeface="Symbol" charset="0"/>
              </a:rPr>
              <a:t> be an open statement.</a:t>
            </a:r>
          </a:p>
          <a:p>
            <a:pPr marL="742950" lvl="2" indent="-342900">
              <a:lnSpc>
                <a:spcPct val="90000"/>
              </a:lnSpc>
              <a:buFontTx/>
              <a:buChar char="•"/>
            </a:pPr>
            <a:r>
              <a:rPr lang="en-US" sz="3100" b="1" dirty="0" smtClean="0">
                <a:solidFill>
                  <a:srgbClr val="FF0000"/>
                </a:solidFill>
              </a:rPr>
              <a:t>For every n </a:t>
            </a:r>
            <a:r>
              <a:rPr lang="en-US" sz="3100" b="1" dirty="0" smtClean="0">
                <a:solidFill>
                  <a:srgbClr val="FF0000"/>
                </a:solidFill>
                <a:latin typeface="Calibri" charset="0"/>
                <a:ea typeface="ＭＳ Ｐゴシック" charset="0"/>
                <a:sym typeface="Symbol" charset="0"/>
              </a:rPr>
              <a:t> Z, 2n is even </a:t>
            </a:r>
            <a:r>
              <a:rPr lang="en-US" sz="3100" dirty="0" smtClean="0">
                <a:latin typeface="Calibri" charset="0"/>
                <a:ea typeface="ＭＳ Ｐゴシック" charset="0"/>
                <a:sym typeface="Symbol" charset="0"/>
              </a:rPr>
              <a:t>can be </a:t>
            </a:r>
            <a:r>
              <a:rPr lang="en-US" sz="3100" dirty="0" err="1" smtClean="0">
                <a:latin typeface="Calibri" charset="0"/>
                <a:ea typeface="ＭＳ Ｐゴシック" charset="0"/>
                <a:sym typeface="Symbol" charset="0"/>
              </a:rPr>
              <a:t>wriiten</a:t>
            </a:r>
            <a:r>
              <a:rPr lang="en-US" sz="3100" dirty="0" smtClean="0">
                <a:latin typeface="Calibri" charset="0"/>
                <a:ea typeface="ＭＳ Ｐゴシック" charset="0"/>
                <a:sym typeface="Symbol" charset="0"/>
              </a:rPr>
              <a:t> as </a:t>
            </a:r>
            <a:r>
              <a:rPr lang="en-US" sz="3100" b="1" dirty="0" smtClean="0">
                <a:solidFill>
                  <a:srgbClr val="FF0000"/>
                </a:solidFill>
                <a:latin typeface="Calibri" charset="0"/>
                <a:ea typeface="ＭＳ Ｐゴシック" charset="0"/>
                <a:sym typeface="Symbol" charset="0"/>
              </a:rPr>
              <a:t>             </a:t>
            </a:r>
            <a:r>
              <a:rPr lang="en-US" sz="3100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 x  Z, p(2x).</a:t>
            </a:r>
          </a:p>
          <a:p>
            <a:pPr marL="342900" lvl="1" indent="-342900">
              <a:lnSpc>
                <a:spcPct val="90000"/>
              </a:lnSpc>
              <a:buFontTx/>
              <a:buChar char="•"/>
            </a:pPr>
            <a:r>
              <a:rPr lang="en-US" sz="32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sym typeface="Symbol" charset="0"/>
              </a:rPr>
              <a:t>If the Universe is finite, say {a</a:t>
            </a:r>
            <a:r>
              <a:rPr lang="en-US" sz="3200" baseline="-250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sym typeface="Symbol" charset="0"/>
              </a:rPr>
              <a:t>1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sym typeface="Symbol" charset="0"/>
              </a:rPr>
              <a:t>, a</a:t>
            </a:r>
            <a:r>
              <a:rPr lang="en-US" sz="3200" baseline="-250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sym typeface="Symbol" charset="0"/>
              </a:rPr>
              <a:t>2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sym typeface="Symbol" charset="0"/>
              </a:rPr>
              <a:t>, …, a</a:t>
            </a:r>
            <a:r>
              <a:rPr lang="en-US" sz="3200" baseline="-250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sym typeface="Symbol" charset="0"/>
              </a:rPr>
              <a:t>n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sym typeface="Symbol" charset="0"/>
              </a:rPr>
              <a:t>}, then</a:t>
            </a:r>
          </a:p>
          <a:p>
            <a:pPr marL="0" lvl="1" indent="0" algn="ctr">
              <a:lnSpc>
                <a:spcPct val="90000"/>
              </a:lnSpc>
              <a:buNone/>
            </a:pPr>
            <a:r>
              <a:rPr lang="en-US" sz="3200" b="1" dirty="0">
                <a:solidFill>
                  <a:srgbClr val="000000"/>
                </a:solidFill>
                <a:latin typeface="Calibri" charset="0"/>
                <a:ea typeface="ＭＳ Ｐゴシック" charset="0"/>
                <a:sym typeface="Symbol" charset="0"/>
              </a:rPr>
              <a:t>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sym typeface="Symbol" charset="0"/>
              </a:rPr>
              <a:t> x p(x)        p(a</a:t>
            </a:r>
            <a:r>
              <a:rPr lang="en-US" sz="3200" baseline="-250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sym typeface="Symbol" charset="0"/>
              </a:rPr>
              <a:t>1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sym typeface="Symbol" charset="0"/>
              </a:rPr>
              <a:t>) </a:t>
            </a:r>
            <a:r>
              <a:rPr lang="en-US" sz="3200" dirty="0" smtClean="0">
                <a:latin typeface="Calibri" charset="0"/>
                <a:ea typeface="ＭＳ Ｐゴシック" charset="0"/>
                <a:sym typeface="Symbol" charset="0"/>
              </a:rPr>
              <a:t> p(a</a:t>
            </a:r>
            <a:r>
              <a:rPr lang="en-US" sz="3200" baseline="-25000" dirty="0" smtClean="0">
                <a:latin typeface="Calibri" charset="0"/>
                <a:ea typeface="ＭＳ Ｐゴシック" charset="0"/>
                <a:sym typeface="Symbol" charset="0"/>
              </a:rPr>
              <a:t>2</a:t>
            </a:r>
            <a:r>
              <a:rPr lang="en-US" sz="3200" dirty="0" smtClean="0">
                <a:latin typeface="Calibri" charset="0"/>
                <a:ea typeface="ＭＳ Ｐゴシック" charset="0"/>
                <a:sym typeface="Symbol" charset="0"/>
              </a:rPr>
              <a:t>)  … p(a</a:t>
            </a:r>
            <a:r>
              <a:rPr lang="en-US" sz="3200" baseline="-25000" dirty="0" smtClean="0">
                <a:latin typeface="Calibri" charset="0"/>
                <a:ea typeface="ＭＳ Ｐゴシック" charset="0"/>
                <a:sym typeface="Symbol" charset="0"/>
              </a:rPr>
              <a:t>n</a:t>
            </a:r>
            <a:r>
              <a:rPr lang="en-US" sz="3200" dirty="0" smtClean="0">
                <a:latin typeface="Calibri" charset="0"/>
                <a:ea typeface="ＭＳ Ｐゴシック" charset="0"/>
                <a:sym typeface="Symbol" charset="0"/>
              </a:rPr>
              <a:t>)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sym typeface="Symbol" charset="0"/>
              </a:rPr>
              <a:t> .</a:t>
            </a:r>
          </a:p>
          <a:p>
            <a:pPr marL="0" lvl="1" indent="0">
              <a:lnSpc>
                <a:spcPct val="90000"/>
              </a:lnSpc>
              <a:buNone/>
            </a:pPr>
            <a:endParaRPr lang="en-US" sz="3200" dirty="0" smtClean="0">
              <a:solidFill>
                <a:srgbClr val="0000FF"/>
              </a:solidFill>
              <a:sym typeface="Symbol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4545583"/>
              </p:ext>
            </p:extLst>
          </p:nvPr>
        </p:nvGraphicFramePr>
        <p:xfrm>
          <a:off x="2958388" y="4843831"/>
          <a:ext cx="431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4" name="Equation" r:id="rId3" imgW="431800" imgH="254000" progId="Equation.3">
                  <p:embed/>
                </p:oleObj>
              </mc:Choice>
              <mc:Fallback>
                <p:oleObj name="Equation" r:id="rId3" imgW="4318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58388" y="4843831"/>
                        <a:ext cx="4318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6872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Universal Quantifier: </a:t>
            </a:r>
            <a:r>
              <a:rPr lang="en-US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 (for all)</a:t>
            </a:r>
            <a:endParaRPr lang="en-CA" b="1" dirty="0">
              <a:solidFill>
                <a:srgbClr val="0000FF"/>
              </a:solidFill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3999" cy="5638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sz="3100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 x p(x)</a:t>
            </a:r>
            <a:r>
              <a:rPr lang="en-US" sz="3100" dirty="0" smtClean="0">
                <a:latin typeface="Calibri" charset="0"/>
                <a:ea typeface="ＭＳ Ｐゴシック" charset="0"/>
                <a:sym typeface="Symbol" charset="0"/>
              </a:rPr>
              <a:t>: a proposition which is true if p(x) is true for all values of x of the universe of discourse.</a:t>
            </a:r>
          </a:p>
          <a:p>
            <a:pPr marL="342900" lvl="1" indent="-342900">
              <a:lnSpc>
                <a:spcPct val="90000"/>
              </a:lnSpc>
              <a:buFontTx/>
              <a:buChar char="•"/>
            </a:pPr>
            <a:r>
              <a:rPr lang="en-US" sz="3100" dirty="0" smtClean="0">
                <a:latin typeface="Calibri" charset="0"/>
                <a:ea typeface="ＭＳ Ｐゴシック" charset="0"/>
                <a:sym typeface="Symbol" charset="0"/>
              </a:rPr>
              <a:t>Consider :   </a:t>
            </a:r>
            <a:r>
              <a:rPr lang="en-US" sz="3100" b="1" dirty="0">
                <a:solidFill>
                  <a:srgbClr val="FF0000"/>
                </a:solidFill>
              </a:rPr>
              <a:t>For every n </a:t>
            </a:r>
            <a:r>
              <a:rPr lang="en-US" sz="3100" b="1" dirty="0">
                <a:solidFill>
                  <a:srgbClr val="FF0000"/>
                </a:solidFill>
                <a:latin typeface="Calibri" charset="0"/>
                <a:ea typeface="ＭＳ Ｐゴシック" charset="0"/>
                <a:sym typeface="Symbol" charset="0"/>
              </a:rPr>
              <a:t> Z, 2n is </a:t>
            </a:r>
            <a:r>
              <a:rPr lang="en-US" sz="3100" b="1" dirty="0" smtClean="0">
                <a:solidFill>
                  <a:srgbClr val="FF0000"/>
                </a:solidFill>
                <a:latin typeface="Calibri" charset="0"/>
                <a:ea typeface="ＭＳ Ｐゴシック" charset="0"/>
                <a:sym typeface="Symbol" charset="0"/>
              </a:rPr>
              <a:t>even</a:t>
            </a:r>
          </a:p>
          <a:p>
            <a:pPr marL="742950" lvl="2" indent="-342900">
              <a:lnSpc>
                <a:spcPct val="90000"/>
              </a:lnSpc>
              <a:buFontTx/>
              <a:buChar char="•"/>
            </a:pPr>
            <a:r>
              <a:rPr lang="en-US" sz="2700" dirty="0" smtClean="0">
                <a:latin typeface="Calibri" charset="0"/>
                <a:ea typeface="ＭＳ Ｐゴシック" charset="0"/>
                <a:sym typeface="Symbol" charset="0"/>
              </a:rPr>
              <a:t>Let </a:t>
            </a:r>
            <a:r>
              <a:rPr lang="en-US" sz="2700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p(x): x is even</a:t>
            </a:r>
            <a:r>
              <a:rPr lang="en-US" sz="2700" dirty="0" smtClean="0">
                <a:latin typeface="Calibri" charset="0"/>
                <a:ea typeface="ＭＳ Ｐゴシック" charset="0"/>
                <a:sym typeface="Symbol" charset="0"/>
              </a:rPr>
              <a:t> be an open statement.</a:t>
            </a:r>
          </a:p>
          <a:p>
            <a:pPr marL="742950" lvl="2" indent="-342900">
              <a:lnSpc>
                <a:spcPct val="90000"/>
              </a:lnSpc>
              <a:buFontTx/>
              <a:buChar char="•"/>
            </a:pPr>
            <a:r>
              <a:rPr lang="en-US" sz="3100" b="1" dirty="0" smtClean="0">
                <a:solidFill>
                  <a:srgbClr val="FF0000"/>
                </a:solidFill>
              </a:rPr>
              <a:t>For every n </a:t>
            </a:r>
            <a:r>
              <a:rPr lang="en-US" sz="3100" b="1" dirty="0" smtClean="0">
                <a:solidFill>
                  <a:srgbClr val="FF0000"/>
                </a:solidFill>
                <a:latin typeface="Calibri" charset="0"/>
                <a:ea typeface="ＭＳ Ｐゴシック" charset="0"/>
                <a:sym typeface="Symbol" charset="0"/>
              </a:rPr>
              <a:t> Z, 2n is even </a:t>
            </a:r>
            <a:r>
              <a:rPr lang="en-US" sz="3100" dirty="0" smtClean="0">
                <a:latin typeface="Calibri" charset="0"/>
                <a:ea typeface="ＭＳ Ｐゴシック" charset="0"/>
                <a:sym typeface="Symbol" charset="0"/>
              </a:rPr>
              <a:t>can be written as </a:t>
            </a:r>
            <a:r>
              <a:rPr lang="en-US" sz="3100" b="1" dirty="0" smtClean="0">
                <a:solidFill>
                  <a:srgbClr val="FF0000"/>
                </a:solidFill>
                <a:latin typeface="Calibri" charset="0"/>
                <a:ea typeface="ＭＳ Ｐゴシック" charset="0"/>
                <a:sym typeface="Symbol" charset="0"/>
              </a:rPr>
              <a:t>             </a:t>
            </a:r>
            <a:r>
              <a:rPr lang="en-US" sz="3100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 x  Z, p(2x).</a:t>
            </a:r>
          </a:p>
        </p:txBody>
      </p:sp>
    </p:spTree>
    <p:extLst>
      <p:ext uri="{BB962C8B-B14F-4D97-AF65-F5344CB8AC3E}">
        <p14:creationId xmlns:p14="http://schemas.microsoft.com/office/powerpoint/2010/main" val="1512947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42681" y="304800"/>
            <a:ext cx="8486356" cy="685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Examples </a:t>
            </a:r>
            <a:r>
              <a:rPr lang="en-US" sz="3600" b="1" dirty="0" smtClean="0">
                <a:solidFill>
                  <a:srgbClr val="0000FF"/>
                </a:solidFill>
              </a:rPr>
              <a:t>: </a:t>
            </a:r>
            <a:r>
              <a:rPr lang="en-US" sz="3600" b="1" dirty="0" smtClean="0">
                <a:solidFill>
                  <a:srgbClr val="0000FF"/>
                </a:solidFill>
              </a:rPr>
              <a:t>universal quantifiers</a:t>
            </a:r>
            <a:endParaRPr lang="en-CA" sz="3600" b="1" dirty="0">
              <a:solidFill>
                <a:srgbClr val="0000FF"/>
              </a:solidFill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681" y="1219200"/>
            <a:ext cx="8801319" cy="510971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dirty="0" smtClean="0"/>
              <a:t>Let p(x): x takes </a:t>
            </a:r>
            <a:r>
              <a:rPr lang="en-US" dirty="0" err="1" smtClean="0"/>
              <a:t>macm</a:t>
            </a:r>
            <a:r>
              <a:rPr lang="en-US" dirty="0" smtClean="0"/>
              <a:t> 101; q(x): x is a CS student.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Express the statements: 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Every CS student must take macm101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                             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672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42681" y="304800"/>
            <a:ext cx="8486356" cy="685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Examples </a:t>
            </a:r>
            <a:r>
              <a:rPr lang="en-US" sz="3600" b="1" dirty="0" smtClean="0">
                <a:solidFill>
                  <a:srgbClr val="0000FF"/>
                </a:solidFill>
              </a:rPr>
              <a:t>: </a:t>
            </a:r>
            <a:r>
              <a:rPr lang="en-US" sz="3600" b="1" dirty="0" smtClean="0">
                <a:solidFill>
                  <a:srgbClr val="0000FF"/>
                </a:solidFill>
              </a:rPr>
              <a:t>universal quantifiers</a:t>
            </a:r>
            <a:endParaRPr lang="en-CA" sz="3600" b="1" dirty="0">
              <a:solidFill>
                <a:srgbClr val="0000FF"/>
              </a:solidFill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681" y="1219200"/>
            <a:ext cx="8801319" cy="510971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dirty="0" smtClean="0"/>
              <a:t>Let p(x): x takes </a:t>
            </a:r>
            <a:r>
              <a:rPr lang="en-US" dirty="0" err="1" smtClean="0"/>
              <a:t>macm</a:t>
            </a:r>
            <a:r>
              <a:rPr lang="en-US" dirty="0" smtClean="0"/>
              <a:t> 101; q(x): x is a CS student.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Express the statements: 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Every CS student must take macm101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                             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 x (q(</a:t>
            </a: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x)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        p(x))</a:t>
            </a:r>
            <a:endParaRPr lang="en-US" dirty="0">
              <a:sym typeface="Symbol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US" dirty="0" smtClean="0">
              <a:solidFill>
                <a:srgbClr val="0000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2489814"/>
              </p:ext>
            </p:extLst>
          </p:nvPr>
        </p:nvGraphicFramePr>
        <p:xfrm>
          <a:off x="4524941" y="2895169"/>
          <a:ext cx="431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8" name="Equation" r:id="rId3" imgW="431800" imgH="254000" progId="Equation.3">
                  <p:embed/>
                </p:oleObj>
              </mc:Choice>
              <mc:Fallback>
                <p:oleObj name="Equation" r:id="rId3" imgW="4318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24941" y="2895169"/>
                        <a:ext cx="4318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3267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8955</TotalTime>
  <Words>3138</Words>
  <Application>Microsoft Macintosh PowerPoint</Application>
  <PresentationFormat>On-screen Show (4:3)</PresentationFormat>
  <Paragraphs>288</Paragraphs>
  <Slides>48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0" baseType="lpstr">
      <vt:lpstr>Office Theme</vt:lpstr>
      <vt:lpstr>Equation</vt:lpstr>
      <vt:lpstr>Logic- Part-II</vt:lpstr>
      <vt:lpstr>Predicate Logic (Propositional Function)</vt:lpstr>
      <vt:lpstr>Open sentences</vt:lpstr>
      <vt:lpstr>Universe of Discourse</vt:lpstr>
      <vt:lpstr>Quantifiers</vt:lpstr>
      <vt:lpstr>Universal Quantifier:  (for all)</vt:lpstr>
      <vt:lpstr>Universal Quantifier:  (for all)</vt:lpstr>
      <vt:lpstr>Examples : universal quantifiers</vt:lpstr>
      <vt:lpstr>Examples : universal quantifiers</vt:lpstr>
      <vt:lpstr>Examples : universal quantifiers</vt:lpstr>
      <vt:lpstr>Examples : universal quantifiers</vt:lpstr>
      <vt:lpstr>Examples : universal quantifiers</vt:lpstr>
      <vt:lpstr>Existential Quantifier:    (there exists)</vt:lpstr>
      <vt:lpstr>Existential Quantifier:    (there exists)</vt:lpstr>
      <vt:lpstr>Existential Quantifier:    (there exists)</vt:lpstr>
      <vt:lpstr>Existential Quantifier: Examples</vt:lpstr>
      <vt:lpstr>Quantifiers: Truth values</vt:lpstr>
      <vt:lpstr>Example:</vt:lpstr>
      <vt:lpstr>Example:</vt:lpstr>
      <vt:lpstr>Precedence of Quantifiers</vt:lpstr>
      <vt:lpstr>Problems</vt:lpstr>
      <vt:lpstr>Problems</vt:lpstr>
      <vt:lpstr>Translating English to Symbolic Logic</vt:lpstr>
      <vt:lpstr>Translating English to Symbolic Logic</vt:lpstr>
      <vt:lpstr>Translating English to Symbolic Logic</vt:lpstr>
      <vt:lpstr>Translating English to Symbolic Logic</vt:lpstr>
      <vt:lpstr>Translating English to Symbolic Logic</vt:lpstr>
      <vt:lpstr>Translating English to Symbolic Logic</vt:lpstr>
      <vt:lpstr>Translating English to Symbolic Logic</vt:lpstr>
      <vt:lpstr>Translating English to Symbolic Logic</vt:lpstr>
      <vt:lpstr>Translating English to Symbolic Logic</vt:lpstr>
      <vt:lpstr>Translating English to Symbolic Logic</vt:lpstr>
      <vt:lpstr>Translating English to Symbolic Logic</vt:lpstr>
      <vt:lpstr>Translating English to Symbolic Logic</vt:lpstr>
      <vt:lpstr>Translating English to Symbolic Logic</vt:lpstr>
      <vt:lpstr>Translating English to Symbolic Logic</vt:lpstr>
      <vt:lpstr>Translating English to Symbolic Logic</vt:lpstr>
      <vt:lpstr>Translating English to Symbolic Logic</vt:lpstr>
      <vt:lpstr>Negation</vt:lpstr>
      <vt:lpstr>Negation: Truth </vt:lpstr>
      <vt:lpstr>Negation: Example</vt:lpstr>
      <vt:lpstr>Example</vt:lpstr>
      <vt:lpstr>Example</vt:lpstr>
      <vt:lpstr>Comments</vt:lpstr>
      <vt:lpstr>Practice problems from the text:</vt:lpstr>
      <vt:lpstr>PowerPoint Presentation</vt:lpstr>
      <vt:lpstr>Some more practice problems (the universe is real)</vt:lpstr>
      <vt:lpstr>PowerPoint Presentation</vt:lpstr>
    </vt:vector>
  </TitlesOfParts>
  <Company>SFU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Logic</dc:title>
  <dc:creator>Binay Bhattacharya</dc:creator>
  <cp:lastModifiedBy>Binay Bhattacharya</cp:lastModifiedBy>
  <cp:revision>99</cp:revision>
  <cp:lastPrinted>2015-01-26T22:11:06Z</cp:lastPrinted>
  <dcterms:created xsi:type="dcterms:W3CDTF">2015-01-16T06:32:34Z</dcterms:created>
  <dcterms:modified xsi:type="dcterms:W3CDTF">2015-01-27T06:53:12Z</dcterms:modified>
</cp:coreProperties>
</file>