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256" r:id="rId2"/>
    <p:sldId id="269" r:id="rId3"/>
    <p:sldId id="274" r:id="rId4"/>
    <p:sldId id="328" r:id="rId5"/>
    <p:sldId id="329" r:id="rId6"/>
    <p:sldId id="362" r:id="rId7"/>
    <p:sldId id="330" r:id="rId8"/>
    <p:sldId id="331" r:id="rId9"/>
    <p:sldId id="363" r:id="rId10"/>
    <p:sldId id="364" r:id="rId11"/>
    <p:sldId id="365" r:id="rId12"/>
    <p:sldId id="332" r:id="rId13"/>
    <p:sldId id="333" r:id="rId14"/>
    <p:sldId id="335" r:id="rId15"/>
    <p:sldId id="366" r:id="rId16"/>
    <p:sldId id="334" r:id="rId17"/>
    <p:sldId id="336" r:id="rId18"/>
    <p:sldId id="337" r:id="rId19"/>
    <p:sldId id="338" r:id="rId20"/>
    <p:sldId id="339" r:id="rId21"/>
    <p:sldId id="341" r:id="rId22"/>
    <p:sldId id="340" r:id="rId23"/>
    <p:sldId id="342" r:id="rId24"/>
    <p:sldId id="353" r:id="rId25"/>
    <p:sldId id="354" r:id="rId26"/>
    <p:sldId id="343" r:id="rId27"/>
    <p:sldId id="344" r:id="rId28"/>
    <p:sldId id="345" r:id="rId29"/>
    <p:sldId id="355" r:id="rId30"/>
    <p:sldId id="347" r:id="rId31"/>
    <p:sldId id="367" r:id="rId32"/>
    <p:sldId id="368" r:id="rId33"/>
    <p:sldId id="346" r:id="rId34"/>
    <p:sldId id="356" r:id="rId35"/>
    <p:sldId id="357" r:id="rId36"/>
    <p:sldId id="358" r:id="rId37"/>
    <p:sldId id="360" r:id="rId38"/>
    <p:sldId id="359" r:id="rId39"/>
    <p:sldId id="348" r:id="rId40"/>
    <p:sldId id="349" r:id="rId41"/>
    <p:sldId id="350" r:id="rId42"/>
    <p:sldId id="351" r:id="rId43"/>
    <p:sldId id="361" r:id="rId44"/>
    <p:sldId id="369" r:id="rId45"/>
    <p:sldId id="352" r:id="rId46"/>
    <p:sldId id="370" r:id="rId47"/>
    <p:sldId id="371" r:id="rId48"/>
    <p:sldId id="372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30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5D11B-0AF6-8F48-B032-425DD8410853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8420F-DDDB-434E-A853-F2020D70E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7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7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9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1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3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2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8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3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7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4F77-632A-EF40-B45C-0DBB089E2E17}" type="datetimeFigureOut">
              <a:rPr lang="en-US" smtClean="0"/>
              <a:t>2015-01-23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4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se.unl.edu/~choueiry/S13-235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1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12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3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5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7" Type="http://schemas.openxmlformats.org/officeDocument/2006/relationships/oleObject" Target="../embeddings/oleObject32.bin"/><Relationship Id="rId8" Type="http://schemas.openxmlformats.org/officeDocument/2006/relationships/image" Target="../media/image2.emf"/><Relationship Id="rId9" Type="http://schemas.openxmlformats.org/officeDocument/2006/relationships/oleObject" Target="../embeddings/oleObject33.bin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35.bin"/><Relationship Id="rId6" Type="http://schemas.openxmlformats.org/officeDocument/2006/relationships/oleObject" Target="../embeddings/oleObject36.bin"/><Relationship Id="rId7" Type="http://schemas.openxmlformats.org/officeDocument/2006/relationships/oleObject" Target="../embeddings/oleObject37.bin"/><Relationship Id="rId8" Type="http://schemas.openxmlformats.org/officeDocument/2006/relationships/image" Target="../media/image2.emf"/><Relationship Id="rId9" Type="http://schemas.openxmlformats.org/officeDocument/2006/relationships/oleObject" Target="../embeddings/oleObject38.bin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Logic- Part</a:t>
            </a:r>
            <a:r>
              <a:rPr lang="en-US" dirty="0" smtClean="0"/>
              <a:t>-II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9" y="3886199"/>
            <a:ext cx="8544328" cy="2824801"/>
          </a:xfrm>
        </p:spPr>
        <p:txBody>
          <a:bodyPr/>
          <a:lstStyle/>
          <a:p>
            <a:r>
              <a:rPr lang="en-US" dirty="0" smtClean="0"/>
              <a:t>Some slides have been taken from the sites</a:t>
            </a:r>
          </a:p>
          <a:p>
            <a:r>
              <a:rPr lang="en-US" dirty="0" smtClean="0">
                <a:hlinkClick r:id="rId2"/>
              </a:rPr>
              <a:t>http://cse.unl.edu/~choueiry/S13-235/</a:t>
            </a:r>
            <a:endParaRPr lang="en-US" dirty="0" smtClean="0"/>
          </a:p>
          <a:p>
            <a:r>
              <a:rPr lang="en-US" dirty="0" smtClean="0"/>
              <a:t>and </a:t>
            </a:r>
          </a:p>
          <a:p>
            <a:r>
              <a:rPr lang="en-US" dirty="0"/>
              <a:t>http://</a:t>
            </a:r>
            <a:r>
              <a:rPr lang="en-US" dirty="0" err="1"/>
              <a:t>www.whitman.edu</a:t>
            </a:r>
            <a:r>
              <a:rPr lang="en-US" dirty="0"/>
              <a:t>/mathematics/</a:t>
            </a:r>
            <a:r>
              <a:rPr lang="en-US" dirty="0" err="1"/>
              <a:t>higher_math_online</a:t>
            </a:r>
            <a:r>
              <a:rPr lang="en-US" dirty="0"/>
              <a:t>/section01.02.html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</a:t>
            </a:r>
            <a:r>
              <a:rPr lang="en-US" sz="3600" b="1" dirty="0" smtClean="0">
                <a:solidFill>
                  <a:srgbClr val="0000FF"/>
                </a:solidFill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</a:rPr>
              <a:t>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sym typeface="Symbol" charset="0"/>
              </a:rPr>
              <a:t>Everybody must take macm101 or be a non CS student.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				 </a:t>
            </a:r>
            <a:r>
              <a:rPr lang="en-US" dirty="0">
                <a:solidFill>
                  <a:srgbClr val="000000"/>
                </a:solidFill>
                <a:sym typeface="Symbol" charset="0"/>
              </a:rPr>
              <a:t>	</a:t>
            </a:r>
            <a:endParaRPr lang="en-US" dirty="0" smtClean="0">
              <a:solidFill>
                <a:srgbClr val="000000"/>
              </a:solidFill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118692"/>
              </p:ext>
            </p:extLst>
          </p:nvPr>
        </p:nvGraphicFramePr>
        <p:xfrm>
          <a:off x="4524941" y="289516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941" y="289516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403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</a:t>
            </a:r>
            <a:r>
              <a:rPr lang="en-US" sz="3600" b="1" dirty="0" smtClean="0">
                <a:solidFill>
                  <a:srgbClr val="0000FF"/>
                </a:solidFill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</a:rPr>
              <a:t>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sym typeface="Symbol" charset="0"/>
              </a:rPr>
              <a:t>Everybody must take macm101 or be a non CS student.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				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(p(x)  q(x))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00"/>
                </a:solidFill>
                <a:sym typeface="Symbol" charset="0"/>
              </a:rPr>
              <a:t>	</a:t>
            </a:r>
            <a:endParaRPr lang="en-US" dirty="0" smtClean="0">
              <a:solidFill>
                <a:srgbClr val="000000"/>
              </a:solidFill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005436"/>
              </p:ext>
            </p:extLst>
          </p:nvPr>
        </p:nvGraphicFramePr>
        <p:xfrm>
          <a:off x="4605573" y="288790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5573" y="288790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6360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</a:t>
            </a:r>
            <a:r>
              <a:rPr lang="en-US" sz="3600" b="1" dirty="0" smtClean="0">
                <a:solidFill>
                  <a:srgbClr val="0000FF"/>
                </a:solidFill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</a:rPr>
              <a:t>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type="body" idx="1"/>
          </p:nvPr>
        </p:nvSpPr>
        <p:spPr>
          <a:xfrm>
            <a:off x="342900" y="1219200"/>
            <a:ext cx="8801100" cy="5110163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Express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statement</a:t>
            </a:r>
          </a:p>
          <a:p>
            <a:pPr algn="ctr">
              <a:buFont typeface="Arial" charset="0"/>
              <a:buNone/>
            </a:pPr>
            <a:r>
              <a:rPr lang="ja-JP" altLang="en-US" dirty="0">
                <a:latin typeface="Calibri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for every </a:t>
            </a:r>
            <a:r>
              <a:rPr lang="en-US" altLang="ja-JP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 and every </a:t>
            </a:r>
            <a:r>
              <a:rPr lang="en-US" altLang="ja-JP" i="1" dirty="0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altLang="ja-JP" dirty="0" err="1">
                <a:latin typeface="Calibri" charset="0"/>
                <a:ea typeface="ＭＳ Ｐゴシック" charset="0"/>
                <a:cs typeface="ＭＳ Ｐゴシック" charset="0"/>
              </a:rPr>
              <a:t>+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&gt;10</a:t>
            </a:r>
            <a:r>
              <a:rPr lang="ja-JP" altLang="en-US" dirty="0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Answer: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</a:rPr>
              <a:t>Let </a:t>
            </a:r>
            <a:r>
              <a:rPr lang="en-US" i="1" dirty="0">
                <a:latin typeface="Calibri" charset="0"/>
                <a:ea typeface="ＭＳ Ｐゴシック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</a:rPr>
              <a:t>x</a:t>
            </a:r>
            <a:r>
              <a:rPr lang="en-US" dirty="0" err="1">
                <a:latin typeface="Calibri" charset="0"/>
                <a:ea typeface="ＭＳ Ｐゴシック" charset="0"/>
              </a:rPr>
              <a:t>,</a:t>
            </a:r>
            <a:r>
              <a:rPr lang="en-US" i="1" dirty="0" err="1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) be the statement </a:t>
            </a:r>
            <a:r>
              <a:rPr lang="en-US" i="1" dirty="0" err="1">
                <a:latin typeface="Calibri" charset="0"/>
                <a:ea typeface="ＭＳ Ｐゴシック" charset="0"/>
              </a:rPr>
              <a:t>x</a:t>
            </a:r>
            <a:r>
              <a:rPr lang="en-US" dirty="0" err="1">
                <a:latin typeface="Calibri" charset="0"/>
                <a:ea typeface="ＭＳ Ｐゴシック" charset="0"/>
              </a:rPr>
              <a:t>+</a:t>
            </a:r>
            <a:r>
              <a:rPr lang="en-US" i="1" dirty="0" err="1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&gt;10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</a:rPr>
              <a:t>Where the universe of discourse for </a:t>
            </a:r>
            <a:r>
              <a:rPr lang="en-US" i="1" dirty="0">
                <a:latin typeface="Calibri" charset="0"/>
                <a:ea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i="1" dirty="0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 is the set of integers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The statement is: 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Shorthand: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971550" lvl="1" indent="-514350"/>
            <a:endParaRPr lang="en-US" dirty="0">
              <a:latin typeface="Calibri" charset="0"/>
              <a:ea typeface="ＭＳ Ｐゴシック" charset="0"/>
            </a:endParaRPr>
          </a:p>
          <a:p>
            <a:pPr marL="971550" lvl="1" indent="-514350"/>
            <a:endParaRPr lang="en-US" dirty="0">
              <a:latin typeface="Calibri" charset="0"/>
              <a:ea typeface="ＭＳ Ｐゴシック" charset="0"/>
            </a:endParaRP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18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566988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>
                <a:latin typeface="Calibri" charset="0"/>
                <a:ea typeface="ＭＳ Ｐゴシック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100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at least one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 smtClean="0">
                <a:solidFill>
                  <a:srgbClr val="FF0000"/>
                </a:solidFill>
              </a:rPr>
              <a:t>There is an integer that is not even</a:t>
            </a:r>
            <a:endParaRPr lang="en-US" sz="3100" b="1" dirty="0" smtClean="0">
              <a:solidFill>
                <a:srgbClr val="FF0000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The above proposition can be </a:t>
            </a:r>
            <a:r>
              <a:rPr lang="en-US" sz="3100" dirty="0" err="1" smtClean="0">
                <a:latin typeface="Calibri" charset="0"/>
                <a:ea typeface="ＭＳ Ｐゴシック" charset="0"/>
                <a:sym typeface="Symbol" charset="0"/>
              </a:rPr>
              <a:t>wriiten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			</a:t>
            </a:r>
            <a:r>
              <a:rPr lang="en-US" sz="3200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 Z, </a:t>
            </a:r>
            <a:r>
              <a:rPr lang="en-US" sz="3200" dirty="0">
                <a:latin typeface="Calibri" charset="0"/>
                <a:ea typeface="ＭＳ Ｐゴシック" charset="0"/>
                <a:sym typeface="Symbol" charset="0"/>
              </a:rPr>
              <a:t>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p(x).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If the Universe is finite, say {a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…,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}, then</a:t>
            </a:r>
          </a:p>
          <a:p>
            <a:pPr marL="0" lvl="1" indent="0" algn="ctr">
              <a:lnSpc>
                <a:spcPct val="90000"/>
              </a:lnSpc>
              <a:buNone/>
            </a:pP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x p(x)        p(a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 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 …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.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3200" dirty="0" smtClean="0">
              <a:solidFill>
                <a:srgbClr val="0000FF"/>
              </a:solidFill>
              <a:sym typeface="Symbo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380365"/>
              </p:ext>
            </p:extLst>
          </p:nvPr>
        </p:nvGraphicFramePr>
        <p:xfrm>
          <a:off x="2897914" y="550897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7914" y="550897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41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881952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Example: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What is the truth value of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p(x) where p(x) is the statement ``x</a:t>
            </a:r>
            <a:r>
              <a:rPr lang="en-US" baseline="30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&gt; 10”? Suppose the universe of discourse is set of positive number not </a:t>
            </a:r>
            <a:r>
              <a:rPr lang="en-US" dirty="0" err="1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exceedin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4, i.e. the set {1,2,3,4}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Ans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: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1207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881952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Example: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What is the truth value of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p(x) where p(x) is the statement ``x</a:t>
            </a:r>
            <a:r>
              <a:rPr lang="en-US" baseline="30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&gt; 10”? Suppose the universe of discourse is set of positive number </a:t>
            </a:r>
            <a:r>
              <a:rPr lang="en-US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not exceeding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4, i.e. the set {1,2,3,4}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Ans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: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In our case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 p(x)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    p(1)</a:t>
            </a:r>
            <a:r>
              <a:rPr lang="en-US" dirty="0" smtClean="0">
                <a:sym typeface="Symbol"/>
              </a:rPr>
              <a:t> p(2)  p(3)  p(4).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</a:t>
            </a:r>
            <a:r>
              <a:rPr lang="en-US" dirty="0" smtClean="0">
                <a:sym typeface="Symbol" charset="0"/>
              </a:rPr>
              <a:t>Since p(4) is true,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 p(x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) is true.</a:t>
            </a:r>
            <a:endParaRPr lang="en-US" dirty="0" smtClean="0">
              <a:sym typeface="Symbol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640646"/>
              </p:ext>
            </p:extLst>
          </p:nvPr>
        </p:nvGraphicFramePr>
        <p:xfrm>
          <a:off x="4349263" y="460196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9263" y="460196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40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Examples</a:t>
            </a:r>
            <a:endParaRPr lang="en-CA" b="1" dirty="0">
              <a:solidFill>
                <a:srgbClr val="0000FF"/>
              </a:solidFill>
            </a:endParaRPr>
          </a:p>
        </p:txBody>
      </p:sp>
      <p:pic>
        <p:nvPicPr>
          <p:cNvPr id="2" name="Picture 1" descr="Screen Shot 2015-01-23 at 9.58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29" y="1410903"/>
            <a:ext cx="8655123" cy="447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84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Quantifiers: Truth values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truth table for the quantified statements.</a:t>
            </a:r>
            <a:endParaRPr lang="en-US" dirty="0"/>
          </a:p>
        </p:txBody>
      </p:sp>
      <p:pic>
        <p:nvPicPr>
          <p:cNvPr id="4" name="Picture 3" descr="Screen Shot 2015-01-25 at 5.13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96" y="2811440"/>
            <a:ext cx="9181696" cy="352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2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Example: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23165"/>
          </a:xfrm>
        </p:spPr>
        <p:txBody>
          <a:bodyPr/>
          <a:lstStyle/>
          <a:p>
            <a:r>
              <a:rPr lang="en-US" dirty="0" smtClean="0"/>
              <a:t>p(x): x &gt;  0;  q(x):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≥ 0; </a:t>
            </a:r>
            <a:r>
              <a:rPr lang="en-US" dirty="0" smtClean="0"/>
              <a:t>r(x): x</a:t>
            </a:r>
            <a:r>
              <a:rPr lang="en-US" baseline="30000" dirty="0" smtClean="0"/>
              <a:t>2</a:t>
            </a:r>
            <a:r>
              <a:rPr lang="en-US" dirty="0" smtClean="0"/>
              <a:t> – 3x -4 =0   s(x): x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– 3 &gt;0.</a:t>
            </a:r>
            <a:endParaRPr lang="en-US" sz="3600" dirty="0" smtClean="0"/>
          </a:p>
          <a:p>
            <a:endParaRPr lang="en-US" dirty="0"/>
          </a:p>
        </p:txBody>
      </p:sp>
      <p:pic>
        <p:nvPicPr>
          <p:cNvPr id="6" name="Picture 5" descr="Screen Shot 2015-01-25 at 5.46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64" y="3023364"/>
            <a:ext cx="8798579" cy="25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50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Example: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23165"/>
          </a:xfrm>
        </p:spPr>
        <p:txBody>
          <a:bodyPr/>
          <a:lstStyle/>
          <a:p>
            <a:r>
              <a:rPr lang="en-US" dirty="0" smtClean="0"/>
              <a:t>p(x): x &gt;  0;  q(x):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≥ 0; r(x): 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– 3x -4 =0  s(x): x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– 3 &gt;0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  <p:pic>
        <p:nvPicPr>
          <p:cNvPr id="5" name="Picture 4" descr="Screen Shot 2015-01-25 at 5.43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10989"/>
            <a:ext cx="8609586" cy="301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7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Predicate Logic (Propositional Function)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Propositional statements are not powerful enough to capture wide range of statements.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Consider the statement:</a:t>
            </a:r>
            <a:endParaRPr lang="en-US" sz="28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For every n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</a:t>
            </a:r>
          </a:p>
          <a:p>
            <a:pPr marL="514350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Consider the sentences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y has four sides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x has black hair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x+2 is an even integer</a:t>
            </a:r>
          </a:p>
          <a:p>
            <a:pPr marL="514350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The above sentences involve variables.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Precedence of Quantifiers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quatifiers</a:t>
            </a:r>
            <a:r>
              <a:rPr lang="en-US" dirty="0" smtClean="0"/>
              <a:t> </a:t>
            </a:r>
            <a:r>
              <a:rPr lang="en-US" dirty="0" smtClean="0">
                <a:sym typeface="Symbol" charset="0"/>
              </a:rPr>
              <a:t> and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 have higher precedence than all logical connectives.</a:t>
            </a:r>
          </a:p>
          <a:p>
            <a:pPr lvl="1"/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x p(x)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 q(x) is the conjunction of  </a:t>
            </a:r>
            <a:r>
              <a:rPr lang="en-US" dirty="0">
                <a:sym typeface="Symbol" charset="0"/>
              </a:rPr>
              <a:t>x p(x) </a:t>
            </a:r>
            <a:r>
              <a:rPr lang="en-US" dirty="0" smtClean="0">
                <a:sym typeface="Symbol" charset="0"/>
              </a:rPr>
              <a:t> and q(x).</a:t>
            </a:r>
            <a:endParaRPr lang="en-US" dirty="0"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i</a:t>
            </a:r>
            <a:r>
              <a:rPr lang="en-US" dirty="0" smtClean="0">
                <a:sym typeface="Symbol" charset="0"/>
              </a:rPr>
              <a:t>t is equivalent to (</a:t>
            </a:r>
            <a:r>
              <a:rPr lang="en-US" dirty="0">
                <a:sym typeface="Symbol" charset="0"/>
              </a:rPr>
              <a:t>x p(x</a:t>
            </a:r>
            <a:r>
              <a:rPr lang="en-US" dirty="0" smtClean="0">
                <a:sym typeface="Symbol" charset="0"/>
              </a:rPr>
              <a:t>))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 q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(x) 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 smtClean="0">
                <a:sym typeface="Symbol" charset="0"/>
              </a:rPr>
              <a:t>but not equivalent to </a:t>
            </a:r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(p</a:t>
            </a:r>
            <a:r>
              <a:rPr lang="en-US" dirty="0">
                <a:sym typeface="Symbol" charset="0"/>
              </a:rPr>
              <a:t>(x)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 q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(x) )</a:t>
            </a:r>
            <a:endParaRPr lang="en-US" dirty="0" smtClean="0">
              <a:sym typeface="Symbol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77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ym typeface="Symbol" charset="0"/>
              </a:rPr>
              <a:t>Let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xy</a:t>
            </a:r>
            <a:r>
              <a:rPr lang="en-US" dirty="0" smtClean="0">
                <a:sym typeface="Symbol" charset="0"/>
              </a:rPr>
              <a:t> =0; Universe is R.</a:t>
            </a:r>
          </a:p>
          <a:p>
            <a:pPr lvl="1"/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y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y x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(?)</a:t>
            </a: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x 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(?</a:t>
            </a:r>
            <a:r>
              <a:rPr lang="en-US" dirty="0" smtClean="0">
                <a:sym typeface="Symbol" charset="0"/>
              </a:rPr>
              <a:t>)</a:t>
            </a:r>
          </a:p>
          <a:p>
            <a:r>
              <a:rPr lang="en-US" dirty="0" smtClean="0">
                <a:sym typeface="Symbol" charset="0"/>
              </a:rPr>
              <a:t>Let q(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x+y</a:t>
            </a:r>
            <a:r>
              <a:rPr lang="en-US" dirty="0" smtClean="0">
                <a:sym typeface="Symbol" charset="0"/>
              </a:rPr>
              <a:t> = 0; Universe is 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 x </a:t>
            </a:r>
            <a:r>
              <a:rPr lang="en-US" dirty="0" smtClean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</a:p>
          <a:p>
            <a:pPr lvl="1"/>
            <a:endParaRPr lang="en-US" dirty="0" smtClean="0">
              <a:sym typeface="Symbol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827838"/>
              </p:ext>
            </p:extLst>
          </p:nvPr>
        </p:nvGraphicFramePr>
        <p:xfrm>
          <a:off x="3194446" y="236467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36467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632282"/>
              </p:ext>
            </p:extLst>
          </p:nvPr>
        </p:nvGraphicFramePr>
        <p:xfrm>
          <a:off x="3194446" y="287185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87185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27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ym typeface="Symbol" charset="0"/>
              </a:rPr>
              <a:t>Let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xy</a:t>
            </a:r>
            <a:r>
              <a:rPr lang="en-US" dirty="0" smtClean="0">
                <a:sym typeface="Symbol" charset="0"/>
              </a:rPr>
              <a:t> =0; Universe is R.</a:t>
            </a:r>
          </a:p>
          <a:p>
            <a:pPr lvl="1"/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y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y x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(?) 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x 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(?</a:t>
            </a:r>
            <a:r>
              <a:rPr lang="en-US" dirty="0" smtClean="0">
                <a:sym typeface="Symbol" charset="0"/>
              </a:rPr>
              <a:t>)  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dirty="0" smtClean="0">
              <a:sym typeface="Symbol" charset="0"/>
            </a:endParaRPr>
          </a:p>
          <a:p>
            <a:r>
              <a:rPr lang="en-US" dirty="0" smtClean="0">
                <a:sym typeface="Symbol" charset="0"/>
              </a:rPr>
              <a:t>Let q(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x+y</a:t>
            </a:r>
            <a:r>
              <a:rPr lang="en-US" dirty="0" smtClean="0">
                <a:sym typeface="Symbol" charset="0"/>
              </a:rPr>
              <a:t> = 0; Universe is 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 x </a:t>
            </a:r>
            <a:r>
              <a:rPr lang="en-US" dirty="0" smtClean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r>
              <a:rPr lang="en-US" b="1" dirty="0" smtClean="0"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(F)</a:t>
            </a:r>
            <a:endParaRPr lang="en-US" dirty="0" smtClean="0">
              <a:solidFill>
                <a:srgbClr val="FF0000"/>
              </a:solidFill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r>
              <a:rPr lang="en-US" dirty="0" smtClean="0"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b="1" dirty="0">
              <a:solidFill>
                <a:srgbClr val="FF0000"/>
              </a:solidFill>
              <a:sym typeface="Symbol" charset="0"/>
            </a:endParaRPr>
          </a:p>
          <a:p>
            <a:pPr lvl="1"/>
            <a:endParaRPr lang="en-US" dirty="0" smtClean="0">
              <a:sym typeface="Symbol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31224"/>
              </p:ext>
            </p:extLst>
          </p:nvPr>
        </p:nvGraphicFramePr>
        <p:xfrm>
          <a:off x="3194446" y="2344516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344516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938484"/>
              </p:ext>
            </p:extLst>
          </p:nvPr>
        </p:nvGraphicFramePr>
        <p:xfrm>
          <a:off x="3214604" y="2892008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4604" y="2892008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442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q.</a:t>
            </a:r>
          </a:p>
        </p:txBody>
      </p:sp>
    </p:spTree>
    <p:extLst>
      <p:ext uri="{BB962C8B-B14F-4D97-AF65-F5344CB8AC3E}">
        <p14:creationId xmlns:p14="http://schemas.microsoft.com/office/powerpoint/2010/main" val="14566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We can also write the conjecture as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S)  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663362"/>
              </p:ext>
            </p:extLst>
          </p:nvPr>
        </p:nvGraphicFramePr>
        <p:xfrm>
          <a:off x="2448707" y="541539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8707" y="541539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74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We can also write the conjecture as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S)  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lvl="1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87771"/>
              </p:ext>
            </p:extLst>
          </p:nvPr>
        </p:nvGraphicFramePr>
        <p:xfrm>
          <a:off x="2408392" y="5105036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92" y="5105036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22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following statements mean the same thing.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S, Q(x)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(x 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        Q(x)</a:t>
            </a:r>
          </a:p>
          <a:p>
            <a:pPr marL="514350" indent="-457200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Sometimes a theorem will be expressed as a universally quantified statement, but it will be more convenient to think of it as a conditional statement.</a:t>
            </a: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054664"/>
              </p:ext>
            </p:extLst>
          </p:nvPr>
        </p:nvGraphicFramePr>
        <p:xfrm>
          <a:off x="2503344" y="3843250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3344" y="3843250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249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following statements mean the same thing.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S, Q(x)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(x 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        Q(x)</a:t>
            </a:r>
          </a:p>
          <a:p>
            <a:pPr marL="514350" indent="-457200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Sometimes a theorem will be expressed as a universally quantified statement, but it will be more convenient to think of it as a conditional statement.</a:t>
            </a: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795349"/>
              </p:ext>
            </p:extLst>
          </p:nvPr>
        </p:nvGraphicFramePr>
        <p:xfrm>
          <a:off x="2503344" y="3843250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3344" y="3843250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17339" y="5883736"/>
            <a:ext cx="432957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should be able to switch between the two forms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274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 somebody is female and is a parent, this person is someone’s mother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is female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p(x): x is a parent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is the mother of y</a:t>
            </a:r>
          </a:p>
        </p:txBody>
      </p:sp>
    </p:spTree>
    <p:extLst>
      <p:ext uri="{BB962C8B-B14F-4D97-AF65-F5344CB8AC3E}">
        <p14:creationId xmlns:p14="http://schemas.microsoft.com/office/powerpoint/2010/main" val="364720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 somebody is female and is a parent, this person is someone’s mother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is female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p(x): x is a parent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is the mother of y</a:t>
            </a: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3366FF"/>
                </a:solidFill>
                <a:sym typeface="Symbol" charset="0"/>
              </a:rPr>
              <a:t>x (f(x) 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 p(x)         </a:t>
            </a:r>
            <a:r>
              <a:rPr lang="en-US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 y m(</a:t>
            </a:r>
            <a:r>
              <a:rPr lang="en-US" dirty="0" err="1" smtClean="0">
                <a:solidFill>
                  <a:srgbClr val="3366FF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))   </a:t>
            </a:r>
            <a:endParaRPr lang="en-US" dirty="0">
              <a:solidFill>
                <a:srgbClr val="3366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799848"/>
              </p:ext>
            </p:extLst>
          </p:nvPr>
        </p:nvGraphicFramePr>
        <p:xfrm>
          <a:off x="4841628" y="4367300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1628" y="4367300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7098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Open sentences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65" y="1219200"/>
            <a:ext cx="8647618" cy="5638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A sentence whose truth value depends on the value of one or more variables is called an </a:t>
            </a:r>
            <a:r>
              <a:rPr lang="en-US" dirty="0" smtClean="0">
                <a:solidFill>
                  <a:srgbClr val="FF0000"/>
                </a:solidFill>
              </a:rPr>
              <a:t>open sentence.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Examples of open statements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p(y)</a:t>
            </a:r>
            <a:r>
              <a:rPr lang="en-US" dirty="0" smtClean="0"/>
              <a:t>:  y has four sides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</a:t>
            </a:r>
            <a:r>
              <a:rPr lang="en-US" dirty="0" smtClean="0"/>
              <a:t>: x has black hair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</a:t>
            </a:r>
            <a:r>
              <a:rPr lang="en-US" dirty="0" smtClean="0"/>
              <a:t>: x+2 is an even integer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Mother(x)</a:t>
            </a:r>
            <a:r>
              <a:rPr lang="en-US" dirty="0" smtClean="0"/>
              <a:t>: propositional function with one variable.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Friend(</a:t>
            </a:r>
            <a:r>
              <a:rPr lang="en-US" dirty="0" err="1" smtClean="0">
                <a:solidFill>
                  <a:srgbClr val="0000FF"/>
                </a:solidFill>
              </a:rPr>
              <a:t>x,y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function with two variables. (2-tuple)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x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, …, </a:t>
            </a:r>
            <a:r>
              <a:rPr lang="en-US" dirty="0" err="1" smtClean="0">
                <a:solidFill>
                  <a:srgbClr val="0000FF"/>
                </a:solidFill>
              </a:rPr>
              <a:t>x</a:t>
            </a:r>
            <a:r>
              <a:rPr lang="en-US" baseline="-25000" dirty="0" err="1" smtClean="0">
                <a:solidFill>
                  <a:srgbClr val="0000FF"/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function with n variables. (n-tuple)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An open statement p(x) is a proposition when x is assigned a value.</a:t>
            </a:r>
          </a:p>
        </p:txBody>
      </p:sp>
    </p:spTree>
    <p:extLst>
      <p:ext uri="{BB962C8B-B14F-4D97-AF65-F5344CB8AC3E}">
        <p14:creationId xmlns:p14="http://schemas.microsoft.com/office/powerpoint/2010/main" val="34447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1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N,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f(x)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 N, f(q) 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g(q, p)) 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N,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f(x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 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sym typeface="Symbol"/>
              </a:rPr>
              <a:t> q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 N,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f(q)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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 g(</a:t>
            </a:r>
            <a:r>
              <a:rPr lang="en-US" dirty="0">
                <a:solidFill>
                  <a:srgbClr val="0000FF"/>
                </a:solidFill>
                <a:sym typeface="Symbol"/>
              </a:rPr>
              <a:t>q, p)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))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57262"/>
              </p:ext>
            </p:extLst>
          </p:nvPr>
        </p:nvGraphicFramePr>
        <p:xfrm>
          <a:off x="3128230" y="436729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8230" y="436729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31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f(x)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q,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f(q) 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g(q, p)) 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(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f(x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 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f(q)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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 g(</a:t>
            </a:r>
            <a:r>
              <a:rPr lang="en-US" dirty="0">
                <a:solidFill>
                  <a:srgbClr val="0000FF"/>
                </a:solidFill>
                <a:sym typeface="Symbol"/>
              </a:rPr>
              <a:t>q, p)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))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54642"/>
              </p:ext>
            </p:extLst>
          </p:nvPr>
        </p:nvGraphicFramePr>
        <p:xfrm>
          <a:off x="2543659" y="436729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3659" y="436729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53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163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461993"/>
              </p:ext>
            </p:extLst>
          </p:nvPr>
        </p:nvGraphicFramePr>
        <p:xfrm>
          <a:off x="3848068" y="3198265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3198265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979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endParaRPr lang="en-US" sz="2800" dirty="0">
              <a:solidFill>
                <a:srgbClr val="3366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457799"/>
              </p:ext>
            </p:extLst>
          </p:nvPr>
        </p:nvGraphicFramePr>
        <p:xfrm>
          <a:off x="3848068" y="3198265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3198265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724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771524"/>
              </p:ext>
            </p:extLst>
          </p:nvPr>
        </p:nvGraphicFramePr>
        <p:xfrm>
          <a:off x="3848068" y="3198265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3198265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08815"/>
              </p:ext>
            </p:extLst>
          </p:nvPr>
        </p:nvGraphicFramePr>
        <p:xfrm>
          <a:off x="3848068" y="419720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419720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36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all of the time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447145"/>
              </p:ext>
            </p:extLst>
          </p:nvPr>
        </p:nvGraphicFramePr>
        <p:xfrm>
          <a:off x="3848068" y="3198265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3198265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584998"/>
              </p:ext>
            </p:extLst>
          </p:nvPr>
        </p:nvGraphicFramePr>
        <p:xfrm>
          <a:off x="3848068" y="419720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419720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24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435026"/>
              </p:ext>
            </p:extLst>
          </p:nvPr>
        </p:nvGraphicFramePr>
        <p:xfrm>
          <a:off x="3848068" y="3198265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6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3198265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149471"/>
              </p:ext>
            </p:extLst>
          </p:nvPr>
        </p:nvGraphicFramePr>
        <p:xfrm>
          <a:off x="3848068" y="419720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7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068" y="419720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08650"/>
              </p:ext>
            </p:extLst>
          </p:nvPr>
        </p:nvGraphicFramePr>
        <p:xfrm>
          <a:off x="3874677" y="527677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8" name="Equation" r:id="rId6" imgW="431800" imgH="254000" progId="Equation.3">
                  <p:embed/>
                </p:oleObj>
              </mc:Choice>
              <mc:Fallback>
                <p:oleObj name="Equation" r:id="rId6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4677" y="527677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59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Negation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We can use negation with quantified expressions as we used them with propositions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Let </a:t>
            </a:r>
            <a:r>
              <a:rPr lang="en-US" sz="2800" i="1" dirty="0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) be a predicate.  Then the followings hold:</a:t>
            </a:r>
          </a:p>
          <a:p>
            <a:pPr lvl="1" algn="ctr">
              <a:buFont typeface="Arial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(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))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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)</a:t>
            </a:r>
          </a:p>
          <a:p>
            <a:pPr lvl="1" algn="ctr">
              <a:buFont typeface="Symbol" charset="0"/>
              <a:buChar char="Ø"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(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))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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)</a:t>
            </a:r>
          </a:p>
          <a:p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This is essentially the quantified version of De Morgan</a:t>
            </a: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 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Law.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8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Universe of Discourse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65" y="1219200"/>
            <a:ext cx="8647618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Intuitively, universe of discourse of a variable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 in a propositional function is the set of values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 can take.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p(y): y has four sides.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/>
              <a:t>Universe: set of polygons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p(x): x has black hair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/>
              <a:t>Universe: humans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p(x): x + 2 is an even integer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/>
              <a:t>Universe: set of integers</a:t>
            </a:r>
            <a:endParaRPr lang="en-US" dirty="0" smtClean="0"/>
          </a:p>
          <a:p>
            <a:pPr>
              <a:lnSpc>
                <a:spcPct val="90000"/>
              </a:lnSpc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673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Negation: Truth 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7620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Truth Values of Negated Quantifiers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590800"/>
          <a:ext cx="8077200" cy="2103437"/>
        </p:xfrm>
        <a:graphic>
          <a:graphicData uri="http://schemas.openxmlformats.org/drawingml/2006/table">
            <a:tbl>
              <a:tblPr/>
              <a:tblGrid>
                <a:gridCol w="1631950"/>
                <a:gridCol w="3181350"/>
                <a:gridCol w="3263900"/>
              </a:tblGrid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Statement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True when…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False when...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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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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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false for every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There is an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x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for which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true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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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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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There is an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x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for which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false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true for every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08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Negation: Example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Rewrite the following expression, pushing negation inward:</a:t>
            </a:r>
          </a:p>
          <a:p>
            <a:pPr algn="ctr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(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z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x,y,z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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 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x,y,z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))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Answer:</a:t>
            </a:r>
          </a:p>
          <a:p>
            <a:pPr>
              <a:buFont typeface="Arial" charset="0"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3886200"/>
            <a:ext cx="8229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x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(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</a:t>
            </a:r>
            <a:r>
              <a:rPr lang="en-US" sz="3200" i="1" dirty="0">
                <a:latin typeface="+mn-lt"/>
                <a:ea typeface="+mn-ea"/>
                <a:cs typeface="+mn-cs"/>
                <a:sym typeface="Symbol"/>
              </a:rPr>
              <a:t>y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z</a:t>
            </a:r>
            <a:r>
              <a:rPr lang="en-US" sz="3200" i="1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</a:t>
            </a:r>
            <a:r>
              <a:rPr lang="en-US" sz="3200" i="1" dirty="0">
                <a:latin typeface="+mn-lt"/>
                <a:ea typeface="+mn-ea"/>
                <a:cs typeface="+mn-cs"/>
              </a:rPr>
              <a:t>P</a:t>
            </a:r>
            <a:r>
              <a:rPr lang="en-US" sz="3200" dirty="0">
                <a:latin typeface="+mn-lt"/>
                <a:ea typeface="+mn-ea"/>
                <a:cs typeface="+mn-cs"/>
              </a:rPr>
              <a:t>(</a:t>
            </a:r>
            <a:r>
              <a:rPr lang="en-US" sz="3200" i="1" dirty="0" err="1">
                <a:latin typeface="+mn-lt"/>
                <a:ea typeface="+mn-ea"/>
                <a:cs typeface="+mn-cs"/>
              </a:rPr>
              <a:t>x,y,z</a:t>
            </a:r>
            <a:r>
              <a:rPr lang="en-US" sz="3200">
                <a:latin typeface="+mn-lt"/>
                <a:ea typeface="+mn-ea"/>
                <a:cs typeface="+mn-cs"/>
              </a:rPr>
              <a:t>) </a:t>
            </a:r>
            <a:r>
              <a:rPr lang="en-US" sz="3200">
                <a:latin typeface="+mn-lt"/>
                <a:ea typeface="+mn-ea"/>
                <a:cs typeface="+mn-cs"/>
                <a:sym typeface="Symbol"/>
              </a:rPr>
              <a:t>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</a:t>
            </a:r>
            <a:r>
              <a:rPr lang="en-US" sz="3200" i="1" dirty="0">
                <a:latin typeface="+mn-lt"/>
                <a:ea typeface="+mn-ea"/>
                <a:cs typeface="+mn-cs"/>
              </a:rPr>
              <a:t>z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y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</a:t>
            </a:r>
            <a:r>
              <a:rPr lang="en-US" sz="3200" i="1" dirty="0">
                <a:latin typeface="+mn-lt"/>
                <a:ea typeface="+mn-ea"/>
                <a:cs typeface="+mn-cs"/>
              </a:rPr>
              <a:t>P</a:t>
            </a:r>
            <a:r>
              <a:rPr lang="en-US" sz="3200" dirty="0">
                <a:latin typeface="+mn-lt"/>
                <a:ea typeface="+mn-ea"/>
                <a:cs typeface="+mn-cs"/>
              </a:rPr>
              <a:t>(</a:t>
            </a:r>
            <a:r>
              <a:rPr lang="en-US" sz="3200" i="1" dirty="0" err="1">
                <a:latin typeface="+mn-lt"/>
                <a:ea typeface="+mn-ea"/>
                <a:cs typeface="+mn-cs"/>
              </a:rPr>
              <a:t>x,y,z</a:t>
            </a:r>
            <a:r>
              <a:rPr lang="en-US" sz="3200" dirty="0">
                <a:latin typeface="+mn-lt"/>
                <a:ea typeface="+mn-ea"/>
                <a:cs typeface="+mn-cs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021303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p(x): x is odd; q(x): x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– 1 is odd.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(p(x)       q(x)) 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[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(p(x)       q(x)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x [ (p(x)       q(x))]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 ( p(x) </a:t>
            </a:r>
            <a:r>
              <a:rPr lang="en-US" dirty="0" smtClean="0">
                <a:sym typeface="Symbol"/>
              </a:rPr>
              <a:t> q(x))]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</a:t>
            </a:r>
            <a:r>
              <a:rPr lang="en-US" dirty="0" smtClean="0">
                <a:sym typeface="Symbol"/>
              </a:rPr>
              <a:t>q</a:t>
            </a:r>
            <a:r>
              <a:rPr lang="en-US" dirty="0">
                <a:sym typeface="Symbol"/>
              </a:rPr>
              <a:t>(x</a:t>
            </a:r>
            <a:r>
              <a:rPr lang="en-US" dirty="0" smtClean="0">
                <a:sym typeface="Symbol"/>
              </a:rPr>
              <a:t>) ]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828811"/>
              </p:ext>
            </p:extLst>
          </p:nvPr>
        </p:nvGraphicFramePr>
        <p:xfrm>
          <a:off x="2293280" y="2404984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3280" y="2404984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747794"/>
              </p:ext>
            </p:extLst>
          </p:nvPr>
        </p:nvGraphicFramePr>
        <p:xfrm>
          <a:off x="2749039" y="301490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3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9039" y="301490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656478"/>
              </p:ext>
            </p:extLst>
          </p:nvPr>
        </p:nvGraphicFramePr>
        <p:xfrm>
          <a:off x="3549139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4" name="Equation" r:id="rId6" imgW="431800" imgH="254000" progId="Equation.3">
                  <p:embed/>
                </p:oleObj>
              </mc:Choice>
              <mc:Fallback>
                <p:oleObj name="Equation" r:id="rId6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9139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76035"/>
              </p:ext>
            </p:extLst>
          </p:nvPr>
        </p:nvGraphicFramePr>
        <p:xfrm>
          <a:off x="1077894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5" name="Equation" r:id="rId7" imgW="431800" imgH="254000" progId="Equation.3">
                  <p:embed/>
                </p:oleObj>
              </mc:Choice>
              <mc:Fallback>
                <p:oleObj name="Equation" r:id="rId7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7894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33707"/>
              </p:ext>
            </p:extLst>
          </p:nvPr>
        </p:nvGraphicFramePr>
        <p:xfrm>
          <a:off x="1109346" y="415107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6" name="Equation" r:id="rId9" imgW="431800" imgH="254000" progId="Equation.3">
                  <p:embed/>
                </p:oleObj>
              </mc:Choice>
              <mc:Fallback>
                <p:oleObj name="Equation" r:id="rId9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9346" y="415107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37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p(x): x is odd; q(x): x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– 1 is odd.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(p(x)       q(x))   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True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[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(p(x)       q(x)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x [ (p(x)       q(x))]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 ( p(x) </a:t>
            </a:r>
            <a:r>
              <a:rPr lang="en-US" dirty="0" smtClean="0">
                <a:sym typeface="Symbol"/>
              </a:rPr>
              <a:t> q(x))]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</a:t>
            </a:r>
            <a:r>
              <a:rPr lang="en-US" dirty="0" smtClean="0">
                <a:sym typeface="Symbol"/>
              </a:rPr>
              <a:t>q</a:t>
            </a:r>
            <a:r>
              <a:rPr lang="en-US" dirty="0">
                <a:sym typeface="Symbol"/>
              </a:rPr>
              <a:t>(x</a:t>
            </a:r>
            <a:r>
              <a:rPr lang="en-US" dirty="0" smtClean="0">
                <a:sym typeface="Symbol"/>
              </a:rPr>
              <a:t>) ]  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False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105522"/>
              </p:ext>
            </p:extLst>
          </p:nvPr>
        </p:nvGraphicFramePr>
        <p:xfrm>
          <a:off x="2293280" y="2404984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8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3280" y="2404984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770681"/>
              </p:ext>
            </p:extLst>
          </p:nvPr>
        </p:nvGraphicFramePr>
        <p:xfrm>
          <a:off x="2749039" y="301490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9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9039" y="301490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251407"/>
              </p:ext>
            </p:extLst>
          </p:nvPr>
        </p:nvGraphicFramePr>
        <p:xfrm>
          <a:off x="3549139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0" name="Equation" r:id="rId6" imgW="431800" imgH="254000" progId="Equation.3">
                  <p:embed/>
                </p:oleObj>
              </mc:Choice>
              <mc:Fallback>
                <p:oleObj name="Equation" r:id="rId6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9139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314209"/>
              </p:ext>
            </p:extLst>
          </p:nvPr>
        </p:nvGraphicFramePr>
        <p:xfrm>
          <a:off x="1077894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1" name="Equation" r:id="rId7" imgW="431800" imgH="254000" progId="Equation.3">
                  <p:embed/>
                </p:oleObj>
              </mc:Choice>
              <mc:Fallback>
                <p:oleObj name="Equation" r:id="rId7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7894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84033"/>
              </p:ext>
            </p:extLst>
          </p:nvPr>
        </p:nvGraphicFramePr>
        <p:xfrm>
          <a:off x="1109346" y="415107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2" name="Equation" r:id="rId9" imgW="431800" imgH="254000" progId="Equation.3">
                  <p:embed/>
                </p:oleObj>
              </mc:Choice>
              <mc:Fallback>
                <p:oleObj name="Equation" r:id="rId9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9346" y="415107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6217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Comments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07" y="1600200"/>
            <a:ext cx="8708091" cy="5257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Whenever you see a quantifier, ask what is the universe of discourse.</a:t>
            </a:r>
          </a:p>
          <a:p>
            <a:r>
              <a:rPr lang="en-US" sz="2800" dirty="0" smtClean="0"/>
              <a:t>Should know the precedence rules. It is better to eliminate confusion by using the parentheses.</a:t>
            </a:r>
          </a:p>
          <a:p>
            <a:r>
              <a:rPr lang="en-US" sz="2800" dirty="0" smtClean="0"/>
              <a:t>The order of quantifiers matters a lot. Most often </a:t>
            </a:r>
            <a:r>
              <a:rPr lang="en-US" sz="2800" dirty="0">
                <a:sym typeface="Symbol" charset="0"/>
              </a:rPr>
              <a:t>x </a:t>
            </a:r>
            <a:r>
              <a:rPr lang="en-US" sz="2800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ym typeface="Symbol" charset="0"/>
              </a:rPr>
              <a:t>y q(</a:t>
            </a:r>
            <a:r>
              <a:rPr lang="en-US" sz="2800" dirty="0" err="1">
                <a:sym typeface="Symbol" charset="0"/>
              </a:rPr>
              <a:t>x,y</a:t>
            </a:r>
            <a:r>
              <a:rPr lang="en-US" sz="2800" dirty="0">
                <a:sym typeface="Symbol" charset="0"/>
              </a:rPr>
              <a:t>) </a:t>
            </a:r>
            <a:r>
              <a:rPr lang="en-US" sz="2800" dirty="0" smtClean="0">
                <a:sym typeface="Symbol" charset="0"/>
              </a:rPr>
              <a:t> is not equal to </a:t>
            </a:r>
            <a:r>
              <a:rPr lang="en-US" sz="2800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 smtClean="0">
                <a:sym typeface="Symbol" charset="0"/>
              </a:rPr>
              <a:t>x y </a:t>
            </a:r>
            <a:r>
              <a:rPr lang="en-US" sz="2800" dirty="0">
                <a:sym typeface="Symbol" charset="0"/>
              </a:rPr>
              <a:t>q(</a:t>
            </a:r>
            <a:r>
              <a:rPr lang="en-US" sz="2800" dirty="0" err="1">
                <a:sym typeface="Symbol" charset="0"/>
              </a:rPr>
              <a:t>x,y</a:t>
            </a:r>
            <a:r>
              <a:rPr lang="en-US" sz="2800" dirty="0" smtClean="0">
                <a:sym typeface="Symbol" charset="0"/>
              </a:rPr>
              <a:t>).</a:t>
            </a:r>
          </a:p>
          <a:p>
            <a:r>
              <a:rPr lang="en-US" sz="2800" dirty="0" err="1" smtClean="0">
                <a:sym typeface="Symbol" charset="0"/>
              </a:rPr>
              <a:t>DeMorgan’s</a:t>
            </a:r>
            <a:r>
              <a:rPr lang="en-US" sz="2800" dirty="0" smtClean="0">
                <a:sym typeface="Symbol" charset="0"/>
              </a:rPr>
              <a:t> laws for quantifiers are very useful. It is important to be comfortable with </a:t>
            </a:r>
            <a:r>
              <a:rPr lang="en-US" sz="2800" dirty="0" err="1" smtClean="0">
                <a:sym typeface="Symbol" charset="0"/>
              </a:rPr>
              <a:t>DeMorgan’s</a:t>
            </a:r>
            <a:r>
              <a:rPr lang="en-US" sz="2800" dirty="0" smtClean="0">
                <a:sym typeface="Symbol" charset="0"/>
              </a:rPr>
              <a:t> laws.</a:t>
            </a:r>
          </a:p>
          <a:p>
            <a:r>
              <a:rPr lang="en-US" sz="2800" dirty="0" smtClean="0">
                <a:sym typeface="Symbol" charset="0"/>
              </a:rPr>
              <a:t>You don’t need to memorize the laws of logic. Just convince yourself that they are true.</a:t>
            </a:r>
          </a:p>
          <a:p>
            <a:r>
              <a:rPr lang="en-US" sz="2800" dirty="0" smtClean="0">
                <a:sym typeface="Symbol" charset="0"/>
              </a:rPr>
              <a:t>One way to show logical equivalence is through truth tables, at least when they do not have quantifiers over variables.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849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Practice 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roblems from the text:</a:t>
            </a:r>
            <a:endParaRPr lang="en-US" sz="4000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042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Section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2.7</a:t>
            </a: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1, 2, 4, 5, 7, 8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Section 2.9</a:t>
            </a: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5, 6, 8, 11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Section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2.10</a:t>
            </a: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3, 4, 5, 6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5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1-26 at 1.50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1744"/>
            <a:ext cx="8229600" cy="58293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4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3" name="Picture 2" descr="Screen Shot 2015-01-26 at 1.58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63" y="1518601"/>
            <a:ext cx="7216428" cy="534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6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6" name="Picture 5" descr="Screen Shot 2015-01-26 at 2.00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32" y="1417638"/>
            <a:ext cx="7599422" cy="515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5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Quantifiers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We can use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, , ,      ,         to deconstruct many English sentence to an equivalent symbolic form.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These symbols are not enough.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 </a:t>
            </a:r>
            <a:r>
              <a:rPr lang="en-US" b="1" dirty="0">
                <a:solidFill>
                  <a:srgbClr val="FF0000"/>
                </a:solidFill>
              </a:rPr>
              <a:t>For every n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</a:t>
            </a:r>
            <a:r>
              <a:rPr lang="en-US" b="1" dirty="0" smtClean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Consider the open statement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an even integer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. Since the universe is Z, the above proposition can be written as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[... p(2.(-2))  p(2.(-1))  p(2(0))  p(2(1))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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…]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This is not much of help.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latin typeface="Calibri" charset="0"/>
                <a:ea typeface="ＭＳ Ｐゴシック" charset="0"/>
                <a:sym typeface="Symbol" charset="0"/>
              </a:rPr>
              <a:t>    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121702"/>
              </p:ext>
            </p:extLst>
          </p:nvPr>
        </p:nvGraphicFramePr>
        <p:xfrm>
          <a:off x="3819424" y="143750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9424" y="143750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29229"/>
              </p:ext>
            </p:extLst>
          </p:nvPr>
        </p:nvGraphicFramePr>
        <p:xfrm>
          <a:off x="4545005" y="143750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45005" y="143750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4987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Universal Quantifier: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(for all)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all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>
                <a:solidFill>
                  <a:srgbClr val="FF0000"/>
                </a:solidFill>
              </a:rPr>
              <a:t>For every n </a:t>
            </a:r>
            <a:r>
              <a:rPr lang="en-US" sz="3100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b="1" dirty="0" smtClean="0">
                <a:solidFill>
                  <a:srgbClr val="FF0000"/>
                </a:solidFill>
              </a:rPr>
              <a:t>For every n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 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can be </a:t>
            </a:r>
            <a:r>
              <a:rPr lang="en-US" sz="3100" dirty="0" err="1" smtClean="0">
                <a:latin typeface="Calibri" charset="0"/>
                <a:ea typeface="ＭＳ Ｐゴシック" charset="0"/>
                <a:sym typeface="Symbol" charset="0"/>
              </a:rPr>
              <a:t>wriiten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 Z, p(2x).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If the Universe is finite, say {a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…,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}, then</a:t>
            </a:r>
          </a:p>
          <a:p>
            <a:pPr marL="0" lvl="1" indent="0" algn="ctr">
              <a:lnSpc>
                <a:spcPct val="90000"/>
              </a:lnSpc>
              <a:buNone/>
            </a:pPr>
            <a:r>
              <a:rPr lang="en-US" sz="3200" b="1" dirty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x p(x)        p(a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 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  … p(a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.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3200" dirty="0" smtClean="0">
              <a:solidFill>
                <a:srgbClr val="0000FF"/>
              </a:solidFill>
              <a:sym typeface="Symbo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45583"/>
              </p:ext>
            </p:extLst>
          </p:nvPr>
        </p:nvGraphicFramePr>
        <p:xfrm>
          <a:off x="2958388" y="4843831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4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8388" y="4843831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87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Universal Quantifier: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(for all)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all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>
                <a:solidFill>
                  <a:srgbClr val="FF0000"/>
                </a:solidFill>
              </a:rPr>
              <a:t>For every n </a:t>
            </a:r>
            <a:r>
              <a:rPr lang="en-US" sz="3100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b="1" dirty="0" smtClean="0">
                <a:solidFill>
                  <a:srgbClr val="FF0000"/>
                </a:solidFill>
              </a:rPr>
              <a:t>For every n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 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can be written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 Z, p(2x).</a:t>
            </a:r>
          </a:p>
        </p:txBody>
      </p:sp>
    </p:spTree>
    <p:extLst>
      <p:ext uri="{BB962C8B-B14F-4D97-AF65-F5344CB8AC3E}">
        <p14:creationId xmlns:p14="http://schemas.microsoft.com/office/powerpoint/2010/main" val="151294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</a:t>
            </a:r>
            <a:r>
              <a:rPr lang="en-US" sz="3600" b="1" dirty="0" smtClean="0">
                <a:solidFill>
                  <a:srgbClr val="0000FF"/>
                </a:solidFill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</a:rPr>
              <a:t>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</a:t>
            </a:r>
            <a:r>
              <a:rPr lang="en-US" sz="3600" b="1" dirty="0" smtClean="0">
                <a:solidFill>
                  <a:srgbClr val="0000FF"/>
                </a:solidFill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</a:rPr>
              <a:t>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489814"/>
              </p:ext>
            </p:extLst>
          </p:nvPr>
        </p:nvGraphicFramePr>
        <p:xfrm>
          <a:off x="4524941" y="289516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941" y="289516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26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8955</TotalTime>
  <Words>3138</Words>
  <Application>Microsoft Macintosh PowerPoint</Application>
  <PresentationFormat>On-screen Show (4:3)</PresentationFormat>
  <Paragraphs>288</Paragraphs>
  <Slides>48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Logic- Part-II</vt:lpstr>
      <vt:lpstr>Predicate Logic (Propositional Function)</vt:lpstr>
      <vt:lpstr>Open sentences</vt:lpstr>
      <vt:lpstr>Universe of Discourse</vt:lpstr>
      <vt:lpstr>Quantifiers</vt:lpstr>
      <vt:lpstr>Universal Quantifier:  (for all)</vt:lpstr>
      <vt:lpstr>Universal Quantifier:  (for all)</vt:lpstr>
      <vt:lpstr>Examples : universal quantifiers</vt:lpstr>
      <vt:lpstr>Examples : universal quantifiers</vt:lpstr>
      <vt:lpstr>Examples : universal quantifiers</vt:lpstr>
      <vt:lpstr>Examples : universal quantifiers</vt:lpstr>
      <vt:lpstr>Examples : universal quantifiers</vt:lpstr>
      <vt:lpstr>Existential Quantifier:    (there exists)</vt:lpstr>
      <vt:lpstr>Existential Quantifier:    (there exists)</vt:lpstr>
      <vt:lpstr>Existential Quantifier:    (there exists)</vt:lpstr>
      <vt:lpstr>Existential Quantifier: Examples</vt:lpstr>
      <vt:lpstr>Quantifiers: Truth values</vt:lpstr>
      <vt:lpstr>Example:</vt:lpstr>
      <vt:lpstr>Example:</vt:lpstr>
      <vt:lpstr>Precedence of Quantifiers</vt:lpstr>
      <vt:lpstr>Problems</vt:lpstr>
      <vt:lpstr>Problems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Negation</vt:lpstr>
      <vt:lpstr>Negation: Truth </vt:lpstr>
      <vt:lpstr>Negation: Example</vt:lpstr>
      <vt:lpstr>Example</vt:lpstr>
      <vt:lpstr>Example</vt:lpstr>
      <vt:lpstr>Comments</vt:lpstr>
      <vt:lpstr>Practice problems from the text:</vt:lpstr>
      <vt:lpstr>PowerPoint Presentation</vt:lpstr>
      <vt:lpstr>Some more practice problems (the universe is real)</vt:lpstr>
      <vt:lpstr>PowerPoint Presentation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Binay Bhattacharya</dc:creator>
  <cp:lastModifiedBy>Binay Bhattacharya</cp:lastModifiedBy>
  <cp:revision>99</cp:revision>
  <cp:lastPrinted>2015-01-26T22:11:06Z</cp:lastPrinted>
  <dcterms:created xsi:type="dcterms:W3CDTF">2015-01-16T06:32:34Z</dcterms:created>
  <dcterms:modified xsi:type="dcterms:W3CDTF">2015-01-27T06:53:12Z</dcterms:modified>
</cp:coreProperties>
</file>