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69" r:id="rId3"/>
    <p:sldId id="274" r:id="rId4"/>
    <p:sldId id="271" r:id="rId5"/>
    <p:sldId id="272" r:id="rId6"/>
    <p:sldId id="273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96" r:id="rId29"/>
    <p:sldId id="297" r:id="rId30"/>
    <p:sldId id="299" r:id="rId31"/>
    <p:sldId id="300" r:id="rId32"/>
    <p:sldId id="302" r:id="rId33"/>
    <p:sldId id="303" r:id="rId34"/>
    <p:sldId id="304" r:id="rId35"/>
    <p:sldId id="305" r:id="rId36"/>
    <p:sldId id="306" r:id="rId37"/>
    <p:sldId id="259" r:id="rId38"/>
    <p:sldId id="307" r:id="rId39"/>
    <p:sldId id="324" r:id="rId40"/>
    <p:sldId id="325" r:id="rId41"/>
    <p:sldId id="308" r:id="rId42"/>
    <p:sldId id="309" r:id="rId43"/>
    <p:sldId id="310" r:id="rId44"/>
    <p:sldId id="311" r:id="rId45"/>
    <p:sldId id="313" r:id="rId46"/>
    <p:sldId id="312" r:id="rId47"/>
    <p:sldId id="314" r:id="rId48"/>
    <p:sldId id="315" r:id="rId49"/>
    <p:sldId id="316" r:id="rId50"/>
    <p:sldId id="317" r:id="rId51"/>
    <p:sldId id="318" r:id="rId52"/>
    <p:sldId id="319" r:id="rId53"/>
    <p:sldId id="322" r:id="rId54"/>
    <p:sldId id="326" r:id="rId55"/>
    <p:sldId id="327" r:id="rId56"/>
    <p:sldId id="323" r:id="rId57"/>
    <p:sldId id="32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01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5D11B-0AF6-8F48-B032-425DD8410853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420F-DDDB-434E-A853-F2020D70E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7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3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4F77-632A-EF40-B45C-0DBB089E2E17}" type="datetimeFigureOut">
              <a:rPr lang="en-US" smtClean="0"/>
              <a:t>2015-01-23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se.unl.edu/~choueiry/S13-235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0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Logic- Part-I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9" y="3886199"/>
            <a:ext cx="8544328" cy="2824801"/>
          </a:xfrm>
        </p:spPr>
        <p:txBody>
          <a:bodyPr/>
          <a:lstStyle/>
          <a:p>
            <a:r>
              <a:rPr lang="en-US" smtClean="0"/>
              <a:t>Some slides have been taken from the sites</a:t>
            </a:r>
          </a:p>
          <a:p>
            <a:r>
              <a:rPr lang="en-US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://cse.unl.edu/~choueiry/S13-235/</a:t>
            </a:r>
            <a:endParaRPr lang="en-US" dirty="0" smtClean="0"/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www.csee.umbc.edu</a:t>
            </a:r>
            <a:r>
              <a:rPr lang="en-US" dirty="0" smtClean="0"/>
              <a:t>/~</a:t>
            </a:r>
            <a:r>
              <a:rPr lang="en-US" dirty="0" err="1" smtClean="0"/>
              <a:t>ypeng</a:t>
            </a:r>
            <a:r>
              <a:rPr lang="en-US" dirty="0" smtClean="0"/>
              <a:t>/S03203/S03203.html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Please do not fall asleep.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   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						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3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Please do not fall asleep.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r>
              <a:rPr lang="en-US" dirty="0" smtClean="0">
                <a:solidFill>
                  <a:srgbClr val="FF0000"/>
                </a:solidFill>
              </a:rPr>
              <a:t>It is neither true nor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						  </a:t>
            </a:r>
            <a:r>
              <a:rPr lang="en-US" smtClean="0">
                <a:solidFill>
                  <a:srgbClr val="FF0000"/>
                </a:solidFill>
              </a:rPr>
              <a:t> false.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21" y="304800"/>
            <a:ext cx="8873561" cy="685800"/>
          </a:xfrm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0000FF"/>
                </a:solidFill>
              </a:rPr>
              <a:t>Sentences that are not statements with similar expressions that are statements</a:t>
            </a:r>
            <a:endParaRPr lang="en-CA" sz="32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1-15 at 11.0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425700"/>
            <a:ext cx="9093200" cy="23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3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Every even integer greater than 2 is a sum of two prime numbers.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Goldbach</a:t>
            </a:r>
            <a:r>
              <a:rPr lang="en-US" dirty="0" smtClean="0">
                <a:solidFill>
                  <a:srgbClr val="0000FF"/>
                </a:solidFill>
              </a:rPr>
              <a:t> conjecture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Every even integer greater than 2 is a sum of two prime numbers.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Goldbach</a:t>
            </a:r>
            <a:r>
              <a:rPr lang="en-US" dirty="0" smtClean="0">
                <a:solidFill>
                  <a:srgbClr val="0000FF"/>
                </a:solidFill>
              </a:rPr>
              <a:t> conjecture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r>
              <a:rPr lang="en-US" dirty="0" smtClean="0">
                <a:solidFill>
                  <a:srgbClr val="FF0000"/>
                </a:solidFill>
              </a:rPr>
              <a:t>Probably true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4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Either x is a multiple of 7 or it is not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8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Either x is a multiple of 7 or it is not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r>
              <a:rPr lang="en-US" dirty="0" smtClean="0">
                <a:solidFill>
                  <a:srgbClr val="FF0000"/>
                </a:solidFill>
              </a:rPr>
              <a:t>True since it is true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0000"/>
                </a:solidFill>
              </a:rPr>
              <a:t>	</a:t>
            </a:r>
            <a:r>
              <a:rPr lang="en-US" smtClean="0">
                <a:solidFill>
                  <a:srgbClr val="FF0000"/>
                </a:solidFill>
              </a:rPr>
              <a:t>									   for all x.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6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Logical Connectives (Operators)</a:t>
            </a:r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21206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Combining statements to make compound statements.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i="1" dirty="0" smtClean="0"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q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… represent statements/propositions.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Following connectives are considered now.</a:t>
            </a:r>
            <a:r>
              <a:rPr lang="en-US" dirty="0" smtClean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01-20 at 4.5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0" y="3339820"/>
            <a:ext cx="5818175" cy="33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And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logical connective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true only when both of the propositions are true.  It is also called a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conjunction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raining and it is warm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(2+3=5) and (1&lt;2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)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.</a:t>
            </a:r>
            <a:endParaRPr lang="en-US" altLang="ja-JP" sz="2400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Truth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table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9 at 11.3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5" y="4486830"/>
            <a:ext cx="2954321" cy="23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Logical Connective: Logical OR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4697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logical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disjunction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or logical OR, is true if one or both of the propositions are true.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raining or it is the second lecture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(2+2=5)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 (1&lt;2)</a:t>
            </a:r>
          </a:p>
          <a:p>
            <a:pPr eaLnBrk="1" hangingPunct="1"/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table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1-19 at 11.3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71" y="4010549"/>
            <a:ext cx="3354445" cy="27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2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Logic</a:t>
            </a:r>
            <a:endParaRPr lang="en-CA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Important for </a:t>
            </a:r>
            <a:r>
              <a:rPr lang="en-US" dirty="0"/>
              <a:t>mathematical </a:t>
            </a:r>
            <a:r>
              <a:rPr lang="en-US" dirty="0" smtClean="0"/>
              <a:t>reasoning, program design.</a:t>
            </a:r>
            <a:endParaRPr lang="en-US" dirty="0"/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en-US" dirty="0"/>
              <a:t>Used for designing electronic circuitry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(Propositional </a:t>
            </a:r>
            <a:r>
              <a:rPr lang="en-US" dirty="0" smtClean="0"/>
              <a:t>) Logic </a:t>
            </a:r>
            <a:r>
              <a:rPr lang="en-US" dirty="0"/>
              <a:t>is a system based on </a:t>
            </a:r>
            <a:r>
              <a:rPr lang="en-US" dirty="0" smtClean="0">
                <a:solidFill>
                  <a:srgbClr val="0000FF"/>
                </a:solidFill>
              </a:rPr>
              <a:t>statements</a:t>
            </a:r>
            <a:r>
              <a:rPr lang="en-US" dirty="0" smtClean="0"/>
              <a:t> (also called </a:t>
            </a:r>
            <a:r>
              <a:rPr lang="en-US" dirty="0" smtClean="0">
                <a:solidFill>
                  <a:srgbClr val="0000FF"/>
                </a:solidFill>
              </a:rPr>
              <a:t>propositions).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Negation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365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he negation  of a proposition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is also 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proposition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p: Today is Monday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Today is not Monday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It is not the case that today is Monday, etc.</a:t>
            </a: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Truth table</a:t>
            </a:r>
          </a:p>
        </p:txBody>
      </p:sp>
      <p:pic>
        <p:nvPicPr>
          <p:cNvPr id="2" name="Picture 1" descr="Screen Shot 2015-01-15 at 11.4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18" y="4601996"/>
            <a:ext cx="2708322" cy="2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Exclusive Or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 exclusive OR, or XOR, of two propositions is true when exactly one of the propositions is true and the other one is false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The circuit is either ON or OFF but not both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Let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ab</a:t>
            </a:r>
            <a:r>
              <a:rPr lang="en-US" sz="2000" dirty="0">
                <a:latin typeface="Calibri" charset="0"/>
                <a:ea typeface="ＭＳ Ｐゴシック" charset="0"/>
              </a:rPr>
              <a:t>&lt;0, then either </a:t>
            </a:r>
            <a:r>
              <a:rPr lang="en-US" sz="2000" i="1" dirty="0">
                <a:latin typeface="Calibri" charset="0"/>
                <a:ea typeface="ＭＳ Ｐゴシック" charset="0"/>
              </a:rPr>
              <a:t>a</a:t>
            </a:r>
            <a:r>
              <a:rPr lang="en-US" sz="2000" dirty="0">
                <a:latin typeface="Calibri" charset="0"/>
                <a:ea typeface="ＭＳ Ｐゴシック" charset="0"/>
              </a:rPr>
              <a:t>&lt;0 or </a:t>
            </a:r>
            <a:r>
              <a:rPr lang="en-US" sz="2000" i="1" dirty="0">
                <a:latin typeface="Calibri" charset="0"/>
                <a:ea typeface="ＭＳ Ｐゴシック" charset="0"/>
              </a:rPr>
              <a:t>b</a:t>
            </a:r>
            <a:r>
              <a:rPr lang="en-US" sz="2000" dirty="0">
                <a:latin typeface="Calibri" charset="0"/>
                <a:ea typeface="ＭＳ Ｐゴシック" charset="0"/>
              </a:rPr>
              <a:t>&lt;0 but not both</a:t>
            </a:r>
          </a:p>
          <a:p>
            <a:pPr eaLnBrk="1" hangingPunct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Truth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table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5 at 11.4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4" y="4258443"/>
            <a:ext cx="2438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Implication (1)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Definition: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two propositions.  The implication 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the proposition that is false when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true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false and true otherwise</a:t>
            </a:r>
          </a:p>
          <a:p>
            <a:pPr lvl="1" eaLnBrk="1" hangingPunct="1"/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is called the hypothesis, antecedent, premise</a:t>
            </a:r>
          </a:p>
          <a:p>
            <a:pPr lvl="1" eaLnBrk="1" hangingPunct="1"/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is called the conclusion, consequence</a:t>
            </a:r>
          </a:p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table 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5 at 11.5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80" y="4035203"/>
            <a:ext cx="254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Logical Connective: Implication (2)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6884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implication of </a:t>
            </a:r>
            <a:r>
              <a:rPr lang="en-US" i="1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can be also read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as</a:t>
            </a:r>
          </a:p>
          <a:p>
            <a:pPr lvl="1">
              <a:lnSpc>
                <a:spcPct val="80000"/>
              </a:lnSpc>
            </a:pPr>
            <a:r>
              <a:rPr lang="en-US" i="1" dirty="0" smtClean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implies </a:t>
            </a:r>
            <a:r>
              <a:rPr lang="en-US" i="1" dirty="0" smtClean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If </a:t>
            </a:r>
            <a:r>
              <a:rPr lang="en-US" i="1" dirty="0" smtClean="0">
                <a:latin typeface="Calibri" charset="0"/>
                <a:ea typeface="ＭＳ Ｐゴシック" charset="0"/>
              </a:rPr>
              <a:t>p,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then </a:t>
            </a:r>
            <a:r>
              <a:rPr lang="en-US" i="1" dirty="0" smtClean="0">
                <a:latin typeface="Calibri" charset="0"/>
                <a:ea typeface="ＭＳ Ｐゴシック" charset="0"/>
              </a:rPr>
              <a:t>q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whenever </a:t>
            </a:r>
            <a:r>
              <a:rPr lang="en-US" i="1" dirty="0" smtClean="0">
                <a:latin typeface="Calibri" charset="0"/>
                <a:ea typeface="ＭＳ Ｐゴシック" charset="0"/>
              </a:rPr>
              <a:t>p</a:t>
            </a:r>
            <a:r>
              <a:rPr lang="en-US" dirty="0" smtClean="0">
                <a:latin typeface="Calibri" charset="0"/>
                <a:ea typeface="ＭＳ Ｐゴシック" charset="0"/>
              </a:rPr>
              <a:t>, then also </a:t>
            </a:r>
            <a:r>
              <a:rPr lang="en-US" i="1" dirty="0" smtClean="0">
                <a:latin typeface="Calibri" charset="0"/>
                <a:ea typeface="ＭＳ Ｐゴシック" charset="0"/>
              </a:rPr>
              <a:t>q</a:t>
            </a:r>
            <a:endParaRPr lang="en-US" i="1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q </a:t>
            </a:r>
            <a:r>
              <a:rPr lang="en-US" dirty="0">
                <a:latin typeface="Calibri" charset="0"/>
                <a:ea typeface="ＭＳ Ｐゴシック" charset="0"/>
              </a:rPr>
              <a:t>follows from </a:t>
            </a:r>
            <a:r>
              <a:rPr lang="en-US" i="1" dirty="0" smtClean="0">
                <a:latin typeface="Calibri" charset="0"/>
                <a:ea typeface="ＭＳ Ｐゴシック" charset="0"/>
              </a:rPr>
              <a:t>p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p</a:t>
            </a:r>
            <a:r>
              <a:rPr lang="en-US" dirty="0" smtClean="0">
                <a:latin typeface="Calibri" charset="0"/>
                <a:ea typeface="ＭＳ Ｐゴシック" charset="0"/>
              </a:rPr>
              <a:t> only if q (p cannot be true if q is not true)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p </a:t>
            </a:r>
            <a:r>
              <a:rPr lang="en-US" dirty="0">
                <a:latin typeface="Calibri" charset="0"/>
                <a:ea typeface="ＭＳ Ｐゴシック" charset="0"/>
              </a:rPr>
              <a:t>is a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sufficient </a:t>
            </a:r>
            <a:r>
              <a:rPr lang="en-US" dirty="0">
                <a:latin typeface="Calibri" charset="0"/>
                <a:ea typeface="ＭＳ Ｐゴシック" charset="0"/>
              </a:rPr>
              <a:t>condition for </a:t>
            </a:r>
            <a:r>
              <a:rPr lang="en-US" i="1" dirty="0">
                <a:latin typeface="Calibri" charset="0"/>
                <a:ea typeface="ＭＳ Ｐゴシック" charset="0"/>
              </a:rPr>
              <a:t>q </a:t>
            </a:r>
            <a:r>
              <a:rPr lang="en-US" dirty="0">
                <a:latin typeface="Calibri" charset="0"/>
                <a:ea typeface="ＭＳ Ｐゴシック" charset="0"/>
              </a:rPr>
              <a:t>(</a:t>
            </a:r>
            <a:r>
              <a:rPr lang="en-US" i="1" dirty="0">
                <a:latin typeface="Calibri" charset="0"/>
                <a:ea typeface="ＭＳ Ｐゴシック" charset="0"/>
              </a:rPr>
              <a:t>p </a:t>
            </a:r>
            <a:r>
              <a:rPr lang="en-US" dirty="0">
                <a:latin typeface="Calibri" charset="0"/>
                <a:ea typeface="ＭＳ Ｐゴシック" charset="0"/>
              </a:rPr>
              <a:t>is sufficient for </a:t>
            </a:r>
            <a:r>
              <a:rPr lang="en-US" i="1" dirty="0">
                <a:latin typeface="Calibri" charset="0"/>
                <a:ea typeface="ＭＳ Ｐゴシック" charset="0"/>
              </a:rPr>
              <a:t>q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  <a:r>
              <a:rPr lang="en-US" i="1" dirty="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dirty="0">
                <a:latin typeface="Calibri" charset="0"/>
                <a:ea typeface="ＭＳ Ｐゴシック" charset="0"/>
              </a:rPr>
              <a:t>q </a:t>
            </a:r>
            <a:r>
              <a:rPr lang="en-US" dirty="0">
                <a:latin typeface="Calibri" charset="0"/>
                <a:ea typeface="ＭＳ Ｐゴシック" charset="0"/>
              </a:rPr>
              <a:t>is a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necessary </a:t>
            </a:r>
            <a:r>
              <a:rPr lang="en-US" dirty="0">
                <a:latin typeface="Calibri" charset="0"/>
                <a:ea typeface="ＭＳ Ｐゴシック" charset="0"/>
              </a:rPr>
              <a:t>condition for </a:t>
            </a:r>
            <a:r>
              <a:rPr lang="en-US" i="1" dirty="0">
                <a:latin typeface="Calibri" charset="0"/>
                <a:ea typeface="ＭＳ Ｐゴシック" charset="0"/>
              </a:rPr>
              <a:t>p </a:t>
            </a:r>
            <a:r>
              <a:rPr lang="en-US" dirty="0">
                <a:latin typeface="Calibri" charset="0"/>
                <a:ea typeface="ＭＳ Ｐゴシック" charset="0"/>
              </a:rPr>
              <a:t>(</a:t>
            </a:r>
            <a:r>
              <a:rPr lang="en-US" i="1" dirty="0">
                <a:latin typeface="Calibri" charset="0"/>
                <a:ea typeface="ＭＳ Ｐゴシック" charset="0"/>
              </a:rPr>
              <a:t>q </a:t>
            </a:r>
            <a:r>
              <a:rPr lang="en-US" dirty="0">
                <a:latin typeface="Calibri" charset="0"/>
                <a:ea typeface="ＭＳ Ｐゴシック" charset="0"/>
              </a:rPr>
              <a:t>is necessary for </a:t>
            </a:r>
            <a:r>
              <a:rPr lang="en-US" i="1" dirty="0">
                <a:latin typeface="Calibri" charset="0"/>
                <a:ea typeface="ＭＳ Ｐゴシック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  <a:r>
              <a:rPr lang="en-US" i="1" dirty="0">
                <a:latin typeface="Calibri" charset="0"/>
                <a:ea typeface="ＭＳ Ｐゴシック" charset="0"/>
              </a:rPr>
              <a:t> </a:t>
            </a:r>
            <a:r>
              <a:rPr lang="en-US" i="1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(</a:t>
            </a:r>
            <a:r>
              <a:rPr lang="en-US" dirty="0" smtClean="0">
                <a:solidFill>
                  <a:srgbClr val="3366FF"/>
                </a:solidFill>
                <a:latin typeface="Calibri" charset="0"/>
                <a:ea typeface="ＭＳ Ｐゴシック" charset="0"/>
              </a:rPr>
              <a:t>p cannot be true unless q is true (i.e. if q is false, p is false</a:t>
            </a:r>
            <a:r>
              <a:rPr lang="en-US" dirty="0" smtClean="0">
                <a:latin typeface="Calibri" charset="0"/>
                <a:ea typeface="ＭＳ Ｐゴシック" charset="0"/>
              </a:rPr>
              <a:t>)</a:t>
            </a:r>
            <a:endParaRPr lang="en-US" i="1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i="1" dirty="0">
              <a:latin typeface="Calibri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i="1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i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6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Logical Connective: Implication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6884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Consider the statements: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ou pass the exam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you pass the course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Passing the exam is sufficient for passing the course.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For you to pass this course, it is sufficient that you pass the exam.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i="1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i="1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i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</p:spTree>
    <p:extLst>
      <p:ext uri="{BB962C8B-B14F-4D97-AF65-F5344CB8AC3E}">
        <p14:creationId xmlns:p14="http://schemas.microsoft.com/office/powerpoint/2010/main" val="312315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</p:spTree>
    <p:extLst>
      <p:ext uri="{BB962C8B-B14F-4D97-AF65-F5344CB8AC3E}">
        <p14:creationId xmlns:p14="http://schemas.microsoft.com/office/powerpoint/2010/main" val="223088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get an 100% on your Midterm 1, then you will have an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</p:spTree>
    <p:extLst>
      <p:ext uri="{BB962C8B-B14F-4D97-AF65-F5344CB8AC3E}">
        <p14:creationId xmlns:p14="http://schemas.microsoft.com/office/powerpoint/2010/main" val="301799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get an 100% on your Midterm 1, then you will have an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006975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False.  Your grades homework, quizzes, Midterm 2, and Final, if they are bad, would prevent you from having an A</a:t>
            </a:r>
            <a:r>
              <a:rPr lang="en-US" sz="2000" baseline="30000">
                <a:latin typeface="Calibri" charset="0"/>
              </a:rPr>
              <a:t>+</a:t>
            </a:r>
            <a:r>
              <a:rPr lang="en-US" sz="200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36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Logic</a:t>
            </a:r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A statement is </a:t>
            </a:r>
            <a:r>
              <a:rPr lang="en-US" dirty="0"/>
              <a:t>a (declarative) </a:t>
            </a:r>
            <a:r>
              <a:rPr lang="en-US" dirty="0" smtClean="0"/>
              <a:t>sentence </a:t>
            </a:r>
            <a:r>
              <a:rPr lang="en-US" dirty="0"/>
              <a:t>that is either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 (not both).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/>
              <a:t>We say that the </a:t>
            </a:r>
            <a:r>
              <a:rPr lang="en-US" dirty="0">
                <a:solidFill>
                  <a:srgbClr val="0000FF"/>
                </a:solidFill>
              </a:rPr>
              <a:t>truth value </a:t>
            </a:r>
            <a:r>
              <a:rPr lang="en-US" dirty="0"/>
              <a:t>of a proposition is either true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) or false (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/>
              <a:t>Corresponds to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in digital </a:t>
            </a:r>
            <a:r>
              <a:rPr lang="en-US" dirty="0" smtClean="0"/>
              <a:t>circuits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We usually denote a proposition by a letter: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q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…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3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Autofit/>
          </a:bodyPr>
          <a:lstStyle/>
          <a:p>
            <a:r>
              <a:rPr lang="en-US" sz="4000" dirty="0"/>
              <a:t>Exercises</a:t>
            </a:r>
            <a:endParaRPr lang="en-CA" sz="4000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rm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To take discrete mathematics, you must have taken calculus or a course in computer science.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When you buy a new car from Acme Motor Company, you get $2000 back in cash or a 2% car loan.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School is closed if more than 2 feet of snow falls </a:t>
            </a:r>
            <a:r>
              <a:rPr lang="en-US" dirty="0" smtClean="0"/>
              <a:t>and </a:t>
            </a:r>
            <a:r>
              <a:rPr lang="en-US" dirty="0"/>
              <a:t>if the wind chill is below </a:t>
            </a:r>
            <a:r>
              <a:rPr lang="en-US" dirty="0" smtClean="0"/>
              <a:t>-80</a:t>
            </a:r>
            <a:r>
              <a:rPr lang="en-US" dirty="0"/>
              <a:t>.</a:t>
            </a:r>
            <a:endParaRPr lang="en-US" sz="3600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/>
              <a:t>To take discrete mathematics, you must have taken calculus or a course in computer science.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- p: take discrete math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q: you have taken calculus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r : you have taken a course in CS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01-19 at 10.1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0" y="4598605"/>
            <a:ext cx="1604010" cy="5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3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/>
              <a:t>When you buy a new car from Acme Motor Company, you get $2000 back in cash or a 2% car loan.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- p: you buy a car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q: you you get $2000 back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r : you get 2% car loan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5-01-19 at 10.1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9" y="5140063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/>
              <a:t>School is closed if more than 2 feet of snow falls </a:t>
            </a:r>
            <a:r>
              <a:rPr lang="en-US" sz="2800" dirty="0"/>
              <a:t> </a:t>
            </a:r>
            <a:r>
              <a:rPr lang="en-US" sz="2800" dirty="0" smtClean="0"/>
              <a:t>and if the wind chill is below -80.</a:t>
            </a:r>
            <a:endParaRPr lang="en-US" sz="2800" dirty="0" smtClean="0">
              <a:sym typeface="Symbol" charset="0"/>
            </a:endParaRP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- p: School is closed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q: 2 feet of snow falls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r : wind chill is below -80</a:t>
            </a: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5-01-19 at 10.1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4" y="4638914"/>
            <a:ext cx="1528742" cy="51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Logical Connective: Biconditional (1)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The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Calibri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proposition that is true when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have the same truth values.  It is false otherwise.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Note that it is equivalent to </a:t>
            </a: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table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1-16 at 12.3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68" y="4411089"/>
            <a:ext cx="4660900" cy="1955800"/>
          </a:xfrm>
          <a:prstGeom prst="rect">
            <a:avLst/>
          </a:prstGeom>
        </p:spPr>
      </p:pic>
      <p:pic>
        <p:nvPicPr>
          <p:cNvPr id="4" name="Picture 3" descr="Screen Shot 2015-01-19 at 10.13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04" y="3296740"/>
            <a:ext cx="2578100" cy="495300"/>
          </a:xfrm>
          <a:prstGeom prst="rect">
            <a:avLst/>
          </a:prstGeom>
        </p:spPr>
      </p:pic>
      <p:pic>
        <p:nvPicPr>
          <p:cNvPr id="5" name="Picture 4" descr="Screen Shot 2015-01-19 at 10.13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67" y="1729028"/>
            <a:ext cx="1082395" cy="5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Logical Connective: Biconditional (2)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i="1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</a:t>
            </a:r>
            <a:r>
              <a:rPr lang="en-US" sz="3000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can be equivalently read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if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and only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is a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necessary and sufficient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condition for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then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conversely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600" dirty="0" err="1">
                <a:latin typeface="Calibri" charset="0"/>
                <a:ea typeface="ＭＳ Ｐゴシック" charset="0"/>
                <a:sym typeface="Symbol" charset="0"/>
              </a:rPr>
              <a:t>iff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endParaRPr lang="en-US" sz="26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x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&gt;0 if and only 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x</a:t>
            </a:r>
            <a:r>
              <a:rPr lang="en-US" sz="2600" baseline="30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is positive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The alarm goes off </a:t>
            </a:r>
            <a:r>
              <a:rPr lang="en-US" sz="2600" dirty="0" err="1">
                <a:latin typeface="Calibri" charset="0"/>
                <a:ea typeface="ＭＳ Ｐゴシック" charset="0"/>
                <a:sym typeface="Symbol" charset="0"/>
              </a:rPr>
              <a:t>iff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a burglar breaks </a:t>
            </a:r>
            <a:r>
              <a:rPr lang="en-US" sz="2600" dirty="0" smtClean="0">
                <a:latin typeface="Calibri" charset="0"/>
                <a:ea typeface="ＭＳ Ｐゴシック" charset="0"/>
                <a:sym typeface="Symbol" charset="0"/>
              </a:rPr>
              <a:t>in</a:t>
            </a:r>
            <a:endParaRPr lang="en-US" sz="2600" dirty="0">
              <a:latin typeface="Calibri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Truth Tables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Truth tables are used to show/define the relationships between the truth values of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the individual propositions and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the compound propositions based on them</a:t>
            </a:r>
          </a:p>
        </p:txBody>
      </p:sp>
      <p:pic>
        <p:nvPicPr>
          <p:cNvPr id="2" name="Picture 1" descr="Screen Shot 2015-01-16 at 12.3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40163"/>
            <a:ext cx="8304114" cy="2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94" r="-7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764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Precedence of 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As in arithmetic, an ordering is imposed on the use of logical operators in compound propositions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However, it is preferable to use parentheses to disambiguate operators and facilitate readability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  <a:sym typeface="Symbol"/>
              </a:rPr>
              <a:t>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 </a:t>
            </a:r>
            <a:r>
              <a:rPr lang="en-US" sz="2400" i="1" dirty="0" smtClean="0">
                <a:ea typeface="+mn-ea"/>
                <a:cs typeface="+mn-cs"/>
              </a:rPr>
              <a:t>q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  </a:t>
            </a:r>
            <a:r>
              <a:rPr lang="en-US" sz="2400" i="1" dirty="0" smtClean="0">
                <a:ea typeface="+mn-ea"/>
                <a:cs typeface="+mn-cs"/>
              </a:rPr>
              <a:t>r</a:t>
            </a:r>
            <a:r>
              <a:rPr lang="en-US" sz="2400" dirty="0" smtClean="0">
                <a:ea typeface="+mn-ea"/>
                <a:cs typeface="+mn-cs"/>
              </a:rPr>
              <a:t>  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   (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)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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i="1" dirty="0" smtClean="0">
                <a:ea typeface="+mn-ea"/>
                <a:cs typeface="+mn-cs"/>
              </a:rPr>
              <a:t>q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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</a:t>
            </a:r>
            <a:r>
              <a:rPr lang="en-US" sz="2400" i="1" dirty="0" smtClean="0">
                <a:ea typeface="+mn-ea"/>
                <a:cs typeface="+mn-cs"/>
              </a:rPr>
              <a:t>r</a:t>
            </a:r>
            <a:r>
              <a:rPr lang="en-US" sz="2400" dirty="0" smtClean="0">
                <a:ea typeface="+mn-ea"/>
                <a:cs typeface="+mn-cs"/>
              </a:rPr>
              <a:t>))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To avoid unnecessary parenthesis, the following precedence hold:</a:t>
            </a:r>
          </a:p>
        </p:txBody>
      </p:sp>
      <p:pic>
        <p:nvPicPr>
          <p:cNvPr id="5" name="Picture 4" descr="Screen Shot 2015-01-20 at 4.4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06" y="4305309"/>
            <a:ext cx="4182601" cy="24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16097" y="1297864"/>
            <a:ext cx="8613728" cy="560044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Sentence ?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Some sets are finite.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N 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  <a:sym typeface="Symbol" charset="0"/>
              </a:rPr>
              <a:t>PowerSet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(N)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Express each statement or open statement in one of the forms: 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q, p  q, or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Today is cold but it is not cloudy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A – B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one of the numbers x and y equals 0.</a:t>
            </a:r>
          </a:p>
          <a:p>
            <a:pPr marL="457200" lvl="1" indent="0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The sun rises in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1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use the lab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is divisible 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divisible by 8, then it is divisible by 4.)</a:t>
            </a:r>
            <a:endParaRPr lang="en-US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0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Logical Equivalence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20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Two statements are logically equivalent if their truth values match up line-for-line in a truth table.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Logical equivalence gives us different ways of looking at the same thing.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Consider the following truth table concerning </a:t>
            </a:r>
            <a:r>
              <a:rPr lang="en-US" sz="2800" dirty="0" smtClean="0">
                <a:solidFill>
                  <a:srgbClr val="3366FF"/>
                </a:solidFill>
                <a:ea typeface="+mn-ea"/>
                <a:cs typeface="+mn-cs"/>
              </a:rPr>
              <a:t>p      q</a:t>
            </a:r>
            <a:r>
              <a:rPr lang="en-US" sz="2800" dirty="0" smtClean="0"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17263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74934"/>
              </p:ext>
            </p:extLst>
          </p:nvPr>
        </p:nvGraphicFramePr>
        <p:xfrm>
          <a:off x="7762737" y="3647112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2737" y="3647112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5-01-20 at 9.22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6" y="4315350"/>
            <a:ext cx="7736764" cy="1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6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If m is an even integer then m+7 is odd.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Let p: m is an even integer; q: m+7 is odd.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Using propositional notation p         q.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Proving  </a:t>
            </a:r>
            <a:r>
              <a:rPr lang="en-US" sz="2800" dirty="0"/>
              <a:t>p         q</a:t>
            </a:r>
            <a:r>
              <a:rPr lang="en-US" sz="2800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p is true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m=2a, a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Z</a:t>
            </a:r>
            <a:endParaRPr lang="en-US" sz="2400" dirty="0">
              <a:sym typeface="Symbol" charset="0"/>
            </a:endParaRPr>
          </a:p>
          <a:p>
            <a:pPr marL="457200" lvl="1" indent="0">
              <a:buNone/>
              <a:defRPr/>
            </a:pPr>
            <a:r>
              <a:rPr lang="en-US" sz="2400" dirty="0" smtClean="0">
                <a:sym typeface="Symbol" charset="0"/>
              </a:rPr>
              <a:t>    </a:t>
            </a:r>
            <a:r>
              <a:rPr lang="en-US" sz="2400" dirty="0" smtClean="0"/>
              <a:t>2a + 6 is an even number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(2a +6) +1 is an odd number</a:t>
            </a:r>
          </a:p>
          <a:p>
            <a:pPr marL="457200" lvl="1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m + 7 is an odd number</a:t>
            </a:r>
          </a:p>
          <a:p>
            <a:pPr marL="457200" lvl="1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q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746851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80781"/>
              </p:ext>
            </p:extLst>
          </p:nvPr>
        </p:nvGraphicFramePr>
        <p:xfrm>
          <a:off x="5415592" y="281188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5592" y="281188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92741"/>
              </p:ext>
            </p:extLst>
          </p:nvPr>
        </p:nvGraphicFramePr>
        <p:xfrm>
          <a:off x="2483877" y="337515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7" imgW="431800" imgH="254000" progId="Equation.3">
                  <p:embed/>
                </p:oleObj>
              </mc:Choice>
              <mc:Fallback>
                <p:oleObj name="Equation" r:id="rId7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877" y="337515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85371"/>
              </p:ext>
            </p:extLst>
          </p:nvPr>
        </p:nvGraphicFramePr>
        <p:xfrm>
          <a:off x="815944" y="4219003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8" imgW="431800" imgH="254000" progId="Equation.3">
                  <p:embed/>
                </p:oleObj>
              </mc:Choice>
              <mc:Fallback>
                <p:oleObj name="Equation" r:id="rId8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44" y="4219003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26976"/>
              </p:ext>
            </p:extLst>
          </p:nvPr>
        </p:nvGraphicFramePr>
        <p:xfrm>
          <a:off x="815944" y="467055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9" imgW="431800" imgH="254000" progId="Equation.3">
                  <p:embed/>
                </p:oleObj>
              </mc:Choice>
              <mc:Fallback>
                <p:oleObj name="Equation" r:id="rId9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44" y="467055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99097"/>
              </p:ext>
            </p:extLst>
          </p:nvPr>
        </p:nvGraphicFramePr>
        <p:xfrm>
          <a:off x="815944" y="512211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0" imgW="431800" imgH="254000" progId="Equation.3">
                  <p:embed/>
                </p:oleObj>
              </mc:Choice>
              <mc:Fallback>
                <p:oleObj name="Equation" r:id="rId10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44" y="512211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28305"/>
              </p:ext>
            </p:extLst>
          </p:nvPr>
        </p:nvGraphicFramePr>
        <p:xfrm>
          <a:off x="815944" y="554544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11" imgW="431800" imgH="254000" progId="Equation.3">
                  <p:embed/>
                </p:oleObj>
              </mc:Choice>
              <mc:Fallback>
                <p:oleObj name="Equation" r:id="rId11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44" y="554544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29677"/>
              </p:ext>
            </p:extLst>
          </p:nvPr>
        </p:nvGraphicFramePr>
        <p:xfrm>
          <a:off x="815944" y="5982893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2" imgW="431800" imgH="254000" progId="Equation.3">
                  <p:embed/>
                </p:oleObj>
              </mc:Choice>
              <mc:Fallback>
                <p:oleObj name="Equation" r:id="rId12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944" y="5982893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21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645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Proving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dirty="0">
                <a:sym typeface="Symbol" charset="0"/>
              </a:rPr>
              <a:t>q</a:t>
            </a:r>
            <a:r>
              <a:rPr lang="en-US" sz="2800" dirty="0" smtClean="0"/>
              <a:t>      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dirty="0">
                <a:sym typeface="Symbol" charset="0"/>
              </a:rPr>
              <a:t>p</a:t>
            </a:r>
            <a:r>
              <a:rPr lang="en-US" sz="2800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q is not true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m+7 is even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m + 7 = 2b, </a:t>
            </a:r>
            <a:r>
              <a:rPr lang="en-US" sz="2400" dirty="0"/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 Z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2b – 7 = 2(b-4) +1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2b – 7 is odd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  m is odd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p</a:t>
            </a:r>
            <a:endParaRPr lang="en-US" sz="24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57461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00139"/>
              </p:ext>
            </p:extLst>
          </p:nvPr>
        </p:nvGraphicFramePr>
        <p:xfrm>
          <a:off x="2688480" y="180300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8480" y="180300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2878"/>
              </p:ext>
            </p:extLst>
          </p:nvPr>
        </p:nvGraphicFramePr>
        <p:xfrm>
          <a:off x="818767" y="266960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7" imgW="431800" imgH="254000" progId="Equation.3">
                  <p:embed/>
                </p:oleObj>
              </mc:Choice>
              <mc:Fallback>
                <p:oleObj name="Equation" r:id="rId7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8767" y="266960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03205"/>
              </p:ext>
            </p:extLst>
          </p:nvPr>
        </p:nvGraphicFramePr>
        <p:xfrm>
          <a:off x="812024" y="312115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8" imgW="431800" imgH="254000" progId="Equation.3">
                  <p:embed/>
                </p:oleObj>
              </mc:Choice>
              <mc:Fallback>
                <p:oleObj name="Equation" r:id="rId8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024" y="312115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3947"/>
              </p:ext>
            </p:extLst>
          </p:nvPr>
        </p:nvGraphicFramePr>
        <p:xfrm>
          <a:off x="805282" y="3547096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9" imgW="431800" imgH="254000" progId="Equation.3">
                  <p:embed/>
                </p:oleObj>
              </mc:Choice>
              <mc:Fallback>
                <p:oleObj name="Equation" r:id="rId9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5282" y="3547096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89563"/>
              </p:ext>
            </p:extLst>
          </p:nvPr>
        </p:nvGraphicFramePr>
        <p:xfrm>
          <a:off x="818767" y="3981936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10" imgW="431800" imgH="254000" progId="Equation.3">
                  <p:embed/>
                </p:oleObj>
              </mc:Choice>
              <mc:Fallback>
                <p:oleObj name="Equation" r:id="rId10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8767" y="3981936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99165"/>
              </p:ext>
            </p:extLst>
          </p:nvPr>
        </p:nvGraphicFramePr>
        <p:xfrm>
          <a:off x="826136" y="4433492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11" imgW="431800" imgH="254000" progId="Equation.3">
                  <p:embed/>
                </p:oleObj>
              </mc:Choice>
              <mc:Fallback>
                <p:oleObj name="Equation" r:id="rId11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136" y="4433492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79475"/>
              </p:ext>
            </p:extLst>
          </p:nvPr>
        </p:nvGraphicFramePr>
        <p:xfrm>
          <a:off x="833505" y="4870937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2" imgW="431800" imgH="254000" progId="Equation.3">
                  <p:embed/>
                </p:oleObj>
              </mc:Choice>
              <mc:Fallback>
                <p:oleObj name="Equation" r:id="rId12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505" y="4870937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58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Tautology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645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 compound proposition (a formula) that is always </a:t>
            </a:r>
            <a:r>
              <a:rPr lang="en-US" sz="2400" dirty="0" smtClean="0">
                <a:solidFill>
                  <a:srgbClr val="3366FF"/>
                </a:solidFill>
              </a:rPr>
              <a:t>true</a:t>
            </a:r>
            <a:r>
              <a:rPr lang="en-US" sz="2400" dirty="0" smtClean="0"/>
              <a:t> no matter what the truth values of the propositions in the formula is called a </a:t>
            </a:r>
            <a:r>
              <a:rPr lang="en-US" sz="2400" b="1" dirty="0" smtClean="0">
                <a:solidFill>
                  <a:srgbClr val="3366FF"/>
                </a:solidFill>
              </a:rPr>
              <a:t>tautology</a:t>
            </a:r>
            <a:r>
              <a:rPr lang="en-US" sz="2400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p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i="1" dirty="0" smtClean="0">
                <a:latin typeface="Calibri" charset="0"/>
                <a:ea typeface="ＭＳ Ｐゴシック" charset="0"/>
                <a:cs typeface="ＭＳ Ｐゴシック" charset="0"/>
              </a:rPr>
              <a:t>p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is a simple tautology.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p           q  and 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q         p are logically equivalent</a:t>
            </a:r>
          </a:p>
          <a:p>
            <a:pPr marL="457200" lvl="1" indent="0">
              <a:buNone/>
              <a:defRPr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i.e.  (p         q)        (q          p) is a tautology.</a:t>
            </a:r>
          </a:p>
          <a:p>
            <a:pPr marL="514350" lvl="1" indent="0">
              <a:buNone/>
              <a:defRPr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(Truth table will be shown in the class)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08550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03100"/>
              </p:ext>
            </p:extLst>
          </p:nvPr>
        </p:nvGraphicFramePr>
        <p:xfrm>
          <a:off x="1567282" y="323144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7282" y="323144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04187"/>
              </p:ext>
            </p:extLst>
          </p:nvPr>
        </p:nvGraphicFramePr>
        <p:xfrm>
          <a:off x="3232393" y="3231444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7" imgW="431800" imgH="254000" progId="Equation.3">
                  <p:embed/>
                </p:oleObj>
              </mc:Choice>
              <mc:Fallback>
                <p:oleObj name="Equation" r:id="rId7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2393" y="3231444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59194"/>
              </p:ext>
            </p:extLst>
          </p:nvPr>
        </p:nvGraphicFramePr>
        <p:xfrm>
          <a:off x="3617164" y="360679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8" imgW="431800" imgH="254000" progId="Equation.3">
                  <p:embed/>
                </p:oleObj>
              </mc:Choice>
              <mc:Fallback>
                <p:oleObj name="Equation" r:id="rId8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7164" y="360679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511845"/>
              </p:ext>
            </p:extLst>
          </p:nvPr>
        </p:nvGraphicFramePr>
        <p:xfrm>
          <a:off x="1999082" y="360680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9" imgW="431800" imgH="254000" progId="Equation.3">
                  <p:embed/>
                </p:oleObj>
              </mc:Choice>
              <mc:Fallback>
                <p:oleObj name="Equation" r:id="rId9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9082" y="360680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20959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0" imgW="203200" imgH="355600" progId="Equation.3">
                  <p:embed/>
                </p:oleObj>
              </mc:Choice>
              <mc:Fallback>
                <p:oleObj name="Equation" r:id="rId10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66356"/>
              </p:ext>
            </p:extLst>
          </p:nvPr>
        </p:nvGraphicFramePr>
        <p:xfrm>
          <a:off x="2698993" y="360680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12" imgW="431800" imgH="254000" progId="Equation.3">
                  <p:embed/>
                </p:oleObj>
              </mc:Choice>
              <mc:Fallback>
                <p:oleObj name="Equation" r:id="rId12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98993" y="360680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71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Tautology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645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 compound proposition (a formula) that is always </a:t>
            </a:r>
            <a:r>
              <a:rPr lang="en-US" sz="2400" dirty="0" smtClean="0">
                <a:solidFill>
                  <a:srgbClr val="3366FF"/>
                </a:solidFill>
              </a:rPr>
              <a:t>true</a:t>
            </a:r>
            <a:r>
              <a:rPr lang="en-US" sz="2400" dirty="0" smtClean="0"/>
              <a:t> no matter what the truth values of the propositions in the formula is called a </a:t>
            </a:r>
            <a:r>
              <a:rPr lang="en-US" sz="2400" b="1" dirty="0" smtClean="0">
                <a:solidFill>
                  <a:srgbClr val="3366FF"/>
                </a:solidFill>
              </a:rPr>
              <a:t>tautology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Informally, two compound propositions P and Q are </a:t>
            </a:r>
            <a:r>
              <a:rPr lang="en-US" sz="2400" dirty="0" smtClean="0">
                <a:solidFill>
                  <a:srgbClr val="3366FF"/>
                </a:solidFill>
              </a:rPr>
              <a:t>logically equivalent</a:t>
            </a:r>
            <a:r>
              <a:rPr lang="en-US" sz="2400" dirty="0" smtClean="0"/>
              <a:t> if whenever P is true, Q is true, and whenever Q is true then P is true.</a:t>
            </a:r>
          </a:p>
          <a:p>
            <a:pPr lvl="1" indent="-342900">
              <a:defRPr/>
            </a:pPr>
            <a:r>
              <a:rPr lang="en-US" sz="2000" dirty="0" smtClean="0"/>
              <a:t>In other words  P          Q is a tautology</a:t>
            </a:r>
          </a:p>
          <a:p>
            <a:pPr lvl="1" indent="-342900">
              <a:defRPr/>
            </a:pPr>
            <a:r>
              <a:rPr lang="en-US" sz="2000" dirty="0" smtClean="0"/>
              <a:t>It is denoted as P = Q (in the text)</a:t>
            </a:r>
          </a:p>
          <a:p>
            <a:pPr lvl="1" indent="-342900">
              <a:defRPr/>
            </a:pPr>
            <a:r>
              <a:rPr lang="en-US" sz="2000" dirty="0" smtClean="0"/>
              <a:t> Also denoted as P </a:t>
            </a: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 Q (Rosen); </a:t>
            </a:r>
            <a:r>
              <a:rPr lang="en-US" sz="2000" dirty="0" smtClean="0"/>
              <a:t>P         </a:t>
            </a:r>
            <a:r>
              <a:rPr lang="en-US" sz="2000" dirty="0"/>
              <a:t>Q </a:t>
            </a:r>
            <a:r>
              <a:rPr lang="en-US" sz="2000" dirty="0" smtClean="0"/>
              <a:t> (</a:t>
            </a:r>
            <a:r>
              <a:rPr lang="en-US" sz="2000" dirty="0" err="1" smtClean="0"/>
              <a:t>Grimaldi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62356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93668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203200" imgH="355600" progId="Equation.3">
                  <p:embed/>
                </p:oleObj>
              </mc:Choice>
              <mc:Fallback>
                <p:oleObj name="Equation" r:id="rId5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77476"/>
              </p:ext>
            </p:extLst>
          </p:nvPr>
        </p:nvGraphicFramePr>
        <p:xfrm>
          <a:off x="3130793" y="4001911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431800" imgH="254000" progId="Equation.3">
                  <p:embed/>
                </p:oleObj>
              </mc:Choice>
              <mc:Fallback>
                <p:oleObj name="Equation" r:id="rId7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0793" y="4001911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634599"/>
              </p:ext>
            </p:extLst>
          </p:nvPr>
        </p:nvGraphicFramePr>
        <p:xfrm>
          <a:off x="4778971" y="474697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9" imgW="431800" imgH="254000" progId="Equation.3">
                  <p:embed/>
                </p:oleObj>
              </mc:Choice>
              <mc:Fallback>
                <p:oleObj name="Equation" r:id="rId9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8971" y="474697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19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Contradiction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645"/>
          </a:xfrm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A compound proposition (a formula) that is always </a:t>
            </a:r>
            <a:r>
              <a:rPr lang="en-US" sz="2800" dirty="0" smtClean="0">
                <a:solidFill>
                  <a:srgbClr val="3366FF"/>
                </a:solidFill>
              </a:rPr>
              <a:t>false</a:t>
            </a:r>
            <a:r>
              <a:rPr lang="en-US" sz="2800" dirty="0" smtClean="0"/>
              <a:t> no matter what the truth values of the propositions in the formula is called a </a:t>
            </a:r>
            <a:r>
              <a:rPr lang="en-US" sz="2800" b="1" dirty="0" smtClean="0">
                <a:solidFill>
                  <a:srgbClr val="3366FF"/>
                </a:solidFill>
              </a:rPr>
              <a:t>contradiction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p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400" i="1" dirty="0" smtClean="0">
                <a:latin typeface="Calibri" charset="0"/>
                <a:ea typeface="ＭＳ Ｐゴシック" charset="0"/>
                <a:cs typeface="ＭＳ Ｐゴシック" charset="0"/>
              </a:rPr>
              <a:t>p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is a simple contradiction.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32954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50329"/>
              </p:ext>
            </p:extLst>
          </p:nvPr>
        </p:nvGraphicFramePr>
        <p:xfrm>
          <a:off x="4470400" y="32512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203200" imgH="355600" progId="Equation.3">
                  <p:embed/>
                </p:oleObj>
              </mc:Choice>
              <mc:Fallback>
                <p:oleObj name="Equation" r:id="rId5" imgW="203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0400" y="3251200"/>
                        <a:ext cx="203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6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The following table contains some important equivalences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6" name="Picture 5" descr="Screen Shot 2015-01-20 at 10.4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8229600" cy="50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The following table contains some important equivalences (contd.)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5-01-20 at 10.4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" y="1797884"/>
            <a:ext cx="8192911" cy="48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Some equivalences involving conditional statements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3" name="Picture 2" descr="Screen Shot 2015-01-20 at 11.1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90700"/>
            <a:ext cx="84582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79DA-2DF8-4A48-8900-0DF11BA91F3D}" type="slidenum">
              <a:rPr lang="en-CA"/>
              <a:pPr/>
              <a:t>5</a:t>
            </a:fld>
            <a:endParaRPr lang="en-CA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The sun rises in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995527"/>
            <a:ext cx="8686800" cy="357983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dirty="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((x &gt; 0) and (y &gt; 0)) then </a:t>
            </a:r>
            <a:r>
              <a:rPr lang="en-US" sz="2800" dirty="0" err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writeln</a:t>
            </a:r>
            <a:r>
              <a:rPr lang="en-US" sz="2800" dirty="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(…)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is equivalent to if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(x &gt; 0) then if (y &gt; 0) then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writeln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(---)</a:t>
            </a:r>
            <a:endParaRPr lang="en-US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Propositions (x and y are constants)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 : x &gt; 0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q : y &gt; 0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r : line gets written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Claim is (p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800" i="1" dirty="0" smtClean="0">
                <a:latin typeface="Calibri" charset="0"/>
                <a:ea typeface="ＭＳ Ｐゴシック" charset="0"/>
                <a:cs typeface="ＭＳ Ｐゴシック" charset="0"/>
              </a:rPr>
              <a:t>q        r) =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(p        (q        r))  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48068"/>
              </p:ext>
            </p:extLst>
          </p:nvPr>
        </p:nvGraphicFramePr>
        <p:xfrm>
          <a:off x="3058946" y="397720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8946" y="397720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38279"/>
              </p:ext>
            </p:extLst>
          </p:nvPr>
        </p:nvGraphicFramePr>
        <p:xfrm>
          <a:off x="4582065" y="397720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2065" y="397720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84149"/>
              </p:ext>
            </p:extLst>
          </p:nvPr>
        </p:nvGraphicFramePr>
        <p:xfrm>
          <a:off x="5509314" y="397720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9314" y="397720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6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995527"/>
            <a:ext cx="8686800" cy="357983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dirty="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((x &gt; 0) and (y &gt; 0)) then </a:t>
            </a:r>
            <a:r>
              <a:rPr lang="en-US" sz="2800" dirty="0" err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writeln</a:t>
            </a:r>
            <a:r>
              <a:rPr lang="en-US" sz="2800" dirty="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(…)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is equivalent to if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(x &gt; 0) then if (y &gt; 0) then </a:t>
            </a:r>
            <a:r>
              <a:rPr lang="en-US" sz="28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writeln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(---)</a:t>
            </a:r>
            <a:endParaRPr lang="en-US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Propositions (x and y are constants)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 : x &gt; 0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q : y &gt; 0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r : line gets written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Claim is (p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800" i="1" dirty="0" smtClean="0">
                <a:latin typeface="Calibri" charset="0"/>
                <a:ea typeface="ＭＳ Ｐゴシック" charset="0"/>
                <a:cs typeface="ＭＳ Ｐゴシック" charset="0"/>
              </a:rPr>
              <a:t>q        r) =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(p        (q        r))  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41481"/>
              </p:ext>
            </p:extLst>
          </p:nvPr>
        </p:nvGraphicFramePr>
        <p:xfrm>
          <a:off x="3058946" y="397720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8946" y="397720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56478"/>
              </p:ext>
            </p:extLst>
          </p:nvPr>
        </p:nvGraphicFramePr>
        <p:xfrm>
          <a:off x="4582065" y="397720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2065" y="397720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4271"/>
              </p:ext>
            </p:extLst>
          </p:nvPr>
        </p:nvGraphicFramePr>
        <p:xfrm>
          <a:off x="5509314" y="3977208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9314" y="3977208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5-01-20 at 11.26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0" y="4575359"/>
            <a:ext cx="7236584" cy="21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 general approach to proving equivalence using the laws of logic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453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Remove double negation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Remove implication by disjunction (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Push negation inside the parentheses using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DeMorgan’s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law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Use distribution law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7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Other 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855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Find a proposition with truth value</a:t>
            </a: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21 at 12.3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6" y="2449385"/>
            <a:ext cx="3035489" cy="24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Other 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941" cy="52577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Determine a logically equivalent proposition to  p </a:t>
            </a:r>
            <a:r>
              <a:rPr lang="en-US" sz="2800" dirty="0" smtClean="0">
                <a:sym typeface="Symbol"/>
              </a:rPr>
              <a:t> q.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/>
              </a:rPr>
              <a:t>Logically equivalent: (p </a:t>
            </a:r>
            <a:r>
              <a:rPr lang="en-US" sz="2800" dirty="0" smtClean="0">
                <a:sym typeface="Symbol"/>
              </a:rPr>
              <a:t> q) </a:t>
            </a:r>
            <a:r>
              <a:rPr lang="en-US" sz="2800" dirty="0">
                <a:sym typeface="Symbol"/>
              </a:rPr>
              <a:t></a:t>
            </a:r>
            <a:r>
              <a:rPr lang="en-US" sz="2800" dirty="0" smtClean="0">
                <a:sym typeface="Symbol"/>
              </a:rPr>
              <a:t> ( p  q)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/>
              </a:rPr>
              <a:t>Replacing each row with value T with an equivalent proposition. These rows are then combined with </a:t>
            </a:r>
            <a:r>
              <a:rPr lang="en-US" sz="2800" dirty="0" smtClean="0">
                <a:sym typeface="Symbol"/>
              </a:rPr>
              <a:t>.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/>
              </a:rPr>
              <a:t>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/>
            </a:endParaRPr>
          </a:p>
          <a:p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5-01-15 at 11.4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4" y="2289943"/>
            <a:ext cx="3679850" cy="29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Using the truth table, one can show that …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512941" cy="47085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Any compound proposition (a formula) can be transformed to a logically equivalent formula involving only </a:t>
            </a:r>
            <a:r>
              <a:rPr lang="en-US" sz="2800" dirty="0" smtClean="0">
                <a:sym typeface="Symbol"/>
              </a:rPr>
              <a:t>, ,  operators.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8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Other 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85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Write a proposition equivalent to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  q using only  and .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Determine whether p      (q  r), p  (r       q)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are logically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equivalent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Prove that (q   (p         q))       p is a tautology using propositional equivalence and laws of logic.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Write the negation of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sunny, we go skiing.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 will go the movie or read a book, but not both.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9089"/>
              </p:ext>
            </p:extLst>
          </p:nvPr>
        </p:nvGraphicFramePr>
        <p:xfrm>
          <a:off x="4030501" y="272070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0501" y="272070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03661"/>
              </p:ext>
            </p:extLst>
          </p:nvPr>
        </p:nvGraphicFramePr>
        <p:xfrm>
          <a:off x="7206543" y="2720709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6543" y="2720709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47510"/>
              </p:ext>
            </p:extLst>
          </p:nvPr>
        </p:nvGraphicFramePr>
        <p:xfrm>
          <a:off x="3706956" y="367934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6" imgW="431800" imgH="254000" progId="Equation.3">
                  <p:embed/>
                </p:oleObj>
              </mc:Choice>
              <mc:Fallback>
                <p:oleObj name="Equation" r:id="rId6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6956" y="367934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92800"/>
              </p:ext>
            </p:extLst>
          </p:nvPr>
        </p:nvGraphicFramePr>
        <p:xfrm>
          <a:off x="4979693" y="3679340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7" imgW="431800" imgH="254000" progId="Equation.3">
                  <p:embed/>
                </p:oleObj>
              </mc:Choice>
              <mc:Fallback>
                <p:oleObj name="Equation" r:id="rId7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9693" y="3679340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10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Practice </a:t>
            </a:r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roblems from the text: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042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Section 2.1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2, 3, 10, 11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Section 2.2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1, 3, 4, 6, 7, 12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Section 2.3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1, 3, 9, 10, 11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Section 2.4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3, 4, 5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Section 2.5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2, 6, 7, 10, 11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Section 2.6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1, 2, 7, 9, 10, 12, 13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{0,2,3}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N =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Φ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0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{0,2,3}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N =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Φ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1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y &gt; 21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9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y &gt; 21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</a:t>
            </a:r>
            <a:r>
              <a:rPr lang="en-US" smtClean="0"/>
              <a:t>?             </a:t>
            </a:r>
            <a:r>
              <a:rPr lang="en-US" smtClean="0">
                <a:solidFill>
                  <a:srgbClr val="FF0000"/>
                </a:solidFill>
              </a:rPr>
              <a:t>Its </a:t>
            </a:r>
            <a:r>
              <a:rPr lang="en-US" dirty="0" smtClean="0">
                <a:solidFill>
                  <a:srgbClr val="FF0000"/>
                </a:solidFill>
              </a:rPr>
              <a:t>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				 depends on unspecified 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This statement is called  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open statement.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1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2580</Words>
  <Application>Microsoft Macintosh PowerPoint</Application>
  <PresentationFormat>On-screen Show (4:3)</PresentationFormat>
  <Paragraphs>336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Logic- Part-I</vt:lpstr>
      <vt:lpstr>Logic</vt:lpstr>
      <vt:lpstr>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Sentences that are not statements with similar expressions that are statements</vt:lpstr>
      <vt:lpstr>PowerPoint Presentation</vt:lpstr>
      <vt:lpstr>PowerPoint Presentation</vt:lpstr>
      <vt:lpstr>PowerPoint Presentation</vt:lpstr>
      <vt:lpstr>PowerPoint Presentation</vt:lpstr>
      <vt:lpstr>Logical Connectives (Operators)</vt:lpstr>
      <vt:lpstr>Logical Connective: Logical And</vt:lpstr>
      <vt:lpstr>Logical Connective: Logical OR</vt:lpstr>
      <vt:lpstr>Logical Connective: Negation</vt:lpstr>
      <vt:lpstr>Logical Connective: Exclusive Or</vt:lpstr>
      <vt:lpstr>Logical Connective: Implication (1)</vt:lpstr>
      <vt:lpstr>Logical Connective: Implication (2)</vt:lpstr>
      <vt:lpstr>Logical Connective: Implication ()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Exercises</vt:lpstr>
      <vt:lpstr>Exercises</vt:lpstr>
      <vt:lpstr>Exercises</vt:lpstr>
      <vt:lpstr>Exercises</vt:lpstr>
      <vt:lpstr>Logical Connective: Biconditional (1)</vt:lpstr>
      <vt:lpstr>Logical Connective: Biconditional (2)</vt:lpstr>
      <vt:lpstr>Truth Tables</vt:lpstr>
      <vt:lpstr>PowerPoint Presentation</vt:lpstr>
      <vt:lpstr>Precedence of Logical Operators</vt:lpstr>
      <vt:lpstr>Examples</vt:lpstr>
      <vt:lpstr>Examples</vt:lpstr>
      <vt:lpstr>Logical Equivalence</vt:lpstr>
      <vt:lpstr>Example</vt:lpstr>
      <vt:lpstr>Example</vt:lpstr>
      <vt:lpstr>Tautology</vt:lpstr>
      <vt:lpstr>Tautology</vt:lpstr>
      <vt:lpstr>Contradiction</vt:lpstr>
      <vt:lpstr>The following table contains some important equivalences</vt:lpstr>
      <vt:lpstr>The following table contains some important equivalences (contd.)</vt:lpstr>
      <vt:lpstr>Some equivalences involving conditional statements</vt:lpstr>
      <vt:lpstr>Example</vt:lpstr>
      <vt:lpstr>Example</vt:lpstr>
      <vt:lpstr>A general approach to proving equivalence using the laws of logic</vt:lpstr>
      <vt:lpstr>Other Examples</vt:lpstr>
      <vt:lpstr>Other Examples</vt:lpstr>
      <vt:lpstr>Using the truth table, one can show that …</vt:lpstr>
      <vt:lpstr>Other Examples</vt:lpstr>
      <vt:lpstr>Practice problems from the text: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Binay Bhattacharya</dc:creator>
  <cp:lastModifiedBy>Binay Bhattacharya</cp:lastModifiedBy>
  <cp:revision>55</cp:revision>
  <dcterms:created xsi:type="dcterms:W3CDTF">2015-01-16T06:32:34Z</dcterms:created>
  <dcterms:modified xsi:type="dcterms:W3CDTF">2015-01-23T09:19:00Z</dcterms:modified>
</cp:coreProperties>
</file>