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68" r:id="rId3"/>
    <p:sldId id="269" r:id="rId4"/>
    <p:sldId id="270" r:id="rId5"/>
    <p:sldId id="259" r:id="rId6"/>
    <p:sldId id="271" r:id="rId7"/>
    <p:sldId id="273" r:id="rId8"/>
    <p:sldId id="274" r:id="rId9"/>
    <p:sldId id="276" r:id="rId10"/>
    <p:sldId id="277" r:id="rId11"/>
    <p:sldId id="278" r:id="rId12"/>
    <p:sldId id="280" r:id="rId13"/>
    <p:sldId id="281" r:id="rId14"/>
    <p:sldId id="282" r:id="rId15"/>
    <p:sldId id="283" r:id="rId16"/>
    <p:sldId id="284" r:id="rId17"/>
    <p:sldId id="285" r:id="rId18"/>
    <p:sldId id="286" r:id="rId19"/>
    <p:sldId id="287" r:id="rId20"/>
    <p:sldId id="288" r:id="rId21"/>
    <p:sldId id="290" r:id="rId22"/>
    <p:sldId id="321" r:id="rId23"/>
    <p:sldId id="289" r:id="rId24"/>
    <p:sldId id="291" r:id="rId25"/>
    <p:sldId id="305" r:id="rId26"/>
    <p:sldId id="306" r:id="rId27"/>
    <p:sldId id="307" r:id="rId28"/>
    <p:sldId id="308" r:id="rId29"/>
    <p:sldId id="261" r:id="rId30"/>
    <p:sldId id="272" r:id="rId31"/>
    <p:sldId id="293" r:id="rId32"/>
    <p:sldId id="294" r:id="rId33"/>
    <p:sldId id="295" r:id="rId34"/>
    <p:sldId id="309" r:id="rId35"/>
    <p:sldId id="310" r:id="rId36"/>
    <p:sldId id="296" r:id="rId37"/>
    <p:sldId id="311" r:id="rId38"/>
    <p:sldId id="262" r:id="rId39"/>
    <p:sldId id="326" r:id="rId40"/>
    <p:sldId id="325" r:id="rId41"/>
    <p:sldId id="327" r:id="rId42"/>
    <p:sldId id="328" r:id="rId43"/>
    <p:sldId id="329" r:id="rId44"/>
    <p:sldId id="330" r:id="rId45"/>
    <p:sldId id="298" r:id="rId46"/>
    <p:sldId id="299" r:id="rId47"/>
    <p:sldId id="300" r:id="rId48"/>
    <p:sldId id="312" r:id="rId49"/>
    <p:sldId id="313" r:id="rId50"/>
    <p:sldId id="314" r:id="rId51"/>
    <p:sldId id="315" r:id="rId52"/>
    <p:sldId id="301" r:id="rId53"/>
    <p:sldId id="316" r:id="rId54"/>
    <p:sldId id="317" r:id="rId55"/>
    <p:sldId id="318" r:id="rId56"/>
    <p:sldId id="319" r:id="rId57"/>
    <p:sldId id="320" r:id="rId58"/>
    <p:sldId id="331" r:id="rId59"/>
    <p:sldId id="332" r:id="rId60"/>
    <p:sldId id="322" r:id="rId61"/>
    <p:sldId id="324" r:id="rId62"/>
    <p:sldId id="265" r:id="rId63"/>
    <p:sldId id="266" r:id="rId64"/>
    <p:sldId id="304" r:id="rId65"/>
    <p:sldId id="303" r:id="rId66"/>
    <p:sldId id="302"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BCB78E-30EE-984C-865B-7F2349A8D3C9}" type="datetimeFigureOut">
              <a:rPr lang="en-US" smtClean="0"/>
              <a:t>2015-03-15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D1743-76DB-BF4A-9744-AF461950C786}" type="slidenum">
              <a:rPr lang="en-US" smtClean="0"/>
              <a:t>‹#›</a:t>
            </a:fld>
            <a:endParaRPr lang="en-US"/>
          </a:p>
        </p:txBody>
      </p:sp>
    </p:spTree>
    <p:extLst>
      <p:ext uri="{BB962C8B-B14F-4D97-AF65-F5344CB8AC3E}">
        <p14:creationId xmlns:p14="http://schemas.microsoft.com/office/powerpoint/2010/main" val="39621388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use direct proof.</a:t>
            </a:r>
            <a:endParaRPr lang="en-US" dirty="0"/>
          </a:p>
        </p:txBody>
      </p:sp>
      <p:sp>
        <p:nvSpPr>
          <p:cNvPr id="4" name="Slide Number Placeholder 3"/>
          <p:cNvSpPr>
            <a:spLocks noGrp="1"/>
          </p:cNvSpPr>
          <p:nvPr>
            <p:ph type="sldNum" sz="quarter" idx="10"/>
          </p:nvPr>
        </p:nvSpPr>
        <p:spPr/>
        <p:txBody>
          <a:bodyPr/>
          <a:lstStyle/>
          <a:p>
            <a:fld id="{673D1743-76DB-BF4A-9744-AF461950C786}" type="slidenum">
              <a:rPr lang="en-US" smtClean="0"/>
              <a:t>20</a:t>
            </a:fld>
            <a:endParaRPr lang="en-US"/>
          </a:p>
        </p:txBody>
      </p:sp>
    </p:spTree>
    <p:extLst>
      <p:ext uri="{BB962C8B-B14F-4D97-AF65-F5344CB8AC3E}">
        <p14:creationId xmlns:p14="http://schemas.microsoft.com/office/powerpoint/2010/main" val="181537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2015-03-15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3117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2015-03-15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81759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2015-03-15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159648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5FAB14CC-5B54-7844-A335-9E7F1812BDB2}" type="datetimeFigureOut">
              <a:rPr lang="en-US" smtClean="0"/>
              <a:t>2015-03-15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1583944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5FAB14CC-5B54-7844-A335-9E7F1812BDB2}" type="datetimeFigureOut">
              <a:rPr lang="en-US" smtClean="0"/>
              <a:t>2015-03-15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53468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5FAB14CC-5B54-7844-A335-9E7F1812BDB2}" type="datetimeFigureOut">
              <a:rPr lang="en-US" smtClean="0"/>
              <a:t>2015-03-15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18699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5FAB14CC-5B54-7844-A335-9E7F1812BDB2}" type="datetimeFigureOut">
              <a:rPr lang="en-US" smtClean="0"/>
              <a:t>2015-03-15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58830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5FAB14CC-5B54-7844-A335-9E7F1812BDB2}" type="datetimeFigureOut">
              <a:rPr lang="en-US" smtClean="0"/>
              <a:t>2015-03-15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98192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B14CC-5B54-7844-A335-9E7F1812BDB2}" type="datetimeFigureOut">
              <a:rPr lang="en-US" smtClean="0"/>
              <a:t>2015-03-15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250768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AB14CC-5B54-7844-A335-9E7F1812BDB2}" type="datetimeFigureOut">
              <a:rPr lang="en-US" smtClean="0"/>
              <a:t>2015-03-15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992827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AB14CC-5B54-7844-A335-9E7F1812BDB2}" type="datetimeFigureOut">
              <a:rPr lang="en-US" smtClean="0"/>
              <a:t>2015-03-15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584F6C-5F73-FA4E-AC43-F69767E63937}" type="slidenum">
              <a:rPr lang="en-US" smtClean="0"/>
              <a:t>‹#›</a:t>
            </a:fld>
            <a:endParaRPr lang="en-US"/>
          </a:p>
        </p:txBody>
      </p:sp>
    </p:spTree>
    <p:extLst>
      <p:ext uri="{BB962C8B-B14F-4D97-AF65-F5344CB8AC3E}">
        <p14:creationId xmlns:p14="http://schemas.microsoft.com/office/powerpoint/2010/main" val="3567377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B14CC-5B54-7844-A335-9E7F1812BDB2}" type="datetimeFigureOut">
              <a:rPr lang="en-US" smtClean="0"/>
              <a:t>2015-03-15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84F6C-5F73-FA4E-AC43-F69767E63937}" type="slidenum">
              <a:rPr lang="en-US" smtClean="0"/>
              <a:t>‹#›</a:t>
            </a:fld>
            <a:endParaRPr lang="en-US"/>
          </a:p>
        </p:txBody>
      </p:sp>
    </p:spTree>
    <p:extLst>
      <p:ext uri="{BB962C8B-B14F-4D97-AF65-F5344CB8AC3E}">
        <p14:creationId xmlns:p14="http://schemas.microsoft.com/office/powerpoint/2010/main" val="1135932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se.unl.edu/~choueiry/S13-235/"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(Chapter 10)</a:t>
            </a:r>
            <a:endParaRPr lang="en-US" dirty="0"/>
          </a:p>
        </p:txBody>
      </p:sp>
      <p:sp>
        <p:nvSpPr>
          <p:cNvPr id="3" name="Subtitle 2"/>
          <p:cNvSpPr>
            <a:spLocks noGrp="1"/>
          </p:cNvSpPr>
          <p:nvPr>
            <p:ph type="subTitle" idx="1"/>
          </p:nvPr>
        </p:nvSpPr>
        <p:spPr>
          <a:xfrm>
            <a:off x="1371600" y="3886199"/>
            <a:ext cx="7086600" cy="2047605"/>
          </a:xfrm>
        </p:spPr>
        <p:txBody>
          <a:bodyPr>
            <a:normAutofit/>
          </a:bodyPr>
          <a:lstStyle/>
          <a:p>
            <a:r>
              <a:rPr lang="en-US" dirty="0"/>
              <a:t>Some slides have been taken from the sites</a:t>
            </a:r>
          </a:p>
          <a:p>
            <a:r>
              <a:rPr lang="en-US" dirty="0">
                <a:hlinkClick r:id="rId2"/>
              </a:rPr>
              <a:t>http://cse.unl.edu/~choueiry/S13-235/</a:t>
            </a:r>
            <a:endParaRPr lang="en-US" dirty="0"/>
          </a:p>
          <a:p>
            <a:endParaRPr lang="en-US" dirty="0"/>
          </a:p>
        </p:txBody>
      </p:sp>
    </p:spTree>
    <p:extLst>
      <p:ext uri="{BB962C8B-B14F-4D97-AF65-F5344CB8AC3E}">
        <p14:creationId xmlns:p14="http://schemas.microsoft.com/office/powerpoint/2010/main" val="35194939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200"/>
            <a:ext cx="8229600" cy="1600200"/>
          </a:xfrm>
        </p:spPr>
        <p:txBody>
          <a:bodyPr/>
          <a:lstStyle/>
          <a:p>
            <a:r>
              <a:rPr lang="en-US" sz="2000" dirty="0">
                <a:latin typeface="Calibri" charset="0"/>
                <a:ea typeface="ＭＳ Ｐゴシック" charset="0"/>
                <a:cs typeface="ＭＳ Ｐゴシック" charset="0"/>
              </a:rPr>
              <a:t>To look at it in another way, assume that the statements </a:t>
            </a:r>
          </a:p>
          <a:p>
            <a:pPr lvl="1">
              <a:buFont typeface="Arial" charset="0"/>
              <a:buNone/>
            </a:pPr>
            <a:r>
              <a:rPr lang="en-US" sz="1800" dirty="0">
                <a:latin typeface="Calibri" charset="0"/>
                <a:ea typeface="ＭＳ Ｐゴシック" charset="0"/>
              </a:rPr>
              <a:t>(1) </a:t>
            </a:r>
            <a:r>
              <a:rPr lang="en-US" sz="1800" dirty="0" smtClean="0">
                <a:latin typeface="Calibri" charset="0"/>
                <a:ea typeface="ＭＳ Ｐゴシック" charset="0"/>
              </a:rPr>
              <a:t>S(</a:t>
            </a:r>
            <a:r>
              <a:rPr lang="en-US" sz="1800" dirty="0">
                <a:latin typeface="Calibri" charset="0"/>
                <a:ea typeface="ＭＳ Ｐゴシック" charset="0"/>
              </a:rPr>
              <a:t>1</a:t>
            </a:r>
            <a:r>
              <a:rPr lang="en-US" sz="1800" dirty="0" smtClean="0">
                <a:latin typeface="Calibri" charset="0"/>
                <a:ea typeface="ＭＳ Ｐゴシック" charset="0"/>
              </a:rPr>
              <a:t>)</a:t>
            </a:r>
            <a:endParaRPr lang="en-US" sz="1800" dirty="0">
              <a:latin typeface="Calibri" charset="0"/>
              <a:ea typeface="ＭＳ Ｐゴシック" charset="0"/>
            </a:endParaRPr>
          </a:p>
          <a:p>
            <a:pPr lvl="1">
              <a:buFont typeface="Arial" charset="0"/>
              <a:buNone/>
            </a:pPr>
            <a:r>
              <a:rPr lang="en-US" sz="1800" dirty="0">
                <a:latin typeface="Calibri" charset="0"/>
                <a:ea typeface="ＭＳ Ｐゴシック" charset="0"/>
              </a:rPr>
              <a:t>(2) </a:t>
            </a:r>
            <a:r>
              <a:rPr lang="en-US" sz="1800" dirty="0" smtClean="0">
                <a:latin typeface="Calibri" charset="0"/>
                <a:ea typeface="ＭＳ Ｐゴシック" charset="0"/>
              </a:rPr>
              <a:t>S(</a:t>
            </a:r>
            <a:r>
              <a:rPr lang="en-US" sz="1800" dirty="0">
                <a:latin typeface="Calibri" charset="0"/>
                <a:ea typeface="ＭＳ Ｐゴシック" charset="0"/>
              </a:rPr>
              <a:t>k) </a:t>
            </a:r>
            <a:r>
              <a:rPr lang="en-US" sz="1800" dirty="0">
                <a:latin typeface="Calibri" charset="0"/>
                <a:ea typeface="ＭＳ Ｐゴシック" charset="0"/>
                <a:sym typeface="Symbol" charset="0"/>
              </a:rPr>
              <a:t> </a:t>
            </a:r>
            <a:r>
              <a:rPr lang="en-US" sz="1800" dirty="0" smtClean="0">
                <a:latin typeface="Calibri" charset="0"/>
                <a:ea typeface="ＭＳ Ｐゴシック" charset="0"/>
                <a:sym typeface="Symbol" charset="0"/>
              </a:rPr>
              <a:t>S(</a:t>
            </a:r>
            <a:r>
              <a:rPr lang="en-US" sz="1800" dirty="0">
                <a:latin typeface="Calibri" charset="0"/>
                <a:ea typeface="ＭＳ Ｐゴシック" charset="0"/>
                <a:sym typeface="Symbol" charset="0"/>
              </a:rPr>
              <a:t>k+1)</a:t>
            </a:r>
          </a:p>
          <a:p>
            <a:pPr lvl="1">
              <a:buFont typeface="Arial" charset="0"/>
              <a:buNone/>
            </a:pPr>
            <a:r>
              <a:rPr lang="en-US" sz="2000" dirty="0">
                <a:latin typeface="Calibri" charset="0"/>
                <a:ea typeface="ＭＳ Ｐゴシック" charset="0"/>
                <a:sym typeface="Symbol" charset="0"/>
              </a:rPr>
              <a:t>are true.  We can now use a form of </a:t>
            </a:r>
            <a:r>
              <a:rPr lang="en-US" sz="2000" u="sng" dirty="0">
                <a:latin typeface="Calibri" charset="0"/>
                <a:ea typeface="ＭＳ Ｐゴシック" charset="0"/>
                <a:sym typeface="Symbol" charset="0"/>
              </a:rPr>
              <a:t>universal generalization</a:t>
            </a:r>
            <a:r>
              <a:rPr lang="en-US" sz="2000" dirty="0">
                <a:latin typeface="Calibri" charset="0"/>
                <a:ea typeface="ＭＳ Ｐゴシック" charset="0"/>
                <a:sym typeface="Symbol" charset="0"/>
              </a:rPr>
              <a:t> as </a:t>
            </a:r>
            <a:r>
              <a:rPr lang="en-US" sz="2000" dirty="0" smtClean="0">
                <a:latin typeface="Calibri" charset="0"/>
                <a:ea typeface="ＭＳ Ｐゴシック" charset="0"/>
                <a:sym typeface="Symbol" charset="0"/>
              </a:rPr>
              <a:t>follows.</a:t>
            </a:r>
            <a:endParaRPr lang="en-US" sz="2000" dirty="0">
              <a:latin typeface="Calibri" charset="0"/>
              <a:ea typeface="ＭＳ Ｐゴシック" charset="0"/>
            </a:endParaRPr>
          </a:p>
        </p:txBody>
      </p:sp>
      <p:sp>
        <p:nvSpPr>
          <p:cNvPr id="4" name="Content Placeholder 2"/>
          <p:cNvSpPr txBox="1">
            <a:spLocks/>
          </p:cNvSpPr>
          <p:nvPr/>
        </p:nvSpPr>
        <p:spPr bwMode="auto">
          <a:xfrm>
            <a:off x="457200" y="3124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000" dirty="0">
                <a:latin typeface="Calibri" charset="0"/>
              </a:rPr>
              <a:t>Say we choose an element c of </a:t>
            </a:r>
            <a:r>
              <a:rPr lang="en-US" sz="2000" dirty="0" smtClean="0">
                <a:latin typeface="Calibri" charset="0"/>
              </a:rPr>
              <a:t>N.  c is finite. We </a:t>
            </a:r>
            <a:r>
              <a:rPr lang="en-US" sz="2000" dirty="0">
                <a:latin typeface="Calibri" charset="0"/>
              </a:rPr>
              <a:t>wish to establish that </a:t>
            </a:r>
            <a:r>
              <a:rPr lang="en-US" sz="2000" dirty="0" smtClean="0">
                <a:latin typeface="Calibri" charset="0"/>
              </a:rPr>
              <a:t>S(</a:t>
            </a:r>
            <a:r>
              <a:rPr lang="en-US" sz="2000" dirty="0">
                <a:latin typeface="Calibri" charset="0"/>
              </a:rPr>
              <a:t>c) is true. If c</a:t>
            </a:r>
            <a:r>
              <a:rPr lang="en-US" sz="2000" dirty="0" smtClean="0">
                <a:latin typeface="Calibri" charset="0"/>
              </a:rPr>
              <a:t>=</a:t>
            </a:r>
            <a:r>
              <a:rPr lang="en-US" sz="2000" dirty="0">
                <a:latin typeface="Calibri" charset="0"/>
              </a:rPr>
              <a:t>1</a:t>
            </a:r>
            <a:r>
              <a:rPr lang="en-US" sz="2000" dirty="0" smtClean="0"/>
              <a:t>, </a:t>
            </a:r>
            <a:r>
              <a:rPr lang="en-US" sz="2000" dirty="0"/>
              <a:t>then we are </a:t>
            </a:r>
            <a:r>
              <a:rPr lang="en-US" sz="2000" dirty="0" smtClean="0"/>
              <a:t>done.</a:t>
            </a:r>
            <a:endParaRPr lang="en-US" sz="2000" baseline="-25000" dirty="0">
              <a:latin typeface="Calibri" charset="0"/>
            </a:endParaRPr>
          </a:p>
        </p:txBody>
      </p:sp>
      <p:sp>
        <p:nvSpPr>
          <p:cNvPr id="6" name="Content Placeholder 2"/>
          <p:cNvSpPr txBox="1">
            <a:spLocks/>
          </p:cNvSpPr>
          <p:nvPr/>
        </p:nvSpPr>
        <p:spPr bwMode="auto">
          <a:xfrm>
            <a:off x="457200" y="3962399"/>
            <a:ext cx="8229600" cy="186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Otherwise, we apply (2) above to get</a:t>
            </a:r>
          </a:p>
          <a:p>
            <a:pPr lvl="1" algn="ctr">
              <a:spcBef>
                <a:spcPct val="20000"/>
              </a:spcBef>
            </a:pPr>
            <a:r>
              <a:rPr lang="en-US" dirty="0" smtClean="0">
                <a:solidFill>
                  <a:srgbClr val="0000FF"/>
                </a:solidFill>
                <a:latin typeface="Calibri" charset="0"/>
              </a:rPr>
              <a:t>S(1) </a:t>
            </a:r>
            <a:r>
              <a:rPr lang="en-US" dirty="0">
                <a:solidFill>
                  <a:srgbClr val="0000FF"/>
                </a:solidFill>
                <a:latin typeface="Calibri" charset="0"/>
                <a:sym typeface="Symbol" charset="0"/>
              </a:rPr>
              <a:t>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2</a:t>
            </a:r>
            <a:r>
              <a:rPr lang="en-US" dirty="0" smtClean="0">
                <a:solidFill>
                  <a:srgbClr val="0000FF"/>
                </a:solidFill>
                <a:latin typeface="Calibri" charset="0"/>
                <a:sym typeface="Symbol" charset="0"/>
              </a:rPr>
              <a:t>)</a:t>
            </a:r>
            <a:r>
              <a:rPr lang="en-US" dirty="0">
                <a:solidFill>
                  <a:srgbClr val="0000FF"/>
                </a:solidFill>
                <a:latin typeface="Calibri" charset="0"/>
                <a:sym typeface="Symbol" charset="0"/>
              </a:rPr>
              <a:t>,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2</a:t>
            </a:r>
            <a:r>
              <a:rPr lang="en-US" dirty="0" smtClean="0">
                <a:solidFill>
                  <a:srgbClr val="0000FF"/>
                </a:solidFill>
                <a:latin typeface="Calibri" charset="0"/>
                <a:sym typeface="Symbol" charset="0"/>
              </a:rPr>
              <a:t>)</a:t>
            </a:r>
            <a:r>
              <a:rPr lang="en-US" dirty="0">
                <a:solidFill>
                  <a:srgbClr val="0000FF"/>
                </a:solidFill>
                <a:latin typeface="Calibri" charset="0"/>
                <a:sym typeface="Symbol" charset="0"/>
              </a:rPr>
              <a:t>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3</a:t>
            </a:r>
            <a:r>
              <a:rPr lang="en-US" dirty="0" smtClean="0">
                <a:solidFill>
                  <a:srgbClr val="0000FF"/>
                </a:solidFill>
                <a:latin typeface="Calibri" charset="0"/>
                <a:sym typeface="Symbol" charset="0"/>
              </a:rPr>
              <a:t>)</a:t>
            </a:r>
            <a:r>
              <a:rPr lang="en-US" dirty="0">
                <a:solidFill>
                  <a:srgbClr val="0000FF"/>
                </a:solidFill>
                <a:latin typeface="Calibri" charset="0"/>
                <a:sym typeface="Symbol" charset="0"/>
              </a:rPr>
              <a:t>,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3</a:t>
            </a:r>
            <a:r>
              <a:rPr lang="en-US" dirty="0" smtClean="0">
                <a:solidFill>
                  <a:srgbClr val="0000FF"/>
                </a:solidFill>
                <a:latin typeface="Calibri" charset="0"/>
                <a:sym typeface="Symbol" charset="0"/>
              </a:rPr>
              <a:t>) </a:t>
            </a:r>
            <a:r>
              <a:rPr lang="en-US" dirty="0">
                <a:solidFill>
                  <a:srgbClr val="0000FF"/>
                </a:solidFill>
                <a:latin typeface="Calibri" charset="0"/>
                <a:sym typeface="Symbol" charset="0"/>
              </a:rPr>
              <a:t>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4</a:t>
            </a:r>
            <a:r>
              <a:rPr lang="en-US" dirty="0" smtClean="0">
                <a:solidFill>
                  <a:srgbClr val="0000FF"/>
                </a:solidFill>
                <a:latin typeface="Calibri" charset="0"/>
                <a:sym typeface="Symbol" charset="0"/>
              </a:rPr>
              <a:t>)</a:t>
            </a:r>
            <a:r>
              <a:rPr lang="en-US" dirty="0">
                <a:solidFill>
                  <a:srgbClr val="0000FF"/>
                </a:solidFill>
                <a:latin typeface="Calibri" charset="0"/>
                <a:sym typeface="Symbol" charset="0"/>
              </a:rPr>
              <a:t>, …,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c-1)  </a:t>
            </a:r>
            <a:r>
              <a:rPr lang="en-US" dirty="0" smtClean="0">
                <a:solidFill>
                  <a:srgbClr val="0000FF"/>
                </a:solidFill>
                <a:latin typeface="Calibri" charset="0"/>
                <a:sym typeface="Symbol" charset="0"/>
              </a:rPr>
              <a:t>S(</a:t>
            </a:r>
            <a:r>
              <a:rPr lang="en-US" dirty="0">
                <a:solidFill>
                  <a:srgbClr val="0000FF"/>
                </a:solidFill>
                <a:latin typeface="Calibri" charset="0"/>
                <a:sym typeface="Symbol" charset="0"/>
              </a:rPr>
              <a:t>c)</a:t>
            </a:r>
          </a:p>
          <a:p>
            <a:pPr>
              <a:spcBef>
                <a:spcPct val="20000"/>
              </a:spcBef>
            </a:pPr>
            <a:r>
              <a:rPr lang="en-US" sz="2800" dirty="0">
                <a:solidFill>
                  <a:srgbClr val="0000FF"/>
                </a:solidFill>
                <a:latin typeface="Calibri" charset="0"/>
                <a:sym typeface="Symbol" charset="0"/>
              </a:rPr>
              <a:t>   </a:t>
            </a:r>
            <a:r>
              <a:rPr lang="en-US" sz="2800" dirty="0" smtClean="0">
                <a:solidFill>
                  <a:srgbClr val="0000FF"/>
                </a:solidFill>
                <a:latin typeface="Calibri" charset="0"/>
                <a:sym typeface="Symbol" charset="0"/>
              </a:rPr>
              <a:t> via </a:t>
            </a:r>
            <a:r>
              <a:rPr lang="en-US" sz="2800" dirty="0">
                <a:solidFill>
                  <a:srgbClr val="0000FF"/>
                </a:solidFill>
                <a:latin typeface="Calibri" charset="0"/>
                <a:sym typeface="Symbol" charset="0"/>
              </a:rPr>
              <a:t>a finite number of steps (c</a:t>
            </a:r>
            <a:r>
              <a:rPr lang="en-US" sz="2800" dirty="0" smtClean="0">
                <a:solidFill>
                  <a:srgbClr val="0000FF"/>
                </a:solidFill>
                <a:latin typeface="Calibri" charset="0"/>
                <a:sym typeface="Symbol" charset="0"/>
              </a:rPr>
              <a:t>-</a:t>
            </a:r>
            <a:r>
              <a:rPr lang="en-US" sz="2800" dirty="0">
                <a:solidFill>
                  <a:srgbClr val="0000FF"/>
                </a:solidFill>
                <a:latin typeface="Calibri" charset="0"/>
                <a:sym typeface="Symbol" charset="0"/>
              </a:rPr>
              <a:t>1</a:t>
            </a:r>
            <a:r>
              <a:rPr lang="en-US" sz="2800" dirty="0" smtClean="0">
                <a:solidFill>
                  <a:srgbClr val="0000FF"/>
                </a:solidFill>
                <a:latin typeface="Calibri" charset="0"/>
                <a:sym typeface="Symbol" charset="0"/>
              </a:rPr>
              <a:t>) </a:t>
            </a:r>
            <a:r>
              <a:rPr lang="en-US" sz="2800" dirty="0">
                <a:solidFill>
                  <a:srgbClr val="0000FF"/>
                </a:solidFill>
                <a:latin typeface="Calibri" charset="0"/>
                <a:sym typeface="Symbol" charset="0"/>
              </a:rPr>
              <a:t>we get that </a:t>
            </a:r>
            <a:r>
              <a:rPr lang="en-US" sz="2800" dirty="0" smtClean="0">
                <a:solidFill>
                  <a:srgbClr val="0000FF"/>
                </a:solidFill>
                <a:latin typeface="Calibri" charset="0"/>
                <a:sym typeface="Symbol" charset="0"/>
              </a:rPr>
              <a:t>S(</a:t>
            </a:r>
            <a:r>
              <a:rPr lang="en-US" sz="2800" dirty="0">
                <a:solidFill>
                  <a:srgbClr val="0000FF"/>
                </a:solidFill>
                <a:latin typeface="Calibri" charset="0"/>
                <a:sym typeface="Symbol" charset="0"/>
              </a:rPr>
              <a:t>c) is </a:t>
            </a:r>
            <a:r>
              <a:rPr lang="en-US" sz="2800" dirty="0" smtClean="0">
                <a:solidFill>
                  <a:srgbClr val="0000FF"/>
                </a:solidFill>
                <a:latin typeface="Calibri" charset="0"/>
                <a:sym typeface="Symbol" charset="0"/>
              </a:rPr>
              <a:t> true</a:t>
            </a:r>
            <a:r>
              <a:rPr lang="en-US" sz="2800" dirty="0">
                <a:solidFill>
                  <a:srgbClr val="0000FF"/>
                </a:solidFill>
                <a:latin typeface="Calibri" charset="0"/>
                <a:sym typeface="Symbol" charset="0"/>
              </a:rPr>
              <a:t>.</a:t>
            </a:r>
            <a:endParaRPr lang="en-US" sz="2800" dirty="0">
              <a:solidFill>
                <a:srgbClr val="0000FF"/>
              </a:solidFill>
              <a:latin typeface="Calibri" charset="0"/>
            </a:endParaRPr>
          </a:p>
        </p:txBody>
      </p:sp>
    </p:spTree>
    <p:extLst>
      <p:ext uri="{BB962C8B-B14F-4D97-AF65-F5344CB8AC3E}">
        <p14:creationId xmlns:p14="http://schemas.microsoft.com/office/powerpoint/2010/main" val="32112633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200"/>
            <a:ext cx="8229600" cy="1600200"/>
          </a:xfrm>
        </p:spPr>
        <p:txBody>
          <a:bodyPr/>
          <a:lstStyle/>
          <a:p>
            <a:r>
              <a:rPr lang="en-US" sz="2000" dirty="0">
                <a:latin typeface="Calibri" charset="0"/>
                <a:ea typeface="ＭＳ Ｐゴシック" charset="0"/>
                <a:cs typeface="ＭＳ Ｐゴシック" charset="0"/>
              </a:rPr>
              <a:t>To look at it in another way, assume that the statements </a:t>
            </a:r>
          </a:p>
          <a:p>
            <a:pPr lvl="1">
              <a:buFont typeface="Arial" charset="0"/>
              <a:buNone/>
            </a:pPr>
            <a:r>
              <a:rPr lang="en-US" sz="1800" dirty="0">
                <a:latin typeface="Calibri" charset="0"/>
                <a:ea typeface="ＭＳ Ｐゴシック" charset="0"/>
              </a:rPr>
              <a:t>(1) </a:t>
            </a:r>
            <a:r>
              <a:rPr lang="en-US" sz="1800" dirty="0" smtClean="0">
                <a:latin typeface="Calibri" charset="0"/>
                <a:ea typeface="ＭＳ Ｐゴシック" charset="0"/>
              </a:rPr>
              <a:t>S(1)</a:t>
            </a:r>
            <a:endParaRPr lang="en-US" sz="1800" dirty="0">
              <a:latin typeface="Calibri" charset="0"/>
              <a:ea typeface="ＭＳ Ｐゴシック" charset="0"/>
            </a:endParaRPr>
          </a:p>
          <a:p>
            <a:pPr lvl="1">
              <a:buFont typeface="Arial" charset="0"/>
              <a:buNone/>
            </a:pPr>
            <a:r>
              <a:rPr lang="en-US" sz="1800" dirty="0">
                <a:latin typeface="Calibri" charset="0"/>
                <a:ea typeface="ＭＳ Ｐゴシック" charset="0"/>
              </a:rPr>
              <a:t>(2) </a:t>
            </a:r>
            <a:r>
              <a:rPr lang="en-US" sz="1800" dirty="0" smtClean="0">
                <a:latin typeface="Calibri" charset="0"/>
                <a:ea typeface="ＭＳ Ｐゴシック" charset="0"/>
              </a:rPr>
              <a:t>S(</a:t>
            </a:r>
            <a:r>
              <a:rPr lang="en-US" sz="1800" dirty="0">
                <a:latin typeface="Calibri" charset="0"/>
                <a:ea typeface="ＭＳ Ｐゴシック" charset="0"/>
              </a:rPr>
              <a:t>k) </a:t>
            </a:r>
            <a:r>
              <a:rPr lang="en-US" sz="1800" dirty="0">
                <a:latin typeface="Calibri" charset="0"/>
                <a:ea typeface="ＭＳ Ｐゴシック" charset="0"/>
                <a:sym typeface="Symbol" charset="0"/>
              </a:rPr>
              <a:t> </a:t>
            </a:r>
            <a:r>
              <a:rPr lang="en-US" sz="1800" dirty="0" smtClean="0">
                <a:latin typeface="Calibri" charset="0"/>
                <a:ea typeface="ＭＳ Ｐゴシック" charset="0"/>
                <a:sym typeface="Symbol" charset="0"/>
              </a:rPr>
              <a:t>S(</a:t>
            </a:r>
            <a:r>
              <a:rPr lang="en-US" sz="1800" dirty="0">
                <a:latin typeface="Calibri" charset="0"/>
                <a:ea typeface="ＭＳ Ｐゴシック" charset="0"/>
                <a:sym typeface="Symbol" charset="0"/>
              </a:rPr>
              <a:t>k+1)</a:t>
            </a:r>
          </a:p>
          <a:p>
            <a:pPr lvl="1">
              <a:buFont typeface="Arial" charset="0"/>
              <a:buNone/>
            </a:pPr>
            <a:r>
              <a:rPr lang="en-US" sz="2000" dirty="0">
                <a:latin typeface="Calibri" charset="0"/>
                <a:ea typeface="ＭＳ Ｐゴシック" charset="0"/>
                <a:sym typeface="Symbol" charset="0"/>
              </a:rPr>
              <a:t>are true.  We can now use a form of </a:t>
            </a:r>
            <a:r>
              <a:rPr lang="en-US" sz="2000" u="sng" dirty="0">
                <a:latin typeface="Calibri" charset="0"/>
                <a:ea typeface="ＭＳ Ｐゴシック" charset="0"/>
                <a:sym typeface="Symbol" charset="0"/>
              </a:rPr>
              <a:t>universal generalization</a:t>
            </a:r>
            <a:r>
              <a:rPr lang="en-US" sz="2000" dirty="0">
                <a:latin typeface="Calibri" charset="0"/>
                <a:ea typeface="ＭＳ Ｐゴシック" charset="0"/>
                <a:sym typeface="Symbol" charset="0"/>
              </a:rPr>
              <a:t> as </a:t>
            </a:r>
            <a:r>
              <a:rPr lang="en-US" sz="2000" dirty="0" smtClean="0">
                <a:latin typeface="Calibri" charset="0"/>
                <a:ea typeface="ＭＳ Ｐゴシック" charset="0"/>
                <a:sym typeface="Symbol" charset="0"/>
              </a:rPr>
              <a:t>follows.</a:t>
            </a:r>
            <a:endParaRPr lang="en-US" sz="2000" dirty="0">
              <a:latin typeface="Calibri" charset="0"/>
              <a:ea typeface="ＭＳ Ｐゴシック" charset="0"/>
            </a:endParaRPr>
          </a:p>
        </p:txBody>
      </p:sp>
      <p:sp>
        <p:nvSpPr>
          <p:cNvPr id="4" name="Content Placeholder 2"/>
          <p:cNvSpPr txBox="1">
            <a:spLocks/>
          </p:cNvSpPr>
          <p:nvPr/>
        </p:nvSpPr>
        <p:spPr bwMode="auto">
          <a:xfrm>
            <a:off x="457200" y="3124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000" dirty="0">
                <a:latin typeface="Calibri" charset="0"/>
              </a:rPr>
              <a:t>Say we choose an element c of </a:t>
            </a:r>
            <a:r>
              <a:rPr lang="en-US" sz="2000" dirty="0" smtClean="0">
                <a:latin typeface="Calibri" charset="0"/>
              </a:rPr>
              <a:t>N. c is finite.  </a:t>
            </a:r>
            <a:r>
              <a:rPr lang="en-US" sz="2000" dirty="0">
                <a:latin typeface="Calibri" charset="0"/>
              </a:rPr>
              <a:t>We wish to establish that </a:t>
            </a:r>
            <a:r>
              <a:rPr lang="en-US" sz="2000" dirty="0" smtClean="0">
                <a:latin typeface="Calibri" charset="0"/>
              </a:rPr>
              <a:t>S(</a:t>
            </a:r>
            <a:r>
              <a:rPr lang="en-US" sz="2000" dirty="0">
                <a:latin typeface="Calibri" charset="0"/>
              </a:rPr>
              <a:t>c) is true. If c</a:t>
            </a:r>
            <a:r>
              <a:rPr lang="en-US" sz="2000" dirty="0" smtClean="0">
                <a:latin typeface="Calibri" charset="0"/>
              </a:rPr>
              <a:t>=</a:t>
            </a:r>
            <a:r>
              <a:rPr lang="en-US" sz="2000" dirty="0">
                <a:latin typeface="Calibri" charset="0"/>
              </a:rPr>
              <a:t>1</a:t>
            </a:r>
            <a:r>
              <a:rPr lang="en-US" sz="2000" dirty="0" smtClean="0"/>
              <a:t>, </a:t>
            </a:r>
            <a:r>
              <a:rPr lang="en-US" sz="2000" dirty="0"/>
              <a:t>then we are </a:t>
            </a:r>
            <a:r>
              <a:rPr lang="en-US" sz="2000" dirty="0" smtClean="0"/>
              <a:t>done.</a:t>
            </a:r>
            <a:endParaRPr lang="en-US" sz="2000" baseline="-25000" dirty="0">
              <a:latin typeface="Calibri" charset="0"/>
            </a:endParaRPr>
          </a:p>
        </p:txBody>
      </p:sp>
      <p:sp>
        <p:nvSpPr>
          <p:cNvPr id="6" name="Content Placeholder 2"/>
          <p:cNvSpPr txBox="1">
            <a:spLocks/>
          </p:cNvSpPr>
          <p:nvPr/>
        </p:nvSpPr>
        <p:spPr bwMode="auto">
          <a:xfrm>
            <a:off x="457200" y="39624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000" dirty="0">
                <a:latin typeface="Calibri" charset="0"/>
              </a:rPr>
              <a:t>Otherwise, we apply (2) above to get</a:t>
            </a:r>
          </a:p>
          <a:p>
            <a:pPr lvl="1" algn="ctr">
              <a:spcBef>
                <a:spcPct val="20000"/>
              </a:spcBef>
            </a:pPr>
            <a:r>
              <a:rPr lang="en-US" sz="1800" dirty="0" smtClean="0">
                <a:latin typeface="Calibri" charset="0"/>
              </a:rPr>
              <a:t>S(1) </a:t>
            </a:r>
            <a:r>
              <a:rPr lang="en-US" sz="1800" dirty="0">
                <a:latin typeface="Calibri" charset="0"/>
                <a:sym typeface="Symbol" charset="0"/>
              </a:rPr>
              <a:t> </a:t>
            </a:r>
            <a:r>
              <a:rPr lang="en-US" sz="1800" dirty="0" smtClean="0">
                <a:latin typeface="Calibri" charset="0"/>
                <a:sym typeface="Symbol" charset="0"/>
              </a:rPr>
              <a:t>S(</a:t>
            </a:r>
            <a:r>
              <a:rPr lang="en-US" sz="1800" dirty="0">
                <a:latin typeface="Calibri" charset="0"/>
                <a:sym typeface="Symbol" charset="0"/>
              </a:rPr>
              <a:t>2</a:t>
            </a:r>
            <a:r>
              <a:rPr lang="en-US" sz="1800" dirty="0" smtClean="0">
                <a:latin typeface="Calibri" charset="0"/>
                <a:sym typeface="Symbol" charset="0"/>
              </a:rPr>
              <a:t>)</a:t>
            </a:r>
            <a:r>
              <a:rPr lang="en-US" sz="1800" dirty="0">
                <a:latin typeface="Calibri" charset="0"/>
                <a:sym typeface="Symbol" charset="0"/>
              </a:rPr>
              <a:t>, </a:t>
            </a:r>
            <a:r>
              <a:rPr lang="en-US" sz="1800" dirty="0" smtClean="0">
                <a:latin typeface="Calibri" charset="0"/>
                <a:sym typeface="Symbol" charset="0"/>
              </a:rPr>
              <a:t>S(</a:t>
            </a:r>
            <a:r>
              <a:rPr lang="en-US" sz="1800" dirty="0">
                <a:latin typeface="Calibri" charset="0"/>
                <a:sym typeface="Symbol" charset="0"/>
              </a:rPr>
              <a:t>2</a:t>
            </a:r>
            <a:r>
              <a:rPr lang="en-US" sz="1800" dirty="0" smtClean="0">
                <a:latin typeface="Calibri" charset="0"/>
                <a:sym typeface="Symbol" charset="0"/>
              </a:rPr>
              <a:t>)</a:t>
            </a:r>
            <a:r>
              <a:rPr lang="en-US" sz="1800" dirty="0">
                <a:latin typeface="Calibri" charset="0"/>
                <a:sym typeface="Symbol" charset="0"/>
              </a:rPr>
              <a:t> </a:t>
            </a:r>
            <a:r>
              <a:rPr lang="en-US" sz="1800" dirty="0" smtClean="0">
                <a:latin typeface="Calibri" charset="0"/>
                <a:sym typeface="Symbol" charset="0"/>
              </a:rPr>
              <a:t>S(</a:t>
            </a:r>
            <a:r>
              <a:rPr lang="en-US" sz="1800" dirty="0">
                <a:latin typeface="Calibri" charset="0"/>
                <a:sym typeface="Symbol" charset="0"/>
              </a:rPr>
              <a:t>3</a:t>
            </a:r>
            <a:r>
              <a:rPr lang="en-US" sz="1800" dirty="0" smtClean="0">
                <a:latin typeface="Calibri" charset="0"/>
                <a:sym typeface="Symbol" charset="0"/>
              </a:rPr>
              <a:t>)</a:t>
            </a:r>
            <a:r>
              <a:rPr lang="en-US" sz="1800" dirty="0">
                <a:latin typeface="Calibri" charset="0"/>
                <a:sym typeface="Symbol" charset="0"/>
              </a:rPr>
              <a:t>, </a:t>
            </a:r>
            <a:r>
              <a:rPr lang="en-US" sz="1800" dirty="0" smtClean="0">
                <a:latin typeface="Calibri" charset="0"/>
                <a:sym typeface="Symbol" charset="0"/>
              </a:rPr>
              <a:t>S(</a:t>
            </a:r>
            <a:r>
              <a:rPr lang="en-US" sz="1800" dirty="0">
                <a:latin typeface="Calibri" charset="0"/>
                <a:sym typeface="Symbol" charset="0"/>
              </a:rPr>
              <a:t>3</a:t>
            </a:r>
            <a:r>
              <a:rPr lang="en-US" sz="1800" dirty="0" smtClean="0">
                <a:latin typeface="Calibri" charset="0"/>
                <a:sym typeface="Symbol" charset="0"/>
              </a:rPr>
              <a:t>) </a:t>
            </a:r>
            <a:r>
              <a:rPr lang="en-US" sz="1800" dirty="0">
                <a:latin typeface="Calibri" charset="0"/>
                <a:sym typeface="Symbol" charset="0"/>
              </a:rPr>
              <a:t> </a:t>
            </a:r>
            <a:r>
              <a:rPr lang="en-US" sz="1800" dirty="0" smtClean="0">
                <a:latin typeface="Calibri" charset="0"/>
                <a:sym typeface="Symbol" charset="0"/>
              </a:rPr>
              <a:t>S(</a:t>
            </a:r>
            <a:r>
              <a:rPr lang="en-US" sz="1800" dirty="0">
                <a:latin typeface="Calibri" charset="0"/>
                <a:sym typeface="Symbol" charset="0"/>
              </a:rPr>
              <a:t>4</a:t>
            </a:r>
            <a:r>
              <a:rPr lang="en-US" sz="1800" dirty="0" smtClean="0">
                <a:latin typeface="Calibri" charset="0"/>
                <a:sym typeface="Symbol" charset="0"/>
              </a:rPr>
              <a:t>)</a:t>
            </a:r>
            <a:r>
              <a:rPr lang="en-US" sz="1800" dirty="0">
                <a:latin typeface="Calibri" charset="0"/>
                <a:sym typeface="Symbol" charset="0"/>
              </a:rPr>
              <a:t>, …, </a:t>
            </a:r>
            <a:r>
              <a:rPr lang="en-US" sz="1800" dirty="0" smtClean="0">
                <a:latin typeface="Calibri" charset="0"/>
                <a:sym typeface="Symbol" charset="0"/>
              </a:rPr>
              <a:t>S(</a:t>
            </a:r>
            <a:r>
              <a:rPr lang="en-US" sz="1800" dirty="0">
                <a:latin typeface="Calibri" charset="0"/>
                <a:sym typeface="Symbol" charset="0"/>
              </a:rPr>
              <a:t>c-1)  </a:t>
            </a:r>
            <a:r>
              <a:rPr lang="en-US" sz="1800" dirty="0" smtClean="0">
                <a:latin typeface="Calibri" charset="0"/>
                <a:sym typeface="Symbol" charset="0"/>
              </a:rPr>
              <a:t>S(</a:t>
            </a:r>
            <a:r>
              <a:rPr lang="en-US" sz="1800" dirty="0">
                <a:latin typeface="Calibri" charset="0"/>
                <a:sym typeface="Symbol" charset="0"/>
              </a:rPr>
              <a:t>c)</a:t>
            </a:r>
          </a:p>
          <a:p>
            <a:pPr>
              <a:spcBef>
                <a:spcPct val="20000"/>
              </a:spcBef>
            </a:pPr>
            <a:r>
              <a:rPr lang="en-US" sz="2000" dirty="0">
                <a:latin typeface="Calibri" charset="0"/>
                <a:sym typeface="Symbol" charset="0"/>
              </a:rPr>
              <a:t>      </a:t>
            </a:r>
            <a:r>
              <a:rPr lang="en-US" sz="2000" dirty="0" smtClean="0">
                <a:latin typeface="Calibri" charset="0"/>
                <a:sym typeface="Symbol" charset="0"/>
              </a:rPr>
              <a:t>via </a:t>
            </a:r>
            <a:r>
              <a:rPr lang="en-US" sz="2000" dirty="0">
                <a:latin typeface="Calibri" charset="0"/>
                <a:sym typeface="Symbol" charset="0"/>
              </a:rPr>
              <a:t>a finite number of steps (c</a:t>
            </a:r>
            <a:r>
              <a:rPr lang="en-US" sz="2000" dirty="0" smtClean="0">
                <a:latin typeface="Calibri" charset="0"/>
                <a:sym typeface="Symbol" charset="0"/>
              </a:rPr>
              <a:t>-</a:t>
            </a:r>
            <a:r>
              <a:rPr lang="en-US" sz="2000" dirty="0">
                <a:latin typeface="Calibri" charset="0"/>
                <a:sym typeface="Symbol" charset="0"/>
              </a:rPr>
              <a:t>1</a:t>
            </a:r>
            <a:r>
              <a:rPr lang="en-US" sz="2000" dirty="0" smtClean="0">
                <a:latin typeface="Calibri" charset="0"/>
                <a:sym typeface="Symbol" charset="0"/>
              </a:rPr>
              <a:t>) </a:t>
            </a:r>
            <a:r>
              <a:rPr lang="en-US" sz="2000" dirty="0">
                <a:latin typeface="Calibri" charset="0"/>
                <a:sym typeface="Symbol" charset="0"/>
              </a:rPr>
              <a:t>we get </a:t>
            </a:r>
            <a:r>
              <a:rPr lang="en-US" sz="2000">
                <a:latin typeface="Calibri" charset="0"/>
                <a:sym typeface="Symbol" charset="0"/>
              </a:rPr>
              <a:t>that </a:t>
            </a:r>
            <a:r>
              <a:rPr lang="en-US" sz="2000" smtClean="0">
                <a:latin typeface="Calibri" charset="0"/>
                <a:sym typeface="Symbol" charset="0"/>
              </a:rPr>
              <a:t>S(</a:t>
            </a:r>
            <a:r>
              <a:rPr lang="en-US" sz="2000" dirty="0">
                <a:latin typeface="Calibri" charset="0"/>
                <a:sym typeface="Symbol" charset="0"/>
              </a:rPr>
              <a:t>c) is true.</a:t>
            </a:r>
            <a:endParaRPr lang="en-US" sz="2000" dirty="0">
              <a:latin typeface="Calibri" charset="0"/>
            </a:endParaRPr>
          </a:p>
        </p:txBody>
      </p:sp>
      <p:sp>
        <p:nvSpPr>
          <p:cNvPr id="7" name="Content Placeholder 2"/>
          <p:cNvSpPr txBox="1">
            <a:spLocks/>
          </p:cNvSpPr>
          <p:nvPr/>
        </p:nvSpPr>
        <p:spPr bwMode="auto">
          <a:xfrm>
            <a:off x="457200" y="5257799"/>
            <a:ext cx="8229600" cy="136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Because c is arbitrary, the universal generalization is established and</a:t>
            </a:r>
          </a:p>
          <a:p>
            <a:pPr algn="ctr">
              <a:spcBef>
                <a:spcPct val="20000"/>
              </a:spcBef>
            </a:pPr>
            <a:r>
              <a:rPr lang="en-US" dirty="0">
                <a:solidFill>
                  <a:srgbClr val="0000FF"/>
                </a:solidFill>
                <a:sym typeface="Symbol" charset="0"/>
              </a:rPr>
              <a:t></a:t>
            </a:r>
            <a:r>
              <a:rPr lang="en-US" dirty="0" smtClean="0">
                <a:solidFill>
                  <a:srgbClr val="0000FF"/>
                </a:solidFill>
                <a:sym typeface="Symbol" charset="0"/>
              </a:rPr>
              <a:t>n </a:t>
            </a:r>
            <a:r>
              <a:rPr lang="en-US" dirty="0" smtClean="0">
                <a:solidFill>
                  <a:srgbClr val="0000FF"/>
                </a:solidFill>
                <a:latin typeface="Calibri" charset="0"/>
                <a:sym typeface="Symbol" charset="0"/>
              </a:rPr>
              <a:t> N</a:t>
            </a:r>
            <a:r>
              <a:rPr lang="en-US" dirty="0" smtClean="0">
                <a:solidFill>
                  <a:srgbClr val="0000FF"/>
                </a:solidFill>
                <a:sym typeface="Symbol" charset="0"/>
              </a:rPr>
              <a:t> </a:t>
            </a:r>
            <a:r>
              <a:rPr lang="en-US" dirty="0" smtClean="0">
                <a:solidFill>
                  <a:srgbClr val="0000FF"/>
                </a:solidFill>
              </a:rPr>
              <a:t> S(</a:t>
            </a:r>
            <a:r>
              <a:rPr lang="en-US" dirty="0">
                <a:solidFill>
                  <a:srgbClr val="0000FF"/>
                </a:solidFill>
              </a:rPr>
              <a:t>n)</a:t>
            </a:r>
          </a:p>
          <a:p>
            <a:pPr>
              <a:spcBef>
                <a:spcPct val="20000"/>
              </a:spcBef>
              <a:buFont typeface="Arial" charset="0"/>
              <a:buChar char="•"/>
            </a:pPr>
            <a:endParaRPr lang="en-US" sz="2800" dirty="0">
              <a:solidFill>
                <a:srgbClr val="0000FF"/>
              </a:solidFill>
              <a:latin typeface="Calibri" charset="0"/>
            </a:endParaRPr>
          </a:p>
          <a:p>
            <a:pPr>
              <a:spcBef>
                <a:spcPct val="20000"/>
              </a:spcBef>
            </a:pPr>
            <a:endParaRPr lang="en-US" dirty="0">
              <a:solidFill>
                <a:srgbClr val="0000FF"/>
              </a:solidFill>
              <a:latin typeface="Calibri" charset="0"/>
            </a:endParaRPr>
          </a:p>
        </p:txBody>
      </p:sp>
    </p:spTree>
    <p:extLst>
      <p:ext uri="{BB962C8B-B14F-4D97-AF65-F5344CB8AC3E}">
        <p14:creationId xmlns:p14="http://schemas.microsoft.com/office/powerpoint/2010/main" val="18541226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Calibri" charset="0"/>
                <a:ea typeface="ＭＳ Ｐゴシック" charset="0"/>
                <a:cs typeface="ＭＳ Ｐゴシック" charset="0"/>
              </a:rPr>
              <a:t>Example 1</a:t>
            </a:r>
            <a:endParaRPr lang="en-US" dirty="0">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457200" y="1600200"/>
            <a:ext cx="8229600" cy="533400"/>
          </a:xfrm>
        </p:spPr>
        <p:txBody>
          <a:bodyPr/>
          <a:lstStyle/>
          <a:p>
            <a:r>
              <a:rPr lang="en-US" sz="2800" dirty="0">
                <a:solidFill>
                  <a:srgbClr val="FF0000"/>
                </a:solidFill>
                <a:latin typeface="Calibri" charset="0"/>
                <a:ea typeface="ＭＳ Ｐゴシック" charset="0"/>
                <a:cs typeface="ＭＳ Ｐゴシック" charset="0"/>
              </a:rPr>
              <a:t>Prove that for any integer n</a:t>
            </a:r>
            <a:r>
              <a:rPr lang="en-US" sz="2800" dirty="0">
                <a:solidFill>
                  <a:srgbClr val="FF0000"/>
                </a:solidFill>
                <a:latin typeface="Calibri" charset="0"/>
                <a:ea typeface="ＭＳ Ｐゴシック" charset="0"/>
                <a:cs typeface="ＭＳ Ｐゴシック" charset="0"/>
                <a:sym typeface="Symbol" charset="0"/>
              </a:rPr>
              <a:t>1, 2</a:t>
            </a:r>
            <a:r>
              <a:rPr lang="en-US" sz="2800" baseline="30000" dirty="0">
                <a:solidFill>
                  <a:srgbClr val="FF0000"/>
                </a:solidFill>
                <a:latin typeface="Calibri" charset="0"/>
                <a:ea typeface="ＭＳ Ｐゴシック" charset="0"/>
                <a:cs typeface="ＭＳ Ｐゴシック" charset="0"/>
                <a:sym typeface="Symbol" charset="0"/>
              </a:rPr>
              <a:t>2n</a:t>
            </a:r>
            <a:r>
              <a:rPr lang="en-US" sz="2800" dirty="0">
                <a:solidFill>
                  <a:srgbClr val="FF0000"/>
                </a:solidFill>
                <a:latin typeface="Calibri" charset="0"/>
                <a:ea typeface="ＭＳ Ｐゴシック" charset="0"/>
                <a:cs typeface="ＭＳ Ｐゴシック" charset="0"/>
                <a:sym typeface="Symbol" charset="0"/>
              </a:rPr>
              <a:t>-1 is divisible by </a:t>
            </a:r>
            <a:r>
              <a:rPr lang="en-US" sz="2800" dirty="0" smtClean="0">
                <a:solidFill>
                  <a:srgbClr val="FF0000"/>
                </a:solidFill>
                <a:latin typeface="Calibri" charset="0"/>
                <a:ea typeface="ＭＳ Ｐゴシック" charset="0"/>
                <a:cs typeface="ＭＳ Ｐゴシック" charset="0"/>
                <a:sym typeface="Symbol" charset="0"/>
              </a:rPr>
              <a:t>3.</a:t>
            </a:r>
          </a:p>
          <a:p>
            <a:endParaRPr lang="en-US" sz="2800" dirty="0">
              <a:latin typeface="Calibri" charset="0"/>
              <a:ea typeface="ＭＳ Ｐゴシック" charset="0"/>
              <a:cs typeface="ＭＳ Ｐゴシック" charset="0"/>
            </a:endParaRP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solidFill>
                  <a:srgbClr val="0000FF"/>
                </a:solidFill>
                <a:latin typeface="+mn-lt"/>
                <a:ea typeface="+mn-ea"/>
                <a:cs typeface="+mn-cs"/>
              </a:rPr>
              <a:t>Define </a:t>
            </a:r>
            <a:r>
              <a:rPr lang="en-US" sz="2800" dirty="0" smtClean="0">
                <a:solidFill>
                  <a:srgbClr val="0000FF"/>
                </a:solidFill>
                <a:latin typeface="+mn-lt"/>
                <a:ea typeface="+mn-ea"/>
                <a:cs typeface="+mn-cs"/>
              </a:rPr>
              <a:t>S(</a:t>
            </a:r>
            <a:r>
              <a:rPr lang="en-US" sz="2800" dirty="0">
                <a:solidFill>
                  <a:srgbClr val="0000FF"/>
                </a:solidFill>
                <a:latin typeface="+mn-lt"/>
                <a:ea typeface="+mn-ea"/>
                <a:cs typeface="+mn-cs"/>
              </a:rPr>
              <a:t>n) to be the statement 3 | (2</a:t>
            </a:r>
            <a:r>
              <a:rPr lang="en-US" sz="2800" baseline="30000" dirty="0">
                <a:solidFill>
                  <a:srgbClr val="0000FF"/>
                </a:solidFill>
                <a:latin typeface="+mn-lt"/>
                <a:ea typeface="+mn-ea"/>
                <a:cs typeface="+mn-cs"/>
              </a:rPr>
              <a:t>2n</a:t>
            </a:r>
            <a:r>
              <a:rPr lang="en-US" sz="2800" dirty="0">
                <a:solidFill>
                  <a:srgbClr val="0000FF"/>
                </a:solidFill>
                <a:latin typeface="+mn-lt"/>
                <a:ea typeface="+mn-ea"/>
                <a:cs typeface="+mn-cs"/>
              </a:rPr>
              <a:t>-1</a:t>
            </a:r>
            <a:r>
              <a:rPr lang="en-US" sz="2800" dirty="0" smtClean="0">
                <a:solidFill>
                  <a:srgbClr val="0000FF"/>
                </a:solidFill>
                <a:latin typeface="+mn-lt"/>
                <a:ea typeface="+mn-ea"/>
                <a:cs typeface="+mn-cs"/>
              </a:rPr>
              <a:t>).</a:t>
            </a:r>
            <a:endParaRPr lang="en-US" sz="2800" dirty="0">
              <a:solidFill>
                <a:srgbClr val="0000FF"/>
              </a:solidFill>
              <a:latin typeface="+mn-lt"/>
              <a:ea typeface="+mn-ea"/>
              <a:cs typeface="+mn-cs"/>
            </a:endParaRPr>
          </a:p>
        </p:txBody>
      </p:sp>
    </p:spTree>
    <p:extLst>
      <p:ext uri="{BB962C8B-B14F-4D97-AF65-F5344CB8AC3E}">
        <p14:creationId xmlns:p14="http://schemas.microsoft.com/office/powerpoint/2010/main" val="35718237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Calibri" charset="0"/>
                <a:ea typeface="ＭＳ Ｐゴシック" charset="0"/>
                <a:cs typeface="ＭＳ Ｐゴシック" charset="0"/>
              </a:rPr>
              <a:t>Example 1</a:t>
            </a:r>
            <a:endParaRPr lang="en-US" dirty="0">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457200" y="1600200"/>
            <a:ext cx="8229600" cy="533400"/>
          </a:xfrm>
        </p:spPr>
        <p:txBody>
          <a:bodyPr/>
          <a:lstStyle/>
          <a:p>
            <a:r>
              <a:rPr lang="en-US" sz="2800" dirty="0">
                <a:latin typeface="Calibri" charset="0"/>
                <a:ea typeface="ＭＳ Ｐゴシック" charset="0"/>
                <a:cs typeface="ＭＳ Ｐゴシック" charset="0"/>
              </a:rPr>
              <a:t>Prove that for any integer n</a:t>
            </a:r>
            <a:r>
              <a:rPr lang="en-US" sz="2800" dirty="0">
                <a:latin typeface="Calibri" charset="0"/>
                <a:ea typeface="ＭＳ Ｐゴシック" charset="0"/>
                <a:cs typeface="ＭＳ Ｐゴシック" charset="0"/>
                <a:sym typeface="Symbol" charset="0"/>
              </a:rPr>
              <a:t>1, 2</a:t>
            </a:r>
            <a:r>
              <a:rPr lang="en-US" sz="2800" baseline="30000" dirty="0">
                <a:latin typeface="Calibri" charset="0"/>
                <a:ea typeface="ＭＳ Ｐゴシック" charset="0"/>
                <a:cs typeface="ＭＳ Ｐゴシック" charset="0"/>
                <a:sym typeface="Symbol" charset="0"/>
              </a:rPr>
              <a:t>2n</a:t>
            </a:r>
            <a:r>
              <a:rPr lang="en-US" sz="2800" dirty="0">
                <a:latin typeface="Calibri" charset="0"/>
                <a:ea typeface="ＭＳ Ｐゴシック" charset="0"/>
                <a:cs typeface="ＭＳ Ｐゴシック" charset="0"/>
                <a:sym typeface="Symbol" charset="0"/>
              </a:rPr>
              <a:t>-1 is divisible by </a:t>
            </a:r>
            <a:r>
              <a:rPr lang="en-US" sz="2800" dirty="0" smtClean="0">
                <a:latin typeface="Calibri" charset="0"/>
                <a:ea typeface="ＭＳ Ｐゴシック" charset="0"/>
                <a:cs typeface="ＭＳ Ｐゴシック" charset="0"/>
                <a:sym typeface="Symbol" charset="0"/>
              </a:rPr>
              <a:t>3</a:t>
            </a:r>
          </a:p>
          <a:p>
            <a:endParaRPr lang="en-US" sz="2800" dirty="0">
              <a:latin typeface="Calibri" charset="0"/>
              <a:ea typeface="ＭＳ Ｐゴシック" charset="0"/>
              <a:cs typeface="ＭＳ Ｐゴシック" charset="0"/>
            </a:endParaRPr>
          </a:p>
        </p:txBody>
      </p:sp>
      <p:sp>
        <p:nvSpPr>
          <p:cNvPr id="5" name="Content Placeholder 2"/>
          <p:cNvSpPr txBox="1">
            <a:spLocks/>
          </p:cNvSpPr>
          <p:nvPr/>
        </p:nvSpPr>
        <p:spPr bwMode="auto">
          <a:xfrm>
            <a:off x="457200" y="2667000"/>
            <a:ext cx="8229600" cy="108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We note that for the </a:t>
            </a:r>
            <a:r>
              <a:rPr lang="en-US" sz="2800" b="1" dirty="0">
                <a:solidFill>
                  <a:srgbClr val="0000FF"/>
                </a:solidFill>
                <a:latin typeface="Calibri" charset="0"/>
              </a:rPr>
              <a:t>basis case </a:t>
            </a:r>
            <a:r>
              <a:rPr lang="en-US" sz="2800" dirty="0">
                <a:solidFill>
                  <a:srgbClr val="0000FF"/>
                </a:solidFill>
                <a:latin typeface="Calibri" charset="0"/>
              </a:rPr>
              <a:t>n=</a:t>
            </a:r>
            <a:r>
              <a:rPr lang="en-US" sz="2800" dirty="0" smtClean="0">
                <a:solidFill>
                  <a:srgbClr val="0000FF"/>
                </a:solidFill>
                <a:latin typeface="Calibri" charset="0"/>
              </a:rPr>
              <a:t>1, </a:t>
            </a:r>
            <a:r>
              <a:rPr lang="en-US" sz="2800" dirty="0">
                <a:solidFill>
                  <a:srgbClr val="0000FF"/>
                </a:solidFill>
                <a:latin typeface="Calibri" charset="0"/>
              </a:rPr>
              <a:t>we do have </a:t>
            </a:r>
            <a:r>
              <a:rPr lang="en-US" sz="2800" dirty="0" smtClean="0">
                <a:solidFill>
                  <a:srgbClr val="0000FF"/>
                </a:solidFill>
                <a:latin typeface="Calibri" charset="0"/>
              </a:rPr>
              <a:t>S(</a:t>
            </a:r>
            <a:r>
              <a:rPr lang="en-US" sz="2800" dirty="0">
                <a:solidFill>
                  <a:srgbClr val="0000FF"/>
                </a:solidFill>
                <a:latin typeface="Calibri" charset="0"/>
              </a:rPr>
              <a:t>1) </a:t>
            </a:r>
          </a:p>
          <a:p>
            <a:pPr algn="ctr">
              <a:spcBef>
                <a:spcPct val="20000"/>
              </a:spcBef>
            </a:pPr>
            <a:r>
              <a:rPr lang="en-US" sz="2800" dirty="0">
                <a:solidFill>
                  <a:srgbClr val="0000FF"/>
                </a:solidFill>
                <a:latin typeface="Calibri" charset="0"/>
              </a:rPr>
              <a:t>2</a:t>
            </a:r>
            <a:r>
              <a:rPr lang="en-US" sz="2800" baseline="30000" dirty="0">
                <a:solidFill>
                  <a:srgbClr val="0000FF"/>
                </a:solidFill>
                <a:latin typeface="Calibri" charset="0"/>
              </a:rPr>
              <a:t>2∙1</a:t>
            </a:r>
            <a:r>
              <a:rPr lang="en-US" sz="2800" dirty="0">
                <a:solidFill>
                  <a:srgbClr val="0000FF"/>
                </a:solidFill>
                <a:latin typeface="Calibri" charset="0"/>
              </a:rPr>
              <a:t>-1 = 3 is divisible by </a:t>
            </a:r>
            <a:r>
              <a:rPr lang="en-US" sz="2800" dirty="0" smtClean="0">
                <a:solidFill>
                  <a:srgbClr val="0000FF"/>
                </a:solidFill>
                <a:latin typeface="Calibri" charset="0"/>
              </a:rPr>
              <a:t>3.</a:t>
            </a:r>
            <a:endParaRPr lang="en-US" sz="2800" dirty="0">
              <a:solidFill>
                <a:srgbClr val="0000FF"/>
              </a:solidFill>
              <a:latin typeface="Calibri" charset="0"/>
            </a:endParaRP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Define </a:t>
            </a:r>
            <a:r>
              <a:rPr lang="en-US" sz="2800" dirty="0" smtClean="0">
                <a:latin typeface="+mn-lt"/>
                <a:ea typeface="+mn-ea"/>
                <a:cs typeface="+mn-cs"/>
              </a:rPr>
              <a:t>S(</a:t>
            </a:r>
            <a:r>
              <a:rPr lang="en-US" sz="2800" dirty="0">
                <a:latin typeface="+mn-lt"/>
                <a:ea typeface="+mn-ea"/>
                <a:cs typeface="+mn-cs"/>
              </a:rPr>
              <a:t>n) to be the statement 3 | (2</a:t>
            </a:r>
            <a:r>
              <a:rPr lang="en-US" sz="2800" baseline="30000" dirty="0">
                <a:latin typeface="+mn-lt"/>
                <a:ea typeface="+mn-ea"/>
                <a:cs typeface="+mn-cs"/>
              </a:rPr>
              <a:t>2n</a:t>
            </a:r>
            <a:r>
              <a:rPr lang="en-US" sz="2800" dirty="0">
                <a:latin typeface="+mn-lt"/>
                <a:ea typeface="+mn-ea"/>
                <a:cs typeface="+mn-cs"/>
              </a:rPr>
              <a:t>-1)</a:t>
            </a:r>
          </a:p>
        </p:txBody>
      </p:sp>
    </p:spTree>
    <p:extLst>
      <p:ext uri="{BB962C8B-B14F-4D97-AF65-F5344CB8AC3E}">
        <p14:creationId xmlns:p14="http://schemas.microsoft.com/office/powerpoint/2010/main" val="35428153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Calibri" charset="0"/>
                <a:ea typeface="ＭＳ Ｐゴシック" charset="0"/>
                <a:cs typeface="ＭＳ Ｐゴシック" charset="0"/>
              </a:rPr>
              <a:t>Example 1</a:t>
            </a:r>
            <a:endParaRPr lang="en-US" dirty="0">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457200" y="1600200"/>
            <a:ext cx="8229600" cy="533400"/>
          </a:xfrm>
        </p:spPr>
        <p:txBody>
          <a:bodyPr/>
          <a:lstStyle/>
          <a:p>
            <a:r>
              <a:rPr lang="en-US" sz="2800" dirty="0">
                <a:latin typeface="Calibri" charset="0"/>
                <a:ea typeface="ＭＳ Ｐゴシック" charset="0"/>
                <a:cs typeface="ＭＳ Ｐゴシック" charset="0"/>
              </a:rPr>
              <a:t>Prove that for any integer n</a:t>
            </a:r>
            <a:r>
              <a:rPr lang="en-US" sz="2800" dirty="0">
                <a:latin typeface="Calibri" charset="0"/>
                <a:ea typeface="ＭＳ Ｐゴシック" charset="0"/>
                <a:cs typeface="ＭＳ Ｐゴシック" charset="0"/>
                <a:sym typeface="Symbol" charset="0"/>
              </a:rPr>
              <a:t>1, 2</a:t>
            </a:r>
            <a:r>
              <a:rPr lang="en-US" sz="2800" baseline="30000" dirty="0">
                <a:latin typeface="Calibri" charset="0"/>
                <a:ea typeface="ＭＳ Ｐゴシック" charset="0"/>
                <a:cs typeface="ＭＳ Ｐゴシック" charset="0"/>
                <a:sym typeface="Symbol" charset="0"/>
              </a:rPr>
              <a:t>2n</a:t>
            </a:r>
            <a:r>
              <a:rPr lang="en-US" sz="2800" dirty="0">
                <a:latin typeface="Calibri" charset="0"/>
                <a:ea typeface="ＭＳ Ｐゴシック" charset="0"/>
                <a:cs typeface="ＭＳ Ｐゴシック" charset="0"/>
                <a:sym typeface="Symbol" charset="0"/>
              </a:rPr>
              <a:t>-1 is divisible by </a:t>
            </a:r>
            <a:r>
              <a:rPr lang="en-US" sz="2800" dirty="0" smtClean="0">
                <a:latin typeface="Calibri" charset="0"/>
                <a:ea typeface="ＭＳ Ｐゴシック" charset="0"/>
                <a:cs typeface="ＭＳ Ｐゴシック" charset="0"/>
                <a:sym typeface="Symbol" charset="0"/>
              </a:rPr>
              <a:t>3</a:t>
            </a:r>
          </a:p>
          <a:p>
            <a:endParaRPr lang="en-US" sz="2800" dirty="0">
              <a:latin typeface="Calibri" charset="0"/>
              <a:ea typeface="ＭＳ Ｐゴシック" charset="0"/>
              <a:cs typeface="ＭＳ Ｐゴシック" charset="0"/>
            </a:endParaRPr>
          </a:p>
        </p:txBody>
      </p:sp>
      <p:sp>
        <p:nvSpPr>
          <p:cNvPr id="5" name="Content Placeholder 2"/>
          <p:cNvSpPr txBox="1">
            <a:spLocks/>
          </p:cNvSpPr>
          <p:nvPr/>
        </p:nvSpPr>
        <p:spPr bwMode="auto">
          <a:xfrm>
            <a:off x="457200" y="2667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We note that for the basis case n=1 we do have P(1) </a:t>
            </a:r>
          </a:p>
          <a:p>
            <a:pPr algn="ctr">
              <a:spcBef>
                <a:spcPct val="20000"/>
              </a:spcBef>
            </a:pPr>
            <a:r>
              <a:rPr lang="en-US" sz="2800" dirty="0">
                <a:latin typeface="Calibri" charset="0"/>
              </a:rPr>
              <a:t>2</a:t>
            </a:r>
            <a:r>
              <a:rPr lang="en-US" sz="2800" baseline="30000" dirty="0">
                <a:latin typeface="Calibri" charset="0"/>
              </a:rPr>
              <a:t>2∙1</a:t>
            </a:r>
            <a:r>
              <a:rPr lang="en-US" sz="2800" dirty="0">
                <a:latin typeface="Calibri" charset="0"/>
              </a:rPr>
              <a:t>-1 = 3 is divisible by 3</a:t>
            </a:r>
          </a:p>
        </p:txBody>
      </p:sp>
      <p:sp>
        <p:nvSpPr>
          <p:cNvPr id="6" name="Content Placeholder 2"/>
          <p:cNvSpPr txBox="1">
            <a:spLocks/>
          </p:cNvSpPr>
          <p:nvPr/>
        </p:nvSpPr>
        <p:spPr bwMode="auto">
          <a:xfrm>
            <a:off x="457200" y="3581400"/>
            <a:ext cx="8229600" cy="1513642"/>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solidFill>
                  <a:srgbClr val="0000FF"/>
                </a:solidFill>
                <a:latin typeface="+mn-lt"/>
                <a:ea typeface="+mn-ea"/>
                <a:cs typeface="+mn-cs"/>
              </a:rPr>
              <a:t>Next we assume that </a:t>
            </a:r>
            <a:r>
              <a:rPr lang="en-US" sz="2800" dirty="0" smtClean="0">
                <a:solidFill>
                  <a:srgbClr val="0000FF"/>
                </a:solidFill>
                <a:latin typeface="+mn-lt"/>
                <a:ea typeface="+mn-ea"/>
                <a:cs typeface="+mn-cs"/>
              </a:rPr>
              <a:t>S(</a:t>
            </a:r>
            <a:r>
              <a:rPr lang="en-US" sz="2800" dirty="0">
                <a:solidFill>
                  <a:srgbClr val="0000FF"/>
                </a:solidFill>
                <a:latin typeface="+mn-lt"/>
                <a:ea typeface="+mn-ea"/>
                <a:cs typeface="+mn-cs"/>
              </a:rPr>
              <a:t>k) holds.  That is, there exists some integer </a:t>
            </a:r>
            <a:r>
              <a:rPr lang="en-US" sz="2800" dirty="0" smtClean="0">
                <a:solidFill>
                  <a:srgbClr val="0000FF"/>
                </a:solidFill>
                <a:latin typeface="+mn-lt"/>
                <a:ea typeface="+mn-ea"/>
                <a:cs typeface="+mn-cs"/>
              </a:rPr>
              <a:t>t </a:t>
            </a:r>
            <a:r>
              <a:rPr lang="en-US" sz="2800" dirty="0">
                <a:solidFill>
                  <a:srgbClr val="0000FF"/>
                </a:solidFill>
                <a:latin typeface="+mn-lt"/>
                <a:ea typeface="+mn-ea"/>
                <a:cs typeface="+mn-cs"/>
              </a:rPr>
              <a:t>such that</a:t>
            </a:r>
          </a:p>
          <a:p>
            <a:pPr marL="342900" indent="-342900" algn="ctr" eaLnBrk="0" hangingPunct="0">
              <a:spcBef>
                <a:spcPct val="20000"/>
              </a:spcBef>
              <a:defRPr/>
            </a:pPr>
            <a:r>
              <a:rPr lang="en-US" sz="2800" dirty="0">
                <a:solidFill>
                  <a:srgbClr val="0000FF"/>
                </a:solidFill>
                <a:latin typeface="+mn-lt"/>
                <a:ea typeface="+mn-ea"/>
                <a:cs typeface="+mn-cs"/>
              </a:rPr>
              <a:t>2</a:t>
            </a:r>
            <a:r>
              <a:rPr lang="en-US" sz="2800" baseline="30000" dirty="0">
                <a:solidFill>
                  <a:srgbClr val="0000FF"/>
                </a:solidFill>
                <a:latin typeface="+mn-lt"/>
                <a:ea typeface="+mn-ea"/>
                <a:cs typeface="+mn-cs"/>
              </a:rPr>
              <a:t>2k</a:t>
            </a:r>
            <a:r>
              <a:rPr lang="en-US" sz="2800" dirty="0">
                <a:solidFill>
                  <a:srgbClr val="0000FF"/>
                </a:solidFill>
                <a:latin typeface="+mn-lt"/>
                <a:ea typeface="+mn-ea"/>
                <a:cs typeface="+mn-cs"/>
              </a:rPr>
              <a:t>-1 = </a:t>
            </a:r>
            <a:r>
              <a:rPr lang="en-US" sz="2800" dirty="0" smtClean="0">
                <a:solidFill>
                  <a:srgbClr val="0000FF"/>
                </a:solidFill>
                <a:latin typeface="+mn-lt"/>
                <a:ea typeface="+mn-ea"/>
                <a:cs typeface="+mn-cs"/>
              </a:rPr>
              <a:t>3t.</a:t>
            </a:r>
            <a:r>
              <a:rPr lang="en-US" sz="2800" dirty="0"/>
              <a:t> </a:t>
            </a:r>
            <a:r>
              <a:rPr lang="en-US" sz="2800" dirty="0">
                <a:solidFill>
                  <a:srgbClr val="0000FF"/>
                </a:solidFill>
              </a:rPr>
              <a:t>(Inductive hypothesis)</a:t>
            </a:r>
          </a:p>
          <a:p>
            <a:pPr marL="342900" indent="-342900" algn="ctr" eaLnBrk="0" hangingPunct="0">
              <a:spcBef>
                <a:spcPct val="20000"/>
              </a:spcBef>
              <a:defRPr/>
            </a:pPr>
            <a:endParaRPr lang="en-US" sz="2800" dirty="0">
              <a:solidFill>
                <a:srgbClr val="0000FF"/>
              </a:solidFill>
              <a:latin typeface="+mn-lt"/>
              <a:ea typeface="+mn-ea"/>
              <a:cs typeface="+mn-cs"/>
            </a:endParaRP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Define </a:t>
            </a:r>
            <a:r>
              <a:rPr lang="en-US" sz="2800" dirty="0" smtClean="0">
                <a:latin typeface="+mn-lt"/>
                <a:ea typeface="+mn-ea"/>
                <a:cs typeface="+mn-cs"/>
              </a:rPr>
              <a:t>S(</a:t>
            </a:r>
            <a:r>
              <a:rPr lang="en-US" sz="2800" dirty="0">
                <a:latin typeface="+mn-lt"/>
                <a:ea typeface="+mn-ea"/>
                <a:cs typeface="+mn-cs"/>
              </a:rPr>
              <a:t>n) to be the statement 3 | (2</a:t>
            </a:r>
            <a:r>
              <a:rPr lang="en-US" sz="2800" baseline="30000" dirty="0">
                <a:latin typeface="+mn-lt"/>
                <a:ea typeface="+mn-ea"/>
                <a:cs typeface="+mn-cs"/>
              </a:rPr>
              <a:t>2n</a:t>
            </a:r>
            <a:r>
              <a:rPr lang="en-US" sz="2800" dirty="0">
                <a:latin typeface="+mn-lt"/>
                <a:ea typeface="+mn-ea"/>
                <a:cs typeface="+mn-cs"/>
              </a:rPr>
              <a:t>-1)</a:t>
            </a:r>
          </a:p>
        </p:txBody>
      </p:sp>
    </p:spTree>
    <p:extLst>
      <p:ext uri="{BB962C8B-B14F-4D97-AF65-F5344CB8AC3E}">
        <p14:creationId xmlns:p14="http://schemas.microsoft.com/office/powerpoint/2010/main" val="2787563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latin typeface="Calibri" charset="0"/>
                <a:ea typeface="ＭＳ Ｐゴシック" charset="0"/>
                <a:cs typeface="ＭＳ Ｐゴシック" charset="0"/>
              </a:rPr>
              <a:t>Example 1</a:t>
            </a:r>
            <a:endParaRPr lang="en-US" dirty="0">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457200" y="1600200"/>
            <a:ext cx="8229600" cy="533400"/>
          </a:xfrm>
        </p:spPr>
        <p:txBody>
          <a:bodyPr/>
          <a:lstStyle/>
          <a:p>
            <a:r>
              <a:rPr lang="en-US" sz="2800" dirty="0">
                <a:latin typeface="Calibri" charset="0"/>
                <a:ea typeface="ＭＳ Ｐゴシック" charset="0"/>
                <a:cs typeface="ＭＳ Ｐゴシック" charset="0"/>
              </a:rPr>
              <a:t>Prove that for any integer n</a:t>
            </a:r>
            <a:r>
              <a:rPr lang="en-US" sz="2800" dirty="0">
                <a:latin typeface="Calibri" charset="0"/>
                <a:ea typeface="ＭＳ Ｐゴシック" charset="0"/>
                <a:cs typeface="ＭＳ Ｐゴシック" charset="0"/>
                <a:sym typeface="Symbol" charset="0"/>
              </a:rPr>
              <a:t>1, 2</a:t>
            </a:r>
            <a:r>
              <a:rPr lang="en-US" sz="2800" baseline="30000" dirty="0">
                <a:latin typeface="Calibri" charset="0"/>
                <a:ea typeface="ＭＳ Ｐゴシック" charset="0"/>
                <a:cs typeface="ＭＳ Ｐゴシック" charset="0"/>
                <a:sym typeface="Symbol" charset="0"/>
              </a:rPr>
              <a:t>2n</a:t>
            </a:r>
            <a:r>
              <a:rPr lang="en-US" sz="2800" dirty="0">
                <a:latin typeface="Calibri" charset="0"/>
                <a:ea typeface="ＭＳ Ｐゴシック" charset="0"/>
                <a:cs typeface="ＭＳ Ｐゴシック" charset="0"/>
                <a:sym typeface="Symbol" charset="0"/>
              </a:rPr>
              <a:t>-1 is divisible by </a:t>
            </a:r>
            <a:r>
              <a:rPr lang="en-US" sz="2800" dirty="0" smtClean="0">
                <a:latin typeface="Calibri" charset="0"/>
                <a:ea typeface="ＭＳ Ｐゴシック" charset="0"/>
                <a:cs typeface="ＭＳ Ｐゴシック" charset="0"/>
                <a:sym typeface="Symbol" charset="0"/>
              </a:rPr>
              <a:t>3</a:t>
            </a:r>
          </a:p>
          <a:p>
            <a:endParaRPr lang="en-US" sz="2800" dirty="0">
              <a:latin typeface="Calibri" charset="0"/>
              <a:ea typeface="ＭＳ Ｐゴシック" charset="0"/>
              <a:cs typeface="ＭＳ Ｐゴシック" charset="0"/>
            </a:endParaRPr>
          </a:p>
        </p:txBody>
      </p:sp>
      <p:sp>
        <p:nvSpPr>
          <p:cNvPr id="5" name="Content Placeholder 2"/>
          <p:cNvSpPr txBox="1">
            <a:spLocks/>
          </p:cNvSpPr>
          <p:nvPr/>
        </p:nvSpPr>
        <p:spPr bwMode="auto">
          <a:xfrm>
            <a:off x="457200" y="2667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We note that for the basis case n=1 we do have P(1) </a:t>
            </a:r>
          </a:p>
          <a:p>
            <a:pPr algn="ctr">
              <a:spcBef>
                <a:spcPct val="20000"/>
              </a:spcBef>
            </a:pPr>
            <a:r>
              <a:rPr lang="en-US" sz="2800" dirty="0">
                <a:latin typeface="Calibri" charset="0"/>
              </a:rPr>
              <a:t>2</a:t>
            </a:r>
            <a:r>
              <a:rPr lang="en-US" sz="2800" baseline="30000" dirty="0">
                <a:latin typeface="Calibri" charset="0"/>
              </a:rPr>
              <a:t>2∙1</a:t>
            </a:r>
            <a:r>
              <a:rPr lang="en-US" sz="2800" dirty="0">
                <a:latin typeface="Calibri" charset="0"/>
              </a:rPr>
              <a:t>-1 = 3 is divisible by 3</a:t>
            </a:r>
          </a:p>
        </p:txBody>
      </p:sp>
      <p:sp>
        <p:nvSpPr>
          <p:cNvPr id="6" name="Content Placeholder 2"/>
          <p:cNvSpPr txBox="1">
            <a:spLocks/>
          </p:cNvSpPr>
          <p:nvPr/>
        </p:nvSpPr>
        <p:spPr bwMode="auto">
          <a:xfrm>
            <a:off x="457200" y="35814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Next we assume that </a:t>
            </a:r>
            <a:r>
              <a:rPr lang="en-US" sz="2800" dirty="0" smtClean="0">
                <a:latin typeface="+mn-lt"/>
                <a:ea typeface="+mn-ea"/>
                <a:cs typeface="+mn-cs"/>
              </a:rPr>
              <a:t>S(</a:t>
            </a:r>
            <a:r>
              <a:rPr lang="en-US" sz="2800" dirty="0">
                <a:latin typeface="+mn-lt"/>
                <a:ea typeface="+mn-ea"/>
                <a:cs typeface="+mn-cs"/>
              </a:rPr>
              <a:t>k) holds.  That is, there exists some integer </a:t>
            </a:r>
            <a:r>
              <a:rPr lang="en-US" sz="2800" dirty="0" smtClean="0">
                <a:latin typeface="+mn-lt"/>
                <a:ea typeface="+mn-ea"/>
                <a:cs typeface="+mn-cs"/>
              </a:rPr>
              <a:t>t </a:t>
            </a:r>
            <a:r>
              <a:rPr lang="en-US" sz="2800" dirty="0">
                <a:latin typeface="+mn-lt"/>
                <a:ea typeface="+mn-ea"/>
                <a:cs typeface="+mn-cs"/>
              </a:rPr>
              <a:t>such that</a:t>
            </a:r>
          </a:p>
          <a:p>
            <a:pPr marL="342900" indent="-342900" algn="ctr" eaLnBrk="0" hangingPunct="0">
              <a:spcBef>
                <a:spcPct val="20000"/>
              </a:spcBef>
              <a:defRPr/>
            </a:pPr>
            <a:r>
              <a:rPr lang="en-US" sz="2800" dirty="0">
                <a:latin typeface="+mn-lt"/>
                <a:ea typeface="+mn-ea"/>
                <a:cs typeface="+mn-cs"/>
              </a:rPr>
              <a:t>2</a:t>
            </a:r>
            <a:r>
              <a:rPr lang="en-US" sz="2800" baseline="30000" dirty="0">
                <a:latin typeface="+mn-lt"/>
                <a:ea typeface="+mn-ea"/>
                <a:cs typeface="+mn-cs"/>
              </a:rPr>
              <a:t>2k</a:t>
            </a:r>
            <a:r>
              <a:rPr lang="en-US" sz="2800" dirty="0">
                <a:latin typeface="+mn-lt"/>
                <a:ea typeface="+mn-ea"/>
                <a:cs typeface="+mn-cs"/>
              </a:rPr>
              <a:t>-1 = </a:t>
            </a:r>
            <a:r>
              <a:rPr lang="en-US" sz="2800" dirty="0" smtClean="0">
                <a:latin typeface="+mn-lt"/>
                <a:ea typeface="+mn-ea"/>
                <a:cs typeface="+mn-cs"/>
              </a:rPr>
              <a:t>3t. (Inductive hypothesis)</a:t>
            </a:r>
            <a:endParaRPr lang="en-US" sz="2800" dirty="0">
              <a:latin typeface="+mn-lt"/>
              <a:ea typeface="+mn-ea"/>
              <a:cs typeface="+mn-cs"/>
            </a:endParaRPr>
          </a:p>
        </p:txBody>
      </p:sp>
      <p:sp>
        <p:nvSpPr>
          <p:cNvPr id="7" name="Content Placeholder 2"/>
          <p:cNvSpPr txBox="1">
            <a:spLocks/>
          </p:cNvSpPr>
          <p:nvPr/>
        </p:nvSpPr>
        <p:spPr bwMode="auto">
          <a:xfrm>
            <a:off x="457200" y="49530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solidFill>
                  <a:srgbClr val="0000FF"/>
                </a:solidFill>
                <a:latin typeface="+mn-lt"/>
                <a:ea typeface="+mn-ea"/>
                <a:cs typeface="+mn-cs"/>
              </a:rPr>
              <a:t>We must prove that </a:t>
            </a:r>
            <a:r>
              <a:rPr lang="en-US" sz="2800" dirty="0" smtClean="0">
                <a:solidFill>
                  <a:srgbClr val="0000FF"/>
                </a:solidFill>
                <a:latin typeface="+mn-lt"/>
                <a:ea typeface="+mn-ea"/>
                <a:cs typeface="+mn-cs"/>
              </a:rPr>
              <a:t>S(</a:t>
            </a:r>
            <a:r>
              <a:rPr lang="en-US" sz="2800" dirty="0">
                <a:solidFill>
                  <a:srgbClr val="0000FF"/>
                </a:solidFill>
                <a:latin typeface="+mn-lt"/>
                <a:ea typeface="+mn-ea"/>
                <a:cs typeface="+mn-cs"/>
              </a:rPr>
              <a:t>k+1) holds.  That is, 2</a:t>
            </a:r>
            <a:r>
              <a:rPr lang="en-US" sz="2800" baseline="30000" dirty="0">
                <a:solidFill>
                  <a:srgbClr val="0000FF"/>
                </a:solidFill>
                <a:latin typeface="+mn-lt"/>
                <a:ea typeface="+mn-ea"/>
                <a:cs typeface="+mn-cs"/>
              </a:rPr>
              <a:t>2(k+1)</a:t>
            </a:r>
            <a:r>
              <a:rPr lang="en-US" sz="2800" dirty="0">
                <a:solidFill>
                  <a:srgbClr val="0000FF"/>
                </a:solidFill>
                <a:latin typeface="+mn-lt"/>
                <a:ea typeface="+mn-ea"/>
                <a:cs typeface="+mn-cs"/>
              </a:rPr>
              <a:t>-1 is divisible by </a:t>
            </a:r>
            <a:r>
              <a:rPr lang="en-US" sz="2800" dirty="0" smtClean="0">
                <a:solidFill>
                  <a:srgbClr val="0000FF"/>
                </a:solidFill>
                <a:latin typeface="+mn-lt"/>
                <a:ea typeface="+mn-ea"/>
                <a:cs typeface="+mn-cs"/>
              </a:rPr>
              <a:t>3.</a:t>
            </a:r>
            <a:endParaRPr lang="en-US" sz="2800" dirty="0">
              <a:solidFill>
                <a:srgbClr val="0000FF"/>
              </a:solidFill>
              <a:latin typeface="+mn-lt"/>
              <a:ea typeface="+mn-ea"/>
              <a:cs typeface="+mn-cs"/>
            </a:endParaRPr>
          </a:p>
        </p:txBody>
      </p:sp>
      <p:sp>
        <p:nvSpPr>
          <p:cNvPr id="8" name="Content Placeholder 2"/>
          <p:cNvSpPr txBox="1">
            <a:spLocks/>
          </p:cNvSpPr>
          <p:nvPr/>
        </p:nvSpPr>
        <p:spPr bwMode="auto">
          <a:xfrm>
            <a:off x="457200" y="2133600"/>
            <a:ext cx="8229600" cy="5334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Define </a:t>
            </a:r>
            <a:r>
              <a:rPr lang="en-US" sz="2800" dirty="0" smtClean="0">
                <a:latin typeface="+mn-lt"/>
                <a:ea typeface="+mn-ea"/>
                <a:cs typeface="+mn-cs"/>
              </a:rPr>
              <a:t>S(</a:t>
            </a:r>
            <a:r>
              <a:rPr lang="en-US" sz="2800" dirty="0">
                <a:latin typeface="+mn-lt"/>
                <a:ea typeface="+mn-ea"/>
                <a:cs typeface="+mn-cs"/>
              </a:rPr>
              <a:t>n) to be the statement 3 | (2</a:t>
            </a:r>
            <a:r>
              <a:rPr lang="en-US" sz="2800" baseline="30000" dirty="0">
                <a:latin typeface="+mn-lt"/>
                <a:ea typeface="+mn-ea"/>
                <a:cs typeface="+mn-cs"/>
              </a:rPr>
              <a:t>2n</a:t>
            </a:r>
            <a:r>
              <a:rPr lang="en-US" sz="2800" dirty="0">
                <a:latin typeface="+mn-lt"/>
                <a:ea typeface="+mn-ea"/>
                <a:cs typeface="+mn-cs"/>
              </a:rPr>
              <a:t>-1)</a:t>
            </a:r>
          </a:p>
        </p:txBody>
      </p:sp>
    </p:spTree>
    <p:extLst>
      <p:ext uri="{BB962C8B-B14F-4D97-AF65-F5344CB8AC3E}">
        <p14:creationId xmlns:p14="http://schemas.microsoft.com/office/powerpoint/2010/main" val="40590401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a:t>
            </a:r>
            <a:r>
              <a:rPr lang="en-US" dirty="0" smtClean="0">
                <a:latin typeface="Calibri" charset="0"/>
                <a:ea typeface="ＭＳ Ｐゴシック" charset="0"/>
                <a:cs typeface="ＭＳ Ｐゴシック" charset="0"/>
              </a:rPr>
              <a:t>1 (contd.)</a:t>
            </a:r>
            <a:endParaRPr lang="en-US" dirty="0">
              <a:latin typeface="Calibri" charset="0"/>
              <a:ea typeface="ＭＳ Ｐゴシック" charset="0"/>
              <a:cs typeface="ＭＳ Ｐゴシック" charset="0"/>
            </a:endParaRPr>
          </a:p>
        </p:txBody>
      </p:sp>
      <p:sp>
        <p:nvSpPr>
          <p:cNvPr id="46082" name="Content Placeholder 2"/>
          <p:cNvSpPr>
            <a:spLocks noGrp="1"/>
          </p:cNvSpPr>
          <p:nvPr>
            <p:ph idx="1"/>
          </p:nvPr>
        </p:nvSpPr>
        <p:spPr>
          <a:xfrm>
            <a:off x="457200" y="1600200"/>
            <a:ext cx="8229600" cy="609600"/>
          </a:xfrm>
        </p:spPr>
        <p:txBody>
          <a:bodyPr/>
          <a:lstStyle/>
          <a:p>
            <a:r>
              <a:rPr lang="en-US" sz="2800" dirty="0" smtClean="0">
                <a:solidFill>
                  <a:srgbClr val="0000FF"/>
                </a:solidFill>
                <a:latin typeface="Calibri" charset="0"/>
                <a:ea typeface="ＭＳ Ｐゴシック" charset="0"/>
                <a:cs typeface="ＭＳ Ｐゴシック" charset="0"/>
              </a:rPr>
              <a:t>Note </a:t>
            </a:r>
            <a:r>
              <a:rPr lang="en-US" sz="2800" dirty="0">
                <a:solidFill>
                  <a:srgbClr val="0000FF"/>
                </a:solidFill>
                <a:latin typeface="Calibri" charset="0"/>
                <a:ea typeface="ＭＳ Ｐゴシック" charset="0"/>
                <a:cs typeface="ＭＳ Ｐゴシック" charset="0"/>
              </a:rPr>
              <a:t>that: 2</a:t>
            </a:r>
            <a:r>
              <a:rPr lang="en-US" sz="2800" baseline="30000" dirty="0">
                <a:solidFill>
                  <a:srgbClr val="0000FF"/>
                </a:solidFill>
                <a:latin typeface="Calibri" charset="0"/>
                <a:ea typeface="ＭＳ Ｐゴシック" charset="0"/>
                <a:cs typeface="ＭＳ Ｐゴシック" charset="0"/>
              </a:rPr>
              <a:t>2(k+1)</a:t>
            </a:r>
            <a:r>
              <a:rPr lang="en-US" sz="2800" dirty="0">
                <a:solidFill>
                  <a:srgbClr val="0000FF"/>
                </a:solidFill>
                <a:latin typeface="Calibri" charset="0"/>
                <a:ea typeface="ＭＳ Ｐゴシック" charset="0"/>
                <a:cs typeface="ＭＳ Ｐゴシック" charset="0"/>
              </a:rPr>
              <a:t> – 1 = 2</a:t>
            </a:r>
            <a:r>
              <a:rPr lang="en-US" sz="2800" baseline="30000" dirty="0">
                <a:solidFill>
                  <a:srgbClr val="0000FF"/>
                </a:solidFill>
                <a:latin typeface="Calibri" charset="0"/>
                <a:ea typeface="ＭＳ Ｐゴシック" charset="0"/>
                <a:cs typeface="ＭＳ Ｐゴシック" charset="0"/>
              </a:rPr>
              <a:t>2</a:t>
            </a:r>
            <a:r>
              <a:rPr lang="en-US" sz="2800" dirty="0">
                <a:solidFill>
                  <a:srgbClr val="0000FF"/>
                </a:solidFill>
                <a:latin typeface="Calibri" charset="0"/>
                <a:ea typeface="ＭＳ Ｐゴシック" charset="0"/>
                <a:cs typeface="ＭＳ Ｐゴシック" charset="0"/>
              </a:rPr>
              <a:t>2</a:t>
            </a:r>
            <a:r>
              <a:rPr lang="en-US" sz="2800" baseline="30000" dirty="0">
                <a:solidFill>
                  <a:srgbClr val="0000FF"/>
                </a:solidFill>
                <a:latin typeface="Calibri" charset="0"/>
                <a:ea typeface="ＭＳ Ｐゴシック" charset="0"/>
                <a:cs typeface="ＭＳ Ｐゴシック" charset="0"/>
              </a:rPr>
              <a:t>2k</a:t>
            </a:r>
            <a:r>
              <a:rPr lang="en-US" sz="2800" dirty="0">
                <a:solidFill>
                  <a:srgbClr val="0000FF"/>
                </a:solidFill>
                <a:latin typeface="Calibri" charset="0"/>
                <a:ea typeface="ＭＳ Ｐゴシック" charset="0"/>
                <a:cs typeface="ＭＳ Ｐゴシック" charset="0"/>
              </a:rPr>
              <a:t> -1=4.2</a:t>
            </a:r>
            <a:r>
              <a:rPr lang="en-US" sz="2800" baseline="30000" dirty="0">
                <a:solidFill>
                  <a:srgbClr val="0000FF"/>
                </a:solidFill>
                <a:latin typeface="Calibri" charset="0"/>
                <a:ea typeface="ＭＳ Ｐゴシック" charset="0"/>
                <a:cs typeface="ＭＳ Ｐゴシック" charset="0"/>
              </a:rPr>
              <a:t>2k</a:t>
            </a:r>
            <a:r>
              <a:rPr lang="en-US" sz="2800" dirty="0">
                <a:solidFill>
                  <a:srgbClr val="0000FF"/>
                </a:solidFill>
                <a:latin typeface="Calibri" charset="0"/>
                <a:ea typeface="ＭＳ Ｐゴシック" charset="0"/>
                <a:cs typeface="ＭＳ Ｐゴシック" charset="0"/>
              </a:rPr>
              <a:t> -1</a:t>
            </a:r>
          </a:p>
        </p:txBody>
      </p:sp>
    </p:spTree>
    <p:extLst>
      <p:ext uri="{BB962C8B-B14F-4D97-AF65-F5344CB8AC3E}">
        <p14:creationId xmlns:p14="http://schemas.microsoft.com/office/powerpoint/2010/main" val="21538505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a:t>
            </a:r>
            <a:r>
              <a:rPr lang="en-US" dirty="0" smtClean="0">
                <a:latin typeface="Calibri" charset="0"/>
                <a:ea typeface="ＭＳ Ｐゴシック" charset="0"/>
                <a:cs typeface="ＭＳ Ｐゴシック" charset="0"/>
              </a:rPr>
              <a:t>1 (contd.)</a:t>
            </a:r>
            <a:endParaRPr lang="en-US" dirty="0">
              <a:latin typeface="Calibri" charset="0"/>
              <a:ea typeface="ＭＳ Ｐゴシック" charset="0"/>
              <a:cs typeface="ＭＳ Ｐゴシック" charset="0"/>
            </a:endParaRPr>
          </a:p>
        </p:txBody>
      </p:sp>
      <p:sp>
        <p:nvSpPr>
          <p:cNvPr id="46082" name="Content Placeholder 2"/>
          <p:cNvSpPr>
            <a:spLocks noGrp="1"/>
          </p:cNvSpPr>
          <p:nvPr>
            <p:ph idx="1"/>
          </p:nvPr>
        </p:nvSpPr>
        <p:spPr>
          <a:xfrm>
            <a:off x="457200" y="1600200"/>
            <a:ext cx="8229600" cy="609600"/>
          </a:xfrm>
        </p:spPr>
        <p:txBody>
          <a:bodyPr/>
          <a:lstStyle/>
          <a:p>
            <a:r>
              <a:rPr lang="en-US" sz="2800">
                <a:latin typeface="Calibri" charset="0"/>
                <a:ea typeface="ＭＳ Ｐゴシック" charset="0"/>
                <a:cs typeface="ＭＳ Ｐゴシック" charset="0"/>
              </a:rPr>
              <a:t>Note that: 2</a:t>
            </a:r>
            <a:r>
              <a:rPr lang="en-US" sz="2800" baseline="30000">
                <a:latin typeface="Calibri" charset="0"/>
                <a:ea typeface="ＭＳ Ｐゴシック" charset="0"/>
                <a:cs typeface="ＭＳ Ｐゴシック" charset="0"/>
              </a:rPr>
              <a:t>2(k+1)</a:t>
            </a:r>
            <a:r>
              <a:rPr lang="en-US" sz="2800">
                <a:latin typeface="Calibri" charset="0"/>
                <a:ea typeface="ＭＳ Ｐゴシック" charset="0"/>
                <a:cs typeface="ＭＳ Ｐゴシック" charset="0"/>
              </a:rPr>
              <a:t> – 1 = 2</a:t>
            </a:r>
            <a:r>
              <a:rPr lang="en-US" sz="2800" baseline="30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-1=4.2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a:t>
            </a:r>
          </a:p>
        </p:txBody>
      </p:sp>
      <p:sp>
        <p:nvSpPr>
          <p:cNvPr id="4" name="Content Placeholder 2"/>
          <p:cNvSpPr txBox="1">
            <a:spLocks/>
          </p:cNvSpPr>
          <p:nvPr/>
        </p:nvSpPr>
        <p:spPr bwMode="auto">
          <a:xfrm>
            <a:off x="457200" y="2057400"/>
            <a:ext cx="8229600" cy="762000"/>
          </a:xfrm>
          <a:prstGeom prst="rect">
            <a:avLst/>
          </a:prstGeom>
          <a:solidFill>
            <a:srgbClr val="FFFF00"/>
          </a:solidFill>
          <a:ln>
            <a:noFill/>
          </a:ln>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t>
            </a:r>
            <a:r>
              <a:rPr lang="en-US" dirty="0">
                <a:latin typeface="Calibri" charset="0"/>
              </a:rPr>
              <a:t>2</a:t>
            </a:r>
            <a:r>
              <a:rPr lang="en-US" baseline="30000" dirty="0">
                <a:latin typeface="Calibri" charset="0"/>
              </a:rPr>
              <a:t>2k</a:t>
            </a:r>
            <a:r>
              <a:rPr lang="en-US" dirty="0">
                <a:latin typeface="Calibri" charset="0"/>
              </a:rPr>
              <a:t> – 1 = </a:t>
            </a:r>
            <a:r>
              <a:rPr lang="en-US" dirty="0" smtClean="0">
                <a:latin typeface="Calibri" charset="0"/>
              </a:rPr>
              <a:t>3t </a:t>
            </a:r>
            <a:r>
              <a:rPr lang="en-US" dirty="0">
                <a:latin typeface="Calibri" charset="0"/>
                <a:sym typeface="Symbol" charset="0"/>
              </a:rPr>
              <a:t></a:t>
            </a:r>
            <a:r>
              <a:rPr lang="en-US" dirty="0">
                <a:latin typeface="Calibri" charset="0"/>
              </a:rPr>
              <a:t> </a:t>
            </a:r>
            <a:r>
              <a:rPr lang="en-US" dirty="0">
                <a:solidFill>
                  <a:srgbClr val="C00000"/>
                </a:solidFill>
                <a:latin typeface="Calibri" charset="0"/>
              </a:rPr>
              <a:t>2</a:t>
            </a:r>
            <a:r>
              <a:rPr lang="en-US" baseline="30000" dirty="0">
                <a:solidFill>
                  <a:srgbClr val="C00000"/>
                </a:solidFill>
                <a:latin typeface="Calibri" charset="0"/>
              </a:rPr>
              <a:t>2k</a:t>
            </a:r>
            <a:r>
              <a:rPr lang="en-US" dirty="0">
                <a:solidFill>
                  <a:srgbClr val="C00000"/>
                </a:solidFill>
                <a:latin typeface="Calibri" charset="0"/>
              </a:rPr>
              <a:t> = </a:t>
            </a:r>
            <a:r>
              <a:rPr lang="en-US" dirty="0" smtClean="0">
                <a:solidFill>
                  <a:srgbClr val="C00000"/>
                </a:solidFill>
                <a:latin typeface="Calibri" charset="0"/>
              </a:rPr>
              <a:t>3t+</a:t>
            </a:r>
            <a:r>
              <a:rPr lang="en-US" dirty="0">
                <a:solidFill>
                  <a:srgbClr val="C00000"/>
                </a:solidFill>
                <a:latin typeface="Calibri" charset="0"/>
              </a:rPr>
              <a:t>1</a:t>
            </a:r>
            <a:endParaRPr lang="en-US" sz="3200" dirty="0">
              <a:solidFill>
                <a:srgbClr val="C00000"/>
              </a:solidFill>
              <a:latin typeface="Calibri" charset="0"/>
            </a:endParaRPr>
          </a:p>
        </p:txBody>
      </p:sp>
    </p:spTree>
    <p:extLst>
      <p:ext uri="{BB962C8B-B14F-4D97-AF65-F5344CB8AC3E}">
        <p14:creationId xmlns:p14="http://schemas.microsoft.com/office/powerpoint/2010/main" val="34622533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a:t>
            </a:r>
            <a:r>
              <a:rPr lang="en-US" dirty="0" smtClean="0">
                <a:latin typeface="Calibri" charset="0"/>
                <a:ea typeface="ＭＳ Ｐゴシック" charset="0"/>
                <a:cs typeface="ＭＳ Ｐゴシック" charset="0"/>
              </a:rPr>
              <a:t>1 (contd.)</a:t>
            </a:r>
            <a:endParaRPr lang="en-US" dirty="0">
              <a:latin typeface="Calibri" charset="0"/>
              <a:ea typeface="ＭＳ Ｐゴシック" charset="0"/>
              <a:cs typeface="ＭＳ Ｐゴシック" charset="0"/>
            </a:endParaRPr>
          </a:p>
        </p:txBody>
      </p:sp>
      <p:sp>
        <p:nvSpPr>
          <p:cNvPr id="46082" name="Content Placeholder 2"/>
          <p:cNvSpPr>
            <a:spLocks noGrp="1"/>
          </p:cNvSpPr>
          <p:nvPr>
            <p:ph idx="1"/>
          </p:nvPr>
        </p:nvSpPr>
        <p:spPr>
          <a:xfrm>
            <a:off x="457200" y="1600200"/>
            <a:ext cx="8229600" cy="609600"/>
          </a:xfrm>
        </p:spPr>
        <p:txBody>
          <a:bodyPr/>
          <a:lstStyle/>
          <a:p>
            <a:r>
              <a:rPr lang="en-US" sz="2800">
                <a:latin typeface="Calibri" charset="0"/>
                <a:ea typeface="ＭＳ Ｐゴシック" charset="0"/>
                <a:cs typeface="ＭＳ Ｐゴシック" charset="0"/>
              </a:rPr>
              <a:t>Note that: 2</a:t>
            </a:r>
            <a:r>
              <a:rPr lang="en-US" sz="2800" baseline="30000">
                <a:latin typeface="Calibri" charset="0"/>
                <a:ea typeface="ＭＳ Ｐゴシック" charset="0"/>
                <a:cs typeface="ＭＳ Ｐゴシック" charset="0"/>
              </a:rPr>
              <a:t>2(k+1)</a:t>
            </a:r>
            <a:r>
              <a:rPr lang="en-US" sz="2800">
                <a:latin typeface="Calibri" charset="0"/>
                <a:ea typeface="ＭＳ Ｐゴシック" charset="0"/>
                <a:cs typeface="ＭＳ Ｐゴシック" charset="0"/>
              </a:rPr>
              <a:t> – 1 = 2</a:t>
            </a:r>
            <a:r>
              <a:rPr lang="en-US" sz="2800" baseline="30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-1=4.2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a:t>
            </a:r>
          </a:p>
        </p:txBody>
      </p:sp>
      <p:sp>
        <p:nvSpPr>
          <p:cNvPr id="4" name="Content Placeholder 2"/>
          <p:cNvSpPr txBox="1">
            <a:spLocks/>
          </p:cNvSpPr>
          <p:nvPr/>
        </p:nvSpPr>
        <p:spPr bwMode="auto">
          <a:xfrm>
            <a:off x="457200" y="2057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t>
            </a:r>
            <a:r>
              <a:rPr lang="en-US" dirty="0">
                <a:latin typeface="Calibri" charset="0"/>
              </a:rPr>
              <a:t>2</a:t>
            </a:r>
            <a:r>
              <a:rPr lang="en-US" baseline="30000" dirty="0">
                <a:latin typeface="Calibri" charset="0"/>
              </a:rPr>
              <a:t>2k</a:t>
            </a:r>
            <a:r>
              <a:rPr lang="en-US" dirty="0">
                <a:latin typeface="Calibri" charset="0"/>
              </a:rPr>
              <a:t> – 1 = </a:t>
            </a:r>
            <a:r>
              <a:rPr lang="en-US" dirty="0" smtClean="0">
                <a:latin typeface="Calibri" charset="0"/>
              </a:rPr>
              <a:t>3t </a:t>
            </a:r>
            <a:r>
              <a:rPr lang="en-US" dirty="0">
                <a:latin typeface="Calibri" charset="0"/>
                <a:sym typeface="Symbol" charset="0"/>
              </a:rPr>
              <a:t></a:t>
            </a:r>
            <a:r>
              <a:rPr lang="en-US" dirty="0">
                <a:latin typeface="Calibri" charset="0"/>
              </a:rPr>
              <a:t> </a:t>
            </a:r>
            <a:r>
              <a:rPr lang="en-US" dirty="0">
                <a:solidFill>
                  <a:srgbClr val="C00000"/>
                </a:solidFill>
                <a:latin typeface="Calibri" charset="0"/>
              </a:rPr>
              <a:t>2</a:t>
            </a:r>
            <a:r>
              <a:rPr lang="en-US" baseline="30000" dirty="0">
                <a:solidFill>
                  <a:srgbClr val="C00000"/>
                </a:solidFill>
                <a:latin typeface="Calibri" charset="0"/>
              </a:rPr>
              <a:t>2k</a:t>
            </a:r>
            <a:r>
              <a:rPr lang="en-US" dirty="0">
                <a:solidFill>
                  <a:srgbClr val="C00000"/>
                </a:solidFill>
                <a:latin typeface="Calibri" charset="0"/>
              </a:rPr>
              <a:t> = </a:t>
            </a:r>
            <a:r>
              <a:rPr lang="en-US" dirty="0" smtClean="0">
                <a:solidFill>
                  <a:srgbClr val="C00000"/>
                </a:solidFill>
                <a:latin typeface="Calibri" charset="0"/>
              </a:rPr>
              <a:t>3t+</a:t>
            </a:r>
            <a:r>
              <a:rPr lang="en-US" dirty="0">
                <a:solidFill>
                  <a:srgbClr val="C00000"/>
                </a:solidFill>
                <a:latin typeface="Calibri" charset="0"/>
              </a:rPr>
              <a:t>1</a:t>
            </a:r>
            <a:endParaRPr lang="en-US" sz="3200" dirty="0">
              <a:solidFill>
                <a:srgbClr val="C00000"/>
              </a:solidFill>
              <a:latin typeface="Calibri" charset="0"/>
            </a:endParaRPr>
          </a:p>
        </p:txBody>
      </p:sp>
      <p:sp>
        <p:nvSpPr>
          <p:cNvPr id="5" name="Content Placeholder 2"/>
          <p:cNvSpPr txBox="1">
            <a:spLocks/>
          </p:cNvSpPr>
          <p:nvPr/>
        </p:nvSpPr>
        <p:spPr bwMode="auto">
          <a:xfrm>
            <a:off x="457200" y="2514600"/>
            <a:ext cx="8229600" cy="2078322"/>
          </a:xfrm>
          <a:prstGeom prst="rect">
            <a:avLst/>
          </a:prstGeom>
          <a:solidFill>
            <a:srgbClr val="FFFF00"/>
          </a:solidFill>
          <a:ln>
            <a:noFill/>
          </a:ln>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Thus: 2</a:t>
            </a:r>
            <a:r>
              <a:rPr lang="en-US" sz="2800" baseline="30000" dirty="0">
                <a:latin typeface="Calibri" charset="0"/>
              </a:rPr>
              <a:t>2(k+1)</a:t>
            </a:r>
            <a:r>
              <a:rPr lang="en-US" sz="2800" dirty="0">
                <a:latin typeface="Calibri" charset="0"/>
              </a:rPr>
              <a:t> – 1 = 4∙</a:t>
            </a:r>
            <a:r>
              <a:rPr lang="en-US" sz="2800" dirty="0">
                <a:solidFill>
                  <a:srgbClr val="C00000"/>
                </a:solidFill>
                <a:latin typeface="Calibri" charset="0"/>
              </a:rPr>
              <a:t>2</a:t>
            </a:r>
            <a:r>
              <a:rPr lang="en-US" sz="2800" baseline="30000" dirty="0">
                <a:solidFill>
                  <a:srgbClr val="C00000"/>
                </a:solidFill>
                <a:latin typeface="Calibri" charset="0"/>
              </a:rPr>
              <a:t>2k</a:t>
            </a:r>
            <a:r>
              <a:rPr lang="en-US" sz="2800" dirty="0">
                <a:latin typeface="Calibri" charset="0"/>
              </a:rPr>
              <a:t> -1 = 4</a:t>
            </a:r>
            <a:r>
              <a:rPr lang="en-US" sz="2800" dirty="0">
                <a:solidFill>
                  <a:srgbClr val="C00000"/>
                </a:solidFill>
                <a:latin typeface="Calibri" charset="0"/>
              </a:rPr>
              <a:t>(</a:t>
            </a:r>
            <a:r>
              <a:rPr lang="en-US" sz="2800" dirty="0" smtClean="0">
                <a:solidFill>
                  <a:srgbClr val="C00000"/>
                </a:solidFill>
                <a:latin typeface="Calibri" charset="0"/>
              </a:rPr>
              <a:t>3t+</a:t>
            </a:r>
            <a:r>
              <a:rPr lang="en-US" sz="2800" dirty="0">
                <a:solidFill>
                  <a:srgbClr val="C00000"/>
                </a:solidFill>
                <a:latin typeface="Calibri" charset="0"/>
              </a:rPr>
              <a:t>1)</a:t>
            </a:r>
            <a:r>
              <a:rPr lang="en-US" sz="2800" dirty="0">
                <a:latin typeface="Calibri" charset="0"/>
              </a:rPr>
              <a:t>-1</a:t>
            </a:r>
          </a:p>
          <a:p>
            <a:pPr>
              <a:spcBef>
                <a:spcPct val="20000"/>
              </a:spcBef>
            </a:pPr>
            <a:r>
              <a:rPr lang="en-US" sz="2800" dirty="0">
                <a:latin typeface="Calibri" charset="0"/>
              </a:rPr>
              <a:t>                                = </a:t>
            </a:r>
            <a:r>
              <a:rPr lang="en-US" sz="2800" dirty="0" smtClean="0">
                <a:latin typeface="Calibri" charset="0"/>
              </a:rPr>
              <a:t>12t+</a:t>
            </a:r>
            <a:r>
              <a:rPr lang="en-US" sz="2800" dirty="0">
                <a:latin typeface="Calibri" charset="0"/>
              </a:rPr>
              <a:t>4-1</a:t>
            </a:r>
          </a:p>
          <a:p>
            <a:pPr>
              <a:spcBef>
                <a:spcPct val="20000"/>
              </a:spcBef>
            </a:pPr>
            <a:r>
              <a:rPr lang="en-US" sz="2800" dirty="0">
                <a:latin typeface="Calibri" charset="0"/>
              </a:rPr>
              <a:t>                                = </a:t>
            </a:r>
            <a:r>
              <a:rPr lang="en-US" sz="2800" dirty="0" smtClean="0">
                <a:latin typeface="Calibri" charset="0"/>
              </a:rPr>
              <a:t>12t+</a:t>
            </a:r>
            <a:r>
              <a:rPr lang="en-US" sz="2800" dirty="0">
                <a:latin typeface="Calibri" charset="0"/>
              </a:rPr>
              <a:t>3</a:t>
            </a:r>
          </a:p>
          <a:p>
            <a:pPr>
              <a:spcBef>
                <a:spcPct val="20000"/>
              </a:spcBef>
            </a:pPr>
            <a:r>
              <a:rPr lang="en-US" sz="2800" dirty="0">
                <a:latin typeface="Calibri" charset="0"/>
              </a:rPr>
              <a:t>                                = 3(</a:t>
            </a:r>
            <a:r>
              <a:rPr lang="en-US" sz="2800" dirty="0" smtClean="0">
                <a:latin typeface="Calibri" charset="0"/>
              </a:rPr>
              <a:t>4t+</a:t>
            </a:r>
            <a:r>
              <a:rPr lang="en-US" sz="2800" dirty="0">
                <a:latin typeface="Calibri" charset="0"/>
              </a:rPr>
              <a:t>1), a multiple of 3</a:t>
            </a:r>
          </a:p>
        </p:txBody>
      </p:sp>
    </p:spTree>
    <p:extLst>
      <p:ext uri="{BB962C8B-B14F-4D97-AF65-F5344CB8AC3E}">
        <p14:creationId xmlns:p14="http://schemas.microsoft.com/office/powerpoint/2010/main" val="315585770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dirty="0">
                <a:latin typeface="Calibri" charset="0"/>
                <a:ea typeface="ＭＳ Ｐゴシック" charset="0"/>
                <a:cs typeface="ＭＳ Ｐゴシック" charset="0"/>
              </a:rPr>
              <a:t>Example </a:t>
            </a:r>
            <a:r>
              <a:rPr lang="en-US" dirty="0" smtClean="0">
                <a:latin typeface="Calibri" charset="0"/>
                <a:ea typeface="ＭＳ Ｐゴシック" charset="0"/>
                <a:cs typeface="ＭＳ Ｐゴシック" charset="0"/>
              </a:rPr>
              <a:t>1 (contd.)</a:t>
            </a:r>
            <a:endParaRPr lang="en-US" dirty="0">
              <a:latin typeface="Calibri" charset="0"/>
              <a:ea typeface="ＭＳ Ｐゴシック" charset="0"/>
              <a:cs typeface="ＭＳ Ｐゴシック" charset="0"/>
            </a:endParaRPr>
          </a:p>
        </p:txBody>
      </p:sp>
      <p:sp>
        <p:nvSpPr>
          <p:cNvPr id="46082" name="Content Placeholder 2"/>
          <p:cNvSpPr>
            <a:spLocks noGrp="1"/>
          </p:cNvSpPr>
          <p:nvPr>
            <p:ph idx="1"/>
          </p:nvPr>
        </p:nvSpPr>
        <p:spPr>
          <a:xfrm>
            <a:off x="457200" y="1600200"/>
            <a:ext cx="8229600" cy="609600"/>
          </a:xfrm>
        </p:spPr>
        <p:txBody>
          <a:bodyPr/>
          <a:lstStyle/>
          <a:p>
            <a:r>
              <a:rPr lang="en-US" sz="2800">
                <a:latin typeface="Calibri" charset="0"/>
                <a:ea typeface="ＭＳ Ｐゴシック" charset="0"/>
                <a:cs typeface="ＭＳ Ｐゴシック" charset="0"/>
              </a:rPr>
              <a:t>Note that: 2</a:t>
            </a:r>
            <a:r>
              <a:rPr lang="en-US" sz="2800" baseline="30000">
                <a:latin typeface="Calibri" charset="0"/>
                <a:ea typeface="ＭＳ Ｐゴシック" charset="0"/>
                <a:cs typeface="ＭＳ Ｐゴシック" charset="0"/>
              </a:rPr>
              <a:t>2(k+1)</a:t>
            </a:r>
            <a:r>
              <a:rPr lang="en-US" sz="2800">
                <a:latin typeface="Calibri" charset="0"/>
                <a:ea typeface="ＭＳ Ｐゴシック" charset="0"/>
                <a:cs typeface="ＭＳ Ｐゴシック" charset="0"/>
              </a:rPr>
              <a:t> – 1 = 2</a:t>
            </a:r>
            <a:r>
              <a:rPr lang="en-US" sz="2800" baseline="30000">
                <a:latin typeface="Calibri" charset="0"/>
                <a:ea typeface="ＭＳ Ｐゴシック" charset="0"/>
                <a:cs typeface="ＭＳ Ｐゴシック" charset="0"/>
              </a:rPr>
              <a:t>2</a:t>
            </a:r>
            <a:r>
              <a:rPr lang="en-US" sz="2800">
                <a:latin typeface="Calibri" charset="0"/>
                <a:ea typeface="ＭＳ Ｐゴシック" charset="0"/>
                <a:cs typeface="ＭＳ Ｐゴシック" charset="0"/>
              </a:rPr>
              <a:t>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-1=4.2</a:t>
            </a:r>
            <a:r>
              <a:rPr lang="en-US" sz="2800" baseline="30000">
                <a:latin typeface="Calibri" charset="0"/>
                <a:ea typeface="ＭＳ Ｐゴシック" charset="0"/>
                <a:cs typeface="ＭＳ Ｐゴシック" charset="0"/>
              </a:rPr>
              <a:t>2k</a:t>
            </a:r>
            <a:r>
              <a:rPr lang="en-US" sz="2800">
                <a:latin typeface="Calibri" charset="0"/>
                <a:ea typeface="ＭＳ Ｐゴシック" charset="0"/>
                <a:cs typeface="ＭＳ Ｐゴシック" charset="0"/>
              </a:rPr>
              <a:t> -1</a:t>
            </a:r>
          </a:p>
        </p:txBody>
      </p:sp>
      <p:sp>
        <p:nvSpPr>
          <p:cNvPr id="4" name="Content Placeholder 2"/>
          <p:cNvSpPr txBox="1">
            <a:spLocks/>
          </p:cNvSpPr>
          <p:nvPr/>
        </p:nvSpPr>
        <p:spPr bwMode="auto">
          <a:xfrm>
            <a:off x="457200" y="2057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t>
            </a:r>
            <a:r>
              <a:rPr lang="en-US" dirty="0">
                <a:latin typeface="Calibri" charset="0"/>
              </a:rPr>
              <a:t>2</a:t>
            </a:r>
            <a:r>
              <a:rPr lang="en-US" baseline="30000" dirty="0">
                <a:latin typeface="Calibri" charset="0"/>
              </a:rPr>
              <a:t>2k</a:t>
            </a:r>
            <a:r>
              <a:rPr lang="en-US" dirty="0">
                <a:latin typeface="Calibri" charset="0"/>
              </a:rPr>
              <a:t> – 1 = </a:t>
            </a:r>
            <a:r>
              <a:rPr lang="en-US" dirty="0" smtClean="0">
                <a:latin typeface="Calibri" charset="0"/>
              </a:rPr>
              <a:t>3t </a:t>
            </a:r>
            <a:r>
              <a:rPr lang="en-US" dirty="0">
                <a:latin typeface="Calibri" charset="0"/>
                <a:sym typeface="Symbol" charset="0"/>
              </a:rPr>
              <a:t></a:t>
            </a:r>
            <a:r>
              <a:rPr lang="en-US" dirty="0">
                <a:latin typeface="Calibri" charset="0"/>
              </a:rPr>
              <a:t> </a:t>
            </a:r>
            <a:r>
              <a:rPr lang="en-US" dirty="0">
                <a:solidFill>
                  <a:srgbClr val="C00000"/>
                </a:solidFill>
                <a:latin typeface="Calibri" charset="0"/>
              </a:rPr>
              <a:t>2</a:t>
            </a:r>
            <a:r>
              <a:rPr lang="en-US" baseline="30000" dirty="0">
                <a:solidFill>
                  <a:srgbClr val="C00000"/>
                </a:solidFill>
                <a:latin typeface="Calibri" charset="0"/>
              </a:rPr>
              <a:t>2k</a:t>
            </a:r>
            <a:r>
              <a:rPr lang="en-US" dirty="0">
                <a:solidFill>
                  <a:srgbClr val="C00000"/>
                </a:solidFill>
                <a:latin typeface="Calibri" charset="0"/>
              </a:rPr>
              <a:t> = </a:t>
            </a:r>
            <a:r>
              <a:rPr lang="en-US" dirty="0" smtClean="0">
                <a:solidFill>
                  <a:srgbClr val="C00000"/>
                </a:solidFill>
                <a:latin typeface="Calibri" charset="0"/>
              </a:rPr>
              <a:t>3t+</a:t>
            </a:r>
            <a:r>
              <a:rPr lang="en-US" dirty="0">
                <a:solidFill>
                  <a:srgbClr val="C00000"/>
                </a:solidFill>
                <a:latin typeface="Calibri" charset="0"/>
              </a:rPr>
              <a:t>1</a:t>
            </a:r>
            <a:endParaRPr lang="en-US" sz="3200" dirty="0">
              <a:solidFill>
                <a:srgbClr val="C00000"/>
              </a:solidFill>
              <a:latin typeface="Calibri" charset="0"/>
            </a:endParaRPr>
          </a:p>
        </p:txBody>
      </p:sp>
      <p:sp>
        <p:nvSpPr>
          <p:cNvPr id="5" name="Content Placeholder 2"/>
          <p:cNvSpPr txBox="1">
            <a:spLocks/>
          </p:cNvSpPr>
          <p:nvPr/>
        </p:nvSpPr>
        <p:spPr bwMode="auto">
          <a:xfrm>
            <a:off x="457200" y="2514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Thus: 2</a:t>
            </a:r>
            <a:r>
              <a:rPr lang="en-US" sz="2800" baseline="30000" dirty="0">
                <a:latin typeface="Calibri" charset="0"/>
              </a:rPr>
              <a:t>2(k+1)</a:t>
            </a:r>
            <a:r>
              <a:rPr lang="en-US" sz="2800" dirty="0">
                <a:latin typeface="Calibri" charset="0"/>
              </a:rPr>
              <a:t> – 1 = 4∙</a:t>
            </a:r>
            <a:r>
              <a:rPr lang="en-US" sz="2800" dirty="0">
                <a:solidFill>
                  <a:srgbClr val="C00000"/>
                </a:solidFill>
                <a:latin typeface="Calibri" charset="0"/>
              </a:rPr>
              <a:t>2</a:t>
            </a:r>
            <a:r>
              <a:rPr lang="en-US" sz="2800" baseline="30000" dirty="0">
                <a:solidFill>
                  <a:srgbClr val="C00000"/>
                </a:solidFill>
                <a:latin typeface="Calibri" charset="0"/>
              </a:rPr>
              <a:t>2k</a:t>
            </a:r>
            <a:r>
              <a:rPr lang="en-US" sz="2800" dirty="0">
                <a:latin typeface="Calibri" charset="0"/>
              </a:rPr>
              <a:t> -1 = 4</a:t>
            </a:r>
            <a:r>
              <a:rPr lang="en-US" sz="2800" dirty="0">
                <a:solidFill>
                  <a:srgbClr val="C00000"/>
                </a:solidFill>
                <a:latin typeface="Calibri" charset="0"/>
              </a:rPr>
              <a:t>(</a:t>
            </a:r>
            <a:r>
              <a:rPr lang="en-US" sz="2800" dirty="0" smtClean="0">
                <a:solidFill>
                  <a:srgbClr val="C00000"/>
                </a:solidFill>
                <a:latin typeface="Calibri" charset="0"/>
              </a:rPr>
              <a:t>3t+</a:t>
            </a:r>
            <a:r>
              <a:rPr lang="en-US" sz="2800" dirty="0">
                <a:solidFill>
                  <a:srgbClr val="C00000"/>
                </a:solidFill>
                <a:latin typeface="Calibri" charset="0"/>
              </a:rPr>
              <a:t>1)</a:t>
            </a:r>
            <a:r>
              <a:rPr lang="en-US" sz="2800" dirty="0">
                <a:latin typeface="Calibri" charset="0"/>
              </a:rPr>
              <a:t>-1</a:t>
            </a:r>
          </a:p>
          <a:p>
            <a:pPr>
              <a:spcBef>
                <a:spcPct val="20000"/>
              </a:spcBef>
            </a:pPr>
            <a:r>
              <a:rPr lang="en-US" sz="2800" dirty="0">
                <a:latin typeface="Calibri" charset="0"/>
              </a:rPr>
              <a:t>                                = </a:t>
            </a:r>
            <a:r>
              <a:rPr lang="en-US" sz="2800" dirty="0" smtClean="0">
                <a:latin typeface="Calibri" charset="0"/>
              </a:rPr>
              <a:t>12t+</a:t>
            </a:r>
            <a:r>
              <a:rPr lang="en-US" sz="2800" dirty="0">
                <a:latin typeface="Calibri" charset="0"/>
              </a:rPr>
              <a:t>4-1</a:t>
            </a:r>
          </a:p>
          <a:p>
            <a:pPr>
              <a:spcBef>
                <a:spcPct val="20000"/>
              </a:spcBef>
            </a:pPr>
            <a:r>
              <a:rPr lang="en-US" sz="2800" dirty="0">
                <a:latin typeface="Calibri" charset="0"/>
              </a:rPr>
              <a:t>                                = </a:t>
            </a:r>
            <a:r>
              <a:rPr lang="en-US" sz="2800" dirty="0" smtClean="0">
                <a:latin typeface="Calibri" charset="0"/>
              </a:rPr>
              <a:t>12t+</a:t>
            </a:r>
            <a:r>
              <a:rPr lang="en-US" sz="2800" dirty="0">
                <a:latin typeface="Calibri" charset="0"/>
              </a:rPr>
              <a:t>3</a:t>
            </a:r>
          </a:p>
          <a:p>
            <a:pPr>
              <a:spcBef>
                <a:spcPct val="20000"/>
              </a:spcBef>
            </a:pPr>
            <a:r>
              <a:rPr lang="en-US" sz="2800" dirty="0">
                <a:latin typeface="Calibri" charset="0"/>
              </a:rPr>
              <a:t>                                = 3(</a:t>
            </a:r>
            <a:r>
              <a:rPr lang="en-US" sz="2800" dirty="0" smtClean="0">
                <a:latin typeface="Calibri" charset="0"/>
              </a:rPr>
              <a:t>4t+</a:t>
            </a:r>
            <a:r>
              <a:rPr lang="en-US" sz="2800" dirty="0">
                <a:latin typeface="Calibri" charset="0"/>
              </a:rPr>
              <a:t>1), a multiple of 3</a:t>
            </a:r>
          </a:p>
        </p:txBody>
      </p:sp>
      <p:sp>
        <p:nvSpPr>
          <p:cNvPr id="6" name="Content Placeholder 2"/>
          <p:cNvSpPr txBox="1">
            <a:spLocks/>
          </p:cNvSpPr>
          <p:nvPr/>
        </p:nvSpPr>
        <p:spPr bwMode="auto">
          <a:xfrm>
            <a:off x="381000" y="4800600"/>
            <a:ext cx="8229600" cy="929476"/>
          </a:xfrm>
          <a:prstGeom prst="rect">
            <a:avLst/>
          </a:prstGeom>
          <a:solidFill>
            <a:srgbClr val="FFFF00"/>
          </a:solidFill>
          <a:ln>
            <a:noFill/>
          </a:ln>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We conclude, by the principle of mathematical induction, for any integer n</a:t>
            </a:r>
            <a:r>
              <a:rPr lang="en-US" sz="2800" dirty="0">
                <a:latin typeface="Calibri" charset="0"/>
                <a:sym typeface="Symbol" charset="0"/>
              </a:rPr>
              <a:t>1, 2</a:t>
            </a:r>
            <a:r>
              <a:rPr lang="en-US" sz="2800" baseline="30000" dirty="0">
                <a:latin typeface="Calibri" charset="0"/>
                <a:sym typeface="Symbol" charset="0"/>
              </a:rPr>
              <a:t>2n</a:t>
            </a:r>
            <a:r>
              <a:rPr lang="en-US" sz="2800" dirty="0">
                <a:latin typeface="Calibri" charset="0"/>
                <a:sym typeface="Symbol" charset="0"/>
              </a:rPr>
              <a:t>-1 is divisible by </a:t>
            </a:r>
            <a:r>
              <a:rPr lang="en-US" sz="2800" dirty="0" smtClean="0">
                <a:latin typeface="Calibri" charset="0"/>
                <a:sym typeface="Symbol" charset="0"/>
              </a:rPr>
              <a:t>3.</a:t>
            </a:r>
            <a:endParaRPr lang="en-US" sz="2800" dirty="0">
              <a:latin typeface="Calibri" charset="0"/>
            </a:endParaRPr>
          </a:p>
        </p:txBody>
      </p:sp>
    </p:spTree>
    <p:extLst>
      <p:ext uri="{BB962C8B-B14F-4D97-AF65-F5344CB8AC3E}">
        <p14:creationId xmlns:p14="http://schemas.microsoft.com/office/powerpoint/2010/main" val="333168024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atin typeface="Calibri" charset="0"/>
                <a:ea typeface="ＭＳ Ｐゴシック" charset="0"/>
                <a:cs typeface="ＭＳ Ｐゴシック" charset="0"/>
              </a:rPr>
              <a:t>Motivation</a:t>
            </a:r>
          </a:p>
        </p:txBody>
      </p:sp>
      <p:sp>
        <p:nvSpPr>
          <p:cNvPr id="32770" name="Content Placeholder 2"/>
          <p:cNvSpPr>
            <a:spLocks noGrp="1"/>
          </p:cNvSpPr>
          <p:nvPr>
            <p:ph idx="1"/>
          </p:nvPr>
        </p:nvSpPr>
        <p:spPr>
          <a:xfrm>
            <a:off x="457200" y="1600200"/>
            <a:ext cx="8229600" cy="1143000"/>
          </a:xfrm>
        </p:spPr>
        <p:txBody>
          <a:bodyPr/>
          <a:lstStyle/>
          <a:p>
            <a:r>
              <a:rPr lang="en-US" sz="2800" dirty="0">
                <a:latin typeface="Calibri" charset="0"/>
                <a:ea typeface="ＭＳ Ｐゴシック" charset="0"/>
                <a:cs typeface="ＭＳ Ｐゴシック" charset="0"/>
              </a:rPr>
              <a:t>How can we prove the following proposition?</a:t>
            </a:r>
          </a:p>
          <a:p>
            <a:pPr algn="ctr">
              <a:buFont typeface="Arial" charset="0"/>
              <a:buNone/>
            </a:pPr>
            <a:r>
              <a:rPr lang="en-US" sz="2400" dirty="0">
                <a:latin typeface="Calibri" charset="0"/>
                <a:ea typeface="ＭＳ Ｐゴシック" charset="0"/>
                <a:cs typeface="ＭＳ Ｐゴシック" charset="0"/>
                <a:sym typeface="Symbol" charset="0"/>
              </a:rPr>
              <a:t></a:t>
            </a:r>
            <a:r>
              <a:rPr lang="en-US" sz="2400" dirty="0" err="1">
                <a:latin typeface="Calibri" charset="0"/>
                <a:ea typeface="ＭＳ Ｐゴシック" charset="0"/>
                <a:cs typeface="ＭＳ Ｐゴシック" charset="0"/>
                <a:sym typeface="Symbol" charset="0"/>
              </a:rPr>
              <a:t>x</a:t>
            </a:r>
            <a:r>
              <a:rPr lang="en-US" sz="2400" dirty="0" err="1" smtClean="0">
                <a:latin typeface="Calibri" charset="0"/>
                <a:ea typeface="ＭＳ Ｐゴシック" charset="0"/>
                <a:cs typeface="ＭＳ Ｐゴシック" charset="0"/>
                <a:sym typeface="Symbol" charset="0"/>
              </a:rPr>
              <a:t>A</a:t>
            </a:r>
            <a:r>
              <a:rPr lang="en-US" sz="2400" dirty="0" smtClean="0">
                <a:latin typeface="Calibri" charset="0"/>
                <a:ea typeface="ＭＳ Ｐゴシック" charset="0"/>
                <a:cs typeface="ＭＳ Ｐゴシック" charset="0"/>
                <a:sym typeface="Symbol" charset="0"/>
              </a:rPr>
              <a:t> </a:t>
            </a:r>
            <a:r>
              <a:rPr lang="en-US" sz="2400" dirty="0">
                <a:latin typeface="Calibri" charset="0"/>
                <a:ea typeface="ＭＳ Ｐゴシック" charset="0"/>
                <a:cs typeface="ＭＳ Ｐゴシック" charset="0"/>
                <a:sym typeface="Symbol" charset="0"/>
              </a:rPr>
              <a:t>S</a:t>
            </a:r>
            <a:r>
              <a:rPr lang="en-US" sz="2400" dirty="0" smtClean="0">
                <a:latin typeface="Calibri" charset="0"/>
                <a:ea typeface="ＭＳ Ｐゴシック" charset="0"/>
                <a:cs typeface="ＭＳ Ｐゴシック" charset="0"/>
                <a:sym typeface="Symbol" charset="0"/>
              </a:rPr>
              <a:t>(</a:t>
            </a:r>
            <a:r>
              <a:rPr lang="en-US" sz="2400" dirty="0">
                <a:latin typeface="Calibri" charset="0"/>
                <a:ea typeface="ＭＳ Ｐゴシック" charset="0"/>
                <a:cs typeface="ＭＳ Ｐゴシック" charset="0"/>
                <a:sym typeface="Symbol" charset="0"/>
              </a:rPr>
              <a:t>x)</a:t>
            </a:r>
          </a:p>
          <a:p>
            <a:endParaRPr lang="en-US" dirty="0">
              <a:latin typeface="Calibri" charset="0"/>
              <a:ea typeface="ＭＳ Ｐゴシック" charset="0"/>
              <a:cs typeface="ＭＳ Ｐゴシック" charset="0"/>
            </a:endParaRPr>
          </a:p>
        </p:txBody>
      </p:sp>
      <p:sp>
        <p:nvSpPr>
          <p:cNvPr id="4" name="Content Placeholder 2"/>
          <p:cNvSpPr txBox="1">
            <a:spLocks/>
          </p:cNvSpPr>
          <p:nvPr/>
        </p:nvSpPr>
        <p:spPr bwMode="auto">
          <a:xfrm>
            <a:off x="471716" y="2728686"/>
            <a:ext cx="8229600" cy="153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For a finite set </a:t>
            </a:r>
            <a:r>
              <a:rPr lang="en-US" sz="2800" dirty="0" smtClean="0">
                <a:latin typeface="Calibri" charset="0"/>
              </a:rPr>
              <a:t>A={a</a:t>
            </a:r>
            <a:r>
              <a:rPr lang="en-US" sz="2800" baseline="-25000" dirty="0" smtClean="0">
                <a:latin typeface="Calibri" charset="0"/>
              </a:rPr>
              <a:t>1</a:t>
            </a:r>
            <a:r>
              <a:rPr lang="en-US" sz="2800" dirty="0" smtClean="0">
                <a:latin typeface="Calibri" charset="0"/>
              </a:rPr>
              <a:t>,a</a:t>
            </a:r>
            <a:r>
              <a:rPr lang="en-US" sz="2800" baseline="-25000" dirty="0" smtClean="0">
                <a:latin typeface="Calibri" charset="0"/>
              </a:rPr>
              <a:t>2</a:t>
            </a:r>
            <a:r>
              <a:rPr lang="en-US" sz="2800" dirty="0">
                <a:latin typeface="Calibri" charset="0"/>
              </a:rPr>
              <a:t>,…</a:t>
            </a:r>
            <a:r>
              <a:rPr lang="en-US" sz="2800" dirty="0" smtClean="0">
                <a:latin typeface="Calibri" charset="0"/>
              </a:rPr>
              <a:t>,</a:t>
            </a:r>
            <a:r>
              <a:rPr lang="en-US" sz="2800" dirty="0">
                <a:latin typeface="Calibri" charset="0"/>
              </a:rPr>
              <a:t>a</a:t>
            </a:r>
            <a:r>
              <a:rPr lang="en-US" sz="2800" baseline="-25000" dirty="0" smtClean="0">
                <a:latin typeface="Calibri" charset="0"/>
              </a:rPr>
              <a:t>n</a:t>
            </a:r>
            <a:r>
              <a:rPr lang="en-US" sz="2800" dirty="0">
                <a:latin typeface="Calibri" charset="0"/>
              </a:rPr>
              <a:t>}, we can prove that </a:t>
            </a:r>
            <a:r>
              <a:rPr lang="en-US" sz="2800" dirty="0" smtClean="0">
                <a:latin typeface="Calibri" charset="0"/>
              </a:rPr>
              <a:t>S(</a:t>
            </a:r>
            <a:r>
              <a:rPr lang="en-US" sz="2800" dirty="0">
                <a:latin typeface="Calibri" charset="0"/>
              </a:rPr>
              <a:t>x) holds for each element because of the equivalence</a:t>
            </a:r>
          </a:p>
          <a:p>
            <a:pPr algn="ctr">
              <a:spcBef>
                <a:spcPct val="20000"/>
              </a:spcBef>
              <a:buFont typeface="Arial" charset="0"/>
              <a:buNone/>
            </a:pPr>
            <a:r>
              <a:rPr lang="en-US" dirty="0">
                <a:latin typeface="Calibri" charset="0"/>
                <a:sym typeface="Symbol" charset="0"/>
              </a:rPr>
              <a:t>S</a:t>
            </a:r>
            <a:r>
              <a:rPr lang="en-US" dirty="0" smtClean="0">
                <a:latin typeface="Calibri" charset="0"/>
                <a:sym typeface="Symbol" charset="0"/>
              </a:rPr>
              <a:t>(</a:t>
            </a:r>
            <a:r>
              <a:rPr lang="en-US" dirty="0">
                <a:latin typeface="Calibri" charset="0"/>
                <a:sym typeface="Symbol" charset="0"/>
              </a:rPr>
              <a:t>a</a:t>
            </a:r>
            <a:r>
              <a:rPr lang="en-US" baseline="-25000" dirty="0" smtClean="0">
                <a:latin typeface="Calibri" charset="0"/>
                <a:sym typeface="Symbol" charset="0"/>
              </a:rPr>
              <a:t>1</a:t>
            </a:r>
            <a:r>
              <a:rPr lang="en-US" dirty="0">
                <a:latin typeface="Calibri" charset="0"/>
                <a:sym typeface="Symbol" charset="0"/>
              </a:rPr>
              <a:t>)</a:t>
            </a:r>
            <a:r>
              <a:rPr lang="en-US" dirty="0" smtClean="0">
                <a:latin typeface="Calibri" charset="0"/>
                <a:sym typeface="Symbol" charset="0"/>
              </a:rPr>
              <a:t></a:t>
            </a:r>
            <a:r>
              <a:rPr lang="en-US" dirty="0">
                <a:latin typeface="Calibri" charset="0"/>
                <a:sym typeface="Symbol" charset="0"/>
              </a:rPr>
              <a:t>S</a:t>
            </a:r>
            <a:r>
              <a:rPr lang="en-US" dirty="0" smtClean="0">
                <a:latin typeface="Calibri" charset="0"/>
                <a:sym typeface="Symbol" charset="0"/>
              </a:rPr>
              <a:t>(</a:t>
            </a:r>
            <a:r>
              <a:rPr lang="en-US" dirty="0">
                <a:latin typeface="Calibri" charset="0"/>
                <a:sym typeface="Symbol" charset="0"/>
              </a:rPr>
              <a:t>a</a:t>
            </a:r>
            <a:r>
              <a:rPr lang="en-US" baseline="-25000" dirty="0" smtClean="0">
                <a:latin typeface="Calibri" charset="0"/>
                <a:sym typeface="Symbol" charset="0"/>
              </a:rPr>
              <a:t>2</a:t>
            </a:r>
            <a:r>
              <a:rPr lang="en-US" dirty="0">
                <a:latin typeface="Calibri" charset="0"/>
                <a:sym typeface="Symbol" charset="0"/>
              </a:rPr>
              <a:t>)…</a:t>
            </a:r>
            <a:r>
              <a:rPr lang="en-US" dirty="0" smtClean="0">
                <a:latin typeface="Calibri" charset="0"/>
                <a:sym typeface="Symbol" charset="0"/>
              </a:rPr>
              <a:t>S(</a:t>
            </a:r>
            <a:r>
              <a:rPr lang="en-US" dirty="0">
                <a:latin typeface="Calibri" charset="0"/>
                <a:sym typeface="Symbol" charset="0"/>
              </a:rPr>
              <a:t>a</a:t>
            </a:r>
            <a:r>
              <a:rPr lang="en-US" baseline="-25000" dirty="0" smtClean="0">
                <a:latin typeface="Calibri" charset="0"/>
                <a:sym typeface="Symbol" charset="0"/>
              </a:rPr>
              <a:t>n</a:t>
            </a:r>
            <a:r>
              <a:rPr lang="en-US" dirty="0" smtClean="0">
                <a:latin typeface="Calibri" charset="0"/>
                <a:sym typeface="Symbol" charset="0"/>
              </a:rPr>
              <a:t>)</a:t>
            </a:r>
            <a:endParaRPr lang="en-US" dirty="0">
              <a:latin typeface="Calibri" charset="0"/>
              <a:sym typeface="Symbol" charset="0"/>
            </a:endParaRPr>
          </a:p>
        </p:txBody>
      </p:sp>
      <p:sp>
        <p:nvSpPr>
          <p:cNvPr id="5" name="Content Placeholder 2"/>
          <p:cNvSpPr txBox="1">
            <a:spLocks/>
          </p:cNvSpPr>
          <p:nvPr/>
        </p:nvSpPr>
        <p:spPr bwMode="auto">
          <a:xfrm>
            <a:off x="457200" y="4267200"/>
            <a:ext cx="8229600" cy="1143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For an infinite set, we can try to use </a:t>
            </a:r>
            <a:r>
              <a:rPr lang="en-US" sz="2800" u="sng" dirty="0">
                <a:latin typeface="+mn-lt"/>
                <a:ea typeface="+mn-ea"/>
                <a:cs typeface="+mn-cs"/>
              </a:rPr>
              <a:t>universal generalization</a:t>
            </a:r>
          </a:p>
        </p:txBody>
      </p:sp>
      <p:sp>
        <p:nvSpPr>
          <p:cNvPr id="6" name="Content Placeholder 2"/>
          <p:cNvSpPr txBox="1">
            <a:spLocks/>
          </p:cNvSpPr>
          <p:nvPr/>
        </p:nvSpPr>
        <p:spPr bwMode="auto">
          <a:xfrm>
            <a:off x="457200" y="5257800"/>
            <a:ext cx="8229600" cy="762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800" dirty="0">
                <a:latin typeface="+mn-lt"/>
                <a:ea typeface="+mn-ea"/>
                <a:cs typeface="+mn-cs"/>
              </a:rPr>
              <a:t>Another, more sophisticated way is to use </a:t>
            </a:r>
            <a:r>
              <a:rPr lang="en-US" sz="2800" i="1" u="sng" dirty="0">
                <a:latin typeface="+mn-lt"/>
                <a:ea typeface="+mn-ea"/>
                <a:cs typeface="+mn-cs"/>
              </a:rPr>
              <a:t>induction</a:t>
            </a:r>
          </a:p>
        </p:txBody>
      </p:sp>
    </p:spTree>
    <p:extLst>
      <p:ext uri="{BB962C8B-B14F-4D97-AF65-F5344CB8AC3E}">
        <p14:creationId xmlns:p14="http://schemas.microsoft.com/office/powerpoint/2010/main" val="189991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(page 154)</a:t>
            </a:r>
            <a:endParaRPr lang="en-US" dirty="0"/>
          </a:p>
        </p:txBody>
      </p:sp>
      <p:pic>
        <p:nvPicPr>
          <p:cNvPr id="7" name="Picture 6" descr="Screen Shot 2015-03-08 at 10.4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448" y="1618130"/>
            <a:ext cx="8308912" cy="463120"/>
          </a:xfrm>
          <a:prstGeom prst="rect">
            <a:avLst/>
          </a:prstGeom>
        </p:spPr>
      </p:pic>
      <p:pic>
        <p:nvPicPr>
          <p:cNvPr id="9" name="Picture 8" descr="Screen Shot 2015-03-08 at 10.44.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3504"/>
            <a:ext cx="9144000" cy="1949542"/>
          </a:xfrm>
          <a:prstGeom prst="rect">
            <a:avLst/>
          </a:prstGeom>
        </p:spPr>
      </p:pic>
      <p:sp>
        <p:nvSpPr>
          <p:cNvPr id="10" name="TextBox 9"/>
          <p:cNvSpPr txBox="1"/>
          <p:nvPr/>
        </p:nvSpPr>
        <p:spPr>
          <a:xfrm>
            <a:off x="196448" y="4917819"/>
            <a:ext cx="8810964" cy="523220"/>
          </a:xfrm>
          <a:prstGeom prst="rect">
            <a:avLst/>
          </a:prstGeom>
          <a:noFill/>
        </p:spPr>
        <p:txBody>
          <a:bodyPr wrap="square" rtlCol="0">
            <a:spAutoFit/>
          </a:bodyPr>
          <a:lstStyle/>
          <a:p>
            <a:pPr marL="285750" indent="-285750">
              <a:buFont typeface="Arial"/>
              <a:buChar char="•"/>
            </a:pPr>
            <a:r>
              <a:rPr lang="en-US" sz="2800" b="1" dirty="0" smtClean="0">
                <a:solidFill>
                  <a:srgbClr val="FF0000"/>
                </a:solidFill>
              </a:rPr>
              <a:t>The rest of the details will be shown in the class.</a:t>
            </a:r>
            <a:endParaRPr lang="en-US" sz="2800" b="1" dirty="0">
              <a:solidFill>
                <a:srgbClr val="FF0000"/>
              </a:solidFill>
            </a:endParaRPr>
          </a:p>
        </p:txBody>
      </p:sp>
      <p:sp>
        <p:nvSpPr>
          <p:cNvPr id="11" name="TextBox 10"/>
          <p:cNvSpPr txBox="1"/>
          <p:nvPr/>
        </p:nvSpPr>
        <p:spPr>
          <a:xfrm>
            <a:off x="324857" y="2080179"/>
            <a:ext cx="7353593" cy="523220"/>
          </a:xfrm>
          <a:prstGeom prst="rect">
            <a:avLst/>
          </a:prstGeom>
          <a:noFill/>
        </p:spPr>
        <p:txBody>
          <a:bodyPr wrap="square" rtlCol="0">
            <a:spAutoFit/>
          </a:bodyPr>
          <a:lstStyle/>
          <a:p>
            <a:r>
              <a:rPr lang="en-US" sz="2800" b="1" dirty="0" smtClean="0">
                <a:solidFill>
                  <a:srgbClr val="FF0000"/>
                </a:solidFill>
              </a:rPr>
              <a:t>Open Statement  </a:t>
            </a:r>
            <a:r>
              <a:rPr lang="en-US" sz="2800" b="1" dirty="0" err="1" smtClean="0">
                <a:solidFill>
                  <a:srgbClr val="FF0000"/>
                </a:solidFill>
              </a:rPr>
              <a:t>S</a:t>
            </a:r>
            <a:r>
              <a:rPr lang="en-US" sz="2800" b="1" baseline="-25000" dirty="0" err="1" smtClean="0">
                <a:solidFill>
                  <a:srgbClr val="FF0000"/>
                </a:solidFill>
              </a:rPr>
              <a:t>n</a:t>
            </a:r>
            <a:r>
              <a:rPr lang="en-US" sz="2800" b="1" dirty="0" smtClean="0">
                <a:solidFill>
                  <a:srgbClr val="FF0000"/>
                </a:solidFill>
              </a:rPr>
              <a:t> : 1 + 3 + 5 +…..+ (2n-1) = n</a:t>
            </a:r>
            <a:r>
              <a:rPr lang="en-US" sz="2800" b="1" baseline="30000" dirty="0" smtClean="0">
                <a:solidFill>
                  <a:srgbClr val="FF0000"/>
                </a:solidFill>
              </a:rPr>
              <a:t>2 . </a:t>
            </a:r>
            <a:endParaRPr lang="en-US" sz="2800" b="1" dirty="0">
              <a:solidFill>
                <a:srgbClr val="FF0000"/>
              </a:solidFill>
            </a:endParaRPr>
          </a:p>
        </p:txBody>
      </p:sp>
    </p:spTree>
    <p:extLst>
      <p:ext uri="{BB962C8B-B14F-4D97-AF65-F5344CB8AC3E}">
        <p14:creationId xmlns:p14="http://schemas.microsoft.com/office/powerpoint/2010/main" val="18414651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dirty="0">
                <a:latin typeface="Calibri" charset="0"/>
                <a:ea typeface="ＭＳ Ｐゴシック" charset="0"/>
                <a:cs typeface="ＭＳ Ｐゴシック" charset="0"/>
              </a:rPr>
              <a:t>Example </a:t>
            </a:r>
            <a:r>
              <a:rPr lang="en-US" dirty="0" smtClean="0">
                <a:latin typeface="Calibri" charset="0"/>
                <a:ea typeface="ＭＳ Ｐゴシック" charset="0"/>
                <a:cs typeface="ＭＳ Ｐゴシック" charset="0"/>
              </a:rPr>
              <a:t>3: </a:t>
            </a:r>
            <a:r>
              <a:rPr lang="en-US" dirty="0">
                <a:latin typeface="Calibri" charset="0"/>
                <a:ea typeface="ＭＳ Ｐゴシック" charset="0"/>
                <a:cs typeface="ＭＳ Ｐゴシック" charset="0"/>
              </a:rPr>
              <a:t>Summation</a:t>
            </a:r>
          </a:p>
        </p:txBody>
      </p:sp>
      <p:sp>
        <p:nvSpPr>
          <p:cNvPr id="48130" name="Content Placeholder 2"/>
          <p:cNvSpPr>
            <a:spLocks noGrp="1"/>
          </p:cNvSpPr>
          <p:nvPr>
            <p:ph idx="1"/>
          </p:nvPr>
        </p:nvSpPr>
        <p:spPr>
          <a:xfrm>
            <a:off x="457200" y="1524000"/>
            <a:ext cx="8229600" cy="685800"/>
          </a:xfrm>
        </p:spPr>
        <p:txBody>
          <a:bodyPr/>
          <a:lstStyle/>
          <a:p>
            <a:r>
              <a:rPr lang="en-US" sz="2800" b="1" dirty="0">
                <a:solidFill>
                  <a:srgbClr val="FF0000"/>
                </a:solidFill>
                <a:latin typeface="Calibri" charset="0"/>
                <a:ea typeface="ＭＳ Ｐゴシック" charset="0"/>
                <a:cs typeface="ＭＳ Ｐゴシック" charset="0"/>
              </a:rPr>
              <a:t>Show that </a:t>
            </a:r>
            <a:r>
              <a:rPr lang="en-US" sz="2800" b="1" dirty="0">
                <a:solidFill>
                  <a:srgbClr val="FF0000"/>
                </a:solidFill>
                <a:latin typeface="Calibri" charset="0"/>
                <a:ea typeface="ＭＳ Ｐゴシック" charset="0"/>
                <a:cs typeface="ＭＳ Ｐゴシック" charset="0"/>
                <a:sym typeface="Symbol" charset="0"/>
              </a:rPr>
              <a:t></a:t>
            </a:r>
            <a:r>
              <a:rPr lang="en-US" sz="2800" b="1" baseline="-25000" dirty="0" err="1">
                <a:solidFill>
                  <a:srgbClr val="FF0000"/>
                </a:solidFill>
                <a:latin typeface="Calibri" charset="0"/>
                <a:ea typeface="ＭＳ Ｐゴシック" charset="0"/>
                <a:cs typeface="ＭＳ Ｐゴシック" charset="0"/>
                <a:sym typeface="Symbol" charset="0"/>
              </a:rPr>
              <a:t>i</a:t>
            </a:r>
            <a:r>
              <a:rPr lang="en-US" sz="2800" b="1" baseline="-25000" dirty="0">
                <a:solidFill>
                  <a:srgbClr val="FF0000"/>
                </a:solidFill>
                <a:latin typeface="Calibri" charset="0"/>
                <a:ea typeface="ＭＳ Ｐゴシック" charset="0"/>
                <a:cs typeface="ＭＳ Ｐゴシック" charset="0"/>
                <a:sym typeface="Symbol" charset="0"/>
              </a:rPr>
              <a:t>=</a:t>
            </a:r>
            <a:r>
              <a:rPr lang="en-US" sz="2800" b="1" baseline="-25000" dirty="0" smtClean="0">
                <a:solidFill>
                  <a:srgbClr val="FF0000"/>
                </a:solidFill>
                <a:latin typeface="Calibri" charset="0"/>
                <a:ea typeface="ＭＳ Ｐゴシック" charset="0"/>
                <a:cs typeface="ＭＳ Ｐゴシック" charset="0"/>
                <a:sym typeface="Symbol" charset="0"/>
              </a:rPr>
              <a:t>1</a:t>
            </a:r>
            <a:r>
              <a:rPr lang="en-US" sz="2800" b="1" baseline="30000" dirty="0" smtClean="0">
                <a:solidFill>
                  <a:srgbClr val="FF0000"/>
                </a:solidFill>
                <a:latin typeface="Calibri" charset="0"/>
                <a:ea typeface="ＭＳ Ｐゴシック" charset="0"/>
                <a:cs typeface="ＭＳ Ｐゴシック" charset="0"/>
                <a:sym typeface="Symbol" charset="0"/>
              </a:rPr>
              <a:t>n</a:t>
            </a:r>
            <a:r>
              <a:rPr lang="en-US" sz="2800" b="1" dirty="0" smtClean="0">
                <a:solidFill>
                  <a:srgbClr val="FF0000"/>
                </a:solidFill>
                <a:latin typeface="Calibri" charset="0"/>
                <a:ea typeface="ＭＳ Ｐゴシック" charset="0"/>
                <a:cs typeface="ＭＳ Ｐゴシック" charset="0"/>
                <a:sym typeface="Symbol" charset="0"/>
              </a:rPr>
              <a:t> </a:t>
            </a:r>
            <a:r>
              <a:rPr lang="en-US" sz="2800" b="1" dirty="0">
                <a:solidFill>
                  <a:srgbClr val="FF0000"/>
                </a:solidFill>
                <a:latin typeface="Calibri" charset="0"/>
                <a:ea typeface="ＭＳ Ｐゴシック" charset="0"/>
                <a:cs typeface="ＭＳ Ｐゴシック" charset="0"/>
                <a:sym typeface="Symbol" charset="0"/>
              </a:rPr>
              <a:t>(i</a:t>
            </a:r>
            <a:r>
              <a:rPr lang="en-US" sz="2800" b="1" baseline="30000" dirty="0">
                <a:solidFill>
                  <a:srgbClr val="FF0000"/>
                </a:solidFill>
                <a:latin typeface="Calibri" charset="0"/>
                <a:ea typeface="ＭＳ Ｐゴシック" charset="0"/>
                <a:cs typeface="ＭＳ Ｐゴシック" charset="0"/>
                <a:sym typeface="Symbol" charset="0"/>
              </a:rPr>
              <a:t>3</a:t>
            </a:r>
            <a:r>
              <a:rPr lang="en-US" sz="2800" b="1" dirty="0">
                <a:solidFill>
                  <a:srgbClr val="FF0000"/>
                </a:solidFill>
                <a:latin typeface="Calibri" charset="0"/>
                <a:ea typeface="ＭＳ Ｐゴシック" charset="0"/>
                <a:cs typeface="ＭＳ Ｐゴシック" charset="0"/>
                <a:sym typeface="Symbol" charset="0"/>
              </a:rPr>
              <a:t>) = (</a:t>
            </a:r>
            <a:r>
              <a:rPr lang="en-US" sz="2800" b="1" baseline="-25000" dirty="0" err="1">
                <a:solidFill>
                  <a:srgbClr val="FF0000"/>
                </a:solidFill>
                <a:latin typeface="Calibri" charset="0"/>
                <a:ea typeface="ＭＳ Ｐゴシック" charset="0"/>
                <a:cs typeface="ＭＳ Ｐゴシック" charset="0"/>
                <a:sym typeface="Symbol" charset="0"/>
              </a:rPr>
              <a:t>i</a:t>
            </a:r>
            <a:r>
              <a:rPr lang="en-US" sz="2800" b="1" baseline="-25000" dirty="0">
                <a:solidFill>
                  <a:srgbClr val="FF0000"/>
                </a:solidFill>
                <a:latin typeface="Calibri" charset="0"/>
                <a:ea typeface="ＭＳ Ｐゴシック" charset="0"/>
                <a:cs typeface="ＭＳ Ｐゴシック" charset="0"/>
                <a:sym typeface="Symbol" charset="0"/>
              </a:rPr>
              <a:t>=</a:t>
            </a:r>
            <a:r>
              <a:rPr lang="en-US" sz="2800" b="1" baseline="-25000" dirty="0" smtClean="0">
                <a:solidFill>
                  <a:srgbClr val="FF0000"/>
                </a:solidFill>
                <a:latin typeface="Calibri" charset="0"/>
                <a:ea typeface="ＭＳ Ｐゴシック" charset="0"/>
                <a:cs typeface="ＭＳ Ｐゴシック" charset="0"/>
                <a:sym typeface="Symbol" charset="0"/>
              </a:rPr>
              <a:t>1</a:t>
            </a:r>
            <a:r>
              <a:rPr lang="en-US" sz="2800" b="1" baseline="30000" dirty="0" smtClean="0">
                <a:solidFill>
                  <a:srgbClr val="FF0000"/>
                </a:solidFill>
                <a:latin typeface="Calibri" charset="0"/>
                <a:ea typeface="ＭＳ Ｐゴシック" charset="0"/>
                <a:cs typeface="ＭＳ Ｐゴシック" charset="0"/>
                <a:sym typeface="Symbol" charset="0"/>
              </a:rPr>
              <a:t>n</a:t>
            </a:r>
            <a:r>
              <a:rPr lang="en-US" sz="2800" b="1" dirty="0" smtClean="0">
                <a:solidFill>
                  <a:srgbClr val="FF0000"/>
                </a:solidFill>
                <a:latin typeface="Calibri" charset="0"/>
                <a:ea typeface="ＭＳ Ｐゴシック" charset="0"/>
                <a:cs typeface="ＭＳ Ｐゴシック" charset="0"/>
                <a:sym typeface="Symbol" charset="0"/>
              </a:rPr>
              <a:t> </a:t>
            </a:r>
            <a:r>
              <a:rPr lang="en-US" sz="2800" b="1" dirty="0" err="1">
                <a:solidFill>
                  <a:srgbClr val="FF0000"/>
                </a:solidFill>
                <a:latin typeface="Calibri" charset="0"/>
                <a:ea typeface="ＭＳ Ｐゴシック" charset="0"/>
                <a:cs typeface="ＭＳ Ｐゴシック" charset="0"/>
                <a:sym typeface="Symbol" charset="0"/>
              </a:rPr>
              <a:t>i</a:t>
            </a:r>
            <a:r>
              <a:rPr lang="en-US" sz="2800" b="1" dirty="0">
                <a:solidFill>
                  <a:srgbClr val="FF0000"/>
                </a:solidFill>
                <a:latin typeface="Calibri" charset="0"/>
                <a:ea typeface="ＭＳ Ｐゴシック" charset="0"/>
                <a:cs typeface="ＭＳ Ｐゴシック" charset="0"/>
                <a:sym typeface="Symbol" charset="0"/>
              </a:rPr>
              <a:t>)</a:t>
            </a:r>
            <a:r>
              <a:rPr lang="en-US" sz="2800" b="1" baseline="30000" dirty="0">
                <a:solidFill>
                  <a:srgbClr val="FF0000"/>
                </a:solidFill>
                <a:latin typeface="Calibri" charset="0"/>
                <a:ea typeface="ＭＳ Ｐゴシック" charset="0"/>
                <a:cs typeface="ＭＳ Ｐゴシック" charset="0"/>
                <a:sym typeface="Symbol" charset="0"/>
              </a:rPr>
              <a:t>2  </a:t>
            </a:r>
            <a:r>
              <a:rPr lang="en-US" sz="2800" b="1" dirty="0">
                <a:solidFill>
                  <a:srgbClr val="FF0000"/>
                </a:solidFill>
                <a:latin typeface="Calibri" charset="0"/>
                <a:ea typeface="ＭＳ Ｐゴシック" charset="0"/>
                <a:cs typeface="ＭＳ Ｐゴシック" charset="0"/>
                <a:sym typeface="Symbol" charset="0"/>
              </a:rPr>
              <a:t>for all n  </a:t>
            </a:r>
            <a:r>
              <a:rPr lang="en-US" sz="2800" b="1" dirty="0" smtClean="0">
                <a:solidFill>
                  <a:srgbClr val="FF0000"/>
                </a:solidFill>
                <a:latin typeface="Calibri" charset="0"/>
                <a:ea typeface="ＭＳ Ｐゴシック" charset="0"/>
                <a:cs typeface="ＭＳ Ｐゴシック" charset="0"/>
                <a:sym typeface="Symbol" charset="0"/>
              </a:rPr>
              <a:t>1.</a:t>
            </a:r>
            <a:endParaRPr lang="en-US" sz="2800" b="1" dirty="0">
              <a:solidFill>
                <a:srgbClr val="FF0000"/>
              </a:solidFill>
              <a:latin typeface="Calibri" charset="0"/>
              <a:ea typeface="ＭＳ Ｐゴシック" charset="0"/>
              <a:cs typeface="ＭＳ Ｐゴシック" charset="0"/>
              <a:sym typeface="Symbol" charset="0"/>
            </a:endParaRPr>
          </a:p>
        </p:txBody>
      </p:sp>
      <p:sp>
        <p:nvSpPr>
          <p:cNvPr id="4" name="Content Placeholder 2"/>
          <p:cNvSpPr txBox="1">
            <a:spLocks/>
          </p:cNvSpPr>
          <p:nvPr/>
        </p:nvSpPr>
        <p:spPr bwMode="auto">
          <a:xfrm>
            <a:off x="457200" y="2057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rPr>
              <a:t>The basis case is trivial:  for n =1, 1</a:t>
            </a:r>
            <a:r>
              <a:rPr lang="en-US" sz="2800" baseline="30000">
                <a:latin typeface="Calibri" charset="0"/>
              </a:rPr>
              <a:t>3</a:t>
            </a:r>
            <a:r>
              <a:rPr lang="en-US" sz="2800">
                <a:latin typeface="Calibri" charset="0"/>
              </a:rPr>
              <a:t> = 1</a:t>
            </a:r>
            <a:r>
              <a:rPr lang="en-US" sz="2800" baseline="30000">
                <a:latin typeface="Calibri" charset="0"/>
              </a:rPr>
              <a:t>2</a:t>
            </a:r>
            <a:r>
              <a:rPr lang="en-US" sz="2800">
                <a:latin typeface="Calibri" charset="0"/>
              </a:rPr>
              <a:t> </a:t>
            </a:r>
            <a:endParaRPr lang="en-US" sz="2800">
              <a:latin typeface="Calibri" charset="0"/>
              <a:sym typeface="Symbol" charset="0"/>
            </a:endParaRPr>
          </a:p>
        </p:txBody>
      </p:sp>
      <p:sp>
        <p:nvSpPr>
          <p:cNvPr id="5" name="Content Placeholder 2"/>
          <p:cNvSpPr txBox="1">
            <a:spLocks/>
          </p:cNvSpPr>
          <p:nvPr/>
        </p:nvSpPr>
        <p:spPr bwMode="auto">
          <a:xfrm>
            <a:off x="457200" y="2514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latin typeface="Calibri" charset="0"/>
              </a:rPr>
              <a:t>The inductive hypothesis assumes that for some </a:t>
            </a:r>
            <a:r>
              <a:rPr lang="en-US" sz="2800" dirty="0">
                <a:latin typeface="Calibri" charset="0"/>
                <a:sym typeface="Symbol" charset="0"/>
              </a:rPr>
              <a:t>n1 </a:t>
            </a:r>
            <a:r>
              <a:rPr lang="en-US" sz="2800" dirty="0">
                <a:latin typeface="Calibri" charset="0"/>
              </a:rPr>
              <a:t>we have </a:t>
            </a:r>
            <a:r>
              <a:rPr lang="en-US" sz="2800" dirty="0">
                <a:latin typeface="Calibri" charset="0"/>
                <a:sym typeface="Symbol" charset="0"/>
              </a:rPr>
              <a:t></a:t>
            </a:r>
            <a:r>
              <a:rPr lang="en-US" sz="2800" baseline="-25000" dirty="0" err="1">
                <a:latin typeface="Calibri" charset="0"/>
                <a:sym typeface="Symbol" charset="0"/>
              </a:rPr>
              <a:t>i</a:t>
            </a:r>
            <a:r>
              <a:rPr lang="en-US" sz="2800" baseline="-25000" dirty="0">
                <a:latin typeface="Calibri" charset="0"/>
                <a:sym typeface="Symbol" charset="0"/>
              </a:rPr>
              <a:t>=1</a:t>
            </a:r>
            <a:r>
              <a:rPr lang="en-US" sz="2800" dirty="0">
                <a:latin typeface="Calibri" charset="0"/>
                <a:sym typeface="Symbol" charset="0"/>
              </a:rPr>
              <a:t> </a:t>
            </a:r>
            <a:r>
              <a:rPr lang="en-US" sz="2800" baseline="30000" dirty="0">
                <a:latin typeface="Calibri" charset="0"/>
                <a:sym typeface="Symbol" charset="0"/>
              </a:rPr>
              <a:t>k</a:t>
            </a:r>
            <a:r>
              <a:rPr lang="en-US" sz="2800" dirty="0">
                <a:latin typeface="Calibri" charset="0"/>
                <a:sym typeface="Symbol" charset="0"/>
              </a:rPr>
              <a:t> (i</a:t>
            </a:r>
            <a:r>
              <a:rPr lang="en-US" sz="2800" baseline="30000" dirty="0">
                <a:latin typeface="Calibri" charset="0"/>
                <a:sym typeface="Symbol" charset="0"/>
              </a:rPr>
              <a:t>3</a:t>
            </a:r>
            <a:r>
              <a:rPr lang="en-US" sz="2800" dirty="0">
                <a:latin typeface="Calibri" charset="0"/>
                <a:sym typeface="Symbol" charset="0"/>
              </a:rPr>
              <a:t>) = (</a:t>
            </a:r>
            <a:r>
              <a:rPr lang="en-US" sz="2800" baseline="-25000" dirty="0" err="1">
                <a:latin typeface="Calibri" charset="0"/>
                <a:sym typeface="Symbol" charset="0"/>
              </a:rPr>
              <a:t>i</a:t>
            </a:r>
            <a:r>
              <a:rPr lang="en-US" sz="2800" baseline="-25000" dirty="0">
                <a:latin typeface="Calibri" charset="0"/>
                <a:sym typeface="Symbol" charset="0"/>
              </a:rPr>
              <a:t>=</a:t>
            </a:r>
            <a:r>
              <a:rPr lang="en-US" sz="2800" baseline="-25000" dirty="0" smtClean="0">
                <a:latin typeface="Calibri" charset="0"/>
                <a:sym typeface="Symbol" charset="0"/>
              </a:rPr>
              <a:t>1</a:t>
            </a:r>
            <a:r>
              <a:rPr lang="en-US" sz="2800" baseline="30000" dirty="0" smtClean="0">
                <a:latin typeface="Calibri" charset="0"/>
                <a:sym typeface="Symbol" charset="0"/>
              </a:rPr>
              <a:t>k</a:t>
            </a:r>
            <a:r>
              <a:rPr lang="en-US" sz="2800" dirty="0" smtClean="0">
                <a:latin typeface="Calibri" charset="0"/>
                <a:sym typeface="Symbol" charset="0"/>
              </a:rPr>
              <a:t> </a:t>
            </a:r>
            <a:r>
              <a:rPr lang="en-US" sz="2800" dirty="0" err="1">
                <a:latin typeface="Calibri" charset="0"/>
                <a:sym typeface="Symbol" charset="0"/>
              </a:rPr>
              <a:t>i</a:t>
            </a:r>
            <a:r>
              <a:rPr lang="en-US" sz="2800" dirty="0">
                <a:latin typeface="Calibri" charset="0"/>
                <a:sym typeface="Symbol" charset="0"/>
              </a:rPr>
              <a:t>)</a:t>
            </a:r>
            <a:r>
              <a:rPr lang="en-US" sz="2800" baseline="30000" dirty="0">
                <a:latin typeface="Calibri" charset="0"/>
                <a:sym typeface="Symbol" charset="0"/>
              </a:rPr>
              <a:t>2</a:t>
            </a:r>
            <a:r>
              <a:rPr lang="en-US" sz="2800" baseline="30000" dirty="0">
                <a:sym typeface="Symbol" charset="0"/>
              </a:rPr>
              <a:t> </a:t>
            </a:r>
            <a:endParaRPr lang="en-US" sz="2800" dirty="0">
              <a:latin typeface="Calibri" charset="0"/>
              <a:sym typeface="Symbol" charset="0"/>
            </a:endParaRPr>
          </a:p>
        </p:txBody>
      </p:sp>
      <p:sp>
        <p:nvSpPr>
          <p:cNvPr id="6" name="Content Placeholder 2"/>
          <p:cNvSpPr txBox="1">
            <a:spLocks/>
          </p:cNvSpPr>
          <p:nvPr/>
        </p:nvSpPr>
        <p:spPr bwMode="auto">
          <a:xfrm>
            <a:off x="457200" y="33528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Char char="•"/>
              <a:defRPr/>
            </a:pPr>
            <a:r>
              <a:rPr lang="en-US" sz="2800" dirty="0" smtClean="0">
                <a:latin typeface="Calibri" charset="0"/>
              </a:rPr>
              <a:t>We now consider the summation for (k+1): </a:t>
            </a:r>
            <a:r>
              <a:rPr lang="en-US" sz="2800" dirty="0" smtClean="0">
                <a:latin typeface="Calibri" charset="0"/>
                <a:sym typeface="Symbol" charset="0"/>
              </a:rPr>
              <a:t></a:t>
            </a:r>
            <a:r>
              <a:rPr lang="en-US" sz="2800" baseline="-25000" dirty="0" err="1" smtClean="0">
                <a:latin typeface="Calibri" charset="0"/>
                <a:sym typeface="Symbol" charset="0"/>
              </a:rPr>
              <a:t>i</a:t>
            </a:r>
            <a:r>
              <a:rPr lang="en-US" sz="2800" baseline="-25000" dirty="0" smtClean="0">
                <a:latin typeface="Calibri" charset="0"/>
                <a:sym typeface="Symbol" charset="0"/>
              </a:rPr>
              <a:t>=1</a:t>
            </a:r>
            <a:r>
              <a:rPr lang="en-US" sz="2800" baseline="30000" dirty="0" smtClean="0">
                <a:latin typeface="Calibri" charset="0"/>
                <a:sym typeface="Symbol" charset="0"/>
              </a:rPr>
              <a:t>k+1</a:t>
            </a:r>
            <a:r>
              <a:rPr lang="en-US" sz="2800" dirty="0" smtClean="0">
                <a:latin typeface="Calibri" charset="0"/>
                <a:sym typeface="Symbol" charset="0"/>
              </a:rPr>
              <a:t> (i</a:t>
            </a:r>
            <a:r>
              <a:rPr lang="en-US" sz="2800" baseline="30000" dirty="0" smtClean="0">
                <a:latin typeface="Calibri" charset="0"/>
                <a:sym typeface="Symbol" charset="0"/>
              </a:rPr>
              <a:t>3</a:t>
            </a:r>
            <a:r>
              <a:rPr lang="en-US" sz="2800" dirty="0" smtClean="0">
                <a:latin typeface="Calibri" charset="0"/>
                <a:sym typeface="Symbol" charset="0"/>
              </a:rPr>
              <a:t>)</a:t>
            </a:r>
          </a:p>
          <a:p>
            <a:pPr marL="0" indent="0">
              <a:spcBef>
                <a:spcPct val="20000"/>
              </a:spcBef>
              <a:defRPr/>
            </a:pPr>
            <a:r>
              <a:rPr lang="en-US" sz="2800" dirty="0" smtClean="0">
                <a:latin typeface="Calibri" charset="0"/>
                <a:sym typeface="Symbol" charset="0"/>
              </a:rPr>
              <a:t>   = (</a:t>
            </a:r>
            <a:r>
              <a:rPr lang="en-US" sz="2800" baseline="-25000" dirty="0" err="1" smtClean="0">
                <a:latin typeface="Calibri" charset="0"/>
                <a:sym typeface="Symbol" charset="0"/>
              </a:rPr>
              <a:t>i</a:t>
            </a:r>
            <a:r>
              <a:rPr lang="en-US" sz="2800" baseline="-25000" dirty="0" smtClean="0">
                <a:latin typeface="Calibri" charset="0"/>
                <a:sym typeface="Symbol" charset="0"/>
              </a:rPr>
              <a:t>=1</a:t>
            </a:r>
            <a:r>
              <a:rPr lang="en-US" sz="2800" baseline="30000" dirty="0" smtClean="0">
                <a:latin typeface="Calibri" charset="0"/>
                <a:sym typeface="Symbol" charset="0"/>
              </a:rPr>
              <a:t>k</a:t>
            </a:r>
            <a:r>
              <a:rPr lang="en-US" sz="2800" dirty="0" smtClean="0">
                <a:latin typeface="Calibri" charset="0"/>
                <a:sym typeface="Symbol" charset="0"/>
              </a:rPr>
              <a:t> </a:t>
            </a:r>
            <a:r>
              <a:rPr lang="en-US" sz="2800" dirty="0" err="1" smtClean="0">
                <a:latin typeface="Calibri" charset="0"/>
                <a:sym typeface="Symbol" charset="0"/>
              </a:rPr>
              <a:t>i</a:t>
            </a:r>
            <a:r>
              <a:rPr lang="en-US" sz="2800" dirty="0" smtClean="0">
                <a:latin typeface="Calibri" charset="0"/>
                <a:sym typeface="Symbol" charset="0"/>
              </a:rPr>
              <a:t>)</a:t>
            </a:r>
            <a:r>
              <a:rPr lang="en-US" sz="2800" baseline="30000" dirty="0" smtClean="0">
                <a:latin typeface="Calibri" charset="0"/>
                <a:sym typeface="Symbol" charset="0"/>
              </a:rPr>
              <a:t>2</a:t>
            </a:r>
            <a:r>
              <a:rPr lang="en-US" sz="2800" dirty="0" smtClean="0">
                <a:latin typeface="Calibri" charset="0"/>
                <a:sym typeface="Symbol" charset="0"/>
              </a:rPr>
              <a:t> + (k+1)</a:t>
            </a:r>
            <a:r>
              <a:rPr lang="en-US" sz="2800" baseline="30000" dirty="0" smtClean="0">
                <a:latin typeface="Calibri" charset="0"/>
                <a:sym typeface="Symbol" charset="0"/>
              </a:rPr>
              <a:t>3</a:t>
            </a:r>
          </a:p>
        </p:txBody>
      </p:sp>
      <p:sp>
        <p:nvSpPr>
          <p:cNvPr id="7" name="Content Placeholder 2"/>
          <p:cNvSpPr txBox="1">
            <a:spLocks/>
          </p:cNvSpPr>
          <p:nvPr/>
        </p:nvSpPr>
        <p:spPr bwMode="auto">
          <a:xfrm>
            <a:off x="3505200" y="3886200"/>
            <a:ext cx="35052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 k(k+1)/2 )</a:t>
            </a:r>
            <a:r>
              <a:rPr lang="en-US" sz="2800" baseline="30000" dirty="0">
                <a:latin typeface="+mn-lt"/>
                <a:ea typeface="+mn-ea"/>
                <a:cs typeface="Arial" charset="0"/>
                <a:sym typeface="Symbol"/>
              </a:rPr>
              <a:t>2</a:t>
            </a:r>
            <a:r>
              <a:rPr lang="en-US" sz="2800" dirty="0">
                <a:latin typeface="+mn-lt"/>
                <a:ea typeface="+mn-ea"/>
                <a:cs typeface="Arial" charset="0"/>
                <a:sym typeface="Symbol"/>
              </a:rPr>
              <a:t> + (k+1)</a:t>
            </a:r>
            <a:r>
              <a:rPr lang="en-US" sz="2800" baseline="30000" dirty="0">
                <a:latin typeface="+mn-lt"/>
                <a:ea typeface="+mn-ea"/>
                <a:cs typeface="Arial" charset="0"/>
                <a:sym typeface="Symbol"/>
              </a:rPr>
              <a:t>3</a:t>
            </a:r>
            <a:endParaRPr lang="en-US" sz="2800" baseline="30000" dirty="0">
              <a:latin typeface="+mn-lt"/>
              <a:ea typeface="+mn-ea"/>
              <a:cs typeface="+mn-cs"/>
              <a:sym typeface="Symbol"/>
            </a:endParaRPr>
          </a:p>
        </p:txBody>
      </p:sp>
      <p:sp>
        <p:nvSpPr>
          <p:cNvPr id="8" name="Content Placeholder 2"/>
          <p:cNvSpPr txBox="1">
            <a:spLocks/>
          </p:cNvSpPr>
          <p:nvPr/>
        </p:nvSpPr>
        <p:spPr bwMode="auto">
          <a:xfrm>
            <a:off x="762000" y="4343400"/>
            <a:ext cx="41910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 k</a:t>
            </a:r>
            <a:r>
              <a:rPr lang="en-US" sz="2800" baseline="30000" dirty="0">
                <a:latin typeface="+mn-lt"/>
                <a:ea typeface="+mn-ea"/>
                <a:cs typeface="Arial" charset="0"/>
                <a:sym typeface="Symbol"/>
              </a:rPr>
              <a:t>2</a:t>
            </a:r>
            <a:r>
              <a:rPr lang="en-US" sz="2800" dirty="0">
                <a:latin typeface="+mn-lt"/>
                <a:ea typeface="+mn-ea"/>
                <a:cs typeface="Arial" charset="0"/>
                <a:sym typeface="Symbol"/>
              </a:rPr>
              <a:t>(k+1)</a:t>
            </a:r>
            <a:r>
              <a:rPr lang="en-US" sz="2800" baseline="30000" dirty="0">
                <a:latin typeface="+mn-lt"/>
                <a:ea typeface="+mn-ea"/>
                <a:cs typeface="Arial" charset="0"/>
                <a:sym typeface="Symbol"/>
              </a:rPr>
              <a:t>2 </a:t>
            </a:r>
            <a:r>
              <a:rPr lang="en-US" sz="2800" dirty="0">
                <a:latin typeface="+mn-lt"/>
                <a:ea typeface="+mn-ea"/>
                <a:cs typeface="Arial" charset="0"/>
                <a:sym typeface="Symbol"/>
              </a:rPr>
              <a:t>+ 4(k+1)</a:t>
            </a:r>
            <a:r>
              <a:rPr lang="en-US" sz="2800" baseline="30000" dirty="0">
                <a:latin typeface="+mn-lt"/>
                <a:ea typeface="+mn-ea"/>
                <a:cs typeface="Arial" charset="0"/>
                <a:sym typeface="Symbol"/>
              </a:rPr>
              <a:t>3</a:t>
            </a:r>
            <a:r>
              <a:rPr lang="en-US" sz="2800" dirty="0">
                <a:latin typeface="+mn-lt"/>
                <a:ea typeface="+mn-ea"/>
                <a:cs typeface="Arial" charset="0"/>
                <a:sym typeface="Symbol"/>
              </a:rPr>
              <a:t> )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9" name="Content Placeholder 2"/>
          <p:cNvSpPr txBox="1">
            <a:spLocks/>
          </p:cNvSpPr>
          <p:nvPr/>
        </p:nvSpPr>
        <p:spPr bwMode="auto">
          <a:xfrm>
            <a:off x="4572000" y="4343400"/>
            <a:ext cx="39624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a:t>
            </a:r>
            <a:r>
              <a:rPr lang="en-US" sz="2800" baseline="30000" dirty="0">
                <a:latin typeface="+mn-lt"/>
                <a:ea typeface="+mn-ea"/>
                <a:cs typeface="Arial" charset="0"/>
                <a:sym typeface="Symbol"/>
              </a:rPr>
              <a:t>2</a:t>
            </a:r>
            <a:r>
              <a:rPr lang="en-US" sz="2800" dirty="0">
                <a:latin typeface="+mn-lt"/>
                <a:ea typeface="+mn-ea"/>
                <a:cs typeface="Arial" charset="0"/>
                <a:sym typeface="Symbol"/>
              </a:rPr>
              <a:t> (k</a:t>
            </a:r>
            <a:r>
              <a:rPr lang="en-US" sz="2800" baseline="30000" dirty="0">
                <a:latin typeface="+mn-lt"/>
                <a:ea typeface="+mn-ea"/>
                <a:cs typeface="Arial" charset="0"/>
                <a:sym typeface="Symbol"/>
              </a:rPr>
              <a:t>2 </a:t>
            </a:r>
            <a:r>
              <a:rPr lang="en-US" sz="2800" dirty="0">
                <a:latin typeface="+mn-lt"/>
                <a:ea typeface="+mn-ea"/>
                <a:cs typeface="Arial" charset="0"/>
                <a:sym typeface="Symbol"/>
              </a:rPr>
              <a:t>+ 4(k+1) )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0" name="Content Placeholder 2"/>
          <p:cNvSpPr txBox="1">
            <a:spLocks/>
          </p:cNvSpPr>
          <p:nvPr/>
        </p:nvSpPr>
        <p:spPr bwMode="auto">
          <a:xfrm>
            <a:off x="762000" y="4876800"/>
            <a:ext cx="39624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a:t>
            </a:r>
            <a:r>
              <a:rPr lang="en-US" sz="2800" baseline="30000" dirty="0">
                <a:latin typeface="+mn-lt"/>
                <a:ea typeface="+mn-ea"/>
                <a:cs typeface="Arial" charset="0"/>
                <a:sym typeface="Symbol"/>
              </a:rPr>
              <a:t>2</a:t>
            </a:r>
            <a:r>
              <a:rPr lang="en-US" sz="2800" dirty="0">
                <a:latin typeface="+mn-lt"/>
                <a:ea typeface="+mn-ea"/>
                <a:cs typeface="Arial" charset="0"/>
                <a:sym typeface="Symbol"/>
              </a:rPr>
              <a:t> ( k</a:t>
            </a:r>
            <a:r>
              <a:rPr lang="en-US" sz="2800" baseline="30000" dirty="0">
                <a:latin typeface="+mn-lt"/>
                <a:ea typeface="+mn-ea"/>
                <a:cs typeface="Arial" charset="0"/>
                <a:sym typeface="Symbol"/>
              </a:rPr>
              <a:t>2 </a:t>
            </a:r>
            <a:r>
              <a:rPr lang="en-US" sz="2800" dirty="0">
                <a:latin typeface="+mn-lt"/>
                <a:ea typeface="+mn-ea"/>
                <a:cs typeface="Arial" charset="0"/>
                <a:sym typeface="Symbol"/>
              </a:rPr>
              <a:t>+4k+4 )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1" name="Content Placeholder 2"/>
          <p:cNvSpPr txBox="1">
            <a:spLocks/>
          </p:cNvSpPr>
          <p:nvPr/>
        </p:nvSpPr>
        <p:spPr bwMode="auto">
          <a:xfrm>
            <a:off x="4267200" y="4876800"/>
            <a:ext cx="39624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a:t>
            </a:r>
            <a:r>
              <a:rPr lang="en-US" sz="2800" baseline="30000" dirty="0">
                <a:latin typeface="+mn-lt"/>
                <a:ea typeface="+mn-ea"/>
                <a:cs typeface="Arial" charset="0"/>
                <a:sym typeface="Symbol"/>
              </a:rPr>
              <a:t>2</a:t>
            </a:r>
            <a:r>
              <a:rPr lang="en-US" sz="2800" dirty="0">
                <a:latin typeface="+mn-lt"/>
                <a:ea typeface="+mn-ea"/>
                <a:cs typeface="Arial" charset="0"/>
                <a:sym typeface="Symbol"/>
              </a:rPr>
              <a:t> ( k+2)</a:t>
            </a:r>
            <a:r>
              <a:rPr lang="en-US" sz="2800" baseline="30000" dirty="0">
                <a:latin typeface="+mn-lt"/>
                <a:ea typeface="+mn-ea"/>
                <a:cs typeface="Arial" charset="0"/>
                <a:sym typeface="Symbol"/>
              </a:rPr>
              <a:t>2</a:t>
            </a:r>
            <a:r>
              <a:rPr lang="en-US" sz="2800" dirty="0">
                <a:latin typeface="+mn-lt"/>
                <a:ea typeface="+mn-ea"/>
                <a:cs typeface="Arial" charset="0"/>
                <a:sym typeface="Symbol"/>
              </a:rPr>
              <a:t> /2</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2" name="Content Placeholder 2"/>
          <p:cNvSpPr txBox="1">
            <a:spLocks/>
          </p:cNvSpPr>
          <p:nvPr/>
        </p:nvSpPr>
        <p:spPr bwMode="auto">
          <a:xfrm>
            <a:off x="762000" y="5410200"/>
            <a:ext cx="2895600" cy="685800"/>
          </a:xfrm>
          <a:prstGeom prst="rect">
            <a:avLst/>
          </a:prstGeom>
          <a:noFill/>
          <a:ln w="9525">
            <a:noFill/>
            <a:miter lim="800000"/>
            <a:headEnd/>
            <a:tailEnd/>
          </a:ln>
        </p:spPr>
        <p:txBody>
          <a:bodyPr/>
          <a:lstStyle/>
          <a:p>
            <a:pPr marL="342900" indent="-342900" eaLnBrk="0" hangingPunct="0">
              <a:spcBef>
                <a:spcPct val="20000"/>
              </a:spcBef>
              <a:defRPr/>
            </a:pPr>
            <a:r>
              <a:rPr lang="en-US" sz="2800" dirty="0">
                <a:latin typeface="+mn-lt"/>
                <a:ea typeface="+mn-ea"/>
                <a:cs typeface="Arial" charset="0"/>
                <a:sym typeface="Symbol"/>
              </a:rPr>
              <a:t>= ((k+1)(k+2) / 2) </a:t>
            </a:r>
            <a:r>
              <a:rPr lang="en-US" sz="2800" baseline="30000" dirty="0">
                <a:latin typeface="+mn-lt"/>
                <a:ea typeface="+mn-ea"/>
                <a:cs typeface="Arial" charset="0"/>
                <a:sym typeface="Symbol"/>
              </a:rPr>
              <a:t>2</a:t>
            </a:r>
            <a:endParaRPr lang="en-US" sz="2800" baseline="30000" dirty="0">
              <a:latin typeface="+mn-lt"/>
              <a:ea typeface="+mn-ea"/>
              <a:cs typeface="+mn-cs"/>
              <a:sym typeface="Symbol"/>
            </a:endParaRPr>
          </a:p>
        </p:txBody>
      </p:sp>
      <p:sp>
        <p:nvSpPr>
          <p:cNvPr id="14" name="Content Placeholder 2"/>
          <p:cNvSpPr txBox="1">
            <a:spLocks/>
          </p:cNvSpPr>
          <p:nvPr/>
        </p:nvSpPr>
        <p:spPr bwMode="auto">
          <a:xfrm>
            <a:off x="457200" y="58674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a:latin typeface="Calibri" charset="0"/>
              </a:rPr>
              <a:t>Thus, by the PMI, the equality holds</a:t>
            </a:r>
            <a:endParaRPr lang="en-US" sz="2800">
              <a:latin typeface="Calibri" charset="0"/>
              <a:sym typeface="Symbol" charset="0"/>
            </a:endParaRPr>
          </a:p>
        </p:txBody>
      </p:sp>
    </p:spTree>
    <p:extLst>
      <p:ext uri="{BB962C8B-B14F-4D97-AF65-F5344CB8AC3E}">
        <p14:creationId xmlns:p14="http://schemas.microsoft.com/office/powerpoint/2010/main" val="4093928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08 at 9.34.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301"/>
            <a:ext cx="9144000" cy="3181193"/>
          </a:xfrm>
          <a:prstGeom prst="rect">
            <a:avLst/>
          </a:prstGeom>
        </p:spPr>
      </p:pic>
    </p:spTree>
    <p:extLst>
      <p:ext uri="{BB962C8B-B14F-4D97-AF65-F5344CB8AC3E}">
        <p14:creationId xmlns:p14="http://schemas.microsoft.com/office/powerpoint/2010/main" val="39959739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solved in the text</a:t>
            </a:r>
            <a:endParaRPr lang="en-US" dirty="0"/>
          </a:p>
        </p:txBody>
      </p:sp>
      <p:pic>
        <p:nvPicPr>
          <p:cNvPr id="4" name="Picture 3" descr="Screen Shot 2015-03-08 at 11.11.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4" y="2387600"/>
            <a:ext cx="8813800" cy="749300"/>
          </a:xfrm>
          <a:prstGeom prst="rect">
            <a:avLst/>
          </a:prstGeom>
        </p:spPr>
      </p:pic>
      <p:pic>
        <p:nvPicPr>
          <p:cNvPr id="5" name="Picture 4" descr="Screen Shot 2015-03-08 at 11.11.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8" y="1527163"/>
            <a:ext cx="9144000" cy="575325"/>
          </a:xfrm>
          <a:prstGeom prst="rect">
            <a:avLst/>
          </a:prstGeom>
        </p:spPr>
      </p:pic>
      <p:pic>
        <p:nvPicPr>
          <p:cNvPr id="6" name="Picture 5" descr="Screen Shot 2015-03-08 at 11.12.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2" y="3149600"/>
            <a:ext cx="9144000" cy="542741"/>
          </a:xfrm>
          <a:prstGeom prst="rect">
            <a:avLst/>
          </a:prstGeom>
        </p:spPr>
      </p:pic>
      <p:pic>
        <p:nvPicPr>
          <p:cNvPr id="7" name="Picture 6" descr="Screen Shot 2015-03-08 at 11.12.27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07207"/>
            <a:ext cx="9144000" cy="415126"/>
          </a:xfrm>
          <a:prstGeom prst="rect">
            <a:avLst/>
          </a:prstGeom>
        </p:spPr>
      </p:pic>
    </p:spTree>
    <p:extLst>
      <p:ext uri="{BB962C8B-B14F-4D97-AF65-F5344CB8AC3E}">
        <p14:creationId xmlns:p14="http://schemas.microsoft.com/office/powerpoint/2010/main" val="21388210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Picture 5" descr="Screen Shot 2015-03-08 at 11.19.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5" y="1218745"/>
            <a:ext cx="8188114" cy="1795255"/>
          </a:xfrm>
          <a:prstGeom prst="rect">
            <a:avLst/>
          </a:prstGeom>
        </p:spPr>
      </p:pic>
      <p:sp>
        <p:nvSpPr>
          <p:cNvPr id="7" name="TextBox 6"/>
          <p:cNvSpPr txBox="1"/>
          <p:nvPr/>
        </p:nvSpPr>
        <p:spPr>
          <a:xfrm>
            <a:off x="590185" y="2852878"/>
            <a:ext cx="8426815" cy="954107"/>
          </a:xfrm>
          <a:prstGeom prst="rect">
            <a:avLst/>
          </a:prstGeom>
          <a:noFill/>
        </p:spPr>
        <p:txBody>
          <a:bodyPr wrap="square" rtlCol="0">
            <a:spAutoFit/>
          </a:bodyPr>
          <a:lstStyle/>
          <a:p>
            <a:pPr marL="457200" indent="-457200">
              <a:buFont typeface="Arial"/>
              <a:buChar char="•"/>
            </a:pPr>
            <a:r>
              <a:rPr lang="en-US" sz="2800" dirty="0" smtClean="0"/>
              <a:t>Let </a:t>
            </a:r>
            <a:r>
              <a:rPr lang="en-US" sz="2800" dirty="0" smtClean="0">
                <a:solidFill>
                  <a:srgbClr val="0000FF"/>
                </a:solidFill>
              </a:rPr>
              <a:t>S(n) : p|(a</a:t>
            </a:r>
            <a:r>
              <a:rPr lang="en-US" sz="2800" baseline="-25000" dirty="0" smtClean="0">
                <a:solidFill>
                  <a:srgbClr val="0000FF"/>
                </a:solidFill>
              </a:rPr>
              <a:t>1</a:t>
            </a:r>
            <a:r>
              <a:rPr lang="en-US" sz="2800" dirty="0" smtClean="0">
                <a:solidFill>
                  <a:srgbClr val="0000FF"/>
                </a:solidFill>
              </a:rPr>
              <a:t> x a</a:t>
            </a:r>
            <a:r>
              <a:rPr lang="en-US" sz="2800" baseline="-25000" dirty="0" smtClean="0">
                <a:solidFill>
                  <a:srgbClr val="0000FF"/>
                </a:solidFill>
              </a:rPr>
              <a:t>2</a:t>
            </a:r>
            <a:r>
              <a:rPr lang="en-US" sz="2800" dirty="0" smtClean="0">
                <a:solidFill>
                  <a:srgbClr val="0000FF"/>
                </a:solidFill>
              </a:rPr>
              <a:t> x … x a</a:t>
            </a:r>
            <a:r>
              <a:rPr lang="en-US" sz="2800" baseline="-25000" dirty="0" smtClean="0">
                <a:solidFill>
                  <a:srgbClr val="0000FF"/>
                </a:solidFill>
              </a:rPr>
              <a:t>n</a:t>
            </a:r>
            <a:r>
              <a:rPr lang="en-US" sz="2800" dirty="0" smtClean="0">
                <a:solidFill>
                  <a:srgbClr val="0000FF"/>
                </a:solidFill>
              </a:rPr>
              <a:t>), n ≥ 2, p a prime integer</a:t>
            </a:r>
            <a:r>
              <a:rPr lang="en-US" sz="2800" dirty="0" smtClean="0"/>
              <a:t>.</a:t>
            </a:r>
          </a:p>
          <a:p>
            <a:pPr marL="457200" indent="-457200">
              <a:buFont typeface="Arial"/>
              <a:buChar char="•"/>
            </a:pPr>
            <a:r>
              <a:rPr lang="en-US" sz="2800" dirty="0" smtClean="0"/>
              <a:t>The basis step involves proving  </a:t>
            </a:r>
            <a:r>
              <a:rPr lang="en-US" sz="2800" dirty="0" smtClean="0">
                <a:solidFill>
                  <a:srgbClr val="FF0000"/>
                </a:solidFill>
              </a:rPr>
              <a:t>p|(a</a:t>
            </a:r>
            <a:r>
              <a:rPr lang="en-US" sz="2800" baseline="-25000" dirty="0" smtClean="0">
                <a:solidFill>
                  <a:srgbClr val="FF0000"/>
                </a:solidFill>
              </a:rPr>
              <a:t>1</a:t>
            </a:r>
            <a:r>
              <a:rPr lang="en-US" sz="2800" dirty="0" smtClean="0">
                <a:solidFill>
                  <a:srgbClr val="FF0000"/>
                </a:solidFill>
              </a:rPr>
              <a:t> x a</a:t>
            </a:r>
            <a:r>
              <a:rPr lang="en-US" sz="2800" baseline="-25000" dirty="0" smtClean="0">
                <a:solidFill>
                  <a:srgbClr val="FF0000"/>
                </a:solidFill>
              </a:rPr>
              <a:t>2</a:t>
            </a:r>
            <a:r>
              <a:rPr lang="en-US" sz="2800" dirty="0" smtClean="0">
                <a:solidFill>
                  <a:srgbClr val="FF0000"/>
                </a:solidFill>
              </a:rPr>
              <a:t>)</a:t>
            </a:r>
            <a:r>
              <a:rPr lang="en-US" sz="2800" dirty="0" smtClean="0"/>
              <a:t>.</a:t>
            </a:r>
          </a:p>
        </p:txBody>
      </p:sp>
    </p:spTree>
    <p:extLst>
      <p:ext uri="{BB962C8B-B14F-4D97-AF65-F5344CB8AC3E}">
        <p14:creationId xmlns:p14="http://schemas.microsoft.com/office/powerpoint/2010/main" val="12155528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Picture 5" descr="Screen Shot 2015-03-08 at 11.19.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5" y="1218745"/>
            <a:ext cx="8188114" cy="1795255"/>
          </a:xfrm>
          <a:prstGeom prst="rect">
            <a:avLst/>
          </a:prstGeom>
        </p:spPr>
      </p:pic>
      <p:sp>
        <p:nvSpPr>
          <p:cNvPr id="7" name="TextBox 6"/>
          <p:cNvSpPr txBox="1"/>
          <p:nvPr/>
        </p:nvSpPr>
        <p:spPr>
          <a:xfrm>
            <a:off x="590185" y="2852878"/>
            <a:ext cx="8426815" cy="1815882"/>
          </a:xfrm>
          <a:prstGeom prst="rect">
            <a:avLst/>
          </a:prstGeom>
          <a:noFill/>
        </p:spPr>
        <p:txBody>
          <a:bodyPr wrap="square" rtlCol="0">
            <a:spAutoFit/>
          </a:bodyPr>
          <a:lstStyle/>
          <a:p>
            <a:pPr marL="457200" indent="-457200">
              <a:buFont typeface="Arial"/>
              <a:buChar char="•"/>
            </a:pPr>
            <a:r>
              <a:rPr lang="en-US" sz="2800" dirty="0" smtClean="0"/>
              <a:t>Let </a:t>
            </a:r>
            <a:r>
              <a:rPr lang="en-US" sz="2800" dirty="0" smtClean="0">
                <a:solidFill>
                  <a:srgbClr val="0000FF"/>
                </a:solidFill>
              </a:rPr>
              <a:t>S(n) : p|(a</a:t>
            </a:r>
            <a:r>
              <a:rPr lang="en-US" sz="2800" baseline="-25000" dirty="0" smtClean="0">
                <a:solidFill>
                  <a:srgbClr val="0000FF"/>
                </a:solidFill>
              </a:rPr>
              <a:t>1</a:t>
            </a:r>
            <a:r>
              <a:rPr lang="en-US" sz="2800" dirty="0" smtClean="0">
                <a:solidFill>
                  <a:srgbClr val="0000FF"/>
                </a:solidFill>
              </a:rPr>
              <a:t> x a</a:t>
            </a:r>
            <a:r>
              <a:rPr lang="en-US" sz="2800" baseline="-25000" dirty="0" smtClean="0">
                <a:solidFill>
                  <a:srgbClr val="0000FF"/>
                </a:solidFill>
              </a:rPr>
              <a:t>2</a:t>
            </a:r>
            <a:r>
              <a:rPr lang="en-US" sz="2800" dirty="0" smtClean="0">
                <a:solidFill>
                  <a:srgbClr val="0000FF"/>
                </a:solidFill>
              </a:rPr>
              <a:t> x … x a</a:t>
            </a:r>
            <a:r>
              <a:rPr lang="en-US" sz="2800" baseline="-25000" dirty="0" smtClean="0">
                <a:solidFill>
                  <a:srgbClr val="0000FF"/>
                </a:solidFill>
              </a:rPr>
              <a:t>n</a:t>
            </a:r>
            <a:r>
              <a:rPr lang="en-US" sz="2800" dirty="0" smtClean="0">
                <a:solidFill>
                  <a:srgbClr val="0000FF"/>
                </a:solidFill>
              </a:rPr>
              <a:t>), n ≥ 2, p a prime integer</a:t>
            </a:r>
            <a:r>
              <a:rPr lang="en-US" sz="2800" dirty="0" smtClean="0"/>
              <a:t>.</a:t>
            </a:r>
          </a:p>
          <a:p>
            <a:pPr marL="457200" indent="-457200">
              <a:buFont typeface="Arial"/>
              <a:buChar char="•"/>
            </a:pPr>
            <a:r>
              <a:rPr lang="en-US" sz="2800" dirty="0" smtClean="0"/>
              <a:t>The basis step involves proving  </a:t>
            </a:r>
            <a:r>
              <a:rPr lang="en-US" sz="2800" dirty="0" smtClean="0">
                <a:solidFill>
                  <a:srgbClr val="FF0000"/>
                </a:solidFill>
              </a:rPr>
              <a:t>p|(a</a:t>
            </a:r>
            <a:r>
              <a:rPr lang="en-US" sz="2800" baseline="-25000" dirty="0" smtClean="0">
                <a:solidFill>
                  <a:srgbClr val="FF0000"/>
                </a:solidFill>
              </a:rPr>
              <a:t>1</a:t>
            </a:r>
            <a:r>
              <a:rPr lang="en-US" sz="2800" dirty="0" smtClean="0">
                <a:solidFill>
                  <a:srgbClr val="FF0000"/>
                </a:solidFill>
              </a:rPr>
              <a:t> x a</a:t>
            </a:r>
            <a:r>
              <a:rPr lang="en-US" sz="2800" baseline="-25000" dirty="0" smtClean="0">
                <a:solidFill>
                  <a:srgbClr val="FF0000"/>
                </a:solidFill>
              </a:rPr>
              <a:t>2</a:t>
            </a:r>
            <a:r>
              <a:rPr lang="en-US" sz="2800" dirty="0" smtClean="0">
                <a:solidFill>
                  <a:srgbClr val="FF0000"/>
                </a:solidFill>
              </a:rPr>
              <a:t>)</a:t>
            </a:r>
            <a:r>
              <a:rPr lang="en-US" sz="2800" dirty="0" smtClean="0"/>
              <a:t>.</a:t>
            </a:r>
          </a:p>
          <a:p>
            <a:pPr marL="914400" lvl="1" indent="-457200">
              <a:buFont typeface="Courier New"/>
              <a:buChar char="o"/>
            </a:pPr>
            <a:r>
              <a:rPr lang="en-US" sz="2800" dirty="0" smtClean="0"/>
              <a:t>Suppose </a:t>
            </a:r>
            <a:r>
              <a:rPr lang="en-US" sz="2800" dirty="0" smtClean="0">
                <a:solidFill>
                  <a:srgbClr val="0000FF"/>
                </a:solidFill>
              </a:rPr>
              <a:t>p does not divide a</a:t>
            </a:r>
            <a:r>
              <a:rPr lang="en-US" sz="2800" baseline="-25000" dirty="0" smtClean="0">
                <a:solidFill>
                  <a:srgbClr val="0000FF"/>
                </a:solidFill>
              </a:rPr>
              <a:t>1</a:t>
            </a:r>
            <a:r>
              <a:rPr lang="en-US" sz="2800" dirty="0" smtClean="0"/>
              <a:t>.</a:t>
            </a:r>
          </a:p>
          <a:p>
            <a:pPr marL="914400" lvl="1" indent="-457200">
              <a:buFont typeface="Courier New"/>
              <a:buChar char="o"/>
            </a:pPr>
            <a:r>
              <a:rPr lang="en-US" sz="2800" dirty="0" err="1" smtClean="0">
                <a:solidFill>
                  <a:srgbClr val="0000FF"/>
                </a:solidFill>
              </a:rPr>
              <a:t>gcd</a:t>
            </a:r>
            <a:r>
              <a:rPr lang="en-US" sz="2800" dirty="0" smtClean="0">
                <a:solidFill>
                  <a:srgbClr val="0000FF"/>
                </a:solidFill>
              </a:rPr>
              <a:t>(p,a</a:t>
            </a:r>
            <a:r>
              <a:rPr lang="en-US" sz="2800" baseline="-25000" dirty="0" smtClean="0">
                <a:solidFill>
                  <a:srgbClr val="0000FF"/>
                </a:solidFill>
              </a:rPr>
              <a:t>1</a:t>
            </a:r>
            <a:r>
              <a:rPr lang="en-US" sz="2800" dirty="0" smtClean="0">
                <a:solidFill>
                  <a:srgbClr val="0000FF"/>
                </a:solidFill>
              </a:rPr>
              <a:t>) = 1</a:t>
            </a:r>
            <a:r>
              <a:rPr lang="en-US" sz="2800" dirty="0" smtClean="0"/>
              <a:t>.</a:t>
            </a:r>
          </a:p>
        </p:txBody>
      </p:sp>
    </p:spTree>
    <p:extLst>
      <p:ext uri="{BB962C8B-B14F-4D97-AF65-F5344CB8AC3E}">
        <p14:creationId xmlns:p14="http://schemas.microsoft.com/office/powerpoint/2010/main" val="8011374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Picture 5" descr="Screen Shot 2015-03-08 at 11.19.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5" y="1218745"/>
            <a:ext cx="8188114" cy="1795255"/>
          </a:xfrm>
          <a:prstGeom prst="rect">
            <a:avLst/>
          </a:prstGeom>
        </p:spPr>
      </p:pic>
      <p:sp>
        <p:nvSpPr>
          <p:cNvPr id="7" name="TextBox 6"/>
          <p:cNvSpPr txBox="1"/>
          <p:nvPr/>
        </p:nvSpPr>
        <p:spPr>
          <a:xfrm>
            <a:off x="590185" y="2852878"/>
            <a:ext cx="8426815" cy="2246769"/>
          </a:xfrm>
          <a:prstGeom prst="rect">
            <a:avLst/>
          </a:prstGeom>
          <a:noFill/>
        </p:spPr>
        <p:txBody>
          <a:bodyPr wrap="square" rtlCol="0">
            <a:spAutoFit/>
          </a:bodyPr>
          <a:lstStyle/>
          <a:p>
            <a:pPr marL="457200" indent="-457200">
              <a:buFont typeface="Arial"/>
              <a:buChar char="•"/>
            </a:pPr>
            <a:r>
              <a:rPr lang="en-US" sz="2800" dirty="0" smtClean="0"/>
              <a:t>Let </a:t>
            </a:r>
            <a:r>
              <a:rPr lang="en-US" sz="2800" dirty="0" smtClean="0">
                <a:solidFill>
                  <a:srgbClr val="0000FF"/>
                </a:solidFill>
              </a:rPr>
              <a:t>S(n) : p|(a</a:t>
            </a:r>
            <a:r>
              <a:rPr lang="en-US" sz="2800" baseline="-25000" dirty="0" smtClean="0">
                <a:solidFill>
                  <a:srgbClr val="0000FF"/>
                </a:solidFill>
              </a:rPr>
              <a:t>1</a:t>
            </a:r>
            <a:r>
              <a:rPr lang="en-US" sz="2800" dirty="0" smtClean="0">
                <a:solidFill>
                  <a:srgbClr val="0000FF"/>
                </a:solidFill>
              </a:rPr>
              <a:t> x a</a:t>
            </a:r>
            <a:r>
              <a:rPr lang="en-US" sz="2800" baseline="-25000" dirty="0" smtClean="0">
                <a:solidFill>
                  <a:srgbClr val="0000FF"/>
                </a:solidFill>
              </a:rPr>
              <a:t>2</a:t>
            </a:r>
            <a:r>
              <a:rPr lang="en-US" sz="2800" dirty="0" smtClean="0">
                <a:solidFill>
                  <a:srgbClr val="0000FF"/>
                </a:solidFill>
              </a:rPr>
              <a:t> x … x a</a:t>
            </a:r>
            <a:r>
              <a:rPr lang="en-US" sz="2800" baseline="-25000" dirty="0" smtClean="0">
                <a:solidFill>
                  <a:srgbClr val="0000FF"/>
                </a:solidFill>
              </a:rPr>
              <a:t>n</a:t>
            </a:r>
            <a:r>
              <a:rPr lang="en-US" sz="2800" dirty="0" smtClean="0">
                <a:solidFill>
                  <a:srgbClr val="0000FF"/>
                </a:solidFill>
              </a:rPr>
              <a:t>), n ≥ 2, p a prime integer</a:t>
            </a:r>
            <a:r>
              <a:rPr lang="en-US" sz="2800" dirty="0" smtClean="0"/>
              <a:t>.</a:t>
            </a:r>
          </a:p>
          <a:p>
            <a:pPr marL="457200" indent="-457200">
              <a:buFont typeface="Arial"/>
              <a:buChar char="•"/>
            </a:pPr>
            <a:r>
              <a:rPr lang="en-US" sz="2800" dirty="0" smtClean="0"/>
              <a:t>The basis step involves proving  </a:t>
            </a:r>
            <a:r>
              <a:rPr lang="en-US" sz="2800" dirty="0" smtClean="0">
                <a:solidFill>
                  <a:srgbClr val="FF0000"/>
                </a:solidFill>
              </a:rPr>
              <a:t>p|(a</a:t>
            </a:r>
            <a:r>
              <a:rPr lang="en-US" sz="2800" baseline="-25000" dirty="0" smtClean="0">
                <a:solidFill>
                  <a:srgbClr val="FF0000"/>
                </a:solidFill>
              </a:rPr>
              <a:t>1</a:t>
            </a:r>
            <a:r>
              <a:rPr lang="en-US" sz="2800" dirty="0" smtClean="0">
                <a:solidFill>
                  <a:srgbClr val="FF0000"/>
                </a:solidFill>
              </a:rPr>
              <a:t> x a</a:t>
            </a:r>
            <a:r>
              <a:rPr lang="en-US" sz="2800" baseline="-25000" dirty="0" smtClean="0">
                <a:solidFill>
                  <a:srgbClr val="FF0000"/>
                </a:solidFill>
              </a:rPr>
              <a:t>2</a:t>
            </a:r>
            <a:r>
              <a:rPr lang="en-US" sz="2800" dirty="0" smtClean="0">
                <a:solidFill>
                  <a:srgbClr val="FF0000"/>
                </a:solidFill>
              </a:rPr>
              <a:t>)</a:t>
            </a:r>
            <a:r>
              <a:rPr lang="en-US" sz="2800" dirty="0" smtClean="0"/>
              <a:t>.</a:t>
            </a:r>
          </a:p>
          <a:p>
            <a:pPr marL="914400" lvl="1" indent="-457200">
              <a:buFont typeface="Courier New"/>
              <a:buChar char="o"/>
            </a:pPr>
            <a:r>
              <a:rPr lang="en-US" sz="2800" dirty="0" smtClean="0"/>
              <a:t>Suppose </a:t>
            </a:r>
            <a:r>
              <a:rPr lang="en-US" sz="2800" dirty="0" smtClean="0">
                <a:solidFill>
                  <a:srgbClr val="0000FF"/>
                </a:solidFill>
              </a:rPr>
              <a:t>p does not divide a</a:t>
            </a:r>
            <a:r>
              <a:rPr lang="en-US" sz="2800" baseline="-25000" dirty="0" smtClean="0">
                <a:solidFill>
                  <a:srgbClr val="0000FF"/>
                </a:solidFill>
              </a:rPr>
              <a:t>1</a:t>
            </a:r>
            <a:r>
              <a:rPr lang="en-US" sz="2800" dirty="0" smtClean="0"/>
              <a:t>.</a:t>
            </a:r>
          </a:p>
          <a:p>
            <a:pPr marL="914400" lvl="1" indent="-457200">
              <a:buFont typeface="Courier New"/>
              <a:buChar char="o"/>
            </a:pPr>
            <a:r>
              <a:rPr lang="en-US" sz="2800" dirty="0" err="1" smtClean="0">
                <a:solidFill>
                  <a:srgbClr val="0000FF"/>
                </a:solidFill>
              </a:rPr>
              <a:t>gcd</a:t>
            </a:r>
            <a:r>
              <a:rPr lang="en-US" sz="2800" dirty="0" smtClean="0">
                <a:solidFill>
                  <a:srgbClr val="0000FF"/>
                </a:solidFill>
              </a:rPr>
              <a:t>(p,a</a:t>
            </a:r>
            <a:r>
              <a:rPr lang="en-US" sz="2800" baseline="-25000" dirty="0" smtClean="0">
                <a:solidFill>
                  <a:srgbClr val="0000FF"/>
                </a:solidFill>
              </a:rPr>
              <a:t>1</a:t>
            </a:r>
            <a:r>
              <a:rPr lang="en-US" sz="2800" dirty="0" smtClean="0">
                <a:solidFill>
                  <a:srgbClr val="0000FF"/>
                </a:solidFill>
              </a:rPr>
              <a:t>) = 1</a:t>
            </a:r>
            <a:r>
              <a:rPr lang="en-US" sz="2800" dirty="0" smtClean="0"/>
              <a:t>.</a:t>
            </a:r>
          </a:p>
          <a:p>
            <a:pPr marL="914400" lvl="1" indent="-457200">
              <a:buFont typeface="Courier New"/>
              <a:buChar char="o"/>
            </a:pPr>
            <a:r>
              <a:rPr lang="en-US" sz="2800" dirty="0" smtClean="0"/>
              <a:t>Therefore, </a:t>
            </a:r>
            <a:r>
              <a:rPr lang="en-US" sz="2800" dirty="0" smtClean="0">
                <a:solidFill>
                  <a:srgbClr val="0000FF"/>
                </a:solidFill>
              </a:rPr>
              <a:t>1 = </a:t>
            </a:r>
            <a:r>
              <a:rPr lang="en-US" sz="2800" dirty="0" err="1" smtClean="0">
                <a:solidFill>
                  <a:srgbClr val="0000FF"/>
                </a:solidFill>
              </a:rPr>
              <a:t>p.k</a:t>
            </a:r>
            <a:r>
              <a:rPr lang="en-US" sz="2800" dirty="0" smtClean="0">
                <a:solidFill>
                  <a:srgbClr val="0000FF"/>
                </a:solidFill>
              </a:rPr>
              <a:t> + a</a:t>
            </a:r>
            <a:r>
              <a:rPr lang="en-US" sz="2800" baseline="-25000" dirty="0" smtClean="0">
                <a:solidFill>
                  <a:srgbClr val="0000FF"/>
                </a:solidFill>
              </a:rPr>
              <a:t>1</a:t>
            </a:r>
            <a:r>
              <a:rPr lang="en-US" sz="2800" dirty="0" smtClean="0">
                <a:solidFill>
                  <a:srgbClr val="0000FF"/>
                </a:solidFill>
              </a:rPr>
              <a:t>l</a:t>
            </a:r>
            <a:r>
              <a:rPr lang="en-US" sz="2800" dirty="0" smtClean="0"/>
              <a:t>, k and l are elements of Z.</a:t>
            </a:r>
          </a:p>
        </p:txBody>
      </p:sp>
    </p:spTree>
    <p:extLst>
      <p:ext uri="{BB962C8B-B14F-4D97-AF65-F5344CB8AC3E}">
        <p14:creationId xmlns:p14="http://schemas.microsoft.com/office/powerpoint/2010/main" val="26169272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Picture 5" descr="Screen Shot 2015-03-08 at 11.19.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5" y="1218745"/>
            <a:ext cx="8188114" cy="1795255"/>
          </a:xfrm>
          <a:prstGeom prst="rect">
            <a:avLst/>
          </a:prstGeom>
        </p:spPr>
      </p:pic>
      <p:sp>
        <p:nvSpPr>
          <p:cNvPr id="7" name="TextBox 6"/>
          <p:cNvSpPr txBox="1"/>
          <p:nvPr/>
        </p:nvSpPr>
        <p:spPr>
          <a:xfrm>
            <a:off x="590185" y="2852878"/>
            <a:ext cx="8426815" cy="3108544"/>
          </a:xfrm>
          <a:prstGeom prst="rect">
            <a:avLst/>
          </a:prstGeom>
          <a:noFill/>
        </p:spPr>
        <p:txBody>
          <a:bodyPr wrap="square" rtlCol="0">
            <a:spAutoFit/>
          </a:bodyPr>
          <a:lstStyle/>
          <a:p>
            <a:pPr marL="457200" indent="-457200">
              <a:buFont typeface="Arial"/>
              <a:buChar char="•"/>
            </a:pPr>
            <a:r>
              <a:rPr lang="en-US" sz="2800" dirty="0" smtClean="0"/>
              <a:t>Let </a:t>
            </a:r>
            <a:r>
              <a:rPr lang="en-US" sz="2800" dirty="0" smtClean="0">
                <a:solidFill>
                  <a:srgbClr val="0000FF"/>
                </a:solidFill>
              </a:rPr>
              <a:t>S(n) : p|(a</a:t>
            </a:r>
            <a:r>
              <a:rPr lang="en-US" sz="2800" baseline="-25000" dirty="0" smtClean="0">
                <a:solidFill>
                  <a:srgbClr val="0000FF"/>
                </a:solidFill>
              </a:rPr>
              <a:t>1</a:t>
            </a:r>
            <a:r>
              <a:rPr lang="en-US" sz="2800" dirty="0" smtClean="0">
                <a:solidFill>
                  <a:srgbClr val="0000FF"/>
                </a:solidFill>
              </a:rPr>
              <a:t> x a</a:t>
            </a:r>
            <a:r>
              <a:rPr lang="en-US" sz="2800" baseline="-25000" dirty="0" smtClean="0">
                <a:solidFill>
                  <a:srgbClr val="0000FF"/>
                </a:solidFill>
              </a:rPr>
              <a:t>2</a:t>
            </a:r>
            <a:r>
              <a:rPr lang="en-US" sz="2800" dirty="0" smtClean="0">
                <a:solidFill>
                  <a:srgbClr val="0000FF"/>
                </a:solidFill>
              </a:rPr>
              <a:t> x … x a</a:t>
            </a:r>
            <a:r>
              <a:rPr lang="en-US" sz="2800" baseline="-25000" dirty="0" smtClean="0">
                <a:solidFill>
                  <a:srgbClr val="0000FF"/>
                </a:solidFill>
              </a:rPr>
              <a:t>n</a:t>
            </a:r>
            <a:r>
              <a:rPr lang="en-US" sz="2800" dirty="0" smtClean="0">
                <a:solidFill>
                  <a:srgbClr val="0000FF"/>
                </a:solidFill>
              </a:rPr>
              <a:t>), n ≥ 2, p a prime integer</a:t>
            </a:r>
            <a:r>
              <a:rPr lang="en-US" sz="2800" dirty="0" smtClean="0"/>
              <a:t>.</a:t>
            </a:r>
          </a:p>
          <a:p>
            <a:pPr marL="457200" indent="-457200">
              <a:buFont typeface="Arial"/>
              <a:buChar char="•"/>
            </a:pPr>
            <a:r>
              <a:rPr lang="en-US" sz="2800" dirty="0" smtClean="0"/>
              <a:t>The basis step involves proving  </a:t>
            </a:r>
            <a:r>
              <a:rPr lang="en-US" sz="2800" dirty="0" smtClean="0">
                <a:solidFill>
                  <a:srgbClr val="FF0000"/>
                </a:solidFill>
              </a:rPr>
              <a:t>p|(a</a:t>
            </a:r>
            <a:r>
              <a:rPr lang="en-US" sz="2800" baseline="-25000" dirty="0" smtClean="0">
                <a:solidFill>
                  <a:srgbClr val="FF0000"/>
                </a:solidFill>
              </a:rPr>
              <a:t>1</a:t>
            </a:r>
            <a:r>
              <a:rPr lang="en-US" sz="2800" dirty="0" smtClean="0">
                <a:solidFill>
                  <a:srgbClr val="FF0000"/>
                </a:solidFill>
              </a:rPr>
              <a:t> x a</a:t>
            </a:r>
            <a:r>
              <a:rPr lang="en-US" sz="2800" baseline="-25000" dirty="0" smtClean="0">
                <a:solidFill>
                  <a:srgbClr val="FF0000"/>
                </a:solidFill>
              </a:rPr>
              <a:t>2</a:t>
            </a:r>
            <a:r>
              <a:rPr lang="en-US" sz="2800" dirty="0" smtClean="0">
                <a:solidFill>
                  <a:srgbClr val="FF0000"/>
                </a:solidFill>
              </a:rPr>
              <a:t>)</a:t>
            </a:r>
            <a:r>
              <a:rPr lang="en-US" sz="2800" dirty="0" smtClean="0"/>
              <a:t>.</a:t>
            </a:r>
          </a:p>
          <a:p>
            <a:pPr marL="914400" lvl="1" indent="-457200">
              <a:buFont typeface="Courier New"/>
              <a:buChar char="o"/>
            </a:pPr>
            <a:r>
              <a:rPr lang="en-US" sz="2800" dirty="0" smtClean="0"/>
              <a:t>Suppose </a:t>
            </a:r>
            <a:r>
              <a:rPr lang="en-US" sz="2800" dirty="0" smtClean="0">
                <a:solidFill>
                  <a:srgbClr val="0000FF"/>
                </a:solidFill>
              </a:rPr>
              <a:t>p does not divide a</a:t>
            </a:r>
            <a:r>
              <a:rPr lang="en-US" sz="2800" baseline="-25000" dirty="0" smtClean="0">
                <a:solidFill>
                  <a:srgbClr val="0000FF"/>
                </a:solidFill>
              </a:rPr>
              <a:t>1</a:t>
            </a:r>
            <a:r>
              <a:rPr lang="en-US" sz="2800" dirty="0" smtClean="0"/>
              <a:t>.</a:t>
            </a:r>
          </a:p>
          <a:p>
            <a:pPr marL="914400" lvl="1" indent="-457200">
              <a:buFont typeface="Courier New"/>
              <a:buChar char="o"/>
            </a:pPr>
            <a:r>
              <a:rPr lang="en-US" sz="2800" dirty="0" err="1" smtClean="0">
                <a:solidFill>
                  <a:srgbClr val="0000FF"/>
                </a:solidFill>
              </a:rPr>
              <a:t>gcd</a:t>
            </a:r>
            <a:r>
              <a:rPr lang="en-US" sz="2800" dirty="0" smtClean="0">
                <a:solidFill>
                  <a:srgbClr val="0000FF"/>
                </a:solidFill>
              </a:rPr>
              <a:t>(p,a</a:t>
            </a:r>
            <a:r>
              <a:rPr lang="en-US" sz="2800" baseline="-25000" dirty="0" smtClean="0">
                <a:solidFill>
                  <a:srgbClr val="0000FF"/>
                </a:solidFill>
              </a:rPr>
              <a:t>1</a:t>
            </a:r>
            <a:r>
              <a:rPr lang="en-US" sz="2800" dirty="0" smtClean="0">
                <a:solidFill>
                  <a:srgbClr val="0000FF"/>
                </a:solidFill>
              </a:rPr>
              <a:t>) = 1</a:t>
            </a:r>
            <a:r>
              <a:rPr lang="en-US" sz="2800" dirty="0" smtClean="0"/>
              <a:t>.</a:t>
            </a:r>
          </a:p>
          <a:p>
            <a:pPr marL="914400" lvl="1" indent="-457200">
              <a:buFont typeface="Courier New"/>
              <a:buChar char="o"/>
            </a:pPr>
            <a:r>
              <a:rPr lang="en-US" sz="2800" dirty="0" smtClean="0"/>
              <a:t>Therefore, </a:t>
            </a:r>
            <a:r>
              <a:rPr lang="en-US" sz="2800" dirty="0" smtClean="0">
                <a:solidFill>
                  <a:srgbClr val="0000FF"/>
                </a:solidFill>
              </a:rPr>
              <a:t>1 = </a:t>
            </a:r>
            <a:r>
              <a:rPr lang="en-US" sz="2800" dirty="0" err="1" smtClean="0">
                <a:solidFill>
                  <a:srgbClr val="0000FF"/>
                </a:solidFill>
              </a:rPr>
              <a:t>p.k</a:t>
            </a:r>
            <a:r>
              <a:rPr lang="en-US" sz="2800" dirty="0" smtClean="0">
                <a:solidFill>
                  <a:srgbClr val="0000FF"/>
                </a:solidFill>
              </a:rPr>
              <a:t> + a</a:t>
            </a:r>
            <a:r>
              <a:rPr lang="en-US" sz="2800" baseline="-25000" dirty="0" smtClean="0">
                <a:solidFill>
                  <a:srgbClr val="0000FF"/>
                </a:solidFill>
              </a:rPr>
              <a:t>1</a:t>
            </a:r>
            <a:r>
              <a:rPr lang="en-US" sz="2800" dirty="0" smtClean="0">
                <a:solidFill>
                  <a:srgbClr val="0000FF"/>
                </a:solidFill>
              </a:rPr>
              <a:t>l</a:t>
            </a:r>
            <a:r>
              <a:rPr lang="en-US" sz="2800" dirty="0" smtClean="0"/>
              <a:t>, k and l are elements of Z.</a:t>
            </a:r>
          </a:p>
          <a:p>
            <a:pPr marL="914400" lvl="1" indent="-457200">
              <a:buFont typeface="Courier New"/>
              <a:buChar char="o"/>
            </a:pPr>
            <a:r>
              <a:rPr lang="en-US" sz="2800" dirty="0" smtClean="0"/>
              <a:t>We can write </a:t>
            </a:r>
            <a:r>
              <a:rPr lang="en-US" sz="2800" dirty="0" smtClean="0">
                <a:solidFill>
                  <a:srgbClr val="0000FF"/>
                </a:solidFill>
              </a:rPr>
              <a:t>a</a:t>
            </a:r>
            <a:r>
              <a:rPr lang="en-US" sz="2800" baseline="-25000" dirty="0" smtClean="0">
                <a:solidFill>
                  <a:srgbClr val="0000FF"/>
                </a:solidFill>
              </a:rPr>
              <a:t>2</a:t>
            </a:r>
            <a:r>
              <a:rPr lang="en-US" sz="2800" dirty="0" smtClean="0">
                <a:solidFill>
                  <a:srgbClr val="0000FF"/>
                </a:solidFill>
              </a:rPr>
              <a:t> = </a:t>
            </a:r>
            <a:r>
              <a:rPr lang="en-US" sz="2800" dirty="0" err="1" smtClean="0">
                <a:solidFill>
                  <a:srgbClr val="0000FF"/>
                </a:solidFill>
              </a:rPr>
              <a:t>p.k</a:t>
            </a:r>
            <a:r>
              <a:rPr lang="en-US" sz="2800" dirty="0" smtClean="0">
                <a:solidFill>
                  <a:srgbClr val="0000FF"/>
                </a:solidFill>
              </a:rPr>
              <a:t>.</a:t>
            </a:r>
            <a:r>
              <a:rPr lang="en-US" sz="2800" dirty="0">
                <a:solidFill>
                  <a:srgbClr val="0000FF"/>
                </a:solidFill>
              </a:rPr>
              <a:t> </a:t>
            </a:r>
            <a:r>
              <a:rPr lang="en-US" sz="2800" dirty="0" smtClean="0">
                <a:solidFill>
                  <a:srgbClr val="0000FF"/>
                </a:solidFill>
              </a:rPr>
              <a:t>a</a:t>
            </a:r>
            <a:r>
              <a:rPr lang="en-US" sz="2800" baseline="-25000" dirty="0" smtClean="0">
                <a:solidFill>
                  <a:srgbClr val="0000FF"/>
                </a:solidFill>
              </a:rPr>
              <a:t>2</a:t>
            </a:r>
            <a:r>
              <a:rPr lang="en-US" sz="2800" dirty="0" smtClean="0">
                <a:solidFill>
                  <a:srgbClr val="0000FF"/>
                </a:solidFill>
              </a:rPr>
              <a:t> + a</a:t>
            </a:r>
            <a:r>
              <a:rPr lang="en-US" sz="2800" baseline="-25000" dirty="0" smtClean="0">
                <a:solidFill>
                  <a:srgbClr val="0000FF"/>
                </a:solidFill>
              </a:rPr>
              <a:t>1</a:t>
            </a:r>
            <a:r>
              <a:rPr lang="en-US" sz="2800" dirty="0" smtClean="0">
                <a:solidFill>
                  <a:srgbClr val="0000FF"/>
                </a:solidFill>
              </a:rPr>
              <a:t>l.</a:t>
            </a:r>
            <a:r>
              <a:rPr lang="en-US" sz="2800" dirty="0">
                <a:solidFill>
                  <a:srgbClr val="0000FF"/>
                </a:solidFill>
              </a:rPr>
              <a:t> </a:t>
            </a:r>
            <a:r>
              <a:rPr lang="en-US" sz="2800" dirty="0" smtClean="0">
                <a:solidFill>
                  <a:srgbClr val="0000FF"/>
                </a:solidFill>
              </a:rPr>
              <a:t>a</a:t>
            </a:r>
            <a:r>
              <a:rPr lang="en-US" sz="2800" baseline="-25000" dirty="0" smtClean="0">
                <a:solidFill>
                  <a:srgbClr val="0000FF"/>
                </a:solidFill>
              </a:rPr>
              <a:t>2</a:t>
            </a:r>
          </a:p>
          <a:p>
            <a:pPr marL="914400" lvl="1" indent="-457200">
              <a:buFont typeface="Courier New"/>
              <a:buChar char="o"/>
            </a:pPr>
            <a:r>
              <a:rPr lang="en-US" sz="2800" dirty="0" smtClean="0"/>
              <a:t>Since p|</a:t>
            </a:r>
            <a:r>
              <a:rPr lang="en-US" sz="2800" dirty="0"/>
              <a:t>(a</a:t>
            </a:r>
            <a:r>
              <a:rPr lang="en-US" sz="2800" baseline="-25000" dirty="0"/>
              <a:t>1</a:t>
            </a:r>
            <a:r>
              <a:rPr lang="en-US" sz="2800" dirty="0"/>
              <a:t> x a</a:t>
            </a:r>
            <a:r>
              <a:rPr lang="en-US" sz="2800" baseline="-25000" dirty="0"/>
              <a:t>2</a:t>
            </a:r>
            <a:r>
              <a:rPr lang="en-US" sz="2800" dirty="0" smtClean="0"/>
              <a:t>), </a:t>
            </a:r>
            <a:r>
              <a:rPr lang="en-US" sz="2800" dirty="0" smtClean="0">
                <a:solidFill>
                  <a:srgbClr val="FF0000"/>
                </a:solidFill>
              </a:rPr>
              <a:t>p|a</a:t>
            </a:r>
            <a:r>
              <a:rPr lang="en-US" sz="2800" baseline="-25000" dirty="0" smtClean="0">
                <a:solidFill>
                  <a:srgbClr val="FF0000"/>
                </a:solidFill>
              </a:rPr>
              <a:t>2</a:t>
            </a:r>
            <a:r>
              <a:rPr lang="en-US" sz="2800" dirty="0" smtClean="0">
                <a:solidFill>
                  <a:srgbClr val="FF0000"/>
                </a:solidFill>
              </a:rPr>
              <a:t>.</a:t>
            </a:r>
          </a:p>
        </p:txBody>
      </p:sp>
    </p:spTree>
    <p:extLst>
      <p:ext uri="{BB962C8B-B14F-4D97-AF65-F5344CB8AC3E}">
        <p14:creationId xmlns:p14="http://schemas.microsoft.com/office/powerpoint/2010/main" val="426775398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6" name="Picture 5" descr="Screen Shot 2015-03-08 at 11.19.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85" y="1218745"/>
            <a:ext cx="8188114" cy="1795255"/>
          </a:xfrm>
          <a:prstGeom prst="rect">
            <a:avLst/>
          </a:prstGeom>
        </p:spPr>
      </p:pic>
      <p:sp>
        <p:nvSpPr>
          <p:cNvPr id="7" name="TextBox 6"/>
          <p:cNvSpPr txBox="1"/>
          <p:nvPr/>
        </p:nvSpPr>
        <p:spPr>
          <a:xfrm>
            <a:off x="590185" y="2852878"/>
            <a:ext cx="8426815" cy="3970318"/>
          </a:xfrm>
          <a:prstGeom prst="rect">
            <a:avLst/>
          </a:prstGeom>
          <a:noFill/>
        </p:spPr>
        <p:txBody>
          <a:bodyPr wrap="square" rtlCol="0">
            <a:spAutoFit/>
          </a:bodyPr>
          <a:lstStyle/>
          <a:p>
            <a:pPr marL="457200" indent="-457200">
              <a:buFont typeface="Arial"/>
              <a:buChar char="•"/>
            </a:pPr>
            <a:r>
              <a:rPr lang="en-US" sz="2800" dirty="0" smtClean="0"/>
              <a:t>Let </a:t>
            </a:r>
            <a:r>
              <a:rPr lang="en-US" sz="2800" dirty="0" smtClean="0">
                <a:solidFill>
                  <a:srgbClr val="0000FF"/>
                </a:solidFill>
              </a:rPr>
              <a:t>S(n) : p|(a</a:t>
            </a:r>
            <a:r>
              <a:rPr lang="en-US" sz="2800" baseline="-25000" dirty="0" smtClean="0">
                <a:solidFill>
                  <a:srgbClr val="0000FF"/>
                </a:solidFill>
              </a:rPr>
              <a:t>1</a:t>
            </a:r>
            <a:r>
              <a:rPr lang="en-US" sz="2800" dirty="0" smtClean="0">
                <a:solidFill>
                  <a:srgbClr val="0000FF"/>
                </a:solidFill>
              </a:rPr>
              <a:t> x a</a:t>
            </a:r>
            <a:r>
              <a:rPr lang="en-US" sz="2800" baseline="-25000" dirty="0" smtClean="0">
                <a:solidFill>
                  <a:srgbClr val="0000FF"/>
                </a:solidFill>
              </a:rPr>
              <a:t>2</a:t>
            </a:r>
            <a:r>
              <a:rPr lang="en-US" sz="2800" dirty="0" smtClean="0">
                <a:solidFill>
                  <a:srgbClr val="0000FF"/>
                </a:solidFill>
              </a:rPr>
              <a:t> x … x a</a:t>
            </a:r>
            <a:r>
              <a:rPr lang="en-US" sz="2800" baseline="-25000" dirty="0" smtClean="0">
                <a:solidFill>
                  <a:srgbClr val="0000FF"/>
                </a:solidFill>
              </a:rPr>
              <a:t>n</a:t>
            </a:r>
            <a:r>
              <a:rPr lang="en-US" sz="2800" dirty="0" smtClean="0">
                <a:solidFill>
                  <a:srgbClr val="0000FF"/>
                </a:solidFill>
              </a:rPr>
              <a:t>), n ≥ 2, p a prime integer</a:t>
            </a:r>
            <a:r>
              <a:rPr lang="en-US" sz="2800" dirty="0" smtClean="0"/>
              <a:t>.</a:t>
            </a:r>
          </a:p>
          <a:p>
            <a:pPr marL="457200" indent="-457200">
              <a:buFont typeface="Arial"/>
              <a:buChar char="•"/>
            </a:pPr>
            <a:r>
              <a:rPr lang="en-US" sz="2800" dirty="0" smtClean="0"/>
              <a:t>The basis step involves proving  </a:t>
            </a:r>
            <a:r>
              <a:rPr lang="en-US" sz="2800" dirty="0" smtClean="0">
                <a:solidFill>
                  <a:srgbClr val="FF0000"/>
                </a:solidFill>
              </a:rPr>
              <a:t>p|(a</a:t>
            </a:r>
            <a:r>
              <a:rPr lang="en-US" sz="2800" baseline="-25000" dirty="0" smtClean="0">
                <a:solidFill>
                  <a:srgbClr val="FF0000"/>
                </a:solidFill>
              </a:rPr>
              <a:t>1</a:t>
            </a:r>
            <a:r>
              <a:rPr lang="en-US" sz="2800" dirty="0" smtClean="0">
                <a:solidFill>
                  <a:srgbClr val="FF0000"/>
                </a:solidFill>
              </a:rPr>
              <a:t> x a</a:t>
            </a:r>
            <a:r>
              <a:rPr lang="en-US" sz="2800" baseline="-25000" dirty="0" smtClean="0">
                <a:solidFill>
                  <a:srgbClr val="FF0000"/>
                </a:solidFill>
              </a:rPr>
              <a:t>2</a:t>
            </a:r>
            <a:r>
              <a:rPr lang="en-US" sz="2800" dirty="0" smtClean="0">
                <a:solidFill>
                  <a:srgbClr val="FF0000"/>
                </a:solidFill>
              </a:rPr>
              <a:t>)</a:t>
            </a:r>
            <a:r>
              <a:rPr lang="en-US" sz="2800" dirty="0" smtClean="0"/>
              <a:t>.</a:t>
            </a:r>
          </a:p>
          <a:p>
            <a:pPr marL="914400" lvl="1" indent="-457200">
              <a:buFont typeface="Courier New"/>
              <a:buChar char="o"/>
            </a:pPr>
            <a:r>
              <a:rPr lang="en-US" sz="2800" dirty="0" smtClean="0"/>
              <a:t>Suppose </a:t>
            </a:r>
            <a:r>
              <a:rPr lang="en-US" sz="2800" dirty="0" smtClean="0">
                <a:solidFill>
                  <a:srgbClr val="0000FF"/>
                </a:solidFill>
              </a:rPr>
              <a:t>p does not divide a</a:t>
            </a:r>
            <a:r>
              <a:rPr lang="en-US" sz="2800" baseline="-25000" dirty="0" smtClean="0">
                <a:solidFill>
                  <a:srgbClr val="0000FF"/>
                </a:solidFill>
              </a:rPr>
              <a:t>1</a:t>
            </a:r>
            <a:r>
              <a:rPr lang="en-US" sz="2800" dirty="0" smtClean="0"/>
              <a:t>.</a:t>
            </a:r>
          </a:p>
          <a:p>
            <a:pPr marL="914400" lvl="1" indent="-457200">
              <a:buFont typeface="Courier New"/>
              <a:buChar char="o"/>
            </a:pPr>
            <a:r>
              <a:rPr lang="en-US" sz="2800" dirty="0" err="1" smtClean="0">
                <a:solidFill>
                  <a:srgbClr val="0000FF"/>
                </a:solidFill>
              </a:rPr>
              <a:t>gcd</a:t>
            </a:r>
            <a:r>
              <a:rPr lang="en-US" sz="2800" dirty="0" smtClean="0">
                <a:solidFill>
                  <a:srgbClr val="0000FF"/>
                </a:solidFill>
              </a:rPr>
              <a:t>(p,a</a:t>
            </a:r>
            <a:r>
              <a:rPr lang="en-US" sz="2800" baseline="-25000" dirty="0" smtClean="0">
                <a:solidFill>
                  <a:srgbClr val="0000FF"/>
                </a:solidFill>
              </a:rPr>
              <a:t>1</a:t>
            </a:r>
            <a:r>
              <a:rPr lang="en-US" sz="2800" dirty="0" smtClean="0">
                <a:solidFill>
                  <a:srgbClr val="0000FF"/>
                </a:solidFill>
              </a:rPr>
              <a:t>) = 1</a:t>
            </a:r>
            <a:r>
              <a:rPr lang="en-US" sz="2800" dirty="0" smtClean="0"/>
              <a:t>.</a:t>
            </a:r>
          </a:p>
          <a:p>
            <a:pPr marL="914400" lvl="1" indent="-457200">
              <a:buFont typeface="Courier New"/>
              <a:buChar char="o"/>
            </a:pPr>
            <a:r>
              <a:rPr lang="en-US" sz="2800" dirty="0" smtClean="0"/>
              <a:t>Therefore, </a:t>
            </a:r>
            <a:r>
              <a:rPr lang="en-US" sz="2800" dirty="0" smtClean="0">
                <a:solidFill>
                  <a:srgbClr val="0000FF"/>
                </a:solidFill>
              </a:rPr>
              <a:t>1 = </a:t>
            </a:r>
            <a:r>
              <a:rPr lang="en-US" sz="2800" dirty="0" err="1" smtClean="0">
                <a:solidFill>
                  <a:srgbClr val="0000FF"/>
                </a:solidFill>
              </a:rPr>
              <a:t>p.k</a:t>
            </a:r>
            <a:r>
              <a:rPr lang="en-US" sz="2800" dirty="0" smtClean="0">
                <a:solidFill>
                  <a:srgbClr val="0000FF"/>
                </a:solidFill>
              </a:rPr>
              <a:t> + a</a:t>
            </a:r>
            <a:r>
              <a:rPr lang="en-US" sz="2800" baseline="-25000" dirty="0" smtClean="0">
                <a:solidFill>
                  <a:srgbClr val="0000FF"/>
                </a:solidFill>
              </a:rPr>
              <a:t>1</a:t>
            </a:r>
            <a:r>
              <a:rPr lang="en-US" sz="2800" dirty="0" smtClean="0">
                <a:solidFill>
                  <a:srgbClr val="0000FF"/>
                </a:solidFill>
              </a:rPr>
              <a:t>l</a:t>
            </a:r>
            <a:r>
              <a:rPr lang="en-US" sz="2800" dirty="0" smtClean="0"/>
              <a:t>, k and l are elements of Z.</a:t>
            </a:r>
          </a:p>
          <a:p>
            <a:pPr marL="914400" lvl="1" indent="-457200">
              <a:buFont typeface="Courier New"/>
              <a:buChar char="o"/>
            </a:pPr>
            <a:r>
              <a:rPr lang="en-US" sz="2800" dirty="0" smtClean="0"/>
              <a:t>We can write </a:t>
            </a:r>
            <a:r>
              <a:rPr lang="en-US" sz="2800" dirty="0" smtClean="0">
                <a:solidFill>
                  <a:srgbClr val="0000FF"/>
                </a:solidFill>
              </a:rPr>
              <a:t>a</a:t>
            </a:r>
            <a:r>
              <a:rPr lang="en-US" sz="2800" baseline="-25000" dirty="0" smtClean="0">
                <a:solidFill>
                  <a:srgbClr val="0000FF"/>
                </a:solidFill>
              </a:rPr>
              <a:t>2</a:t>
            </a:r>
            <a:r>
              <a:rPr lang="en-US" sz="2800" dirty="0" smtClean="0">
                <a:solidFill>
                  <a:srgbClr val="0000FF"/>
                </a:solidFill>
              </a:rPr>
              <a:t> = </a:t>
            </a:r>
            <a:r>
              <a:rPr lang="en-US" sz="2800" dirty="0" err="1" smtClean="0">
                <a:solidFill>
                  <a:srgbClr val="0000FF"/>
                </a:solidFill>
              </a:rPr>
              <a:t>p.k</a:t>
            </a:r>
            <a:r>
              <a:rPr lang="en-US" sz="2800" dirty="0" smtClean="0">
                <a:solidFill>
                  <a:srgbClr val="0000FF"/>
                </a:solidFill>
              </a:rPr>
              <a:t>.</a:t>
            </a:r>
            <a:r>
              <a:rPr lang="en-US" sz="2800" dirty="0">
                <a:solidFill>
                  <a:srgbClr val="0000FF"/>
                </a:solidFill>
              </a:rPr>
              <a:t> </a:t>
            </a:r>
            <a:r>
              <a:rPr lang="en-US" sz="2800" dirty="0" smtClean="0">
                <a:solidFill>
                  <a:srgbClr val="0000FF"/>
                </a:solidFill>
              </a:rPr>
              <a:t>a</a:t>
            </a:r>
            <a:r>
              <a:rPr lang="en-US" sz="2800" baseline="-25000" dirty="0" smtClean="0">
                <a:solidFill>
                  <a:srgbClr val="0000FF"/>
                </a:solidFill>
              </a:rPr>
              <a:t>2</a:t>
            </a:r>
            <a:r>
              <a:rPr lang="en-US" sz="2800" dirty="0" smtClean="0">
                <a:solidFill>
                  <a:srgbClr val="0000FF"/>
                </a:solidFill>
              </a:rPr>
              <a:t> + a</a:t>
            </a:r>
            <a:r>
              <a:rPr lang="en-US" sz="2800" baseline="-25000" dirty="0" smtClean="0">
                <a:solidFill>
                  <a:srgbClr val="0000FF"/>
                </a:solidFill>
              </a:rPr>
              <a:t>1</a:t>
            </a:r>
            <a:r>
              <a:rPr lang="en-US" sz="2800" dirty="0" smtClean="0">
                <a:solidFill>
                  <a:srgbClr val="0000FF"/>
                </a:solidFill>
              </a:rPr>
              <a:t>l.</a:t>
            </a:r>
            <a:r>
              <a:rPr lang="en-US" sz="2800" dirty="0">
                <a:solidFill>
                  <a:srgbClr val="0000FF"/>
                </a:solidFill>
              </a:rPr>
              <a:t> </a:t>
            </a:r>
            <a:r>
              <a:rPr lang="en-US" sz="2800" dirty="0" smtClean="0">
                <a:solidFill>
                  <a:srgbClr val="0000FF"/>
                </a:solidFill>
              </a:rPr>
              <a:t>a</a:t>
            </a:r>
            <a:r>
              <a:rPr lang="en-US" sz="2800" baseline="-25000" dirty="0" smtClean="0">
                <a:solidFill>
                  <a:srgbClr val="0000FF"/>
                </a:solidFill>
              </a:rPr>
              <a:t>2</a:t>
            </a:r>
          </a:p>
          <a:p>
            <a:pPr marL="914400" lvl="1" indent="-457200">
              <a:buFont typeface="Courier New"/>
              <a:buChar char="o"/>
            </a:pPr>
            <a:r>
              <a:rPr lang="en-US" sz="2800" dirty="0" smtClean="0"/>
              <a:t>Since p|</a:t>
            </a:r>
            <a:r>
              <a:rPr lang="en-US" sz="2800" dirty="0"/>
              <a:t>(a</a:t>
            </a:r>
            <a:r>
              <a:rPr lang="en-US" sz="2800" baseline="-25000" dirty="0"/>
              <a:t>1</a:t>
            </a:r>
            <a:r>
              <a:rPr lang="en-US" sz="2800" dirty="0"/>
              <a:t> x a</a:t>
            </a:r>
            <a:r>
              <a:rPr lang="en-US" sz="2800" baseline="-25000" dirty="0"/>
              <a:t>2</a:t>
            </a:r>
            <a:r>
              <a:rPr lang="en-US" sz="2800" dirty="0" smtClean="0"/>
              <a:t>), </a:t>
            </a:r>
            <a:r>
              <a:rPr lang="en-US" sz="2800" dirty="0" smtClean="0">
                <a:solidFill>
                  <a:srgbClr val="FF0000"/>
                </a:solidFill>
              </a:rPr>
              <a:t>p|a</a:t>
            </a:r>
            <a:r>
              <a:rPr lang="en-US" sz="2800" baseline="-25000" dirty="0" smtClean="0">
                <a:solidFill>
                  <a:srgbClr val="FF0000"/>
                </a:solidFill>
              </a:rPr>
              <a:t>2</a:t>
            </a:r>
            <a:r>
              <a:rPr lang="en-US" sz="2800" dirty="0" smtClean="0">
                <a:solidFill>
                  <a:srgbClr val="FF0000"/>
                </a:solidFill>
              </a:rPr>
              <a:t>.</a:t>
            </a:r>
          </a:p>
          <a:p>
            <a:pPr marL="914400" lvl="1" indent="-457200">
              <a:buFont typeface="Courier New"/>
              <a:buChar char="o"/>
            </a:pPr>
            <a:r>
              <a:rPr lang="en-US" sz="2800" dirty="0" smtClean="0">
                <a:solidFill>
                  <a:srgbClr val="FF0000"/>
                </a:solidFill>
              </a:rPr>
              <a:t>Similar arguments for the case when p does not divide a</a:t>
            </a:r>
            <a:r>
              <a:rPr lang="en-US" sz="2800" baseline="-25000" dirty="0" smtClean="0">
                <a:solidFill>
                  <a:srgbClr val="FF0000"/>
                </a:solidFill>
              </a:rPr>
              <a:t>2</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7195914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4-08 at 9.31.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68300"/>
            <a:ext cx="8293100" cy="6108700"/>
          </a:xfrm>
          <a:prstGeom prst="rect">
            <a:avLst/>
          </a:prstGeom>
        </p:spPr>
      </p:pic>
    </p:spTree>
    <p:extLst>
      <p:ext uri="{BB962C8B-B14F-4D97-AF65-F5344CB8AC3E}">
        <p14:creationId xmlns:p14="http://schemas.microsoft.com/office/powerpoint/2010/main" val="40027232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 of Mathematical Induction</a:t>
            </a:r>
            <a:endParaRPr lang="en-US" dirty="0"/>
          </a:p>
        </p:txBody>
      </p:sp>
      <p:sp>
        <p:nvSpPr>
          <p:cNvPr id="3" name="Content Placeholder 2"/>
          <p:cNvSpPr>
            <a:spLocks noGrp="1"/>
          </p:cNvSpPr>
          <p:nvPr>
            <p:ph idx="1"/>
          </p:nvPr>
        </p:nvSpPr>
        <p:spPr/>
        <p:txBody>
          <a:bodyPr>
            <a:normAutofit/>
          </a:bodyPr>
          <a:lstStyle/>
          <a:p>
            <a:r>
              <a:rPr lang="en-US" sz="2800" dirty="0" smtClean="0"/>
              <a:t>To prove that a statement S(n) is true for all positive integers n (i.e. n </a:t>
            </a:r>
            <a:r>
              <a:rPr lang="en-US" sz="2800" dirty="0" smtClean="0">
                <a:latin typeface="Calibri" charset="0"/>
                <a:ea typeface="ＭＳ Ｐゴシック" charset="0"/>
                <a:sym typeface="Symbol" charset="0"/>
              </a:rPr>
              <a:t> N)</a:t>
            </a:r>
            <a:r>
              <a:rPr lang="en-US" sz="2800" dirty="0" smtClean="0"/>
              <a:t> , we perform two steps:</a:t>
            </a:r>
          </a:p>
          <a:p>
            <a:pPr marL="457200" lvl="1" indent="0">
              <a:buNone/>
            </a:pPr>
            <a:r>
              <a:rPr lang="en-US" sz="2400" dirty="0" smtClean="0">
                <a:solidFill>
                  <a:srgbClr val="FF0000"/>
                </a:solidFill>
              </a:rPr>
              <a:t>Basis step</a:t>
            </a:r>
            <a:r>
              <a:rPr lang="en-US" sz="2400" dirty="0" smtClean="0"/>
              <a:t>: We verify that S(1) is true.</a:t>
            </a:r>
          </a:p>
          <a:p>
            <a:pPr marL="457200" lvl="1" indent="0">
              <a:buNone/>
            </a:pPr>
            <a:r>
              <a:rPr lang="en-US" sz="2400" dirty="0" smtClean="0">
                <a:solidFill>
                  <a:srgbClr val="FF0000"/>
                </a:solidFill>
              </a:rPr>
              <a:t>Inductive step</a:t>
            </a:r>
            <a:r>
              <a:rPr lang="en-US" sz="2400" dirty="0" smtClean="0"/>
              <a:t>: We show that the conditional statement</a:t>
            </a:r>
          </a:p>
          <a:p>
            <a:pPr marL="457200" lvl="1" indent="0">
              <a:buNone/>
            </a:pPr>
            <a:r>
              <a:rPr lang="en-US" sz="2400" dirty="0"/>
              <a:t>	</a:t>
            </a:r>
            <a:r>
              <a:rPr lang="en-US" sz="2400" dirty="0" smtClean="0"/>
              <a:t>	S(k) </a:t>
            </a:r>
            <a:r>
              <a:rPr lang="en-US" sz="2400" dirty="0" smtClean="0">
                <a:sym typeface="Symbol" charset="0"/>
              </a:rPr>
              <a:t></a:t>
            </a:r>
            <a:r>
              <a:rPr lang="en-US" sz="2400" b="1" dirty="0" smtClean="0">
                <a:sym typeface="Symbol" charset="0"/>
              </a:rPr>
              <a:t>  </a:t>
            </a:r>
            <a:r>
              <a:rPr lang="en-US" sz="2400" dirty="0" smtClean="0">
                <a:sym typeface="Symbol" charset="0"/>
              </a:rPr>
              <a:t>S(k+1) is true </a:t>
            </a:r>
            <a:r>
              <a:rPr lang="en-US" sz="2400" dirty="0" smtClean="0">
                <a:sym typeface="Symbol" pitchFamily="112" charset="2"/>
              </a:rPr>
              <a:t>k </a:t>
            </a:r>
            <a:r>
              <a:rPr lang="en-US" sz="2400" dirty="0">
                <a:latin typeface="Calibri" charset="0"/>
                <a:ea typeface="ＭＳ Ｐゴシック" charset="0"/>
                <a:sym typeface="Symbol" charset="0"/>
              </a:rPr>
              <a:t></a:t>
            </a:r>
            <a:r>
              <a:rPr lang="en-US" sz="2400" b="1" dirty="0">
                <a:latin typeface="Calibri" charset="0"/>
                <a:ea typeface="ＭＳ Ｐゴシック" charset="0"/>
                <a:sym typeface="Symbol" charset="0"/>
              </a:rPr>
              <a:t> </a:t>
            </a:r>
            <a:r>
              <a:rPr lang="en-US" sz="2400" dirty="0" smtClean="0"/>
              <a:t> N</a:t>
            </a:r>
          </a:p>
          <a:p>
            <a:r>
              <a:rPr lang="en-US" sz="2800" dirty="0" smtClean="0">
                <a:sym typeface="Wingdings"/>
              </a:rPr>
              <a:t>Symbolically, the statement</a:t>
            </a:r>
          </a:p>
          <a:p>
            <a:pPr marL="0" lvl="1" indent="0" algn="ctr">
              <a:buNone/>
            </a:pPr>
            <a:r>
              <a:rPr lang="en-US" sz="2400" dirty="0" smtClean="0">
                <a:sym typeface="Wingdings"/>
              </a:rPr>
              <a:t>        (</a:t>
            </a:r>
            <a:r>
              <a:rPr lang="en-US" sz="2400" dirty="0">
                <a:sym typeface="Wingdings"/>
              </a:rPr>
              <a:t>S(1</a:t>
            </a:r>
            <a:r>
              <a:rPr lang="en-US" sz="2400" dirty="0" smtClean="0">
                <a:sym typeface="Wingdings"/>
              </a:rPr>
              <a:t>)</a:t>
            </a:r>
            <a:r>
              <a:rPr lang="en-US" sz="2400" dirty="0">
                <a:latin typeface="Calibri" charset="0"/>
                <a:ea typeface="ＭＳ Ｐゴシック" charset="0"/>
                <a:cs typeface="ＭＳ Ｐゴシック" charset="0"/>
                <a:sym typeface="Symbol" charset="0"/>
              </a:rPr>
              <a:t> </a:t>
            </a:r>
            <a:r>
              <a:rPr lang="en-US" sz="2400" dirty="0" smtClean="0">
                <a:sym typeface="Wingdings"/>
              </a:rPr>
              <a:t> </a:t>
            </a:r>
            <a:r>
              <a:rPr lang="en-US" sz="2400" dirty="0">
                <a:sym typeface="Symbol" pitchFamily="112" charset="2"/>
              </a:rPr>
              <a:t>(</a:t>
            </a:r>
            <a:r>
              <a:rPr lang="en-US" sz="2400" dirty="0"/>
              <a:t>k ≥ 1)</a:t>
            </a:r>
            <a:r>
              <a:rPr lang="en-US" sz="2400" dirty="0">
                <a:sym typeface="Symbol" pitchFamily="112" charset="2"/>
              </a:rPr>
              <a:t>  (S(k) </a:t>
            </a:r>
            <a:r>
              <a:rPr lang="en-US" sz="2400" b="1" dirty="0">
                <a:sym typeface="Symbol" charset="0"/>
              </a:rPr>
              <a:t></a:t>
            </a:r>
            <a:r>
              <a:rPr lang="en-US" sz="2400" dirty="0">
                <a:sym typeface="Wingdings"/>
              </a:rPr>
              <a:t> S(k+1))) </a:t>
            </a:r>
            <a:r>
              <a:rPr lang="en-US" sz="2400" b="1" dirty="0">
                <a:sym typeface="Symbol" charset="0"/>
              </a:rPr>
              <a:t></a:t>
            </a:r>
            <a:r>
              <a:rPr lang="en-US" sz="2400" dirty="0">
                <a:sym typeface="Wingdings"/>
              </a:rPr>
              <a:t> </a:t>
            </a:r>
            <a:r>
              <a:rPr lang="en-US" sz="2400" dirty="0">
                <a:sym typeface="Symbol" pitchFamily="112" charset="2"/>
              </a:rPr>
              <a:t>(n</a:t>
            </a:r>
            <a:r>
              <a:rPr lang="en-US" sz="2400" dirty="0"/>
              <a:t> </a:t>
            </a:r>
            <a:r>
              <a:rPr lang="en-US" sz="2400" dirty="0" smtClean="0">
                <a:latin typeface="Calibri" charset="0"/>
                <a:ea typeface="ＭＳ Ｐゴシック" charset="0"/>
                <a:sym typeface="Symbol" charset="0"/>
              </a:rPr>
              <a:t> N</a:t>
            </a:r>
            <a:r>
              <a:rPr lang="en-US" sz="2400" dirty="0" smtClean="0"/>
              <a:t>)</a:t>
            </a:r>
            <a:r>
              <a:rPr lang="en-US" sz="2400" dirty="0" smtClean="0">
                <a:sym typeface="Symbol" pitchFamily="112" charset="2"/>
              </a:rPr>
              <a:t> </a:t>
            </a:r>
            <a:r>
              <a:rPr lang="en-US" sz="2400" dirty="0">
                <a:sym typeface="Symbol" pitchFamily="112" charset="2"/>
              </a:rPr>
              <a:t>S(n)</a:t>
            </a:r>
            <a:endParaRPr lang="en-US" sz="2400" dirty="0">
              <a:sym typeface="Wingdings"/>
            </a:endParaRPr>
          </a:p>
          <a:p>
            <a:pPr algn="ctr"/>
            <a:endParaRPr lang="en-US" sz="2400" dirty="0">
              <a:sym typeface="Wingdings"/>
            </a:endParaRPr>
          </a:p>
          <a:p>
            <a:pPr marL="457200" lvl="1" indent="0">
              <a:buNone/>
            </a:pPr>
            <a:endParaRPr lang="en-US" sz="2400" dirty="0"/>
          </a:p>
        </p:txBody>
      </p:sp>
    </p:spTree>
    <p:extLst>
      <p:ext uri="{BB962C8B-B14F-4D97-AF65-F5344CB8AC3E}">
        <p14:creationId xmlns:p14="http://schemas.microsoft.com/office/powerpoint/2010/main" val="19067492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09 at 8.07.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58673"/>
          </a:xfrm>
          <a:prstGeom prst="rect">
            <a:avLst/>
          </a:prstGeom>
        </p:spPr>
      </p:pic>
    </p:spTree>
    <p:extLst>
      <p:ext uri="{BB962C8B-B14F-4D97-AF65-F5344CB8AC3E}">
        <p14:creationId xmlns:p14="http://schemas.microsoft.com/office/powerpoint/2010/main" val="9964728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5-03-08 at 11.52.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1" y="885073"/>
            <a:ext cx="7932814" cy="5283497"/>
          </a:xfrm>
          <a:prstGeom prst="rect">
            <a:avLst/>
          </a:prstGeom>
        </p:spPr>
      </p:pic>
    </p:spTree>
    <p:extLst>
      <p:ext uri="{BB962C8B-B14F-4D97-AF65-F5344CB8AC3E}">
        <p14:creationId xmlns:p14="http://schemas.microsoft.com/office/powerpoint/2010/main" val="9421251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3-08 at 11.53.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429" y="572271"/>
            <a:ext cx="7710714" cy="5670071"/>
          </a:xfrm>
          <a:prstGeom prst="rect">
            <a:avLst/>
          </a:prstGeom>
        </p:spPr>
      </p:pic>
    </p:spTree>
    <p:extLst>
      <p:ext uri="{BB962C8B-B14F-4D97-AF65-F5344CB8AC3E}">
        <p14:creationId xmlns:p14="http://schemas.microsoft.com/office/powerpoint/2010/main" val="425546678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Show that any number larger than 43 can be written as the sum of nonnegative multiples of 6, 9, or 20.</a:t>
            </a:r>
          </a:p>
          <a:p>
            <a:pPr lvl="1"/>
            <a:r>
              <a:rPr lang="en-US" sz="2600" dirty="0" err="1" smtClean="0"/>
              <a:t>i.e</a:t>
            </a:r>
            <a:r>
              <a:rPr lang="en-US" sz="2600" dirty="0" smtClean="0"/>
              <a:t>  </a:t>
            </a:r>
            <a:r>
              <a:rPr lang="en-US" sz="2600" dirty="0" smtClean="0">
                <a:solidFill>
                  <a:srgbClr val="0000FF"/>
                </a:solidFill>
              </a:rPr>
              <a:t>n = 6 t</a:t>
            </a:r>
            <a:r>
              <a:rPr lang="en-US" sz="2600" baseline="-25000" dirty="0" smtClean="0">
                <a:solidFill>
                  <a:srgbClr val="0000FF"/>
                </a:solidFill>
              </a:rPr>
              <a:t>1</a:t>
            </a:r>
            <a:r>
              <a:rPr lang="en-US" sz="2600" dirty="0" smtClean="0">
                <a:solidFill>
                  <a:srgbClr val="0000FF"/>
                </a:solidFill>
              </a:rPr>
              <a:t> + 9 t</a:t>
            </a:r>
            <a:r>
              <a:rPr lang="en-US" sz="2600" baseline="-25000" dirty="0" smtClean="0">
                <a:solidFill>
                  <a:srgbClr val="0000FF"/>
                </a:solidFill>
              </a:rPr>
              <a:t>2</a:t>
            </a:r>
            <a:r>
              <a:rPr lang="en-US" sz="2600" dirty="0" smtClean="0">
                <a:solidFill>
                  <a:srgbClr val="0000FF"/>
                </a:solidFill>
              </a:rPr>
              <a:t> + 20 t</a:t>
            </a:r>
            <a:r>
              <a:rPr lang="en-US" sz="2600" baseline="-25000" dirty="0" smtClean="0">
                <a:solidFill>
                  <a:srgbClr val="0000FF"/>
                </a:solidFill>
              </a:rPr>
              <a:t>3</a:t>
            </a:r>
            <a:r>
              <a:rPr lang="en-US" sz="2600" dirty="0" smtClean="0">
                <a:solidFill>
                  <a:srgbClr val="0000FF"/>
                </a:solidFill>
              </a:rPr>
              <a:t>, where t</a:t>
            </a:r>
            <a:r>
              <a:rPr lang="en-US" sz="2600" baseline="-25000" dirty="0" smtClean="0">
                <a:solidFill>
                  <a:srgbClr val="0000FF"/>
                </a:solidFill>
              </a:rPr>
              <a:t>1</a:t>
            </a:r>
            <a:r>
              <a:rPr lang="en-US" sz="2600" dirty="0" smtClean="0">
                <a:solidFill>
                  <a:srgbClr val="0000FF"/>
                </a:solidFill>
              </a:rPr>
              <a:t>, t</a:t>
            </a:r>
            <a:r>
              <a:rPr lang="en-US" sz="2600" baseline="-25000" dirty="0" smtClean="0">
                <a:solidFill>
                  <a:srgbClr val="0000FF"/>
                </a:solidFill>
              </a:rPr>
              <a:t>2</a:t>
            </a:r>
            <a:r>
              <a:rPr lang="en-US" sz="2600" dirty="0" smtClean="0">
                <a:solidFill>
                  <a:srgbClr val="0000FF"/>
                </a:solidFill>
              </a:rPr>
              <a:t>, t</a:t>
            </a:r>
            <a:r>
              <a:rPr lang="en-US" sz="2400" baseline="-25000" dirty="0" smtClean="0">
                <a:solidFill>
                  <a:srgbClr val="0000FF"/>
                </a:solidFill>
              </a:rPr>
              <a:t>3</a:t>
            </a:r>
            <a:r>
              <a:rPr lang="en-US" sz="2400" dirty="0" smtClean="0">
                <a:solidFill>
                  <a:srgbClr val="0000FF"/>
                </a:solidFill>
              </a:rPr>
              <a:t> ≥ 0, n ≥ 44</a:t>
            </a:r>
            <a:r>
              <a:rPr lang="en-US" sz="2400" dirty="0" smtClean="0"/>
              <a:t>.</a:t>
            </a:r>
            <a:endParaRPr lang="en-US" sz="2600" dirty="0" smtClean="0"/>
          </a:p>
        </p:txBody>
      </p:sp>
    </p:spTree>
    <p:extLst>
      <p:ext uri="{BB962C8B-B14F-4D97-AF65-F5344CB8AC3E}">
        <p14:creationId xmlns:p14="http://schemas.microsoft.com/office/powerpoint/2010/main" val="10496680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smtClean="0"/>
              <a:t>Show that any number larger than 43 can be written as the sum of nonnegative multiples of 6, 9, or 20.</a:t>
            </a:r>
          </a:p>
          <a:p>
            <a:pPr lvl="1"/>
            <a:r>
              <a:rPr lang="en-US" sz="2600" dirty="0" err="1" smtClean="0"/>
              <a:t>i.e</a:t>
            </a:r>
            <a:r>
              <a:rPr lang="en-US" sz="2600" dirty="0" smtClean="0"/>
              <a:t>  </a:t>
            </a:r>
            <a:r>
              <a:rPr lang="en-US" sz="2600" dirty="0" smtClean="0">
                <a:solidFill>
                  <a:srgbClr val="0000FF"/>
                </a:solidFill>
              </a:rPr>
              <a:t>n = 6 t</a:t>
            </a:r>
            <a:r>
              <a:rPr lang="en-US" sz="2600" baseline="-25000" dirty="0" smtClean="0">
                <a:solidFill>
                  <a:srgbClr val="0000FF"/>
                </a:solidFill>
              </a:rPr>
              <a:t>1</a:t>
            </a:r>
            <a:r>
              <a:rPr lang="en-US" sz="2600" dirty="0" smtClean="0">
                <a:solidFill>
                  <a:srgbClr val="0000FF"/>
                </a:solidFill>
              </a:rPr>
              <a:t> + 9 t</a:t>
            </a:r>
            <a:r>
              <a:rPr lang="en-US" sz="2600" baseline="-25000" dirty="0" smtClean="0">
                <a:solidFill>
                  <a:srgbClr val="0000FF"/>
                </a:solidFill>
              </a:rPr>
              <a:t>2</a:t>
            </a:r>
            <a:r>
              <a:rPr lang="en-US" sz="2600" dirty="0" smtClean="0">
                <a:solidFill>
                  <a:srgbClr val="0000FF"/>
                </a:solidFill>
              </a:rPr>
              <a:t> + 20 t</a:t>
            </a:r>
            <a:r>
              <a:rPr lang="en-US" sz="2600" baseline="-25000" dirty="0" smtClean="0">
                <a:solidFill>
                  <a:srgbClr val="0000FF"/>
                </a:solidFill>
              </a:rPr>
              <a:t>3</a:t>
            </a:r>
            <a:r>
              <a:rPr lang="en-US" sz="2600" dirty="0" smtClean="0">
                <a:solidFill>
                  <a:srgbClr val="0000FF"/>
                </a:solidFill>
              </a:rPr>
              <a:t>, where t</a:t>
            </a:r>
            <a:r>
              <a:rPr lang="en-US" sz="2600" baseline="-25000" dirty="0" smtClean="0">
                <a:solidFill>
                  <a:srgbClr val="0000FF"/>
                </a:solidFill>
              </a:rPr>
              <a:t>1</a:t>
            </a:r>
            <a:r>
              <a:rPr lang="en-US" sz="2600" dirty="0" smtClean="0">
                <a:solidFill>
                  <a:srgbClr val="0000FF"/>
                </a:solidFill>
              </a:rPr>
              <a:t>, t</a:t>
            </a:r>
            <a:r>
              <a:rPr lang="en-US" sz="2600" baseline="-25000" dirty="0" smtClean="0">
                <a:solidFill>
                  <a:srgbClr val="0000FF"/>
                </a:solidFill>
              </a:rPr>
              <a:t>2</a:t>
            </a:r>
            <a:r>
              <a:rPr lang="en-US" sz="2600" dirty="0" smtClean="0">
                <a:solidFill>
                  <a:srgbClr val="0000FF"/>
                </a:solidFill>
              </a:rPr>
              <a:t>, t</a:t>
            </a:r>
            <a:r>
              <a:rPr lang="en-US" sz="2400" baseline="-25000" dirty="0" smtClean="0">
                <a:solidFill>
                  <a:srgbClr val="0000FF"/>
                </a:solidFill>
              </a:rPr>
              <a:t>3</a:t>
            </a:r>
            <a:r>
              <a:rPr lang="en-US" sz="2400" dirty="0" smtClean="0">
                <a:solidFill>
                  <a:srgbClr val="0000FF"/>
                </a:solidFill>
              </a:rPr>
              <a:t> ≥ 0, n ≥ 44</a:t>
            </a:r>
            <a:r>
              <a:rPr lang="en-US" sz="2400" dirty="0" smtClean="0"/>
              <a:t>.</a:t>
            </a:r>
            <a:endParaRPr lang="en-US" sz="2600" dirty="0" smtClean="0"/>
          </a:p>
          <a:p>
            <a:r>
              <a:rPr lang="en-US" sz="2800" dirty="0" smtClean="0"/>
              <a:t>Consider n=1,2,3,…. </a:t>
            </a:r>
          </a:p>
          <a:p>
            <a:r>
              <a:rPr lang="en-US" sz="2800" dirty="0" smtClean="0"/>
              <a:t>We notice that only the numbers 6, 9, 12, 15, 18, 20, 21, 24, 26, 27, 29, 30, 32, 33, 36, 38, 39, 40, 42 (less than 43)  can be expressed as the sum of 6 and 9.</a:t>
            </a:r>
            <a:endParaRPr lang="en-US" sz="2400" dirty="0" smtClean="0"/>
          </a:p>
          <a:p>
            <a:r>
              <a:rPr lang="en-US" sz="2800" dirty="0" smtClean="0"/>
              <a:t>However, 43 is not expressible as the sum of 6, 9, and 20.</a:t>
            </a:r>
          </a:p>
        </p:txBody>
      </p:sp>
    </p:spTree>
    <p:extLst>
      <p:ext uri="{BB962C8B-B14F-4D97-AF65-F5344CB8AC3E}">
        <p14:creationId xmlns:p14="http://schemas.microsoft.com/office/powerpoint/2010/main" val="18203515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sz="2800" dirty="0" smtClean="0"/>
              <a:t>Show that any number larger than 43 can be written as the sum of nonnegative multiples of 6, 9, or 20.</a:t>
            </a:r>
          </a:p>
          <a:p>
            <a:pPr lvl="1"/>
            <a:r>
              <a:rPr lang="en-US" sz="2600" dirty="0" err="1" smtClean="0"/>
              <a:t>i.e</a:t>
            </a:r>
            <a:r>
              <a:rPr lang="en-US" sz="2600" dirty="0" smtClean="0"/>
              <a:t>  </a:t>
            </a:r>
            <a:r>
              <a:rPr lang="en-US" sz="2600" dirty="0" smtClean="0">
                <a:solidFill>
                  <a:srgbClr val="0000FF"/>
                </a:solidFill>
              </a:rPr>
              <a:t>n = 6 t</a:t>
            </a:r>
            <a:r>
              <a:rPr lang="en-US" sz="2600" baseline="-25000" dirty="0" smtClean="0">
                <a:solidFill>
                  <a:srgbClr val="0000FF"/>
                </a:solidFill>
              </a:rPr>
              <a:t>1</a:t>
            </a:r>
            <a:r>
              <a:rPr lang="en-US" sz="2600" dirty="0" smtClean="0">
                <a:solidFill>
                  <a:srgbClr val="0000FF"/>
                </a:solidFill>
              </a:rPr>
              <a:t> + 9 t</a:t>
            </a:r>
            <a:r>
              <a:rPr lang="en-US" sz="2600" baseline="-25000" dirty="0" smtClean="0">
                <a:solidFill>
                  <a:srgbClr val="0000FF"/>
                </a:solidFill>
              </a:rPr>
              <a:t>2</a:t>
            </a:r>
            <a:r>
              <a:rPr lang="en-US" sz="2600" dirty="0" smtClean="0">
                <a:solidFill>
                  <a:srgbClr val="0000FF"/>
                </a:solidFill>
              </a:rPr>
              <a:t> + 20 t</a:t>
            </a:r>
            <a:r>
              <a:rPr lang="en-US" sz="2600" baseline="-25000" dirty="0" smtClean="0">
                <a:solidFill>
                  <a:srgbClr val="0000FF"/>
                </a:solidFill>
              </a:rPr>
              <a:t>3</a:t>
            </a:r>
            <a:r>
              <a:rPr lang="en-US" sz="2600" dirty="0" smtClean="0">
                <a:solidFill>
                  <a:srgbClr val="0000FF"/>
                </a:solidFill>
              </a:rPr>
              <a:t>, where t</a:t>
            </a:r>
            <a:r>
              <a:rPr lang="en-US" sz="2600" baseline="-25000" dirty="0" smtClean="0">
                <a:solidFill>
                  <a:srgbClr val="0000FF"/>
                </a:solidFill>
              </a:rPr>
              <a:t>1</a:t>
            </a:r>
            <a:r>
              <a:rPr lang="en-US" sz="2600" dirty="0" smtClean="0">
                <a:solidFill>
                  <a:srgbClr val="0000FF"/>
                </a:solidFill>
              </a:rPr>
              <a:t>, t</a:t>
            </a:r>
            <a:r>
              <a:rPr lang="en-US" sz="2600" baseline="-25000" dirty="0" smtClean="0">
                <a:solidFill>
                  <a:srgbClr val="0000FF"/>
                </a:solidFill>
              </a:rPr>
              <a:t>2</a:t>
            </a:r>
            <a:r>
              <a:rPr lang="en-US" sz="2600" dirty="0" smtClean="0">
                <a:solidFill>
                  <a:srgbClr val="0000FF"/>
                </a:solidFill>
              </a:rPr>
              <a:t>, t</a:t>
            </a:r>
            <a:r>
              <a:rPr lang="en-US" sz="2400" baseline="-25000" dirty="0" smtClean="0">
                <a:solidFill>
                  <a:srgbClr val="0000FF"/>
                </a:solidFill>
              </a:rPr>
              <a:t>3</a:t>
            </a:r>
            <a:r>
              <a:rPr lang="en-US" sz="2400" dirty="0" smtClean="0">
                <a:solidFill>
                  <a:srgbClr val="0000FF"/>
                </a:solidFill>
              </a:rPr>
              <a:t> ≥ 0, n ≥ 44</a:t>
            </a:r>
            <a:r>
              <a:rPr lang="en-US" sz="2400" dirty="0" smtClean="0"/>
              <a:t>.</a:t>
            </a:r>
            <a:endParaRPr lang="en-US" sz="2600" dirty="0" smtClean="0"/>
          </a:p>
          <a:p>
            <a:r>
              <a:rPr lang="en-US" sz="2800" dirty="0" smtClean="0"/>
              <a:t>Consider n=1,2,3,…. </a:t>
            </a:r>
          </a:p>
          <a:p>
            <a:r>
              <a:rPr lang="en-US" sz="2800" dirty="0" smtClean="0"/>
              <a:t>We notice that only the numbers 6, 9, 12, 15, 18, 20, 21, 24, 26, 27, 29, 30, 32, 33, 36, 38, 39, 40, 42 (less than 43)  can be expressed as the sum of 6 and 9.</a:t>
            </a:r>
            <a:endParaRPr lang="en-US" sz="2400" dirty="0" smtClean="0"/>
          </a:p>
          <a:p>
            <a:r>
              <a:rPr lang="en-US" sz="2800" dirty="0" smtClean="0"/>
              <a:t>However, 43 is not expressible as the sum of 6, 9, and 20.</a:t>
            </a:r>
          </a:p>
          <a:p>
            <a:r>
              <a:rPr lang="en-US" sz="2800" dirty="0" smtClean="0"/>
              <a:t>Claim any number greater than or equal to 44 can be expressed as</a:t>
            </a:r>
          </a:p>
          <a:p>
            <a:pPr lvl="1"/>
            <a:r>
              <a:rPr lang="en-US" sz="2400" dirty="0" smtClean="0">
                <a:solidFill>
                  <a:srgbClr val="0000FF"/>
                </a:solidFill>
              </a:rPr>
              <a:t>S(n): n </a:t>
            </a:r>
            <a:r>
              <a:rPr lang="en-US" sz="2400" dirty="0">
                <a:solidFill>
                  <a:srgbClr val="0000FF"/>
                </a:solidFill>
              </a:rPr>
              <a:t>= 6 t</a:t>
            </a:r>
            <a:r>
              <a:rPr lang="en-US" sz="2400" baseline="-25000" dirty="0">
                <a:solidFill>
                  <a:srgbClr val="0000FF"/>
                </a:solidFill>
              </a:rPr>
              <a:t>1</a:t>
            </a:r>
            <a:r>
              <a:rPr lang="en-US" sz="2400" dirty="0">
                <a:solidFill>
                  <a:srgbClr val="0000FF"/>
                </a:solidFill>
              </a:rPr>
              <a:t> + 9 t</a:t>
            </a:r>
            <a:r>
              <a:rPr lang="en-US" sz="2400" baseline="-25000" dirty="0">
                <a:solidFill>
                  <a:srgbClr val="0000FF"/>
                </a:solidFill>
              </a:rPr>
              <a:t>2</a:t>
            </a:r>
            <a:r>
              <a:rPr lang="en-US" sz="2400" dirty="0">
                <a:solidFill>
                  <a:srgbClr val="0000FF"/>
                </a:solidFill>
              </a:rPr>
              <a:t> + 20 t</a:t>
            </a:r>
            <a:r>
              <a:rPr lang="en-US" sz="2400" baseline="-25000" dirty="0">
                <a:solidFill>
                  <a:srgbClr val="0000FF"/>
                </a:solidFill>
              </a:rPr>
              <a:t>3</a:t>
            </a:r>
            <a:r>
              <a:rPr lang="en-US" sz="2400" dirty="0">
                <a:solidFill>
                  <a:srgbClr val="0000FF"/>
                </a:solidFill>
              </a:rPr>
              <a:t>, where t</a:t>
            </a:r>
            <a:r>
              <a:rPr lang="en-US" sz="2400" baseline="-25000" dirty="0">
                <a:solidFill>
                  <a:srgbClr val="0000FF"/>
                </a:solidFill>
              </a:rPr>
              <a:t>1</a:t>
            </a:r>
            <a:r>
              <a:rPr lang="en-US" sz="2400" dirty="0">
                <a:solidFill>
                  <a:srgbClr val="0000FF"/>
                </a:solidFill>
              </a:rPr>
              <a:t>, t</a:t>
            </a:r>
            <a:r>
              <a:rPr lang="en-US" sz="2400" baseline="-25000" dirty="0">
                <a:solidFill>
                  <a:srgbClr val="0000FF"/>
                </a:solidFill>
              </a:rPr>
              <a:t>2</a:t>
            </a:r>
            <a:r>
              <a:rPr lang="en-US" sz="2400" dirty="0">
                <a:solidFill>
                  <a:srgbClr val="0000FF"/>
                </a:solidFill>
              </a:rPr>
              <a:t>, t</a:t>
            </a:r>
            <a:r>
              <a:rPr lang="en-US" sz="2400" baseline="-25000" dirty="0">
                <a:solidFill>
                  <a:srgbClr val="0000FF"/>
                </a:solidFill>
              </a:rPr>
              <a:t>3</a:t>
            </a:r>
            <a:r>
              <a:rPr lang="en-US" sz="2400" dirty="0">
                <a:solidFill>
                  <a:srgbClr val="0000FF"/>
                </a:solidFill>
              </a:rPr>
              <a:t> ≥ </a:t>
            </a:r>
            <a:r>
              <a:rPr lang="en-US" sz="2400" dirty="0" smtClean="0">
                <a:solidFill>
                  <a:srgbClr val="0000FF"/>
                </a:solidFill>
              </a:rPr>
              <a:t>0, </a:t>
            </a:r>
            <a:r>
              <a:rPr lang="en-US" sz="2400" dirty="0">
                <a:solidFill>
                  <a:srgbClr val="0000FF"/>
                </a:solidFill>
              </a:rPr>
              <a:t>n ≥ 44</a:t>
            </a:r>
            <a:r>
              <a:rPr lang="en-US" sz="2400" dirty="0"/>
              <a:t>.</a:t>
            </a:r>
            <a:endParaRPr lang="en-US" sz="2600" dirty="0"/>
          </a:p>
          <a:p>
            <a:pPr lvl="1"/>
            <a:endParaRPr lang="en-US" sz="2400" dirty="0"/>
          </a:p>
        </p:txBody>
      </p:sp>
    </p:spTree>
    <p:extLst>
      <p:ext uri="{BB962C8B-B14F-4D97-AF65-F5344CB8AC3E}">
        <p14:creationId xmlns:p14="http://schemas.microsoft.com/office/powerpoint/2010/main" val="12579164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(contd.) </a:t>
            </a:r>
            <a:endParaRPr lang="en-US" dirty="0"/>
          </a:p>
        </p:txBody>
      </p:sp>
      <p:sp>
        <p:nvSpPr>
          <p:cNvPr id="3" name="Content Placeholder 2"/>
          <p:cNvSpPr>
            <a:spLocks noGrp="1"/>
          </p:cNvSpPr>
          <p:nvPr>
            <p:ph idx="1"/>
          </p:nvPr>
        </p:nvSpPr>
        <p:spPr>
          <a:xfrm>
            <a:off x="457200" y="1600200"/>
            <a:ext cx="8686800" cy="5257800"/>
          </a:xfrm>
        </p:spPr>
        <p:txBody>
          <a:bodyPr>
            <a:normAutofit/>
          </a:bodyPr>
          <a:lstStyle/>
          <a:p>
            <a:r>
              <a:rPr lang="en-US" sz="2800" dirty="0" smtClean="0"/>
              <a:t>We can show that S(44), S(45), S(46), S(47), S(48), S(49) are true.</a:t>
            </a:r>
          </a:p>
          <a:p>
            <a:r>
              <a:rPr lang="en-US" sz="2800" dirty="0" smtClean="0"/>
              <a:t>We now show that </a:t>
            </a:r>
          </a:p>
          <a:p>
            <a:pPr marL="0" indent="0" algn="ctr">
              <a:buNone/>
            </a:pPr>
            <a:r>
              <a:rPr lang="en-US" sz="2800" dirty="0"/>
              <a:t>(S</a:t>
            </a:r>
            <a:r>
              <a:rPr lang="en-US" sz="2800" dirty="0" smtClean="0"/>
              <a:t>(44)</a:t>
            </a:r>
            <a:r>
              <a:rPr lang="en-US" sz="2800" dirty="0">
                <a:latin typeface="Calibri" charset="0"/>
                <a:ea typeface="ＭＳ Ｐゴシック" charset="0"/>
                <a:cs typeface="ＭＳ Ｐゴシック" charset="0"/>
                <a:sym typeface="Symbol" charset="0"/>
              </a:rPr>
              <a:t> </a:t>
            </a:r>
            <a:r>
              <a:rPr lang="en-US" sz="2800" dirty="0" smtClean="0"/>
              <a:t> </a:t>
            </a:r>
            <a:r>
              <a:rPr lang="en-US" sz="2800" dirty="0"/>
              <a:t>S</a:t>
            </a:r>
            <a:r>
              <a:rPr lang="en-US" sz="2800" dirty="0" smtClean="0"/>
              <a:t>(45)</a:t>
            </a:r>
            <a:r>
              <a:rPr lang="en-US" sz="2800" dirty="0">
                <a:latin typeface="Calibri" charset="0"/>
                <a:ea typeface="ＭＳ Ｐゴシック" charset="0"/>
                <a:cs typeface="ＭＳ Ｐゴシック" charset="0"/>
                <a:sym typeface="Symbol" charset="0"/>
              </a:rPr>
              <a:t> </a:t>
            </a:r>
            <a:r>
              <a:rPr lang="en-US" sz="2800" dirty="0" smtClean="0"/>
              <a:t> </a:t>
            </a:r>
            <a:r>
              <a:rPr lang="en-US" sz="2800" dirty="0"/>
              <a:t>...</a:t>
            </a:r>
            <a:r>
              <a:rPr lang="en-US" sz="2800" dirty="0" smtClean="0"/>
              <a:t>.</a:t>
            </a:r>
            <a:r>
              <a:rPr lang="en-US" sz="2800" dirty="0">
                <a:latin typeface="Calibri" charset="0"/>
                <a:ea typeface="ＭＳ Ｐゴシック" charset="0"/>
                <a:cs typeface="ＭＳ Ｐゴシック" charset="0"/>
                <a:sym typeface="Symbol" charset="0"/>
              </a:rPr>
              <a:t> </a:t>
            </a:r>
            <a:r>
              <a:rPr lang="en-US" sz="2800" dirty="0" smtClean="0"/>
              <a:t> </a:t>
            </a:r>
            <a:r>
              <a:rPr lang="en-US" sz="2800" dirty="0"/>
              <a:t>S(k)) </a:t>
            </a:r>
            <a:r>
              <a:rPr lang="en-US" sz="2800" b="1" dirty="0">
                <a:sym typeface="Symbol" charset="0"/>
              </a:rPr>
              <a:t></a:t>
            </a:r>
            <a:r>
              <a:rPr lang="en-US" sz="2800" dirty="0">
                <a:sym typeface="Wingdings"/>
              </a:rPr>
              <a:t> S(k + 1</a:t>
            </a:r>
            <a:r>
              <a:rPr lang="en-US" sz="2800" dirty="0" smtClean="0">
                <a:sym typeface="Wingdings"/>
              </a:rPr>
              <a:t>), k ≥ 49.</a:t>
            </a:r>
          </a:p>
          <a:p>
            <a:endParaRPr lang="en-US" sz="2800" dirty="0" smtClean="0">
              <a:solidFill>
                <a:srgbClr val="000000"/>
              </a:solidFill>
              <a:sym typeface="Wingdings"/>
            </a:endParaRPr>
          </a:p>
          <a:p>
            <a:pPr marL="0" indent="0" algn="ctr">
              <a:buNone/>
            </a:pPr>
            <a:endParaRPr lang="en-US" sz="2800" dirty="0" smtClean="0"/>
          </a:p>
          <a:p>
            <a:endParaRPr lang="en-US" sz="2800" dirty="0" smtClean="0"/>
          </a:p>
        </p:txBody>
      </p:sp>
    </p:spTree>
    <p:extLst>
      <p:ext uri="{BB962C8B-B14F-4D97-AF65-F5344CB8AC3E}">
        <p14:creationId xmlns:p14="http://schemas.microsoft.com/office/powerpoint/2010/main" val="110602259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405"/>
            <a:ext cx="8229600" cy="1143000"/>
          </a:xfrm>
        </p:spPr>
        <p:txBody>
          <a:bodyPr/>
          <a:lstStyle/>
          <a:p>
            <a:r>
              <a:rPr lang="en-US" dirty="0" smtClean="0"/>
              <a:t>Example (contd.) </a:t>
            </a:r>
            <a:endParaRPr lang="en-US" dirty="0"/>
          </a:p>
        </p:txBody>
      </p:sp>
      <p:sp>
        <p:nvSpPr>
          <p:cNvPr id="3" name="Content Placeholder 2"/>
          <p:cNvSpPr>
            <a:spLocks noGrp="1"/>
          </p:cNvSpPr>
          <p:nvPr>
            <p:ph idx="1"/>
          </p:nvPr>
        </p:nvSpPr>
        <p:spPr>
          <a:xfrm>
            <a:off x="457200" y="1137029"/>
            <a:ext cx="8686800" cy="5257800"/>
          </a:xfrm>
        </p:spPr>
        <p:txBody>
          <a:bodyPr>
            <a:normAutofit fontScale="85000" lnSpcReduction="20000"/>
          </a:bodyPr>
          <a:lstStyle/>
          <a:p>
            <a:r>
              <a:rPr lang="en-US" sz="2800" dirty="0" smtClean="0"/>
              <a:t>We can show that S(44), S(45), S(46), S(47), S(48), S(49) are true.</a:t>
            </a:r>
          </a:p>
          <a:p>
            <a:r>
              <a:rPr lang="en-US" sz="2800" dirty="0" smtClean="0"/>
              <a:t>We now show that </a:t>
            </a:r>
          </a:p>
          <a:p>
            <a:pPr marL="0" indent="0" algn="ctr">
              <a:buNone/>
            </a:pPr>
            <a:r>
              <a:rPr lang="en-US" sz="2800" dirty="0"/>
              <a:t>(S</a:t>
            </a:r>
            <a:r>
              <a:rPr lang="en-US" sz="2800" dirty="0" smtClean="0"/>
              <a:t>(44)</a:t>
            </a:r>
            <a:r>
              <a:rPr lang="en-US" sz="2800" dirty="0">
                <a:latin typeface="Calibri" charset="0"/>
                <a:ea typeface="ＭＳ Ｐゴシック" charset="0"/>
                <a:cs typeface="ＭＳ Ｐゴシック" charset="0"/>
                <a:sym typeface="Symbol" charset="0"/>
              </a:rPr>
              <a:t> </a:t>
            </a:r>
            <a:r>
              <a:rPr lang="en-US" sz="2800" dirty="0" smtClean="0"/>
              <a:t> </a:t>
            </a:r>
            <a:r>
              <a:rPr lang="en-US" sz="2800" dirty="0"/>
              <a:t>S</a:t>
            </a:r>
            <a:r>
              <a:rPr lang="en-US" sz="2800" dirty="0" smtClean="0"/>
              <a:t>(45)</a:t>
            </a:r>
            <a:r>
              <a:rPr lang="en-US" sz="2800" dirty="0">
                <a:latin typeface="Calibri" charset="0"/>
                <a:ea typeface="ＭＳ Ｐゴシック" charset="0"/>
                <a:cs typeface="ＭＳ Ｐゴシック" charset="0"/>
                <a:sym typeface="Symbol" charset="0"/>
              </a:rPr>
              <a:t> </a:t>
            </a:r>
            <a:r>
              <a:rPr lang="en-US" sz="2800" dirty="0" smtClean="0"/>
              <a:t> </a:t>
            </a:r>
            <a:r>
              <a:rPr lang="en-US" sz="2800" dirty="0"/>
              <a:t>...</a:t>
            </a:r>
            <a:r>
              <a:rPr lang="en-US" sz="2800" dirty="0" smtClean="0"/>
              <a:t>.</a:t>
            </a:r>
            <a:r>
              <a:rPr lang="en-US" sz="2800" dirty="0">
                <a:latin typeface="Calibri" charset="0"/>
                <a:ea typeface="ＭＳ Ｐゴシック" charset="0"/>
                <a:cs typeface="ＭＳ Ｐゴシック" charset="0"/>
                <a:sym typeface="Symbol" charset="0"/>
              </a:rPr>
              <a:t> </a:t>
            </a:r>
            <a:r>
              <a:rPr lang="en-US" sz="2800" dirty="0" smtClean="0"/>
              <a:t> </a:t>
            </a:r>
            <a:r>
              <a:rPr lang="en-US" sz="2800" dirty="0"/>
              <a:t>S(k)) </a:t>
            </a:r>
            <a:r>
              <a:rPr lang="en-US" sz="2800" b="1" dirty="0">
                <a:sym typeface="Symbol" charset="0"/>
              </a:rPr>
              <a:t></a:t>
            </a:r>
            <a:r>
              <a:rPr lang="en-US" sz="2800" dirty="0">
                <a:sym typeface="Wingdings"/>
              </a:rPr>
              <a:t> S(k + 1</a:t>
            </a:r>
            <a:r>
              <a:rPr lang="en-US" sz="2800" dirty="0" smtClean="0">
                <a:sym typeface="Wingdings"/>
              </a:rPr>
              <a:t>), k ≥ 49.</a:t>
            </a:r>
          </a:p>
          <a:p>
            <a:r>
              <a:rPr lang="en-US" sz="2800" dirty="0" smtClean="0">
                <a:sym typeface="Wingdings"/>
              </a:rPr>
              <a:t>Consider m= (k+1)-6. </a:t>
            </a:r>
          </a:p>
          <a:p>
            <a:r>
              <a:rPr lang="en-US" sz="2800" dirty="0" smtClean="0">
                <a:sym typeface="Wingdings"/>
              </a:rPr>
              <a:t>Since </a:t>
            </a:r>
            <a:r>
              <a:rPr lang="en-US" dirty="0" smtClean="0">
                <a:sym typeface="Wingdings"/>
              </a:rPr>
              <a:t>k </a:t>
            </a:r>
            <a:r>
              <a:rPr lang="en-US" sz="2800" dirty="0">
                <a:sym typeface="Wingdings"/>
              </a:rPr>
              <a:t>≥ </a:t>
            </a:r>
            <a:r>
              <a:rPr lang="en-US" sz="2800" dirty="0" smtClean="0">
                <a:sym typeface="Wingdings"/>
              </a:rPr>
              <a:t>49, m ≥ 44.</a:t>
            </a:r>
          </a:p>
          <a:p>
            <a:r>
              <a:rPr lang="en-US" sz="2800" dirty="0" smtClean="0">
                <a:sym typeface="Wingdings"/>
              </a:rPr>
              <a:t>We assumed (</a:t>
            </a:r>
            <a:r>
              <a:rPr lang="en-US" sz="2800" dirty="0" smtClean="0">
                <a:solidFill>
                  <a:srgbClr val="FF0000"/>
                </a:solidFill>
                <a:sym typeface="Wingdings"/>
              </a:rPr>
              <a:t>induction hypothesis</a:t>
            </a:r>
            <a:r>
              <a:rPr lang="en-US" sz="2800" dirty="0" smtClean="0">
                <a:sym typeface="Wingdings"/>
              </a:rPr>
              <a:t>) that S(m) is true.</a:t>
            </a:r>
          </a:p>
          <a:p>
            <a:r>
              <a:rPr lang="en-US" sz="2800" dirty="0" smtClean="0">
                <a:sym typeface="Wingdings"/>
              </a:rPr>
              <a:t>i.e. </a:t>
            </a:r>
            <a:r>
              <a:rPr lang="en-US" sz="2800" dirty="0" smtClean="0">
                <a:solidFill>
                  <a:srgbClr val="0000FF"/>
                </a:solidFill>
                <a:sym typeface="Wingdings"/>
              </a:rPr>
              <a:t>m = </a:t>
            </a:r>
            <a:r>
              <a:rPr lang="en-US" sz="2800" dirty="0">
                <a:solidFill>
                  <a:srgbClr val="0000FF"/>
                </a:solidFill>
              </a:rPr>
              <a:t>6 </a:t>
            </a:r>
            <a:r>
              <a:rPr lang="en-US" sz="2800" dirty="0" smtClean="0">
                <a:solidFill>
                  <a:srgbClr val="0000FF"/>
                </a:solidFill>
              </a:rPr>
              <a:t>t’</a:t>
            </a:r>
            <a:r>
              <a:rPr lang="en-US" sz="2800" baseline="-25000" dirty="0" smtClean="0">
                <a:solidFill>
                  <a:srgbClr val="0000FF"/>
                </a:solidFill>
              </a:rPr>
              <a:t>1</a:t>
            </a:r>
            <a:r>
              <a:rPr lang="en-US" sz="2800" dirty="0" smtClean="0">
                <a:solidFill>
                  <a:srgbClr val="0000FF"/>
                </a:solidFill>
              </a:rPr>
              <a:t> </a:t>
            </a:r>
            <a:r>
              <a:rPr lang="en-US" sz="2800" dirty="0">
                <a:solidFill>
                  <a:srgbClr val="0000FF"/>
                </a:solidFill>
              </a:rPr>
              <a:t>+ 9 </a:t>
            </a:r>
            <a:r>
              <a:rPr lang="en-US" sz="2800" dirty="0" smtClean="0">
                <a:solidFill>
                  <a:srgbClr val="0000FF"/>
                </a:solidFill>
              </a:rPr>
              <a:t>t’</a:t>
            </a:r>
            <a:r>
              <a:rPr lang="en-US" sz="2800" baseline="-25000" dirty="0" smtClean="0">
                <a:solidFill>
                  <a:srgbClr val="0000FF"/>
                </a:solidFill>
              </a:rPr>
              <a:t>2</a:t>
            </a:r>
            <a:r>
              <a:rPr lang="en-US" sz="2800" dirty="0" smtClean="0">
                <a:solidFill>
                  <a:srgbClr val="0000FF"/>
                </a:solidFill>
              </a:rPr>
              <a:t> </a:t>
            </a:r>
            <a:r>
              <a:rPr lang="en-US" sz="2800" dirty="0">
                <a:solidFill>
                  <a:srgbClr val="0000FF"/>
                </a:solidFill>
              </a:rPr>
              <a:t>+ 20 </a:t>
            </a:r>
            <a:r>
              <a:rPr lang="en-US" sz="2800" dirty="0" smtClean="0">
                <a:solidFill>
                  <a:srgbClr val="0000FF"/>
                </a:solidFill>
              </a:rPr>
              <a:t>t’</a:t>
            </a:r>
            <a:r>
              <a:rPr lang="en-US" sz="2800" baseline="-25000" dirty="0" smtClean="0">
                <a:solidFill>
                  <a:srgbClr val="0000FF"/>
                </a:solidFill>
              </a:rPr>
              <a:t>3</a:t>
            </a:r>
            <a:r>
              <a:rPr lang="en-US" sz="2800" dirty="0">
                <a:solidFill>
                  <a:srgbClr val="0000FF"/>
                </a:solidFill>
              </a:rPr>
              <a:t>, where </a:t>
            </a:r>
            <a:r>
              <a:rPr lang="en-US" sz="2800" dirty="0" smtClean="0">
                <a:solidFill>
                  <a:srgbClr val="0000FF"/>
                </a:solidFill>
              </a:rPr>
              <a:t>t’</a:t>
            </a:r>
            <a:r>
              <a:rPr lang="en-US" sz="2800" baseline="-25000" dirty="0" smtClean="0">
                <a:solidFill>
                  <a:srgbClr val="0000FF"/>
                </a:solidFill>
              </a:rPr>
              <a:t>1</a:t>
            </a:r>
            <a:r>
              <a:rPr lang="en-US" sz="2800" dirty="0">
                <a:solidFill>
                  <a:srgbClr val="0000FF"/>
                </a:solidFill>
              </a:rPr>
              <a:t>, </a:t>
            </a:r>
            <a:r>
              <a:rPr lang="en-US" sz="2800" dirty="0" smtClean="0">
                <a:solidFill>
                  <a:srgbClr val="0000FF"/>
                </a:solidFill>
              </a:rPr>
              <a:t>t’</a:t>
            </a:r>
            <a:r>
              <a:rPr lang="en-US" sz="2800" baseline="-25000" dirty="0" smtClean="0">
                <a:solidFill>
                  <a:srgbClr val="0000FF"/>
                </a:solidFill>
              </a:rPr>
              <a:t>2</a:t>
            </a:r>
            <a:r>
              <a:rPr lang="en-US" sz="2800" dirty="0">
                <a:solidFill>
                  <a:srgbClr val="0000FF"/>
                </a:solidFill>
              </a:rPr>
              <a:t>, </a:t>
            </a:r>
            <a:r>
              <a:rPr lang="en-US" sz="2800" dirty="0" smtClean="0">
                <a:solidFill>
                  <a:srgbClr val="0000FF"/>
                </a:solidFill>
              </a:rPr>
              <a:t>t’</a:t>
            </a:r>
            <a:r>
              <a:rPr lang="en-US" sz="2800" baseline="-25000" dirty="0" smtClean="0">
                <a:solidFill>
                  <a:srgbClr val="0000FF"/>
                </a:solidFill>
              </a:rPr>
              <a:t>3</a:t>
            </a:r>
            <a:r>
              <a:rPr lang="en-US" sz="2800" dirty="0" smtClean="0">
                <a:solidFill>
                  <a:srgbClr val="0000FF"/>
                </a:solidFill>
              </a:rPr>
              <a:t> </a:t>
            </a:r>
            <a:r>
              <a:rPr lang="en-US" sz="2800" dirty="0">
                <a:solidFill>
                  <a:srgbClr val="0000FF"/>
                </a:solidFill>
              </a:rPr>
              <a:t>≥ </a:t>
            </a:r>
            <a:r>
              <a:rPr lang="en-US" sz="2800" dirty="0" smtClean="0">
                <a:solidFill>
                  <a:srgbClr val="0000FF"/>
                </a:solidFill>
              </a:rPr>
              <a:t>0.</a:t>
            </a:r>
          </a:p>
          <a:p>
            <a:r>
              <a:rPr lang="en-US" sz="2800" dirty="0" smtClean="0">
                <a:sym typeface="Wingdings"/>
              </a:rPr>
              <a:t>Hence</a:t>
            </a:r>
            <a:r>
              <a:rPr lang="en-US" sz="2800" dirty="0" smtClean="0">
                <a:solidFill>
                  <a:srgbClr val="0000FF"/>
                </a:solidFill>
                <a:sym typeface="Wingdings"/>
              </a:rPr>
              <a:t> m+6 = k+1 =  </a:t>
            </a:r>
            <a:r>
              <a:rPr lang="en-US" sz="2800" dirty="0">
                <a:solidFill>
                  <a:srgbClr val="0000FF"/>
                </a:solidFill>
              </a:rPr>
              <a:t>6 </a:t>
            </a:r>
            <a:r>
              <a:rPr lang="en-US" sz="2800" dirty="0" smtClean="0">
                <a:solidFill>
                  <a:srgbClr val="0000FF"/>
                </a:solidFill>
              </a:rPr>
              <a:t>(t</a:t>
            </a:r>
            <a:r>
              <a:rPr lang="en-US" sz="2800" dirty="0">
                <a:solidFill>
                  <a:srgbClr val="0000FF"/>
                </a:solidFill>
              </a:rPr>
              <a:t>’</a:t>
            </a:r>
            <a:r>
              <a:rPr lang="en-US" sz="2800" baseline="-25000" dirty="0" smtClean="0">
                <a:solidFill>
                  <a:srgbClr val="0000FF"/>
                </a:solidFill>
              </a:rPr>
              <a:t>1</a:t>
            </a:r>
            <a:r>
              <a:rPr lang="en-US" sz="2800" dirty="0" smtClean="0">
                <a:solidFill>
                  <a:srgbClr val="0000FF"/>
                </a:solidFill>
              </a:rPr>
              <a:t>+1) </a:t>
            </a:r>
            <a:r>
              <a:rPr lang="en-US" sz="2800" dirty="0">
                <a:solidFill>
                  <a:srgbClr val="0000FF"/>
                </a:solidFill>
              </a:rPr>
              <a:t>+ 9 t’</a:t>
            </a:r>
            <a:r>
              <a:rPr lang="en-US" sz="2800" baseline="-25000" dirty="0">
                <a:solidFill>
                  <a:srgbClr val="0000FF"/>
                </a:solidFill>
              </a:rPr>
              <a:t>2</a:t>
            </a:r>
            <a:r>
              <a:rPr lang="en-US" sz="2800" dirty="0">
                <a:solidFill>
                  <a:srgbClr val="0000FF"/>
                </a:solidFill>
              </a:rPr>
              <a:t> + 20 t’</a:t>
            </a:r>
            <a:r>
              <a:rPr lang="en-US" sz="2800" baseline="-25000" dirty="0" smtClean="0">
                <a:solidFill>
                  <a:srgbClr val="0000FF"/>
                </a:solidFill>
              </a:rPr>
              <a:t>3.</a:t>
            </a:r>
          </a:p>
          <a:p>
            <a:r>
              <a:rPr lang="en-US" sz="2800" dirty="0" smtClean="0">
                <a:solidFill>
                  <a:srgbClr val="000000"/>
                </a:solidFill>
                <a:sym typeface="Wingdings"/>
              </a:rPr>
              <a:t>Therefore, S(k+1) is true</a:t>
            </a:r>
            <a:r>
              <a:rPr lang="en-US" sz="2800" dirty="0" smtClean="0">
                <a:solidFill>
                  <a:srgbClr val="000000"/>
                </a:solidFill>
                <a:sym typeface="Wingdings"/>
              </a:rPr>
              <a:t>. This means that</a:t>
            </a:r>
          </a:p>
          <a:p>
            <a:pPr marL="0" indent="0" algn="ctr">
              <a:buNone/>
            </a:pPr>
            <a:r>
              <a:rPr lang="en-US" sz="2800" dirty="0" smtClean="0">
                <a:solidFill>
                  <a:srgbClr val="000000"/>
                </a:solidFill>
                <a:sym typeface="Wingdings"/>
              </a:rPr>
              <a:t>S(44) </a:t>
            </a:r>
            <a:r>
              <a:rPr lang="en-US" sz="2800" dirty="0" smtClean="0">
                <a:sym typeface="Symbol" charset="0"/>
              </a:rPr>
              <a:t> S(50), S(45) </a:t>
            </a:r>
            <a:r>
              <a:rPr lang="en-US" sz="2800" dirty="0">
                <a:sym typeface="Symbol" charset="0"/>
              </a:rPr>
              <a:t> S(</a:t>
            </a:r>
            <a:r>
              <a:rPr lang="en-US" sz="2800" dirty="0" smtClean="0">
                <a:sym typeface="Symbol" charset="0"/>
              </a:rPr>
              <a:t>51), S(46)  S(52), S(47)  S(53), …,</a:t>
            </a:r>
          </a:p>
          <a:p>
            <a:pPr marL="0" indent="0">
              <a:buNone/>
            </a:pPr>
            <a:r>
              <a:rPr lang="en-US" sz="2800" dirty="0">
                <a:solidFill>
                  <a:srgbClr val="000000"/>
                </a:solidFill>
                <a:sym typeface="Symbol" charset="0"/>
              </a:rPr>
              <a:t>	</a:t>
            </a:r>
            <a:r>
              <a:rPr lang="en-US" sz="3300" dirty="0" smtClean="0">
                <a:solidFill>
                  <a:srgbClr val="000000"/>
                </a:solidFill>
                <a:sym typeface="Symbol" charset="0"/>
              </a:rPr>
              <a:t>completing the induction.</a:t>
            </a:r>
            <a:endParaRPr lang="en-US" sz="3300" dirty="0">
              <a:solidFill>
                <a:srgbClr val="000000"/>
              </a:solidFill>
              <a:sym typeface="Wingdings"/>
            </a:endParaRPr>
          </a:p>
          <a:p>
            <a:pPr marL="0" indent="0" algn="ctr">
              <a:buNone/>
            </a:pPr>
            <a:endParaRPr lang="en-US" sz="2800" dirty="0" smtClean="0">
              <a:solidFill>
                <a:srgbClr val="000000"/>
              </a:solidFill>
              <a:sym typeface="Wingdings"/>
            </a:endParaRPr>
          </a:p>
          <a:p>
            <a:r>
              <a:rPr lang="en-US" sz="2800" dirty="0" smtClean="0">
                <a:solidFill>
                  <a:srgbClr val="000000"/>
                </a:solidFill>
                <a:sym typeface="Wingdings"/>
              </a:rPr>
              <a:t>By the principle of strong induction, </a:t>
            </a:r>
            <a:r>
              <a:rPr lang="en-US" sz="2800" dirty="0" smtClean="0">
                <a:latin typeface="Calibri" charset="0"/>
                <a:ea typeface="ＭＳ Ｐゴシック" charset="0"/>
                <a:cs typeface="ＭＳ Ｐゴシック" charset="0"/>
                <a:sym typeface="Symbol" charset="0"/>
              </a:rPr>
              <a:t></a:t>
            </a:r>
            <a:r>
              <a:rPr lang="en-US" sz="2800" dirty="0" err="1" smtClean="0">
                <a:latin typeface="Calibri" charset="0"/>
                <a:ea typeface="ＭＳ Ｐゴシック" charset="0"/>
                <a:cs typeface="ＭＳ Ｐゴシック" charset="0"/>
                <a:sym typeface="Symbol" charset="0"/>
              </a:rPr>
              <a:t>nN</a:t>
            </a:r>
            <a:r>
              <a:rPr lang="en-US" sz="2800" dirty="0" smtClean="0">
                <a:latin typeface="Calibri" charset="0"/>
                <a:ea typeface="ＭＳ Ｐゴシック" charset="0"/>
                <a:cs typeface="ＭＳ Ｐゴシック" charset="0"/>
                <a:sym typeface="Symbol" charset="0"/>
              </a:rPr>
              <a:t> </a:t>
            </a:r>
            <a:r>
              <a:rPr lang="en-US" sz="2800" dirty="0">
                <a:latin typeface="Calibri" charset="0"/>
                <a:ea typeface="ＭＳ Ｐゴシック" charset="0"/>
                <a:cs typeface="ＭＳ Ｐゴシック" charset="0"/>
                <a:sym typeface="Symbol" charset="0"/>
              </a:rPr>
              <a:t>S</a:t>
            </a:r>
            <a:r>
              <a:rPr lang="en-US" sz="2800" dirty="0" smtClean="0">
                <a:latin typeface="Calibri" charset="0"/>
                <a:ea typeface="ＭＳ Ｐゴシック" charset="0"/>
                <a:cs typeface="ＭＳ Ｐゴシック" charset="0"/>
                <a:sym typeface="Symbol" charset="0"/>
              </a:rPr>
              <a:t>(n), n </a:t>
            </a:r>
            <a:r>
              <a:rPr lang="en-US" sz="2800" dirty="0">
                <a:sym typeface="Wingdings"/>
              </a:rPr>
              <a:t>≥ </a:t>
            </a:r>
            <a:r>
              <a:rPr lang="en-US" sz="2800" dirty="0" smtClean="0">
                <a:sym typeface="Wingdings"/>
              </a:rPr>
              <a:t>44 is true.</a:t>
            </a:r>
            <a:endParaRPr lang="en-US" sz="2800" dirty="0">
              <a:latin typeface="Calibri" charset="0"/>
              <a:ea typeface="ＭＳ Ｐゴシック" charset="0"/>
              <a:cs typeface="ＭＳ Ｐゴシック" charset="0"/>
              <a:sym typeface="Symbol" charset="0"/>
            </a:endParaRPr>
          </a:p>
          <a:p>
            <a:endParaRPr lang="en-US" sz="2800" dirty="0" smtClean="0">
              <a:solidFill>
                <a:srgbClr val="000000"/>
              </a:solidFill>
              <a:sym typeface="Wingdings"/>
            </a:endParaRPr>
          </a:p>
          <a:p>
            <a:pPr marL="0" indent="0" algn="ctr">
              <a:buNone/>
            </a:pPr>
            <a:endParaRPr lang="en-US" sz="2800" dirty="0" smtClean="0"/>
          </a:p>
          <a:p>
            <a:endParaRPr lang="en-US" sz="2800" dirty="0" smtClean="0"/>
          </a:p>
        </p:txBody>
      </p:sp>
    </p:spTree>
    <p:extLst>
      <p:ext uri="{BB962C8B-B14F-4D97-AF65-F5344CB8AC3E}">
        <p14:creationId xmlns:p14="http://schemas.microsoft.com/office/powerpoint/2010/main" val="17890095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Principle of </a:t>
            </a:r>
            <a:r>
              <a:rPr lang="en-US" b="1" dirty="0" smtClean="0">
                <a:solidFill>
                  <a:srgbClr val="FF0000"/>
                </a:solidFill>
              </a:rPr>
              <a:t>Strong</a:t>
            </a:r>
            <a:r>
              <a:rPr lang="en-US" b="1" dirty="0" smtClean="0">
                <a:solidFill>
                  <a:srgbClr val="0000FF"/>
                </a:solidFill>
              </a:rPr>
              <a:t> Mathematical Induction</a:t>
            </a:r>
            <a:endParaRPr lang="en-US"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dirty="0" smtClean="0">
                <a:solidFill>
                  <a:srgbClr val="FF0000"/>
                </a:solidFill>
              </a:rPr>
              <a:t>Sometimes mathematical induction is not enough.</a:t>
            </a:r>
          </a:p>
          <a:p>
            <a:r>
              <a:rPr lang="en-US" dirty="0" smtClean="0"/>
              <a:t>In order to prove that </a:t>
            </a:r>
            <a:r>
              <a:rPr lang="en-US" dirty="0" err="1" smtClean="0"/>
              <a:t>S(n</a:t>
            </a:r>
            <a:r>
              <a:rPr lang="en-US" dirty="0" smtClean="0"/>
              <a:t>) is true for all positive integer </a:t>
            </a:r>
            <a:r>
              <a:rPr lang="en-US" dirty="0" err="1" smtClean="0"/>
              <a:t>n</a:t>
            </a:r>
            <a:r>
              <a:rPr lang="en-US" dirty="0" smtClean="0"/>
              <a:t> ≥ n</a:t>
            </a:r>
            <a:r>
              <a:rPr lang="en-US" baseline="-25000" dirty="0" smtClean="0"/>
              <a:t>0</a:t>
            </a:r>
            <a:r>
              <a:rPr lang="en-US" dirty="0" smtClean="0"/>
              <a:t>, we complete two steps:</a:t>
            </a:r>
          </a:p>
          <a:p>
            <a:pPr lvl="1"/>
            <a:r>
              <a:rPr lang="en-US" dirty="0" smtClean="0"/>
              <a:t>Basis step: We verify that S(n</a:t>
            </a:r>
            <a:r>
              <a:rPr lang="en-US" baseline="-25000" dirty="0" smtClean="0"/>
              <a:t>0</a:t>
            </a:r>
            <a:r>
              <a:rPr lang="en-US" dirty="0" smtClean="0"/>
              <a:t>), S(n</a:t>
            </a:r>
            <a:r>
              <a:rPr lang="en-US" baseline="-25000" dirty="0" smtClean="0"/>
              <a:t>0</a:t>
            </a:r>
            <a:r>
              <a:rPr lang="en-US" dirty="0" smtClean="0"/>
              <a:t>+1), ..., S(n</a:t>
            </a:r>
            <a:r>
              <a:rPr lang="en-US" baseline="-25000" dirty="0" smtClean="0"/>
              <a:t>1</a:t>
            </a:r>
            <a:r>
              <a:rPr lang="en-US" dirty="0" smtClean="0"/>
              <a:t>) are true.</a:t>
            </a:r>
          </a:p>
          <a:p>
            <a:pPr lvl="1"/>
            <a:r>
              <a:rPr lang="en-US" dirty="0" smtClean="0"/>
              <a:t>Inductive step: We show that conditional statement (S(n</a:t>
            </a:r>
            <a:r>
              <a:rPr lang="en-US" baseline="-25000" dirty="0" smtClean="0"/>
              <a:t>0</a:t>
            </a:r>
            <a:r>
              <a:rPr lang="en-US" dirty="0" smtClean="0"/>
              <a:t>)</a:t>
            </a:r>
            <a:r>
              <a:rPr lang="en-US" dirty="0">
                <a:latin typeface="Calibri" charset="0"/>
                <a:ea typeface="ＭＳ Ｐゴシック" charset="0"/>
                <a:cs typeface="ＭＳ Ｐゴシック" charset="0"/>
                <a:sym typeface="Symbol" charset="0"/>
              </a:rPr>
              <a:t> </a:t>
            </a:r>
            <a:r>
              <a:rPr lang="en-US" dirty="0" smtClean="0"/>
              <a:t> S(n</a:t>
            </a:r>
            <a:r>
              <a:rPr lang="en-US" baseline="-25000" dirty="0" smtClean="0"/>
              <a:t>0</a:t>
            </a:r>
            <a:r>
              <a:rPr lang="en-US" dirty="0" smtClean="0"/>
              <a:t>+1)</a:t>
            </a:r>
            <a:r>
              <a:rPr lang="en-US" dirty="0">
                <a:latin typeface="Calibri" charset="0"/>
                <a:ea typeface="ＭＳ Ｐゴシック" charset="0"/>
                <a:cs typeface="ＭＳ Ｐゴシック" charset="0"/>
                <a:sym typeface="Symbol" charset="0"/>
              </a:rPr>
              <a:t> </a:t>
            </a:r>
            <a:r>
              <a:rPr lang="en-US" dirty="0" smtClean="0"/>
              <a:t> ....</a:t>
            </a:r>
            <a:r>
              <a:rPr lang="en-US" dirty="0">
                <a:latin typeface="Calibri" charset="0"/>
                <a:ea typeface="ＭＳ Ｐゴシック" charset="0"/>
                <a:cs typeface="ＭＳ Ｐゴシック" charset="0"/>
                <a:sym typeface="Symbol" charset="0"/>
              </a:rPr>
              <a:t> </a:t>
            </a:r>
            <a:r>
              <a:rPr lang="en-US" dirty="0" smtClean="0"/>
              <a:t> S(k)) </a:t>
            </a:r>
            <a:r>
              <a:rPr lang="en-US" b="1" dirty="0" smtClean="0">
                <a:sym typeface="Symbol" charset="0"/>
              </a:rPr>
              <a:t></a:t>
            </a:r>
            <a:r>
              <a:rPr lang="en-US" dirty="0" smtClean="0">
                <a:sym typeface="Wingdings"/>
              </a:rPr>
              <a:t> S(k + 1) for all positive integers k ≥ n</a:t>
            </a:r>
            <a:r>
              <a:rPr lang="en-US" baseline="-25000" dirty="0" smtClean="0">
                <a:sym typeface="Wingdings"/>
              </a:rPr>
              <a:t>1</a:t>
            </a:r>
            <a:r>
              <a:rPr lang="en-US" dirty="0" smtClean="0">
                <a:sym typeface="Wingdings"/>
              </a:rPr>
              <a:t>.</a:t>
            </a:r>
          </a:p>
          <a:p>
            <a:pPr lvl="1"/>
            <a:r>
              <a:rPr lang="en-US" dirty="0" smtClean="0">
                <a:sym typeface="Wingdings"/>
              </a:rPr>
              <a:t>It follows by the principle of strong mathematical induction that every S(n),  n≥ n</a:t>
            </a:r>
            <a:r>
              <a:rPr lang="en-US" baseline="-25000" dirty="0" smtClean="0">
                <a:sym typeface="Wingdings"/>
              </a:rPr>
              <a:t>0</a:t>
            </a:r>
            <a:r>
              <a:rPr lang="en-US" dirty="0" smtClean="0">
                <a:sym typeface="Wingdings"/>
              </a:rPr>
              <a:t> is true.</a:t>
            </a:r>
          </a:p>
          <a:p>
            <a:r>
              <a:rPr lang="en-US" dirty="0" smtClean="0">
                <a:sym typeface="Wingdings"/>
              </a:rPr>
              <a:t>Symbolically </a:t>
            </a:r>
          </a:p>
          <a:p>
            <a:pPr lvl="1">
              <a:buNone/>
            </a:pPr>
            <a:r>
              <a:rPr lang="en-US" dirty="0" smtClean="0">
                <a:solidFill>
                  <a:srgbClr val="0000FF"/>
                </a:solidFill>
              </a:rPr>
              <a:t>[(S(n</a:t>
            </a:r>
            <a:r>
              <a:rPr lang="en-US" baseline="-25000" dirty="0" smtClean="0">
                <a:solidFill>
                  <a:srgbClr val="0000FF"/>
                </a:solidFill>
              </a:rPr>
              <a:t>0</a:t>
            </a:r>
            <a:r>
              <a:rPr lang="en-US" dirty="0" smtClean="0">
                <a:solidFill>
                  <a:srgbClr val="0000FF"/>
                </a:solidFill>
              </a:rPr>
              <a:t>)</a:t>
            </a:r>
            <a:r>
              <a:rPr lang="en-US" dirty="0" smtClean="0">
                <a:solidFill>
                  <a:srgbClr val="0000FF"/>
                </a:solidFill>
                <a:latin typeface="Calibri" charset="0"/>
                <a:ea typeface="ＭＳ Ｐゴシック" charset="0"/>
                <a:cs typeface="ＭＳ Ｐゴシック" charset="0"/>
                <a:sym typeface="Symbol" charset="0"/>
              </a:rPr>
              <a:t></a:t>
            </a:r>
            <a:r>
              <a:rPr lang="en-US" dirty="0" smtClean="0">
                <a:solidFill>
                  <a:srgbClr val="0000FF"/>
                </a:solidFill>
              </a:rPr>
              <a:t>S(n</a:t>
            </a:r>
            <a:r>
              <a:rPr lang="en-US" baseline="-25000" dirty="0" smtClean="0">
                <a:solidFill>
                  <a:srgbClr val="0000FF"/>
                </a:solidFill>
              </a:rPr>
              <a:t>0</a:t>
            </a:r>
            <a:r>
              <a:rPr lang="en-US" dirty="0" smtClean="0">
                <a:solidFill>
                  <a:srgbClr val="0000FF"/>
                </a:solidFill>
              </a:rPr>
              <a:t>+1)</a:t>
            </a:r>
            <a:r>
              <a:rPr lang="en-US" dirty="0" smtClean="0">
                <a:solidFill>
                  <a:srgbClr val="0000FF"/>
                </a:solidFill>
                <a:latin typeface="Calibri" charset="0"/>
                <a:ea typeface="ＭＳ Ｐゴシック" charset="0"/>
                <a:cs typeface="ＭＳ Ｐゴシック" charset="0"/>
                <a:sym typeface="Symbol" charset="0"/>
              </a:rPr>
              <a:t></a:t>
            </a:r>
            <a:r>
              <a:rPr lang="en-US" dirty="0" smtClean="0">
                <a:solidFill>
                  <a:srgbClr val="0000FF"/>
                </a:solidFill>
              </a:rPr>
              <a:t> ...</a:t>
            </a:r>
            <a:r>
              <a:rPr lang="en-US" dirty="0">
                <a:solidFill>
                  <a:srgbClr val="0000FF"/>
                </a:solidFill>
                <a:latin typeface="Calibri" charset="0"/>
                <a:ea typeface="ＭＳ Ｐゴシック" charset="0"/>
                <a:cs typeface="ＭＳ Ｐゴシック" charset="0"/>
                <a:sym typeface="Symbol" charset="0"/>
              </a:rPr>
              <a:t> </a:t>
            </a:r>
            <a:r>
              <a:rPr lang="en-US" dirty="0" smtClean="0">
                <a:solidFill>
                  <a:srgbClr val="0000FF"/>
                </a:solidFill>
              </a:rPr>
              <a:t>S(n</a:t>
            </a:r>
            <a:r>
              <a:rPr lang="en-US" baseline="-25000" dirty="0" smtClean="0">
                <a:solidFill>
                  <a:srgbClr val="0000FF"/>
                </a:solidFill>
              </a:rPr>
              <a:t>1</a:t>
            </a:r>
            <a:r>
              <a:rPr lang="en-US" dirty="0" smtClean="0">
                <a:solidFill>
                  <a:srgbClr val="0000FF"/>
                </a:solidFill>
              </a:rPr>
              <a:t>)</a:t>
            </a:r>
            <a:r>
              <a:rPr lang="en-US" dirty="0">
                <a:solidFill>
                  <a:srgbClr val="0000FF"/>
                </a:solidFill>
                <a:latin typeface="Calibri" charset="0"/>
                <a:ea typeface="ＭＳ Ｐゴシック" charset="0"/>
                <a:cs typeface="ＭＳ Ｐゴシック" charset="0"/>
                <a:sym typeface="Symbol" charset="0"/>
              </a:rPr>
              <a:t> </a:t>
            </a:r>
            <a:r>
              <a:rPr lang="en-US" dirty="0" smtClean="0">
                <a:solidFill>
                  <a:srgbClr val="0000FF"/>
                </a:solidFill>
              </a:rPr>
              <a:t> </a:t>
            </a:r>
            <a:r>
              <a:rPr lang="en-US" dirty="0" smtClean="0">
                <a:solidFill>
                  <a:srgbClr val="0000FF"/>
                </a:solidFill>
                <a:sym typeface="Symbol" pitchFamily="112" charset="2"/>
              </a:rPr>
              <a:t> </a:t>
            </a:r>
            <a:r>
              <a:rPr lang="en-US" dirty="0" smtClean="0">
                <a:solidFill>
                  <a:srgbClr val="0000FF"/>
                </a:solidFill>
              </a:rPr>
              <a:t>S(n</a:t>
            </a:r>
            <a:r>
              <a:rPr lang="en-US" baseline="-25000" dirty="0" smtClean="0">
                <a:solidFill>
                  <a:srgbClr val="0000FF"/>
                </a:solidFill>
              </a:rPr>
              <a:t>1</a:t>
            </a:r>
            <a:r>
              <a:rPr lang="en-US" dirty="0" smtClean="0">
                <a:solidFill>
                  <a:srgbClr val="0000FF"/>
                </a:solidFill>
              </a:rPr>
              <a:t>+1)</a:t>
            </a:r>
            <a:r>
              <a:rPr lang="en-US" dirty="0">
                <a:solidFill>
                  <a:srgbClr val="0000FF"/>
                </a:solidFill>
                <a:latin typeface="Calibri" charset="0"/>
                <a:ea typeface="ＭＳ Ｐゴシック" charset="0"/>
                <a:cs typeface="ＭＳ Ｐゴシック" charset="0"/>
                <a:sym typeface="Symbol" charset="0"/>
              </a:rPr>
              <a:t> </a:t>
            </a:r>
            <a:r>
              <a:rPr lang="en-US" dirty="0" smtClean="0">
                <a:solidFill>
                  <a:srgbClr val="0000FF"/>
                </a:solidFill>
              </a:rPr>
              <a:t> …</a:t>
            </a:r>
            <a:r>
              <a:rPr lang="en-US" dirty="0">
                <a:solidFill>
                  <a:srgbClr val="0000FF"/>
                </a:solidFill>
                <a:latin typeface="Calibri" charset="0"/>
                <a:ea typeface="ＭＳ Ｐゴシック" charset="0"/>
                <a:cs typeface="ＭＳ Ｐゴシック" charset="0"/>
                <a:sym typeface="Symbol" charset="0"/>
              </a:rPr>
              <a:t></a:t>
            </a:r>
            <a:r>
              <a:rPr lang="en-US" dirty="0" smtClean="0">
                <a:solidFill>
                  <a:srgbClr val="0000FF"/>
                </a:solidFill>
              </a:rPr>
              <a:t> S(k)</a:t>
            </a:r>
            <a:r>
              <a:rPr lang="en-US" b="1" dirty="0" smtClean="0">
                <a:solidFill>
                  <a:srgbClr val="0000FF"/>
                </a:solidFill>
                <a:sym typeface="Symbol" charset="0"/>
              </a:rPr>
              <a:t> </a:t>
            </a:r>
            <a:r>
              <a:rPr lang="en-US" dirty="0" smtClean="0">
                <a:solidFill>
                  <a:srgbClr val="0000FF"/>
                </a:solidFill>
                <a:sym typeface="Wingdings"/>
              </a:rPr>
              <a:t> S(k+1), k </a:t>
            </a:r>
            <a:r>
              <a:rPr lang="en-US" dirty="0">
                <a:solidFill>
                  <a:srgbClr val="0000FF"/>
                </a:solidFill>
                <a:sym typeface="Wingdings"/>
              </a:rPr>
              <a:t>≥ </a:t>
            </a:r>
            <a:r>
              <a:rPr lang="en-US" dirty="0" smtClean="0">
                <a:solidFill>
                  <a:srgbClr val="0000FF"/>
                </a:solidFill>
                <a:sym typeface="Wingdings"/>
              </a:rPr>
              <a:t>n</a:t>
            </a:r>
            <a:r>
              <a:rPr lang="en-US" baseline="-25000" dirty="0" smtClean="0">
                <a:solidFill>
                  <a:srgbClr val="0000FF"/>
                </a:solidFill>
                <a:sym typeface="Wingdings"/>
              </a:rPr>
              <a:t>1</a:t>
            </a:r>
            <a:r>
              <a:rPr lang="en-US" dirty="0" smtClean="0">
                <a:solidFill>
                  <a:srgbClr val="0000FF"/>
                </a:solidFill>
                <a:sym typeface="Wingdings"/>
              </a:rPr>
              <a:t>]</a:t>
            </a:r>
            <a:endParaRPr lang="en-US" dirty="0" smtClean="0">
              <a:solidFill>
                <a:srgbClr val="0000FF"/>
              </a:solidFill>
            </a:endParaRPr>
          </a:p>
          <a:p>
            <a:pPr lvl="1">
              <a:buNone/>
            </a:pPr>
            <a:r>
              <a:rPr lang="en-US" b="1" dirty="0">
                <a:solidFill>
                  <a:srgbClr val="0000FF"/>
                </a:solidFill>
                <a:sym typeface="Symbol" charset="0"/>
              </a:rPr>
              <a:t>	</a:t>
            </a:r>
            <a:r>
              <a:rPr lang="en-US" b="1" dirty="0" smtClean="0">
                <a:solidFill>
                  <a:srgbClr val="0000FF"/>
                </a:solidFill>
                <a:sym typeface="Symbol" charset="0"/>
              </a:rPr>
              <a:t>										</a:t>
            </a:r>
            <a:r>
              <a:rPr lang="en-US" dirty="0" smtClean="0">
                <a:solidFill>
                  <a:srgbClr val="0000FF"/>
                </a:solidFill>
                <a:sym typeface="Wingdings"/>
              </a:rPr>
              <a:t> </a:t>
            </a:r>
            <a:r>
              <a:rPr lang="en-US" dirty="0" smtClean="0">
                <a:solidFill>
                  <a:srgbClr val="0000FF"/>
                </a:solidFill>
                <a:sym typeface="Symbol" pitchFamily="112" charset="2"/>
              </a:rPr>
              <a:t>(n</a:t>
            </a:r>
            <a:r>
              <a:rPr lang="en-US" dirty="0" smtClean="0">
                <a:solidFill>
                  <a:srgbClr val="0000FF"/>
                </a:solidFill>
                <a:sym typeface="Wingdings"/>
              </a:rPr>
              <a:t>≥ n</a:t>
            </a:r>
            <a:r>
              <a:rPr lang="en-US" baseline="-25000" dirty="0" smtClean="0">
                <a:solidFill>
                  <a:srgbClr val="0000FF"/>
                </a:solidFill>
                <a:sym typeface="Wingdings"/>
              </a:rPr>
              <a:t>0</a:t>
            </a:r>
            <a:r>
              <a:rPr lang="en-US" dirty="0" smtClean="0">
                <a:solidFill>
                  <a:srgbClr val="0000FF"/>
                </a:solidFill>
                <a:sym typeface="Wingdings"/>
              </a:rPr>
              <a:t>)</a:t>
            </a:r>
            <a:r>
              <a:rPr lang="en-US" dirty="0" smtClean="0">
                <a:solidFill>
                  <a:srgbClr val="0000FF"/>
                </a:solidFill>
                <a:sym typeface="Symbol" pitchFamily="112" charset="2"/>
              </a:rPr>
              <a:t> S(n)</a:t>
            </a:r>
            <a:endParaRPr lang="en-US" dirty="0" smtClean="0">
              <a:solidFill>
                <a:srgbClr val="0000FF"/>
              </a:solidFill>
              <a:sym typeface="Wingdings"/>
            </a:endParaRPr>
          </a:p>
        </p:txBody>
      </p:sp>
    </p:spTree>
    <p:extLst>
      <p:ext uri="{BB962C8B-B14F-4D97-AF65-F5344CB8AC3E}">
        <p14:creationId xmlns:p14="http://schemas.microsoft.com/office/powerpoint/2010/main" val="939432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Any integer n &gt; 11 can be written in the form  n=4a + 5b for a,</a:t>
            </a:r>
            <a:r>
              <a:rPr lang="en-US" dirty="0"/>
              <a:t> </a:t>
            </a:r>
            <a:r>
              <a:rPr lang="en-US" dirty="0" smtClean="0"/>
              <a:t>b </a:t>
            </a:r>
            <a:r>
              <a:rPr lang="en-US" dirty="0" smtClean="0">
                <a:solidFill>
                  <a:srgbClr val="000000"/>
                </a:solidFill>
                <a:latin typeface="Calibri" charset="0"/>
                <a:sym typeface="Symbol" charset="0"/>
              </a:rPr>
              <a:t> Z</a:t>
            </a:r>
            <a:r>
              <a:rPr lang="en-US" dirty="0" smtClean="0">
                <a:solidFill>
                  <a:srgbClr val="0000FF"/>
                </a:solidFill>
                <a:latin typeface="Calibri" charset="0"/>
                <a:sym typeface="Symbol" charset="0"/>
              </a:rPr>
              <a:t>.</a:t>
            </a:r>
          </a:p>
          <a:p>
            <a:r>
              <a:rPr lang="en-US" dirty="0" smtClean="0">
                <a:solidFill>
                  <a:srgbClr val="000000"/>
                </a:solidFill>
                <a:latin typeface="Calibri" charset="0"/>
                <a:sym typeface="Symbol" charset="0"/>
              </a:rPr>
              <a:t>Try at home.</a:t>
            </a:r>
            <a:endParaRPr lang="en-US" dirty="0">
              <a:solidFill>
                <a:srgbClr val="000000"/>
              </a:solidFill>
            </a:endParaRPr>
          </a:p>
        </p:txBody>
      </p:sp>
    </p:spTree>
    <p:extLst>
      <p:ext uri="{BB962C8B-B14F-4D97-AF65-F5344CB8AC3E}">
        <p14:creationId xmlns:p14="http://schemas.microsoft.com/office/powerpoint/2010/main" val="5526216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Principle of Mathematical Induction</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800" dirty="0" smtClean="0"/>
              <a:t>How do we do this?</a:t>
            </a:r>
            <a:endParaRPr lang="en-US" sz="2400" dirty="0"/>
          </a:p>
          <a:p>
            <a:pPr lvl="1"/>
            <a:r>
              <a:rPr lang="en-US" sz="2400" dirty="0" smtClean="0"/>
              <a:t>S(1) is usually an easy property to show.</a:t>
            </a:r>
          </a:p>
          <a:p>
            <a:pPr lvl="1"/>
            <a:r>
              <a:rPr lang="en-US" sz="2400" dirty="0" smtClean="0"/>
              <a:t>To prove the conditional statement, we assume that S(k) is true (it is called </a:t>
            </a:r>
            <a:r>
              <a:rPr lang="en-US" sz="2400" dirty="0" smtClean="0">
                <a:solidFill>
                  <a:srgbClr val="FF0000"/>
                </a:solidFill>
              </a:rPr>
              <a:t>inductive hypothesis</a:t>
            </a:r>
            <a:r>
              <a:rPr lang="en-US" sz="2400" dirty="0" smtClean="0"/>
              <a:t>) and show that under this condition S(k+1) is also true.</a:t>
            </a:r>
          </a:p>
        </p:txBody>
      </p:sp>
    </p:spTree>
    <p:extLst>
      <p:ext uri="{BB962C8B-B14F-4D97-AF65-F5344CB8AC3E}">
        <p14:creationId xmlns:p14="http://schemas.microsoft.com/office/powerpoint/2010/main" val="16977039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Steps to doing an inductive proof</a:t>
            </a:r>
            <a:endParaRPr lang="en-US"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smtClean="0">
                <a:solidFill>
                  <a:srgbClr val="0000FF"/>
                </a:solidFill>
                <a:sym typeface="Wingdings"/>
              </a:rPr>
              <a:t>State the theorem, which is the proposition S(n)</a:t>
            </a:r>
          </a:p>
        </p:txBody>
      </p:sp>
    </p:spTree>
    <p:extLst>
      <p:ext uri="{BB962C8B-B14F-4D97-AF65-F5344CB8AC3E}">
        <p14:creationId xmlns:p14="http://schemas.microsoft.com/office/powerpoint/2010/main" val="9946288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Steps to doing an inductive proof</a:t>
            </a:r>
            <a:endParaRPr lang="en-US"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smtClean="0">
                <a:sym typeface="Wingdings"/>
              </a:rPr>
              <a:t>State the theorem, which is the proposition S(n)</a:t>
            </a:r>
          </a:p>
          <a:p>
            <a:pPr marL="514350" indent="-514350">
              <a:buFont typeface="+mj-lt"/>
              <a:buAutoNum type="arabicPeriod"/>
            </a:pPr>
            <a:r>
              <a:rPr lang="en-US" sz="2800" dirty="0" smtClean="0">
                <a:solidFill>
                  <a:srgbClr val="0000FF"/>
                </a:solidFill>
                <a:sym typeface="Wingdings"/>
              </a:rPr>
              <a:t>Show that S(base case) is true. There could be more than one base case.</a:t>
            </a:r>
          </a:p>
        </p:txBody>
      </p:sp>
    </p:spTree>
    <p:extLst>
      <p:ext uri="{BB962C8B-B14F-4D97-AF65-F5344CB8AC3E}">
        <p14:creationId xmlns:p14="http://schemas.microsoft.com/office/powerpoint/2010/main" val="22969944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Steps to doing an inductive proof</a:t>
            </a:r>
            <a:endParaRPr lang="en-US"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smtClean="0">
                <a:sym typeface="Wingdings"/>
              </a:rPr>
              <a:t>State the theorem, which is the proposition S(n)</a:t>
            </a:r>
          </a:p>
          <a:p>
            <a:pPr marL="514350" indent="-514350">
              <a:buFont typeface="+mj-lt"/>
              <a:buAutoNum type="arabicPeriod"/>
            </a:pPr>
            <a:r>
              <a:rPr lang="en-US" sz="2800" dirty="0" smtClean="0">
                <a:sym typeface="Wingdings"/>
              </a:rPr>
              <a:t>Show that S(base case) is true. There could be more than one base case.</a:t>
            </a:r>
          </a:p>
          <a:p>
            <a:pPr marL="514350" indent="-514350">
              <a:buFont typeface="+mj-lt"/>
              <a:buAutoNum type="arabicPeriod"/>
            </a:pPr>
            <a:r>
              <a:rPr lang="en-US" sz="2800" dirty="0" smtClean="0">
                <a:solidFill>
                  <a:srgbClr val="0000FF"/>
                </a:solidFill>
                <a:sym typeface="Wingdings"/>
              </a:rPr>
              <a:t>State the inductive hypothesis (S(k), S(k-1), … are true)</a:t>
            </a:r>
          </a:p>
          <a:p>
            <a:pPr marL="514350" indent="-514350">
              <a:buFont typeface="+mj-lt"/>
              <a:buAutoNum type="arabicPeriod"/>
            </a:pPr>
            <a:r>
              <a:rPr lang="en-US" sz="2800" dirty="0" smtClean="0">
                <a:solidFill>
                  <a:srgbClr val="0000FF"/>
                </a:solidFill>
                <a:sym typeface="Wingdings"/>
              </a:rPr>
              <a:t>State what must be proven (substitute k+1 for n)</a:t>
            </a:r>
          </a:p>
        </p:txBody>
      </p:sp>
    </p:spTree>
    <p:extLst>
      <p:ext uri="{BB962C8B-B14F-4D97-AF65-F5344CB8AC3E}">
        <p14:creationId xmlns:p14="http://schemas.microsoft.com/office/powerpoint/2010/main" val="31515859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Steps to doing an inductive proof</a:t>
            </a:r>
            <a:endParaRPr lang="en-US"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a:bodyPr>
          <a:lstStyle/>
          <a:p>
            <a:pPr marL="514350" indent="-514350">
              <a:buFont typeface="+mj-lt"/>
              <a:buAutoNum type="arabicPeriod"/>
            </a:pPr>
            <a:r>
              <a:rPr lang="en-US" sz="2800" dirty="0" smtClean="0">
                <a:sym typeface="Wingdings"/>
              </a:rPr>
              <a:t>State the theorem, which is the proposition S(n)</a:t>
            </a:r>
          </a:p>
          <a:p>
            <a:pPr marL="514350" indent="-514350">
              <a:buFont typeface="+mj-lt"/>
              <a:buAutoNum type="arabicPeriod"/>
            </a:pPr>
            <a:r>
              <a:rPr lang="en-US" sz="2800" dirty="0" smtClean="0">
                <a:sym typeface="Wingdings"/>
              </a:rPr>
              <a:t>Show that S(base case) is true. There could be more than one base case.</a:t>
            </a:r>
          </a:p>
          <a:p>
            <a:pPr marL="514350" indent="-514350">
              <a:buFont typeface="+mj-lt"/>
              <a:buAutoNum type="arabicPeriod"/>
            </a:pPr>
            <a:r>
              <a:rPr lang="en-US" sz="2800" dirty="0" smtClean="0">
                <a:sym typeface="Wingdings"/>
              </a:rPr>
              <a:t>State the inductive hypothesis (</a:t>
            </a:r>
            <a:r>
              <a:rPr lang="en-US" sz="2800" dirty="0">
                <a:sym typeface="Wingdings"/>
              </a:rPr>
              <a:t>S(k), S(k-1), … are true</a:t>
            </a:r>
            <a:r>
              <a:rPr lang="en-US" sz="2800" dirty="0" smtClean="0">
                <a:sym typeface="Wingdings"/>
              </a:rPr>
              <a:t>)</a:t>
            </a:r>
          </a:p>
          <a:p>
            <a:pPr marL="514350" indent="-514350">
              <a:buFont typeface="+mj-lt"/>
              <a:buAutoNum type="arabicPeriod"/>
            </a:pPr>
            <a:r>
              <a:rPr lang="en-US" sz="2800" dirty="0" smtClean="0">
                <a:sym typeface="Wingdings"/>
              </a:rPr>
              <a:t>State what must be proven (substitute k+1 for n)</a:t>
            </a:r>
          </a:p>
          <a:p>
            <a:pPr marL="514350" indent="-514350">
              <a:buFont typeface="+mj-lt"/>
              <a:buAutoNum type="arabicPeriod"/>
            </a:pPr>
            <a:r>
              <a:rPr lang="en-US" sz="2800" dirty="0" smtClean="0">
                <a:solidFill>
                  <a:srgbClr val="0000FF"/>
                </a:solidFill>
                <a:sym typeface="Wingdings"/>
              </a:rPr>
              <a:t>State that you are beginning your proof of the inductive step, and proceed to manipulate the inductive hypothesis (which we assume is true) to find a link between the inductive hypothesis and the statement to be proven. Always state explicitly where you are invoking the inductive hy</a:t>
            </a:r>
            <a:r>
              <a:rPr lang="en-US" sz="2800" dirty="0" smtClean="0">
                <a:solidFill>
                  <a:srgbClr val="0000FF"/>
                </a:solidFill>
                <a:sym typeface="Wingdings"/>
              </a:rPr>
              <a:t>pothesis.</a:t>
            </a:r>
          </a:p>
        </p:txBody>
      </p:sp>
    </p:spTree>
    <p:extLst>
      <p:ext uri="{BB962C8B-B14F-4D97-AF65-F5344CB8AC3E}">
        <p14:creationId xmlns:p14="http://schemas.microsoft.com/office/powerpoint/2010/main" val="41051413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Steps to doing an inductive proof</a:t>
            </a:r>
            <a:endParaRPr lang="en-US" b="1" dirty="0">
              <a:solidFill>
                <a:srgbClr val="0000FF"/>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pPr marL="514350" indent="-514350">
              <a:buFont typeface="+mj-lt"/>
              <a:buAutoNum type="arabicPeriod"/>
            </a:pPr>
            <a:r>
              <a:rPr lang="en-US" sz="2800" dirty="0" smtClean="0">
                <a:sym typeface="Wingdings"/>
              </a:rPr>
              <a:t>State the theorem, which is the proposition S(n)</a:t>
            </a:r>
          </a:p>
          <a:p>
            <a:pPr marL="514350" indent="-514350">
              <a:buFont typeface="+mj-lt"/>
              <a:buAutoNum type="arabicPeriod"/>
            </a:pPr>
            <a:r>
              <a:rPr lang="en-US" sz="2800" dirty="0" smtClean="0">
                <a:sym typeface="Wingdings"/>
              </a:rPr>
              <a:t>Show that S(base case) is true. There could be more than one base case.</a:t>
            </a:r>
          </a:p>
          <a:p>
            <a:pPr marL="514350" indent="-514350">
              <a:buFont typeface="+mj-lt"/>
              <a:buAutoNum type="arabicPeriod"/>
            </a:pPr>
            <a:r>
              <a:rPr lang="en-US" sz="2800" dirty="0" smtClean="0">
                <a:sym typeface="Wingdings"/>
              </a:rPr>
              <a:t>State the inductive hypothesis (</a:t>
            </a:r>
            <a:r>
              <a:rPr lang="en-US" sz="2800" dirty="0">
                <a:sym typeface="Wingdings"/>
              </a:rPr>
              <a:t>S(k), S(k-1), … are true</a:t>
            </a:r>
            <a:r>
              <a:rPr lang="en-US" sz="2800" dirty="0" smtClean="0">
                <a:sym typeface="Wingdings"/>
              </a:rPr>
              <a:t>)</a:t>
            </a:r>
          </a:p>
          <a:p>
            <a:pPr marL="514350" indent="-514350">
              <a:buFont typeface="+mj-lt"/>
              <a:buAutoNum type="arabicPeriod"/>
            </a:pPr>
            <a:r>
              <a:rPr lang="en-US" sz="2800" dirty="0" smtClean="0">
                <a:sym typeface="Wingdings"/>
              </a:rPr>
              <a:t>State what must be proven (substitute k+1 for n)</a:t>
            </a:r>
          </a:p>
          <a:p>
            <a:pPr marL="514350" indent="-514350">
              <a:buFont typeface="+mj-lt"/>
              <a:buAutoNum type="arabicPeriod"/>
            </a:pPr>
            <a:r>
              <a:rPr lang="en-US" sz="2800" dirty="0" smtClean="0">
                <a:sym typeface="Wingdings"/>
              </a:rPr>
              <a:t>State that you are beginning your proof of the inductive step, and proceed to manipulate the inductive hypothesis (which we assume is true) to find a link between the inductive hypothesis and the statement to be proven. Always state explicitly where you are invoking the inductive hy</a:t>
            </a:r>
            <a:r>
              <a:rPr lang="en-US" sz="2800" dirty="0" smtClean="0">
                <a:sym typeface="Wingdings"/>
              </a:rPr>
              <a:t>pothesis.</a:t>
            </a:r>
          </a:p>
          <a:p>
            <a:pPr marL="514350" indent="-514350">
              <a:buFont typeface="+mj-lt"/>
              <a:buAutoNum type="arabicPeriod"/>
            </a:pPr>
            <a:r>
              <a:rPr lang="en-US" sz="2800" dirty="0" smtClean="0">
                <a:solidFill>
                  <a:srgbClr val="0000FF"/>
                </a:solidFill>
                <a:sym typeface="Wingdings"/>
              </a:rPr>
              <a:t>Always finish your proof with something like: S(k+1) is true when S(k) is true, S(k-1) is true, etc., and therefore, S(n) is true for all n ≥ base case.</a:t>
            </a:r>
            <a:endParaRPr lang="en-US" sz="2800" dirty="0" smtClean="0">
              <a:solidFill>
                <a:srgbClr val="0000FF"/>
              </a:solidFill>
              <a:sym typeface="Wingdings"/>
            </a:endParaRPr>
          </a:p>
        </p:txBody>
      </p:sp>
    </p:spTree>
    <p:extLst>
      <p:ext uri="{BB962C8B-B14F-4D97-AF65-F5344CB8AC3E}">
        <p14:creationId xmlns:p14="http://schemas.microsoft.com/office/powerpoint/2010/main" val="337550937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strong induction to graphs.</a:t>
            </a:r>
            <a:endParaRPr lang="en-US" dirty="0"/>
          </a:p>
        </p:txBody>
      </p:sp>
      <p:sp>
        <p:nvSpPr>
          <p:cNvPr id="3" name="Content Placeholder 2"/>
          <p:cNvSpPr>
            <a:spLocks noGrp="1"/>
          </p:cNvSpPr>
          <p:nvPr>
            <p:ph idx="1"/>
          </p:nvPr>
        </p:nvSpPr>
        <p:spPr>
          <a:xfrm>
            <a:off x="457200" y="1372280"/>
            <a:ext cx="8229600" cy="5257800"/>
          </a:xfrm>
        </p:spPr>
        <p:txBody>
          <a:bodyPr>
            <a:normAutofit fontScale="92500" lnSpcReduction="20000"/>
          </a:bodyPr>
          <a:lstStyle/>
          <a:p>
            <a:r>
              <a:rPr lang="en-US" sz="2800" dirty="0" smtClean="0"/>
              <a:t>A </a:t>
            </a:r>
            <a:r>
              <a:rPr lang="en-US" sz="2800" b="1" dirty="0" smtClean="0">
                <a:solidFill>
                  <a:srgbClr val="0000FF"/>
                </a:solidFill>
              </a:rPr>
              <a:t>graph </a:t>
            </a:r>
            <a:r>
              <a:rPr lang="en-US" sz="2800" dirty="0" smtClean="0"/>
              <a:t>is a configuration consisting of points (called </a:t>
            </a:r>
            <a:r>
              <a:rPr lang="en-US" sz="2800" b="1" dirty="0" smtClean="0">
                <a:solidFill>
                  <a:srgbClr val="0000FF"/>
                </a:solidFill>
              </a:rPr>
              <a:t>vertices</a:t>
            </a:r>
            <a:r>
              <a:rPr lang="en-US" sz="2800" dirty="0" smtClean="0"/>
              <a:t>) and </a:t>
            </a:r>
            <a:r>
              <a:rPr lang="en-US" sz="2800" b="1" dirty="0" smtClean="0">
                <a:solidFill>
                  <a:srgbClr val="0000FF"/>
                </a:solidFill>
              </a:rPr>
              <a:t>edges</a:t>
            </a:r>
            <a:r>
              <a:rPr lang="en-US" sz="2800" dirty="0" smtClean="0"/>
              <a:t> which are lines connecting the vertices.</a:t>
            </a:r>
          </a:p>
          <a:p>
            <a:r>
              <a:rPr lang="en-US" sz="2800" dirty="0" smtClean="0"/>
              <a:t>Examples of graphs:</a:t>
            </a:r>
          </a:p>
          <a:p>
            <a:endParaRPr lang="en-US" sz="2800" dirty="0"/>
          </a:p>
          <a:p>
            <a:endParaRPr lang="en-US" sz="2800" dirty="0" smtClean="0"/>
          </a:p>
          <a:p>
            <a:endParaRPr lang="en-US" sz="2800" dirty="0"/>
          </a:p>
          <a:p>
            <a:endParaRPr lang="en-US" sz="2800" dirty="0" smtClean="0"/>
          </a:p>
          <a:p>
            <a:endParaRPr lang="en-US" sz="2800" dirty="0" smtClean="0"/>
          </a:p>
          <a:p>
            <a:r>
              <a:rPr lang="en-US" sz="2800" dirty="0" smtClean="0"/>
              <a:t>First two instances of the graphs have </a:t>
            </a:r>
            <a:r>
              <a:rPr lang="en-US" sz="2800" b="1" dirty="0" smtClean="0">
                <a:solidFill>
                  <a:srgbClr val="0000FF"/>
                </a:solidFill>
              </a:rPr>
              <a:t>cycles</a:t>
            </a:r>
            <a:r>
              <a:rPr lang="en-US" sz="2800" dirty="0" smtClean="0"/>
              <a:t>, set of edges together forming a cycle.</a:t>
            </a:r>
          </a:p>
          <a:p>
            <a:r>
              <a:rPr lang="en-US" sz="2800" dirty="0" smtClean="0"/>
              <a:t>A graph with no cycles is called a </a:t>
            </a:r>
            <a:r>
              <a:rPr lang="en-US" sz="2800" b="1" dirty="0" smtClean="0">
                <a:solidFill>
                  <a:srgbClr val="0000FF"/>
                </a:solidFill>
              </a:rPr>
              <a:t>tree</a:t>
            </a:r>
            <a:r>
              <a:rPr lang="en-US" sz="2800" b="1" dirty="0" smtClean="0">
                <a:solidFill>
                  <a:srgbClr val="000000"/>
                </a:solidFill>
              </a:rPr>
              <a:t>. </a:t>
            </a:r>
            <a:r>
              <a:rPr lang="en-US" sz="2800" dirty="0" smtClean="0">
                <a:solidFill>
                  <a:srgbClr val="000000"/>
                </a:solidFill>
              </a:rPr>
              <a:t>The two graphs on the right are trees.</a:t>
            </a:r>
          </a:p>
          <a:p>
            <a:endParaRPr lang="en-US" sz="2800" dirty="0"/>
          </a:p>
          <a:p>
            <a:endParaRPr lang="en-US" sz="2800" dirty="0" smtClean="0"/>
          </a:p>
          <a:p>
            <a:endParaRPr lang="en-US" sz="2800" dirty="0"/>
          </a:p>
          <a:p>
            <a:endParaRPr lang="en-US" sz="2800" dirty="0" smtClean="0"/>
          </a:p>
          <a:p>
            <a:endParaRPr lang="en-US" sz="2800" dirty="0"/>
          </a:p>
          <a:p>
            <a:endParaRPr lang="en-US" sz="2800" dirty="0"/>
          </a:p>
        </p:txBody>
      </p:sp>
      <p:pic>
        <p:nvPicPr>
          <p:cNvPr id="4" name="Picture 3" descr="Screen Shot 2015-03-11 at 12.52.0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769" y="2785540"/>
            <a:ext cx="5986265" cy="2040516"/>
          </a:xfrm>
          <a:prstGeom prst="rect">
            <a:avLst/>
          </a:prstGeom>
        </p:spPr>
      </p:pic>
    </p:spTree>
    <p:extLst>
      <p:ext uri="{BB962C8B-B14F-4D97-AF65-F5344CB8AC3E}">
        <p14:creationId xmlns:p14="http://schemas.microsoft.com/office/powerpoint/2010/main" val="18179126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Trees</a:t>
            </a:r>
            <a:endParaRPr lang="en-US" dirty="0"/>
          </a:p>
        </p:txBody>
      </p:sp>
      <p:pic>
        <p:nvPicPr>
          <p:cNvPr id="4" name="Picture 3" descr="Screen Shot 2015-03-11 at 12.57.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300" y="1689100"/>
            <a:ext cx="3568700" cy="3467100"/>
          </a:xfrm>
          <a:prstGeom prst="rect">
            <a:avLst/>
          </a:prstGeom>
        </p:spPr>
      </p:pic>
    </p:spTree>
    <p:extLst>
      <p:ext uri="{BB962C8B-B14F-4D97-AF65-F5344CB8AC3E}">
        <p14:creationId xmlns:p14="http://schemas.microsoft.com/office/powerpoint/2010/main" val="142070688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2800" dirty="0" smtClean="0">
                <a:solidFill>
                  <a:srgbClr val="000000"/>
                </a:solidFill>
                <a:sym typeface="Wingdings"/>
              </a:rPr>
              <a:t>Proposition: If a tree has n vertices, then it has n-1 edges, </a:t>
            </a:r>
            <a:r>
              <a:rPr lang="en-US" sz="2800" dirty="0" smtClean="0">
                <a:latin typeface="Calibri" charset="0"/>
                <a:ea typeface="ＭＳ Ｐゴシック" charset="0"/>
                <a:cs typeface="ＭＳ Ｐゴシック" charset="0"/>
                <a:sym typeface="Symbol" charset="0"/>
              </a:rPr>
              <a:t>n  N.</a:t>
            </a:r>
          </a:p>
          <a:p>
            <a:r>
              <a:rPr lang="en-US" sz="2800" dirty="0" smtClean="0">
                <a:solidFill>
                  <a:srgbClr val="000000"/>
                </a:solidFill>
                <a:latin typeface="Calibri" charset="0"/>
                <a:ea typeface="ＭＳ Ｐゴシック" charset="0"/>
                <a:cs typeface="ＭＳ Ｐゴシック" charset="0"/>
                <a:sym typeface="Symbol" charset="0"/>
              </a:rPr>
              <a:t>S(n): A tree with n vertices has n-1 edges.</a:t>
            </a:r>
          </a:p>
        </p:txBody>
      </p:sp>
    </p:spTree>
    <p:extLst>
      <p:ext uri="{BB962C8B-B14F-4D97-AF65-F5344CB8AC3E}">
        <p14:creationId xmlns:p14="http://schemas.microsoft.com/office/powerpoint/2010/main" val="247230542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2800" dirty="0" smtClean="0">
                <a:solidFill>
                  <a:srgbClr val="000000"/>
                </a:solidFill>
                <a:sym typeface="Wingdings"/>
              </a:rPr>
              <a:t>Proposition: If a tree has n vertices, then it has n-1 edges, </a:t>
            </a:r>
            <a:r>
              <a:rPr lang="en-US" sz="2800" dirty="0" smtClean="0">
                <a:latin typeface="Calibri" charset="0"/>
                <a:ea typeface="ＭＳ Ｐゴシック" charset="0"/>
                <a:cs typeface="ＭＳ Ｐゴシック" charset="0"/>
                <a:sym typeface="Symbol" charset="0"/>
              </a:rPr>
              <a:t>n  N.</a:t>
            </a:r>
          </a:p>
          <a:p>
            <a:r>
              <a:rPr lang="en-US" sz="2800" dirty="0" smtClean="0">
                <a:solidFill>
                  <a:srgbClr val="000000"/>
                </a:solidFill>
                <a:latin typeface="Calibri" charset="0"/>
                <a:ea typeface="ＭＳ Ｐゴシック" charset="0"/>
                <a:cs typeface="ＭＳ Ｐゴシック" charset="0"/>
                <a:sym typeface="Symbol" charset="0"/>
              </a:rPr>
              <a:t>S(n): A tree with n vertices has n-1 edges.</a:t>
            </a:r>
          </a:p>
          <a:p>
            <a:r>
              <a:rPr lang="en-US" sz="2800" dirty="0" smtClean="0">
                <a:solidFill>
                  <a:srgbClr val="FF0000"/>
                </a:solidFill>
                <a:latin typeface="Calibri" charset="0"/>
                <a:ea typeface="ＭＳ Ｐゴシック" charset="0"/>
                <a:cs typeface="ＭＳ Ｐゴシック" charset="0"/>
                <a:sym typeface="Symbol" charset="0"/>
              </a:rPr>
              <a:t>Basis</a:t>
            </a:r>
            <a:r>
              <a:rPr lang="en-US" sz="2800" dirty="0" smtClean="0">
                <a:solidFill>
                  <a:srgbClr val="000000"/>
                </a:solidFill>
                <a:latin typeface="Calibri" charset="0"/>
                <a:ea typeface="ＭＳ Ｐゴシック" charset="0"/>
                <a:cs typeface="ＭＳ Ｐゴシック" charset="0"/>
                <a:sym typeface="Symbol" charset="0"/>
              </a:rPr>
              <a:t>: If a tree has n = 1 vertex, it has no edges. Thus it has n-1 edges, so the theorem is true when n=1.</a:t>
            </a:r>
          </a:p>
        </p:txBody>
      </p:sp>
    </p:spTree>
    <p:extLst>
      <p:ext uri="{BB962C8B-B14F-4D97-AF65-F5344CB8AC3E}">
        <p14:creationId xmlns:p14="http://schemas.microsoft.com/office/powerpoint/2010/main" val="265068567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2800" dirty="0" smtClean="0">
                <a:solidFill>
                  <a:srgbClr val="000000"/>
                </a:solidFill>
                <a:sym typeface="Wingdings"/>
              </a:rPr>
              <a:t>Proposition: If a tree has n vertices, then it has n-1 edges, </a:t>
            </a:r>
            <a:r>
              <a:rPr lang="en-US" sz="2800" dirty="0" smtClean="0">
                <a:latin typeface="Calibri" charset="0"/>
                <a:ea typeface="ＭＳ Ｐゴシック" charset="0"/>
                <a:cs typeface="ＭＳ Ｐゴシック" charset="0"/>
                <a:sym typeface="Symbol" charset="0"/>
              </a:rPr>
              <a:t>n  N.</a:t>
            </a:r>
          </a:p>
          <a:p>
            <a:r>
              <a:rPr lang="en-US" sz="2800" dirty="0" smtClean="0">
                <a:solidFill>
                  <a:srgbClr val="000000"/>
                </a:solidFill>
                <a:latin typeface="Calibri" charset="0"/>
                <a:ea typeface="ＭＳ Ｐゴシック" charset="0"/>
                <a:cs typeface="ＭＳ Ｐゴシック" charset="0"/>
                <a:sym typeface="Symbol" charset="0"/>
              </a:rPr>
              <a:t>S(n): A tree with n vertices has n-1 edges.</a:t>
            </a:r>
          </a:p>
          <a:p>
            <a:r>
              <a:rPr lang="en-US" sz="2800" dirty="0" smtClean="0">
                <a:solidFill>
                  <a:srgbClr val="FF0000"/>
                </a:solidFill>
                <a:latin typeface="Calibri" charset="0"/>
                <a:ea typeface="ＭＳ Ｐゴシック" charset="0"/>
                <a:cs typeface="ＭＳ Ｐゴシック" charset="0"/>
                <a:sym typeface="Symbol" charset="0"/>
              </a:rPr>
              <a:t>Basis</a:t>
            </a:r>
            <a:r>
              <a:rPr lang="en-US" sz="2800" dirty="0" smtClean="0">
                <a:solidFill>
                  <a:srgbClr val="000000"/>
                </a:solidFill>
                <a:latin typeface="Calibri" charset="0"/>
                <a:ea typeface="ＭＳ Ｐゴシック" charset="0"/>
                <a:cs typeface="ＭＳ Ｐゴシック" charset="0"/>
                <a:sym typeface="Symbol" charset="0"/>
              </a:rPr>
              <a:t>: If a tree has n = 1 vertex, it has no edges. Thus it has n-1 edges, so the theorem is true when n=1.</a:t>
            </a:r>
          </a:p>
          <a:p>
            <a:r>
              <a:rPr lang="en-US" sz="2800" dirty="0" smtClean="0">
                <a:solidFill>
                  <a:srgbClr val="FF0000"/>
                </a:solidFill>
                <a:latin typeface="Calibri" charset="0"/>
                <a:ea typeface="ＭＳ Ｐゴシック" charset="0"/>
                <a:cs typeface="ＭＳ Ｐゴシック" charset="0"/>
                <a:sym typeface="Symbol" charset="0"/>
              </a:rPr>
              <a:t>Inductive hypothesis: </a:t>
            </a:r>
            <a:r>
              <a:rPr lang="en-US" sz="2800" dirty="0" smtClean="0">
                <a:solidFill>
                  <a:srgbClr val="0000FF"/>
                </a:solidFill>
                <a:latin typeface="Calibri" charset="0"/>
                <a:ea typeface="ＭＳ Ｐゴシック" charset="0"/>
                <a:cs typeface="ＭＳ Ｐゴシック" charset="0"/>
                <a:sym typeface="Symbol" charset="0"/>
              </a:rPr>
              <a:t>S(1)  S(2)  … S(k) is true for any k ≥ 1.</a:t>
            </a:r>
          </a:p>
        </p:txBody>
      </p:sp>
    </p:spTree>
    <p:extLst>
      <p:ext uri="{BB962C8B-B14F-4D97-AF65-F5344CB8AC3E}">
        <p14:creationId xmlns:p14="http://schemas.microsoft.com/office/powerpoint/2010/main" val="25498166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Mathematical Induction</a:t>
            </a:r>
            <a:br>
              <a:rPr lang="en-US" b="1" dirty="0" smtClean="0">
                <a:solidFill>
                  <a:srgbClr val="0000FF"/>
                </a:solidFill>
              </a:rPr>
            </a:br>
            <a:endParaRPr lang="en-US" dirty="0"/>
          </a:p>
        </p:txBody>
      </p:sp>
      <p:sp>
        <p:nvSpPr>
          <p:cNvPr id="3" name="Content Placeholder 2"/>
          <p:cNvSpPr>
            <a:spLocks noGrp="1"/>
          </p:cNvSpPr>
          <p:nvPr>
            <p:ph idx="1"/>
          </p:nvPr>
        </p:nvSpPr>
        <p:spPr>
          <a:xfrm>
            <a:off x="457200" y="1600200"/>
            <a:ext cx="8229600" cy="765701"/>
          </a:xfrm>
        </p:spPr>
        <p:txBody>
          <a:bodyPr/>
          <a:lstStyle/>
          <a:p>
            <a:r>
              <a:rPr lang="en-US" dirty="0" smtClean="0"/>
              <a:t>It is a powerful proof techniques.</a:t>
            </a:r>
            <a:endParaRPr lang="en-US" dirty="0"/>
          </a:p>
        </p:txBody>
      </p:sp>
      <p:pic>
        <p:nvPicPr>
          <p:cNvPr id="5" name="Picture 4" descr="Screen Shot 2014-04-08 at 9.0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7785" y="2231171"/>
            <a:ext cx="5079308" cy="4594710"/>
          </a:xfrm>
          <a:prstGeom prst="rect">
            <a:avLst/>
          </a:prstGeom>
        </p:spPr>
      </p:pic>
    </p:spTree>
    <p:extLst>
      <p:ext uri="{BB962C8B-B14F-4D97-AF65-F5344CB8AC3E}">
        <p14:creationId xmlns:p14="http://schemas.microsoft.com/office/powerpoint/2010/main" val="289566052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2800" dirty="0" smtClean="0">
                <a:solidFill>
                  <a:srgbClr val="000000"/>
                </a:solidFill>
                <a:sym typeface="Wingdings"/>
              </a:rPr>
              <a:t>Proposition: If a tree has n vertices, then it has n-1 edges, </a:t>
            </a:r>
            <a:r>
              <a:rPr lang="en-US" sz="2800" dirty="0" smtClean="0">
                <a:latin typeface="Calibri" charset="0"/>
                <a:ea typeface="ＭＳ Ｐゴシック" charset="0"/>
                <a:cs typeface="ＭＳ Ｐゴシック" charset="0"/>
                <a:sym typeface="Symbol" charset="0"/>
              </a:rPr>
              <a:t>n  N.</a:t>
            </a:r>
          </a:p>
          <a:p>
            <a:r>
              <a:rPr lang="en-US" sz="2800" dirty="0" smtClean="0">
                <a:solidFill>
                  <a:srgbClr val="000000"/>
                </a:solidFill>
                <a:latin typeface="Calibri" charset="0"/>
                <a:ea typeface="ＭＳ Ｐゴシック" charset="0"/>
                <a:cs typeface="ＭＳ Ｐゴシック" charset="0"/>
                <a:sym typeface="Symbol" charset="0"/>
              </a:rPr>
              <a:t>S(n): A tree with n vertices has n-1 edges.</a:t>
            </a:r>
          </a:p>
          <a:p>
            <a:r>
              <a:rPr lang="en-US" sz="2800" dirty="0" smtClean="0">
                <a:solidFill>
                  <a:srgbClr val="FF0000"/>
                </a:solidFill>
                <a:latin typeface="Calibri" charset="0"/>
                <a:ea typeface="ＭＳ Ｐゴシック" charset="0"/>
                <a:cs typeface="ＭＳ Ｐゴシック" charset="0"/>
                <a:sym typeface="Symbol" charset="0"/>
              </a:rPr>
              <a:t>Basis</a:t>
            </a:r>
            <a:r>
              <a:rPr lang="en-US" sz="2800" dirty="0" smtClean="0">
                <a:solidFill>
                  <a:srgbClr val="000000"/>
                </a:solidFill>
                <a:latin typeface="Calibri" charset="0"/>
                <a:ea typeface="ＭＳ Ｐゴシック" charset="0"/>
                <a:cs typeface="ＭＳ Ｐゴシック" charset="0"/>
                <a:sym typeface="Symbol" charset="0"/>
              </a:rPr>
              <a:t>: If a tree has n = 1 vertex, it has no edges. Thus it has n-1 edges, so the theorem is true when n=1.</a:t>
            </a:r>
          </a:p>
          <a:p>
            <a:r>
              <a:rPr lang="en-US" sz="2800" dirty="0" smtClean="0">
                <a:solidFill>
                  <a:srgbClr val="FF0000"/>
                </a:solidFill>
                <a:latin typeface="Calibri" charset="0"/>
                <a:ea typeface="ＭＳ Ｐゴシック" charset="0"/>
                <a:cs typeface="ＭＳ Ｐゴシック" charset="0"/>
                <a:sym typeface="Symbol" charset="0"/>
              </a:rPr>
              <a:t>Inductive hypothesis: </a:t>
            </a:r>
            <a:r>
              <a:rPr lang="en-US" sz="2800" dirty="0" smtClean="0">
                <a:solidFill>
                  <a:srgbClr val="0000FF"/>
                </a:solidFill>
                <a:latin typeface="Calibri" charset="0"/>
                <a:ea typeface="ＭＳ Ｐゴシック" charset="0"/>
                <a:cs typeface="ＭＳ Ｐゴシック" charset="0"/>
                <a:sym typeface="Symbol" charset="0"/>
              </a:rPr>
              <a:t>S(1)  S(2)  … S(k) is true for any k ≥ 1.</a:t>
            </a:r>
          </a:p>
          <a:p>
            <a:r>
              <a:rPr lang="en-US" sz="2800" dirty="0" smtClean="0">
                <a:solidFill>
                  <a:srgbClr val="FF0000"/>
                </a:solidFill>
                <a:latin typeface="Calibri" charset="0"/>
                <a:ea typeface="ＭＳ Ｐゴシック" charset="0"/>
                <a:cs typeface="ＭＳ Ｐゴシック" charset="0"/>
                <a:sym typeface="Symbol" charset="0"/>
              </a:rPr>
              <a:t>We need to show that </a:t>
            </a:r>
            <a:r>
              <a:rPr lang="en-US" sz="2800" dirty="0">
                <a:solidFill>
                  <a:srgbClr val="FF0000"/>
                </a:solidFill>
                <a:latin typeface="Calibri" charset="0"/>
                <a:ea typeface="ＭＳ Ｐゴシック" charset="0"/>
                <a:cs typeface="ＭＳ Ｐゴシック" charset="0"/>
                <a:sym typeface="Symbol" charset="0"/>
              </a:rPr>
              <a:t>: </a:t>
            </a:r>
            <a:r>
              <a:rPr lang="en-US" sz="2800" dirty="0">
                <a:solidFill>
                  <a:srgbClr val="0000FF"/>
                </a:solidFill>
                <a:latin typeface="Calibri" charset="0"/>
                <a:ea typeface="ＭＳ Ｐゴシック" charset="0"/>
                <a:cs typeface="ＭＳ Ｐゴシック" charset="0"/>
                <a:sym typeface="Symbol" charset="0"/>
              </a:rPr>
              <a:t>S(1)  S(2)  … S(k) </a:t>
            </a:r>
            <a:r>
              <a:rPr lang="en-US" sz="2800" dirty="0" smtClean="0">
                <a:solidFill>
                  <a:srgbClr val="0000FF"/>
                </a:solidFill>
                <a:sym typeface="Symbol" charset="0"/>
              </a:rPr>
              <a:t> S(k+1).</a:t>
            </a:r>
          </a:p>
          <a:p>
            <a:r>
              <a:rPr lang="en-US" sz="2800" dirty="0" smtClean="0">
                <a:sym typeface="Symbol" charset="0"/>
              </a:rPr>
              <a:t>The inductive hypothesis is saying that any tree with m vertices, 1 ≤ </a:t>
            </a:r>
            <a:r>
              <a:rPr lang="en-US" sz="2800" dirty="0">
                <a:sym typeface="Symbol" charset="0"/>
              </a:rPr>
              <a:t>m </a:t>
            </a:r>
            <a:r>
              <a:rPr lang="en-US" sz="2800" dirty="0" smtClean="0">
                <a:sym typeface="Symbol" charset="0"/>
              </a:rPr>
              <a:t>≤ k has m-1 edges.</a:t>
            </a:r>
          </a:p>
          <a:p>
            <a:endParaRPr lang="en-US" sz="2800" dirty="0" smtClean="0">
              <a:solidFill>
                <a:srgbClr val="FF0000"/>
              </a:solidFill>
              <a:sym typeface="Wingdings"/>
            </a:endParaRPr>
          </a:p>
        </p:txBody>
      </p:sp>
    </p:spTree>
    <p:extLst>
      <p:ext uri="{BB962C8B-B14F-4D97-AF65-F5344CB8AC3E}">
        <p14:creationId xmlns:p14="http://schemas.microsoft.com/office/powerpoint/2010/main" val="194412060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t>
            </a:r>
            <a:endParaRPr lang="en-US" dirty="0"/>
          </a:p>
        </p:txBody>
      </p:sp>
      <p:sp>
        <p:nvSpPr>
          <p:cNvPr id="3" name="Content Placeholder 2"/>
          <p:cNvSpPr>
            <a:spLocks noGrp="1"/>
          </p:cNvSpPr>
          <p:nvPr>
            <p:ph idx="1"/>
          </p:nvPr>
        </p:nvSpPr>
        <p:spPr>
          <a:xfrm>
            <a:off x="0" y="1600200"/>
            <a:ext cx="9144000" cy="5257800"/>
          </a:xfrm>
        </p:spPr>
        <p:txBody>
          <a:bodyPr>
            <a:normAutofit/>
          </a:bodyPr>
          <a:lstStyle/>
          <a:p>
            <a:r>
              <a:rPr lang="en-US" sz="2800" dirty="0" smtClean="0">
                <a:solidFill>
                  <a:srgbClr val="000000"/>
                </a:solidFill>
                <a:sym typeface="Wingdings"/>
              </a:rPr>
              <a:t>Proposition: If a tree has n vertices, then it has n-1 edges, </a:t>
            </a:r>
            <a:r>
              <a:rPr lang="en-US" sz="2800" dirty="0" smtClean="0">
                <a:latin typeface="Calibri" charset="0"/>
                <a:ea typeface="ＭＳ Ｐゴシック" charset="0"/>
                <a:cs typeface="ＭＳ Ｐゴシック" charset="0"/>
                <a:sym typeface="Symbol" charset="0"/>
              </a:rPr>
              <a:t>n  N.</a:t>
            </a:r>
          </a:p>
          <a:p>
            <a:r>
              <a:rPr lang="en-US" sz="2800" dirty="0" smtClean="0">
                <a:solidFill>
                  <a:srgbClr val="000000"/>
                </a:solidFill>
                <a:latin typeface="Calibri" charset="0"/>
                <a:ea typeface="ＭＳ Ｐゴシック" charset="0"/>
                <a:cs typeface="ＭＳ Ｐゴシック" charset="0"/>
                <a:sym typeface="Symbol" charset="0"/>
              </a:rPr>
              <a:t>S(n): A tree with n vertices has n-1 edges.</a:t>
            </a:r>
          </a:p>
          <a:p>
            <a:r>
              <a:rPr lang="en-US" sz="2800" dirty="0" smtClean="0">
                <a:solidFill>
                  <a:srgbClr val="FF0000"/>
                </a:solidFill>
                <a:latin typeface="Calibri" charset="0"/>
                <a:ea typeface="ＭＳ Ｐゴシック" charset="0"/>
                <a:cs typeface="ＭＳ Ｐゴシック" charset="0"/>
                <a:sym typeface="Symbol" charset="0"/>
              </a:rPr>
              <a:t>Basis</a:t>
            </a:r>
            <a:r>
              <a:rPr lang="en-US" sz="2800" dirty="0" smtClean="0">
                <a:solidFill>
                  <a:srgbClr val="000000"/>
                </a:solidFill>
                <a:latin typeface="Calibri" charset="0"/>
                <a:ea typeface="ＭＳ Ｐゴシック" charset="0"/>
                <a:cs typeface="ＭＳ Ｐゴシック" charset="0"/>
                <a:sym typeface="Symbol" charset="0"/>
              </a:rPr>
              <a:t>: If a tree has n = 1 vertex, it has no edges. Thus it has n-1 edges, so </a:t>
            </a:r>
            <a:r>
              <a:rPr lang="en-US" sz="2800" smtClean="0">
                <a:solidFill>
                  <a:srgbClr val="000000"/>
                </a:solidFill>
                <a:latin typeface="Calibri" charset="0"/>
                <a:ea typeface="ＭＳ Ｐゴシック" charset="0"/>
                <a:cs typeface="ＭＳ Ｐゴシック" charset="0"/>
                <a:sym typeface="Symbol" charset="0"/>
              </a:rPr>
              <a:t>the theorem is </a:t>
            </a:r>
            <a:r>
              <a:rPr lang="en-US" sz="2800" dirty="0" smtClean="0">
                <a:solidFill>
                  <a:srgbClr val="000000"/>
                </a:solidFill>
                <a:latin typeface="Calibri" charset="0"/>
                <a:ea typeface="ＭＳ Ｐゴシック" charset="0"/>
                <a:cs typeface="ＭＳ Ｐゴシック" charset="0"/>
                <a:sym typeface="Symbol" charset="0"/>
              </a:rPr>
              <a:t>true when n=1.</a:t>
            </a:r>
          </a:p>
          <a:p>
            <a:r>
              <a:rPr lang="en-US" sz="2800" dirty="0" smtClean="0">
                <a:solidFill>
                  <a:srgbClr val="FF0000"/>
                </a:solidFill>
                <a:latin typeface="Calibri" charset="0"/>
                <a:ea typeface="ＭＳ Ｐゴシック" charset="0"/>
                <a:cs typeface="ＭＳ Ｐゴシック" charset="0"/>
                <a:sym typeface="Symbol" charset="0"/>
              </a:rPr>
              <a:t>Inductive hypothesis: </a:t>
            </a:r>
            <a:r>
              <a:rPr lang="en-US" sz="2800" dirty="0" smtClean="0">
                <a:solidFill>
                  <a:srgbClr val="0000FF"/>
                </a:solidFill>
                <a:latin typeface="Calibri" charset="0"/>
                <a:ea typeface="ＭＳ Ｐゴシック" charset="0"/>
                <a:cs typeface="ＭＳ Ｐゴシック" charset="0"/>
                <a:sym typeface="Symbol" charset="0"/>
              </a:rPr>
              <a:t>S(1)  S(2)  … S(k) is true for any k ≥ 1.</a:t>
            </a:r>
          </a:p>
          <a:p>
            <a:r>
              <a:rPr lang="en-US" sz="2800" dirty="0" smtClean="0">
                <a:solidFill>
                  <a:srgbClr val="FF0000"/>
                </a:solidFill>
                <a:latin typeface="Calibri" charset="0"/>
                <a:ea typeface="ＭＳ Ｐゴシック" charset="0"/>
                <a:cs typeface="ＭＳ Ｐゴシック" charset="0"/>
                <a:sym typeface="Symbol" charset="0"/>
              </a:rPr>
              <a:t>We need to show that </a:t>
            </a:r>
            <a:r>
              <a:rPr lang="en-US" sz="2800" dirty="0">
                <a:solidFill>
                  <a:srgbClr val="FF0000"/>
                </a:solidFill>
                <a:latin typeface="Calibri" charset="0"/>
                <a:ea typeface="ＭＳ Ｐゴシック" charset="0"/>
                <a:cs typeface="ＭＳ Ｐゴシック" charset="0"/>
                <a:sym typeface="Symbol" charset="0"/>
              </a:rPr>
              <a:t>: </a:t>
            </a:r>
            <a:r>
              <a:rPr lang="en-US" sz="2800" dirty="0">
                <a:solidFill>
                  <a:srgbClr val="0000FF"/>
                </a:solidFill>
                <a:latin typeface="Calibri" charset="0"/>
                <a:ea typeface="ＭＳ Ｐゴシック" charset="0"/>
                <a:cs typeface="ＭＳ Ｐゴシック" charset="0"/>
                <a:sym typeface="Symbol" charset="0"/>
              </a:rPr>
              <a:t>S(1)  S(2)  … S(k) </a:t>
            </a:r>
            <a:r>
              <a:rPr lang="en-US" sz="2800" dirty="0" smtClean="0">
                <a:solidFill>
                  <a:srgbClr val="0000FF"/>
                </a:solidFill>
                <a:sym typeface="Symbol" charset="0"/>
              </a:rPr>
              <a:t> S(k+1).</a:t>
            </a:r>
          </a:p>
          <a:p>
            <a:r>
              <a:rPr lang="en-US" sz="2800" dirty="0" smtClean="0">
                <a:sym typeface="Symbol" charset="0"/>
              </a:rPr>
              <a:t>The inductive hypothesis is saying that any tree with m vertices, 1 ≤ </a:t>
            </a:r>
            <a:r>
              <a:rPr lang="en-US" sz="2800" dirty="0">
                <a:sym typeface="Symbol" charset="0"/>
              </a:rPr>
              <a:t>m </a:t>
            </a:r>
            <a:r>
              <a:rPr lang="en-US" sz="2800" dirty="0" smtClean="0">
                <a:sym typeface="Symbol" charset="0"/>
              </a:rPr>
              <a:t>≤ k has m-1 edges.</a:t>
            </a:r>
          </a:p>
          <a:p>
            <a:r>
              <a:rPr lang="en-US" sz="2800" dirty="0" smtClean="0">
                <a:solidFill>
                  <a:srgbClr val="FF0000"/>
                </a:solidFill>
                <a:sym typeface="Symbol" charset="0"/>
              </a:rPr>
              <a:t>Showing S(k+1) is true.</a:t>
            </a:r>
            <a:endParaRPr lang="en-US" sz="2800" dirty="0" smtClean="0">
              <a:solidFill>
                <a:srgbClr val="FF0000"/>
              </a:solidFill>
              <a:sym typeface="Wingdings"/>
            </a:endParaRPr>
          </a:p>
        </p:txBody>
      </p:sp>
    </p:spTree>
    <p:extLst>
      <p:ext uri="{BB962C8B-B14F-4D97-AF65-F5344CB8AC3E}">
        <p14:creationId xmlns:p14="http://schemas.microsoft.com/office/powerpoint/2010/main" val="21298911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43000"/>
          </a:xfrm>
        </p:spPr>
        <p:txBody>
          <a:bodyPr>
            <a:normAutofit/>
          </a:bodyPr>
          <a:lstStyle/>
          <a:p>
            <a:r>
              <a:rPr lang="en-US" dirty="0" smtClean="0"/>
              <a:t>Showing S(k+1) is true.</a:t>
            </a:r>
            <a:endParaRPr lang="en-US" dirty="0"/>
          </a:p>
        </p:txBody>
      </p:sp>
      <p:sp>
        <p:nvSpPr>
          <p:cNvPr id="3" name="Content Placeholder 2"/>
          <p:cNvSpPr>
            <a:spLocks noGrp="1"/>
          </p:cNvSpPr>
          <p:nvPr>
            <p:ph idx="1"/>
          </p:nvPr>
        </p:nvSpPr>
        <p:spPr>
          <a:xfrm>
            <a:off x="0" y="1209480"/>
            <a:ext cx="9144000" cy="5648520"/>
          </a:xfrm>
        </p:spPr>
        <p:txBody>
          <a:bodyPr>
            <a:normAutofit/>
          </a:bodyPr>
          <a:lstStyle/>
          <a:p>
            <a:r>
              <a:rPr lang="en-US" sz="2800" dirty="0" smtClean="0">
                <a:sym typeface="Wingdings"/>
              </a:rPr>
              <a:t>Consider an arbitrary tree </a:t>
            </a:r>
            <a:r>
              <a:rPr lang="en-US" sz="2800" dirty="0" smtClean="0">
                <a:solidFill>
                  <a:srgbClr val="FF0000"/>
                </a:solidFill>
                <a:sym typeface="Wingdings"/>
              </a:rPr>
              <a:t>T</a:t>
            </a:r>
            <a:r>
              <a:rPr lang="en-US" sz="2800" dirty="0" smtClean="0">
                <a:sym typeface="Wingdings"/>
              </a:rPr>
              <a:t> with </a:t>
            </a:r>
            <a:r>
              <a:rPr lang="en-US" sz="2800" dirty="0" smtClean="0">
                <a:solidFill>
                  <a:srgbClr val="FF0000"/>
                </a:solidFill>
                <a:sym typeface="Wingdings"/>
              </a:rPr>
              <a:t>k+1</a:t>
            </a:r>
            <a:r>
              <a:rPr lang="en-US" sz="2800" dirty="0" smtClean="0">
                <a:sym typeface="Wingdings"/>
              </a:rPr>
              <a:t> vertices.</a:t>
            </a:r>
          </a:p>
          <a:p>
            <a:r>
              <a:rPr lang="en-US" sz="2800" dirty="0" smtClean="0">
                <a:sym typeface="Wingdings"/>
              </a:rPr>
              <a:t>The tree has at least one edge.</a:t>
            </a:r>
          </a:p>
        </p:txBody>
      </p:sp>
      <p:pic>
        <p:nvPicPr>
          <p:cNvPr id="5" name="Picture 4" descr="Screen Shot 2015-03-11 at 1.1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008" y="2041463"/>
            <a:ext cx="2910773" cy="2305332"/>
          </a:xfrm>
          <a:prstGeom prst="rect">
            <a:avLst/>
          </a:prstGeom>
        </p:spPr>
      </p:pic>
    </p:spTree>
    <p:extLst>
      <p:ext uri="{BB962C8B-B14F-4D97-AF65-F5344CB8AC3E}">
        <p14:creationId xmlns:p14="http://schemas.microsoft.com/office/powerpoint/2010/main" val="416760785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43000"/>
          </a:xfrm>
        </p:spPr>
        <p:txBody>
          <a:bodyPr>
            <a:normAutofit/>
          </a:bodyPr>
          <a:lstStyle/>
          <a:p>
            <a:r>
              <a:rPr lang="en-US" dirty="0" smtClean="0"/>
              <a:t>Showing S(k+1) is true.</a:t>
            </a:r>
            <a:endParaRPr lang="en-US" dirty="0"/>
          </a:p>
        </p:txBody>
      </p:sp>
      <p:sp>
        <p:nvSpPr>
          <p:cNvPr id="3" name="Content Placeholder 2"/>
          <p:cNvSpPr>
            <a:spLocks noGrp="1"/>
          </p:cNvSpPr>
          <p:nvPr>
            <p:ph idx="1"/>
          </p:nvPr>
        </p:nvSpPr>
        <p:spPr>
          <a:xfrm>
            <a:off x="0" y="1209480"/>
            <a:ext cx="9144000" cy="5648520"/>
          </a:xfrm>
        </p:spPr>
        <p:txBody>
          <a:bodyPr>
            <a:normAutofit/>
          </a:bodyPr>
          <a:lstStyle/>
          <a:p>
            <a:r>
              <a:rPr lang="en-US" sz="2800" dirty="0" smtClean="0">
                <a:sym typeface="Wingdings"/>
              </a:rPr>
              <a:t>Consider an arbitrary tree </a:t>
            </a:r>
            <a:r>
              <a:rPr lang="en-US" sz="2800" dirty="0" smtClean="0">
                <a:solidFill>
                  <a:srgbClr val="FF0000"/>
                </a:solidFill>
                <a:sym typeface="Wingdings"/>
              </a:rPr>
              <a:t>T</a:t>
            </a:r>
            <a:r>
              <a:rPr lang="en-US" sz="2800" dirty="0" smtClean="0">
                <a:sym typeface="Wingdings"/>
              </a:rPr>
              <a:t> with </a:t>
            </a:r>
            <a:r>
              <a:rPr lang="en-US" sz="2800" dirty="0" smtClean="0">
                <a:solidFill>
                  <a:srgbClr val="FF0000"/>
                </a:solidFill>
                <a:sym typeface="Wingdings"/>
              </a:rPr>
              <a:t>k+1</a:t>
            </a:r>
            <a:r>
              <a:rPr lang="en-US" sz="2800" dirty="0" smtClean="0">
                <a:sym typeface="Wingdings"/>
              </a:rPr>
              <a:t> vertices.</a:t>
            </a:r>
          </a:p>
          <a:p>
            <a:r>
              <a:rPr lang="en-US" sz="2800" dirty="0" smtClean="0">
                <a:sym typeface="Wingdings"/>
              </a:rPr>
              <a:t>The tree has at least one edge.</a:t>
            </a:r>
          </a:p>
          <a:p>
            <a:r>
              <a:rPr lang="en-US" sz="2800" dirty="0" smtClean="0">
                <a:solidFill>
                  <a:srgbClr val="0000FF"/>
                </a:solidFill>
                <a:sym typeface="Wingdings"/>
              </a:rPr>
              <a:t>Single out an edge e of T .</a:t>
            </a:r>
          </a:p>
          <a:p>
            <a:r>
              <a:rPr lang="en-US" sz="2800" dirty="0" smtClean="0">
                <a:solidFill>
                  <a:srgbClr val="0000FF"/>
                </a:solidFill>
                <a:sym typeface="Wingdings"/>
              </a:rPr>
              <a:t>Remove the edge e from T.</a:t>
            </a:r>
          </a:p>
          <a:p>
            <a:r>
              <a:rPr lang="en-US" sz="2800" dirty="0" smtClean="0">
                <a:solidFill>
                  <a:srgbClr val="0000FF"/>
                </a:solidFill>
                <a:sym typeface="Wingdings"/>
              </a:rPr>
              <a:t>This results in two smaller trees </a:t>
            </a:r>
          </a:p>
          <a:p>
            <a:pPr marL="0" indent="0">
              <a:buNone/>
            </a:pPr>
            <a:r>
              <a:rPr lang="en-US" sz="2800" dirty="0">
                <a:solidFill>
                  <a:srgbClr val="0000FF"/>
                </a:solidFill>
                <a:sym typeface="Wingdings"/>
              </a:rPr>
              <a:t>	</a:t>
            </a:r>
            <a:r>
              <a:rPr lang="en-US" sz="2800" dirty="0" smtClean="0">
                <a:solidFill>
                  <a:srgbClr val="0000FF"/>
                </a:solidFill>
                <a:sym typeface="Wingdings"/>
              </a:rPr>
              <a:t>T</a:t>
            </a:r>
            <a:r>
              <a:rPr lang="en-US" sz="2800" baseline="-25000" dirty="0" smtClean="0">
                <a:solidFill>
                  <a:srgbClr val="0000FF"/>
                </a:solidFill>
                <a:sym typeface="Wingdings"/>
              </a:rPr>
              <a:t>1</a:t>
            </a:r>
            <a:r>
              <a:rPr lang="en-US" sz="2800" dirty="0" smtClean="0">
                <a:solidFill>
                  <a:srgbClr val="0000FF"/>
                </a:solidFill>
                <a:sym typeface="Wingdings"/>
              </a:rPr>
              <a:t> and T</a:t>
            </a:r>
            <a:r>
              <a:rPr lang="en-US" sz="2800" baseline="-25000" dirty="0" smtClean="0">
                <a:solidFill>
                  <a:srgbClr val="0000FF"/>
                </a:solidFill>
                <a:sym typeface="Wingdings"/>
              </a:rPr>
              <a:t>2</a:t>
            </a:r>
            <a:r>
              <a:rPr lang="en-US" sz="2800" dirty="0" smtClean="0">
                <a:solidFill>
                  <a:srgbClr val="0000FF"/>
                </a:solidFill>
                <a:sym typeface="Wingdings"/>
              </a:rPr>
              <a:t> with no more than k vertices.</a:t>
            </a:r>
          </a:p>
          <a:p>
            <a:endParaRPr lang="en-US" sz="2800" dirty="0" smtClean="0">
              <a:solidFill>
                <a:srgbClr val="0000FF"/>
              </a:solidFill>
              <a:sym typeface="Wingdings"/>
            </a:endParaRPr>
          </a:p>
        </p:txBody>
      </p:sp>
      <p:pic>
        <p:nvPicPr>
          <p:cNvPr id="5" name="Picture 4" descr="Screen Shot 2015-03-11 at 1.1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989" y="2041463"/>
            <a:ext cx="2910773" cy="2305332"/>
          </a:xfrm>
          <a:prstGeom prst="rect">
            <a:avLst/>
          </a:prstGeom>
        </p:spPr>
      </p:pic>
    </p:spTree>
    <p:extLst>
      <p:ext uri="{BB962C8B-B14F-4D97-AF65-F5344CB8AC3E}">
        <p14:creationId xmlns:p14="http://schemas.microsoft.com/office/powerpoint/2010/main" val="19751377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43000"/>
          </a:xfrm>
        </p:spPr>
        <p:txBody>
          <a:bodyPr>
            <a:normAutofit/>
          </a:bodyPr>
          <a:lstStyle/>
          <a:p>
            <a:r>
              <a:rPr lang="en-US" dirty="0" smtClean="0"/>
              <a:t>Showing S(k+1) is true.</a:t>
            </a:r>
            <a:endParaRPr lang="en-US" dirty="0"/>
          </a:p>
        </p:txBody>
      </p:sp>
      <p:sp>
        <p:nvSpPr>
          <p:cNvPr id="3" name="Content Placeholder 2"/>
          <p:cNvSpPr>
            <a:spLocks noGrp="1"/>
          </p:cNvSpPr>
          <p:nvPr>
            <p:ph idx="1"/>
          </p:nvPr>
        </p:nvSpPr>
        <p:spPr>
          <a:xfrm>
            <a:off x="0" y="1209480"/>
            <a:ext cx="9144000" cy="5648520"/>
          </a:xfrm>
        </p:spPr>
        <p:txBody>
          <a:bodyPr>
            <a:normAutofit/>
          </a:bodyPr>
          <a:lstStyle/>
          <a:p>
            <a:r>
              <a:rPr lang="en-US" sz="2800" dirty="0" smtClean="0">
                <a:sym typeface="Wingdings"/>
              </a:rPr>
              <a:t>Consider an arbitrary tree </a:t>
            </a:r>
            <a:r>
              <a:rPr lang="en-US" sz="2800" dirty="0" smtClean="0">
                <a:solidFill>
                  <a:srgbClr val="FF0000"/>
                </a:solidFill>
                <a:sym typeface="Wingdings"/>
              </a:rPr>
              <a:t>T</a:t>
            </a:r>
            <a:r>
              <a:rPr lang="en-US" sz="2800" dirty="0" smtClean="0">
                <a:sym typeface="Wingdings"/>
              </a:rPr>
              <a:t> with </a:t>
            </a:r>
            <a:r>
              <a:rPr lang="en-US" sz="2800" dirty="0" smtClean="0">
                <a:solidFill>
                  <a:srgbClr val="FF0000"/>
                </a:solidFill>
                <a:sym typeface="Wingdings"/>
              </a:rPr>
              <a:t>k+1</a:t>
            </a:r>
            <a:r>
              <a:rPr lang="en-US" sz="2800" dirty="0" smtClean="0">
                <a:sym typeface="Wingdings"/>
              </a:rPr>
              <a:t> vertices.</a:t>
            </a:r>
          </a:p>
          <a:p>
            <a:r>
              <a:rPr lang="en-US" sz="2800" dirty="0" smtClean="0">
                <a:sym typeface="Wingdings"/>
              </a:rPr>
              <a:t>The tree has at least one edge.</a:t>
            </a:r>
          </a:p>
          <a:p>
            <a:r>
              <a:rPr lang="en-US" sz="2800" dirty="0" smtClean="0">
                <a:sym typeface="Wingdings"/>
              </a:rPr>
              <a:t>Single out an edge </a:t>
            </a:r>
            <a:r>
              <a:rPr lang="en-US" sz="2800" dirty="0" smtClean="0">
                <a:solidFill>
                  <a:srgbClr val="FF0000"/>
                </a:solidFill>
                <a:sym typeface="Wingdings"/>
              </a:rPr>
              <a:t>e</a:t>
            </a:r>
            <a:r>
              <a:rPr lang="en-US" sz="2800" dirty="0" smtClean="0">
                <a:sym typeface="Wingdings"/>
              </a:rPr>
              <a:t> of </a:t>
            </a:r>
            <a:r>
              <a:rPr lang="en-US" sz="2800" dirty="0" smtClean="0">
                <a:solidFill>
                  <a:srgbClr val="FF0000"/>
                </a:solidFill>
                <a:sym typeface="Wingdings"/>
              </a:rPr>
              <a:t>T</a:t>
            </a:r>
            <a:r>
              <a:rPr lang="en-US" sz="2800" dirty="0" smtClean="0">
                <a:sym typeface="Wingdings"/>
              </a:rPr>
              <a:t> .</a:t>
            </a:r>
          </a:p>
          <a:p>
            <a:r>
              <a:rPr lang="en-US" sz="2800" dirty="0" smtClean="0">
                <a:sym typeface="Wingdings"/>
              </a:rPr>
              <a:t>Remove the edge </a:t>
            </a:r>
            <a:r>
              <a:rPr lang="en-US" sz="2800" dirty="0" smtClean="0">
                <a:solidFill>
                  <a:srgbClr val="FF0000"/>
                </a:solidFill>
                <a:sym typeface="Wingdings"/>
              </a:rPr>
              <a:t>e</a:t>
            </a:r>
            <a:r>
              <a:rPr lang="en-US" sz="2800" dirty="0" smtClean="0">
                <a:sym typeface="Wingdings"/>
              </a:rPr>
              <a:t> from </a:t>
            </a:r>
            <a:r>
              <a:rPr lang="en-US" sz="2800" dirty="0" smtClean="0">
                <a:solidFill>
                  <a:srgbClr val="FF0000"/>
                </a:solidFill>
                <a:sym typeface="Wingdings"/>
              </a:rPr>
              <a:t>T</a:t>
            </a:r>
            <a:r>
              <a:rPr lang="en-US" sz="2800" dirty="0" smtClean="0">
                <a:sym typeface="Wingdings"/>
              </a:rPr>
              <a:t>.</a:t>
            </a:r>
          </a:p>
          <a:p>
            <a:r>
              <a:rPr lang="en-US" sz="2800" dirty="0" smtClean="0">
                <a:sym typeface="Wingdings"/>
              </a:rPr>
              <a:t>This results in two smaller trees </a:t>
            </a:r>
          </a:p>
          <a:p>
            <a:pPr marL="0" indent="0">
              <a:buNone/>
            </a:pPr>
            <a:r>
              <a:rPr lang="en-US" sz="2800" dirty="0">
                <a:sym typeface="Wingdings"/>
              </a:rPr>
              <a: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ym typeface="Wingdings"/>
              </a:rPr>
              <a:t> and </a:t>
            </a:r>
            <a:r>
              <a:rPr lang="en-US" sz="2800" dirty="0" smtClean="0">
                <a:solidFill>
                  <a:srgbClr val="FF0000"/>
                </a:solidFill>
                <a:sym typeface="Wingdings"/>
              </a:rPr>
              <a:t>T</a:t>
            </a:r>
            <a:r>
              <a:rPr lang="en-US" sz="2800" baseline="-25000" dirty="0" smtClean="0">
                <a:solidFill>
                  <a:srgbClr val="FF0000"/>
                </a:solidFill>
                <a:sym typeface="Wingdings"/>
              </a:rPr>
              <a:t>2</a:t>
            </a:r>
            <a:r>
              <a:rPr lang="en-US" sz="2800" dirty="0" smtClean="0">
                <a:solidFill>
                  <a:srgbClr val="FF0000"/>
                </a:solidFill>
                <a:sym typeface="Wingdings"/>
              </a:rPr>
              <a:t> </a:t>
            </a:r>
            <a:r>
              <a:rPr lang="en-US" sz="2800" dirty="0" smtClean="0">
                <a:sym typeface="Wingdings"/>
              </a:rPr>
              <a:t>with no more than </a:t>
            </a:r>
            <a:r>
              <a:rPr lang="en-US" sz="2800" dirty="0" smtClean="0">
                <a:solidFill>
                  <a:srgbClr val="FF0000"/>
                </a:solidFill>
                <a:sym typeface="Wingdings"/>
              </a:rPr>
              <a:t>k</a:t>
            </a:r>
            <a:r>
              <a:rPr lang="en-US" sz="2800" dirty="0" smtClean="0">
                <a:sym typeface="Wingdings"/>
              </a:rPr>
              <a:t> vertices.</a:t>
            </a:r>
          </a:p>
          <a:p>
            <a:r>
              <a:rPr lang="en-US" sz="2800" dirty="0" smtClean="0">
                <a:solidFill>
                  <a:srgbClr val="0000FF"/>
                </a:solidFill>
                <a:sym typeface="Wingdings"/>
              </a:rPr>
              <a:t>Let  T</a:t>
            </a:r>
            <a:r>
              <a:rPr lang="en-US" sz="2800" baseline="-25000" dirty="0" smtClean="0">
                <a:solidFill>
                  <a:srgbClr val="0000FF"/>
                </a:solidFill>
                <a:sym typeface="Wingdings"/>
              </a:rPr>
              <a:t>1</a:t>
            </a:r>
            <a:r>
              <a:rPr lang="en-US" sz="2800" dirty="0" smtClean="0">
                <a:solidFill>
                  <a:srgbClr val="0000FF"/>
                </a:solidFill>
                <a:sym typeface="Wingdings"/>
              </a:rPr>
              <a:t> has x vertices, and therefore, T</a:t>
            </a:r>
            <a:r>
              <a:rPr lang="en-US" sz="2800" baseline="-25000" dirty="0" smtClean="0">
                <a:solidFill>
                  <a:srgbClr val="0000FF"/>
                </a:solidFill>
                <a:sym typeface="Wingdings"/>
              </a:rPr>
              <a:t>2</a:t>
            </a:r>
            <a:endParaRPr lang="en-US" sz="2800" dirty="0" smtClean="0">
              <a:solidFill>
                <a:srgbClr val="0000FF"/>
              </a:solidFill>
              <a:sym typeface="Wingdings"/>
            </a:endParaRPr>
          </a:p>
          <a:p>
            <a:pPr marL="0" indent="0">
              <a:buNone/>
            </a:pPr>
            <a:r>
              <a:rPr lang="en-US" sz="2800" dirty="0">
                <a:solidFill>
                  <a:srgbClr val="0000FF"/>
                </a:solidFill>
                <a:sym typeface="Wingdings"/>
              </a:rPr>
              <a:t>	</a:t>
            </a:r>
            <a:r>
              <a:rPr lang="en-US" sz="2800" dirty="0" smtClean="0">
                <a:solidFill>
                  <a:srgbClr val="0000FF"/>
                </a:solidFill>
                <a:sym typeface="Wingdings"/>
              </a:rPr>
              <a:t>has (k+1)-x vertices.</a:t>
            </a:r>
          </a:p>
          <a:p>
            <a:endParaRPr lang="en-US" sz="2800" dirty="0" smtClean="0">
              <a:sym typeface="Wingdings"/>
            </a:endParaRPr>
          </a:p>
        </p:txBody>
      </p:sp>
      <p:pic>
        <p:nvPicPr>
          <p:cNvPr id="5" name="Picture 4" descr="Screen Shot 2015-03-11 at 1.1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802" y="2041463"/>
            <a:ext cx="2910773" cy="2305332"/>
          </a:xfrm>
          <a:prstGeom prst="rect">
            <a:avLst/>
          </a:prstGeom>
        </p:spPr>
      </p:pic>
    </p:spTree>
    <p:extLst>
      <p:ext uri="{BB962C8B-B14F-4D97-AF65-F5344CB8AC3E}">
        <p14:creationId xmlns:p14="http://schemas.microsoft.com/office/powerpoint/2010/main" val="46446600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43000"/>
          </a:xfrm>
        </p:spPr>
        <p:txBody>
          <a:bodyPr>
            <a:normAutofit/>
          </a:bodyPr>
          <a:lstStyle/>
          <a:p>
            <a:r>
              <a:rPr lang="en-US" dirty="0" smtClean="0"/>
              <a:t>Showing S(k+1) is true.</a:t>
            </a:r>
            <a:endParaRPr lang="en-US" dirty="0"/>
          </a:p>
        </p:txBody>
      </p:sp>
      <p:sp>
        <p:nvSpPr>
          <p:cNvPr id="3" name="Content Placeholder 2"/>
          <p:cNvSpPr>
            <a:spLocks noGrp="1"/>
          </p:cNvSpPr>
          <p:nvPr>
            <p:ph idx="1"/>
          </p:nvPr>
        </p:nvSpPr>
        <p:spPr>
          <a:xfrm>
            <a:off x="0" y="1209480"/>
            <a:ext cx="9144000" cy="5648520"/>
          </a:xfrm>
        </p:spPr>
        <p:txBody>
          <a:bodyPr>
            <a:normAutofit/>
          </a:bodyPr>
          <a:lstStyle/>
          <a:p>
            <a:r>
              <a:rPr lang="en-US" sz="2800" dirty="0" smtClean="0">
                <a:sym typeface="Wingdings"/>
              </a:rPr>
              <a:t>Consider an arbitrary tree </a:t>
            </a:r>
            <a:r>
              <a:rPr lang="en-US" sz="2800" dirty="0" smtClean="0">
                <a:solidFill>
                  <a:srgbClr val="FF0000"/>
                </a:solidFill>
                <a:sym typeface="Wingdings"/>
              </a:rPr>
              <a:t>T</a:t>
            </a:r>
            <a:r>
              <a:rPr lang="en-US" sz="2800" dirty="0" smtClean="0">
                <a:sym typeface="Wingdings"/>
              </a:rPr>
              <a:t> with </a:t>
            </a:r>
            <a:r>
              <a:rPr lang="en-US" sz="2800" dirty="0" smtClean="0">
                <a:solidFill>
                  <a:srgbClr val="FF0000"/>
                </a:solidFill>
                <a:sym typeface="Wingdings"/>
              </a:rPr>
              <a:t>k+1</a:t>
            </a:r>
            <a:r>
              <a:rPr lang="en-US" sz="2800" dirty="0" smtClean="0">
                <a:sym typeface="Wingdings"/>
              </a:rPr>
              <a:t> vertices.</a:t>
            </a:r>
          </a:p>
          <a:p>
            <a:r>
              <a:rPr lang="en-US" sz="2800" dirty="0" smtClean="0">
                <a:sym typeface="Wingdings"/>
              </a:rPr>
              <a:t>The tree has at least one edge.</a:t>
            </a:r>
          </a:p>
          <a:p>
            <a:r>
              <a:rPr lang="en-US" sz="2800" dirty="0" smtClean="0">
                <a:sym typeface="Wingdings"/>
              </a:rPr>
              <a:t>Single out an edge </a:t>
            </a:r>
            <a:r>
              <a:rPr lang="en-US" sz="2800" dirty="0" smtClean="0">
                <a:solidFill>
                  <a:srgbClr val="FF0000"/>
                </a:solidFill>
                <a:sym typeface="Wingdings"/>
              </a:rPr>
              <a:t>e</a:t>
            </a:r>
            <a:r>
              <a:rPr lang="en-US" sz="2800" dirty="0" smtClean="0">
                <a:sym typeface="Wingdings"/>
              </a:rPr>
              <a:t> of </a:t>
            </a:r>
            <a:r>
              <a:rPr lang="en-US" sz="2800" dirty="0" smtClean="0">
                <a:solidFill>
                  <a:srgbClr val="FF0000"/>
                </a:solidFill>
                <a:sym typeface="Wingdings"/>
              </a:rPr>
              <a:t>T</a:t>
            </a:r>
            <a:r>
              <a:rPr lang="en-US" sz="2800" dirty="0" smtClean="0">
                <a:sym typeface="Wingdings"/>
              </a:rPr>
              <a:t> .</a:t>
            </a:r>
          </a:p>
          <a:p>
            <a:r>
              <a:rPr lang="en-US" sz="2800" dirty="0" smtClean="0">
                <a:sym typeface="Wingdings"/>
              </a:rPr>
              <a:t>Remove the edge </a:t>
            </a:r>
            <a:r>
              <a:rPr lang="en-US" sz="2800" dirty="0" smtClean="0">
                <a:solidFill>
                  <a:srgbClr val="FF0000"/>
                </a:solidFill>
                <a:sym typeface="Wingdings"/>
              </a:rPr>
              <a:t>e</a:t>
            </a:r>
            <a:r>
              <a:rPr lang="en-US" sz="2800" dirty="0" smtClean="0">
                <a:sym typeface="Wingdings"/>
              </a:rPr>
              <a:t> from </a:t>
            </a:r>
            <a:r>
              <a:rPr lang="en-US" sz="2800" dirty="0" smtClean="0">
                <a:solidFill>
                  <a:srgbClr val="FF0000"/>
                </a:solidFill>
                <a:sym typeface="Wingdings"/>
              </a:rPr>
              <a:t>T</a:t>
            </a:r>
            <a:r>
              <a:rPr lang="en-US" sz="2800" dirty="0" smtClean="0">
                <a:sym typeface="Wingdings"/>
              </a:rPr>
              <a:t>.</a:t>
            </a:r>
          </a:p>
          <a:p>
            <a:r>
              <a:rPr lang="en-US" sz="2800" dirty="0" smtClean="0">
                <a:sym typeface="Wingdings"/>
              </a:rPr>
              <a:t>This results in two smaller trees </a:t>
            </a:r>
          </a:p>
          <a:p>
            <a:pPr marL="0" indent="0">
              <a:buNone/>
            </a:pPr>
            <a:r>
              <a:rPr lang="en-US" sz="2800" dirty="0">
                <a:sym typeface="Wingdings"/>
              </a:rPr>
              <a: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ym typeface="Wingdings"/>
              </a:rPr>
              <a:t> and </a:t>
            </a:r>
            <a:r>
              <a:rPr lang="en-US" sz="2800" dirty="0" smtClean="0">
                <a:solidFill>
                  <a:srgbClr val="FF0000"/>
                </a:solidFill>
                <a:sym typeface="Wingdings"/>
              </a:rPr>
              <a:t>T</a:t>
            </a:r>
            <a:r>
              <a:rPr lang="en-US" sz="2800" baseline="-25000" dirty="0" smtClean="0">
                <a:solidFill>
                  <a:srgbClr val="FF0000"/>
                </a:solidFill>
                <a:sym typeface="Wingdings"/>
              </a:rPr>
              <a:t>2</a:t>
            </a:r>
            <a:r>
              <a:rPr lang="en-US" sz="2800" dirty="0" smtClean="0">
                <a:solidFill>
                  <a:srgbClr val="FF0000"/>
                </a:solidFill>
                <a:sym typeface="Wingdings"/>
              </a:rPr>
              <a:t> </a:t>
            </a:r>
            <a:r>
              <a:rPr lang="en-US" sz="2800" dirty="0" smtClean="0">
                <a:sym typeface="Wingdings"/>
              </a:rPr>
              <a:t>with no more than </a:t>
            </a:r>
            <a:r>
              <a:rPr lang="en-US" sz="2800" dirty="0" smtClean="0">
                <a:solidFill>
                  <a:srgbClr val="FF0000"/>
                </a:solidFill>
                <a:sym typeface="Wingdings"/>
              </a:rPr>
              <a:t>k</a:t>
            </a:r>
            <a:r>
              <a:rPr lang="en-US" sz="2800" dirty="0" smtClean="0">
                <a:sym typeface="Wingdings"/>
              </a:rPr>
              <a:t> vertices.</a:t>
            </a:r>
          </a:p>
          <a:p>
            <a:r>
              <a:rPr lang="en-US" sz="2800" dirty="0" smtClean="0">
                <a:sym typeface="Wingdings"/>
              </a:rPr>
              <a:t>Let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olidFill>
                  <a:srgbClr val="FF0000"/>
                </a:solidFill>
                <a:sym typeface="Wingdings"/>
              </a:rPr>
              <a:t> </a:t>
            </a:r>
            <a:r>
              <a:rPr lang="en-US" sz="2800" dirty="0" smtClean="0">
                <a:sym typeface="Wingdings"/>
              </a:rPr>
              <a:t>has </a:t>
            </a:r>
            <a:r>
              <a:rPr lang="en-US" sz="2800" dirty="0" smtClean="0">
                <a:solidFill>
                  <a:srgbClr val="FF0000"/>
                </a:solidFill>
                <a:sym typeface="Wingdings"/>
              </a:rPr>
              <a:t>x</a:t>
            </a:r>
            <a:r>
              <a:rPr lang="en-US" sz="2800" dirty="0" smtClean="0">
                <a:sym typeface="Wingdings"/>
              </a:rPr>
              <a:t> vertices, and therefore, </a:t>
            </a:r>
            <a:r>
              <a:rPr lang="en-US" sz="2800" dirty="0" smtClean="0">
                <a:solidFill>
                  <a:srgbClr val="FF0000"/>
                </a:solidFill>
                <a:sym typeface="Wingdings"/>
              </a:rPr>
              <a:t>T</a:t>
            </a:r>
            <a:r>
              <a:rPr lang="en-US" sz="2800" baseline="-25000" dirty="0" smtClean="0">
                <a:solidFill>
                  <a:srgbClr val="FF0000"/>
                </a:solidFill>
                <a:sym typeface="Wingdings"/>
              </a:rPr>
              <a:t>2</a:t>
            </a:r>
            <a:endParaRPr lang="en-US" sz="2800" dirty="0" smtClean="0">
              <a:solidFill>
                <a:srgbClr val="FF0000"/>
              </a:solidFill>
              <a:sym typeface="Wingdings"/>
            </a:endParaRPr>
          </a:p>
          <a:p>
            <a:pPr marL="0" indent="0">
              <a:buNone/>
            </a:pPr>
            <a:r>
              <a:rPr lang="en-US" sz="2800" dirty="0">
                <a:sym typeface="Wingdings"/>
              </a:rPr>
              <a:t>	</a:t>
            </a:r>
            <a:r>
              <a:rPr lang="en-US" sz="2800" dirty="0" smtClean="0">
                <a:sym typeface="Wingdings"/>
              </a:rPr>
              <a:t>has </a:t>
            </a:r>
            <a:r>
              <a:rPr lang="en-US" sz="2800" dirty="0" smtClean="0">
                <a:solidFill>
                  <a:srgbClr val="FF0000"/>
                </a:solidFill>
                <a:sym typeface="Wingdings"/>
              </a:rPr>
              <a:t>(k+1)-x</a:t>
            </a:r>
            <a:r>
              <a:rPr lang="en-US" sz="2800" dirty="0" smtClean="0">
                <a:sym typeface="Wingdings"/>
              </a:rPr>
              <a:t> vertices.</a:t>
            </a:r>
          </a:p>
          <a:p>
            <a:r>
              <a:rPr lang="en-US" sz="2800" dirty="0" smtClean="0">
                <a:solidFill>
                  <a:srgbClr val="0000FF"/>
                </a:solidFill>
                <a:sym typeface="Wingdings"/>
              </a:rPr>
              <a:t>Inductive hypothesis guarantees that T</a:t>
            </a:r>
            <a:r>
              <a:rPr lang="en-US" sz="2800" baseline="-25000" dirty="0" smtClean="0">
                <a:solidFill>
                  <a:srgbClr val="0000FF"/>
                </a:solidFill>
                <a:sym typeface="Wingdings"/>
              </a:rPr>
              <a:t>1 </a:t>
            </a:r>
            <a:r>
              <a:rPr lang="en-US" sz="2800" dirty="0" smtClean="0">
                <a:solidFill>
                  <a:srgbClr val="0000FF"/>
                </a:solidFill>
                <a:sym typeface="Wingdings"/>
              </a:rPr>
              <a:t>has (x-1) edges and T</a:t>
            </a:r>
            <a:r>
              <a:rPr lang="en-US" sz="2800" baseline="-25000" dirty="0" smtClean="0">
                <a:solidFill>
                  <a:srgbClr val="0000FF"/>
                </a:solidFill>
                <a:sym typeface="Wingdings"/>
              </a:rPr>
              <a:t>2</a:t>
            </a:r>
            <a:r>
              <a:rPr lang="en-US" sz="2800" dirty="0" smtClean="0">
                <a:solidFill>
                  <a:srgbClr val="0000FF"/>
                </a:solidFill>
                <a:sym typeface="Wingdings"/>
              </a:rPr>
              <a:t> has (k-x) edges.</a:t>
            </a:r>
          </a:p>
          <a:p>
            <a:endParaRPr lang="en-US" sz="2800" dirty="0" smtClean="0">
              <a:sym typeface="Wingdings"/>
            </a:endParaRPr>
          </a:p>
        </p:txBody>
      </p:sp>
      <p:pic>
        <p:nvPicPr>
          <p:cNvPr id="5" name="Picture 4" descr="Screen Shot 2015-03-11 at 1.1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344" y="2041463"/>
            <a:ext cx="2910773" cy="2305332"/>
          </a:xfrm>
          <a:prstGeom prst="rect">
            <a:avLst/>
          </a:prstGeom>
        </p:spPr>
      </p:pic>
    </p:spTree>
    <p:extLst>
      <p:ext uri="{BB962C8B-B14F-4D97-AF65-F5344CB8AC3E}">
        <p14:creationId xmlns:p14="http://schemas.microsoft.com/office/powerpoint/2010/main" val="336310847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43000"/>
          </a:xfrm>
        </p:spPr>
        <p:txBody>
          <a:bodyPr>
            <a:normAutofit/>
          </a:bodyPr>
          <a:lstStyle/>
          <a:p>
            <a:r>
              <a:rPr lang="en-US" dirty="0" smtClean="0"/>
              <a:t>Showing S(k+1) is true.</a:t>
            </a:r>
            <a:endParaRPr lang="en-US" dirty="0"/>
          </a:p>
        </p:txBody>
      </p:sp>
      <p:sp>
        <p:nvSpPr>
          <p:cNvPr id="3" name="Content Placeholder 2"/>
          <p:cNvSpPr>
            <a:spLocks noGrp="1"/>
          </p:cNvSpPr>
          <p:nvPr>
            <p:ph idx="1"/>
          </p:nvPr>
        </p:nvSpPr>
        <p:spPr>
          <a:xfrm>
            <a:off x="0" y="1209480"/>
            <a:ext cx="9144000" cy="5648520"/>
          </a:xfrm>
        </p:spPr>
        <p:txBody>
          <a:bodyPr>
            <a:normAutofit lnSpcReduction="10000"/>
          </a:bodyPr>
          <a:lstStyle/>
          <a:p>
            <a:r>
              <a:rPr lang="en-US" sz="2800" dirty="0" smtClean="0">
                <a:sym typeface="Wingdings"/>
              </a:rPr>
              <a:t>Consider an arbitrary tree </a:t>
            </a:r>
            <a:r>
              <a:rPr lang="en-US" sz="2800" dirty="0" smtClean="0">
                <a:solidFill>
                  <a:srgbClr val="FF0000"/>
                </a:solidFill>
                <a:sym typeface="Wingdings"/>
              </a:rPr>
              <a:t>T</a:t>
            </a:r>
            <a:r>
              <a:rPr lang="en-US" sz="2800" dirty="0" smtClean="0">
                <a:sym typeface="Wingdings"/>
              </a:rPr>
              <a:t> with </a:t>
            </a:r>
            <a:r>
              <a:rPr lang="en-US" sz="2800" dirty="0" smtClean="0">
                <a:solidFill>
                  <a:srgbClr val="FF0000"/>
                </a:solidFill>
                <a:sym typeface="Wingdings"/>
              </a:rPr>
              <a:t>k+1</a:t>
            </a:r>
            <a:r>
              <a:rPr lang="en-US" sz="2800" dirty="0" smtClean="0">
                <a:sym typeface="Wingdings"/>
              </a:rPr>
              <a:t> vertices.</a:t>
            </a:r>
          </a:p>
          <a:p>
            <a:r>
              <a:rPr lang="en-US" sz="2800" dirty="0" smtClean="0">
                <a:sym typeface="Wingdings"/>
              </a:rPr>
              <a:t>The tree has at least one edge.</a:t>
            </a:r>
          </a:p>
          <a:p>
            <a:r>
              <a:rPr lang="en-US" sz="2800" dirty="0" smtClean="0">
                <a:sym typeface="Wingdings"/>
              </a:rPr>
              <a:t>Single out an edge </a:t>
            </a:r>
            <a:r>
              <a:rPr lang="en-US" sz="2800" dirty="0" smtClean="0">
                <a:solidFill>
                  <a:srgbClr val="FF0000"/>
                </a:solidFill>
                <a:sym typeface="Wingdings"/>
              </a:rPr>
              <a:t>e</a:t>
            </a:r>
            <a:r>
              <a:rPr lang="en-US" sz="2800" dirty="0" smtClean="0">
                <a:sym typeface="Wingdings"/>
              </a:rPr>
              <a:t> of </a:t>
            </a:r>
            <a:r>
              <a:rPr lang="en-US" sz="2800" dirty="0" smtClean="0">
                <a:solidFill>
                  <a:srgbClr val="FF0000"/>
                </a:solidFill>
                <a:sym typeface="Wingdings"/>
              </a:rPr>
              <a:t>T</a:t>
            </a:r>
            <a:r>
              <a:rPr lang="en-US" sz="2800" dirty="0" smtClean="0">
                <a:sym typeface="Wingdings"/>
              </a:rPr>
              <a:t> .</a:t>
            </a:r>
          </a:p>
          <a:p>
            <a:r>
              <a:rPr lang="en-US" sz="2800" dirty="0" smtClean="0">
                <a:sym typeface="Wingdings"/>
              </a:rPr>
              <a:t>Remove the edge </a:t>
            </a:r>
            <a:r>
              <a:rPr lang="en-US" sz="2800" dirty="0" smtClean="0">
                <a:solidFill>
                  <a:srgbClr val="FF0000"/>
                </a:solidFill>
                <a:sym typeface="Wingdings"/>
              </a:rPr>
              <a:t>e</a:t>
            </a:r>
            <a:r>
              <a:rPr lang="en-US" sz="2800" dirty="0" smtClean="0">
                <a:sym typeface="Wingdings"/>
              </a:rPr>
              <a:t> from </a:t>
            </a:r>
            <a:r>
              <a:rPr lang="en-US" sz="2800" dirty="0" smtClean="0">
                <a:solidFill>
                  <a:srgbClr val="FF0000"/>
                </a:solidFill>
                <a:sym typeface="Wingdings"/>
              </a:rPr>
              <a:t>T</a:t>
            </a:r>
            <a:r>
              <a:rPr lang="en-US" sz="2800" dirty="0" smtClean="0">
                <a:sym typeface="Wingdings"/>
              </a:rPr>
              <a:t>.</a:t>
            </a:r>
          </a:p>
          <a:p>
            <a:r>
              <a:rPr lang="en-US" sz="2800" dirty="0" smtClean="0">
                <a:sym typeface="Wingdings"/>
              </a:rPr>
              <a:t>This results in two smaller trees </a:t>
            </a:r>
          </a:p>
          <a:p>
            <a:pPr marL="0" indent="0">
              <a:buNone/>
            </a:pPr>
            <a:r>
              <a:rPr lang="en-US" sz="2800" dirty="0">
                <a:sym typeface="Wingdings"/>
              </a:rPr>
              <a: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ym typeface="Wingdings"/>
              </a:rPr>
              <a:t> and </a:t>
            </a:r>
            <a:r>
              <a:rPr lang="en-US" sz="2800" dirty="0" smtClean="0">
                <a:solidFill>
                  <a:srgbClr val="FF0000"/>
                </a:solidFill>
                <a:sym typeface="Wingdings"/>
              </a:rPr>
              <a:t>T</a:t>
            </a:r>
            <a:r>
              <a:rPr lang="en-US" sz="2800" baseline="-25000" dirty="0" smtClean="0">
                <a:solidFill>
                  <a:srgbClr val="FF0000"/>
                </a:solidFill>
                <a:sym typeface="Wingdings"/>
              </a:rPr>
              <a:t>2</a:t>
            </a:r>
            <a:r>
              <a:rPr lang="en-US" sz="2800" dirty="0" smtClean="0">
                <a:solidFill>
                  <a:srgbClr val="FF0000"/>
                </a:solidFill>
                <a:sym typeface="Wingdings"/>
              </a:rPr>
              <a:t> </a:t>
            </a:r>
            <a:r>
              <a:rPr lang="en-US" sz="2800" dirty="0" smtClean="0">
                <a:sym typeface="Wingdings"/>
              </a:rPr>
              <a:t>with no more than </a:t>
            </a:r>
            <a:r>
              <a:rPr lang="en-US" sz="2800" dirty="0" smtClean="0">
                <a:solidFill>
                  <a:srgbClr val="FF0000"/>
                </a:solidFill>
                <a:sym typeface="Wingdings"/>
              </a:rPr>
              <a:t>k</a:t>
            </a:r>
            <a:r>
              <a:rPr lang="en-US" sz="2800" dirty="0" smtClean="0">
                <a:sym typeface="Wingdings"/>
              </a:rPr>
              <a:t> vertices.</a:t>
            </a:r>
          </a:p>
          <a:p>
            <a:r>
              <a:rPr lang="en-US" sz="2800" dirty="0" smtClean="0">
                <a:sym typeface="Wingdings"/>
              </a:rPr>
              <a:t>Let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olidFill>
                  <a:srgbClr val="FF0000"/>
                </a:solidFill>
                <a:sym typeface="Wingdings"/>
              </a:rPr>
              <a:t> </a:t>
            </a:r>
            <a:r>
              <a:rPr lang="en-US" sz="2800" dirty="0" smtClean="0">
                <a:sym typeface="Wingdings"/>
              </a:rPr>
              <a:t>has </a:t>
            </a:r>
            <a:r>
              <a:rPr lang="en-US" sz="2800" dirty="0" smtClean="0">
                <a:solidFill>
                  <a:srgbClr val="FF0000"/>
                </a:solidFill>
                <a:sym typeface="Wingdings"/>
              </a:rPr>
              <a:t>x</a:t>
            </a:r>
            <a:r>
              <a:rPr lang="en-US" sz="2800" dirty="0" smtClean="0">
                <a:sym typeface="Wingdings"/>
              </a:rPr>
              <a:t> vertices, and therefore, </a:t>
            </a:r>
            <a:r>
              <a:rPr lang="en-US" sz="2800" dirty="0" smtClean="0">
                <a:solidFill>
                  <a:srgbClr val="FF0000"/>
                </a:solidFill>
                <a:sym typeface="Wingdings"/>
              </a:rPr>
              <a:t>T</a:t>
            </a:r>
            <a:r>
              <a:rPr lang="en-US" sz="2800" baseline="-25000" dirty="0" smtClean="0">
                <a:solidFill>
                  <a:srgbClr val="FF0000"/>
                </a:solidFill>
                <a:sym typeface="Wingdings"/>
              </a:rPr>
              <a:t>2</a:t>
            </a:r>
            <a:endParaRPr lang="en-US" sz="2800" dirty="0" smtClean="0">
              <a:solidFill>
                <a:srgbClr val="FF0000"/>
              </a:solidFill>
              <a:sym typeface="Wingdings"/>
            </a:endParaRPr>
          </a:p>
          <a:p>
            <a:pPr marL="0" indent="0">
              <a:buNone/>
            </a:pPr>
            <a:r>
              <a:rPr lang="en-US" sz="2800" dirty="0">
                <a:sym typeface="Wingdings"/>
              </a:rPr>
              <a:t>	</a:t>
            </a:r>
            <a:r>
              <a:rPr lang="en-US" sz="2800" dirty="0" smtClean="0">
                <a:sym typeface="Wingdings"/>
              </a:rPr>
              <a:t>has </a:t>
            </a:r>
            <a:r>
              <a:rPr lang="en-US" sz="2800" dirty="0" smtClean="0">
                <a:solidFill>
                  <a:srgbClr val="FF0000"/>
                </a:solidFill>
                <a:sym typeface="Wingdings"/>
              </a:rPr>
              <a:t>(k+1)-x</a:t>
            </a:r>
            <a:r>
              <a:rPr lang="en-US" sz="2800" dirty="0" smtClean="0">
                <a:sym typeface="Wingdings"/>
              </a:rPr>
              <a:t> vertices.</a:t>
            </a:r>
          </a:p>
          <a:p>
            <a:r>
              <a:rPr lang="en-US" sz="2800" dirty="0" smtClean="0">
                <a:sym typeface="Wingdings"/>
              </a:rPr>
              <a:t>Inductive hypothesis guarantees that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baseline="-25000" dirty="0" smtClean="0">
                <a:sym typeface="Wingdings"/>
              </a:rPr>
              <a:t> </a:t>
            </a:r>
            <a:r>
              <a:rPr lang="en-US" sz="2800" dirty="0" smtClean="0">
                <a:sym typeface="Wingdings"/>
              </a:rPr>
              <a:t>has </a:t>
            </a:r>
            <a:r>
              <a:rPr lang="en-US" sz="2800" dirty="0" smtClean="0">
                <a:solidFill>
                  <a:srgbClr val="FF0000"/>
                </a:solidFill>
                <a:sym typeface="Wingdings"/>
              </a:rPr>
              <a:t>(x-1)</a:t>
            </a:r>
            <a:r>
              <a:rPr lang="en-US" sz="2800" dirty="0" smtClean="0">
                <a:sym typeface="Wingdings"/>
              </a:rPr>
              <a:t> edges and </a:t>
            </a:r>
            <a:r>
              <a:rPr lang="en-US" sz="2800" dirty="0" smtClean="0">
                <a:solidFill>
                  <a:srgbClr val="FF0000"/>
                </a:solidFill>
                <a:sym typeface="Wingdings"/>
              </a:rPr>
              <a:t>T</a:t>
            </a:r>
            <a:r>
              <a:rPr lang="en-US" sz="2800" baseline="-25000" dirty="0" smtClean="0">
                <a:solidFill>
                  <a:srgbClr val="FF0000"/>
                </a:solidFill>
                <a:sym typeface="Wingdings"/>
              </a:rPr>
              <a:t>2</a:t>
            </a:r>
            <a:r>
              <a:rPr lang="en-US" sz="2800" dirty="0" smtClean="0">
                <a:solidFill>
                  <a:srgbClr val="FF0000"/>
                </a:solidFill>
                <a:sym typeface="Wingdings"/>
              </a:rPr>
              <a:t> </a:t>
            </a:r>
            <a:r>
              <a:rPr lang="en-US" sz="2800" dirty="0" smtClean="0">
                <a:sym typeface="Wingdings"/>
              </a:rPr>
              <a:t>has </a:t>
            </a:r>
            <a:r>
              <a:rPr lang="en-US" sz="2800" dirty="0" smtClean="0">
                <a:solidFill>
                  <a:srgbClr val="FF0000"/>
                </a:solidFill>
                <a:sym typeface="Wingdings"/>
              </a:rPr>
              <a:t>(k-x</a:t>
            </a:r>
            <a:r>
              <a:rPr lang="en-US" sz="2800" dirty="0" smtClean="0">
                <a:sym typeface="Wingdings"/>
              </a:rPr>
              <a:t>) edges.</a:t>
            </a:r>
          </a:p>
          <a:p>
            <a:r>
              <a:rPr lang="en-US" sz="2800" dirty="0" smtClean="0">
                <a:solidFill>
                  <a:srgbClr val="0000FF"/>
                </a:solidFill>
                <a:sym typeface="Wingdings"/>
              </a:rPr>
              <a:t>The total number of edges in T is (x-1)+(k-x) +1 = k. The edge e contributes one to the total. Hence S(k+1) is true.</a:t>
            </a:r>
          </a:p>
          <a:p>
            <a:endParaRPr lang="en-US" sz="2800" dirty="0" smtClean="0">
              <a:sym typeface="Wingdings"/>
            </a:endParaRPr>
          </a:p>
        </p:txBody>
      </p:sp>
      <p:pic>
        <p:nvPicPr>
          <p:cNvPr id="5" name="Picture 4" descr="Screen Shot 2015-03-11 at 1.1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615" y="2041463"/>
            <a:ext cx="2910773" cy="2305332"/>
          </a:xfrm>
          <a:prstGeom prst="rect">
            <a:avLst/>
          </a:prstGeom>
        </p:spPr>
      </p:pic>
    </p:spTree>
    <p:extLst>
      <p:ext uri="{BB962C8B-B14F-4D97-AF65-F5344CB8AC3E}">
        <p14:creationId xmlns:p14="http://schemas.microsoft.com/office/powerpoint/2010/main" val="289137783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38"/>
            <a:ext cx="8229600" cy="1143000"/>
          </a:xfrm>
        </p:spPr>
        <p:txBody>
          <a:bodyPr>
            <a:normAutofit/>
          </a:bodyPr>
          <a:lstStyle/>
          <a:p>
            <a:r>
              <a:rPr lang="en-US" dirty="0" smtClean="0"/>
              <a:t>Showing S(k+1) is true.</a:t>
            </a:r>
            <a:endParaRPr lang="en-US" dirty="0"/>
          </a:p>
        </p:txBody>
      </p:sp>
      <p:sp>
        <p:nvSpPr>
          <p:cNvPr id="3" name="Content Placeholder 2"/>
          <p:cNvSpPr>
            <a:spLocks noGrp="1"/>
          </p:cNvSpPr>
          <p:nvPr>
            <p:ph idx="1"/>
          </p:nvPr>
        </p:nvSpPr>
        <p:spPr>
          <a:xfrm>
            <a:off x="0" y="1209480"/>
            <a:ext cx="9144000" cy="5648520"/>
          </a:xfrm>
        </p:spPr>
        <p:txBody>
          <a:bodyPr>
            <a:normAutofit fontScale="92500" lnSpcReduction="20000"/>
          </a:bodyPr>
          <a:lstStyle/>
          <a:p>
            <a:r>
              <a:rPr lang="en-US" sz="2800" dirty="0" smtClean="0">
                <a:sym typeface="Wingdings"/>
              </a:rPr>
              <a:t>Consider an arbitrary tree </a:t>
            </a:r>
            <a:r>
              <a:rPr lang="en-US" sz="2800" dirty="0" smtClean="0">
                <a:solidFill>
                  <a:srgbClr val="FF0000"/>
                </a:solidFill>
                <a:sym typeface="Wingdings"/>
              </a:rPr>
              <a:t>T</a:t>
            </a:r>
            <a:r>
              <a:rPr lang="en-US" sz="2800" dirty="0" smtClean="0">
                <a:sym typeface="Wingdings"/>
              </a:rPr>
              <a:t> with </a:t>
            </a:r>
            <a:r>
              <a:rPr lang="en-US" sz="2800" dirty="0" smtClean="0">
                <a:solidFill>
                  <a:srgbClr val="FF0000"/>
                </a:solidFill>
                <a:sym typeface="Wingdings"/>
              </a:rPr>
              <a:t>k+1</a:t>
            </a:r>
            <a:r>
              <a:rPr lang="en-US" sz="2800" dirty="0" smtClean="0">
                <a:sym typeface="Wingdings"/>
              </a:rPr>
              <a:t> vertices.</a:t>
            </a:r>
          </a:p>
          <a:p>
            <a:r>
              <a:rPr lang="en-US" sz="2800" dirty="0" smtClean="0">
                <a:sym typeface="Wingdings"/>
              </a:rPr>
              <a:t>The tree has at least one edge.</a:t>
            </a:r>
          </a:p>
          <a:p>
            <a:r>
              <a:rPr lang="en-US" sz="2800" dirty="0" smtClean="0">
                <a:sym typeface="Wingdings"/>
              </a:rPr>
              <a:t>Single out an edge </a:t>
            </a:r>
            <a:r>
              <a:rPr lang="en-US" sz="2800" dirty="0" smtClean="0">
                <a:solidFill>
                  <a:srgbClr val="FF0000"/>
                </a:solidFill>
                <a:sym typeface="Wingdings"/>
              </a:rPr>
              <a:t>e</a:t>
            </a:r>
            <a:r>
              <a:rPr lang="en-US" sz="2800" dirty="0" smtClean="0">
                <a:sym typeface="Wingdings"/>
              </a:rPr>
              <a:t> of </a:t>
            </a:r>
            <a:r>
              <a:rPr lang="en-US" sz="2800" dirty="0" smtClean="0">
                <a:solidFill>
                  <a:srgbClr val="FF0000"/>
                </a:solidFill>
                <a:sym typeface="Wingdings"/>
              </a:rPr>
              <a:t>T</a:t>
            </a:r>
            <a:r>
              <a:rPr lang="en-US" sz="2800" dirty="0" smtClean="0">
                <a:sym typeface="Wingdings"/>
              </a:rPr>
              <a:t> .</a:t>
            </a:r>
          </a:p>
          <a:p>
            <a:r>
              <a:rPr lang="en-US" sz="2800" dirty="0" smtClean="0">
                <a:sym typeface="Wingdings"/>
              </a:rPr>
              <a:t>Remove the edge </a:t>
            </a:r>
            <a:r>
              <a:rPr lang="en-US" sz="2800" dirty="0" smtClean="0">
                <a:solidFill>
                  <a:srgbClr val="FF0000"/>
                </a:solidFill>
                <a:sym typeface="Wingdings"/>
              </a:rPr>
              <a:t>e</a:t>
            </a:r>
            <a:r>
              <a:rPr lang="en-US" sz="2800" dirty="0" smtClean="0">
                <a:sym typeface="Wingdings"/>
              </a:rPr>
              <a:t> from </a:t>
            </a:r>
            <a:r>
              <a:rPr lang="en-US" sz="2800" dirty="0" smtClean="0">
                <a:solidFill>
                  <a:srgbClr val="FF0000"/>
                </a:solidFill>
                <a:sym typeface="Wingdings"/>
              </a:rPr>
              <a:t>T</a:t>
            </a:r>
            <a:r>
              <a:rPr lang="en-US" sz="2800" dirty="0" smtClean="0">
                <a:sym typeface="Wingdings"/>
              </a:rPr>
              <a:t>.</a:t>
            </a:r>
          </a:p>
          <a:p>
            <a:r>
              <a:rPr lang="en-US" sz="2800" dirty="0" smtClean="0">
                <a:sym typeface="Wingdings"/>
              </a:rPr>
              <a:t>This results in two smaller trees </a:t>
            </a:r>
          </a:p>
          <a:p>
            <a:pPr marL="0" indent="0">
              <a:buNone/>
            </a:pPr>
            <a:r>
              <a:rPr lang="en-US" sz="2800" dirty="0">
                <a:sym typeface="Wingdings"/>
              </a:rPr>
              <a: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ym typeface="Wingdings"/>
              </a:rPr>
              <a:t> and </a:t>
            </a:r>
            <a:r>
              <a:rPr lang="en-US" sz="2800" dirty="0" smtClean="0">
                <a:solidFill>
                  <a:srgbClr val="FF0000"/>
                </a:solidFill>
                <a:sym typeface="Wingdings"/>
              </a:rPr>
              <a:t>T</a:t>
            </a:r>
            <a:r>
              <a:rPr lang="en-US" sz="2800" baseline="-25000" dirty="0" smtClean="0">
                <a:solidFill>
                  <a:srgbClr val="FF0000"/>
                </a:solidFill>
                <a:sym typeface="Wingdings"/>
              </a:rPr>
              <a:t>2</a:t>
            </a:r>
            <a:r>
              <a:rPr lang="en-US" sz="2800" dirty="0" smtClean="0">
                <a:solidFill>
                  <a:srgbClr val="FF0000"/>
                </a:solidFill>
                <a:sym typeface="Wingdings"/>
              </a:rPr>
              <a:t> </a:t>
            </a:r>
            <a:r>
              <a:rPr lang="en-US" sz="2800" dirty="0" smtClean="0">
                <a:sym typeface="Wingdings"/>
              </a:rPr>
              <a:t>with no more than </a:t>
            </a:r>
            <a:r>
              <a:rPr lang="en-US" sz="2800" dirty="0" smtClean="0">
                <a:solidFill>
                  <a:srgbClr val="FF0000"/>
                </a:solidFill>
                <a:sym typeface="Wingdings"/>
              </a:rPr>
              <a:t>k</a:t>
            </a:r>
            <a:r>
              <a:rPr lang="en-US" sz="2800" dirty="0" smtClean="0">
                <a:sym typeface="Wingdings"/>
              </a:rPr>
              <a:t> vertices.</a:t>
            </a:r>
          </a:p>
          <a:p>
            <a:r>
              <a:rPr lang="en-US" sz="2800" dirty="0" smtClean="0">
                <a:sym typeface="Wingdings"/>
              </a:rPr>
              <a:t>Let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dirty="0" smtClean="0">
                <a:solidFill>
                  <a:srgbClr val="FF0000"/>
                </a:solidFill>
                <a:sym typeface="Wingdings"/>
              </a:rPr>
              <a:t> </a:t>
            </a:r>
            <a:r>
              <a:rPr lang="en-US" sz="2800" dirty="0" smtClean="0">
                <a:sym typeface="Wingdings"/>
              </a:rPr>
              <a:t>has </a:t>
            </a:r>
            <a:r>
              <a:rPr lang="en-US" sz="2800" dirty="0" smtClean="0">
                <a:solidFill>
                  <a:srgbClr val="FF0000"/>
                </a:solidFill>
                <a:sym typeface="Wingdings"/>
              </a:rPr>
              <a:t>x</a:t>
            </a:r>
            <a:r>
              <a:rPr lang="en-US" sz="2800" dirty="0" smtClean="0">
                <a:sym typeface="Wingdings"/>
              </a:rPr>
              <a:t> vertices, and therefore, </a:t>
            </a:r>
            <a:r>
              <a:rPr lang="en-US" sz="2800" dirty="0" smtClean="0">
                <a:solidFill>
                  <a:srgbClr val="FF0000"/>
                </a:solidFill>
                <a:sym typeface="Wingdings"/>
              </a:rPr>
              <a:t>T</a:t>
            </a:r>
            <a:r>
              <a:rPr lang="en-US" sz="2800" baseline="-25000" dirty="0" smtClean="0">
                <a:solidFill>
                  <a:srgbClr val="FF0000"/>
                </a:solidFill>
                <a:sym typeface="Wingdings"/>
              </a:rPr>
              <a:t>2</a:t>
            </a:r>
            <a:endParaRPr lang="en-US" sz="2800" dirty="0" smtClean="0">
              <a:solidFill>
                <a:srgbClr val="FF0000"/>
              </a:solidFill>
              <a:sym typeface="Wingdings"/>
            </a:endParaRPr>
          </a:p>
          <a:p>
            <a:pPr marL="0" indent="0">
              <a:buNone/>
            </a:pPr>
            <a:r>
              <a:rPr lang="en-US" sz="2800" dirty="0">
                <a:sym typeface="Wingdings"/>
              </a:rPr>
              <a:t>	</a:t>
            </a:r>
            <a:r>
              <a:rPr lang="en-US" sz="2800" dirty="0" smtClean="0">
                <a:sym typeface="Wingdings"/>
              </a:rPr>
              <a:t>has </a:t>
            </a:r>
            <a:r>
              <a:rPr lang="en-US" sz="2800" dirty="0" smtClean="0">
                <a:solidFill>
                  <a:srgbClr val="FF0000"/>
                </a:solidFill>
                <a:sym typeface="Wingdings"/>
              </a:rPr>
              <a:t>(k+1)-x</a:t>
            </a:r>
            <a:r>
              <a:rPr lang="en-US" sz="2800" dirty="0" smtClean="0">
                <a:sym typeface="Wingdings"/>
              </a:rPr>
              <a:t> vertices.</a:t>
            </a:r>
          </a:p>
          <a:p>
            <a:r>
              <a:rPr lang="en-US" sz="2800" dirty="0" smtClean="0">
                <a:sym typeface="Wingdings"/>
              </a:rPr>
              <a:t>Inductive hypothesis guarantees that </a:t>
            </a:r>
            <a:r>
              <a:rPr lang="en-US" sz="2800" dirty="0" smtClean="0">
                <a:solidFill>
                  <a:srgbClr val="FF0000"/>
                </a:solidFill>
                <a:sym typeface="Wingdings"/>
              </a:rPr>
              <a:t>T</a:t>
            </a:r>
            <a:r>
              <a:rPr lang="en-US" sz="2800" baseline="-25000" dirty="0" smtClean="0">
                <a:solidFill>
                  <a:srgbClr val="FF0000"/>
                </a:solidFill>
                <a:sym typeface="Wingdings"/>
              </a:rPr>
              <a:t>1</a:t>
            </a:r>
            <a:r>
              <a:rPr lang="en-US" sz="2800" baseline="-25000" dirty="0" smtClean="0">
                <a:sym typeface="Wingdings"/>
              </a:rPr>
              <a:t> </a:t>
            </a:r>
            <a:r>
              <a:rPr lang="en-US" sz="2800" dirty="0" smtClean="0">
                <a:sym typeface="Wingdings"/>
              </a:rPr>
              <a:t>has </a:t>
            </a:r>
            <a:r>
              <a:rPr lang="en-US" sz="2800" dirty="0" smtClean="0">
                <a:solidFill>
                  <a:srgbClr val="FF0000"/>
                </a:solidFill>
                <a:sym typeface="Wingdings"/>
              </a:rPr>
              <a:t>(x-1)</a:t>
            </a:r>
            <a:r>
              <a:rPr lang="en-US" sz="2800" dirty="0" smtClean="0">
                <a:sym typeface="Wingdings"/>
              </a:rPr>
              <a:t> edges and </a:t>
            </a:r>
            <a:r>
              <a:rPr lang="en-US" sz="2800" dirty="0" smtClean="0">
                <a:solidFill>
                  <a:srgbClr val="FF0000"/>
                </a:solidFill>
                <a:sym typeface="Wingdings"/>
              </a:rPr>
              <a:t>T</a:t>
            </a:r>
            <a:r>
              <a:rPr lang="en-US" sz="2800" baseline="-25000" dirty="0" smtClean="0">
                <a:solidFill>
                  <a:srgbClr val="FF0000"/>
                </a:solidFill>
                <a:sym typeface="Wingdings"/>
              </a:rPr>
              <a:t>2</a:t>
            </a:r>
            <a:r>
              <a:rPr lang="en-US" sz="2800" dirty="0" smtClean="0">
                <a:solidFill>
                  <a:srgbClr val="FF0000"/>
                </a:solidFill>
                <a:sym typeface="Wingdings"/>
              </a:rPr>
              <a:t> </a:t>
            </a:r>
            <a:r>
              <a:rPr lang="en-US" sz="2800" dirty="0" smtClean="0">
                <a:sym typeface="Wingdings"/>
              </a:rPr>
              <a:t>has </a:t>
            </a:r>
            <a:r>
              <a:rPr lang="en-US" sz="2800" dirty="0" smtClean="0">
                <a:solidFill>
                  <a:srgbClr val="FF0000"/>
                </a:solidFill>
                <a:sym typeface="Wingdings"/>
              </a:rPr>
              <a:t>(k-x</a:t>
            </a:r>
            <a:r>
              <a:rPr lang="en-US" sz="2800" dirty="0" smtClean="0">
                <a:sym typeface="Wingdings"/>
              </a:rPr>
              <a:t>) edges.</a:t>
            </a:r>
          </a:p>
          <a:p>
            <a:r>
              <a:rPr lang="en-US" sz="2800" dirty="0" smtClean="0">
                <a:sym typeface="Wingdings"/>
              </a:rPr>
              <a:t>The total number of edges in </a:t>
            </a:r>
            <a:r>
              <a:rPr lang="en-US" sz="2800" dirty="0" smtClean="0">
                <a:solidFill>
                  <a:srgbClr val="FF0000"/>
                </a:solidFill>
                <a:sym typeface="Wingdings"/>
              </a:rPr>
              <a:t>T</a:t>
            </a:r>
            <a:r>
              <a:rPr lang="en-US" sz="2800" dirty="0" smtClean="0">
                <a:sym typeface="Wingdings"/>
              </a:rPr>
              <a:t> is </a:t>
            </a:r>
            <a:r>
              <a:rPr lang="en-US" sz="2800" dirty="0" smtClean="0">
                <a:solidFill>
                  <a:srgbClr val="FF0000"/>
                </a:solidFill>
                <a:sym typeface="Wingdings"/>
              </a:rPr>
              <a:t>(x-1)+(k-x) +1 = k. </a:t>
            </a:r>
            <a:r>
              <a:rPr lang="en-US" sz="2800" dirty="0" smtClean="0">
                <a:sym typeface="Wingdings"/>
              </a:rPr>
              <a:t>The edge </a:t>
            </a:r>
            <a:r>
              <a:rPr lang="en-US" sz="2800" dirty="0" smtClean="0">
                <a:solidFill>
                  <a:srgbClr val="FF0000"/>
                </a:solidFill>
                <a:sym typeface="Wingdings"/>
              </a:rPr>
              <a:t>e</a:t>
            </a:r>
            <a:r>
              <a:rPr lang="en-US" sz="2800" dirty="0" smtClean="0">
                <a:sym typeface="Wingdings"/>
              </a:rPr>
              <a:t> contributes one to the total. Hence </a:t>
            </a:r>
            <a:r>
              <a:rPr lang="en-US" sz="2800" dirty="0" smtClean="0">
                <a:solidFill>
                  <a:srgbClr val="FF0000"/>
                </a:solidFill>
                <a:sym typeface="Wingdings"/>
              </a:rPr>
              <a:t>S(k+1)</a:t>
            </a:r>
            <a:r>
              <a:rPr lang="en-US" sz="2800" dirty="0" smtClean="0">
                <a:sym typeface="Wingdings"/>
              </a:rPr>
              <a:t> is true.</a:t>
            </a:r>
          </a:p>
          <a:p>
            <a:r>
              <a:rPr lang="en-US" sz="2800" dirty="0" smtClean="0">
                <a:solidFill>
                  <a:srgbClr val="0000FF"/>
                </a:solidFill>
                <a:sym typeface="Wingdings"/>
              </a:rPr>
              <a:t>Follows by strong induction that a tree with n vertices has (n-1) edges.</a:t>
            </a:r>
          </a:p>
          <a:p>
            <a:endParaRPr lang="en-US" sz="2800" dirty="0" smtClean="0">
              <a:sym typeface="Wingdings"/>
            </a:endParaRPr>
          </a:p>
        </p:txBody>
      </p:sp>
      <p:pic>
        <p:nvPicPr>
          <p:cNvPr id="5" name="Picture 4" descr="Screen Shot 2015-03-11 at 1.13.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9008" y="2041463"/>
            <a:ext cx="2910773" cy="2305332"/>
          </a:xfrm>
          <a:prstGeom prst="rect">
            <a:avLst/>
          </a:prstGeom>
        </p:spPr>
      </p:pic>
    </p:spTree>
    <p:extLst>
      <p:ext uri="{BB962C8B-B14F-4D97-AF65-F5344CB8AC3E}">
        <p14:creationId xmlns:p14="http://schemas.microsoft.com/office/powerpoint/2010/main" val="38797524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a:t>
            </a:r>
            <a:endParaRPr lang="en-US" dirty="0"/>
          </a:p>
        </p:txBody>
      </p:sp>
      <p:pic>
        <p:nvPicPr>
          <p:cNvPr id="7" name="Picture 6" descr="Screen Shot 2015-03-15 at 10.5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00941"/>
            <a:ext cx="9144000" cy="1900057"/>
          </a:xfrm>
          <a:prstGeom prst="rect">
            <a:avLst/>
          </a:prstGeom>
        </p:spPr>
      </p:pic>
    </p:spTree>
    <p:extLst>
      <p:ext uri="{BB962C8B-B14F-4D97-AF65-F5344CB8AC3E}">
        <p14:creationId xmlns:p14="http://schemas.microsoft.com/office/powerpoint/2010/main" val="429226609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35"/>
            <a:ext cx="8229600" cy="1143000"/>
          </a:xfrm>
        </p:spPr>
        <p:txBody>
          <a:bodyPr/>
          <a:lstStyle/>
          <a:p>
            <a:r>
              <a:rPr lang="en-US" dirty="0" smtClean="0"/>
              <a:t>Fibonacci Number</a:t>
            </a:r>
            <a:endParaRPr lang="en-US" dirty="0"/>
          </a:p>
        </p:txBody>
      </p:sp>
      <p:sp>
        <p:nvSpPr>
          <p:cNvPr id="3" name="Content Placeholder 2"/>
          <p:cNvSpPr>
            <a:spLocks noGrp="1"/>
          </p:cNvSpPr>
          <p:nvPr>
            <p:ph idx="1"/>
          </p:nvPr>
        </p:nvSpPr>
        <p:spPr>
          <a:xfrm>
            <a:off x="457200" y="797255"/>
            <a:ext cx="8229600" cy="1363133"/>
          </a:xfrm>
        </p:spPr>
        <p:txBody>
          <a:bodyPr/>
          <a:lstStyle/>
          <a:p>
            <a:pPr marL="0" indent="0">
              <a:buNone/>
            </a:pPr>
            <a:r>
              <a:rPr lang="en-US" dirty="0" smtClean="0"/>
              <a:t>Proposition: Prove that </a:t>
            </a:r>
          </a:p>
          <a:p>
            <a:pPr marL="0" indent="0" algn="ctr">
              <a:buNone/>
            </a:pPr>
            <a:r>
              <a:rPr lang="en-US" dirty="0" smtClean="0"/>
              <a:t> F</a:t>
            </a:r>
            <a:r>
              <a:rPr lang="en-US" baseline="-25000" dirty="0" smtClean="0"/>
              <a:t>1</a:t>
            </a:r>
            <a:r>
              <a:rPr lang="en-US" dirty="0" smtClean="0"/>
              <a:t> + F</a:t>
            </a:r>
            <a:r>
              <a:rPr lang="en-US" baseline="-25000" dirty="0" smtClean="0"/>
              <a:t>2</a:t>
            </a:r>
            <a:r>
              <a:rPr lang="en-US" dirty="0" smtClean="0"/>
              <a:t> + … + </a:t>
            </a:r>
            <a:r>
              <a:rPr lang="en-US" dirty="0" err="1" smtClean="0"/>
              <a:t>F</a:t>
            </a:r>
            <a:r>
              <a:rPr lang="en-US" baseline="-25000" dirty="0" err="1" smtClean="0"/>
              <a:t>n</a:t>
            </a:r>
            <a:r>
              <a:rPr lang="en-US" dirty="0" smtClean="0"/>
              <a:t> = F</a:t>
            </a:r>
            <a:r>
              <a:rPr lang="en-US" baseline="-25000" dirty="0" smtClean="0"/>
              <a:t>n+2 </a:t>
            </a:r>
            <a:r>
              <a:rPr lang="en-US" dirty="0" smtClean="0"/>
              <a:t>-1 for n ≥ 2</a:t>
            </a:r>
            <a:endParaRPr lang="en-US" dirty="0"/>
          </a:p>
        </p:txBody>
      </p:sp>
      <p:pic>
        <p:nvPicPr>
          <p:cNvPr id="4" name="Picture 3" descr="Screen Shot 2015-03-15 at 10.59.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64" y="2145789"/>
            <a:ext cx="8686800" cy="4397467"/>
          </a:xfrm>
          <a:prstGeom prst="rect">
            <a:avLst/>
          </a:prstGeom>
        </p:spPr>
      </p:pic>
    </p:spTree>
    <p:extLst>
      <p:ext uri="{BB962C8B-B14F-4D97-AF65-F5344CB8AC3E}">
        <p14:creationId xmlns:p14="http://schemas.microsoft.com/office/powerpoint/2010/main" val="23865335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Mathematical Induction</a:t>
            </a:r>
            <a:br>
              <a:rPr lang="en-US" b="1" dirty="0" smtClean="0">
                <a:solidFill>
                  <a:srgbClr val="0000FF"/>
                </a:solidFill>
              </a:rPr>
            </a:br>
            <a:endParaRPr lang="en-US" dirty="0"/>
          </a:p>
        </p:txBody>
      </p:sp>
      <p:sp>
        <p:nvSpPr>
          <p:cNvPr id="3" name="Content Placeholder 2"/>
          <p:cNvSpPr>
            <a:spLocks noGrp="1"/>
          </p:cNvSpPr>
          <p:nvPr>
            <p:ph idx="1"/>
          </p:nvPr>
        </p:nvSpPr>
        <p:spPr>
          <a:xfrm>
            <a:off x="457200" y="1600200"/>
            <a:ext cx="8229600" cy="765701"/>
          </a:xfrm>
        </p:spPr>
        <p:txBody>
          <a:bodyPr/>
          <a:lstStyle/>
          <a:p>
            <a:r>
              <a:rPr lang="en-US" dirty="0" smtClean="0"/>
              <a:t>It is a powerful proof techniques.</a:t>
            </a:r>
            <a:endParaRPr lang="en-US" dirty="0"/>
          </a:p>
        </p:txBody>
      </p:sp>
      <p:pic>
        <p:nvPicPr>
          <p:cNvPr id="5" name="Picture 4" descr="Screen Shot 2014-04-08 at 9.00.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15296"/>
            <a:ext cx="5079308" cy="4594710"/>
          </a:xfrm>
          <a:prstGeom prst="rect">
            <a:avLst/>
          </a:prstGeom>
        </p:spPr>
      </p:pic>
      <p:sp>
        <p:nvSpPr>
          <p:cNvPr id="4" name="TextBox 3"/>
          <p:cNvSpPr txBox="1"/>
          <p:nvPr/>
        </p:nvSpPr>
        <p:spPr>
          <a:xfrm>
            <a:off x="5079308" y="2505519"/>
            <a:ext cx="4064692" cy="3046988"/>
          </a:xfrm>
          <a:prstGeom prst="rect">
            <a:avLst/>
          </a:prstGeom>
          <a:solidFill>
            <a:srgbClr val="FFFF00"/>
          </a:solidFill>
        </p:spPr>
        <p:txBody>
          <a:bodyPr wrap="square" rtlCol="0">
            <a:spAutoFit/>
          </a:bodyPr>
          <a:lstStyle/>
          <a:p>
            <a:r>
              <a:rPr lang="en-US" sz="2400" b="1" dirty="0" smtClean="0">
                <a:solidFill>
                  <a:srgbClr val="FF0000"/>
                </a:solidFill>
              </a:rPr>
              <a:t>The Domino Effect</a:t>
            </a:r>
          </a:p>
          <a:p>
            <a:r>
              <a:rPr lang="en-US" sz="2400" dirty="0"/>
              <a:t>	</a:t>
            </a:r>
            <a:endParaRPr lang="en-US" sz="2400" dirty="0" smtClean="0"/>
          </a:p>
          <a:p>
            <a:r>
              <a:rPr lang="en-US" sz="2400" dirty="0" smtClean="0"/>
              <a:t>Show that all dominos fall.</a:t>
            </a:r>
          </a:p>
          <a:p>
            <a:pPr marL="342900" indent="-342900">
              <a:buFont typeface="Arial"/>
              <a:buChar char="•"/>
            </a:pPr>
            <a:r>
              <a:rPr lang="en-US" sz="2400" dirty="0" smtClean="0">
                <a:solidFill>
                  <a:srgbClr val="0000FF"/>
                </a:solidFill>
              </a:rPr>
              <a:t>Basis Step: </a:t>
            </a:r>
            <a:r>
              <a:rPr lang="en-US" sz="2400" dirty="0" smtClean="0"/>
              <a:t>The first domino falls.</a:t>
            </a:r>
          </a:p>
          <a:p>
            <a:pPr marL="342900" indent="-342900">
              <a:buFont typeface="Arial"/>
              <a:buChar char="•"/>
            </a:pPr>
            <a:r>
              <a:rPr lang="en-US" sz="2400" dirty="0" smtClean="0">
                <a:solidFill>
                  <a:srgbClr val="0000FF"/>
                </a:solidFill>
              </a:rPr>
              <a:t>Inductive step</a:t>
            </a:r>
            <a:r>
              <a:rPr lang="en-US" sz="2400" dirty="0" smtClean="0"/>
              <a:t>: Whenever a domino falls, its next neighbor will also fall.</a:t>
            </a:r>
          </a:p>
        </p:txBody>
      </p:sp>
    </p:spTree>
    <p:extLst>
      <p:ext uri="{BB962C8B-B14F-4D97-AF65-F5344CB8AC3E}">
        <p14:creationId xmlns:p14="http://schemas.microsoft.com/office/powerpoint/2010/main" val="350607060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diagonals in a convex polygon with n vertices.</a:t>
            </a:r>
            <a:endParaRPr lang="en-US" dirty="0"/>
          </a:p>
        </p:txBody>
      </p:sp>
      <p:sp>
        <p:nvSpPr>
          <p:cNvPr id="4" name="Freeform 3"/>
          <p:cNvSpPr/>
          <p:nvPr/>
        </p:nvSpPr>
        <p:spPr>
          <a:xfrm>
            <a:off x="2384778" y="1806222"/>
            <a:ext cx="2497666" cy="1382889"/>
          </a:xfrm>
          <a:custGeom>
            <a:avLst/>
            <a:gdLst>
              <a:gd name="connsiteX0" fmla="*/ 0 w 2497666"/>
              <a:gd name="connsiteY0" fmla="*/ 1382889 h 1382889"/>
              <a:gd name="connsiteX1" fmla="*/ 0 w 2497666"/>
              <a:gd name="connsiteY1" fmla="*/ 1382889 h 1382889"/>
              <a:gd name="connsiteX2" fmla="*/ 211666 w 2497666"/>
              <a:gd name="connsiteY2" fmla="*/ 1382889 h 1382889"/>
              <a:gd name="connsiteX3" fmla="*/ 2497666 w 2497666"/>
              <a:gd name="connsiteY3" fmla="*/ 1199445 h 1382889"/>
              <a:gd name="connsiteX4" fmla="*/ 1397000 w 2497666"/>
              <a:gd name="connsiteY4" fmla="*/ 0 h 1382889"/>
              <a:gd name="connsiteX5" fmla="*/ 0 w 2497666"/>
              <a:gd name="connsiteY5" fmla="*/ 1382889 h 138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666" h="1382889">
                <a:moveTo>
                  <a:pt x="0" y="1382889"/>
                </a:moveTo>
                <a:lnTo>
                  <a:pt x="0" y="1382889"/>
                </a:lnTo>
                <a:lnTo>
                  <a:pt x="211666" y="1382889"/>
                </a:lnTo>
                <a:lnTo>
                  <a:pt x="2497666" y="1199445"/>
                </a:lnTo>
                <a:lnTo>
                  <a:pt x="1397000" y="0"/>
                </a:lnTo>
                <a:lnTo>
                  <a:pt x="0" y="1382889"/>
                </a:lnTo>
                <a:close/>
              </a:path>
            </a:pathLst>
          </a:cu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5" name="TextBox 4"/>
          <p:cNvSpPr txBox="1"/>
          <p:nvPr/>
        </p:nvSpPr>
        <p:spPr>
          <a:xfrm>
            <a:off x="5715000" y="2088444"/>
            <a:ext cx="3183467" cy="461665"/>
          </a:xfrm>
          <a:prstGeom prst="rect">
            <a:avLst/>
          </a:prstGeom>
          <a:noFill/>
        </p:spPr>
        <p:txBody>
          <a:bodyPr wrap="square" rtlCol="0">
            <a:spAutoFit/>
          </a:bodyPr>
          <a:lstStyle/>
          <a:p>
            <a:r>
              <a:rPr lang="en-US" sz="2400" b="1" dirty="0" smtClean="0">
                <a:solidFill>
                  <a:srgbClr val="FF0000"/>
                </a:solidFill>
              </a:rPr>
              <a:t>n = 3; # of diagonal =0</a:t>
            </a:r>
            <a:endParaRPr lang="en-US" sz="2400" b="1" dirty="0">
              <a:solidFill>
                <a:srgbClr val="FF0000"/>
              </a:solidFill>
            </a:endParaRPr>
          </a:p>
        </p:txBody>
      </p:sp>
      <p:sp>
        <p:nvSpPr>
          <p:cNvPr id="6" name="Freeform 5"/>
          <p:cNvSpPr/>
          <p:nvPr/>
        </p:nvSpPr>
        <p:spPr>
          <a:xfrm>
            <a:off x="1763889" y="3993444"/>
            <a:ext cx="3541889" cy="2568223"/>
          </a:xfrm>
          <a:custGeom>
            <a:avLst/>
            <a:gdLst>
              <a:gd name="connsiteX0" fmla="*/ 0 w 3541889"/>
              <a:gd name="connsiteY0" fmla="*/ 1566334 h 2568223"/>
              <a:gd name="connsiteX1" fmla="*/ 564444 w 3541889"/>
              <a:gd name="connsiteY1" fmla="*/ 437445 h 2568223"/>
              <a:gd name="connsiteX2" fmla="*/ 2159000 w 3541889"/>
              <a:gd name="connsiteY2" fmla="*/ 0 h 2568223"/>
              <a:gd name="connsiteX3" fmla="*/ 3541889 w 3541889"/>
              <a:gd name="connsiteY3" fmla="*/ 1086556 h 2568223"/>
              <a:gd name="connsiteX4" fmla="*/ 1693333 w 3541889"/>
              <a:gd name="connsiteY4" fmla="*/ 2568223 h 2568223"/>
              <a:gd name="connsiteX5" fmla="*/ 14111 w 3541889"/>
              <a:gd name="connsiteY5" fmla="*/ 1509889 h 2568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1889" h="2568223">
                <a:moveTo>
                  <a:pt x="0" y="1566334"/>
                </a:moveTo>
                <a:lnTo>
                  <a:pt x="564444" y="437445"/>
                </a:lnTo>
                <a:lnTo>
                  <a:pt x="2159000" y="0"/>
                </a:lnTo>
                <a:lnTo>
                  <a:pt x="3541889" y="1086556"/>
                </a:lnTo>
                <a:lnTo>
                  <a:pt x="1693333" y="2568223"/>
                </a:lnTo>
                <a:lnTo>
                  <a:pt x="14111" y="1509889"/>
                </a:lnTo>
              </a:path>
            </a:pathLst>
          </a:cu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3443111" y="4007556"/>
            <a:ext cx="451556" cy="2540000"/>
          </a:xfrm>
          <a:custGeom>
            <a:avLst/>
            <a:gdLst>
              <a:gd name="connsiteX0" fmla="*/ 0 w 451556"/>
              <a:gd name="connsiteY0" fmla="*/ 2540000 h 2540000"/>
              <a:gd name="connsiteX1" fmla="*/ 451556 w 451556"/>
              <a:gd name="connsiteY1" fmla="*/ 0 h 2540000"/>
            </a:gdLst>
            <a:ahLst/>
            <a:cxnLst>
              <a:cxn ang="0">
                <a:pos x="connsiteX0" y="connsiteY0"/>
              </a:cxn>
              <a:cxn ang="0">
                <a:pos x="connsiteX1" y="connsiteY1"/>
              </a:cxn>
            </a:cxnLst>
            <a:rect l="l" t="t" r="r" b="b"/>
            <a:pathLst>
              <a:path w="451556" h="2540000">
                <a:moveTo>
                  <a:pt x="0" y="2540000"/>
                </a:moveTo>
                <a:lnTo>
                  <a:pt x="451556"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Freeform 7"/>
          <p:cNvSpPr/>
          <p:nvPr/>
        </p:nvSpPr>
        <p:spPr>
          <a:xfrm>
            <a:off x="2356556" y="4445000"/>
            <a:ext cx="1086555" cy="2102556"/>
          </a:xfrm>
          <a:custGeom>
            <a:avLst/>
            <a:gdLst>
              <a:gd name="connsiteX0" fmla="*/ 1086555 w 1086555"/>
              <a:gd name="connsiteY0" fmla="*/ 2102556 h 2102556"/>
              <a:gd name="connsiteX1" fmla="*/ 0 w 1086555"/>
              <a:gd name="connsiteY1" fmla="*/ 0 h 2102556"/>
            </a:gdLst>
            <a:ahLst/>
            <a:cxnLst>
              <a:cxn ang="0">
                <a:pos x="connsiteX0" y="connsiteY0"/>
              </a:cxn>
              <a:cxn ang="0">
                <a:pos x="connsiteX1" y="connsiteY1"/>
              </a:cxn>
            </a:cxnLst>
            <a:rect l="l" t="t" r="r" b="b"/>
            <a:pathLst>
              <a:path w="1086555" h="2102556">
                <a:moveTo>
                  <a:pt x="1086555" y="2102556"/>
                </a:moveTo>
                <a:lnTo>
                  <a:pt x="0"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1778000" y="4021667"/>
            <a:ext cx="2116667" cy="1524000"/>
          </a:xfrm>
          <a:custGeom>
            <a:avLst/>
            <a:gdLst>
              <a:gd name="connsiteX0" fmla="*/ 0 w 2116667"/>
              <a:gd name="connsiteY0" fmla="*/ 1524000 h 1524000"/>
              <a:gd name="connsiteX1" fmla="*/ 2116667 w 2116667"/>
              <a:gd name="connsiteY1" fmla="*/ 0 h 1524000"/>
              <a:gd name="connsiteX2" fmla="*/ 2116667 w 2116667"/>
              <a:gd name="connsiteY2" fmla="*/ 0 h 1524000"/>
              <a:gd name="connsiteX3" fmla="*/ 2116667 w 2116667"/>
              <a:gd name="connsiteY3" fmla="*/ 0 h 1524000"/>
              <a:gd name="connsiteX4" fmla="*/ 2116667 w 2116667"/>
              <a:gd name="connsiteY4" fmla="*/ 0 h 152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667" h="1524000">
                <a:moveTo>
                  <a:pt x="0" y="1524000"/>
                </a:moveTo>
                <a:lnTo>
                  <a:pt x="2116667" y="0"/>
                </a:lnTo>
                <a:lnTo>
                  <a:pt x="2116667" y="0"/>
                </a:lnTo>
                <a:lnTo>
                  <a:pt x="2116667" y="0"/>
                </a:lnTo>
                <a:lnTo>
                  <a:pt x="2116667"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820333" y="5108222"/>
            <a:ext cx="3471334" cy="409222"/>
          </a:xfrm>
          <a:custGeom>
            <a:avLst/>
            <a:gdLst>
              <a:gd name="connsiteX0" fmla="*/ 0 w 3471334"/>
              <a:gd name="connsiteY0" fmla="*/ 409222 h 409222"/>
              <a:gd name="connsiteX1" fmla="*/ 3471334 w 3471334"/>
              <a:gd name="connsiteY1" fmla="*/ 0 h 409222"/>
            </a:gdLst>
            <a:ahLst/>
            <a:cxnLst>
              <a:cxn ang="0">
                <a:pos x="connsiteX0" y="connsiteY0"/>
              </a:cxn>
              <a:cxn ang="0">
                <a:pos x="connsiteX1" y="connsiteY1"/>
              </a:cxn>
            </a:cxnLst>
            <a:rect l="l" t="t" r="r" b="b"/>
            <a:pathLst>
              <a:path w="3471334" h="409222">
                <a:moveTo>
                  <a:pt x="0" y="409222"/>
                </a:moveTo>
                <a:lnTo>
                  <a:pt x="3471334" y="0"/>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342444" y="4459111"/>
            <a:ext cx="2949223" cy="649111"/>
          </a:xfrm>
          <a:custGeom>
            <a:avLst/>
            <a:gdLst>
              <a:gd name="connsiteX0" fmla="*/ 0 w 2949223"/>
              <a:gd name="connsiteY0" fmla="*/ 0 h 649111"/>
              <a:gd name="connsiteX1" fmla="*/ 2949223 w 2949223"/>
              <a:gd name="connsiteY1" fmla="*/ 649111 h 649111"/>
            </a:gdLst>
            <a:ahLst/>
            <a:cxnLst>
              <a:cxn ang="0">
                <a:pos x="connsiteX0" y="connsiteY0"/>
              </a:cxn>
              <a:cxn ang="0">
                <a:pos x="connsiteX1" y="connsiteY1"/>
              </a:cxn>
            </a:cxnLst>
            <a:rect l="l" t="t" r="r" b="b"/>
            <a:pathLst>
              <a:path w="2949223" h="649111">
                <a:moveTo>
                  <a:pt x="0" y="0"/>
                </a:moveTo>
                <a:lnTo>
                  <a:pt x="2949223" y="649111"/>
                </a:ln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715000" y="4877389"/>
            <a:ext cx="3183467" cy="461665"/>
          </a:xfrm>
          <a:prstGeom prst="rect">
            <a:avLst/>
          </a:prstGeom>
          <a:noFill/>
        </p:spPr>
        <p:txBody>
          <a:bodyPr wrap="square" rtlCol="0">
            <a:spAutoFit/>
          </a:bodyPr>
          <a:lstStyle/>
          <a:p>
            <a:r>
              <a:rPr lang="en-US" sz="2400" b="1" dirty="0" smtClean="0">
                <a:solidFill>
                  <a:srgbClr val="FF0000"/>
                </a:solidFill>
              </a:rPr>
              <a:t>n = 5; # of diagonal = 5</a:t>
            </a:r>
            <a:endParaRPr lang="en-US" sz="2400" b="1" dirty="0">
              <a:solidFill>
                <a:srgbClr val="FF0000"/>
              </a:solidFill>
            </a:endParaRPr>
          </a:p>
        </p:txBody>
      </p:sp>
    </p:spTree>
    <p:extLst>
      <p:ext uri="{BB962C8B-B14F-4D97-AF65-F5344CB8AC3E}">
        <p14:creationId xmlns:p14="http://schemas.microsoft.com/office/powerpoint/2010/main" val="260248368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FF"/>
                </a:solidFill>
              </a:rPr>
              <a:t>Number of diagonals in a convex polygon with n vertices is n(n-3)/2.</a:t>
            </a:r>
            <a:endParaRPr lang="en-US" b="1" dirty="0">
              <a:solidFill>
                <a:srgbClr val="0000FF"/>
              </a:solidFill>
            </a:endParaRPr>
          </a:p>
        </p:txBody>
      </p:sp>
      <p:sp>
        <p:nvSpPr>
          <p:cNvPr id="3" name="TextBox 2"/>
          <p:cNvSpPr txBox="1"/>
          <p:nvPr/>
        </p:nvSpPr>
        <p:spPr>
          <a:xfrm>
            <a:off x="457200" y="1905000"/>
            <a:ext cx="8432800" cy="5262979"/>
          </a:xfrm>
          <a:prstGeom prst="rect">
            <a:avLst/>
          </a:prstGeom>
          <a:noFill/>
        </p:spPr>
        <p:txBody>
          <a:bodyPr wrap="square" rtlCol="0">
            <a:spAutoFit/>
          </a:bodyPr>
          <a:lstStyle/>
          <a:p>
            <a:pPr marL="457200" indent="-457200">
              <a:buFont typeface="Arial"/>
              <a:buChar char="•"/>
            </a:pPr>
            <a:r>
              <a:rPr lang="en-US" sz="2400" dirty="0" smtClean="0">
                <a:solidFill>
                  <a:srgbClr val="0000FF"/>
                </a:solidFill>
              </a:rPr>
              <a:t>S(n) : n ≥ 3 vertex convex polygon realizes N(n) = n(n-3)/2 diagonals.</a:t>
            </a:r>
          </a:p>
          <a:p>
            <a:pPr marL="457200" indent="-457200">
              <a:buFont typeface="Arial"/>
              <a:buChar char="•"/>
            </a:pPr>
            <a:r>
              <a:rPr lang="en-US" sz="2400" dirty="0" smtClean="0">
                <a:solidFill>
                  <a:srgbClr val="FF0000"/>
                </a:solidFill>
              </a:rPr>
              <a:t>Proof by Induction.</a:t>
            </a:r>
          </a:p>
          <a:p>
            <a:pPr marL="457200" indent="-457200">
              <a:buFont typeface="Arial"/>
              <a:buChar char="•"/>
            </a:pPr>
            <a:r>
              <a:rPr lang="en-US" sz="2400" dirty="0" smtClean="0">
                <a:solidFill>
                  <a:srgbClr val="FF0000"/>
                </a:solidFill>
              </a:rPr>
              <a:t>Basis:</a:t>
            </a:r>
            <a:r>
              <a:rPr lang="en-US" sz="2400" dirty="0" smtClean="0"/>
              <a:t> S(3) is true, since a triangle realizes N(3 )= 0 diagonal.</a:t>
            </a:r>
          </a:p>
          <a:p>
            <a:pPr marL="457200" indent="-457200">
              <a:buFont typeface="Arial"/>
              <a:buChar char="•"/>
            </a:pPr>
            <a:r>
              <a:rPr lang="en-US" sz="2400" dirty="0" smtClean="0">
                <a:solidFill>
                  <a:srgbClr val="FF0000"/>
                </a:solidFill>
              </a:rPr>
              <a:t>Inductive Hypothesis: </a:t>
            </a:r>
            <a:r>
              <a:rPr lang="en-US" sz="2400" dirty="0" smtClean="0"/>
              <a:t>S(k) is true for any k ≥ 3, N(k) = k(k-3)/2.</a:t>
            </a:r>
          </a:p>
          <a:p>
            <a:pPr marL="457200" indent="-457200">
              <a:buFont typeface="Arial"/>
              <a:buChar char="•"/>
            </a:pPr>
            <a:r>
              <a:rPr lang="en-US" sz="2400" dirty="0" smtClean="0">
                <a:solidFill>
                  <a:srgbClr val="FF0000"/>
                </a:solidFill>
              </a:rPr>
              <a:t>Show that S(k+1) is also true.</a:t>
            </a:r>
          </a:p>
          <a:p>
            <a:pPr marL="1371600" lvl="2" indent="-457200">
              <a:buFont typeface="Arial"/>
              <a:buChar char="•"/>
            </a:pPr>
            <a:r>
              <a:rPr lang="en-US" sz="2400" dirty="0" smtClean="0"/>
              <a:t>Consider a convex polygon P with k+1 vertices p</a:t>
            </a:r>
            <a:r>
              <a:rPr lang="en-US" sz="2400" baseline="-25000" dirty="0" smtClean="0"/>
              <a:t>1</a:t>
            </a:r>
            <a:r>
              <a:rPr lang="en-US" sz="2400" dirty="0" smtClean="0"/>
              <a:t>, p</a:t>
            </a:r>
            <a:r>
              <a:rPr lang="en-US" sz="2400" baseline="-25000" dirty="0" smtClean="0"/>
              <a:t>2</a:t>
            </a:r>
            <a:r>
              <a:rPr lang="en-US" sz="2400" dirty="0" smtClean="0"/>
              <a:t>, …, p</a:t>
            </a:r>
            <a:r>
              <a:rPr lang="en-US" sz="2400" baseline="-25000" dirty="0" smtClean="0"/>
              <a:t>k+1</a:t>
            </a:r>
            <a:r>
              <a:rPr lang="en-US" sz="2400" dirty="0" smtClean="0"/>
              <a:t>.</a:t>
            </a:r>
          </a:p>
          <a:p>
            <a:pPr marL="1371600" lvl="2" indent="-457200">
              <a:buFont typeface="Arial"/>
              <a:buChar char="•"/>
            </a:pPr>
            <a:r>
              <a:rPr lang="en-US" sz="2400" dirty="0" smtClean="0"/>
              <a:t>N(k+1) = N(k) +  ((k – 2) + 1) </a:t>
            </a:r>
          </a:p>
          <a:p>
            <a:pPr lvl="2"/>
            <a:r>
              <a:rPr lang="en-US" sz="2400" dirty="0" smtClean="0"/>
              <a:t>	             = k(k-3)/2 + k-1</a:t>
            </a:r>
          </a:p>
          <a:p>
            <a:pPr lvl="2"/>
            <a:r>
              <a:rPr lang="en-US" sz="2400" dirty="0" smtClean="0"/>
              <a:t>			= (k+1)((k+1)-3)/2        (</a:t>
            </a:r>
            <a:r>
              <a:rPr lang="en-US" sz="2400" b="1" dirty="0" smtClean="0">
                <a:solidFill>
                  <a:srgbClr val="FF0000"/>
                </a:solidFill>
              </a:rPr>
              <a:t>details in the class</a:t>
            </a:r>
            <a:r>
              <a:rPr lang="en-US" sz="2400" dirty="0" smtClean="0"/>
              <a:t>)</a:t>
            </a:r>
          </a:p>
          <a:p>
            <a:pPr marL="342900" indent="-342900">
              <a:buFont typeface="Arial"/>
              <a:buChar char="•"/>
            </a:pPr>
            <a:endParaRPr lang="en-US" sz="2400" dirty="0" smtClean="0"/>
          </a:p>
          <a:p>
            <a:pPr marL="342900" indent="-342900">
              <a:buFont typeface="Arial"/>
              <a:buChar char="•"/>
            </a:pPr>
            <a:r>
              <a:rPr lang="en-US" sz="2400" dirty="0" smtClean="0"/>
              <a:t>Using the principle of strong induction, </a:t>
            </a:r>
            <a:r>
              <a:rPr lang="en-US" sz="2400" dirty="0">
                <a:solidFill>
                  <a:srgbClr val="FF0000"/>
                </a:solidFill>
                <a:sym typeface="Symbol" pitchFamily="112" charset="2"/>
              </a:rPr>
              <a:t></a:t>
            </a:r>
            <a:r>
              <a:rPr lang="en-US" sz="2400" dirty="0" smtClean="0">
                <a:solidFill>
                  <a:srgbClr val="FF0000"/>
                </a:solidFill>
              </a:rPr>
              <a:t> n ≥ 3, S(n)</a:t>
            </a:r>
            <a:r>
              <a:rPr lang="en-US" sz="2400" dirty="0" smtClean="0"/>
              <a:t> is true.</a:t>
            </a:r>
          </a:p>
          <a:p>
            <a:pPr marL="1371600" lvl="2" indent="-457200">
              <a:buFont typeface="Arial"/>
              <a:buChar char="•"/>
            </a:pPr>
            <a:endParaRPr lang="en-US" sz="2400" dirty="0" smtClean="0"/>
          </a:p>
        </p:txBody>
      </p:sp>
    </p:spTree>
    <p:extLst>
      <p:ext uri="{BB962C8B-B14F-4D97-AF65-F5344CB8AC3E}">
        <p14:creationId xmlns:p14="http://schemas.microsoft.com/office/powerpoint/2010/main" val="85567132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Summation</a:t>
            </a:r>
            <a:endParaRPr lang="en-US" b="1" dirty="0">
              <a:solidFill>
                <a:srgbClr val="0000FF"/>
              </a:solidFill>
            </a:endParaRPr>
          </a:p>
        </p:txBody>
      </p:sp>
      <p:pic>
        <p:nvPicPr>
          <p:cNvPr id="5" name="Content Placeholder 4" descr="Picture 21.png"/>
          <p:cNvPicPr>
            <a:picLocks noGrp="1" noChangeAspect="1"/>
          </p:cNvPicPr>
          <p:nvPr>
            <p:ph idx="1"/>
          </p:nvPr>
        </p:nvPicPr>
        <p:blipFill>
          <a:blip r:embed="rId2"/>
          <a:srcRect l="-14383" r="-14383"/>
          <a:stretch>
            <a:fillRect/>
          </a:stretch>
        </p:blipFill>
        <p:spPr>
          <a:xfrm>
            <a:off x="0" y="1600200"/>
            <a:ext cx="9144000" cy="4935538"/>
          </a:xfrm>
        </p:spPr>
      </p:pic>
    </p:spTree>
    <p:extLst>
      <p:ext uri="{BB962C8B-B14F-4D97-AF65-F5344CB8AC3E}">
        <p14:creationId xmlns:p14="http://schemas.microsoft.com/office/powerpoint/2010/main" val="383906158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More Summation</a:t>
            </a:r>
            <a:endParaRPr lang="en-US" b="1" dirty="0">
              <a:solidFill>
                <a:srgbClr val="0000FF"/>
              </a:solidFill>
            </a:endParaRPr>
          </a:p>
        </p:txBody>
      </p:sp>
      <p:pic>
        <p:nvPicPr>
          <p:cNvPr id="6" name="Content Placeholder 5" descr="Picture 22.png"/>
          <p:cNvPicPr>
            <a:picLocks noGrp="1" noChangeAspect="1"/>
          </p:cNvPicPr>
          <p:nvPr>
            <p:ph idx="1"/>
          </p:nvPr>
        </p:nvPicPr>
        <p:blipFill>
          <a:blip r:embed="rId2"/>
          <a:srcRect l="-9882" r="-9882"/>
          <a:stretch>
            <a:fillRect/>
          </a:stretch>
        </p:blipFill>
        <p:spPr/>
      </p:pic>
    </p:spTree>
    <p:extLst>
      <p:ext uri="{BB962C8B-B14F-4D97-AF65-F5344CB8AC3E}">
        <p14:creationId xmlns:p14="http://schemas.microsoft.com/office/powerpoint/2010/main" val="99501542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3-11 at 1.37.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0" y="507999"/>
            <a:ext cx="9169550" cy="5825767"/>
          </a:xfrm>
          <a:prstGeom prst="rect">
            <a:avLst/>
          </a:prstGeom>
        </p:spPr>
      </p:pic>
    </p:spTree>
    <p:extLst>
      <p:ext uri="{BB962C8B-B14F-4D97-AF65-F5344CB8AC3E}">
        <p14:creationId xmlns:p14="http://schemas.microsoft.com/office/powerpoint/2010/main" val="171070103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3-11 at 1.37.5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451380" cy="6084993"/>
          </a:xfrm>
          <a:prstGeom prst="rect">
            <a:avLst/>
          </a:prstGeom>
        </p:spPr>
      </p:pic>
    </p:spTree>
    <p:extLst>
      <p:ext uri="{BB962C8B-B14F-4D97-AF65-F5344CB8AC3E}">
        <p14:creationId xmlns:p14="http://schemas.microsoft.com/office/powerpoint/2010/main" val="320193338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Practice problems from the text. (Chapter 10)</a:t>
            </a:r>
            <a:endParaRPr lang="en-US" dirty="0"/>
          </a:p>
        </p:txBody>
      </p:sp>
      <p:sp>
        <p:nvSpPr>
          <p:cNvPr id="3" name="Content Placeholder 2"/>
          <p:cNvSpPr>
            <a:spLocks noGrp="1"/>
          </p:cNvSpPr>
          <p:nvPr>
            <p:ph idx="1"/>
          </p:nvPr>
        </p:nvSpPr>
        <p:spPr/>
        <p:txBody>
          <a:bodyPr/>
          <a:lstStyle/>
          <a:p>
            <a:r>
              <a:rPr lang="en-US" dirty="0" smtClean="0"/>
              <a:t>1,2,4,5,9, 11, 16, 23, 24, 33, 35</a:t>
            </a:r>
            <a:endParaRPr lang="en-US" dirty="0"/>
          </a:p>
        </p:txBody>
      </p:sp>
    </p:spTree>
    <p:extLst>
      <p:ext uri="{BB962C8B-B14F-4D97-AF65-F5344CB8AC3E}">
        <p14:creationId xmlns:p14="http://schemas.microsoft.com/office/powerpoint/2010/main" val="39656173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08 at 9.34.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2301"/>
            <a:ext cx="9144000" cy="3181193"/>
          </a:xfrm>
          <a:prstGeom prst="rect">
            <a:avLst/>
          </a:prstGeom>
        </p:spPr>
      </p:pic>
    </p:spTree>
    <p:extLst>
      <p:ext uri="{BB962C8B-B14F-4D97-AF65-F5344CB8AC3E}">
        <p14:creationId xmlns:p14="http://schemas.microsoft.com/office/powerpoint/2010/main" val="119221582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199"/>
            <a:ext cx="8229600" cy="5088467"/>
          </a:xfrm>
        </p:spPr>
        <p:txBody>
          <a:bodyPr>
            <a:noAutofit/>
          </a:bodyPr>
          <a:lstStyle/>
          <a:p>
            <a:r>
              <a:rPr lang="en-US" sz="2800" dirty="0">
                <a:latin typeface="Calibri" charset="0"/>
                <a:ea typeface="ＭＳ Ｐゴシック" charset="0"/>
                <a:cs typeface="ＭＳ Ｐゴシック" charset="0"/>
              </a:rPr>
              <a:t>To look at it in another way, assume that the statements </a:t>
            </a:r>
            <a:endParaRPr lang="en-US" sz="2800" dirty="0" smtClean="0">
              <a:latin typeface="Calibri" charset="0"/>
              <a:ea typeface="ＭＳ Ｐゴシック" charset="0"/>
              <a:cs typeface="ＭＳ Ｐゴシック" charset="0"/>
            </a:endParaRPr>
          </a:p>
          <a:p>
            <a:pPr lvl="1"/>
            <a:r>
              <a:rPr lang="en-US" sz="2400" dirty="0" smtClean="0">
                <a:latin typeface="Calibri" charset="0"/>
                <a:ea typeface="ＭＳ Ｐゴシック" charset="0"/>
              </a:rPr>
              <a:t>S(1)</a:t>
            </a:r>
          </a:p>
          <a:p>
            <a:pPr lvl="1"/>
            <a:r>
              <a:rPr lang="en-US" sz="2400" dirty="0">
                <a:latin typeface="Calibri" charset="0"/>
                <a:ea typeface="ＭＳ Ｐゴシック" charset="0"/>
              </a:rPr>
              <a:t>S</a:t>
            </a:r>
            <a:r>
              <a:rPr lang="en-US" sz="2400" dirty="0" smtClean="0">
                <a:latin typeface="Calibri" charset="0"/>
                <a:ea typeface="ＭＳ Ｐゴシック" charset="0"/>
              </a:rPr>
              <a:t>(</a:t>
            </a:r>
            <a:r>
              <a:rPr lang="en-US" sz="2400" dirty="0">
                <a:latin typeface="Calibri" charset="0"/>
                <a:ea typeface="ＭＳ Ｐゴシック" charset="0"/>
              </a:rPr>
              <a:t>k) </a:t>
            </a:r>
            <a:r>
              <a:rPr lang="en-US" sz="2400" dirty="0">
                <a:latin typeface="Calibri" charset="0"/>
                <a:ea typeface="ＭＳ Ｐゴシック" charset="0"/>
                <a:sym typeface="Symbol" charset="0"/>
              </a:rPr>
              <a:t> </a:t>
            </a:r>
            <a:r>
              <a:rPr lang="en-US" sz="2400" dirty="0" smtClean="0">
                <a:latin typeface="Calibri" charset="0"/>
                <a:ea typeface="ＭＳ Ｐゴシック" charset="0"/>
                <a:sym typeface="Symbol" charset="0"/>
              </a:rPr>
              <a:t>S(</a:t>
            </a:r>
            <a:r>
              <a:rPr lang="en-US" sz="2400" dirty="0">
                <a:latin typeface="Calibri" charset="0"/>
                <a:ea typeface="ＭＳ Ｐゴシック" charset="0"/>
                <a:sym typeface="Symbol" charset="0"/>
              </a:rPr>
              <a:t>k+1)</a:t>
            </a:r>
          </a:p>
          <a:p>
            <a:pPr lvl="1">
              <a:buFont typeface="Arial" charset="0"/>
              <a:buNone/>
            </a:pPr>
            <a:r>
              <a:rPr lang="en-US" dirty="0">
                <a:latin typeface="Calibri" charset="0"/>
                <a:ea typeface="ＭＳ Ｐゴシック" charset="0"/>
                <a:sym typeface="Symbol" charset="0"/>
              </a:rPr>
              <a:t>are true.  We can now use a form of </a:t>
            </a:r>
            <a:r>
              <a:rPr lang="en-US" u="sng" dirty="0">
                <a:latin typeface="Calibri" charset="0"/>
                <a:ea typeface="ＭＳ Ｐゴシック" charset="0"/>
                <a:sym typeface="Symbol" charset="0"/>
              </a:rPr>
              <a:t>universal generalization</a:t>
            </a:r>
            <a:r>
              <a:rPr lang="en-US" dirty="0">
                <a:latin typeface="Calibri" charset="0"/>
                <a:ea typeface="ＭＳ Ｐゴシック" charset="0"/>
                <a:sym typeface="Symbol" charset="0"/>
              </a:rPr>
              <a:t> as </a:t>
            </a:r>
            <a:r>
              <a:rPr lang="en-US" dirty="0" smtClean="0">
                <a:latin typeface="Calibri" charset="0"/>
                <a:ea typeface="ＭＳ Ｐゴシック" charset="0"/>
                <a:sym typeface="Symbol" charset="0"/>
              </a:rPr>
              <a:t>follows:</a:t>
            </a:r>
            <a:endParaRPr lang="en-US" dirty="0">
              <a:latin typeface="Calibri" charset="0"/>
              <a:ea typeface="ＭＳ Ｐゴシック" charset="0"/>
            </a:endParaRPr>
          </a:p>
        </p:txBody>
      </p:sp>
    </p:spTree>
    <p:extLst>
      <p:ext uri="{BB962C8B-B14F-4D97-AF65-F5344CB8AC3E}">
        <p14:creationId xmlns:p14="http://schemas.microsoft.com/office/powerpoint/2010/main" val="28596775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Calibri" charset="0"/>
                <a:ea typeface="ＭＳ Ｐゴシック" charset="0"/>
                <a:cs typeface="ＭＳ Ｐゴシック" charset="0"/>
              </a:rPr>
              <a:t>Another View</a:t>
            </a:r>
          </a:p>
        </p:txBody>
      </p:sp>
      <p:sp>
        <p:nvSpPr>
          <p:cNvPr id="35842" name="Content Placeholder 2"/>
          <p:cNvSpPr>
            <a:spLocks noGrp="1"/>
          </p:cNvSpPr>
          <p:nvPr>
            <p:ph idx="1"/>
          </p:nvPr>
        </p:nvSpPr>
        <p:spPr>
          <a:xfrm>
            <a:off x="457200" y="1600200"/>
            <a:ext cx="8229600" cy="1600200"/>
          </a:xfrm>
        </p:spPr>
        <p:txBody>
          <a:bodyPr/>
          <a:lstStyle/>
          <a:p>
            <a:r>
              <a:rPr lang="en-US" sz="2000" dirty="0">
                <a:latin typeface="Calibri" charset="0"/>
                <a:ea typeface="ＭＳ Ｐゴシック" charset="0"/>
                <a:cs typeface="ＭＳ Ｐゴシック" charset="0"/>
              </a:rPr>
              <a:t>To look at it in another way, assume that the statements </a:t>
            </a:r>
          </a:p>
          <a:p>
            <a:pPr lvl="1">
              <a:buFont typeface="Arial" charset="0"/>
              <a:buNone/>
            </a:pPr>
            <a:r>
              <a:rPr lang="en-US" sz="1800" dirty="0">
                <a:latin typeface="Calibri" charset="0"/>
                <a:ea typeface="ＭＳ Ｐゴシック" charset="0"/>
              </a:rPr>
              <a:t>(1) </a:t>
            </a:r>
            <a:r>
              <a:rPr lang="en-US" sz="1800" dirty="0" smtClean="0">
                <a:latin typeface="Calibri" charset="0"/>
                <a:ea typeface="ＭＳ Ｐゴシック" charset="0"/>
              </a:rPr>
              <a:t>S(1)</a:t>
            </a:r>
            <a:endParaRPr lang="en-US" sz="1800" dirty="0">
              <a:latin typeface="Calibri" charset="0"/>
              <a:ea typeface="ＭＳ Ｐゴシック" charset="0"/>
            </a:endParaRPr>
          </a:p>
          <a:p>
            <a:pPr lvl="1">
              <a:buFont typeface="Arial" charset="0"/>
              <a:buNone/>
            </a:pPr>
            <a:r>
              <a:rPr lang="en-US" sz="1800" dirty="0">
                <a:latin typeface="Calibri" charset="0"/>
                <a:ea typeface="ＭＳ Ｐゴシック" charset="0"/>
              </a:rPr>
              <a:t>(2) P(k) </a:t>
            </a:r>
            <a:r>
              <a:rPr lang="en-US" sz="1800" dirty="0">
                <a:latin typeface="Calibri" charset="0"/>
                <a:ea typeface="ＭＳ Ｐゴシック" charset="0"/>
                <a:sym typeface="Symbol" charset="0"/>
              </a:rPr>
              <a:t> P(k+1)</a:t>
            </a:r>
          </a:p>
          <a:p>
            <a:pPr lvl="1">
              <a:buFont typeface="Arial" charset="0"/>
              <a:buNone/>
            </a:pPr>
            <a:r>
              <a:rPr lang="en-US" sz="2000" dirty="0">
                <a:latin typeface="Calibri" charset="0"/>
                <a:ea typeface="ＭＳ Ｐゴシック" charset="0"/>
                <a:sym typeface="Symbol" charset="0"/>
              </a:rPr>
              <a:t>are true.  We can now use a form of </a:t>
            </a:r>
            <a:r>
              <a:rPr lang="en-US" sz="2000" u="sng" dirty="0">
                <a:latin typeface="Calibri" charset="0"/>
                <a:ea typeface="ＭＳ Ｐゴシック" charset="0"/>
                <a:sym typeface="Symbol" charset="0"/>
              </a:rPr>
              <a:t>universal generalization</a:t>
            </a:r>
            <a:r>
              <a:rPr lang="en-US" sz="2000" dirty="0">
                <a:latin typeface="Calibri" charset="0"/>
                <a:ea typeface="ＭＳ Ｐゴシック" charset="0"/>
                <a:sym typeface="Symbol" charset="0"/>
              </a:rPr>
              <a:t> as </a:t>
            </a:r>
            <a:r>
              <a:rPr lang="en-US" sz="2000" dirty="0" smtClean="0">
                <a:latin typeface="Calibri" charset="0"/>
                <a:ea typeface="ＭＳ Ｐゴシック" charset="0"/>
                <a:sym typeface="Symbol" charset="0"/>
              </a:rPr>
              <a:t>follows.</a:t>
            </a:r>
            <a:endParaRPr lang="en-US" sz="2000" dirty="0">
              <a:latin typeface="Calibri" charset="0"/>
              <a:ea typeface="ＭＳ Ｐゴシック" charset="0"/>
            </a:endParaRPr>
          </a:p>
        </p:txBody>
      </p:sp>
      <p:sp>
        <p:nvSpPr>
          <p:cNvPr id="4" name="Content Placeholder 2"/>
          <p:cNvSpPr txBox="1">
            <a:spLocks/>
          </p:cNvSpPr>
          <p:nvPr/>
        </p:nvSpPr>
        <p:spPr bwMode="auto">
          <a:xfrm>
            <a:off x="457200" y="3124199"/>
            <a:ext cx="8229600" cy="137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2800" dirty="0">
                <a:solidFill>
                  <a:srgbClr val="0000FF"/>
                </a:solidFill>
                <a:latin typeface="Calibri" charset="0"/>
              </a:rPr>
              <a:t>Say we choose an element c of </a:t>
            </a:r>
            <a:r>
              <a:rPr lang="en-US" sz="2800" dirty="0" smtClean="0">
                <a:solidFill>
                  <a:srgbClr val="0000FF"/>
                </a:solidFill>
                <a:latin typeface="Calibri" charset="0"/>
              </a:rPr>
              <a:t>N.  c is finite. We </a:t>
            </a:r>
            <a:r>
              <a:rPr lang="en-US" sz="2800" dirty="0">
                <a:solidFill>
                  <a:srgbClr val="0000FF"/>
                </a:solidFill>
                <a:latin typeface="Calibri" charset="0"/>
              </a:rPr>
              <a:t>wish to establish that </a:t>
            </a:r>
            <a:r>
              <a:rPr lang="en-US" sz="2800" dirty="0" smtClean="0">
                <a:solidFill>
                  <a:srgbClr val="0000FF"/>
                </a:solidFill>
                <a:latin typeface="Calibri" charset="0"/>
              </a:rPr>
              <a:t>S(</a:t>
            </a:r>
            <a:r>
              <a:rPr lang="en-US" sz="2800" dirty="0">
                <a:solidFill>
                  <a:srgbClr val="0000FF"/>
                </a:solidFill>
                <a:latin typeface="Calibri" charset="0"/>
              </a:rPr>
              <a:t>c) is true. If c</a:t>
            </a:r>
            <a:r>
              <a:rPr lang="en-US" sz="2800" dirty="0" smtClean="0">
                <a:solidFill>
                  <a:srgbClr val="0000FF"/>
                </a:solidFill>
                <a:latin typeface="Calibri" charset="0"/>
              </a:rPr>
              <a:t>=</a:t>
            </a:r>
            <a:r>
              <a:rPr lang="en-US" sz="2800" dirty="0">
                <a:solidFill>
                  <a:srgbClr val="0000FF"/>
                </a:solidFill>
                <a:latin typeface="Calibri" charset="0"/>
              </a:rPr>
              <a:t>1</a:t>
            </a:r>
            <a:r>
              <a:rPr lang="en-US" sz="2800" dirty="0" smtClean="0">
                <a:solidFill>
                  <a:srgbClr val="0000FF"/>
                </a:solidFill>
              </a:rPr>
              <a:t>, </a:t>
            </a:r>
            <a:r>
              <a:rPr lang="en-US" sz="2800" dirty="0">
                <a:solidFill>
                  <a:srgbClr val="0000FF"/>
                </a:solidFill>
              </a:rPr>
              <a:t>then we are </a:t>
            </a:r>
            <a:r>
              <a:rPr lang="en-US" sz="2800" dirty="0" smtClean="0">
                <a:solidFill>
                  <a:srgbClr val="0000FF"/>
                </a:solidFill>
              </a:rPr>
              <a:t>done</a:t>
            </a:r>
            <a:r>
              <a:rPr lang="en-US" sz="2800" dirty="0" smtClean="0"/>
              <a:t>.</a:t>
            </a:r>
            <a:endParaRPr lang="en-US" sz="2800" baseline="-25000" dirty="0">
              <a:latin typeface="Calibri" charset="0"/>
            </a:endParaRPr>
          </a:p>
        </p:txBody>
      </p:sp>
    </p:spTree>
    <p:extLst>
      <p:ext uri="{BB962C8B-B14F-4D97-AF65-F5344CB8AC3E}">
        <p14:creationId xmlns:p14="http://schemas.microsoft.com/office/powerpoint/2010/main" val="14237481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5234</TotalTime>
  <Words>4351</Words>
  <Application>Microsoft Macintosh PowerPoint</Application>
  <PresentationFormat>On-screen Show (4:3)</PresentationFormat>
  <Paragraphs>343</Paragraphs>
  <Slides>66</Slides>
  <Notes>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Induction (Chapter 10)</vt:lpstr>
      <vt:lpstr>Motivation</vt:lpstr>
      <vt:lpstr>Principle of Mathematical Induction</vt:lpstr>
      <vt:lpstr>Principle of Mathematical Induction</vt:lpstr>
      <vt:lpstr>Mathematical Induction </vt:lpstr>
      <vt:lpstr>Mathematical Induction </vt:lpstr>
      <vt:lpstr>PowerPoint Presentation</vt:lpstr>
      <vt:lpstr>Another View</vt:lpstr>
      <vt:lpstr>Another View</vt:lpstr>
      <vt:lpstr>Another View</vt:lpstr>
      <vt:lpstr>Another View</vt:lpstr>
      <vt:lpstr>Example 1</vt:lpstr>
      <vt:lpstr>Example 1</vt:lpstr>
      <vt:lpstr>Example 1</vt:lpstr>
      <vt:lpstr>Example 1</vt:lpstr>
      <vt:lpstr>Example 1 (contd.)</vt:lpstr>
      <vt:lpstr>Example 1 (contd.)</vt:lpstr>
      <vt:lpstr>Example 1 (contd.)</vt:lpstr>
      <vt:lpstr>Example 1 (contd.)</vt:lpstr>
      <vt:lpstr>Example 2 (page 154)</vt:lpstr>
      <vt:lpstr>Example 3: Summation</vt:lpstr>
      <vt:lpstr>PowerPoint Presentation</vt:lpstr>
      <vt:lpstr>Examples solved in the text</vt:lpstr>
      <vt:lpstr>Example</vt:lpstr>
      <vt:lpstr>Example</vt:lpstr>
      <vt:lpstr>Example</vt:lpstr>
      <vt:lpstr>Example</vt:lpstr>
      <vt:lpstr>Example</vt:lpstr>
      <vt:lpstr>PowerPoint Presentation</vt:lpstr>
      <vt:lpstr>PowerPoint Presentation</vt:lpstr>
      <vt:lpstr>PowerPoint Presentation</vt:lpstr>
      <vt:lpstr>PowerPoint Presentation</vt:lpstr>
      <vt:lpstr>Example </vt:lpstr>
      <vt:lpstr>Example </vt:lpstr>
      <vt:lpstr>Example </vt:lpstr>
      <vt:lpstr>Example (contd.) </vt:lpstr>
      <vt:lpstr>Example (contd.) </vt:lpstr>
      <vt:lpstr>Principle of Strong Mathematical Induction</vt:lpstr>
      <vt:lpstr>Example</vt:lpstr>
      <vt:lpstr>Steps to doing an inductive proof</vt:lpstr>
      <vt:lpstr>Steps to doing an inductive proof</vt:lpstr>
      <vt:lpstr>Steps to doing an inductive proof</vt:lpstr>
      <vt:lpstr>Steps to doing an inductive proof</vt:lpstr>
      <vt:lpstr>Steps to doing an inductive proof</vt:lpstr>
      <vt:lpstr>Using strong induction to graphs.</vt:lpstr>
      <vt:lpstr>Trees</vt:lpstr>
      <vt:lpstr>Proposition:</vt:lpstr>
      <vt:lpstr>Proposition:</vt:lpstr>
      <vt:lpstr>Proposition:</vt:lpstr>
      <vt:lpstr>Proposition:</vt:lpstr>
      <vt:lpstr>Proposition:</vt:lpstr>
      <vt:lpstr>Showing S(k+1) is true.</vt:lpstr>
      <vt:lpstr>Showing S(k+1) is true.</vt:lpstr>
      <vt:lpstr>Showing S(k+1) is true.</vt:lpstr>
      <vt:lpstr>Showing S(k+1) is true.</vt:lpstr>
      <vt:lpstr>Showing S(k+1) is true.</vt:lpstr>
      <vt:lpstr>Showing S(k+1) is true.</vt:lpstr>
      <vt:lpstr>Fibonacci Number</vt:lpstr>
      <vt:lpstr>Fibonacci Number</vt:lpstr>
      <vt:lpstr>Number of diagonals in a convex polygon with n vertices.</vt:lpstr>
      <vt:lpstr>Number of diagonals in a convex polygon with n vertices is n(n-3)/2.</vt:lpstr>
      <vt:lpstr>Summation</vt:lpstr>
      <vt:lpstr>More Summation</vt:lpstr>
      <vt:lpstr>PowerPoint Presentation</vt:lpstr>
      <vt:lpstr>PowerPoint Presentation</vt:lpstr>
      <vt:lpstr>Practice problems from the text. (Chapter 10)</vt:lpstr>
    </vt:vector>
  </TitlesOfParts>
  <Company>SFU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(Chapter 10)</dc:title>
  <dc:creator>Binay Bhattacharya</dc:creator>
  <cp:lastModifiedBy>Binay Bhattacharya</cp:lastModifiedBy>
  <cp:revision>47</cp:revision>
  <cp:lastPrinted>2015-03-11T08:40:55Z</cp:lastPrinted>
  <dcterms:created xsi:type="dcterms:W3CDTF">2015-03-08T06:14:15Z</dcterms:created>
  <dcterms:modified xsi:type="dcterms:W3CDTF">2015-03-16T06:01:21Z</dcterms:modified>
</cp:coreProperties>
</file>