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3" r:id="rId12"/>
    <p:sldId id="267" r:id="rId13"/>
    <p:sldId id="268" r:id="rId14"/>
    <p:sldId id="269" r:id="rId15"/>
    <p:sldId id="301" r:id="rId16"/>
    <p:sldId id="302" r:id="rId17"/>
    <p:sldId id="298" r:id="rId18"/>
    <p:sldId id="271" r:id="rId19"/>
    <p:sldId id="272" r:id="rId20"/>
    <p:sldId id="270" r:id="rId21"/>
    <p:sldId id="273" r:id="rId22"/>
    <p:sldId id="296" r:id="rId23"/>
    <p:sldId id="297" r:id="rId24"/>
    <p:sldId id="274" r:id="rId25"/>
    <p:sldId id="275" r:id="rId26"/>
    <p:sldId id="277" r:id="rId27"/>
    <p:sldId id="278" r:id="rId28"/>
    <p:sldId id="306" r:id="rId29"/>
    <p:sldId id="276" r:id="rId30"/>
    <p:sldId id="279" r:id="rId31"/>
    <p:sldId id="280" r:id="rId32"/>
    <p:sldId id="281" r:id="rId33"/>
    <p:sldId id="282" r:id="rId34"/>
    <p:sldId id="284" r:id="rId35"/>
    <p:sldId id="283" r:id="rId36"/>
    <p:sldId id="304" r:id="rId37"/>
    <p:sldId id="305" r:id="rId38"/>
    <p:sldId id="303" r:id="rId39"/>
    <p:sldId id="285" r:id="rId40"/>
    <p:sldId id="286" r:id="rId41"/>
    <p:sldId id="287" r:id="rId42"/>
    <p:sldId id="288" r:id="rId43"/>
    <p:sldId id="289" r:id="rId44"/>
    <p:sldId id="299" r:id="rId45"/>
    <p:sldId id="290" r:id="rId46"/>
    <p:sldId id="291" r:id="rId47"/>
    <p:sldId id="292" r:id="rId48"/>
    <p:sldId id="293" r:id="rId49"/>
    <p:sldId id="294" r:id="rId50"/>
    <p:sldId id="300" r:id="rId51"/>
    <p:sldId id="307" r:id="rId52"/>
    <p:sldId id="313" r:id="rId53"/>
    <p:sldId id="308" r:id="rId54"/>
    <p:sldId id="309" r:id="rId55"/>
    <p:sldId id="310" r:id="rId56"/>
    <p:sldId id="311" r:id="rId57"/>
    <p:sldId id="312" r:id="rId58"/>
    <p:sldId id="334" r:id="rId59"/>
    <p:sldId id="317" r:id="rId60"/>
    <p:sldId id="318" r:id="rId61"/>
    <p:sldId id="316" r:id="rId62"/>
    <p:sldId id="320" r:id="rId63"/>
    <p:sldId id="321" r:id="rId64"/>
    <p:sldId id="319" r:id="rId65"/>
    <p:sldId id="322" r:id="rId66"/>
    <p:sldId id="323" r:id="rId67"/>
    <p:sldId id="324" r:id="rId68"/>
    <p:sldId id="327" r:id="rId69"/>
    <p:sldId id="328" r:id="rId70"/>
    <p:sldId id="329" r:id="rId71"/>
    <p:sldId id="330" r:id="rId72"/>
    <p:sldId id="331" r:id="rId73"/>
    <p:sldId id="333" r:id="rId74"/>
    <p:sldId id="325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2015-04-06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9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2015-04-06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1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2015-04-06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3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2015-04-06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4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2015-04-06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4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2015-04-06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0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2015-04-06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4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2015-04-06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9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2015-04-06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1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2015-04-06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5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015A-975E-E448-83DE-6C6FDFB4ADB5}" type="datetimeFigureOut">
              <a:rPr lang="en-US" smtClean="0"/>
              <a:t>2015-04-06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7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E015A-975E-E448-83DE-6C6FDFB4ADB5}" type="datetimeFigureOut">
              <a:rPr lang="en-US" smtClean="0"/>
              <a:t>2015-04-06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CCCC6-BA67-EA4C-9AA0-953266B3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5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e.unl.edu/~choueiry/S13-235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7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Terminology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Let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A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 and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(a)=b.  Then we use the following terminology: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 is the </a:t>
            </a:r>
            <a:r>
              <a:rPr lang="en-US" u="sng" dirty="0">
                <a:latin typeface="Calibri" charset="0"/>
                <a:ea typeface="ＭＳ Ｐゴシック" charset="0"/>
              </a:rPr>
              <a:t>domain</a:t>
            </a:r>
            <a:r>
              <a:rPr lang="en-US" dirty="0">
                <a:latin typeface="Calibri" charset="0"/>
                <a:ea typeface="ＭＳ Ｐゴシック" charset="0"/>
              </a:rPr>
              <a:t> of </a:t>
            </a:r>
            <a:r>
              <a:rPr lang="en-US" i="1" dirty="0" smtClean="0">
                <a:latin typeface="Calibri" charset="0"/>
                <a:ea typeface="ＭＳ Ｐゴシック" charset="0"/>
              </a:rPr>
              <a:t>f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B </a:t>
            </a:r>
            <a:r>
              <a:rPr lang="en-US" dirty="0">
                <a:latin typeface="Calibri" charset="0"/>
                <a:ea typeface="ＭＳ Ｐゴシック" charset="0"/>
              </a:rPr>
              <a:t>is the </a:t>
            </a:r>
            <a:r>
              <a:rPr lang="en-US" u="sng" dirty="0">
                <a:latin typeface="Calibri" charset="0"/>
                <a:ea typeface="ＭＳ Ｐゴシック" charset="0"/>
              </a:rPr>
              <a:t>co-domain</a:t>
            </a:r>
            <a:r>
              <a:rPr lang="en-US" dirty="0">
                <a:latin typeface="Calibri" charset="0"/>
                <a:ea typeface="ＭＳ Ｐゴシック" charset="0"/>
              </a:rPr>
              <a:t> of </a:t>
            </a:r>
            <a:r>
              <a:rPr lang="en-US" i="1" dirty="0">
                <a:latin typeface="Calibri" charset="0"/>
                <a:ea typeface="ＭＳ Ｐゴシック" charset="0"/>
              </a:rPr>
              <a:t>f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b is the </a:t>
            </a:r>
            <a:r>
              <a:rPr lang="en-US" u="sng" dirty="0">
                <a:latin typeface="Calibri" charset="0"/>
                <a:ea typeface="ＭＳ Ｐゴシック" charset="0"/>
              </a:rPr>
              <a:t>image</a:t>
            </a:r>
            <a:r>
              <a:rPr lang="en-US" dirty="0">
                <a:latin typeface="Calibri" charset="0"/>
                <a:ea typeface="ＭＳ Ｐゴシック" charset="0"/>
              </a:rPr>
              <a:t> of a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 is the </a:t>
            </a:r>
            <a:r>
              <a:rPr lang="en-US" u="sng" dirty="0" err="1">
                <a:latin typeface="Calibri" charset="0"/>
                <a:ea typeface="ＭＳ Ｐゴシック" charset="0"/>
              </a:rPr>
              <a:t>preimage</a:t>
            </a:r>
            <a:r>
              <a:rPr lang="en-US" dirty="0">
                <a:latin typeface="Calibri" charset="0"/>
                <a:ea typeface="ＭＳ Ｐゴシック" charset="0"/>
              </a:rPr>
              <a:t> (</a:t>
            </a:r>
            <a:r>
              <a:rPr lang="en-US" u="sng" dirty="0">
                <a:latin typeface="Calibri" charset="0"/>
                <a:ea typeface="ＭＳ Ｐゴシック" charset="0"/>
              </a:rPr>
              <a:t>antecedent</a:t>
            </a:r>
            <a:r>
              <a:rPr lang="en-US" dirty="0">
                <a:latin typeface="Calibri" charset="0"/>
                <a:ea typeface="ＭＳ Ｐゴシック" charset="0"/>
              </a:rPr>
              <a:t>) of b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The </a:t>
            </a:r>
            <a:r>
              <a:rPr lang="en-US" u="sng" dirty="0">
                <a:latin typeface="Calibri" charset="0"/>
                <a:ea typeface="ＭＳ Ｐゴシック" charset="0"/>
              </a:rPr>
              <a:t>range</a:t>
            </a:r>
            <a:r>
              <a:rPr lang="en-US" dirty="0">
                <a:latin typeface="Calibri" charset="0"/>
                <a:ea typeface="ＭＳ Ｐゴシック" charset="0"/>
              </a:rPr>
              <a:t> of f is the set of all images of elements of </a:t>
            </a:r>
            <a:r>
              <a:rPr lang="en-US" dirty="0" smtClean="0">
                <a:latin typeface="Calibri" charset="0"/>
                <a:ea typeface="ＭＳ Ｐゴシック" charset="0"/>
              </a:rPr>
              <a:t>A</a:t>
            </a:r>
            <a:endParaRPr lang="en-US" dirty="0">
              <a:solidFill>
                <a:srgbClr val="C00000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0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6" name="Picture 5" descr="Screen Shot 2015-03-29 at 11.5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087"/>
            <a:ext cx="9144000" cy="386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1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9822" y="4919008"/>
            <a:ext cx="806052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The diagram on the left is a function. The codomain is a subset of B.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The one on the right is not a function. The domain is not A. Moreover b is assigned (mapped) to two different elements of B.</a:t>
            </a:r>
            <a:endParaRPr lang="en-US" sz="2400" dirty="0"/>
          </a:p>
        </p:txBody>
      </p:sp>
      <p:pic>
        <p:nvPicPr>
          <p:cNvPr id="6" name="Picture 5" descr="Screen Shot 2015-03-29 at 11.5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6" y="1269641"/>
            <a:ext cx="8883054" cy="375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83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" name="Picture 2" descr="Screen Shot 2015-03-30 at 12.04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6" y="1425497"/>
            <a:ext cx="8357714" cy="407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8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 descr="Screen Shot 2015-03-30 at 12.0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9144000" cy="35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8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function is called </a:t>
            </a:r>
            <a:r>
              <a:rPr lang="en-US" sz="2800" b="1" dirty="0" smtClean="0"/>
              <a:t>real-valued </a:t>
            </a:r>
            <a:r>
              <a:rPr lang="en-US" sz="2800" dirty="0" smtClean="0"/>
              <a:t>if its codomain is the set of real numbers.</a:t>
            </a:r>
          </a:p>
          <a:p>
            <a:r>
              <a:rPr lang="en-US" sz="2800" dirty="0" smtClean="0"/>
              <a:t>A function is called </a:t>
            </a:r>
            <a:r>
              <a:rPr lang="en-US" sz="2800" b="1" dirty="0" smtClean="0">
                <a:solidFill>
                  <a:srgbClr val="000000"/>
                </a:solidFill>
              </a:rPr>
              <a:t>integer-valued </a:t>
            </a:r>
            <a:r>
              <a:rPr lang="en-US" sz="2800" dirty="0" smtClean="0"/>
              <a:t>if its codomain is the set of integers.</a:t>
            </a:r>
          </a:p>
          <a:p>
            <a:r>
              <a:rPr lang="en-US" sz="2800" dirty="0" smtClean="0"/>
              <a:t>Two real-valued functions or two integer-valued functions with the same domain can be added or multiplied.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127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Let f: R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R and </a:t>
            </a:r>
            <a:r>
              <a:rPr lang="en-US" sz="2800" dirty="0" smtClean="0">
                <a:solidFill>
                  <a:srgbClr val="FF0000"/>
                </a:solidFill>
              </a:rPr>
              <a:t> g: R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R such that f(x) = x</a:t>
            </a:r>
            <a:r>
              <a:rPr lang="en-US" sz="2800" baseline="300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and    g(x) = x – x</a:t>
            </a:r>
            <a:r>
              <a:rPr lang="en-US" sz="2800" baseline="300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sym typeface="Symbol" charset="0"/>
              </a:rPr>
              <a:t>. What are the functions </a:t>
            </a:r>
            <a:r>
              <a:rPr lang="en-US" sz="2800" dirty="0" err="1" smtClean="0">
                <a:solidFill>
                  <a:srgbClr val="FF0000"/>
                </a:solidFill>
                <a:sym typeface="Symbol" charset="0"/>
              </a:rPr>
              <a:t>f+g</a:t>
            </a:r>
            <a:r>
              <a:rPr lang="en-US" sz="2800" dirty="0" smtClean="0">
                <a:solidFill>
                  <a:srgbClr val="FF0000"/>
                </a:solidFill>
                <a:sym typeface="Symbol" charset="0"/>
              </a:rPr>
              <a:t> and </a:t>
            </a:r>
            <a:r>
              <a:rPr lang="en-US" sz="2800" dirty="0" err="1" smtClean="0">
                <a:solidFill>
                  <a:srgbClr val="FF0000"/>
                </a:solidFill>
                <a:sym typeface="Symbol" charset="0"/>
              </a:rPr>
              <a:t>f.g</a:t>
            </a:r>
            <a:r>
              <a:rPr lang="en-US" sz="2800" dirty="0" smtClean="0">
                <a:solidFill>
                  <a:srgbClr val="FF0000"/>
                </a:solidFill>
                <a:sym typeface="Symbol" charset="0"/>
              </a:rPr>
              <a:t>?</a:t>
            </a:r>
          </a:p>
          <a:p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Solution:</a:t>
            </a:r>
            <a:r>
              <a:rPr lang="en-US" sz="2800" dirty="0" smtClean="0">
                <a:sym typeface="Symbol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ym typeface="Symbol" charset="0"/>
              </a:rPr>
              <a:t>	</a:t>
            </a:r>
            <a:r>
              <a:rPr lang="en-US" sz="2800" dirty="0" smtClean="0">
                <a:sym typeface="Symbol" charset="0"/>
              </a:rPr>
              <a:t>(</a:t>
            </a:r>
            <a:r>
              <a:rPr lang="en-US" sz="2800" dirty="0" err="1" smtClean="0">
                <a:sym typeface="Symbol" charset="0"/>
              </a:rPr>
              <a:t>f+g</a:t>
            </a:r>
            <a:r>
              <a:rPr lang="en-US" sz="2800" dirty="0" smtClean="0">
                <a:sym typeface="Symbol" charset="0"/>
              </a:rPr>
              <a:t>)(x) = f(x) + g(x) = x</a:t>
            </a:r>
            <a:r>
              <a:rPr lang="en-US" sz="2800" baseline="30000" dirty="0" smtClean="0">
                <a:sym typeface="Symbol" charset="0"/>
              </a:rPr>
              <a:t>2</a:t>
            </a:r>
            <a:r>
              <a:rPr lang="en-US" sz="2800" dirty="0" smtClean="0">
                <a:sym typeface="Symbol" charset="0"/>
              </a:rPr>
              <a:t> + (x – x</a:t>
            </a:r>
            <a:r>
              <a:rPr lang="en-US" sz="2800" baseline="30000" dirty="0" smtClean="0">
                <a:sym typeface="Symbol" charset="0"/>
              </a:rPr>
              <a:t>2</a:t>
            </a:r>
            <a:r>
              <a:rPr lang="en-US" sz="2800" dirty="0" smtClean="0">
                <a:sym typeface="Symbol" charset="0"/>
              </a:rPr>
              <a:t>) = x.</a:t>
            </a:r>
          </a:p>
          <a:p>
            <a:pPr marL="0" indent="0">
              <a:buNone/>
            </a:pPr>
            <a:r>
              <a:rPr lang="en-US" sz="2800" dirty="0">
                <a:sym typeface="Symbol" charset="0"/>
              </a:rPr>
              <a:t>	</a:t>
            </a:r>
            <a:r>
              <a:rPr lang="en-US" sz="2800" dirty="0" err="1" smtClean="0">
                <a:sym typeface="Symbol" charset="0"/>
              </a:rPr>
              <a:t>f.g</a:t>
            </a:r>
            <a:r>
              <a:rPr lang="en-US" sz="2800" dirty="0" smtClean="0">
                <a:sym typeface="Symbol" charset="0"/>
              </a:rPr>
              <a:t>(x) = f(x).g(x) = x</a:t>
            </a:r>
            <a:r>
              <a:rPr lang="en-US" sz="2800" baseline="30000" dirty="0" smtClean="0">
                <a:sym typeface="Symbol" charset="0"/>
              </a:rPr>
              <a:t>2</a:t>
            </a:r>
            <a:r>
              <a:rPr lang="en-US" sz="2800" dirty="0" smtClean="0">
                <a:sym typeface="Symbol" charset="0"/>
              </a:rPr>
              <a:t> . (x – x</a:t>
            </a:r>
            <a:r>
              <a:rPr lang="en-US" sz="2800" baseline="30000" dirty="0" smtClean="0">
                <a:sym typeface="Symbol" charset="0"/>
              </a:rPr>
              <a:t>2) </a:t>
            </a:r>
            <a:r>
              <a:rPr lang="en-US" sz="2800" dirty="0" smtClean="0">
                <a:sym typeface="Symbol" charset="0"/>
              </a:rPr>
              <a:t>= x</a:t>
            </a:r>
            <a:r>
              <a:rPr lang="en-US" sz="2800" baseline="30000" dirty="0" smtClean="0">
                <a:sym typeface="Symbol" charset="0"/>
              </a:rPr>
              <a:t>3</a:t>
            </a:r>
            <a:r>
              <a:rPr lang="en-US" sz="2800" dirty="0" smtClean="0">
                <a:sym typeface="Symbol" charset="0"/>
              </a:rPr>
              <a:t> – x</a:t>
            </a:r>
            <a:r>
              <a:rPr lang="en-US" sz="2800" baseline="30000" dirty="0" smtClean="0">
                <a:sym typeface="Symbol" charset="0"/>
              </a:rPr>
              <a:t>4</a:t>
            </a:r>
            <a:r>
              <a:rPr lang="en-US" sz="2800" dirty="0" smtClean="0">
                <a:sym typeface="Symbol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200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of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Definition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0000FF"/>
                </a:solidFill>
              </a:rPr>
              <a:t>Two functions f: A </a:t>
            </a:r>
            <a:r>
              <a:rPr lang="en-US" sz="2800" dirty="0" smtClean="0">
                <a:solidFill>
                  <a:srgbClr val="0000FF"/>
                </a:solidFill>
                <a:sym typeface="Symbol" pitchFamily="18" charset="2"/>
              </a:rPr>
              <a:t> B and g: C  D are equal if A = C  and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x  A, f(x) = g(x). </a:t>
            </a:r>
          </a:p>
          <a:p>
            <a:endParaRPr lang="en-US" sz="2800" dirty="0">
              <a:solidFill>
                <a:srgbClr val="0000FF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Note that </a:t>
            </a:r>
          </a:p>
          <a:p>
            <a:pPr marL="0" indent="0">
              <a:buNone/>
            </a:pP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	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f: Z </a:t>
            </a:r>
            <a:r>
              <a:rPr lang="en-US" sz="2800" dirty="0" smtClean="0">
                <a:sym typeface="Symbol" pitchFamily="18" charset="2"/>
              </a:rPr>
              <a:t> N and g: Z  Z,  f(x) = |x| + 2, g(x) = |x|+ 2</a:t>
            </a:r>
          </a:p>
          <a:p>
            <a:pPr marL="0" indent="0">
              <a:buNone/>
            </a:pPr>
            <a:r>
              <a:rPr lang="en-US" sz="2800" dirty="0">
                <a:sym typeface="Symbol" pitchFamily="18" charset="2"/>
              </a:rPr>
              <a:t>	</a:t>
            </a:r>
            <a:r>
              <a:rPr lang="en-US" sz="2800" dirty="0" smtClean="0">
                <a:sym typeface="Symbol" pitchFamily="18" charset="2"/>
              </a:rPr>
              <a:t>are equal.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3364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More Definitions (2)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Definition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Let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A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B and 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A.  The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image of the set 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is the subset of B that consists of all the images of the elements of S.  We denote the image of S by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(S), so that</a:t>
            </a:r>
          </a:p>
          <a:p>
            <a:pPr algn="ctr">
              <a:buFont typeface="Arial" charset="0"/>
              <a:buNone/>
            </a:pP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(S)={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(s) |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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 }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Note there that the image of S is a set and not an element.</a:t>
            </a:r>
          </a:p>
        </p:txBody>
      </p:sp>
    </p:spTree>
    <p:extLst>
      <p:ext uri="{BB962C8B-B14F-4D97-AF65-F5344CB8AC3E}">
        <p14:creationId xmlns:p14="http://schemas.microsoft.com/office/powerpoint/2010/main" val="313160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Image of a set: Example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Let: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A = {a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</a:rPr>
              <a:t>,a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</a:rPr>
              <a:t>,a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3</a:t>
            </a:r>
            <a:r>
              <a:rPr lang="en-US" sz="2400" dirty="0">
                <a:latin typeface="Calibri" charset="0"/>
                <a:ea typeface="ＭＳ Ｐゴシック" charset="0"/>
              </a:rPr>
              <a:t>,a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4</a:t>
            </a:r>
            <a:r>
              <a:rPr lang="en-US" sz="2400" dirty="0">
                <a:latin typeface="Calibri" charset="0"/>
                <a:ea typeface="ＭＳ Ｐゴシック" charset="0"/>
              </a:rPr>
              <a:t>,a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5</a:t>
            </a:r>
            <a:r>
              <a:rPr lang="en-US" sz="2400" dirty="0">
                <a:latin typeface="Calibri" charset="0"/>
                <a:ea typeface="ＭＳ Ｐゴシック" charset="0"/>
              </a:rPr>
              <a:t>}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B = {b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3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4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5</a:t>
            </a:r>
            <a:r>
              <a:rPr lang="en-US" sz="2400" dirty="0">
                <a:latin typeface="Calibri" charset="0"/>
                <a:ea typeface="ＭＳ Ｐゴシック" charset="0"/>
              </a:rPr>
              <a:t>}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f={(a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</a:rPr>
              <a:t>), (a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3</a:t>
            </a:r>
            <a:r>
              <a:rPr lang="en-US" sz="2400" dirty="0">
                <a:latin typeface="Calibri" charset="0"/>
                <a:ea typeface="ＭＳ Ｐゴシック" charset="0"/>
              </a:rPr>
              <a:t>), (a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3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3</a:t>
            </a:r>
            <a:r>
              <a:rPr lang="en-US" sz="2400" dirty="0">
                <a:latin typeface="Calibri" charset="0"/>
                <a:ea typeface="ＭＳ Ｐゴシック" charset="0"/>
              </a:rPr>
              <a:t>), (a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4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</a:rPr>
              <a:t>), (a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5</a:t>
            </a:r>
            <a:r>
              <a:rPr lang="en-US" sz="2400" dirty="0">
                <a:latin typeface="Calibri" charset="0"/>
                <a:ea typeface="ＭＳ Ｐゴシック" charset="0"/>
              </a:rPr>
              <a:t>,b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4</a:t>
            </a:r>
            <a:r>
              <a:rPr lang="en-US" sz="2400" dirty="0">
                <a:latin typeface="Calibri" charset="0"/>
                <a:ea typeface="ＭＳ Ｐゴシック" charset="0"/>
              </a:rPr>
              <a:t>)}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S={a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</a:rPr>
              <a:t>,a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3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}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f(S) = {b</a:t>
            </a:r>
            <a:r>
              <a:rPr lang="en-US" sz="2400" baseline="-25000" dirty="0" smtClean="0">
                <a:latin typeface="Calibri" charset="0"/>
                <a:ea typeface="ＭＳ Ｐゴシック" charset="0"/>
              </a:rPr>
              <a:t>2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, b</a:t>
            </a:r>
            <a:r>
              <a:rPr lang="en-US" sz="2400" baseline="-25000" dirty="0" smtClean="0">
                <a:latin typeface="Calibri" charset="0"/>
                <a:ea typeface="ＭＳ Ｐゴシック" charset="0"/>
              </a:rPr>
              <a:t>3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}</a:t>
            </a:r>
            <a:endParaRPr lang="en-US" sz="2400" dirty="0">
              <a:latin typeface="Calibri" charset="0"/>
              <a:ea typeface="ＭＳ Ｐゴシック" charset="0"/>
            </a:endParaRP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Draw a diagram for f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What is the: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Domain, co-domain, range of f?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Image of S, f(S)?</a:t>
            </a:r>
          </a:p>
        </p:txBody>
      </p:sp>
    </p:spTree>
    <p:extLst>
      <p:ext uri="{BB962C8B-B14F-4D97-AF65-F5344CB8AC3E}">
        <p14:creationId xmlns:p14="http://schemas.microsoft.com/office/powerpoint/2010/main" val="141990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60979"/>
          </a:xfrm>
        </p:spPr>
        <p:txBody>
          <a:bodyPr>
            <a:normAutofit/>
          </a:bodyPr>
          <a:lstStyle/>
          <a:p>
            <a:r>
              <a:rPr lang="en-US" dirty="0" smtClean="0"/>
              <a:t>I have used materials from the following sources: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Textbook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Lecture notes slides prepared by Prof. </a:t>
            </a:r>
            <a:r>
              <a:rPr lang="en-US" dirty="0" err="1" smtClean="0">
                <a:solidFill>
                  <a:srgbClr val="0000FF"/>
                </a:solidFill>
              </a:rPr>
              <a:t>Bulatov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  <a:hlinkClick r:id="rId2"/>
              </a:rPr>
              <a:t>http://cse.unl.edu/~choueiry/S13-235</a:t>
            </a:r>
            <a:r>
              <a:rPr lang="en-US" dirty="0" smtClean="0">
                <a:solidFill>
                  <a:srgbClr val="0000FF"/>
                </a:solidFill>
                <a:hlinkClick r:id="rId2"/>
              </a:rPr>
              <a:t>/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</a:rPr>
              <a:t>http://</a:t>
            </a:r>
            <a:r>
              <a:rPr lang="en-US" dirty="0" err="1">
                <a:solidFill>
                  <a:srgbClr val="0000FF"/>
                </a:solidFill>
              </a:rPr>
              <a:t>www.math-cs.gordon.edu</a:t>
            </a:r>
            <a:r>
              <a:rPr lang="en-US" dirty="0">
                <a:solidFill>
                  <a:srgbClr val="0000FF"/>
                </a:solidFill>
              </a:rPr>
              <a:t>/courses/mat231/</a:t>
            </a:r>
            <a:r>
              <a:rPr lang="en-US" dirty="0" err="1">
                <a:solidFill>
                  <a:srgbClr val="0000FF"/>
                </a:solidFill>
              </a:rPr>
              <a:t>notes.html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endParaRPr lang="en-US" sz="1800" dirty="0" smtClean="0">
              <a:solidFill>
                <a:srgbClr val="0000FF"/>
              </a:solidFill>
            </a:endParaRPr>
          </a:p>
          <a:p>
            <a:pPr lvl="1" algn="r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	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7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12.2 </a:t>
            </a:r>
            <a:br>
              <a:rPr lang="en-US" dirty="0" smtClean="0"/>
            </a:br>
            <a:r>
              <a:rPr lang="en-US" dirty="0" smtClean="0"/>
              <a:t>(Injective and </a:t>
            </a:r>
            <a:r>
              <a:rPr lang="en-US" dirty="0" err="1" smtClean="0"/>
              <a:t>Surjective</a:t>
            </a:r>
            <a:r>
              <a:rPr lang="en-US" dirty="0" smtClean="0"/>
              <a:t> functions)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16943"/>
          </a:xfrm>
        </p:spPr>
        <p:txBody>
          <a:bodyPr>
            <a:normAutofit/>
          </a:bodyPr>
          <a:lstStyle/>
          <a:p>
            <a:r>
              <a:rPr lang="en-US" dirty="0" smtClean="0"/>
              <a:t>In the literature </a:t>
            </a:r>
          </a:p>
          <a:p>
            <a:pPr lvl="1"/>
            <a:r>
              <a:rPr lang="en-US" dirty="0" smtClean="0"/>
              <a:t>injective and one-to-one mean the same</a:t>
            </a:r>
          </a:p>
          <a:p>
            <a:pPr lvl="1"/>
            <a:r>
              <a:rPr lang="en-US" dirty="0" err="1" smtClean="0"/>
              <a:t>surjective</a:t>
            </a:r>
            <a:r>
              <a:rPr lang="en-US" dirty="0" smtClean="0"/>
              <a:t> and onto mean the same</a:t>
            </a:r>
          </a:p>
          <a:p>
            <a:pPr lvl="1"/>
            <a:r>
              <a:rPr lang="en-US" dirty="0" err="1" smtClean="0"/>
              <a:t>bijective</a:t>
            </a:r>
            <a:r>
              <a:rPr lang="en-US" dirty="0" smtClean="0"/>
              <a:t> and one-to-one correspondence mean the same.</a:t>
            </a:r>
          </a:p>
        </p:txBody>
      </p:sp>
    </p:spTree>
    <p:extLst>
      <p:ext uri="{BB962C8B-B14F-4D97-AF65-F5344CB8AC3E}">
        <p14:creationId xmlns:p14="http://schemas.microsoft.com/office/powerpoint/2010/main" val="141052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12.2 </a:t>
            </a:r>
            <a:br>
              <a:rPr lang="en-US" dirty="0" smtClean="0"/>
            </a:br>
            <a:r>
              <a:rPr lang="en-US" dirty="0" smtClean="0"/>
              <a:t>(Injective and </a:t>
            </a:r>
            <a:r>
              <a:rPr lang="en-US" dirty="0" err="1" smtClean="0"/>
              <a:t>Surjective</a:t>
            </a:r>
            <a:r>
              <a:rPr lang="en-US" dirty="0" smtClean="0"/>
              <a:t> functions)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69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Definitions:</a:t>
            </a:r>
            <a:endParaRPr lang="en-US" dirty="0"/>
          </a:p>
        </p:txBody>
      </p:sp>
      <p:pic>
        <p:nvPicPr>
          <p:cNvPr id="4" name="Picture 3" descr="Screen Shot 2015-03-30 at 12.29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2177143"/>
            <a:ext cx="8998857" cy="1793310"/>
          </a:xfrm>
          <a:prstGeom prst="rect">
            <a:avLst/>
          </a:prstGeom>
        </p:spPr>
      </p:pic>
      <p:pic>
        <p:nvPicPr>
          <p:cNvPr id="5" name="Picture 4" descr="Screen Shot 2015-03-30 at 12.32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6" y="3879892"/>
            <a:ext cx="7077529" cy="297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3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Consider the following functions on the students in </a:t>
            </a:r>
            <a:r>
              <a:rPr lang="en-US" sz="2800" dirty="0" err="1" smtClean="0"/>
              <a:t>macm</a:t>
            </a:r>
            <a:r>
              <a:rPr lang="en-US" sz="2800" dirty="0" smtClean="0"/>
              <a:t> class. Under what conditions is the function one-to-one if it assigns to a student his or her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cell phone number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student id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final grade in the class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home town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638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Consider the following functions on the students in </a:t>
            </a:r>
            <a:r>
              <a:rPr lang="en-US" sz="2800" dirty="0" err="1" smtClean="0"/>
              <a:t>macm</a:t>
            </a:r>
            <a:r>
              <a:rPr lang="en-US" sz="2800" dirty="0" smtClean="0"/>
              <a:t> class. Under what conditions is the function one-to-one if it assigns to a student his or her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cell phone number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one-to-one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student id </a:t>
            </a:r>
            <a:r>
              <a:rPr lang="en-US" sz="2400" b="1" dirty="0" smtClean="0">
                <a:solidFill>
                  <a:srgbClr val="FF0000"/>
                </a:solidFill>
              </a:rPr>
              <a:t>one-to-one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final grade in the class </a:t>
            </a:r>
            <a:r>
              <a:rPr lang="en-US" sz="2400" b="1" dirty="0" smtClean="0">
                <a:solidFill>
                  <a:srgbClr val="FF0000"/>
                </a:solidFill>
              </a:rPr>
              <a:t>generally not one-to-one unless each student gets a unique grade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home town </a:t>
            </a:r>
            <a:r>
              <a:rPr lang="en-US" sz="2400" b="1" dirty="0" smtClean="0">
                <a:solidFill>
                  <a:srgbClr val="FF0000"/>
                </a:solidFill>
              </a:rPr>
              <a:t>one-to-one if each student comes from a different town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0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Injective functions</a:t>
            </a:r>
            <a:br>
              <a:rPr lang="en-US" dirty="0" smtClean="0"/>
            </a:br>
            <a:r>
              <a:rPr lang="en-US" dirty="0" smtClean="0"/>
              <a:t>One-to-one functions</a:t>
            </a:r>
            <a:endParaRPr lang="en-US" dirty="0"/>
          </a:p>
        </p:txBody>
      </p:sp>
      <p:pic>
        <p:nvPicPr>
          <p:cNvPr id="4" name="Picture 3" descr="Screen Shot 2015-03-30 at 12.36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123"/>
            <a:ext cx="9144000" cy="513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4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Injective functions</a:t>
            </a:r>
            <a:br>
              <a:rPr lang="en-US" dirty="0" smtClean="0"/>
            </a:br>
            <a:r>
              <a:rPr lang="en-US" dirty="0" smtClean="0"/>
              <a:t>One-to-one functions</a:t>
            </a:r>
            <a:endParaRPr lang="en-US" dirty="0"/>
          </a:p>
        </p:txBody>
      </p:sp>
      <p:pic>
        <p:nvPicPr>
          <p:cNvPr id="3" name="Picture 2" descr="Screen Shot 2015-03-30 at 12.37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965"/>
            <a:ext cx="9144000" cy="508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show a function f: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B is injective?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5-03-30 at 12.45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5" y="2539999"/>
            <a:ext cx="8864412" cy="21771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9859" y="5050118"/>
            <a:ext cx="8396941" cy="523220"/>
            <a:chOff x="747058" y="5050118"/>
            <a:chExt cx="8396941" cy="523220"/>
          </a:xfrm>
        </p:grpSpPr>
        <p:sp>
          <p:nvSpPr>
            <p:cNvPr id="3" name="TextBox 2"/>
            <p:cNvSpPr txBox="1"/>
            <p:nvPr/>
          </p:nvSpPr>
          <p:spPr>
            <a:xfrm>
              <a:off x="747058" y="5050118"/>
              <a:ext cx="8396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Calibri" charset="0"/>
                  <a:ea typeface="ＭＳ Ｐゴシック" charset="0"/>
                  <a:sym typeface="Symbol" charset="0"/>
                </a:rPr>
                <a:t> </a:t>
              </a:r>
              <a:r>
                <a:rPr lang="en-US" sz="2800" dirty="0" err="1" smtClean="0">
                  <a:solidFill>
                    <a:srgbClr val="0000FF"/>
                  </a:solidFill>
                  <a:latin typeface="Calibri" charset="0"/>
                  <a:ea typeface="ＭＳ Ｐゴシック" charset="0"/>
                  <a:sym typeface="Symbol" charset="0"/>
                </a:rPr>
                <a:t>x,y</a:t>
              </a:r>
              <a:r>
                <a:rPr lang="en-US" sz="2800" dirty="0" smtClean="0">
                  <a:solidFill>
                    <a:srgbClr val="0000FF"/>
                  </a:solidFill>
                  <a:latin typeface="Calibri" charset="0"/>
                  <a:ea typeface="ＭＳ Ｐゴシック" charset="0"/>
                  <a:sym typeface="Symbol" charset="0"/>
                </a:rPr>
                <a:t>  A </a:t>
              </a:r>
              <a:r>
                <a:rPr lang="en-US" sz="2800" dirty="0" smtClean="0">
                  <a:latin typeface="Calibri" charset="0"/>
                  <a:ea typeface="ＭＳ Ｐゴシック" charset="0"/>
                  <a:sym typeface="Symbol" charset="0"/>
                </a:rPr>
                <a:t>[{</a:t>
              </a:r>
              <a:r>
                <a:rPr lang="en-US" sz="2800" dirty="0" smtClean="0">
                  <a:solidFill>
                    <a:srgbClr val="FF0000"/>
                  </a:solidFill>
                  <a:latin typeface="Calibri" charset="0"/>
                  <a:ea typeface="ＭＳ Ｐゴシック" charset="0"/>
                  <a:sym typeface="Symbol" charset="0"/>
                </a:rPr>
                <a:t>(x ≠ y)       (f(x) ≠ f(y))</a:t>
              </a:r>
              <a:r>
                <a:rPr lang="en-US" sz="2800" dirty="0" smtClean="0">
                  <a:latin typeface="Calibri" charset="0"/>
                  <a:ea typeface="ＭＳ Ｐゴシック" charset="0"/>
                  <a:sym typeface="Symbol" charset="0"/>
                </a:rPr>
                <a:t>} </a:t>
              </a:r>
              <a:r>
                <a:rPr lang="en-US" sz="2800" dirty="0" smtClean="0">
                  <a:latin typeface="Calibri" charset="0"/>
                  <a:ea typeface="ＭＳ Ｐゴシック" charset="0"/>
                  <a:cs typeface="ＭＳ Ｐゴシック" charset="0"/>
                  <a:sym typeface="Symbol" charset="0"/>
                </a:rPr>
                <a:t> {</a:t>
              </a:r>
              <a:r>
                <a:rPr lang="en-US" sz="2800" dirty="0" smtClean="0">
                  <a:solidFill>
                    <a:srgbClr val="FF0000"/>
                  </a:solidFill>
                  <a:latin typeface="Calibri" charset="0"/>
                  <a:ea typeface="ＭＳ Ｐゴシック" charset="0"/>
                  <a:cs typeface="ＭＳ Ｐゴシック" charset="0"/>
                  <a:sym typeface="Symbol" charset="0"/>
                </a:rPr>
                <a:t>(f(x) = f(y))       (x=y)</a:t>
              </a:r>
              <a:r>
                <a:rPr lang="en-US" sz="2800" dirty="0" smtClean="0">
                  <a:latin typeface="Calibri" charset="0"/>
                  <a:ea typeface="ＭＳ Ｐゴシック" charset="0"/>
                  <a:cs typeface="ＭＳ Ｐゴシック" charset="0"/>
                  <a:sym typeface="Symbol" charset="0"/>
                </a:rPr>
                <a:t>}] </a:t>
              </a:r>
              <a:r>
                <a:rPr lang="en-US" sz="2800" dirty="0" smtClean="0">
                  <a:latin typeface="Calibri" charset="0"/>
                  <a:ea typeface="ＭＳ Ｐゴシック" charset="0"/>
                  <a:sym typeface="Symbol" charset="0"/>
                </a:rPr>
                <a:t>   </a:t>
              </a:r>
              <a:endParaRPr lang="en-US" sz="2800" dirty="0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6118382"/>
                </p:ext>
              </p:extLst>
            </p:nvPr>
          </p:nvGraphicFramePr>
          <p:xfrm>
            <a:off x="7607109" y="5229970"/>
            <a:ext cx="4318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Equation" r:id="rId4" imgW="431800" imgH="254000" progId="Equation.3">
                    <p:embed/>
                  </p:oleObj>
                </mc:Choice>
                <mc:Fallback>
                  <p:oleObj name="Equation" r:id="rId4" imgW="4318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607109" y="5229970"/>
                          <a:ext cx="431800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655234"/>
              </p:ext>
            </p:extLst>
          </p:nvPr>
        </p:nvGraphicFramePr>
        <p:xfrm>
          <a:off x="2969369" y="5229970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6" imgW="431800" imgH="254000" progId="Equation.3">
                  <p:embed/>
                </p:oleObj>
              </mc:Choice>
              <mc:Fallback>
                <p:oleObj name="Equation" r:id="rId6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69369" y="5229970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742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Injective functions</a:t>
            </a:r>
            <a:br>
              <a:rPr lang="en-US" dirty="0" smtClean="0"/>
            </a:br>
            <a:r>
              <a:rPr lang="en-US" dirty="0" smtClean="0"/>
              <a:t>One-to-one functions</a:t>
            </a:r>
            <a:endParaRPr lang="en-US" dirty="0"/>
          </a:p>
        </p:txBody>
      </p:sp>
      <p:pic>
        <p:nvPicPr>
          <p:cNvPr id="3" name="Picture 2" descr="Screen Shot 2015-03-30 at 12.37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965"/>
            <a:ext cx="9144000" cy="508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4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01 at 12.01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0"/>
            <a:ext cx="9144000" cy="641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7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Injective functions</a:t>
            </a:r>
            <a:br>
              <a:rPr lang="en-US" dirty="0" smtClean="0"/>
            </a:br>
            <a:r>
              <a:rPr lang="en-US" dirty="0" smtClean="0"/>
              <a:t>One-to-one functions</a:t>
            </a:r>
            <a:endParaRPr lang="en-US" dirty="0"/>
          </a:p>
        </p:txBody>
      </p:sp>
      <p:pic>
        <p:nvPicPr>
          <p:cNvPr id="4" name="Picture 3" descr="Screen Shot 2015-03-30 at 12.39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447"/>
            <a:ext cx="9144000" cy="511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8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</a:p>
          <a:p>
            <a:r>
              <a:rPr lang="en-US" dirty="0" smtClean="0"/>
              <a:t>Injective (one-to-one) and </a:t>
            </a:r>
            <a:r>
              <a:rPr lang="en-US" dirty="0" err="1"/>
              <a:t>S</a:t>
            </a:r>
            <a:r>
              <a:rPr lang="en-US" dirty="0" err="1" smtClean="0"/>
              <a:t>urjective</a:t>
            </a:r>
            <a:r>
              <a:rPr lang="en-US" dirty="0" smtClean="0"/>
              <a:t> (onto) Functions</a:t>
            </a:r>
          </a:p>
          <a:p>
            <a:r>
              <a:rPr lang="en-US" dirty="0" smtClean="0"/>
              <a:t>Composition of Functions</a:t>
            </a:r>
          </a:p>
          <a:p>
            <a:r>
              <a:rPr lang="en-US" dirty="0" smtClean="0"/>
              <a:t>Inverse Functions</a:t>
            </a:r>
          </a:p>
          <a:p>
            <a:r>
              <a:rPr lang="en-US" dirty="0" smtClean="0"/>
              <a:t>The Pigeonhole </a:t>
            </a:r>
            <a:r>
              <a:rPr lang="en-US" dirty="0"/>
              <a:t>P</a:t>
            </a:r>
            <a:r>
              <a:rPr lang="en-US" dirty="0" smtClean="0"/>
              <a:t>rinciple.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4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1200"/>
            <a:ext cx="8229600" cy="5769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Recall:</a:t>
            </a:r>
            <a:endParaRPr lang="en-US" dirty="0"/>
          </a:p>
        </p:txBody>
      </p:sp>
      <p:pic>
        <p:nvPicPr>
          <p:cNvPr id="4" name="Picture 3" descr="Screen Shot 2015-03-30 at 12.29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1306286"/>
            <a:ext cx="8998857" cy="1793310"/>
          </a:xfrm>
          <a:prstGeom prst="rect">
            <a:avLst/>
          </a:prstGeom>
        </p:spPr>
      </p:pic>
      <p:pic>
        <p:nvPicPr>
          <p:cNvPr id="5" name="Picture 4" descr="Screen Shot 2015-03-30 at 12.32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099595"/>
            <a:ext cx="8396514" cy="35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1542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Surjective</a:t>
            </a:r>
            <a:r>
              <a:rPr lang="en-US" dirty="0" smtClean="0"/>
              <a:t> functions</a:t>
            </a:r>
            <a:br>
              <a:rPr lang="en-US" dirty="0" smtClean="0"/>
            </a:br>
            <a:r>
              <a:rPr lang="en-US" dirty="0" smtClean="0"/>
              <a:t>Onto functions</a:t>
            </a:r>
            <a:br>
              <a:rPr lang="en-US" dirty="0" smtClean="0"/>
            </a:br>
            <a:r>
              <a:rPr lang="en-US" dirty="0" smtClean="0"/>
              <a:t>range(f) = codomain(f)</a:t>
            </a:r>
            <a:endParaRPr lang="en-US" dirty="0"/>
          </a:p>
        </p:txBody>
      </p:sp>
      <p:pic>
        <p:nvPicPr>
          <p:cNvPr id="3" name="Picture 2" descr="Screen Shot 2015-03-30 at 12.56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490"/>
            <a:ext cx="9144000" cy="3638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16702" y="6149753"/>
            <a:ext cx="309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range(f) ≠ codomain(f)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2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Surjective</a:t>
            </a:r>
            <a:r>
              <a:rPr lang="en-US" dirty="0" smtClean="0"/>
              <a:t>  functions</a:t>
            </a:r>
            <a:br>
              <a:rPr lang="en-US" dirty="0" smtClean="0"/>
            </a:br>
            <a:r>
              <a:rPr lang="en-US" dirty="0" smtClean="0"/>
              <a:t>Onto functions</a:t>
            </a:r>
            <a:endParaRPr lang="en-US" dirty="0"/>
          </a:p>
        </p:txBody>
      </p:sp>
      <p:pic>
        <p:nvPicPr>
          <p:cNvPr id="5" name="Picture 4" descr="Screen Shot 2015-03-30 at 1.00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143"/>
            <a:ext cx="9144000" cy="456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3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Surjective</a:t>
            </a:r>
            <a:r>
              <a:rPr lang="en-US" dirty="0" smtClean="0"/>
              <a:t>  functions</a:t>
            </a:r>
            <a:br>
              <a:rPr lang="en-US" dirty="0" smtClean="0"/>
            </a:br>
            <a:r>
              <a:rPr lang="en-US" dirty="0" smtClean="0"/>
              <a:t>Onto functions</a:t>
            </a:r>
            <a:endParaRPr lang="en-US" dirty="0"/>
          </a:p>
        </p:txBody>
      </p:sp>
      <p:pic>
        <p:nvPicPr>
          <p:cNvPr id="3" name="Picture 2" descr="Screen Shot 2015-03-30 at 1.00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8714"/>
            <a:ext cx="9144000" cy="469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show a function f: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B is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surjective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Screen Shot 2015-03-30 at 1.06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540000"/>
            <a:ext cx="8191500" cy="1431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887" y="4123764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 b  B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[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a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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 A (f(a) = b)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]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351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Surjective</a:t>
            </a:r>
            <a:r>
              <a:rPr lang="en-US" dirty="0" smtClean="0"/>
              <a:t>  functions</a:t>
            </a:r>
            <a:br>
              <a:rPr lang="en-US" dirty="0" smtClean="0"/>
            </a:br>
            <a:r>
              <a:rPr lang="en-US" dirty="0" smtClean="0"/>
              <a:t>Onto functions</a:t>
            </a:r>
            <a:endParaRPr lang="en-US" dirty="0"/>
          </a:p>
        </p:txBody>
      </p:sp>
      <p:pic>
        <p:nvPicPr>
          <p:cNvPr id="4" name="Picture 3" descr="Screen Shot 2015-03-30 at 1.00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429"/>
            <a:ext cx="9144000" cy="4735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0759" y="6149354"/>
            <a:ext cx="3926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Not</a:t>
            </a:r>
            <a:r>
              <a:rPr lang="en-US" sz="2400" dirty="0" smtClean="0"/>
              <a:t> </a:t>
            </a:r>
            <a:r>
              <a:rPr lang="en-US" sz="2400" dirty="0" err="1" smtClean="0"/>
              <a:t>surjective</a:t>
            </a:r>
            <a:r>
              <a:rPr lang="en-US" sz="2400" dirty="0" smtClean="0"/>
              <a:t> (but injective)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099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01 at 12.05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77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7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01 at 12.05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0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09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Examples of different types of correspondences</a:t>
            </a:r>
            <a:endParaRPr lang="en-US" sz="3200" b="1" dirty="0"/>
          </a:p>
        </p:txBody>
      </p:sp>
      <p:pic>
        <p:nvPicPr>
          <p:cNvPr id="4" name="Picture 3" descr="Screen Shot 2015-03-31 at 11.5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25" y="1142999"/>
            <a:ext cx="7237184" cy="2711825"/>
          </a:xfrm>
          <a:prstGeom prst="rect">
            <a:avLst/>
          </a:prstGeom>
        </p:spPr>
      </p:pic>
      <p:pic>
        <p:nvPicPr>
          <p:cNvPr id="5" name="Picture 4" descr="Screen Shot 2015-03-31 at 11.51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98" y="4144682"/>
            <a:ext cx="4782671" cy="27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8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Exercise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257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Let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f:</a:t>
            </a:r>
            <a:r>
              <a:rPr lang="en-US" sz="2800" dirty="0" err="1"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2800" dirty="0" err="1"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800" dirty="0">
                <a:latin typeface="Algeri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be defined by</a:t>
            </a:r>
          </a:p>
          <a:p>
            <a:pPr algn="ctr">
              <a:buFont typeface="Arial" charset="0"/>
              <a:buNone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f(x)=2x-3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What is the domain, codomain, range of f?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Is f one-to-one (injective)?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Is f onto (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surjective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)?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Clearly,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domain(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f)=</a:t>
            </a:r>
            <a:r>
              <a:rPr lang="en-US" sz="2800" dirty="0">
                <a:solidFill>
                  <a:srgbClr val="FF0000"/>
                </a:solidFill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To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see what the range is, note that: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range(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       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b=2a-3,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for some a  </a:t>
            </a:r>
            <a:r>
              <a:rPr lang="en-US" sz="2800" dirty="0" smtClean="0"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		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                  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b=2(a-2)+1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			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                   b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is odd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45466"/>
              </p:ext>
            </p:extLst>
          </p:nvPr>
        </p:nvGraphicFramePr>
        <p:xfrm>
          <a:off x="2769157" y="5274514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3" imgW="431800" imgH="254000" progId="Equation.3">
                  <p:embed/>
                </p:oleObj>
              </mc:Choice>
              <mc:Fallback>
                <p:oleObj name="Equation" r:id="rId3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9157" y="5274514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566038"/>
              </p:ext>
            </p:extLst>
          </p:nvPr>
        </p:nvGraphicFramePr>
        <p:xfrm>
          <a:off x="2769157" y="5767852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5" imgW="431800" imgH="254000" progId="Equation.3">
                  <p:embed/>
                </p:oleObj>
              </mc:Choice>
              <mc:Fallback>
                <p:oleObj name="Equation" r:id="rId5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9157" y="5767852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229326"/>
              </p:ext>
            </p:extLst>
          </p:nvPr>
        </p:nvGraphicFramePr>
        <p:xfrm>
          <a:off x="2787645" y="6305455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6" imgW="431800" imgH="254000" progId="Equation.3">
                  <p:embed/>
                </p:oleObj>
              </mc:Choice>
              <mc:Fallback>
                <p:oleObj name="Equation" r:id="rId6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7645" y="6305455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685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concept of relations between the sets plays a big role here.</a:t>
            </a:r>
          </a:p>
          <a:p>
            <a:r>
              <a:rPr lang="en-US" sz="2800" dirty="0" smtClean="0"/>
              <a:t>Consider the function f(x) = 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where x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 R.</a:t>
            </a:r>
            <a:endParaRPr lang="en-US" sz="2800" dirty="0"/>
          </a:p>
        </p:txBody>
      </p:sp>
      <p:pic>
        <p:nvPicPr>
          <p:cNvPr id="4" name="Picture 3" descr="Screen Shot 2015-03-29 at 11.24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3" y="3088633"/>
            <a:ext cx="5057937" cy="361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1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Exercise 1 (cont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d)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Thus,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the range is the set of all odd integers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Since the range and the codomain are different (i.e.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range(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f)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</a:t>
            </a:r>
            <a:r>
              <a:rPr lang="en-US" dirty="0">
                <a:solidFill>
                  <a:srgbClr val="FF0000"/>
                </a:solidFill>
                <a:latin typeface="Algerian" charset="0"/>
                <a:ea typeface="ＭＳ Ｐゴシック" charset="0"/>
                <a:cs typeface="ＭＳ Ｐゴシック" charset="0"/>
              </a:rPr>
              <a:t> Z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), we can conclude that </a:t>
            </a:r>
            <a:r>
              <a:rPr lang="en-US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is not onto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surjective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However, f is one-to-one injective.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Contrapositive approach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For x, y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Z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,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we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can write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f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= f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y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- 3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=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2y - 3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= y.   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QED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5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Exercise 2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Let f be as before</a:t>
            </a:r>
          </a:p>
          <a:p>
            <a:pPr algn="ctr"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f(x)=2x-3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	but now we define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f:</a:t>
            </a:r>
            <a:r>
              <a:rPr lang="en-US" sz="2800" dirty="0" err="1">
                <a:latin typeface="Algeri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dirty="0">
                <a:latin typeface="Algeri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2800" dirty="0">
                <a:latin typeface="Algerian" charset="0"/>
                <a:ea typeface="ＭＳ Ｐゴシック" charset="0"/>
                <a:cs typeface="ＭＳ Ｐゴシック" charset="0"/>
              </a:rPr>
              <a:t>N 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What is the domain and range of f?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Is f onto (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surjective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)?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Is f one-to-one (injective)?</a:t>
            </a:r>
          </a:p>
          <a:p>
            <a:pPr>
              <a:buFont typeface="Arial" charset="0"/>
              <a:buNone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4876800"/>
            <a:ext cx="82296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By changing the domain and </a:t>
            </a:r>
            <a:r>
              <a:rPr lang="en-US" sz="2800" dirty="0" err="1">
                <a:latin typeface="+mn-lt"/>
                <a:ea typeface="+mn-ea"/>
                <a:cs typeface="+mn-cs"/>
              </a:rPr>
              <a:t>codomain</a:t>
            </a:r>
            <a:r>
              <a:rPr lang="en-US" sz="2800" dirty="0">
                <a:latin typeface="+mn-lt"/>
                <a:ea typeface="+mn-ea"/>
                <a:cs typeface="+mn-cs"/>
              </a:rPr>
              <a:t> of </a:t>
            </a:r>
            <a:r>
              <a:rPr lang="en-US" sz="2800" i="1" dirty="0">
                <a:latin typeface="+mn-lt"/>
                <a:ea typeface="+mn-ea"/>
                <a:cs typeface="+mn-cs"/>
              </a:rPr>
              <a:t>f</a:t>
            </a:r>
            <a:r>
              <a:rPr lang="en-US" sz="2800" dirty="0">
                <a:latin typeface="+mn-lt"/>
                <a:ea typeface="+mn-ea"/>
                <a:cs typeface="+mn-cs"/>
              </a:rPr>
              <a:t>, </a:t>
            </a:r>
            <a:r>
              <a:rPr lang="en-US" sz="2800" i="1" dirty="0">
                <a:latin typeface="+mn-lt"/>
                <a:ea typeface="+mn-ea"/>
                <a:cs typeface="+mn-cs"/>
              </a:rPr>
              <a:t>f</a:t>
            </a:r>
            <a:r>
              <a:rPr lang="en-US" sz="2800" dirty="0">
                <a:latin typeface="+mn-lt"/>
                <a:ea typeface="+mn-ea"/>
                <a:cs typeface="+mn-cs"/>
              </a:rPr>
              <a:t> is not even a function anymore.  Indeed, </a:t>
            </a:r>
            <a:r>
              <a:rPr lang="en-US" sz="2800" i="1" dirty="0">
                <a:latin typeface="+mn-lt"/>
                <a:ea typeface="+mn-ea"/>
                <a:cs typeface="+mn-cs"/>
              </a:rPr>
              <a:t>f</a:t>
            </a:r>
            <a:r>
              <a:rPr lang="en-US" sz="2800" dirty="0">
                <a:latin typeface="+mn-lt"/>
                <a:ea typeface="+mn-ea"/>
                <a:cs typeface="+mn-cs"/>
              </a:rPr>
              <a:t>(1)=2</a:t>
            </a:r>
            <a:r>
              <a:rPr lang="en-US" sz="2800" dirty="0">
                <a:latin typeface="+mn-lt"/>
                <a:ea typeface="+mn-ea"/>
                <a:cs typeface="+mn-cs"/>
                <a:sym typeface="Symbol"/>
              </a:rPr>
              <a:t></a:t>
            </a:r>
            <a:r>
              <a:rPr lang="en-US" sz="2800" dirty="0">
                <a:latin typeface="+mn-lt"/>
                <a:ea typeface="+mn-ea"/>
                <a:cs typeface="+mn-cs"/>
              </a:rPr>
              <a:t>1-3=-1</a:t>
            </a:r>
            <a:r>
              <a:rPr lang="en-US" sz="2800" dirty="0">
                <a:latin typeface="+mn-lt"/>
                <a:ea typeface="+mn-ea"/>
                <a:cs typeface="+mn-cs"/>
                <a:sym typeface="Symbol"/>
              </a:rPr>
              <a:t></a:t>
            </a:r>
            <a:r>
              <a:rPr lang="en-US" sz="2800" i="1" dirty="0">
                <a:latin typeface="Algerian" pitchFamily="82" charset="0"/>
                <a:ea typeface="+mn-ea"/>
                <a:cs typeface="Arial" charset="0"/>
              </a:rPr>
              <a:t>N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814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Exercise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Let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f:</a:t>
            </a:r>
            <a:r>
              <a:rPr lang="en-US" dirty="0" err="1"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dirty="0" err="1"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r>
              <a:rPr lang="en-US" dirty="0">
                <a:latin typeface="Algeri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be defined by</a:t>
            </a:r>
          </a:p>
          <a:p>
            <a:pPr algn="ctr"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f(x) = x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- 5x + 5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Is this function 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One-to-one? 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Onto?</a:t>
            </a:r>
          </a:p>
        </p:txBody>
      </p:sp>
    </p:spTree>
    <p:extLst>
      <p:ext uri="{BB962C8B-B14F-4D97-AF65-F5344CB8AC3E}">
        <p14:creationId xmlns:p14="http://schemas.microsoft.com/office/powerpoint/2010/main" val="219284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Exercise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3: Answer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81429" y="1493838"/>
            <a:ext cx="8835571" cy="5382305"/>
          </a:xfrm>
        </p:spPr>
        <p:txBody>
          <a:bodyPr>
            <a:no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It is not one-to-one (injective)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	f(x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)=f(x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-5x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+5=x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- 5x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+5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- 5x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= 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- 5x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	          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= 5x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- 5x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 (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)(x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+ 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 = 5(x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1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x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</a:p>
          <a:p>
            <a:pPr lvl="1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		         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 </a:t>
            </a:r>
            <a:r>
              <a:rPr lang="en-US" dirty="0">
                <a:latin typeface="Calibri" charset="0"/>
                <a:ea typeface="ＭＳ Ｐゴシック" charset="0"/>
              </a:rPr>
              <a:t>(x</a:t>
            </a:r>
            <a:r>
              <a:rPr lang="en-US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baseline="30000" dirty="0">
                <a:latin typeface="Calibri" charset="0"/>
                <a:ea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</a:rPr>
              <a:t>+ x</a:t>
            </a:r>
            <a:r>
              <a:rPr lang="en-US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</a:rPr>
              <a:t>) = 5</a:t>
            </a:r>
          </a:p>
          <a:p>
            <a:pPr lvl="1">
              <a:buFont typeface="Arial" charset="0"/>
              <a:buNone/>
            </a:pPr>
            <a:r>
              <a:rPr lang="en-US" sz="2400" dirty="0">
                <a:latin typeface="Calibri" charset="0"/>
                <a:ea typeface="ＭＳ Ｐゴシック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Many x</a:t>
            </a:r>
            <a:r>
              <a:rPr lang="en-US" sz="2400" baseline="-250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,x</a:t>
            </a:r>
            <a:r>
              <a:rPr lang="en-US" sz="2400" baseline="-250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sz="2400" dirty="0">
                <a:solidFill>
                  <a:srgbClr val="0000FF"/>
                </a:solidFill>
                <a:latin typeface="Algerian" charset="0"/>
                <a:ea typeface="ＭＳ Ｐゴシック" charset="0"/>
                <a:sym typeface="Symbol" charset="0"/>
              </a:rPr>
              <a:t>Z 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satisfy this equality.  There are thus an infinite number of solutions.  In particular, f(2)=f(3)=-1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It is also not onto (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surjective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).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The function is a parabola with a global minimum at (5/2,-5/4).  Therefore, the function fails to map to any integer less than -1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What would happen if we changed the domain/codomain?</a:t>
            </a:r>
          </a:p>
          <a:p>
            <a:pPr lvl="1"/>
            <a:endParaRPr lang="en-US" sz="1600" dirty="0">
              <a:latin typeface="Calibri" charset="0"/>
              <a:ea typeface="ＭＳ Ｐゴシック" charset="0"/>
            </a:endParaRPr>
          </a:p>
          <a:p>
            <a:pPr lvl="1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2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Exercise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3: Answer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81429" y="1493838"/>
            <a:ext cx="8835571" cy="538230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It is not one-to-one (injective)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	f(x</a:t>
            </a:r>
            <a:r>
              <a:rPr lang="en-US" sz="24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)=f(x</a:t>
            </a:r>
            <a:r>
              <a:rPr lang="en-US" sz="24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4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-5x</a:t>
            </a:r>
            <a:r>
              <a:rPr lang="en-US" sz="24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+5=x</a:t>
            </a:r>
            <a:r>
              <a:rPr lang="en-US" sz="24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- 5x</a:t>
            </a:r>
            <a:r>
              <a:rPr lang="en-US" sz="24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+5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4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- 5x</a:t>
            </a:r>
            <a:r>
              <a:rPr lang="en-US" sz="24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= x</a:t>
            </a:r>
            <a:r>
              <a:rPr lang="en-US" sz="24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- 5x</a:t>
            </a:r>
            <a:r>
              <a:rPr lang="en-US" sz="24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	          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4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- x</a:t>
            </a:r>
            <a:r>
              <a:rPr lang="en-US" sz="24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= 5x</a:t>
            </a:r>
            <a:r>
              <a:rPr lang="en-US" sz="2400" baseline="-25000" dirty="0">
                <a:latin typeface="Calibri" charset="0"/>
                <a:ea typeface="ＭＳ Ｐゴシック" charset="0"/>
                <a:cs typeface="ＭＳ Ｐゴシック" charset="0"/>
              </a:rPr>
              <a:t>1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- 5x</a:t>
            </a:r>
            <a:r>
              <a:rPr lang="en-US" sz="24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 (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400" baseline="30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- x</a:t>
            </a:r>
            <a:r>
              <a:rPr lang="en-US" sz="24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)(x</a:t>
            </a:r>
            <a:r>
              <a:rPr lang="en-US" sz="24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400" baseline="30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+ x</a:t>
            </a:r>
            <a:r>
              <a:rPr lang="en-US" sz="24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) = 5(x</a:t>
            </a:r>
            <a:r>
              <a:rPr lang="en-US" sz="2400" baseline="-25000" dirty="0">
                <a:latin typeface="Calibri" charset="0"/>
                <a:ea typeface="ＭＳ Ｐゴシック" charset="0"/>
                <a:cs typeface="ＭＳ Ｐゴシック" charset="0"/>
              </a:rPr>
              <a:t>1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- x</a:t>
            </a:r>
            <a:r>
              <a:rPr lang="en-US" sz="24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</a:p>
          <a:p>
            <a:pPr lvl="1">
              <a:buFont typeface="Arial" charset="0"/>
              <a:buNone/>
            </a:pPr>
            <a:r>
              <a:rPr lang="en-US" sz="2400" dirty="0">
                <a:latin typeface="Calibri" charset="0"/>
                <a:ea typeface="ＭＳ Ｐゴシック" charset="0"/>
              </a:rPr>
              <a:t>		         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 </a:t>
            </a:r>
            <a:r>
              <a:rPr lang="en-US" sz="2400" dirty="0">
                <a:latin typeface="Calibri" charset="0"/>
                <a:ea typeface="ＭＳ Ｐゴシック" charset="0"/>
              </a:rPr>
              <a:t>(x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2400" baseline="30000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</a:rPr>
              <a:t>+ x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</a:rPr>
              <a:t>) = 5</a:t>
            </a:r>
          </a:p>
          <a:p>
            <a:pPr lvl="1">
              <a:buFont typeface="Arial" charset="0"/>
              <a:buNone/>
            </a:pPr>
            <a:r>
              <a:rPr lang="en-US" sz="2000" dirty="0">
                <a:latin typeface="Calibri" charset="0"/>
                <a:ea typeface="ＭＳ Ｐゴシック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Many x</a:t>
            </a:r>
            <a:r>
              <a:rPr lang="en-US" sz="2000" baseline="-250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1</a:t>
            </a:r>
            <a:r>
              <a:rPr lang="en-US" sz="20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,x</a:t>
            </a:r>
            <a:r>
              <a:rPr lang="en-US" sz="2000" baseline="-250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2</a:t>
            </a:r>
            <a:r>
              <a:rPr lang="en-US" sz="20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sz="2000" dirty="0">
                <a:solidFill>
                  <a:srgbClr val="0000FF"/>
                </a:solidFill>
                <a:latin typeface="Algerian" charset="0"/>
                <a:ea typeface="ＭＳ Ｐゴシック" charset="0"/>
                <a:sym typeface="Symbol" charset="0"/>
              </a:rPr>
              <a:t>Z </a:t>
            </a:r>
            <a:r>
              <a:rPr lang="en-US" sz="20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satisfy this equality.  There are thus an infinite number of solutions.  In particular, f(2)=f(3)=-1</a:t>
            </a: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It is also not onto (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</a:rPr>
              <a:t>surjective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).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The function is a parabola with a global minimum at (5/2,-5/4).  Therefore, the function fails to map to any integer less than -1</a:t>
            </a: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What would happen if we changed the domain/codomain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?  </a:t>
            </a:r>
          </a:p>
          <a:p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The function is one-to-one and onto when </a:t>
            </a:r>
          </a:p>
          <a:p>
            <a:pPr marL="0" indent="0">
              <a:buNone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domain(f) =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{x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R | x &gt; 4};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codomain(f)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= {y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R| y &gt; 0} 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sz="1400" dirty="0">
              <a:latin typeface="Calibri" charset="0"/>
              <a:ea typeface="ＭＳ Ｐゴシック" charset="0"/>
            </a:endParaRPr>
          </a:p>
          <a:p>
            <a:pPr lvl="1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</a:endParaRPr>
          </a:p>
          <a:p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4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Exercise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Let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f:</a:t>
            </a:r>
            <a:r>
              <a:rPr lang="en-US" dirty="0" err="1"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dirty="0" err="1"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r>
              <a:rPr lang="en-US" dirty="0">
                <a:latin typeface="Algeri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be defined by</a:t>
            </a:r>
          </a:p>
          <a:p>
            <a:pPr algn="ctr"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f(x) = 2x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+ 7x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Is this function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One-to-one (injective)?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Onto (</a:t>
            </a:r>
            <a:r>
              <a:rPr lang="en-US" dirty="0" err="1">
                <a:latin typeface="Calibri" charset="0"/>
                <a:ea typeface="ＭＳ Ｐゴシック" charset="0"/>
              </a:rPr>
              <a:t>surjective</a:t>
            </a:r>
            <a:r>
              <a:rPr lang="en-US" dirty="0">
                <a:latin typeface="Calibri" charset="0"/>
                <a:ea typeface="ＭＳ Ｐゴシック" charset="0"/>
              </a:rPr>
              <a:t>)?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Again, this is a parabola, it cannot be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onto.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6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Exercise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4: Answer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63287" y="1417638"/>
            <a:ext cx="883557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f(x) is one-to-one!  Indeed:</a:t>
            </a:r>
          </a:p>
          <a:p>
            <a:pPr>
              <a:buFont typeface="Arial" charset="0"/>
              <a:buNone/>
            </a:pPr>
            <a:r>
              <a:rPr lang="en-US" sz="2200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f(x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)=f(x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+7x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=2x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+ 7x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- 2x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= 7x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 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- 7x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endParaRPr lang="en-US" sz="3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	           2(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baseline="30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- 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)(x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baseline="30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+ 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) = 7(x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 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- 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(x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baseline="30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+ 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) = -7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(x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000" baseline="30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+ x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) = -7 </a:t>
            </a:r>
          </a:p>
          <a:p>
            <a:pPr lvl="1">
              <a:buFont typeface="Arial" charset="0"/>
              <a:buNone/>
            </a:pPr>
            <a:r>
              <a:rPr lang="en-US" sz="3000" dirty="0">
                <a:latin typeface="Calibri" charset="0"/>
                <a:ea typeface="ＭＳ Ｐゴシック" charset="0"/>
              </a:rPr>
              <a:t>		          </a:t>
            </a:r>
            <a:r>
              <a:rPr lang="en-US" sz="3000" dirty="0">
                <a:latin typeface="Calibri" charset="0"/>
                <a:ea typeface="ＭＳ Ｐゴシック" charset="0"/>
                <a:sym typeface="Symbol" charset="0"/>
              </a:rPr>
              <a:t> </a:t>
            </a:r>
            <a:r>
              <a:rPr lang="en-US" sz="3000" dirty="0">
                <a:latin typeface="Calibri" charset="0"/>
                <a:ea typeface="ＭＳ Ｐゴシック" charset="0"/>
              </a:rPr>
              <a:t>(x</a:t>
            </a:r>
            <a:r>
              <a:rPr lang="en-US" sz="3000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3000" baseline="30000" dirty="0">
                <a:latin typeface="Calibri" charset="0"/>
                <a:ea typeface="ＭＳ Ｐゴシック" charset="0"/>
              </a:rPr>
              <a:t> </a:t>
            </a:r>
            <a:r>
              <a:rPr lang="en-US" sz="3000" dirty="0">
                <a:latin typeface="Calibri" charset="0"/>
                <a:ea typeface="ＭＳ Ｐゴシック" charset="0"/>
              </a:rPr>
              <a:t>+ x</a:t>
            </a:r>
            <a:r>
              <a:rPr lang="en-US" sz="3000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sz="3000" dirty="0">
                <a:latin typeface="Calibri" charset="0"/>
                <a:ea typeface="ＭＳ Ｐゴシック" charset="0"/>
              </a:rPr>
              <a:t>) = -7/2 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6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But -7/2 </a:t>
            </a:r>
            <a:r>
              <a:rPr lang="en-US" sz="26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 Z.  Therefore it must be the case that </a:t>
            </a:r>
            <a:r>
              <a:rPr lang="en-US" sz="26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600" baseline="-25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6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= x</a:t>
            </a:r>
            <a:r>
              <a:rPr lang="en-US" sz="2600" baseline="-25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en-US" sz="26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It follows that f is a one-to-one </a:t>
            </a:r>
            <a:r>
              <a:rPr lang="en-US" sz="26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function.     QED</a:t>
            </a:r>
            <a:endParaRPr lang="en-US" sz="20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f(x) is not </a:t>
            </a:r>
            <a:r>
              <a:rPr lang="en-US" sz="3000" dirty="0" err="1">
                <a:latin typeface="Calibri" charset="0"/>
                <a:ea typeface="ＭＳ Ｐゴシック" charset="0"/>
                <a:cs typeface="ＭＳ Ｐゴシック" charset="0"/>
              </a:rPr>
              <a:t>surjective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 because f(x)=1 does not exist</a:t>
            </a:r>
            <a:r>
              <a:rPr lang="en-US" sz="35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2x</a:t>
            </a:r>
            <a:r>
              <a:rPr lang="en-US" sz="26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 +7x=1  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x(2x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+7)=1 the product of two integers is 1 if both integers are  1 or -1</a:t>
            </a:r>
            <a:endParaRPr lang="en-US" sz="22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>
              <a:buFont typeface="Arial" charset="0"/>
              <a:buNone/>
            </a:pPr>
            <a:r>
              <a:rPr lang="en-US" sz="22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x=1 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(2x+7)=1 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9 =1, impossible</a:t>
            </a:r>
          </a:p>
          <a:p>
            <a:pPr>
              <a:buFont typeface="Arial" charset="0"/>
              <a:buNone/>
            </a:pPr>
            <a:r>
              <a:rPr lang="en-US" sz="22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x=-1 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-1(-2+7)=1 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-5=1, impossible</a:t>
            </a:r>
            <a:endParaRPr lang="en-US" sz="30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endParaRPr lang="en-US" sz="35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9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Exercise 5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630082"/>
            <a:ext cx="8229600" cy="4525963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Let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f:</a:t>
            </a:r>
            <a:r>
              <a:rPr lang="en-US" dirty="0" err="1"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dirty="0" err="1">
                <a:latin typeface="Algerian" charset="0"/>
                <a:ea typeface="ＭＳ Ｐゴシック" charset="0"/>
                <a:cs typeface="ＭＳ Ｐゴシック" charset="0"/>
              </a:rPr>
              <a:t>Z</a:t>
            </a:r>
            <a:r>
              <a:rPr lang="en-US" dirty="0">
                <a:latin typeface="Algeri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be defined by</a:t>
            </a:r>
          </a:p>
          <a:p>
            <a:pPr algn="ctr"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f(x) = 3x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3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– x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Is this function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One-to-one (injective)?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Onto (</a:t>
            </a:r>
            <a:r>
              <a:rPr lang="en-US" dirty="0" err="1">
                <a:latin typeface="Calibri" charset="0"/>
                <a:ea typeface="ＭＳ Ｐゴシック" charset="0"/>
              </a:rPr>
              <a:t>surjective</a:t>
            </a:r>
            <a:r>
              <a:rPr lang="en-US" dirty="0">
                <a:latin typeface="Calibri" charset="0"/>
                <a:ea typeface="ＭＳ Ｐゴシック" charset="0"/>
              </a:rPr>
              <a:t>)?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1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Exercise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5: f is one-to-one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To check if f is one-to-one, again we suppose that for 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</a:t>
            </a:r>
            <a:r>
              <a:rPr lang="en-US" dirty="0">
                <a:latin typeface="Algerian" charset="0"/>
                <a:ea typeface="ＭＳ Ｐゴシック" charset="0"/>
                <a:cs typeface="ＭＳ Ｐゴシック" charset="0"/>
                <a:sym typeface="Symbol" charset="0"/>
              </a:rPr>
              <a:t>Z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we have f(x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)=f(x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f(x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)=f(x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 3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-x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=3x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-x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	 3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3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- 3x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3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= 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1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- 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</a:p>
          <a:p>
            <a:pPr>
              <a:buFont typeface="Arial" charset="0"/>
              <a:buNone/>
            </a:pP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	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3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(x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1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- 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)(x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+x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+x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)= (x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1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- 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	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+x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+x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)= 1/3</a:t>
            </a: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	which is impossible because 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,x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</a:t>
            </a:r>
            <a:r>
              <a:rPr lang="en-US" dirty="0">
                <a:latin typeface="Algerian" charset="0"/>
                <a:ea typeface="ＭＳ Ｐゴシック" charset="0"/>
                <a:cs typeface="ＭＳ Ｐゴシック" charset="0"/>
                <a:sym typeface="Symbol" charset="0"/>
              </a:rPr>
              <a:t>Z</a:t>
            </a:r>
          </a:p>
          <a:p>
            <a:pPr>
              <a:buFont typeface="Arial" charset="0"/>
              <a:buNone/>
            </a:pPr>
            <a:r>
              <a:rPr lang="en-US" dirty="0">
                <a:latin typeface="Algerian" charset="0"/>
                <a:ea typeface="ＭＳ Ｐゴシック" charset="0"/>
                <a:cs typeface="ＭＳ Ｐゴシック" charset="0"/>
                <a:sym typeface="Symbol" charset="0"/>
              </a:rPr>
              <a:t>		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thus, f is one-to-one</a:t>
            </a:r>
          </a:p>
        </p:txBody>
      </p:sp>
    </p:spTree>
    <p:extLst>
      <p:ext uri="{BB962C8B-B14F-4D97-AF65-F5344CB8AC3E}">
        <p14:creationId xmlns:p14="http://schemas.microsoft.com/office/powerpoint/2010/main" val="347406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Exercise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5: f is </a:t>
            </a:r>
            <a:r>
              <a:rPr lang="en-US" u="sng" dirty="0">
                <a:latin typeface="Calibri" charset="0"/>
                <a:ea typeface="ＭＳ Ｐゴシック" charset="0"/>
                <a:cs typeface="ＭＳ Ｐゴシック" charset="0"/>
              </a:rPr>
              <a:t>not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onto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Consider the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counterexample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f(a)=1</a:t>
            </a:r>
          </a:p>
          <a:p>
            <a:pPr algn="just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If this were true, we would have </a:t>
            </a:r>
          </a:p>
          <a:p>
            <a:pPr lvl="1" algn="just">
              <a:buFont typeface="Arial" charset="0"/>
              <a:buNone/>
            </a:pPr>
            <a:r>
              <a:rPr lang="en-US" sz="2400" dirty="0">
                <a:latin typeface="Calibri" charset="0"/>
                <a:ea typeface="ＭＳ Ｐゴシック" charset="0"/>
              </a:rPr>
              <a:t>3a</a:t>
            </a:r>
            <a:r>
              <a:rPr lang="en-US" sz="2400" baseline="30000" dirty="0">
                <a:latin typeface="Calibri" charset="0"/>
                <a:ea typeface="ＭＳ Ｐゴシック" charset="0"/>
              </a:rPr>
              <a:t>3 </a:t>
            </a:r>
            <a:r>
              <a:rPr lang="en-US" sz="2400" dirty="0">
                <a:latin typeface="Calibri" charset="0"/>
                <a:ea typeface="ＭＳ Ｐゴシック" charset="0"/>
              </a:rPr>
              <a:t>– a=1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 a(3</a:t>
            </a:r>
            <a:r>
              <a:rPr lang="en-US" sz="2400" dirty="0">
                <a:latin typeface="Calibri" charset="0"/>
                <a:ea typeface="ＭＳ Ｐゴシック" charset="0"/>
              </a:rPr>
              <a:t>a</a:t>
            </a:r>
            <a:r>
              <a:rPr lang="en-US" sz="2400" baseline="30000" dirty="0">
                <a:latin typeface="Calibri" charset="0"/>
                <a:ea typeface="ＭＳ Ｐゴシック" charset="0"/>
              </a:rPr>
              <a:t>2 </a:t>
            </a:r>
            <a:r>
              <a:rPr lang="en-US" sz="2400" dirty="0">
                <a:latin typeface="Calibri" charset="0"/>
                <a:ea typeface="ＭＳ Ｐゴシック" charset="0"/>
              </a:rPr>
              <a:t>– 1)=1 where a and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(3</a:t>
            </a:r>
            <a:r>
              <a:rPr lang="en-US" sz="2400" dirty="0">
                <a:latin typeface="Calibri" charset="0"/>
                <a:ea typeface="ＭＳ Ｐゴシック" charset="0"/>
              </a:rPr>
              <a:t>a</a:t>
            </a:r>
            <a:r>
              <a:rPr lang="en-US" sz="2400" baseline="30000" dirty="0">
                <a:latin typeface="Calibri" charset="0"/>
                <a:ea typeface="ＭＳ Ｐゴシック" charset="0"/>
              </a:rPr>
              <a:t>2 </a:t>
            </a:r>
            <a:r>
              <a:rPr lang="en-US" sz="2400" dirty="0">
                <a:latin typeface="Calibri" charset="0"/>
                <a:ea typeface="ＭＳ Ｐゴシック" charset="0"/>
              </a:rPr>
              <a:t>– 1)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</a:t>
            </a:r>
            <a:r>
              <a:rPr lang="en-US" sz="2400" dirty="0">
                <a:latin typeface="Algerian" charset="0"/>
                <a:ea typeface="ＭＳ Ｐゴシック" charset="0"/>
                <a:sym typeface="Symbol" charset="0"/>
              </a:rPr>
              <a:t>Z</a:t>
            </a:r>
          </a:p>
          <a:p>
            <a:pPr algn="just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 only time we can have the product of two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integers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equal to 1 is when they are both equal to 1 or -1</a:t>
            </a:r>
          </a:p>
          <a:p>
            <a:pPr algn="just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Neither 1 nor -1 satisfy the above equality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Thus, we have identified 1</a:t>
            </a:r>
            <a:r>
              <a:rPr lang="en-US" dirty="0">
                <a:latin typeface="Algerian" charset="0"/>
                <a:ea typeface="ＭＳ Ｐゴシック" charset="0"/>
                <a:sym typeface="Symbol" charset="0"/>
              </a:rPr>
              <a:t>Z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that does not have an antecedent and f is not onto (</a:t>
            </a:r>
            <a:r>
              <a:rPr lang="en-US" dirty="0" err="1">
                <a:latin typeface="Calibri" charset="0"/>
                <a:ea typeface="ＭＳ Ｐゴシック" charset="0"/>
                <a:sym typeface="Symbol" charset="0"/>
              </a:rPr>
              <a:t>surjective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)</a:t>
            </a:r>
            <a:endParaRPr lang="en-US" dirty="0">
              <a:latin typeface="Algerian" charset="0"/>
              <a:ea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8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concept of relations between the sets plays a big role here.</a:t>
            </a:r>
          </a:p>
          <a:p>
            <a:r>
              <a:rPr lang="en-US" sz="2800" dirty="0" smtClean="0"/>
              <a:t>Consider the function f(x) = 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where x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 R.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The points on the curve</a:t>
            </a:r>
            <a:r>
              <a:rPr lang="en-US" sz="2800" dirty="0" smtClean="0">
                <a:sym typeface="Symbol" charset="0"/>
              </a:rPr>
              <a:t> are related.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T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={(x,x</a:t>
            </a:r>
            <a:r>
              <a:rPr lang="en-US" sz="2400" baseline="30000" dirty="0" smtClean="0">
                <a:latin typeface="Calibri" charset="0"/>
                <a:ea typeface="ＭＳ Ｐゴシック" charset="0"/>
                <a:sym typeface="Symbol" charset="0"/>
              </a:rPr>
              <a:t>2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): x  R}  R x R.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Functions are special kinds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                                               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of relations.</a:t>
            </a:r>
            <a:endParaRPr lang="en-US" dirty="0" smtClean="0">
              <a:latin typeface="Calibri" charset="0"/>
              <a:ea typeface="ＭＳ Ｐゴシック" charset="0"/>
              <a:sym typeface="Symbol" charset="0"/>
            </a:endParaRPr>
          </a:p>
        </p:txBody>
      </p:sp>
      <p:pic>
        <p:nvPicPr>
          <p:cNvPr id="4" name="Picture 3" descr="Screen Shot 2015-03-29 at 11.24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922" y="3506114"/>
            <a:ext cx="3857078" cy="275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1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Section 12.1: 1, 2, 3, 6, 7, 11 </a:t>
            </a:r>
          </a:p>
          <a:p>
            <a:r>
              <a:rPr lang="en-US" sz="2800" dirty="0" smtClean="0"/>
              <a:t>Section 12.2: 1, 2, 4, 5, 9, 10, 13,  15, 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24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(Section 12.4)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471173" cy="30444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Definition:</a:t>
            </a:r>
          </a:p>
          <a:p>
            <a:pPr lvl="1"/>
            <a:r>
              <a:rPr lang="en-US" sz="2400" dirty="0" smtClean="0"/>
              <a:t> Suppose </a:t>
            </a:r>
            <a:r>
              <a:rPr lang="en-US" sz="2400" dirty="0" smtClean="0">
                <a:solidFill>
                  <a:srgbClr val="0000FF"/>
                </a:solidFill>
              </a:rPr>
              <a:t>f : A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B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and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g : B  C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are functions with the property that the </a:t>
            </a:r>
            <a:r>
              <a:rPr lang="en-US" sz="24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codomain(f )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equals the </a:t>
            </a:r>
            <a:r>
              <a:rPr lang="en-US" sz="24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domain(g)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 </a:t>
            </a:r>
            <a:r>
              <a:rPr lang="en-US" sz="24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composition of f and g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is another function, denoted as  </a:t>
            </a:r>
            <a:r>
              <a:rPr lang="en-US" sz="24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g </a:t>
            </a:r>
            <a:r>
              <a:rPr lang="en-US" sz="1800" b="1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600" b="1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f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and defined as follows: If x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 A, then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g </a:t>
            </a:r>
            <a:r>
              <a:rPr lang="en-US" sz="1800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600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(x) = g(f(x))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. This function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g(f(x)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) sends (maps) elements of A to elements of C, so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g </a:t>
            </a:r>
            <a:r>
              <a:rPr lang="en-US" sz="1800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600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: A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C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  <a:endParaRPr lang="en-US" sz="2400" dirty="0"/>
          </a:p>
        </p:txBody>
      </p:sp>
      <p:pic>
        <p:nvPicPr>
          <p:cNvPr id="4" name="Picture 3" descr="Screen Shot 2015-04-01 at 2.2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81" y="4644672"/>
            <a:ext cx="4113497" cy="21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7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01 at 2.5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7" y="682497"/>
            <a:ext cx="8226993" cy="55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1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Composition: Example 1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Let f, g be two functions on </a:t>
            </a:r>
            <a:r>
              <a:rPr lang="en-US" sz="2800" dirty="0">
                <a:latin typeface="Algerian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2800" dirty="0">
                <a:latin typeface="Algerian" charset="0"/>
                <a:ea typeface="ＭＳ Ｐゴシック" charset="0"/>
                <a:cs typeface="ＭＳ Ｐゴシック" charset="0"/>
              </a:rPr>
              <a:t>R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defined by</a:t>
            </a:r>
          </a:p>
          <a:p>
            <a:pPr algn="ctr">
              <a:buFont typeface="Arial" charset="0"/>
              <a:buNone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f(x) = 2x – 3</a:t>
            </a:r>
          </a:p>
          <a:p>
            <a:pPr algn="ctr">
              <a:buFont typeface="Arial" charset="0"/>
              <a:buNone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g(x) = x</a:t>
            </a:r>
            <a:r>
              <a:rPr lang="en-US" sz="24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+ 1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What are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f </a:t>
            </a:r>
            <a:r>
              <a:rPr lang="en-US" sz="2000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800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g and g </a:t>
            </a:r>
            <a:r>
              <a:rPr lang="en-US" sz="2000" baseline="30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800" baseline="30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  <a:p>
            <a:pPr marL="457200" lvl="1" indent="0">
              <a:buNone/>
            </a:pP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0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Composition: Example 1 (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cont</a:t>
            </a:r>
            <a:r>
              <a:rPr lang="ja-JP" altLang="en-US" dirty="0" smtClean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CA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d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Given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(x) = 2x – 3 and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(x) = x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+ 1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aseline="30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800" baseline="30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)(x) =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(x)) =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(x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+1) = 2(x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+1)-3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                 = 2x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- 1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aseline="30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800" baseline="30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)(x) =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(x)) =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(2x-3) = (2x-3)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+1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	              = 4x</a:t>
            </a:r>
            <a:r>
              <a:rPr lang="en-US" sz="2800" baseline="30000" dirty="0">
                <a:latin typeface="Calibri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- 12x +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10</a:t>
            </a:r>
          </a:p>
          <a:p>
            <a:pPr>
              <a:buFont typeface="Arial" charset="0"/>
              <a:buNone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Thus the composition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of functions is 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not commutative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822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Associativity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Lemma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The composition of functions is an associative operation, that is</a:t>
            </a:r>
          </a:p>
          <a:p>
            <a:pPr algn="ctr">
              <a:buFont typeface="Arial" charset="0"/>
              <a:buNone/>
            </a:pP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(f </a:t>
            </a:r>
            <a:r>
              <a:rPr lang="en-US" sz="24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20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g) </a:t>
            </a:r>
            <a:r>
              <a:rPr lang="en-US" sz="24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20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h = f </a:t>
            </a:r>
            <a:r>
              <a:rPr lang="en-US" sz="24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20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(g </a:t>
            </a:r>
            <a:r>
              <a:rPr lang="en-US" sz="24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20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h)</a:t>
            </a:r>
          </a:p>
        </p:txBody>
      </p:sp>
    </p:spTree>
    <p:extLst>
      <p:ext uri="{BB962C8B-B14F-4D97-AF65-F5344CB8AC3E}">
        <p14:creationId xmlns:p14="http://schemas.microsoft.com/office/powerpoint/2010/main" val="3508288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Composition: Injection and Surjection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28042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Theorem: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Suppose </a:t>
            </a:r>
            <a:r>
              <a:rPr lang="en-US" sz="2800" dirty="0" smtClean="0">
                <a:solidFill>
                  <a:srgbClr val="0000FF"/>
                </a:solidFill>
              </a:rPr>
              <a:t>f: A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B and g: B  C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If both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f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and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g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are 	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injective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then 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g </a:t>
            </a:r>
            <a:r>
              <a:rPr lang="en-US" sz="20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</a:t>
            </a:r>
            <a:r>
              <a:rPr lang="en-US" sz="18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f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is injective. If both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f 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and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g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 are 	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surjective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g </a:t>
            </a:r>
            <a:r>
              <a:rPr lang="en-US" sz="20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</a:t>
            </a:r>
            <a:r>
              <a:rPr lang="en-US" sz="18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f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is also </a:t>
            </a:r>
            <a:r>
              <a:rPr lang="en-US" sz="2800" dirty="0" err="1" smtClean="0">
                <a:latin typeface="Calibri" charset="0"/>
                <a:ea typeface="ＭＳ Ｐゴシック" charset="0"/>
              </a:rPr>
              <a:t>surjective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230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96978"/>
          </a:xfrm>
        </p:spPr>
        <p:txBody>
          <a:bodyPr>
            <a:normAutofit/>
          </a:bodyPr>
          <a:lstStyle/>
          <a:p>
            <a:r>
              <a:rPr lang="en-US" b="1" baseline="-25000" dirty="0" smtClean="0"/>
              <a:t>Proof of: </a:t>
            </a:r>
            <a:br>
              <a:rPr lang="en-US" b="1" baseline="-25000" dirty="0" smtClean="0"/>
            </a:br>
            <a:r>
              <a:rPr lang="en-US" baseline="-25000" dirty="0" smtClean="0"/>
              <a:t>Suppose </a:t>
            </a:r>
            <a:r>
              <a:rPr lang="en-US" baseline="-25000" dirty="0">
                <a:solidFill>
                  <a:srgbClr val="0000FF"/>
                </a:solidFill>
              </a:rPr>
              <a:t>f: A </a:t>
            </a:r>
            <a:r>
              <a:rPr lang="en-US" baseline="-25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B and g: B  C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If both </a:t>
            </a:r>
            <a:r>
              <a:rPr lang="en-US" b="1" baseline="-25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f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and </a:t>
            </a:r>
            <a:r>
              <a:rPr lang="en-US" b="1" baseline="-25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g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are 	</a:t>
            </a:r>
            <a:r>
              <a:rPr lang="en-US" baseline="-25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injective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then </a:t>
            </a:r>
            <a:r>
              <a:rPr lang="en-US" baseline="-25000" dirty="0"/>
              <a:t> </a:t>
            </a:r>
            <a:r>
              <a:rPr lang="en-US" baseline="-250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g </a:t>
            </a:r>
            <a:r>
              <a:rPr lang="en-US" sz="3600" baseline="-250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</a:t>
            </a:r>
            <a:r>
              <a:rPr lang="en-US" sz="3200" baseline="-250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baseline="-250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f  </a:t>
            </a:r>
            <a:r>
              <a:rPr lang="en-US" baseline="-25000" dirty="0">
                <a:latin typeface="Calibri" charset="0"/>
                <a:ea typeface="ＭＳ Ｐゴシック" charset="0"/>
              </a:rPr>
              <a:t>is injective.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5140"/>
            <a:ext cx="8229600" cy="394601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Here both f and g are injective. </a:t>
            </a:r>
          </a:p>
          <a:p>
            <a:r>
              <a:rPr lang="en-US" sz="2800" dirty="0" smtClean="0"/>
              <a:t>To see that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g </a:t>
            </a:r>
            <a:r>
              <a:rPr lang="en-US" sz="20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8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f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is injective, we must show that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g(f(x)) = g(f(y)) implies x = y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Suppose g(f(x)) = g(f(y)).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Since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g is injective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f(x) = f(y)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Since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f(x) = f(y), and f is injective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 = y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Hence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g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(f(x)) = g(f(y)) implies x = y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</a:t>
            </a: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r>
              <a:rPr lang="en-US" sz="2800" dirty="0" smtClean="0"/>
              <a:t>Therefore,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g </a:t>
            </a:r>
            <a:r>
              <a:rPr lang="en-US" sz="2000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</a:t>
            </a:r>
            <a:r>
              <a:rPr lang="en-US" sz="1800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f is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injective.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5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Conversely,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charset="0"/>
                <a:ea typeface="ＭＳ Ｐゴシック" charset="0"/>
              </a:rPr>
              <a:t>Suppose f : X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Y and g: Y  Z.   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</a:rPr>
              <a:t> If </a:t>
            </a:r>
            <a:r>
              <a:rPr lang="en-US" sz="2800" dirty="0">
                <a:latin typeface="Calibri" charset="0"/>
                <a:ea typeface="ＭＳ Ｐゴシック" charset="0"/>
              </a:rPr>
              <a:t>the composition g </a:t>
            </a:r>
            <a:r>
              <a:rPr lang="en-US" sz="2000" baseline="30000" dirty="0">
                <a:latin typeface="Calibri" charset="0"/>
                <a:ea typeface="ＭＳ Ｐゴシック" charset="0"/>
                <a:sym typeface="Symbol" charset="0"/>
              </a:rPr>
              <a:t></a:t>
            </a:r>
            <a:r>
              <a:rPr lang="en-US" sz="1800" baseline="30000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</a:rPr>
              <a:t>f  of two functions is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bijective</a:t>
            </a:r>
            <a:r>
              <a:rPr lang="en-US" sz="2800" dirty="0">
                <a:latin typeface="Calibri" charset="0"/>
                <a:ea typeface="ＭＳ Ｐゴシック" charset="0"/>
              </a:rPr>
              <a:t>, we can only say that f is injective and g is </a:t>
            </a:r>
            <a:r>
              <a:rPr lang="en-US" sz="2800" dirty="0" err="1">
                <a:latin typeface="Calibri" charset="0"/>
                <a:ea typeface="ＭＳ Ｐゴシック" charset="0"/>
              </a:rPr>
              <a:t>surjective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Calibri" charset="0"/>
              <a:ea typeface="ＭＳ Ｐゴシック" charset="0"/>
            </a:endParaRPr>
          </a:p>
          <a:p>
            <a:endParaRPr lang="en-US" sz="2800" dirty="0"/>
          </a:p>
        </p:txBody>
      </p:sp>
      <p:pic>
        <p:nvPicPr>
          <p:cNvPr id="4" name="Picture 3" descr="Screen Shot 2015-04-08 at 12.18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10" y="3590347"/>
            <a:ext cx="3091745" cy="253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554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Definition: Given a relation R from A to B, the </a:t>
            </a:r>
            <a:r>
              <a:rPr lang="en-US" sz="2800" b="1" dirty="0" smtClean="0"/>
              <a:t>inverse relation </a:t>
            </a:r>
            <a:r>
              <a:rPr lang="en-US" sz="2800" dirty="0" smtClean="0"/>
              <a:t>of R is the relation from B to A defined as  R</a:t>
            </a:r>
            <a:r>
              <a:rPr lang="en-US" sz="2800" baseline="30000" dirty="0" smtClean="0"/>
              <a:t>-1 </a:t>
            </a:r>
            <a:r>
              <a:rPr lang="en-US" sz="2800" dirty="0" smtClean="0"/>
              <a:t>= {(</a:t>
            </a:r>
            <a:r>
              <a:rPr lang="en-US" sz="2800" dirty="0" err="1" smtClean="0"/>
              <a:t>y,x</a:t>
            </a:r>
            <a:r>
              <a:rPr lang="en-US" sz="2800" dirty="0" smtClean="0"/>
              <a:t>): (</a:t>
            </a:r>
            <a:r>
              <a:rPr lang="en-US" sz="2800" dirty="0" err="1" smtClean="0"/>
              <a:t>x,y</a:t>
            </a:r>
            <a:r>
              <a:rPr lang="en-US" sz="2800" dirty="0" smtClean="0"/>
              <a:t>)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 R}.</a:t>
            </a:r>
            <a:endParaRPr lang="en-US" sz="2800" dirty="0"/>
          </a:p>
        </p:txBody>
      </p:sp>
      <p:pic>
        <p:nvPicPr>
          <p:cNvPr id="4" name="Picture 3" descr="Screen Shot 2015-04-06 at 9.30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24" y="3377362"/>
            <a:ext cx="6329156" cy="2446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8028" y="5872552"/>
            <a:ext cx="6083695" cy="536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f</a:t>
            </a:r>
            <a:r>
              <a:rPr lang="en-US" sz="2800" dirty="0" smtClean="0"/>
              <a:t> is function, but f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is also a function.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636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 of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8155"/>
          </a:xfrm>
        </p:spPr>
        <p:txBody>
          <a:bodyPr>
            <a:normAutofit/>
          </a:bodyPr>
          <a:lstStyle/>
          <a:p>
            <a:endParaRPr lang="en-US" dirty="0" smtClean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dirty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dirty="0" smtClean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dirty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dirty="0" smtClean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dirty="0">
              <a:latin typeface="Calibri" charset="0"/>
              <a:ea typeface="ＭＳ Ｐゴシック" charset="0"/>
              <a:sym typeface="Symbol" charset="0"/>
            </a:endParaRPr>
          </a:p>
          <a:p>
            <a:endParaRPr lang="en-US" dirty="0" smtClean="0">
              <a:latin typeface="Calibri" charset="0"/>
              <a:ea typeface="ＭＳ Ｐゴシック" charset="0"/>
              <a:sym typeface="Symbol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Here R= {(</a:t>
            </a:r>
            <a:r>
              <a:rPr lang="en-US" dirty="0" err="1" smtClean="0">
                <a:latin typeface="Calibri" charset="0"/>
                <a:ea typeface="ＭＳ Ｐゴシック" charset="0"/>
                <a:sym typeface="Symbol" charset="0"/>
              </a:rPr>
              <a:t>n,|n</a:t>
            </a:r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|+2): n  N}   Z x N.</a:t>
            </a:r>
          </a:p>
        </p:txBody>
      </p:sp>
      <p:pic>
        <p:nvPicPr>
          <p:cNvPr id="5" name="Picture 4" descr="Screen Shot 2015-03-29 at 11.30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3" y="1200114"/>
            <a:ext cx="8118947" cy="441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3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Definition: Given a relation R from A to B, the </a:t>
            </a:r>
            <a:r>
              <a:rPr lang="en-US" sz="2800" b="1" dirty="0" smtClean="0"/>
              <a:t>inverse relation </a:t>
            </a:r>
            <a:r>
              <a:rPr lang="en-US" sz="2800" dirty="0" smtClean="0"/>
              <a:t>of R is the relation from B to A defined as  R</a:t>
            </a:r>
            <a:r>
              <a:rPr lang="en-US" sz="2800" baseline="30000" dirty="0" smtClean="0"/>
              <a:t>-1 </a:t>
            </a:r>
            <a:r>
              <a:rPr lang="en-US" sz="2800" dirty="0" smtClean="0"/>
              <a:t>= {(</a:t>
            </a:r>
            <a:r>
              <a:rPr lang="en-US" sz="2800" dirty="0" err="1" smtClean="0"/>
              <a:t>y,x</a:t>
            </a:r>
            <a:r>
              <a:rPr lang="en-US" sz="2800" dirty="0" smtClean="0"/>
              <a:t>): (</a:t>
            </a:r>
            <a:r>
              <a:rPr lang="en-US" sz="2800" dirty="0" err="1" smtClean="0"/>
              <a:t>x,y</a:t>
            </a:r>
            <a:r>
              <a:rPr lang="en-US" sz="2800" dirty="0" smtClean="0"/>
              <a:t>)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 R}.</a:t>
            </a:r>
            <a:endParaRPr lang="en-US" sz="2800" dirty="0"/>
          </a:p>
        </p:txBody>
      </p:sp>
      <p:pic>
        <p:nvPicPr>
          <p:cNvPr id="5" name="Picture 4" descr="Screen Shot 2015-04-06 at 9.30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26" y="3263620"/>
            <a:ext cx="6393786" cy="3032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6910" y="5759612"/>
            <a:ext cx="6083695" cy="536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g is function, but g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is not a function.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33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Functions</a:t>
            </a:r>
            <a:endParaRPr lang="en-US" dirty="0"/>
          </a:p>
        </p:txBody>
      </p:sp>
      <p:pic>
        <p:nvPicPr>
          <p:cNvPr id="4" name="Picture 3" descr="Screen Shot 2015-04-06 at 9.24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625599"/>
            <a:ext cx="7783526" cy="364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0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01827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Definition</a:t>
            </a:r>
            <a:r>
              <a:rPr lang="en-US" sz="2800" dirty="0" smtClean="0"/>
              <a:t>: Suppose f : A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B is 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bijective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The </a:t>
            </a:r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inverse function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of f is the 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function that assigns to each element b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 B, an element (</a:t>
            </a:r>
            <a:r>
              <a:rPr lang="en-US" sz="2800" dirty="0" err="1" smtClean="0">
                <a:latin typeface="Calibri" charset="0"/>
                <a:ea typeface="ＭＳ Ｐゴシック" charset="0"/>
                <a:sym typeface="Symbol" charset="0"/>
              </a:rPr>
              <a:t>preimage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) a  A such that f(a) = b. We denote the inverse function f</a:t>
            </a:r>
            <a:r>
              <a:rPr lang="en-US" sz="2800" baseline="30000" dirty="0" smtClean="0">
                <a:latin typeface="Calibri" charset="0"/>
                <a:ea typeface="ＭＳ Ｐゴシック" charset="0"/>
                <a:sym typeface="Symbol" charset="0"/>
              </a:rPr>
              <a:t>-1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: B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A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  and can write</a:t>
            </a:r>
          </a:p>
          <a:p>
            <a:pPr marL="0" indent="0" algn="ctr">
              <a:buNone/>
            </a:pP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f</a:t>
            </a:r>
            <a:r>
              <a:rPr lang="en-US" sz="2800" baseline="30000" dirty="0" smtClean="0">
                <a:latin typeface="Calibri" charset="0"/>
                <a:ea typeface="ＭＳ Ｐゴシック" charset="0"/>
                <a:sym typeface="Symbol" charset="0"/>
              </a:rPr>
              <a:t>-1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(b) =  a when f(a) = b.</a:t>
            </a:r>
          </a:p>
          <a:p>
            <a:endParaRPr lang="en-US" sz="2800" dirty="0">
              <a:latin typeface="Calibri" charset="0"/>
              <a:ea typeface="ＭＳ Ｐゴシック" charset="0"/>
              <a:sym typeface="Symbol" charset="0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f</a:t>
            </a:r>
            <a:r>
              <a:rPr lang="en-US" sz="2800" baseline="30000" dirty="0" smtClean="0">
                <a:latin typeface="Calibri" charset="0"/>
                <a:ea typeface="ＭＳ Ｐゴシック" charset="0"/>
                <a:sym typeface="Symbol" charset="0"/>
              </a:rPr>
              <a:t>-1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 o f = </a:t>
            </a:r>
            <a:r>
              <a:rPr lang="en-US" sz="2800" dirty="0" err="1" smtClean="0">
                <a:latin typeface="Calibri" charset="0"/>
                <a:ea typeface="ＭＳ Ｐゴシック" charset="0"/>
                <a:sym typeface="Symbol" charset="0"/>
              </a:rPr>
              <a:t>i</a:t>
            </a:r>
            <a:r>
              <a:rPr lang="en-US" sz="2800" baseline="-25000" dirty="0" err="1" smtClean="0">
                <a:latin typeface="Calibri" charset="0"/>
                <a:ea typeface="ＭＳ Ｐゴシック" charset="0"/>
                <a:sym typeface="Symbol" charset="0"/>
              </a:rPr>
              <a:t>A</a:t>
            </a:r>
            <a:endParaRPr lang="en-US" sz="2800" baseline="-25000" dirty="0" smtClean="0">
              <a:latin typeface="Calibri" charset="0"/>
              <a:ea typeface="ＭＳ Ｐゴシック" charset="0"/>
              <a:sym typeface="Symbol" charset="0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f o f</a:t>
            </a:r>
            <a:r>
              <a:rPr lang="en-US" sz="2800" baseline="30000" dirty="0" smtClean="0">
                <a:latin typeface="Calibri" charset="0"/>
                <a:ea typeface="ＭＳ Ｐゴシック" charset="0"/>
                <a:sym typeface="Symbol" charset="0"/>
              </a:rPr>
              <a:t>-1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 = </a:t>
            </a:r>
            <a:r>
              <a:rPr lang="en-US" sz="2800" dirty="0" err="1" smtClean="0">
                <a:latin typeface="Calibri" charset="0"/>
                <a:ea typeface="ＭＳ Ｐゴシック" charset="0"/>
                <a:sym typeface="Symbol" charset="0"/>
              </a:rPr>
              <a:t>i</a:t>
            </a:r>
            <a:r>
              <a:rPr lang="en-US" sz="2800" baseline="-25000" dirty="0" err="1" smtClean="0">
                <a:latin typeface="Calibri" charset="0"/>
                <a:ea typeface="ＭＳ Ｐゴシック" charset="0"/>
                <a:sym typeface="Symbol" charset="0"/>
              </a:rPr>
              <a:t>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017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4-06 at 9.30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8" y="1755615"/>
            <a:ext cx="6329156" cy="2446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8034" y="4084966"/>
            <a:ext cx="70382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f</a:t>
            </a:r>
            <a:r>
              <a:rPr lang="en-US" sz="2800" baseline="30000" dirty="0"/>
              <a:t> </a:t>
            </a:r>
            <a:r>
              <a:rPr lang="en-US" sz="2800" baseline="30000" dirty="0" smtClean="0"/>
              <a:t>-1</a:t>
            </a:r>
            <a:r>
              <a:rPr lang="en-US" sz="2800" dirty="0"/>
              <a:t> </a:t>
            </a:r>
            <a:r>
              <a:rPr lang="en-US" sz="2800" dirty="0" smtClean="0"/>
              <a:t>o f = {(</a:t>
            </a:r>
            <a:r>
              <a:rPr lang="en-US" sz="2800" dirty="0" err="1" smtClean="0"/>
              <a:t>a,a</a:t>
            </a:r>
            <a:r>
              <a:rPr lang="en-US" sz="2800" dirty="0" smtClean="0"/>
              <a:t>), (</a:t>
            </a:r>
            <a:r>
              <a:rPr lang="en-US" sz="2800" dirty="0" err="1" smtClean="0"/>
              <a:t>b,b</a:t>
            </a:r>
            <a:r>
              <a:rPr lang="en-US" sz="2800" dirty="0" smtClean="0"/>
              <a:t>), (</a:t>
            </a:r>
            <a:r>
              <a:rPr lang="en-US" sz="2800" dirty="0" err="1" smtClean="0"/>
              <a:t>c,c</a:t>
            </a:r>
            <a:r>
              <a:rPr lang="en-US" sz="2800" dirty="0" smtClean="0"/>
              <a:t>)}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f o f</a:t>
            </a:r>
            <a:r>
              <a:rPr lang="en-US" sz="2800" baseline="30000" dirty="0"/>
              <a:t> 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= {(1,1), (2,2), (3,3)}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696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Find the inverse of the function f : R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R defined as </a:t>
            </a:r>
            <a:r>
              <a:rPr lang="en-US" sz="2800" dirty="0" smtClean="0"/>
              <a:t>f(x) = x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+ 1, if it exists.</a:t>
            </a:r>
          </a:p>
          <a:p>
            <a:r>
              <a:rPr lang="en-US" sz="2800" dirty="0" smtClean="0"/>
              <a:t>We first show that f is </a:t>
            </a:r>
            <a:r>
              <a:rPr lang="en-US" sz="2800" dirty="0" err="1" smtClean="0"/>
              <a:t>bijective</a:t>
            </a:r>
            <a:r>
              <a:rPr lang="en-US" sz="2800" dirty="0" smtClean="0"/>
              <a:t>. </a:t>
            </a:r>
          </a:p>
          <a:p>
            <a:pPr lvl="1"/>
            <a:r>
              <a:rPr lang="en-US" sz="2400" dirty="0" smtClean="0"/>
              <a:t>f is one-to-one: </a:t>
            </a:r>
          </a:p>
          <a:p>
            <a:pPr lvl="1"/>
            <a:r>
              <a:rPr lang="en-US" sz="2400" dirty="0" smtClean="0"/>
              <a:t>f(x) = f(y) implies (x</a:t>
            </a:r>
            <a:r>
              <a:rPr lang="en-US" sz="2400" baseline="30000" dirty="0" smtClean="0"/>
              <a:t>3 </a:t>
            </a:r>
            <a:r>
              <a:rPr lang="en-US" sz="2400" dirty="0" smtClean="0"/>
              <a:t>+ 1) = (y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+1)</a:t>
            </a:r>
          </a:p>
          <a:p>
            <a:pPr lvl="1"/>
            <a:r>
              <a:rPr lang="en-US" sz="2400" dirty="0" err="1" smtClean="0"/>
              <a:t>i.e</a:t>
            </a:r>
            <a:r>
              <a:rPr lang="en-US" sz="2400" dirty="0" smtClean="0"/>
              <a:t> (x-y)( 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</a:t>
            </a:r>
            <a:r>
              <a:rPr lang="en-US" sz="2400" dirty="0" err="1" smtClean="0"/>
              <a:t>xy</a:t>
            </a:r>
            <a:r>
              <a:rPr lang="en-US" sz="2400" dirty="0" smtClean="0"/>
              <a:t> + y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) = 0. </a:t>
            </a:r>
          </a:p>
          <a:p>
            <a:pPr lvl="1"/>
            <a:r>
              <a:rPr lang="en-US" sz="2400" dirty="0" smtClean="0"/>
              <a:t>Since </a:t>
            </a:r>
            <a:r>
              <a:rPr lang="en-US" sz="2400" dirty="0"/>
              <a:t>( x</a:t>
            </a:r>
            <a:r>
              <a:rPr lang="en-US" sz="2400" baseline="30000" dirty="0"/>
              <a:t>2</a:t>
            </a:r>
            <a:r>
              <a:rPr lang="en-US" sz="2400" dirty="0"/>
              <a:t> + </a:t>
            </a:r>
            <a:r>
              <a:rPr lang="en-US" sz="2400" dirty="0" err="1"/>
              <a:t>xy</a:t>
            </a:r>
            <a:r>
              <a:rPr lang="en-US" sz="2400" dirty="0"/>
              <a:t> + y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) is not zero for any x ≠ y,    therefore f(x) = f(y) implies x = y.</a:t>
            </a:r>
          </a:p>
          <a:p>
            <a:pPr lvl="1"/>
            <a:r>
              <a:rPr lang="en-US" sz="2400" dirty="0" smtClean="0"/>
              <a:t>Therefore, f is one-to-one.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489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Find the inverse of the function f : R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R defined as </a:t>
            </a:r>
            <a:r>
              <a:rPr lang="en-US" sz="2800" dirty="0" smtClean="0"/>
              <a:t>f(x) = x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+ 1, if it exists.</a:t>
            </a:r>
          </a:p>
          <a:p>
            <a:r>
              <a:rPr lang="en-US" sz="2800" dirty="0" smtClean="0"/>
              <a:t>We first show that f is </a:t>
            </a:r>
            <a:r>
              <a:rPr lang="en-US" sz="2800" dirty="0" err="1" smtClean="0"/>
              <a:t>bijective</a:t>
            </a:r>
            <a:r>
              <a:rPr lang="en-US" sz="2800" dirty="0" smtClean="0"/>
              <a:t>. </a:t>
            </a:r>
          </a:p>
          <a:p>
            <a:pPr lvl="1"/>
            <a:r>
              <a:rPr lang="en-US" sz="2400" dirty="0" smtClean="0"/>
              <a:t>f is one-to-one: </a:t>
            </a:r>
          </a:p>
          <a:p>
            <a:pPr lvl="1"/>
            <a:r>
              <a:rPr lang="en-US" sz="2400" dirty="0" smtClean="0"/>
              <a:t>We now show that f is onto.</a:t>
            </a:r>
          </a:p>
          <a:p>
            <a:pPr lvl="1"/>
            <a:r>
              <a:rPr lang="en-US" sz="2400" dirty="0" smtClean="0"/>
              <a:t>For any y of R, we need to find x such that f(x) = y.</a:t>
            </a:r>
          </a:p>
          <a:p>
            <a:pPr lvl="1"/>
            <a:r>
              <a:rPr lang="en-US" sz="2400" dirty="0" smtClean="0"/>
              <a:t>i.e. find x such that x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+ 1 = y, </a:t>
            </a:r>
            <a:r>
              <a:rPr lang="en-US" sz="2400" dirty="0" err="1" smtClean="0"/>
              <a:t>i.e</a:t>
            </a:r>
            <a:r>
              <a:rPr lang="en-US" sz="2400" dirty="0" smtClean="0"/>
              <a:t> x = (y-1)</a:t>
            </a:r>
            <a:r>
              <a:rPr lang="en-US" sz="2400" baseline="30000" dirty="0" smtClean="0"/>
              <a:t>1/3</a:t>
            </a:r>
            <a:r>
              <a:rPr lang="en-US" sz="2400" dirty="0" smtClean="0"/>
              <a:t>. Thus we see that f(</a:t>
            </a:r>
            <a:r>
              <a:rPr lang="en-US" sz="2400" dirty="0"/>
              <a:t>(y-1)</a:t>
            </a:r>
            <a:r>
              <a:rPr lang="en-US" sz="2400" baseline="30000" dirty="0"/>
              <a:t>1/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)= y for any y.</a:t>
            </a:r>
          </a:p>
          <a:p>
            <a:pPr lvl="1"/>
            <a:r>
              <a:rPr lang="en-US" sz="2400" dirty="0" smtClean="0"/>
              <a:t>Therefore, f is onto.</a:t>
            </a:r>
          </a:p>
          <a:p>
            <a:pPr lvl="1"/>
            <a:r>
              <a:rPr lang="en-US" sz="2400" dirty="0" smtClean="0"/>
              <a:t>Thus f is </a:t>
            </a:r>
            <a:r>
              <a:rPr lang="en-US" sz="2400" dirty="0" err="1" smtClean="0"/>
              <a:t>bijective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538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Find the inverse of the function f : R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R defined as </a:t>
            </a:r>
            <a:r>
              <a:rPr lang="en-US" sz="2800" dirty="0" smtClean="0"/>
              <a:t>f(x) = x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+ 1, if it exists.</a:t>
            </a:r>
          </a:p>
          <a:p>
            <a:r>
              <a:rPr lang="en-US" sz="2800" dirty="0" smtClean="0"/>
              <a:t>We now find f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(x). </a:t>
            </a:r>
          </a:p>
          <a:p>
            <a:pPr lvl="1"/>
            <a:r>
              <a:rPr lang="en-US" sz="2400" dirty="0" smtClean="0"/>
              <a:t>We are interested in computing  y such that  </a:t>
            </a:r>
            <a:r>
              <a:rPr lang="en-US" sz="2400" dirty="0"/>
              <a:t>f</a:t>
            </a:r>
            <a:r>
              <a:rPr lang="en-US" sz="2400" baseline="30000" dirty="0"/>
              <a:t>-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(x) =y.</a:t>
            </a:r>
          </a:p>
          <a:p>
            <a:pPr lvl="1"/>
            <a:r>
              <a:rPr lang="en-US" sz="2400" dirty="0" smtClean="0"/>
              <a:t>i.e. computing y such that f(y) = x.</a:t>
            </a:r>
          </a:p>
          <a:p>
            <a:pPr lvl="1"/>
            <a:r>
              <a:rPr lang="en-US" sz="2400" dirty="0" smtClean="0"/>
              <a:t>i.e. computing y such that y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+ 1 = x.</a:t>
            </a:r>
          </a:p>
          <a:p>
            <a:pPr lvl="1"/>
            <a:r>
              <a:rPr lang="en-US" sz="2400" dirty="0" smtClean="0"/>
              <a:t>i.e. y = (x – 1)</a:t>
            </a:r>
            <a:r>
              <a:rPr lang="en-US" sz="2400" baseline="30000" dirty="0" smtClean="0"/>
              <a:t>1/3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Thus f </a:t>
            </a:r>
            <a:r>
              <a:rPr lang="en-US" sz="2400" baseline="30000" dirty="0" smtClean="0"/>
              <a:t>-1 </a:t>
            </a:r>
            <a:r>
              <a:rPr lang="en-US" sz="2400" dirty="0" smtClean="0"/>
              <a:t>(x) = </a:t>
            </a:r>
            <a:r>
              <a:rPr lang="en-US" sz="2400" dirty="0"/>
              <a:t>(x – 1)</a:t>
            </a:r>
            <a:r>
              <a:rPr lang="en-US" sz="2400" baseline="30000" dirty="0"/>
              <a:t>1/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Note that f</a:t>
            </a:r>
            <a:r>
              <a:rPr lang="en-US" sz="2400" baseline="30000" dirty="0" smtClean="0"/>
              <a:t> -1</a:t>
            </a:r>
            <a:r>
              <a:rPr lang="en-US" sz="2400" dirty="0" smtClean="0"/>
              <a:t>(f(x)) = f(f</a:t>
            </a:r>
            <a:r>
              <a:rPr lang="en-US" sz="2400" baseline="30000" dirty="0" smtClean="0"/>
              <a:t> -1</a:t>
            </a:r>
            <a:r>
              <a:rPr lang="en-US" sz="2400" dirty="0" smtClean="0"/>
              <a:t> (x))= x.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964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Consider the function g: Z x Z 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X x Z defined by g(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m,n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= ( 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m+n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m + 2n). g is 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bijective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(show that). Find its inverse.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want to find (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x,y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 Z x Z such that g</a:t>
            </a:r>
            <a:r>
              <a:rPr lang="en-US" sz="2800" baseline="30000" dirty="0" smtClean="0">
                <a:latin typeface="Calibri" charset="0"/>
                <a:ea typeface="ＭＳ Ｐゴシック" charset="0"/>
                <a:sym typeface="Symbol" charset="0"/>
              </a:rPr>
              <a:t>-1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(</a:t>
            </a:r>
            <a:r>
              <a:rPr lang="en-US" sz="2800" dirty="0" err="1" smtClean="0">
                <a:latin typeface="Calibri" charset="0"/>
                <a:ea typeface="ＭＳ Ｐゴシック" charset="0"/>
                <a:sym typeface="Symbol" charset="0"/>
              </a:rPr>
              <a:t>m,n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) = (</a:t>
            </a:r>
            <a:r>
              <a:rPr lang="en-US" sz="2800" dirty="0" err="1" smtClean="0">
                <a:latin typeface="Calibri" charset="0"/>
                <a:ea typeface="ＭＳ Ｐゴシック" charset="0"/>
                <a:sym typeface="Symbol" charset="0"/>
              </a:rPr>
              <a:t>x,y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).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i.e. (</a:t>
            </a:r>
            <a:r>
              <a:rPr lang="en-US" sz="2400" dirty="0" err="1" smtClean="0">
                <a:latin typeface="Calibri" charset="0"/>
                <a:ea typeface="ＭＳ Ｐゴシック" charset="0"/>
                <a:sym typeface="Symbol" charset="0"/>
              </a:rPr>
              <a:t>m,n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) = g(</a:t>
            </a:r>
            <a:r>
              <a:rPr lang="en-US" sz="2400" dirty="0" err="1" smtClean="0">
                <a:latin typeface="Calibri" charset="0"/>
                <a:ea typeface="ＭＳ Ｐゴシック" charset="0"/>
                <a:sym typeface="Symbol" charset="0"/>
              </a:rPr>
              <a:t>x,y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)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i.e. (</a:t>
            </a:r>
            <a:r>
              <a:rPr lang="en-US" sz="2400" dirty="0" err="1" smtClean="0">
                <a:latin typeface="Calibri" charset="0"/>
                <a:ea typeface="ＭＳ Ｐゴシック" charset="0"/>
                <a:sym typeface="Symbol" charset="0"/>
              </a:rPr>
              <a:t>m,n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) = (x +y, x + 2y)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i.e. m = </a:t>
            </a:r>
            <a:r>
              <a:rPr lang="en-US" sz="2400" dirty="0" err="1" smtClean="0">
                <a:latin typeface="Calibri" charset="0"/>
                <a:ea typeface="ＭＳ Ｐゴシック" charset="0"/>
                <a:sym typeface="Symbol" charset="0"/>
              </a:rPr>
              <a:t>x+y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 and n = x+ 2y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i.e. x = 2m – n and y = n – m.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Thus g</a:t>
            </a:r>
            <a:r>
              <a:rPr lang="en-US" sz="2400" baseline="30000" dirty="0" smtClean="0">
                <a:latin typeface="Calibri" charset="0"/>
                <a:ea typeface="ＭＳ Ｐゴシック" charset="0"/>
                <a:sym typeface="Symbol" charset="0"/>
              </a:rPr>
              <a:t>-1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(</a:t>
            </a:r>
            <a:r>
              <a:rPr lang="en-US" sz="2400" dirty="0" err="1" smtClean="0">
                <a:latin typeface="Calibri" charset="0"/>
                <a:ea typeface="ＭＳ Ｐゴシック" charset="0"/>
                <a:sym typeface="Symbol" charset="0"/>
              </a:rPr>
              <a:t>m,n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) = (2m –n, n-m).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252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Important Functions: Absolute Value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Definition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The </a:t>
            </a:r>
            <a:r>
              <a:rPr lang="en-US" u="sng" dirty="0">
                <a:latin typeface="Calibri" charset="0"/>
                <a:ea typeface="ＭＳ Ｐゴシック" charset="0"/>
                <a:cs typeface="ＭＳ Ｐゴシック" charset="0"/>
              </a:rPr>
              <a:t>absolute value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function, denoted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x,  f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 smtClean="0">
                <a:latin typeface="Algerian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dirty="0">
                <a:latin typeface="Algeri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{y </a:t>
            </a:r>
            <a:r>
              <a:rPr lang="en-US" dirty="0">
                <a:latin typeface="Algerian" charset="0"/>
                <a:ea typeface="ＭＳ Ｐゴシック" charset="0"/>
                <a:cs typeface="ＭＳ Ｐゴシック" charset="0"/>
              </a:rPr>
              <a:t>R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| y  0}.  Its value is defined by</a:t>
            </a: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	                            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  if x   0</a:t>
            </a: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                x =</a:t>
            </a: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                            -x  if x   0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3124200" y="3352800"/>
            <a:ext cx="304800" cy="1447800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5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Important Functions: Floor &amp; Ceiling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a typeface="+mn-ea"/>
              </a:rPr>
              <a:t>Definitions</a:t>
            </a:r>
            <a:r>
              <a:rPr lang="en-US" dirty="0" smtClean="0">
                <a:ea typeface="+mn-ea"/>
              </a:rPr>
              <a:t>: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The </a:t>
            </a:r>
            <a:r>
              <a:rPr lang="en-US" u="sng" dirty="0" smtClean="0">
                <a:ea typeface="+mn-ea"/>
              </a:rPr>
              <a:t>floor function</a:t>
            </a:r>
            <a:r>
              <a:rPr lang="en-US" dirty="0" smtClean="0">
                <a:ea typeface="+mn-ea"/>
              </a:rPr>
              <a:t>, denoted </a:t>
            </a:r>
            <a:r>
              <a:rPr lang="en-US" dirty="0" smtClean="0">
                <a:ea typeface="+mn-ea"/>
                <a:sym typeface="Symbol" pitchFamily="18" charset="2"/>
              </a:rPr>
              <a:t>x</a:t>
            </a:r>
            <a:r>
              <a:rPr lang="en-US" dirty="0" smtClean="0">
                <a:ea typeface="+mn-ea"/>
              </a:rPr>
              <a:t>, is a function </a:t>
            </a:r>
            <a:r>
              <a:rPr lang="en-US" dirty="0" smtClean="0">
                <a:latin typeface="Algerian" pitchFamily="82" charset="0"/>
                <a:ea typeface="+mn-ea"/>
              </a:rPr>
              <a:t>R</a:t>
            </a:r>
            <a:r>
              <a:rPr lang="en-US" dirty="0" smtClean="0">
                <a:ea typeface="+mn-ea"/>
                <a:sym typeface="Symbol" pitchFamily="18" charset="2"/>
              </a:rPr>
              <a:t></a:t>
            </a:r>
            <a:r>
              <a:rPr lang="en-US" dirty="0" smtClean="0">
                <a:latin typeface="Algerian" pitchFamily="82" charset="0"/>
                <a:ea typeface="+mn-ea"/>
              </a:rPr>
              <a:t>Z</a:t>
            </a:r>
            <a:r>
              <a:rPr lang="en-US" dirty="0" smtClean="0">
                <a:ea typeface="+mn-ea"/>
              </a:rPr>
              <a:t>.  Its values is the </a:t>
            </a:r>
            <a:r>
              <a:rPr lang="en-US" u="sng" dirty="0" smtClean="0">
                <a:ea typeface="+mn-ea"/>
              </a:rPr>
              <a:t>largest integer</a:t>
            </a:r>
            <a:r>
              <a:rPr lang="en-US" dirty="0" smtClean="0">
                <a:ea typeface="+mn-ea"/>
              </a:rPr>
              <a:t> that is less than or equal to x </a:t>
            </a:r>
          </a:p>
          <a:p>
            <a:pPr lvl="1">
              <a:defRPr/>
            </a:pPr>
            <a:r>
              <a:rPr lang="en-US" dirty="0" smtClean="0">
                <a:ea typeface="+mn-ea"/>
                <a:sym typeface="Symbol" pitchFamily="18" charset="2"/>
              </a:rPr>
              <a:t>The ceiling function, denoted x, is a function </a:t>
            </a:r>
            <a:r>
              <a:rPr lang="en-US" dirty="0" smtClean="0">
                <a:latin typeface="Algerian" pitchFamily="82" charset="0"/>
                <a:ea typeface="+mn-ea"/>
              </a:rPr>
              <a:t>R</a:t>
            </a:r>
            <a:r>
              <a:rPr lang="en-US" dirty="0" smtClean="0">
                <a:ea typeface="+mn-ea"/>
                <a:sym typeface="Symbol" pitchFamily="18" charset="2"/>
              </a:rPr>
              <a:t></a:t>
            </a:r>
            <a:r>
              <a:rPr lang="en-US" dirty="0" smtClean="0">
                <a:latin typeface="Algerian" pitchFamily="82" charset="0"/>
                <a:ea typeface="+mn-ea"/>
              </a:rPr>
              <a:t>Z</a:t>
            </a:r>
            <a:r>
              <a:rPr lang="en-US" dirty="0" smtClean="0">
                <a:ea typeface="+mn-ea"/>
              </a:rPr>
              <a:t>.  </a:t>
            </a:r>
            <a:r>
              <a:rPr lang="en-US" dirty="0" smtClean="0">
                <a:ea typeface="+mn-ea"/>
              </a:rPr>
              <a:t>Its values is the </a:t>
            </a:r>
            <a:r>
              <a:rPr lang="en-US" u="sng" dirty="0" smtClean="0">
                <a:ea typeface="+mn-ea"/>
              </a:rPr>
              <a:t>smallest integer</a:t>
            </a:r>
            <a:r>
              <a:rPr lang="en-US" dirty="0" smtClean="0">
                <a:ea typeface="+mn-ea"/>
              </a:rPr>
              <a:t> that is greater than or equal to x </a:t>
            </a:r>
            <a:r>
              <a:rPr lang="en-US" dirty="0" smtClean="0">
                <a:ea typeface="+mn-ea"/>
              </a:rPr>
              <a:t>.</a:t>
            </a: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108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Definition: </a:t>
            </a:r>
          </a:p>
          <a:p>
            <a:pPr lvl="1"/>
            <a:r>
              <a:rPr lang="en-US" sz="2400" dirty="0" smtClean="0"/>
              <a:t>Suppose A and B are sets. </a:t>
            </a:r>
          </a:p>
          <a:p>
            <a:pPr lvl="1"/>
            <a:r>
              <a:rPr lang="en-US" sz="2400" dirty="0" smtClean="0"/>
              <a:t>A function f from A to B (denoted as f: :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B ) is a relation f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 A x B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 from A to B.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The relation satisfies the property that for each element    a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 A the relation f contains exactly one ordered pair (2-tuple) of the form (</a:t>
            </a:r>
            <a:r>
              <a:rPr lang="en-US" sz="2400" dirty="0" err="1" smtClean="0">
                <a:latin typeface="Calibri" charset="0"/>
                <a:ea typeface="ＭＳ Ｐゴシック" charset="0"/>
                <a:sym typeface="Symbol" charset="0"/>
              </a:rPr>
              <a:t>a,b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). 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The statement (</a:t>
            </a:r>
            <a:r>
              <a:rPr lang="en-US" sz="2400" dirty="0" err="1" smtClean="0">
                <a:latin typeface="Calibri" charset="0"/>
                <a:ea typeface="ＭＳ Ｐゴシック" charset="0"/>
                <a:sym typeface="Symbol" charset="0"/>
              </a:rPr>
              <a:t>a,b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)  f is abbreviated as f(a) = b.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A shorter form of the definition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A function f from A to B is an assignment of exactly one element of B to each element of 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526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Important Functions: Floor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43000" y="3886200"/>
            <a:ext cx="6629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2056607" y="3885406"/>
            <a:ext cx="45720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799807" y="3885406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3886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4109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0205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6301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7238207" y="3885406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1437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360613" y="3886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971007" y="3885406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580607" y="3885406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7533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4191000" y="4494213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4191000" y="5105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4191000" y="57150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4191000" y="2055813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4191000" y="2665413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4191000" y="3275013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876800" y="3276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86400" y="2667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657600" y="4495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048000" y="51038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438400" y="5715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34" name="TextBox 44"/>
          <p:cNvSpPr txBox="1">
            <a:spLocks noChangeArrowheads="1"/>
          </p:cNvSpPr>
          <p:nvPr/>
        </p:nvSpPr>
        <p:spPr bwMode="auto">
          <a:xfrm>
            <a:off x="48006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68635" name="TextBox 45"/>
          <p:cNvSpPr txBox="1">
            <a:spLocks noChangeArrowheads="1"/>
          </p:cNvSpPr>
          <p:nvPr/>
        </p:nvSpPr>
        <p:spPr bwMode="auto">
          <a:xfrm>
            <a:off x="54102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</a:t>
            </a:r>
          </a:p>
        </p:txBody>
      </p:sp>
      <p:sp>
        <p:nvSpPr>
          <p:cNvPr id="68636" name="TextBox 46"/>
          <p:cNvSpPr txBox="1">
            <a:spLocks noChangeArrowheads="1"/>
          </p:cNvSpPr>
          <p:nvPr/>
        </p:nvSpPr>
        <p:spPr bwMode="auto">
          <a:xfrm>
            <a:off x="60198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68637" name="TextBox 47"/>
          <p:cNvSpPr txBox="1">
            <a:spLocks noChangeArrowheads="1"/>
          </p:cNvSpPr>
          <p:nvPr/>
        </p:nvSpPr>
        <p:spPr bwMode="auto">
          <a:xfrm>
            <a:off x="66294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4</a:t>
            </a:r>
          </a:p>
        </p:txBody>
      </p:sp>
      <p:sp>
        <p:nvSpPr>
          <p:cNvPr id="68638" name="TextBox 48"/>
          <p:cNvSpPr txBox="1">
            <a:spLocks noChangeArrowheads="1"/>
          </p:cNvSpPr>
          <p:nvPr/>
        </p:nvSpPr>
        <p:spPr bwMode="auto">
          <a:xfrm>
            <a:off x="72390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68639" name="TextBox 49"/>
          <p:cNvSpPr txBox="1">
            <a:spLocks noChangeArrowheads="1"/>
          </p:cNvSpPr>
          <p:nvPr/>
        </p:nvSpPr>
        <p:spPr bwMode="auto">
          <a:xfrm>
            <a:off x="35052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-1</a:t>
            </a:r>
          </a:p>
        </p:txBody>
      </p:sp>
      <p:sp>
        <p:nvSpPr>
          <p:cNvPr id="68640" name="TextBox 51"/>
          <p:cNvSpPr txBox="1">
            <a:spLocks noChangeArrowheads="1"/>
          </p:cNvSpPr>
          <p:nvPr/>
        </p:nvSpPr>
        <p:spPr bwMode="auto">
          <a:xfrm>
            <a:off x="4572000" y="48768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-2</a:t>
            </a:r>
          </a:p>
        </p:txBody>
      </p:sp>
      <p:sp>
        <p:nvSpPr>
          <p:cNvPr id="68641" name="TextBox 53"/>
          <p:cNvSpPr txBox="1">
            <a:spLocks noChangeArrowheads="1"/>
          </p:cNvSpPr>
          <p:nvPr/>
        </p:nvSpPr>
        <p:spPr bwMode="auto">
          <a:xfrm>
            <a:off x="2286000" y="40497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-3</a:t>
            </a:r>
          </a:p>
        </p:txBody>
      </p:sp>
      <p:sp>
        <p:nvSpPr>
          <p:cNvPr id="68642" name="TextBox 54"/>
          <p:cNvSpPr txBox="1">
            <a:spLocks noChangeArrowheads="1"/>
          </p:cNvSpPr>
          <p:nvPr/>
        </p:nvSpPr>
        <p:spPr bwMode="auto">
          <a:xfrm>
            <a:off x="1676400" y="40497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-4</a:t>
            </a:r>
          </a:p>
        </p:txBody>
      </p:sp>
      <p:sp>
        <p:nvSpPr>
          <p:cNvPr id="68643" name="TextBox 55"/>
          <p:cNvSpPr txBox="1">
            <a:spLocks noChangeArrowheads="1"/>
          </p:cNvSpPr>
          <p:nvPr/>
        </p:nvSpPr>
        <p:spPr bwMode="auto">
          <a:xfrm>
            <a:off x="1066800" y="40497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-5</a:t>
            </a:r>
          </a:p>
        </p:txBody>
      </p:sp>
      <p:sp>
        <p:nvSpPr>
          <p:cNvPr id="57" name="Oval 56"/>
          <p:cNvSpPr/>
          <p:nvPr/>
        </p:nvSpPr>
        <p:spPr>
          <a:xfrm>
            <a:off x="4267200" y="3810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486400" y="2590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57600" y="4419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048000" y="5029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438400" y="5638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048000" y="56388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657600" y="50292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267200" y="44196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76800" y="38100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486400" y="3200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096000" y="25908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655" name="TextBox 68"/>
          <p:cNvSpPr txBox="1">
            <a:spLocks noChangeArrowheads="1"/>
          </p:cNvSpPr>
          <p:nvPr/>
        </p:nvSpPr>
        <p:spPr bwMode="auto">
          <a:xfrm>
            <a:off x="3962400" y="3048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68656" name="TextBox 69"/>
          <p:cNvSpPr txBox="1">
            <a:spLocks noChangeArrowheads="1"/>
          </p:cNvSpPr>
          <p:nvPr/>
        </p:nvSpPr>
        <p:spPr bwMode="auto">
          <a:xfrm>
            <a:off x="3962400" y="2514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</a:t>
            </a:r>
          </a:p>
        </p:txBody>
      </p:sp>
      <p:sp>
        <p:nvSpPr>
          <p:cNvPr id="68657" name="TextBox 70"/>
          <p:cNvSpPr txBox="1">
            <a:spLocks noChangeArrowheads="1"/>
          </p:cNvSpPr>
          <p:nvPr/>
        </p:nvSpPr>
        <p:spPr bwMode="auto">
          <a:xfrm>
            <a:off x="3962400" y="1905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68658" name="TextBox 71"/>
          <p:cNvSpPr txBox="1">
            <a:spLocks noChangeArrowheads="1"/>
          </p:cNvSpPr>
          <p:nvPr/>
        </p:nvSpPr>
        <p:spPr bwMode="auto">
          <a:xfrm>
            <a:off x="4572000" y="42672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-1</a:t>
            </a:r>
          </a:p>
        </p:txBody>
      </p:sp>
      <p:sp>
        <p:nvSpPr>
          <p:cNvPr id="68659" name="TextBox 72"/>
          <p:cNvSpPr txBox="1">
            <a:spLocks noChangeArrowheads="1"/>
          </p:cNvSpPr>
          <p:nvPr/>
        </p:nvSpPr>
        <p:spPr bwMode="auto">
          <a:xfrm>
            <a:off x="28956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-2</a:t>
            </a:r>
          </a:p>
        </p:txBody>
      </p:sp>
      <p:sp>
        <p:nvSpPr>
          <p:cNvPr id="68660" name="TextBox 73"/>
          <p:cNvSpPr txBox="1">
            <a:spLocks noChangeArrowheads="1"/>
          </p:cNvSpPr>
          <p:nvPr/>
        </p:nvSpPr>
        <p:spPr bwMode="auto">
          <a:xfrm>
            <a:off x="4572000" y="54975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-3</a:t>
            </a:r>
          </a:p>
        </p:txBody>
      </p:sp>
      <p:sp>
        <p:nvSpPr>
          <p:cNvPr id="68661" name="TextBox 74"/>
          <p:cNvSpPr txBox="1">
            <a:spLocks noChangeArrowheads="1"/>
          </p:cNvSpPr>
          <p:nvPr/>
        </p:nvSpPr>
        <p:spPr bwMode="auto">
          <a:xfrm>
            <a:off x="7772400" y="37338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x</a:t>
            </a:r>
          </a:p>
        </p:txBody>
      </p:sp>
      <p:sp>
        <p:nvSpPr>
          <p:cNvPr id="68662" name="TextBox 75"/>
          <p:cNvSpPr txBox="1">
            <a:spLocks noChangeArrowheads="1"/>
          </p:cNvSpPr>
          <p:nvPr/>
        </p:nvSpPr>
        <p:spPr bwMode="auto">
          <a:xfrm>
            <a:off x="3962400" y="14478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y</a:t>
            </a:r>
          </a:p>
        </p:txBody>
      </p:sp>
      <p:sp>
        <p:nvSpPr>
          <p:cNvPr id="69" name="Oval 68"/>
          <p:cNvSpPr/>
          <p:nvPr/>
        </p:nvSpPr>
        <p:spPr>
          <a:xfrm>
            <a:off x="4800600" y="3200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>
            <a:off x="6096000" y="2057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6096000" y="1981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705600" y="19812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3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Important Functions: Ceiling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43000" y="3886200"/>
            <a:ext cx="6629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2056607" y="3885406"/>
            <a:ext cx="45720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799807" y="3885406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19600" y="3276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4109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0205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6301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7238207" y="3885406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1437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360613" y="3886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971007" y="3885406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580607" y="3885406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753394" y="3885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4191000" y="4494213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4191000" y="5105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4191000" y="57150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4191000" y="2055813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4191000" y="2665413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4191000" y="3275013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029200" y="2667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638800" y="2057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810000" y="3886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200400" y="44942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90800" y="5105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58" name="TextBox 44"/>
          <p:cNvSpPr txBox="1">
            <a:spLocks noChangeArrowheads="1"/>
          </p:cNvSpPr>
          <p:nvPr/>
        </p:nvSpPr>
        <p:spPr bwMode="auto">
          <a:xfrm>
            <a:off x="48006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69659" name="TextBox 45"/>
          <p:cNvSpPr txBox="1">
            <a:spLocks noChangeArrowheads="1"/>
          </p:cNvSpPr>
          <p:nvPr/>
        </p:nvSpPr>
        <p:spPr bwMode="auto">
          <a:xfrm>
            <a:off x="54102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</a:t>
            </a:r>
          </a:p>
        </p:txBody>
      </p:sp>
      <p:sp>
        <p:nvSpPr>
          <p:cNvPr id="69660" name="TextBox 46"/>
          <p:cNvSpPr txBox="1">
            <a:spLocks noChangeArrowheads="1"/>
          </p:cNvSpPr>
          <p:nvPr/>
        </p:nvSpPr>
        <p:spPr bwMode="auto">
          <a:xfrm>
            <a:off x="60198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69661" name="TextBox 47"/>
          <p:cNvSpPr txBox="1">
            <a:spLocks noChangeArrowheads="1"/>
          </p:cNvSpPr>
          <p:nvPr/>
        </p:nvSpPr>
        <p:spPr bwMode="auto">
          <a:xfrm>
            <a:off x="66294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4</a:t>
            </a:r>
          </a:p>
        </p:txBody>
      </p:sp>
      <p:sp>
        <p:nvSpPr>
          <p:cNvPr id="69662" name="TextBox 48"/>
          <p:cNvSpPr txBox="1">
            <a:spLocks noChangeArrowheads="1"/>
          </p:cNvSpPr>
          <p:nvPr/>
        </p:nvSpPr>
        <p:spPr bwMode="auto">
          <a:xfrm>
            <a:off x="72390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69663" name="TextBox 49"/>
          <p:cNvSpPr txBox="1">
            <a:spLocks noChangeArrowheads="1"/>
          </p:cNvSpPr>
          <p:nvPr/>
        </p:nvSpPr>
        <p:spPr bwMode="auto">
          <a:xfrm>
            <a:off x="35052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-1</a:t>
            </a:r>
          </a:p>
        </p:txBody>
      </p:sp>
      <p:sp>
        <p:nvSpPr>
          <p:cNvPr id="69664" name="TextBox 51"/>
          <p:cNvSpPr txBox="1">
            <a:spLocks noChangeArrowheads="1"/>
          </p:cNvSpPr>
          <p:nvPr/>
        </p:nvSpPr>
        <p:spPr bwMode="auto">
          <a:xfrm>
            <a:off x="4572000" y="48768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-2</a:t>
            </a:r>
          </a:p>
        </p:txBody>
      </p:sp>
      <p:sp>
        <p:nvSpPr>
          <p:cNvPr id="69665" name="TextBox 53"/>
          <p:cNvSpPr txBox="1">
            <a:spLocks noChangeArrowheads="1"/>
          </p:cNvSpPr>
          <p:nvPr/>
        </p:nvSpPr>
        <p:spPr bwMode="auto">
          <a:xfrm>
            <a:off x="2286000" y="40497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-3</a:t>
            </a:r>
          </a:p>
        </p:txBody>
      </p:sp>
      <p:sp>
        <p:nvSpPr>
          <p:cNvPr id="69666" name="TextBox 54"/>
          <p:cNvSpPr txBox="1">
            <a:spLocks noChangeArrowheads="1"/>
          </p:cNvSpPr>
          <p:nvPr/>
        </p:nvSpPr>
        <p:spPr bwMode="auto">
          <a:xfrm>
            <a:off x="1676400" y="40497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-4</a:t>
            </a:r>
          </a:p>
        </p:txBody>
      </p:sp>
      <p:sp>
        <p:nvSpPr>
          <p:cNvPr id="69667" name="TextBox 55"/>
          <p:cNvSpPr txBox="1">
            <a:spLocks noChangeArrowheads="1"/>
          </p:cNvSpPr>
          <p:nvPr/>
        </p:nvSpPr>
        <p:spPr bwMode="auto">
          <a:xfrm>
            <a:off x="1066800" y="40497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-5</a:t>
            </a:r>
          </a:p>
        </p:txBody>
      </p:sp>
      <p:sp>
        <p:nvSpPr>
          <p:cNvPr id="57" name="Oval 56"/>
          <p:cNvSpPr/>
          <p:nvPr/>
        </p:nvSpPr>
        <p:spPr>
          <a:xfrm>
            <a:off x="4267200" y="3200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76800" y="25908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486400" y="19812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57600" y="38100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048000" y="44196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438400" y="50292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048000" y="5029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657600" y="4419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267200" y="3810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76800" y="3200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486400" y="2590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096000" y="1981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680" name="TextBox 68"/>
          <p:cNvSpPr txBox="1">
            <a:spLocks noChangeArrowheads="1"/>
          </p:cNvSpPr>
          <p:nvPr/>
        </p:nvSpPr>
        <p:spPr bwMode="auto">
          <a:xfrm>
            <a:off x="3962400" y="31242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69681" name="TextBox 69"/>
          <p:cNvSpPr txBox="1">
            <a:spLocks noChangeArrowheads="1"/>
          </p:cNvSpPr>
          <p:nvPr/>
        </p:nvSpPr>
        <p:spPr bwMode="auto">
          <a:xfrm>
            <a:off x="3962400" y="2514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</a:t>
            </a:r>
          </a:p>
        </p:txBody>
      </p:sp>
      <p:sp>
        <p:nvSpPr>
          <p:cNvPr id="69682" name="TextBox 70"/>
          <p:cNvSpPr txBox="1">
            <a:spLocks noChangeArrowheads="1"/>
          </p:cNvSpPr>
          <p:nvPr/>
        </p:nvSpPr>
        <p:spPr bwMode="auto">
          <a:xfrm>
            <a:off x="3962400" y="1905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69683" name="TextBox 71"/>
          <p:cNvSpPr txBox="1">
            <a:spLocks noChangeArrowheads="1"/>
          </p:cNvSpPr>
          <p:nvPr/>
        </p:nvSpPr>
        <p:spPr bwMode="auto">
          <a:xfrm>
            <a:off x="4572000" y="42672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-1</a:t>
            </a:r>
          </a:p>
        </p:txBody>
      </p:sp>
      <p:sp>
        <p:nvSpPr>
          <p:cNvPr id="69684" name="TextBox 72"/>
          <p:cNvSpPr txBox="1">
            <a:spLocks noChangeArrowheads="1"/>
          </p:cNvSpPr>
          <p:nvPr/>
        </p:nvSpPr>
        <p:spPr bwMode="auto">
          <a:xfrm>
            <a:off x="28956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-2</a:t>
            </a:r>
          </a:p>
        </p:txBody>
      </p:sp>
      <p:sp>
        <p:nvSpPr>
          <p:cNvPr id="69685" name="TextBox 73"/>
          <p:cNvSpPr txBox="1">
            <a:spLocks noChangeArrowheads="1"/>
          </p:cNvSpPr>
          <p:nvPr/>
        </p:nvSpPr>
        <p:spPr bwMode="auto">
          <a:xfrm>
            <a:off x="4572000" y="54975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-3</a:t>
            </a:r>
          </a:p>
        </p:txBody>
      </p:sp>
      <p:sp>
        <p:nvSpPr>
          <p:cNvPr id="69686" name="TextBox 74"/>
          <p:cNvSpPr txBox="1">
            <a:spLocks noChangeArrowheads="1"/>
          </p:cNvSpPr>
          <p:nvPr/>
        </p:nvSpPr>
        <p:spPr bwMode="auto">
          <a:xfrm>
            <a:off x="7772400" y="37338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x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1981200" y="5715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1828800" y="56388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438400" y="5638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0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Important Function: Factorial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factorial function gives us the number of permutations (that is, uniquely ordered arrangements) of a collection of n objects</a:t>
            </a:r>
          </a:p>
          <a:p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Definition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:  The </a:t>
            </a:r>
            <a:r>
              <a:rPr lang="en-US" u="sng">
                <a:latin typeface="Calibri" charset="0"/>
                <a:ea typeface="ＭＳ Ｐゴシック" charset="0"/>
                <a:cs typeface="ＭＳ Ｐゴシック" charset="0"/>
              </a:rPr>
              <a:t>factorial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function, denoted n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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, is a function </a:t>
            </a:r>
            <a:r>
              <a:rPr lang="en-US" i="1">
                <a:latin typeface="Algerian" charset="0"/>
                <a:ea typeface="ＭＳ Ｐゴシック" charset="0"/>
                <a:cs typeface="ＭＳ Ｐゴシック" charset="0"/>
              </a:rPr>
              <a:t>N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i="1">
                <a:latin typeface="Algerian" charset="0"/>
                <a:ea typeface="ＭＳ Ｐゴシック" charset="0"/>
                <a:cs typeface="ＭＳ Ｐゴシック" charset="0"/>
              </a:rPr>
              <a:t>N</a:t>
            </a:r>
            <a:r>
              <a:rPr lang="en-US" i="1" baseline="30000">
                <a:latin typeface="Algerian" charset="0"/>
                <a:ea typeface="ＭＳ Ｐゴシック" charset="0"/>
                <a:cs typeface="ＭＳ Ｐゴシック" charset="0"/>
              </a:rPr>
              <a:t>+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.  Its value is the </a:t>
            </a:r>
            <a:r>
              <a:rPr lang="en-US" u="sng">
                <a:latin typeface="Calibri" charset="0"/>
                <a:ea typeface="ＭＳ Ｐゴシック" charset="0"/>
                <a:cs typeface="ＭＳ Ｐゴシック" charset="0"/>
              </a:rPr>
              <a:t>product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of the n positive integers</a:t>
            </a:r>
          </a:p>
          <a:p>
            <a:pPr algn="ctr"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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=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</a:t>
            </a:r>
            <a:r>
              <a:rPr lang="en-US" baseline="-2500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i=1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baseline="3000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i=n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 = 1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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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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(n-1)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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6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Definitions &amp; terminology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function, domain, co-domain, image, </a:t>
            </a:r>
            <a:r>
              <a:rPr lang="en-US" sz="2400" dirty="0" err="1">
                <a:latin typeface="Calibri" charset="0"/>
                <a:ea typeface="ＭＳ Ｐゴシック" charset="0"/>
              </a:rPr>
              <a:t>preimage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, </a:t>
            </a:r>
            <a:r>
              <a:rPr lang="en-US" sz="2400" dirty="0">
                <a:latin typeface="Calibri" charset="0"/>
                <a:ea typeface="ＭＳ Ｐゴシック" charset="0"/>
              </a:rPr>
              <a:t>range, image of a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set</a:t>
            </a:r>
            <a:endParaRPr lang="en-US" sz="2400" dirty="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Properties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One-to-one (injective), onto (</a:t>
            </a:r>
            <a:r>
              <a:rPr lang="en-US" sz="2400" dirty="0" err="1">
                <a:latin typeface="Calibri" charset="0"/>
                <a:ea typeface="ＭＳ Ｐゴシック" charset="0"/>
              </a:rPr>
              <a:t>surjective</a:t>
            </a:r>
            <a:r>
              <a:rPr lang="en-US" sz="2400" dirty="0">
                <a:latin typeface="Calibri" charset="0"/>
                <a:ea typeface="ＭＳ Ｐゴシック" charset="0"/>
              </a:rPr>
              <a:t>), one-to-one correspondence (</a:t>
            </a:r>
            <a:r>
              <a:rPr lang="en-US" sz="2400" dirty="0" err="1">
                <a:latin typeface="Calibri" charset="0"/>
                <a:ea typeface="ＭＳ Ｐゴシック" charset="0"/>
              </a:rPr>
              <a:t>bijective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)</a:t>
            </a:r>
            <a:endParaRPr lang="en-US" sz="2000" dirty="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Operators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600" dirty="0" smtClean="0">
                <a:latin typeface="Calibri" charset="0"/>
                <a:ea typeface="ＭＳ Ｐゴシック" charset="0"/>
              </a:rPr>
              <a:t>Composition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Inverse functions </a:t>
            </a:r>
            <a:endParaRPr lang="en-US" sz="2800" dirty="0" smtClean="0">
              <a:latin typeface="Calibri" charset="0"/>
              <a:ea typeface="ＭＳ Ｐゴシック" charset="0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Important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functions</a:t>
            </a:r>
          </a:p>
          <a:p>
            <a:pPr lvl="1" eaLnBrk="1" hangingPunct="1"/>
            <a:r>
              <a:rPr lang="en-US" sz="2600" dirty="0">
                <a:latin typeface="Calibri" charset="0"/>
                <a:ea typeface="ＭＳ Ｐゴシック" charset="0"/>
              </a:rPr>
              <a:t>identity, absolute value, floor, ceiling, factorial</a:t>
            </a:r>
          </a:p>
        </p:txBody>
      </p:sp>
    </p:spTree>
    <p:extLst>
      <p:ext uri="{BB962C8B-B14F-4D97-AF65-F5344CB8AC3E}">
        <p14:creationId xmlns:p14="http://schemas.microsoft.com/office/powerpoint/2010/main" val="27746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Section 12.4: 2, 5, 6, 7, 8, 10</a:t>
            </a:r>
          </a:p>
          <a:p>
            <a:r>
              <a:rPr lang="en-US" sz="2800" dirty="0" smtClean="0"/>
              <a:t>Section 12.5: 1, 2, 3, 6, 9</a:t>
            </a:r>
          </a:p>
          <a:p>
            <a:r>
              <a:rPr lang="en-US" sz="2800" dirty="0" smtClean="0"/>
              <a:t>Section 12.6: 2, 3, 4, 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92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diagram f: A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B as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Screen Shot 2015-03-29 at 11.46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36" y="1676399"/>
            <a:ext cx="8062550" cy="4479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10172" y="1686636"/>
            <a:ext cx="661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&gt;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05674" y="3647437"/>
            <a:ext cx="661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&gt;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79639" y="2982954"/>
            <a:ext cx="661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&gt;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588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5410200" y="2438400"/>
            <a:ext cx="1143000" cy="2209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Function: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5410200"/>
            <a:ext cx="3657600" cy="762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 function,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: A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4" name="Oval 3"/>
          <p:cNvSpPr/>
          <p:nvPr/>
        </p:nvSpPr>
        <p:spPr>
          <a:xfrm>
            <a:off x="2209800" y="2438400"/>
            <a:ext cx="1143000" cy="2209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43200" y="32004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91200" y="31242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14600" y="4002088"/>
            <a:ext cx="38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A</a:t>
            </a:r>
            <a:endParaRPr lang="en-US" sz="18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3962400"/>
            <a:ext cx="38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B</a:t>
            </a:r>
            <a:endParaRPr lang="en-US" sz="1800"/>
          </a:p>
        </p:txBody>
      </p:sp>
      <p:cxnSp>
        <p:nvCxnSpPr>
          <p:cNvPr id="11" name="Shape 10"/>
          <p:cNvCxnSpPr>
            <a:stCxn id="6" idx="5"/>
          </p:cNvCxnSpPr>
          <p:nvPr/>
        </p:nvCxnSpPr>
        <p:spPr>
          <a:xfrm rot="5400000" flipH="1" flipV="1">
            <a:off x="4229100" y="1703388"/>
            <a:ext cx="141288" cy="2982912"/>
          </a:xfrm>
          <a:prstGeom prst="curvedConnector4">
            <a:avLst>
              <a:gd name="adj1" fmla="val 176345"/>
              <a:gd name="adj2" fmla="val 813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62200" y="3048000"/>
            <a:ext cx="22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  <a:endParaRPr lang="en-US" sz="180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19800" y="3124200"/>
            <a:ext cx="22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  <a:endParaRPr lang="en-US" sz="180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67200" y="2524125"/>
            <a:ext cx="22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/>
              <a:t>f</a:t>
            </a:r>
            <a:endParaRPr lang="en-US" sz="1800" i="1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1981200" y="47244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Domain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5257800" y="4724400"/>
            <a:ext cx="243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Co-Domain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85800" y="17526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 err="1">
                <a:latin typeface="+mn-lt"/>
                <a:ea typeface="+mn-ea"/>
                <a:cs typeface="+mn-cs"/>
              </a:rPr>
              <a:t>Preimage</a:t>
            </a:r>
            <a:endParaRPr lang="en-US" sz="3200" dirty="0">
              <a:latin typeface="+mn-lt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>
            <a:endCxn id="6" idx="3"/>
          </p:cNvCxnSpPr>
          <p:nvPr/>
        </p:nvCxnSpPr>
        <p:spPr>
          <a:xfrm rot="16200000" flipH="1">
            <a:off x="1916113" y="2427287"/>
            <a:ext cx="979488" cy="6969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6096000" y="1752600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Image, </a:t>
            </a:r>
            <a:r>
              <a:rPr lang="en-US" sz="3200" i="1" dirty="0">
                <a:latin typeface="+mn-lt"/>
                <a:ea typeface="+mn-ea"/>
                <a:cs typeface="+mn-cs"/>
              </a:rPr>
              <a:t>f</a:t>
            </a:r>
            <a:r>
              <a:rPr lang="en-US" sz="3200" dirty="0">
                <a:latin typeface="+mn-lt"/>
                <a:ea typeface="+mn-ea"/>
                <a:cs typeface="+mn-cs"/>
              </a:rPr>
              <a:t>(a)=b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5867400" y="2286000"/>
            <a:ext cx="914400" cy="8382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562600" y="2743200"/>
            <a:ext cx="838200" cy="9906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3" name="Straight Connector 32"/>
          <p:cNvCxnSpPr>
            <a:stCxn id="4" idx="0"/>
            <a:endCxn id="31" idx="0"/>
          </p:cNvCxnSpPr>
          <p:nvPr/>
        </p:nvCxnSpPr>
        <p:spPr>
          <a:xfrm rot="16200000" flipH="1">
            <a:off x="4229100" y="990600"/>
            <a:ext cx="304800" cy="32004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1" idx="4"/>
          </p:cNvCxnSpPr>
          <p:nvPr/>
        </p:nvCxnSpPr>
        <p:spPr>
          <a:xfrm flipV="1">
            <a:off x="2895600" y="3733800"/>
            <a:ext cx="3086100" cy="9144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1" idx="1"/>
          </p:cNvCxnSpPr>
          <p:nvPr/>
        </p:nvCxnSpPr>
        <p:spPr>
          <a:xfrm>
            <a:off x="4648200" y="2133600"/>
            <a:ext cx="1036638" cy="754063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3657600" y="15240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Range</a:t>
            </a:r>
          </a:p>
        </p:txBody>
      </p:sp>
    </p:spTree>
    <p:extLst>
      <p:ext uri="{BB962C8B-B14F-4D97-AF65-F5344CB8AC3E}">
        <p14:creationId xmlns:p14="http://schemas.microsoft.com/office/powerpoint/2010/main" val="364642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5372</TotalTime>
  <Words>3207</Words>
  <Application>Microsoft Macintosh PowerPoint</Application>
  <PresentationFormat>On-screen Show (4:3)</PresentationFormat>
  <Paragraphs>376</Paragraphs>
  <Slides>74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>Office Theme</vt:lpstr>
      <vt:lpstr>Equation</vt:lpstr>
      <vt:lpstr>Functions</vt:lpstr>
      <vt:lpstr>Acknowledgement</vt:lpstr>
      <vt:lpstr>Outline</vt:lpstr>
      <vt:lpstr>Functions</vt:lpstr>
      <vt:lpstr>Functions</vt:lpstr>
      <vt:lpstr>Another example of a function</vt:lpstr>
      <vt:lpstr>Functions</vt:lpstr>
      <vt:lpstr>We can diagram f: A  B as </vt:lpstr>
      <vt:lpstr>Function: Visualization</vt:lpstr>
      <vt:lpstr>Terminology</vt:lpstr>
      <vt:lpstr>Example</vt:lpstr>
      <vt:lpstr>Example</vt:lpstr>
      <vt:lpstr>Example</vt:lpstr>
      <vt:lpstr>Example</vt:lpstr>
      <vt:lpstr>Definitions</vt:lpstr>
      <vt:lpstr>Example:</vt:lpstr>
      <vt:lpstr>Equality of functions</vt:lpstr>
      <vt:lpstr>More Definitions (2)</vt:lpstr>
      <vt:lpstr>Image of a set: Example</vt:lpstr>
      <vt:lpstr>Section 12.2  (Injective and Surjective functions)</vt:lpstr>
      <vt:lpstr>Section 12.2  (Injective and Surjective functions)</vt:lpstr>
      <vt:lpstr>Example</vt:lpstr>
      <vt:lpstr>Example</vt:lpstr>
      <vt:lpstr>Injective functions One-to-one functions</vt:lpstr>
      <vt:lpstr>Injective functions One-to-one functions</vt:lpstr>
      <vt:lpstr>How to show a function f: A B is injective? </vt:lpstr>
      <vt:lpstr>Injective functions One-to-one functions</vt:lpstr>
      <vt:lpstr>PowerPoint Presentation</vt:lpstr>
      <vt:lpstr>Injective functions One-to-one functions</vt:lpstr>
      <vt:lpstr>PowerPoint Presentation</vt:lpstr>
      <vt:lpstr>Surjective functions Onto functions range(f) = codomain(f)</vt:lpstr>
      <vt:lpstr>Surjective  functions Onto functions</vt:lpstr>
      <vt:lpstr>Surjective  functions Onto functions</vt:lpstr>
      <vt:lpstr>How to show a function f: A B is surjective? </vt:lpstr>
      <vt:lpstr>Surjective  functions Onto functions</vt:lpstr>
      <vt:lpstr>PowerPoint Presentation</vt:lpstr>
      <vt:lpstr>PowerPoint Presentation</vt:lpstr>
      <vt:lpstr>Examples of different types of correspondences</vt:lpstr>
      <vt:lpstr>Exercise 1</vt:lpstr>
      <vt:lpstr>Exercise 1 (cont’d)</vt:lpstr>
      <vt:lpstr>Exercise 2</vt:lpstr>
      <vt:lpstr>Exercise 3</vt:lpstr>
      <vt:lpstr>Exercise 3: Answer</vt:lpstr>
      <vt:lpstr>Exercise 3: Answer</vt:lpstr>
      <vt:lpstr>Exercise 4</vt:lpstr>
      <vt:lpstr>Exercise 4: Answer</vt:lpstr>
      <vt:lpstr>Exercise 5</vt:lpstr>
      <vt:lpstr>Exercise 5: f is one-to-one</vt:lpstr>
      <vt:lpstr>Exercise 5: f is not onto</vt:lpstr>
      <vt:lpstr>Practice Problems</vt:lpstr>
      <vt:lpstr>Composition (Section 12.4)</vt:lpstr>
      <vt:lpstr>PowerPoint Presentation</vt:lpstr>
      <vt:lpstr>Composition: Example 1</vt:lpstr>
      <vt:lpstr>Composition: Example 1 (cont’d)</vt:lpstr>
      <vt:lpstr>Associativity</vt:lpstr>
      <vt:lpstr>Composition: Injection and Surjection</vt:lpstr>
      <vt:lpstr>Proof of:  Suppose f: A  B and g: B  C. If both f and g are  injective then  g  f  is injective.</vt:lpstr>
      <vt:lpstr>Conversely,</vt:lpstr>
      <vt:lpstr>PowerPoint Presentation</vt:lpstr>
      <vt:lpstr>PowerPoint Presentation</vt:lpstr>
      <vt:lpstr>Inverse Functions</vt:lpstr>
      <vt:lpstr>PowerPoint Presentation</vt:lpstr>
      <vt:lpstr>PowerPoint Presentation</vt:lpstr>
      <vt:lpstr>Example</vt:lpstr>
      <vt:lpstr>Example</vt:lpstr>
      <vt:lpstr>Example</vt:lpstr>
      <vt:lpstr>Another Example</vt:lpstr>
      <vt:lpstr>Important Functions: Absolute Value</vt:lpstr>
      <vt:lpstr>Important Functions: Floor &amp; Ceiling</vt:lpstr>
      <vt:lpstr>Important Functions: Floor</vt:lpstr>
      <vt:lpstr>Important Functions: Ceiling</vt:lpstr>
      <vt:lpstr>Important Function: Factorial</vt:lpstr>
      <vt:lpstr>Summary</vt:lpstr>
      <vt:lpstr>Practice Problems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</dc:title>
  <dc:creator>Binay Bhattacharya</dc:creator>
  <cp:lastModifiedBy>Binay Bhattacharya</cp:lastModifiedBy>
  <cp:revision>49</cp:revision>
  <cp:lastPrinted>2015-04-06T18:19:06Z</cp:lastPrinted>
  <dcterms:created xsi:type="dcterms:W3CDTF">2015-03-30T06:07:30Z</dcterms:created>
  <dcterms:modified xsi:type="dcterms:W3CDTF">2015-04-08T07:32:40Z</dcterms:modified>
</cp:coreProperties>
</file>