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72" r:id="rId5"/>
    <p:sldId id="273" r:id="rId6"/>
    <p:sldId id="259" r:id="rId7"/>
    <p:sldId id="274" r:id="rId8"/>
    <p:sldId id="275" r:id="rId9"/>
    <p:sldId id="277" r:id="rId10"/>
    <p:sldId id="276" r:id="rId11"/>
    <p:sldId id="260" r:id="rId12"/>
    <p:sldId id="286" r:id="rId13"/>
    <p:sldId id="261" r:id="rId14"/>
    <p:sldId id="262" r:id="rId15"/>
    <p:sldId id="263" r:id="rId16"/>
    <p:sldId id="264" r:id="rId17"/>
    <p:sldId id="265" r:id="rId18"/>
    <p:sldId id="266" r:id="rId19"/>
    <p:sldId id="278" r:id="rId20"/>
    <p:sldId id="267" r:id="rId21"/>
    <p:sldId id="279" r:id="rId22"/>
    <p:sldId id="280" r:id="rId23"/>
    <p:sldId id="281" r:id="rId24"/>
    <p:sldId id="268" r:id="rId25"/>
    <p:sldId id="269" r:id="rId26"/>
    <p:sldId id="282" r:id="rId27"/>
    <p:sldId id="270" r:id="rId28"/>
    <p:sldId id="271" r:id="rId29"/>
    <p:sldId id="283" r:id="rId30"/>
    <p:sldId id="284" r:id="rId31"/>
    <p:sldId id="285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9" r:id="rId54"/>
    <p:sldId id="311" r:id="rId55"/>
    <p:sldId id="310" r:id="rId56"/>
    <p:sldId id="308" r:id="rId57"/>
    <p:sldId id="312" r:id="rId58"/>
    <p:sldId id="313" r:id="rId5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4" autoAdjust="0"/>
    <p:restoredTop sz="94660"/>
  </p:normalViewPr>
  <p:slideViewPr>
    <p:cSldViewPr snapToGrid="0" snapToObjects="1">
      <p:cViewPr>
        <p:scale>
          <a:sx n="85" d="100"/>
          <a:sy n="85" d="100"/>
        </p:scale>
        <p:origin x="-10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heme" Target="theme/theme1.xml"/><Relationship Id="rId64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printerSettings" Target="printerSettings/printerSettings1.bin"/><Relationship Id="rId61" Type="http://schemas.openxmlformats.org/officeDocument/2006/relationships/presProps" Target="presProps.xml"/><Relationship Id="rId62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69CC-73D3-024B-BA32-64D100E1FCF3}" type="datetimeFigureOut">
              <a:rPr lang="en-US" smtClean="0"/>
              <a:t>2015-02-22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3DEF-6ECF-2F41-A90E-465538035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941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69CC-73D3-024B-BA32-64D100E1FCF3}" type="datetimeFigureOut">
              <a:rPr lang="en-US" smtClean="0"/>
              <a:t>2015-02-22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3DEF-6ECF-2F41-A90E-465538035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612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69CC-73D3-024B-BA32-64D100E1FCF3}" type="datetimeFigureOut">
              <a:rPr lang="en-US" smtClean="0"/>
              <a:t>2015-02-22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3DEF-6ECF-2F41-A90E-465538035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32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69CC-73D3-024B-BA32-64D100E1FCF3}" type="datetimeFigureOut">
              <a:rPr lang="en-US" smtClean="0"/>
              <a:t>2015-02-22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3DEF-6ECF-2F41-A90E-465538035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199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69CC-73D3-024B-BA32-64D100E1FCF3}" type="datetimeFigureOut">
              <a:rPr lang="en-US" smtClean="0"/>
              <a:t>2015-02-22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3DEF-6ECF-2F41-A90E-465538035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830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69CC-73D3-024B-BA32-64D100E1FCF3}" type="datetimeFigureOut">
              <a:rPr lang="en-US" smtClean="0"/>
              <a:t>2015-02-22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3DEF-6ECF-2F41-A90E-465538035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633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69CC-73D3-024B-BA32-64D100E1FCF3}" type="datetimeFigureOut">
              <a:rPr lang="en-US" smtClean="0"/>
              <a:t>2015-02-22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3DEF-6ECF-2F41-A90E-465538035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22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69CC-73D3-024B-BA32-64D100E1FCF3}" type="datetimeFigureOut">
              <a:rPr lang="en-US" smtClean="0"/>
              <a:t>2015-02-22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3DEF-6ECF-2F41-A90E-465538035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577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69CC-73D3-024B-BA32-64D100E1FCF3}" type="datetimeFigureOut">
              <a:rPr lang="en-US" smtClean="0"/>
              <a:t>2015-02-22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3DEF-6ECF-2F41-A90E-465538035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196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69CC-73D3-024B-BA32-64D100E1FCF3}" type="datetimeFigureOut">
              <a:rPr lang="en-US" smtClean="0"/>
              <a:t>2015-02-22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3DEF-6ECF-2F41-A90E-465538035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13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69CC-73D3-024B-BA32-64D100E1FCF3}" type="datetimeFigureOut">
              <a:rPr lang="en-US" smtClean="0"/>
              <a:t>2015-02-22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3DEF-6ECF-2F41-A90E-465538035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12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569CC-73D3-024B-BA32-64D100E1FCF3}" type="datetimeFigureOut">
              <a:rPr lang="en-US" smtClean="0"/>
              <a:t>2015-02-22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43DEF-6ECF-2F41-A90E-465538035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160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Counting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765" y="3886200"/>
            <a:ext cx="7694705" cy="1881094"/>
          </a:xfrm>
        </p:spPr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Topics not covered in the text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Covered in section  6.5 of Rosen’s book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Covered in section 1.4 of </a:t>
            </a:r>
            <a:r>
              <a:rPr lang="en-US" dirty="0" err="1" smtClean="0"/>
              <a:t>Grimaldi’s</a:t>
            </a:r>
            <a:r>
              <a:rPr lang="en-US" dirty="0" smtClean="0"/>
              <a:t> book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002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Permutations with indistinguishable objects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4" y="1600200"/>
            <a:ext cx="8926286" cy="5257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Example</a:t>
            </a:r>
            <a:r>
              <a:rPr lang="en-US" sz="2800" dirty="0" smtClean="0">
                <a:solidFill>
                  <a:srgbClr val="000000"/>
                </a:solidFill>
              </a:rPr>
              <a:t>: How many permutations one can make by reordering the letters of the word </a:t>
            </a:r>
            <a:r>
              <a:rPr lang="en-US" sz="2800" b="1" i="1" dirty="0" smtClean="0">
                <a:solidFill>
                  <a:srgbClr val="0000FF"/>
                </a:solidFill>
              </a:rPr>
              <a:t>JESSEE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?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</a:rPr>
              <a:t>	</a:t>
            </a:r>
            <a:r>
              <a:rPr lang="en-US" sz="2800" dirty="0" smtClean="0">
                <a:solidFill>
                  <a:srgbClr val="000000"/>
                </a:solidFill>
              </a:rPr>
              <a:t>(</a:t>
            </a:r>
            <a:r>
              <a:rPr lang="en-US" sz="2800" i="1" dirty="0" smtClean="0">
                <a:solidFill>
                  <a:srgbClr val="0000FF"/>
                </a:solidFill>
              </a:rPr>
              <a:t>JESSEE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and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i="1" dirty="0" smtClean="0">
                <a:solidFill>
                  <a:srgbClr val="0000FF"/>
                </a:solidFill>
              </a:rPr>
              <a:t>SJESEE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are two different lists (permutations)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</a:p>
          <a:p>
            <a:r>
              <a:rPr lang="en-US" sz="2800" b="1" dirty="0" smtClean="0">
                <a:solidFill>
                  <a:srgbClr val="000000"/>
                </a:solidFill>
              </a:rPr>
              <a:t>Second Method</a:t>
            </a:r>
            <a:r>
              <a:rPr lang="en-US" sz="2800" dirty="0" smtClean="0">
                <a:solidFill>
                  <a:srgbClr val="000000"/>
                </a:solidFill>
              </a:rPr>
              <a:t>: The word  </a:t>
            </a:r>
            <a:r>
              <a:rPr lang="en-US" sz="2800" i="1" dirty="0" smtClean="0">
                <a:solidFill>
                  <a:srgbClr val="800000"/>
                </a:solidFill>
              </a:rPr>
              <a:t>JESSEE </a:t>
            </a:r>
            <a:r>
              <a:rPr lang="en-US" sz="2800" dirty="0" smtClean="0">
                <a:solidFill>
                  <a:srgbClr val="000000"/>
                </a:solidFill>
              </a:rPr>
              <a:t> contains 3 </a:t>
            </a:r>
            <a:r>
              <a:rPr lang="en-US" sz="2800" dirty="0" err="1" smtClean="0">
                <a:solidFill>
                  <a:srgbClr val="000000"/>
                </a:solidFill>
              </a:rPr>
              <a:t>Es</a:t>
            </a:r>
            <a:r>
              <a:rPr lang="en-US" sz="2800" dirty="0" smtClean="0">
                <a:solidFill>
                  <a:srgbClr val="000000"/>
                </a:solidFill>
              </a:rPr>
              <a:t>, 2 </a:t>
            </a:r>
            <a:r>
              <a:rPr lang="en-US" sz="2800" dirty="0" err="1" smtClean="0">
                <a:solidFill>
                  <a:srgbClr val="000000"/>
                </a:solidFill>
              </a:rPr>
              <a:t>Ss</a:t>
            </a:r>
            <a:r>
              <a:rPr lang="en-US" sz="2800" dirty="0" smtClean="0">
                <a:solidFill>
                  <a:srgbClr val="000000"/>
                </a:solidFill>
              </a:rPr>
              <a:t> and one J.</a:t>
            </a:r>
            <a:endParaRPr lang="en-US" sz="2800" dirty="0" smtClean="0">
              <a:solidFill>
                <a:srgbClr val="800000"/>
              </a:solidFill>
            </a:endParaRPr>
          </a:p>
          <a:p>
            <a:pPr lvl="1"/>
            <a:r>
              <a:rPr lang="en-US" sz="2400" dirty="0" smtClean="0"/>
              <a:t>We can place 3 </a:t>
            </a:r>
            <a:r>
              <a:rPr lang="en-US" sz="2400" dirty="0" err="1" smtClean="0"/>
              <a:t>Es</a:t>
            </a:r>
            <a:r>
              <a:rPr lang="en-US" sz="2400" dirty="0" smtClean="0"/>
              <a:t> in 6 places in C(6,3) different ways.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There are three more positions to fill once </a:t>
            </a:r>
            <a:r>
              <a:rPr lang="en-US" sz="2400" dirty="0" err="1" smtClean="0">
                <a:solidFill>
                  <a:srgbClr val="000000"/>
                </a:solidFill>
              </a:rPr>
              <a:t>Es</a:t>
            </a:r>
            <a:r>
              <a:rPr lang="en-US" sz="2400" dirty="0" smtClean="0">
                <a:solidFill>
                  <a:srgbClr val="000000"/>
                </a:solidFill>
              </a:rPr>
              <a:t> are placed.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In C(3,2) ways we can place 2Ss in three positions.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After all these, J has one (C(1,1)) position to  go. </a:t>
            </a:r>
          </a:p>
          <a:p>
            <a:pPr lvl="1" algn="just"/>
            <a:r>
              <a:rPr lang="en-US" sz="2400" dirty="0" smtClean="0">
                <a:solidFill>
                  <a:srgbClr val="0000FF"/>
                </a:solidFill>
              </a:rPr>
              <a:t>The total number of permutations of the letters of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i="1" dirty="0" smtClean="0">
                <a:solidFill>
                  <a:srgbClr val="800000"/>
                </a:solidFill>
              </a:rPr>
              <a:t>JESSEE</a:t>
            </a:r>
            <a:r>
              <a:rPr lang="en-US" sz="2400" i="1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is </a:t>
            </a:r>
          </a:p>
        </p:txBody>
      </p:sp>
      <p:pic>
        <p:nvPicPr>
          <p:cNvPr id="4" name="Picture 3" descr="Screen Shot 2015-02-17 at 10.27.4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142" y="6219925"/>
            <a:ext cx="7529286" cy="63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162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Permutations with indistinguishable objects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4" y="1600200"/>
            <a:ext cx="8926286" cy="52578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Theorem</a:t>
            </a:r>
            <a:r>
              <a:rPr lang="en-US" sz="2800" dirty="0" smtClean="0">
                <a:solidFill>
                  <a:srgbClr val="FF0000"/>
                </a:solidFill>
              </a:rPr>
              <a:t>: </a:t>
            </a:r>
            <a:r>
              <a:rPr lang="en-US" sz="2800" dirty="0" smtClean="0"/>
              <a:t>The number of different permutations of n objects where there are n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objects of Type 1 (non-distinct), n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objects of Type 2 (non-distinct), …., </a:t>
            </a:r>
            <a:r>
              <a:rPr lang="en-US" sz="2800" dirty="0" err="1" smtClean="0"/>
              <a:t>n</a:t>
            </a:r>
            <a:r>
              <a:rPr lang="en-US" sz="2800" baseline="-25000" dirty="0" err="1" smtClean="0"/>
              <a:t>t</a:t>
            </a:r>
            <a:r>
              <a:rPr lang="en-US" sz="2800" dirty="0" smtClean="0"/>
              <a:t> objects of Type t (non-distinct), and                        , is  </a:t>
            </a:r>
            <a:endParaRPr lang="en-US" sz="2400" dirty="0" smtClean="0">
              <a:solidFill>
                <a:srgbClr val="0000FF"/>
              </a:solidFill>
            </a:endParaRPr>
          </a:p>
        </p:txBody>
      </p:sp>
      <p:pic>
        <p:nvPicPr>
          <p:cNvPr id="5" name="Picture 4" descr="Screen Shot 2015-02-17 at 10.35.3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5115" y="2917371"/>
            <a:ext cx="1734456" cy="512453"/>
          </a:xfrm>
          <a:prstGeom prst="rect">
            <a:avLst/>
          </a:prstGeom>
        </p:spPr>
      </p:pic>
      <p:pic>
        <p:nvPicPr>
          <p:cNvPr id="6" name="Picture 5" descr="Screen Shot 2015-02-17 at 10.36.5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0" y="3357252"/>
            <a:ext cx="2177143" cy="780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205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Combinations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k-combination of a set of n objects is an unordered selection of k elements from the set. When the elements are not repeated, a k-combination is a size-k subset. We have seen that </a:t>
            </a:r>
            <a:endParaRPr lang="en-US" sz="2800" dirty="0"/>
          </a:p>
        </p:txBody>
      </p:sp>
      <p:pic>
        <p:nvPicPr>
          <p:cNvPr id="6" name="Picture 5" descr="Screen Shot 2015-02-18 at 1.53.2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2299" y="3422650"/>
            <a:ext cx="3439905" cy="850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042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Some important identities</a:t>
            </a:r>
          </a:p>
        </p:txBody>
      </p:sp>
      <p:pic>
        <p:nvPicPr>
          <p:cNvPr id="9" name="Picture 8" descr="Screen Shot 2015-02-17 at 10.58.4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464" y="1912469"/>
            <a:ext cx="3881669" cy="986865"/>
          </a:xfrm>
          <a:prstGeom prst="rect">
            <a:avLst/>
          </a:prstGeom>
        </p:spPr>
      </p:pic>
      <p:pic>
        <p:nvPicPr>
          <p:cNvPr id="10" name="Picture 9" descr="Screen Shot 2015-02-17 at 10.59.55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700" y="2824628"/>
            <a:ext cx="5308600" cy="989739"/>
          </a:xfrm>
          <a:prstGeom prst="rect">
            <a:avLst/>
          </a:prstGeom>
        </p:spPr>
      </p:pic>
      <p:pic>
        <p:nvPicPr>
          <p:cNvPr id="12" name="Picture 11" descr="Screen Shot 2015-02-18 at 1.55.48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701" y="4025899"/>
            <a:ext cx="7979050" cy="69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847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Combinations with repetitions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4" y="1600200"/>
            <a:ext cx="8926286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We consider the case when an object is selected repeatedly.</a:t>
            </a:r>
          </a:p>
          <a:p>
            <a:r>
              <a:rPr lang="en-US" sz="2800" dirty="0" smtClean="0"/>
              <a:t>Example: Consider a set A = {</a:t>
            </a:r>
            <a:r>
              <a:rPr lang="en-US" sz="2800" dirty="0" err="1" smtClean="0"/>
              <a:t>a,b,c,d</a:t>
            </a:r>
            <a:r>
              <a:rPr lang="en-US" sz="2800" dirty="0" smtClean="0"/>
              <a:t>}. We select two objects from A.</a:t>
            </a:r>
          </a:p>
          <a:p>
            <a:pPr lvl="1"/>
            <a:r>
              <a:rPr lang="en-US" sz="2400" dirty="0" smtClean="0"/>
              <a:t>We now consider the following four cases. </a:t>
            </a:r>
          </a:p>
        </p:txBody>
      </p:sp>
    </p:spTree>
    <p:extLst>
      <p:ext uri="{BB962C8B-B14F-4D97-AF65-F5344CB8AC3E}">
        <p14:creationId xmlns:p14="http://schemas.microsoft.com/office/powerpoint/2010/main" val="4256158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4" y="1600200"/>
            <a:ext cx="8926286" cy="52578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4-permutations with  repetitions</a:t>
            </a:r>
            <a:r>
              <a:rPr lang="en-US" sz="2800" dirty="0" smtClean="0"/>
              <a:t>: 4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= 16 possible cases.</a:t>
            </a:r>
          </a:p>
        </p:txBody>
      </p:sp>
      <p:pic>
        <p:nvPicPr>
          <p:cNvPr id="4" name="Picture 3" descr="Screen Shot 2015-02-17 at 11.09.3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06" y="2306917"/>
            <a:ext cx="3213100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036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4" y="1600200"/>
            <a:ext cx="8926286" cy="5257800"/>
          </a:xfrm>
        </p:spPr>
        <p:txBody>
          <a:bodyPr>
            <a:normAutofit/>
          </a:bodyPr>
          <a:lstStyle/>
          <a:p>
            <a:r>
              <a:rPr lang="en-US" sz="2700" b="1" dirty="0" smtClean="0">
                <a:solidFill>
                  <a:srgbClr val="FF0000"/>
                </a:solidFill>
              </a:rPr>
              <a:t>4-permutations without  repetitions</a:t>
            </a:r>
            <a:r>
              <a:rPr lang="en-US" sz="2700" dirty="0" smtClean="0"/>
              <a:t>: P(4,2) = 12 possible cases.</a:t>
            </a:r>
          </a:p>
        </p:txBody>
      </p:sp>
      <p:pic>
        <p:nvPicPr>
          <p:cNvPr id="5" name="Picture 4" descr="Screen Shot 2015-02-17 at 11.12.0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900" y="2828365"/>
            <a:ext cx="31242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823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4" y="1600200"/>
            <a:ext cx="8926286" cy="5257800"/>
          </a:xfrm>
        </p:spPr>
        <p:txBody>
          <a:bodyPr>
            <a:normAutofit/>
          </a:bodyPr>
          <a:lstStyle/>
          <a:p>
            <a:r>
              <a:rPr lang="en-US" sz="2700" b="1" dirty="0" smtClean="0">
                <a:solidFill>
                  <a:srgbClr val="FF0000"/>
                </a:solidFill>
              </a:rPr>
              <a:t>4-combinations without  repetitions</a:t>
            </a:r>
            <a:r>
              <a:rPr lang="en-US" sz="2700" dirty="0" smtClean="0"/>
              <a:t>: C(4,2) = 6 possible cases.</a:t>
            </a:r>
          </a:p>
        </p:txBody>
      </p:sp>
      <p:pic>
        <p:nvPicPr>
          <p:cNvPr id="4" name="Picture 3" descr="Screen Shot 2015-02-17 at 11.14.1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100" y="2658035"/>
            <a:ext cx="2959100" cy="345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531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4" y="1600200"/>
            <a:ext cx="8926286" cy="5257800"/>
          </a:xfrm>
        </p:spPr>
        <p:txBody>
          <a:bodyPr>
            <a:normAutofit/>
          </a:bodyPr>
          <a:lstStyle/>
          <a:p>
            <a:r>
              <a:rPr lang="en-US" sz="2700" b="1" dirty="0" smtClean="0">
                <a:solidFill>
                  <a:srgbClr val="FF0000"/>
                </a:solidFill>
              </a:rPr>
              <a:t>4-combinations with  repetitions</a:t>
            </a:r>
            <a:r>
              <a:rPr lang="en-US" sz="2700" dirty="0" smtClean="0"/>
              <a:t>: C(5,3) = 10 possible cases.</a:t>
            </a:r>
          </a:p>
        </p:txBody>
      </p:sp>
      <p:pic>
        <p:nvPicPr>
          <p:cNvPr id="5" name="Picture 4" descr="Screen Shot 2015-02-17 at 11.15.2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100" y="2944158"/>
            <a:ext cx="2971800" cy="34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388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4" y="1600200"/>
            <a:ext cx="8926286" cy="5257800"/>
          </a:xfrm>
        </p:spPr>
        <p:txBody>
          <a:bodyPr>
            <a:normAutofit/>
          </a:bodyPr>
          <a:lstStyle/>
          <a:p>
            <a:r>
              <a:rPr lang="en-US" sz="2700" b="1" dirty="0" smtClean="0">
                <a:solidFill>
                  <a:srgbClr val="FF0000"/>
                </a:solidFill>
              </a:rPr>
              <a:t>4-combinations with  repetitions</a:t>
            </a:r>
            <a:r>
              <a:rPr lang="en-US" sz="2700" dirty="0" smtClean="0"/>
              <a:t>: C(5,3) = 10 possible cases.</a:t>
            </a:r>
          </a:p>
        </p:txBody>
      </p:sp>
      <p:pic>
        <p:nvPicPr>
          <p:cNvPr id="5" name="Picture 4" descr="Screen Shot 2015-02-17 at 11.15.2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100" y="2944158"/>
            <a:ext cx="2971800" cy="34671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394824" y="3122706"/>
            <a:ext cx="2584823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Note that combinations with repetitions do not correspond to subsets of a set.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7680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Permutations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</a:t>
            </a:r>
            <a:r>
              <a:rPr lang="en-US" sz="2800" b="1" dirty="0" smtClean="0">
                <a:solidFill>
                  <a:srgbClr val="0000FF"/>
                </a:solidFill>
              </a:rPr>
              <a:t>k-permutations </a:t>
            </a:r>
            <a:r>
              <a:rPr lang="en-US" sz="2800" dirty="0" smtClean="0"/>
              <a:t>of a set  of n objects is the same  as a length-k lists. Here the order of the objects is important. 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The number of  k-permutations of n objects with repetition is  </a:t>
            </a:r>
            <a:r>
              <a:rPr lang="en-US" sz="2800" b="1" dirty="0" err="1" smtClean="0">
                <a:solidFill>
                  <a:srgbClr val="0000FF"/>
                </a:solidFill>
              </a:rPr>
              <a:t>n</a:t>
            </a:r>
            <a:r>
              <a:rPr lang="en-US" sz="2800" b="1" baseline="30000" dirty="0" err="1" smtClean="0">
                <a:solidFill>
                  <a:srgbClr val="0000FF"/>
                </a:solidFill>
              </a:rPr>
              <a:t>k</a:t>
            </a:r>
            <a:r>
              <a:rPr lang="en-US" sz="2800" b="1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r>
              <a:rPr lang="en-US" sz="2800" dirty="0" smtClean="0">
                <a:solidFill>
                  <a:srgbClr val="000000"/>
                </a:solidFill>
              </a:rPr>
              <a:t>The number of k-permutation of n objects without repetition is                 .</a:t>
            </a:r>
          </a:p>
          <a:p>
            <a:endParaRPr lang="en-US" sz="2800" dirty="0" smtClean="0">
              <a:solidFill>
                <a:srgbClr val="000000"/>
              </a:solidFill>
            </a:endParaRPr>
          </a:p>
          <a:p>
            <a:r>
              <a:rPr lang="en-US" sz="2800" dirty="0" smtClean="0">
                <a:solidFill>
                  <a:srgbClr val="000000"/>
                </a:solidFill>
              </a:rPr>
              <a:t>We write </a:t>
            </a:r>
            <a:endParaRPr lang="en-US" sz="2800" dirty="0">
              <a:solidFill>
                <a:srgbClr val="000000"/>
              </a:solidFill>
            </a:endParaRPr>
          </a:p>
        </p:txBody>
      </p:sp>
      <p:pic>
        <p:nvPicPr>
          <p:cNvPr id="4" name="Picture 3" descr="Screen Shot 2015-02-17 at 10.03.2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257" y="4368800"/>
            <a:ext cx="918029" cy="708479"/>
          </a:xfrm>
          <a:prstGeom prst="rect">
            <a:avLst/>
          </a:prstGeom>
        </p:spPr>
      </p:pic>
      <p:pic>
        <p:nvPicPr>
          <p:cNvPr id="5" name="Picture 4" descr="Screen Shot 2015-02-17 at 10.03.45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884" y="5289777"/>
            <a:ext cx="308610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698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Combinations with repetitions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4" y="1600200"/>
            <a:ext cx="8926286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Consider the following problem known as </a:t>
            </a:r>
            <a:r>
              <a:rPr lang="en-US" sz="2800" b="1" dirty="0" smtClean="0">
                <a:solidFill>
                  <a:srgbClr val="FF0000"/>
                </a:solidFill>
              </a:rPr>
              <a:t>distribution of money.</a:t>
            </a:r>
          </a:p>
          <a:p>
            <a:pPr lvl="1"/>
            <a:r>
              <a:rPr lang="en-US" sz="2400" dirty="0" smtClean="0"/>
              <a:t>We  have n pennies that we want to distribute to k kids. Each child gets at least one penny. How many ways can we distribute the money?</a:t>
            </a:r>
          </a:p>
          <a:p>
            <a:pPr marL="914400" lvl="1" indent="-45720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5418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Combinations with repetitions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4" y="1600200"/>
            <a:ext cx="8926286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Consider the following problem known as </a:t>
            </a:r>
            <a:r>
              <a:rPr lang="en-US" sz="2800" b="1" dirty="0" smtClean="0">
                <a:solidFill>
                  <a:srgbClr val="FF0000"/>
                </a:solidFill>
              </a:rPr>
              <a:t>distribution of money.</a:t>
            </a:r>
          </a:p>
          <a:p>
            <a:pPr lvl="1"/>
            <a:r>
              <a:rPr lang="en-US" sz="2400" dirty="0" smtClean="0"/>
              <a:t>We  have n pennies that we want to distribute to k kids. Each child gets at least one penny. How many ways can we distribute the money?</a:t>
            </a:r>
          </a:p>
          <a:p>
            <a:pPr lvl="1"/>
            <a:r>
              <a:rPr lang="en-US" sz="2400" dirty="0" smtClean="0"/>
              <a:t>Kids are distinct, but pennies are not.</a:t>
            </a:r>
          </a:p>
          <a:p>
            <a:pPr lvl="1"/>
            <a:r>
              <a:rPr lang="en-US" sz="2400" dirty="0" smtClean="0"/>
              <a:t>For n=6 and k=3, (1,1,4), (2,3,1) are distinct ways.</a:t>
            </a:r>
          </a:p>
          <a:p>
            <a:pPr lvl="1"/>
            <a:r>
              <a:rPr lang="en-US" sz="2400" dirty="0" smtClean="0"/>
              <a:t>All solutions: </a:t>
            </a:r>
            <a:r>
              <a:rPr lang="en-US" sz="2400" dirty="0" smtClean="0">
                <a:solidFill>
                  <a:srgbClr val="800000"/>
                </a:solidFill>
              </a:rPr>
              <a:t>(1,1,4), (1,2,3), (1,3,2), (1,4,1),(2,1,3), (2,2,2), (2,3,1), (3,1,2), (3,2,1), (4,1,1)</a:t>
            </a:r>
          </a:p>
          <a:p>
            <a:pPr marL="914400" lvl="1" indent="-45720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19363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Combinations with repetitions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4" y="1600200"/>
            <a:ext cx="8926286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Consider the following problem known as </a:t>
            </a:r>
            <a:r>
              <a:rPr lang="en-US" sz="2800" b="1" dirty="0" smtClean="0">
                <a:solidFill>
                  <a:srgbClr val="FF0000"/>
                </a:solidFill>
              </a:rPr>
              <a:t>distribution of money.</a:t>
            </a:r>
          </a:p>
          <a:p>
            <a:pPr lvl="1"/>
            <a:r>
              <a:rPr lang="en-US" sz="2400" dirty="0" smtClean="0"/>
              <a:t>We  have n pennies that we want to distribute to k kids. Each child gets at least one penny. How many ways can we distribute the money?</a:t>
            </a:r>
          </a:p>
          <a:p>
            <a:pPr lvl="1"/>
            <a:r>
              <a:rPr lang="en-US" sz="2400" dirty="0" smtClean="0"/>
              <a:t>Kids are distinct, but pennies are not.</a:t>
            </a:r>
          </a:p>
          <a:p>
            <a:pPr lvl="1"/>
            <a:r>
              <a:rPr lang="en-US" sz="2400" dirty="0" smtClean="0"/>
              <a:t>For n=6 and k=3, (1,1,4), (2,3,1) are distinct ways.</a:t>
            </a:r>
          </a:p>
          <a:p>
            <a:pPr lvl="1"/>
            <a:r>
              <a:rPr lang="en-US" sz="2400" dirty="0" smtClean="0"/>
              <a:t>All solutions: </a:t>
            </a:r>
            <a:r>
              <a:rPr lang="en-US" sz="2400" dirty="0" smtClean="0">
                <a:solidFill>
                  <a:srgbClr val="800000"/>
                </a:solidFill>
              </a:rPr>
              <a:t>(1,1,4), (1,2,3), (1,3,2), (1,4,1),(2,1,3), (2,2,2), (2,3,1), (3,1,2), (3,2,1), (4,1,1)</a:t>
            </a:r>
          </a:p>
          <a:p>
            <a:pPr marL="914400" lvl="1" indent="-457200"/>
            <a:r>
              <a:rPr lang="en-US" sz="2400" dirty="0" smtClean="0"/>
              <a:t>There is only one way for  kid 1 to get n</a:t>
            </a:r>
            <a:r>
              <a:rPr lang="en-US" sz="2400" baseline="-25000" dirty="0" smtClean="0"/>
              <a:t>1 </a:t>
            </a:r>
            <a:r>
              <a:rPr lang="en-US" sz="2400" dirty="0" smtClean="0"/>
              <a:t>pennies, kid-2 to get n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pennies, ..... and so on where </a:t>
            </a:r>
          </a:p>
          <a:p>
            <a:pPr marL="457200" lvl="1" indent="0">
              <a:buNone/>
            </a:pPr>
            <a:r>
              <a:rPr lang="en-US" sz="2400" dirty="0"/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n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 + n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 + … +</a:t>
            </a:r>
            <a:r>
              <a:rPr lang="en-US" sz="2400" dirty="0" err="1" smtClean="0">
                <a:solidFill>
                  <a:srgbClr val="FF0000"/>
                </a:solidFill>
              </a:rPr>
              <a:t>n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k</a:t>
            </a:r>
            <a:r>
              <a:rPr lang="en-US" sz="2400" baseline="-250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=n</a:t>
            </a:r>
          </a:p>
          <a:p>
            <a:pPr marL="914400" lvl="1" indent="-45720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48533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Distribution of money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4" y="1600200"/>
            <a:ext cx="8926286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We  have n pennies that we want to distribute to k kids. Each child gets at least one penny. How many ways can we distribute the money?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Let us consider the following experiment.</a:t>
            </a:r>
          </a:p>
          <a:p>
            <a:pPr lvl="1"/>
            <a:r>
              <a:rPr lang="en-US" sz="2400" dirty="0" smtClean="0"/>
              <a:t> Line up the pennies (all are the same), order doesn’t matter.</a:t>
            </a:r>
          </a:p>
          <a:p>
            <a:pPr marL="457200" lvl="1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</a:t>
            </a:r>
            <a:r>
              <a:rPr lang="en-US" sz="2400" b="1" dirty="0" smtClean="0">
                <a:solidFill>
                  <a:srgbClr val="0000FF"/>
                </a:solidFill>
              </a:rPr>
              <a:t>x x x x x x x x x x x x x x x x x x x x x x x x x x x x x x x x </a:t>
            </a:r>
          </a:p>
          <a:p>
            <a:pPr marL="457200" lvl="1" indent="0">
              <a:buNone/>
            </a:pPr>
            <a:r>
              <a:rPr lang="en-US" sz="2400" b="1" dirty="0">
                <a:solidFill>
                  <a:srgbClr val="0000FF"/>
                </a:solidFill>
              </a:rPr>
              <a:t>	</a:t>
            </a:r>
            <a:r>
              <a:rPr lang="en-US" sz="2400" b="1" dirty="0" smtClean="0">
                <a:solidFill>
                  <a:srgbClr val="0000FF"/>
                </a:solidFill>
              </a:rPr>
              <a:t>					</a:t>
            </a:r>
            <a:r>
              <a:rPr lang="en-US" sz="2400" dirty="0" smtClean="0"/>
              <a:t>(n pennies)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401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Distribution of money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4" y="1600200"/>
            <a:ext cx="8926286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We  have n pennies that we want to distribute to k kids. Each child gets at least one penny. How many ways can we distribute the money?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Let us consider the following experiment.</a:t>
            </a:r>
          </a:p>
          <a:p>
            <a:pPr lvl="1"/>
            <a:r>
              <a:rPr lang="en-US" sz="2400" dirty="0" smtClean="0"/>
              <a:t> Line up the pennies (all are the same), order doesn’t matter.</a:t>
            </a:r>
          </a:p>
          <a:p>
            <a:pPr marL="457200" lvl="1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</a:t>
            </a:r>
            <a:r>
              <a:rPr lang="en-US" sz="2400" b="1" dirty="0" smtClean="0">
                <a:solidFill>
                  <a:srgbClr val="0000FF"/>
                </a:solidFill>
              </a:rPr>
              <a:t>x x x x x x x x x x x x x x x x x x x x x x x x x x x x x x x x </a:t>
            </a:r>
          </a:p>
          <a:p>
            <a:pPr marL="457200" lvl="1" indent="0">
              <a:buNone/>
            </a:pPr>
            <a:r>
              <a:rPr lang="en-US" sz="2400" b="1" dirty="0">
                <a:solidFill>
                  <a:srgbClr val="0000FF"/>
                </a:solidFill>
              </a:rPr>
              <a:t>	</a:t>
            </a:r>
            <a:r>
              <a:rPr lang="en-US" sz="2400" b="1" dirty="0" smtClean="0">
                <a:solidFill>
                  <a:srgbClr val="0000FF"/>
                </a:solidFill>
              </a:rPr>
              <a:t>					</a:t>
            </a:r>
            <a:r>
              <a:rPr lang="en-US" sz="2400" dirty="0" smtClean="0"/>
              <a:t>(n pennies)</a:t>
            </a:r>
            <a:endParaRPr lang="en-US" sz="2400" dirty="0"/>
          </a:p>
          <a:p>
            <a:pPr lvl="1"/>
            <a:r>
              <a:rPr lang="en-US" sz="2400" dirty="0" smtClean="0"/>
              <a:t>Let the first child pick them from left to right. After a while we stop the kid.</a:t>
            </a:r>
          </a:p>
          <a:p>
            <a:pPr lvl="1"/>
            <a:r>
              <a:rPr lang="en-US" sz="2400" dirty="0" smtClean="0">
                <a:solidFill>
                  <a:srgbClr val="800000"/>
                </a:solidFill>
              </a:rPr>
              <a:t> </a:t>
            </a:r>
            <a:r>
              <a:rPr lang="en-US" sz="2400" b="1" dirty="0" smtClean="0">
                <a:solidFill>
                  <a:srgbClr val="800000"/>
                </a:solidFill>
              </a:rPr>
              <a:t>x x x x x x x x x x </a:t>
            </a:r>
            <a:r>
              <a:rPr lang="en-US" sz="2400" b="1" dirty="0" smtClean="0">
                <a:solidFill>
                  <a:srgbClr val="FF0000"/>
                </a:solidFill>
              </a:rPr>
              <a:t>|</a:t>
            </a:r>
            <a:r>
              <a:rPr lang="en-US" sz="2400" b="1" dirty="0" smtClean="0">
                <a:solidFill>
                  <a:srgbClr val="0000FF"/>
                </a:solidFill>
              </a:rPr>
              <a:t>x x x x x x x x x x x x x x x x x x x x x x </a:t>
            </a:r>
          </a:p>
          <a:p>
            <a:pPr marL="457200" lvl="1" indent="0">
              <a:buNone/>
            </a:pP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smtClean="0">
                <a:solidFill>
                  <a:srgbClr val="800000"/>
                </a:solidFill>
              </a:rPr>
              <a:t>(kid -1 gets these) </a:t>
            </a:r>
            <a:r>
              <a:rPr lang="en-US" sz="2400" b="1" dirty="0" smtClean="0">
                <a:solidFill>
                  <a:srgbClr val="FF0000"/>
                </a:solidFill>
              </a:rPr>
              <a:t>(stop)</a:t>
            </a:r>
          </a:p>
          <a:p>
            <a:pPr marL="457200" lvl="1" indent="0">
              <a:buNone/>
            </a:pP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032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Distribution of money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4" y="1600200"/>
            <a:ext cx="8926286" cy="5257800"/>
          </a:xfrm>
        </p:spPr>
        <p:txBody>
          <a:bodyPr>
            <a:normAutofit/>
          </a:bodyPr>
          <a:lstStyle/>
          <a:p>
            <a:pPr lvl="1"/>
            <a:r>
              <a:rPr lang="en-US" sz="2400" dirty="0" smtClean="0"/>
              <a:t>Line up the pennies (all are the same), order doesn’t matter.</a:t>
            </a:r>
          </a:p>
          <a:p>
            <a:pPr marL="457200" lvl="1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</a:t>
            </a:r>
            <a:r>
              <a:rPr lang="en-US" sz="2400" b="1" dirty="0" smtClean="0">
                <a:solidFill>
                  <a:srgbClr val="0000FF"/>
                </a:solidFill>
              </a:rPr>
              <a:t>x x x x x x x x x x x x x x x x x x x x x x x x x x x x x x x x </a:t>
            </a:r>
          </a:p>
          <a:p>
            <a:pPr marL="457200" lvl="1" indent="0">
              <a:buNone/>
            </a:pPr>
            <a:r>
              <a:rPr lang="en-US" sz="2400" b="1" dirty="0">
                <a:solidFill>
                  <a:srgbClr val="0000FF"/>
                </a:solidFill>
              </a:rPr>
              <a:t>	</a:t>
            </a:r>
            <a:r>
              <a:rPr lang="en-US" sz="2400" b="1" dirty="0" smtClean="0">
                <a:solidFill>
                  <a:srgbClr val="0000FF"/>
                </a:solidFill>
              </a:rPr>
              <a:t>					</a:t>
            </a:r>
            <a:r>
              <a:rPr lang="en-US" sz="2400" dirty="0" smtClean="0"/>
              <a:t>(n pennies)</a:t>
            </a:r>
            <a:endParaRPr lang="en-US" sz="2400" dirty="0"/>
          </a:p>
          <a:p>
            <a:pPr lvl="1"/>
            <a:r>
              <a:rPr lang="en-US" sz="2400" dirty="0" smtClean="0"/>
              <a:t>Let the first child pick them from left to right. After a while we stop the kid.</a:t>
            </a:r>
          </a:p>
          <a:p>
            <a:pPr marL="457200" lvl="1" indent="0">
              <a:buNone/>
            </a:pPr>
            <a:r>
              <a:rPr lang="en-US" sz="2400" dirty="0" smtClean="0">
                <a:solidFill>
                  <a:srgbClr val="800000"/>
                </a:solidFill>
              </a:rPr>
              <a:t>	 </a:t>
            </a:r>
            <a:r>
              <a:rPr lang="en-US" sz="2400" b="1" dirty="0" smtClean="0">
                <a:solidFill>
                  <a:srgbClr val="800000"/>
                </a:solidFill>
              </a:rPr>
              <a:t>x x x x x x x x x x </a:t>
            </a:r>
            <a:r>
              <a:rPr lang="en-US" sz="2400" b="1" dirty="0" smtClean="0">
                <a:solidFill>
                  <a:srgbClr val="FF0000"/>
                </a:solidFill>
              </a:rPr>
              <a:t>|</a:t>
            </a:r>
            <a:r>
              <a:rPr lang="en-US" sz="2400" b="1" dirty="0" smtClean="0">
                <a:solidFill>
                  <a:srgbClr val="0000FF"/>
                </a:solidFill>
              </a:rPr>
              <a:t>x x x x x x x x x x x x x x x x x x x x x x </a:t>
            </a:r>
          </a:p>
          <a:p>
            <a:pPr marL="457200" lvl="1" indent="0">
              <a:buNone/>
            </a:pP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smtClean="0">
                <a:solidFill>
                  <a:srgbClr val="800000"/>
                </a:solidFill>
              </a:rPr>
              <a:t>(kid -1 gets these) </a:t>
            </a:r>
            <a:r>
              <a:rPr lang="en-US" sz="2400" b="1" dirty="0" smtClean="0">
                <a:solidFill>
                  <a:srgbClr val="FF0000"/>
                </a:solidFill>
              </a:rPr>
              <a:t>(stop)</a:t>
            </a:r>
          </a:p>
        </p:txBody>
      </p:sp>
    </p:spTree>
    <p:extLst>
      <p:ext uri="{BB962C8B-B14F-4D97-AF65-F5344CB8AC3E}">
        <p14:creationId xmlns:p14="http://schemas.microsoft.com/office/powerpoint/2010/main" val="3643526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Distribution of money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4" y="1600200"/>
            <a:ext cx="8926286" cy="5257800"/>
          </a:xfrm>
        </p:spPr>
        <p:txBody>
          <a:bodyPr>
            <a:normAutofit/>
          </a:bodyPr>
          <a:lstStyle/>
          <a:p>
            <a:pPr lvl="1"/>
            <a:r>
              <a:rPr lang="en-US" sz="2400" dirty="0" smtClean="0"/>
              <a:t>Line up the pennies (all are the same), order doesn’t matter.</a:t>
            </a:r>
          </a:p>
          <a:p>
            <a:pPr marL="457200" lvl="1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</a:t>
            </a:r>
            <a:r>
              <a:rPr lang="en-US" sz="2400" b="1" dirty="0" smtClean="0">
                <a:solidFill>
                  <a:srgbClr val="0000FF"/>
                </a:solidFill>
              </a:rPr>
              <a:t>x x x x x x x x x x x x x x x x x x x x x x x x x x x x x x x x </a:t>
            </a:r>
          </a:p>
          <a:p>
            <a:pPr marL="457200" lvl="1" indent="0">
              <a:buNone/>
            </a:pPr>
            <a:r>
              <a:rPr lang="en-US" sz="2400" b="1" dirty="0">
                <a:solidFill>
                  <a:srgbClr val="0000FF"/>
                </a:solidFill>
              </a:rPr>
              <a:t>	</a:t>
            </a:r>
            <a:r>
              <a:rPr lang="en-US" sz="2400" b="1" dirty="0" smtClean="0">
                <a:solidFill>
                  <a:srgbClr val="0000FF"/>
                </a:solidFill>
              </a:rPr>
              <a:t>					</a:t>
            </a:r>
            <a:r>
              <a:rPr lang="en-US" sz="2400" dirty="0" smtClean="0"/>
              <a:t>(n pennies)</a:t>
            </a:r>
            <a:endParaRPr lang="en-US" sz="2400" dirty="0"/>
          </a:p>
          <a:p>
            <a:pPr lvl="1"/>
            <a:r>
              <a:rPr lang="en-US" sz="2400" dirty="0" smtClean="0"/>
              <a:t>Let the first child pick them from left to right. After a while we stop the kid.</a:t>
            </a:r>
          </a:p>
          <a:p>
            <a:pPr marL="457200" lvl="1" indent="0">
              <a:buNone/>
            </a:pPr>
            <a:r>
              <a:rPr lang="en-US" sz="2400" dirty="0" smtClean="0">
                <a:solidFill>
                  <a:srgbClr val="800000"/>
                </a:solidFill>
              </a:rPr>
              <a:t>	 </a:t>
            </a:r>
            <a:r>
              <a:rPr lang="en-US" sz="2400" b="1" dirty="0" smtClean="0">
                <a:solidFill>
                  <a:srgbClr val="800000"/>
                </a:solidFill>
              </a:rPr>
              <a:t>x x x x x x x x x x </a:t>
            </a:r>
            <a:r>
              <a:rPr lang="en-US" sz="2400" b="1" dirty="0" smtClean="0">
                <a:solidFill>
                  <a:srgbClr val="FF0000"/>
                </a:solidFill>
              </a:rPr>
              <a:t>|</a:t>
            </a:r>
            <a:r>
              <a:rPr lang="en-US" sz="2400" b="1" dirty="0" smtClean="0">
                <a:solidFill>
                  <a:srgbClr val="0000FF"/>
                </a:solidFill>
              </a:rPr>
              <a:t>x x x x x x x x x x x x x x x x x x x x x x </a:t>
            </a:r>
          </a:p>
          <a:p>
            <a:pPr marL="457200" lvl="1" indent="0">
              <a:buNone/>
            </a:pP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smtClean="0">
                <a:solidFill>
                  <a:srgbClr val="800000"/>
                </a:solidFill>
              </a:rPr>
              <a:t>(kid -1 gets these) </a:t>
            </a:r>
            <a:r>
              <a:rPr lang="en-US" sz="2400" b="1" dirty="0" smtClean="0">
                <a:solidFill>
                  <a:srgbClr val="FF0000"/>
                </a:solidFill>
              </a:rPr>
              <a:t>(stop)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Let the  second child pick pennies starting from where kid-1 stopped.</a:t>
            </a:r>
          </a:p>
          <a:p>
            <a:pPr marL="457200" lvl="1" indent="0">
              <a:buNone/>
            </a:pPr>
            <a:r>
              <a:rPr lang="en-US" sz="2400" dirty="0" smtClean="0">
                <a:solidFill>
                  <a:srgbClr val="800000"/>
                </a:solidFill>
              </a:rPr>
              <a:t>	 </a:t>
            </a:r>
            <a:r>
              <a:rPr lang="en-US" sz="2400" b="1" dirty="0" smtClean="0">
                <a:solidFill>
                  <a:srgbClr val="800000"/>
                </a:solidFill>
              </a:rPr>
              <a:t>x x x x x x x x x x </a:t>
            </a:r>
            <a:r>
              <a:rPr lang="en-US" sz="2400" b="1" dirty="0" smtClean="0">
                <a:solidFill>
                  <a:srgbClr val="FF0000"/>
                </a:solidFill>
              </a:rPr>
              <a:t>|</a:t>
            </a:r>
            <a:r>
              <a:rPr lang="en-US" sz="2400" b="1" dirty="0" smtClean="0">
                <a:solidFill>
                  <a:srgbClr val="008000"/>
                </a:solidFill>
              </a:rPr>
              <a:t>x x x x x x x x x x x</a:t>
            </a:r>
            <a:r>
              <a:rPr lang="en-US" sz="2400" b="1" dirty="0" smtClean="0">
                <a:solidFill>
                  <a:srgbClr val="FF0000"/>
                </a:solidFill>
              </a:rPr>
              <a:t>|</a:t>
            </a:r>
            <a:r>
              <a:rPr lang="en-US" sz="2400" b="1" dirty="0" smtClean="0">
                <a:solidFill>
                  <a:srgbClr val="0000FF"/>
                </a:solidFill>
              </a:rPr>
              <a:t> x x x x x x x x x x x </a:t>
            </a:r>
          </a:p>
          <a:p>
            <a:pPr marL="457200" lvl="1" indent="0">
              <a:buNone/>
            </a:pPr>
            <a:r>
              <a:rPr lang="en-US" sz="2400" b="1" dirty="0" smtClean="0">
                <a:solidFill>
                  <a:srgbClr val="0000FF"/>
                </a:solidFill>
              </a:rPr>
              <a:t>	 </a:t>
            </a:r>
            <a:r>
              <a:rPr lang="en-US" sz="2400" b="1" dirty="0" smtClean="0">
                <a:solidFill>
                  <a:srgbClr val="800000"/>
                </a:solidFill>
              </a:rPr>
              <a:t>(kid -1 gets these) </a:t>
            </a:r>
            <a:r>
              <a:rPr lang="en-US" sz="2400" b="1" dirty="0" smtClean="0">
                <a:solidFill>
                  <a:srgbClr val="008000"/>
                </a:solidFill>
              </a:rPr>
              <a:t>(kid-2 gets these)</a:t>
            </a:r>
          </a:p>
          <a:p>
            <a:pPr marL="457200" lvl="1" indent="0">
              <a:buNone/>
            </a:pPr>
            <a:endParaRPr lang="en-US" sz="2400" dirty="0" smtClean="0">
              <a:solidFill>
                <a:srgbClr val="000000"/>
              </a:solidFill>
            </a:endParaRPr>
          </a:p>
          <a:p>
            <a:pPr lvl="1"/>
            <a:endParaRPr lang="en-US" sz="2400" b="1" dirty="0" smtClean="0"/>
          </a:p>
          <a:p>
            <a:pPr marL="457200" lvl="1" indent="0">
              <a:buNone/>
            </a:pP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322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Distribution of money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4" y="1600200"/>
            <a:ext cx="8926286" cy="5257800"/>
          </a:xfrm>
        </p:spPr>
        <p:txBody>
          <a:bodyPr>
            <a:normAutofit/>
          </a:bodyPr>
          <a:lstStyle/>
          <a:p>
            <a:pPr lvl="1"/>
            <a:r>
              <a:rPr lang="en-US" sz="2400" dirty="0" smtClean="0"/>
              <a:t>Line up the pennies (all are the same), order doesn’t matter.</a:t>
            </a:r>
          </a:p>
          <a:p>
            <a:pPr marL="457200" lvl="1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</a:t>
            </a:r>
            <a:r>
              <a:rPr lang="en-US" sz="2400" b="1" dirty="0" smtClean="0">
                <a:solidFill>
                  <a:srgbClr val="0000FF"/>
                </a:solidFill>
              </a:rPr>
              <a:t>x x x x x x x x x x x x x x x x x x x x x x x x x x x x x x x x </a:t>
            </a:r>
          </a:p>
          <a:p>
            <a:pPr marL="457200" lvl="1" indent="0">
              <a:buNone/>
            </a:pPr>
            <a:r>
              <a:rPr lang="en-US" sz="2400" b="1" dirty="0">
                <a:solidFill>
                  <a:srgbClr val="0000FF"/>
                </a:solidFill>
              </a:rPr>
              <a:t>	</a:t>
            </a:r>
            <a:r>
              <a:rPr lang="en-US" sz="2400" b="1" dirty="0" smtClean="0">
                <a:solidFill>
                  <a:srgbClr val="0000FF"/>
                </a:solidFill>
              </a:rPr>
              <a:t>					</a:t>
            </a:r>
            <a:r>
              <a:rPr lang="en-US" sz="2400" dirty="0" smtClean="0"/>
              <a:t>(n pennies)</a:t>
            </a:r>
            <a:endParaRPr lang="en-US" sz="2400" dirty="0"/>
          </a:p>
          <a:p>
            <a:pPr lvl="1"/>
            <a:r>
              <a:rPr lang="en-US" sz="2400" dirty="0" smtClean="0"/>
              <a:t>The distribution of money is determined by specifying where to start with a new child. </a:t>
            </a:r>
          </a:p>
          <a:p>
            <a:pPr lvl="1"/>
            <a:r>
              <a:rPr lang="en-US" sz="2400" dirty="0" smtClean="0"/>
              <a:t>The first child starts from 1.</a:t>
            </a:r>
          </a:p>
          <a:p>
            <a:pPr lvl="1"/>
            <a:r>
              <a:rPr lang="en-US" sz="2400" dirty="0" smtClean="0"/>
              <a:t>The other k-1 kids can enter at position 2, 3, 4, …, n-1.</a:t>
            </a:r>
          </a:p>
          <a:p>
            <a:pPr lvl="1"/>
            <a:r>
              <a:rPr lang="en-US" sz="2400" dirty="0" smtClean="0"/>
              <a:t>This means that there are </a:t>
            </a:r>
            <a:r>
              <a:rPr lang="en-US" sz="2400" dirty="0" smtClean="0">
                <a:solidFill>
                  <a:srgbClr val="0000FF"/>
                </a:solidFill>
              </a:rPr>
              <a:t>C(n-1,k-1)</a:t>
            </a:r>
            <a:r>
              <a:rPr lang="en-US" sz="2400" dirty="0" smtClean="0"/>
              <a:t> ways to chose an entry point.</a:t>
            </a:r>
          </a:p>
          <a:p>
            <a:pPr marL="457200" lvl="1" indent="0">
              <a:buNone/>
            </a:pP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808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Distribution of money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4" y="1600200"/>
            <a:ext cx="8926286" cy="5257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800000"/>
                </a:solidFill>
              </a:rPr>
              <a:t>There are C(n-1,k-1) ways to distribute n pennies to k kids with the constraint that each kid gets at least one penny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625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Distribution of money</a:t>
            </a:r>
            <a:br>
              <a:rPr lang="en-US" b="1" dirty="0" smtClean="0">
                <a:solidFill>
                  <a:srgbClr val="0000FF"/>
                </a:solidFill>
              </a:rPr>
            </a:br>
            <a:r>
              <a:rPr lang="en-US" b="1" dirty="0" smtClean="0">
                <a:solidFill>
                  <a:srgbClr val="0000FF"/>
                </a:solidFill>
              </a:rPr>
              <a:t>(no restriction)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4" y="1600200"/>
            <a:ext cx="8926286" cy="5257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800000"/>
                </a:solidFill>
              </a:rPr>
              <a:t>Problem: Distribute n pennies to k kids with no restriction on whether a kid gets a penny or not.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We use the following trick: 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We borrow one penny from each kid, and then distribute (</a:t>
            </a:r>
            <a:r>
              <a:rPr lang="en-US" sz="2400" dirty="0" err="1" smtClean="0">
                <a:solidFill>
                  <a:srgbClr val="000000"/>
                </a:solidFill>
              </a:rPr>
              <a:t>n+k</a:t>
            </a:r>
            <a:r>
              <a:rPr lang="en-US" sz="2400" dirty="0" smtClean="0">
                <a:solidFill>
                  <a:srgbClr val="000000"/>
                </a:solidFill>
              </a:rPr>
              <a:t>) pennies to k kids such that each kid gets at least one penny.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There are C(n+k-1</a:t>
            </a:r>
            <a:r>
              <a:rPr lang="en-US" sz="2800" dirty="0" smtClean="0">
                <a:solidFill>
                  <a:srgbClr val="000000"/>
                </a:solidFill>
              </a:rPr>
              <a:t>,k-</a:t>
            </a:r>
            <a:r>
              <a:rPr lang="en-US" sz="2800" dirty="0" smtClean="0">
                <a:solidFill>
                  <a:srgbClr val="000000"/>
                </a:solidFill>
              </a:rPr>
              <a:t>1) ways to distribute n pennies to k kids with no restriction.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159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Permutations with indistinguishable objects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4" y="1600200"/>
            <a:ext cx="8926286" cy="4525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Example</a:t>
            </a:r>
            <a:r>
              <a:rPr lang="en-US" sz="2800" dirty="0" smtClean="0">
                <a:solidFill>
                  <a:srgbClr val="000000"/>
                </a:solidFill>
              </a:rPr>
              <a:t>: How many permutations one can make by reordering the letters of the word </a:t>
            </a:r>
            <a:r>
              <a:rPr lang="en-US" sz="2800" b="1" i="1" dirty="0" smtClean="0">
                <a:solidFill>
                  <a:srgbClr val="0000FF"/>
                </a:solidFill>
              </a:rPr>
              <a:t>JESSEE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?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</a:rPr>
              <a:t>	</a:t>
            </a:r>
            <a:r>
              <a:rPr lang="en-US" sz="2800" dirty="0" smtClean="0">
                <a:solidFill>
                  <a:srgbClr val="000000"/>
                </a:solidFill>
              </a:rPr>
              <a:t>(</a:t>
            </a:r>
            <a:r>
              <a:rPr lang="en-US" sz="2800" i="1" dirty="0" smtClean="0">
                <a:solidFill>
                  <a:srgbClr val="0000FF"/>
                </a:solidFill>
              </a:rPr>
              <a:t>JESSEE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and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i="1" dirty="0" smtClean="0">
                <a:solidFill>
                  <a:srgbClr val="0000FF"/>
                </a:solidFill>
              </a:rPr>
              <a:t>SJESEE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are two different lists (permutations)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33524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Combinations with repetitions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Given n distinct objects, select k objects where  repetitions are allowed and the order of selecting objects is  not important. (Note that k could be larger than n.)</a:t>
            </a:r>
          </a:p>
          <a:p>
            <a:r>
              <a:rPr lang="en-US" sz="2800" dirty="0" smtClean="0"/>
              <a:t>Here kids are n objects, and pennies are the k objects to be selected.</a:t>
            </a:r>
          </a:p>
          <a:p>
            <a:r>
              <a:rPr lang="en-US" sz="2800" dirty="0" smtClean="0"/>
              <a:t>The number of possible k-combinations is C(#kids + #pennies -1, #kids -1) = C(k+n-1, n-1) </a:t>
            </a:r>
          </a:p>
        </p:txBody>
      </p:sp>
    </p:spTree>
    <p:extLst>
      <p:ext uri="{BB962C8B-B14F-4D97-AF65-F5344CB8AC3E}">
        <p14:creationId xmlns:p14="http://schemas.microsoft.com/office/powerpoint/2010/main" val="1801792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Permutations and combinations with and without repetitions.</a:t>
            </a:r>
          </a:p>
        </p:txBody>
      </p:sp>
      <p:pic>
        <p:nvPicPr>
          <p:cNvPr id="4" name="Picture 3" descr="Screen Shot 2015-02-18 at 10.02.0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940" y="1550814"/>
            <a:ext cx="6947647" cy="4686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337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Number of integer solutions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Problem</a:t>
            </a:r>
            <a:r>
              <a:rPr lang="en-US" sz="2800" dirty="0" smtClean="0"/>
              <a:t>: Let x</a:t>
            </a:r>
            <a:r>
              <a:rPr lang="en-US" sz="2800" baseline="-25000" dirty="0" smtClean="0"/>
              <a:t>i </a:t>
            </a:r>
            <a:r>
              <a:rPr lang="en-US" sz="2800" dirty="0" smtClean="0"/>
              <a:t>, 1 ≤ </a:t>
            </a:r>
            <a:r>
              <a:rPr lang="en-US" sz="2800" dirty="0" err="1"/>
              <a:t>i</a:t>
            </a:r>
            <a:r>
              <a:rPr lang="en-US" sz="2800" dirty="0" smtClean="0"/>
              <a:t> ≤ n be n nonnegative integer variables. Determine all integer solutions to the equation 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1 </a:t>
            </a:r>
            <a:r>
              <a:rPr lang="en-US" sz="2800" dirty="0" smtClean="0">
                <a:solidFill>
                  <a:srgbClr val="0000FF"/>
                </a:solidFill>
              </a:rPr>
              <a:t>+ x</a:t>
            </a:r>
            <a:r>
              <a:rPr lang="en-US" sz="2800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 + … + </a:t>
            </a:r>
            <a:r>
              <a:rPr lang="en-US" sz="2800" dirty="0" err="1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n</a:t>
            </a:r>
            <a:r>
              <a:rPr lang="en-US" sz="2800" dirty="0" smtClean="0">
                <a:solidFill>
                  <a:srgbClr val="0000FF"/>
                </a:solidFill>
              </a:rPr>
              <a:t> = m where x</a:t>
            </a:r>
            <a:r>
              <a:rPr lang="en-US" sz="2800" baseline="-25000" dirty="0" smtClean="0">
                <a:solidFill>
                  <a:srgbClr val="0000FF"/>
                </a:solidFill>
              </a:rPr>
              <a:t>i</a:t>
            </a:r>
            <a:r>
              <a:rPr lang="en-US" sz="2800" dirty="0" smtClean="0">
                <a:solidFill>
                  <a:srgbClr val="0000FF"/>
                </a:solidFill>
              </a:rPr>
              <a:t> ≥ 0 for all 1 ≤ </a:t>
            </a:r>
            <a:r>
              <a:rPr lang="en-US" sz="28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>
                <a:solidFill>
                  <a:srgbClr val="0000FF"/>
                </a:solidFill>
              </a:rPr>
              <a:t> ≤ n.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Suppose n=4, and m=7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x</a:t>
            </a:r>
            <a:r>
              <a:rPr lang="en-US" sz="2400" baseline="-250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0000FF"/>
                </a:solidFill>
              </a:rPr>
              <a:t>=3, x</a:t>
            </a:r>
            <a:r>
              <a:rPr lang="en-US" sz="2400" baseline="-25000" dirty="0" smtClean="0">
                <a:solidFill>
                  <a:srgbClr val="0000FF"/>
                </a:solidFill>
              </a:rPr>
              <a:t>2</a:t>
            </a:r>
            <a:r>
              <a:rPr lang="en-US" sz="2400" dirty="0" smtClean="0">
                <a:solidFill>
                  <a:srgbClr val="0000FF"/>
                </a:solidFill>
              </a:rPr>
              <a:t>=3, x</a:t>
            </a:r>
            <a:r>
              <a:rPr lang="en-US" sz="2400" baseline="-25000" dirty="0" smtClean="0">
                <a:solidFill>
                  <a:srgbClr val="0000FF"/>
                </a:solidFill>
              </a:rPr>
              <a:t>3</a:t>
            </a:r>
            <a:r>
              <a:rPr lang="en-US" sz="2400" dirty="0" smtClean="0">
                <a:solidFill>
                  <a:srgbClr val="0000FF"/>
                </a:solidFill>
              </a:rPr>
              <a:t>=0, x</a:t>
            </a:r>
            <a:r>
              <a:rPr lang="en-US" sz="2400" baseline="-25000" dirty="0" smtClean="0">
                <a:solidFill>
                  <a:srgbClr val="0000FF"/>
                </a:solidFill>
              </a:rPr>
              <a:t>4</a:t>
            </a:r>
            <a:r>
              <a:rPr lang="en-US" sz="2400" dirty="0" smtClean="0">
                <a:solidFill>
                  <a:srgbClr val="0000FF"/>
                </a:solidFill>
              </a:rPr>
              <a:t>=1</a:t>
            </a:r>
            <a:r>
              <a:rPr lang="en-US" sz="2400" dirty="0" smtClean="0">
                <a:solidFill>
                  <a:srgbClr val="000000"/>
                </a:solidFill>
              </a:rPr>
              <a:t> is one solution to the equation.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=1, x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=0, x</a:t>
            </a:r>
            <a:r>
              <a:rPr lang="en-US" sz="2400" baseline="-25000" dirty="0" smtClean="0">
                <a:solidFill>
                  <a:srgbClr val="FF0000"/>
                </a:solidFill>
              </a:rPr>
              <a:t>3</a:t>
            </a:r>
            <a:r>
              <a:rPr lang="en-US" sz="2400" dirty="0" smtClean="0">
                <a:solidFill>
                  <a:srgbClr val="FF0000"/>
                </a:solidFill>
              </a:rPr>
              <a:t>=3, x</a:t>
            </a:r>
            <a:r>
              <a:rPr lang="en-US" sz="2400" baseline="-25000" dirty="0" smtClean="0">
                <a:solidFill>
                  <a:srgbClr val="FF0000"/>
                </a:solidFill>
              </a:rPr>
              <a:t>4</a:t>
            </a:r>
            <a:r>
              <a:rPr lang="en-US" sz="2400" dirty="0" smtClean="0">
                <a:solidFill>
                  <a:srgbClr val="FF0000"/>
                </a:solidFill>
              </a:rPr>
              <a:t>=3 </a:t>
            </a:r>
            <a:r>
              <a:rPr lang="en-US" sz="2400" dirty="0" smtClean="0">
                <a:solidFill>
                  <a:srgbClr val="000000"/>
                </a:solidFill>
              </a:rPr>
              <a:t>is another different solution.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 A possible interpretation for the solution </a:t>
            </a:r>
            <a:r>
              <a:rPr lang="en-US" sz="2400" dirty="0" smtClean="0">
                <a:solidFill>
                  <a:srgbClr val="0000FF"/>
                </a:solidFill>
              </a:rPr>
              <a:t>x</a:t>
            </a:r>
            <a:r>
              <a:rPr lang="en-US" sz="2400" baseline="-250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0000FF"/>
                </a:solidFill>
              </a:rPr>
              <a:t>=3, x</a:t>
            </a:r>
            <a:r>
              <a:rPr lang="en-US" sz="2400" baseline="-25000" dirty="0" smtClean="0">
                <a:solidFill>
                  <a:srgbClr val="0000FF"/>
                </a:solidFill>
              </a:rPr>
              <a:t>2</a:t>
            </a:r>
            <a:r>
              <a:rPr lang="en-US" sz="2400" dirty="0" smtClean="0">
                <a:solidFill>
                  <a:srgbClr val="0000FF"/>
                </a:solidFill>
              </a:rPr>
              <a:t>=3, x</a:t>
            </a:r>
            <a:r>
              <a:rPr lang="en-US" sz="2400" baseline="-25000" dirty="0" smtClean="0">
                <a:solidFill>
                  <a:srgbClr val="0000FF"/>
                </a:solidFill>
              </a:rPr>
              <a:t>3</a:t>
            </a:r>
            <a:r>
              <a:rPr lang="en-US" sz="2400" dirty="0" smtClean="0">
                <a:solidFill>
                  <a:srgbClr val="0000FF"/>
                </a:solidFill>
              </a:rPr>
              <a:t>=0, x</a:t>
            </a:r>
            <a:r>
              <a:rPr lang="en-US" sz="2400" baseline="-25000" dirty="0" smtClean="0">
                <a:solidFill>
                  <a:srgbClr val="0000FF"/>
                </a:solidFill>
              </a:rPr>
              <a:t>4</a:t>
            </a:r>
            <a:r>
              <a:rPr lang="en-US" sz="2400" dirty="0" smtClean="0">
                <a:solidFill>
                  <a:srgbClr val="0000FF"/>
                </a:solidFill>
              </a:rPr>
              <a:t>=1</a:t>
            </a:r>
            <a:r>
              <a:rPr lang="en-US" sz="2400" dirty="0" smtClean="0">
                <a:solidFill>
                  <a:srgbClr val="000000"/>
                </a:solidFill>
              </a:rPr>
              <a:t> is that we are distributing 7 pennies (identical) among 4 kids (distinct). We have given 3 pennies each to kid 1 and kid 2, nothing to the third kid, and kid 4 gets one penny.</a:t>
            </a:r>
          </a:p>
        </p:txBody>
      </p:sp>
    </p:spTree>
    <p:extLst>
      <p:ext uri="{BB962C8B-B14F-4D97-AF65-F5344CB8AC3E}">
        <p14:creationId xmlns:p14="http://schemas.microsoft.com/office/powerpoint/2010/main" val="1433540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Number of integer solutions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096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Problem:</a:t>
            </a:r>
            <a:r>
              <a:rPr lang="en-US" sz="2800" dirty="0" smtClean="0"/>
              <a:t> Let x</a:t>
            </a:r>
            <a:r>
              <a:rPr lang="en-US" sz="2800" baseline="-25000" dirty="0" smtClean="0"/>
              <a:t>i </a:t>
            </a:r>
            <a:r>
              <a:rPr lang="en-US" sz="2800" dirty="0" smtClean="0"/>
              <a:t>, 1 ≤ </a:t>
            </a:r>
            <a:r>
              <a:rPr lang="en-US" sz="2800" dirty="0" err="1"/>
              <a:t>i</a:t>
            </a:r>
            <a:r>
              <a:rPr lang="en-US" sz="2800" dirty="0" smtClean="0"/>
              <a:t> ≤ n be n nonnegative integer variables. Determine all integer solutions to the equation 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1 </a:t>
            </a:r>
            <a:r>
              <a:rPr lang="en-US" sz="2800" dirty="0" smtClean="0">
                <a:solidFill>
                  <a:srgbClr val="0000FF"/>
                </a:solidFill>
              </a:rPr>
              <a:t>+ x</a:t>
            </a:r>
            <a:r>
              <a:rPr lang="en-US" sz="2800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 + … + </a:t>
            </a:r>
            <a:r>
              <a:rPr lang="en-US" sz="2800" dirty="0" err="1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n</a:t>
            </a:r>
            <a:r>
              <a:rPr lang="en-US" sz="2800" dirty="0" smtClean="0">
                <a:solidFill>
                  <a:srgbClr val="0000FF"/>
                </a:solidFill>
              </a:rPr>
              <a:t> = m where x</a:t>
            </a:r>
            <a:r>
              <a:rPr lang="en-US" sz="2800" baseline="-25000" dirty="0" smtClean="0">
                <a:solidFill>
                  <a:srgbClr val="0000FF"/>
                </a:solidFill>
              </a:rPr>
              <a:t>i</a:t>
            </a:r>
            <a:r>
              <a:rPr lang="en-US" sz="2800" dirty="0" smtClean="0">
                <a:solidFill>
                  <a:srgbClr val="0000FF"/>
                </a:solidFill>
              </a:rPr>
              <a:t> ≥ 0 for all 1 ≤ </a:t>
            </a:r>
            <a:r>
              <a:rPr lang="en-US" sz="28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>
                <a:solidFill>
                  <a:srgbClr val="0000FF"/>
                </a:solidFill>
              </a:rPr>
              <a:t> ≤ n.</a:t>
            </a:r>
          </a:p>
          <a:p>
            <a:r>
              <a:rPr lang="en-US" sz="2400" dirty="0" smtClean="0">
                <a:solidFill>
                  <a:srgbClr val="000000"/>
                </a:solidFill>
              </a:rPr>
              <a:t>m = # of pennies; n = # of kids; no restriction (i.e. a kid can get no penny)</a:t>
            </a:r>
          </a:p>
          <a:p>
            <a:r>
              <a:rPr lang="en-US" sz="2400" dirty="0" smtClean="0">
                <a:solidFill>
                  <a:srgbClr val="000000"/>
                </a:solidFill>
              </a:rPr>
              <a:t>Total number of integral solutions = C(n+m-1, n-1)</a:t>
            </a:r>
          </a:p>
        </p:txBody>
      </p:sp>
    </p:spTree>
    <p:extLst>
      <p:ext uri="{BB962C8B-B14F-4D97-AF65-F5344CB8AC3E}">
        <p14:creationId xmlns:p14="http://schemas.microsoft.com/office/powerpoint/2010/main" val="3165671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It is important to recognize the equivalence of the following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82212" cy="350968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number of integer solutions of the equation 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0000FF"/>
                </a:solidFill>
              </a:rPr>
              <a:t>x</a:t>
            </a:r>
            <a:r>
              <a:rPr lang="en-US" baseline="-25000" dirty="0" smtClean="0">
                <a:solidFill>
                  <a:srgbClr val="0000FF"/>
                </a:solidFill>
              </a:rPr>
              <a:t>1 </a:t>
            </a:r>
            <a:r>
              <a:rPr lang="en-US" dirty="0" smtClean="0">
                <a:solidFill>
                  <a:srgbClr val="0000FF"/>
                </a:solidFill>
              </a:rPr>
              <a:t>+ x</a:t>
            </a:r>
            <a:r>
              <a:rPr lang="en-US" baseline="-25000" dirty="0" smtClean="0">
                <a:solidFill>
                  <a:srgbClr val="0000FF"/>
                </a:solidFill>
              </a:rPr>
              <a:t>2</a:t>
            </a:r>
            <a:r>
              <a:rPr lang="en-US" dirty="0" smtClean="0">
                <a:solidFill>
                  <a:srgbClr val="0000FF"/>
                </a:solidFill>
              </a:rPr>
              <a:t> + … + </a:t>
            </a:r>
            <a:r>
              <a:rPr lang="en-US" dirty="0" err="1" smtClean="0">
                <a:solidFill>
                  <a:srgbClr val="0000FF"/>
                </a:solidFill>
              </a:rPr>
              <a:t>x</a:t>
            </a:r>
            <a:r>
              <a:rPr lang="en-US" baseline="-25000" dirty="0" err="1" smtClean="0">
                <a:solidFill>
                  <a:srgbClr val="0000FF"/>
                </a:solidFill>
              </a:rPr>
              <a:t>n</a:t>
            </a:r>
            <a:r>
              <a:rPr lang="en-US" dirty="0" smtClean="0">
                <a:solidFill>
                  <a:srgbClr val="0000FF"/>
                </a:solidFill>
              </a:rPr>
              <a:t> = m where x</a:t>
            </a:r>
            <a:r>
              <a:rPr lang="en-US" baseline="-25000" dirty="0" smtClean="0">
                <a:solidFill>
                  <a:srgbClr val="0000FF"/>
                </a:solidFill>
              </a:rPr>
              <a:t>i</a:t>
            </a:r>
            <a:r>
              <a:rPr lang="en-US" dirty="0" smtClean="0">
                <a:solidFill>
                  <a:srgbClr val="0000FF"/>
                </a:solidFill>
              </a:rPr>
              <a:t> ≥ 0 for all 1 ≤ </a:t>
            </a:r>
            <a:r>
              <a:rPr lang="en-US" dirty="0" err="1" smtClean="0">
                <a:solidFill>
                  <a:srgbClr val="0000FF"/>
                </a:solidFill>
              </a:rPr>
              <a:t>i</a:t>
            </a:r>
            <a:r>
              <a:rPr lang="en-US" dirty="0" smtClean="0">
                <a:solidFill>
                  <a:srgbClr val="0000FF"/>
                </a:solidFill>
              </a:rPr>
              <a:t> ≤ n.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The number of choices, with repetitions, of size m from a collection of n objects.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The number of choices of distributing m pennies to n kids with no restriction (i.e. a kid can get zero penny).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The number of ways of placing m balls in n distinct bins.</a:t>
            </a:r>
          </a:p>
        </p:txBody>
      </p:sp>
    </p:spTree>
    <p:extLst>
      <p:ext uri="{BB962C8B-B14F-4D97-AF65-F5344CB8AC3E}">
        <p14:creationId xmlns:p14="http://schemas.microsoft.com/office/powerpoint/2010/main" val="4003816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doughnut shop has plain doughnuts, cherry doughnuts, chocolate doughnuts, almond doughnuts, apple doughnuts, broccoli doughnuts. How many ways are there to choose:</a:t>
            </a:r>
          </a:p>
          <a:p>
            <a:pPr marL="914400" lvl="1" indent="-457200">
              <a:buAutoNum type="alphaLcParenBoth"/>
            </a:pPr>
            <a:r>
              <a:rPr lang="en-US" sz="2400" dirty="0" smtClean="0"/>
              <a:t>a dozen doughnuts?</a:t>
            </a:r>
          </a:p>
          <a:p>
            <a:pPr marL="45720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38564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doughnut shop has plain doughnuts, cherry doughnuts, chocolate doughnuts, almond doughnuts, apple </a:t>
            </a:r>
            <a:r>
              <a:rPr lang="en-US" sz="2800" dirty="0"/>
              <a:t>doughnuts, broccoli doughnuts. </a:t>
            </a:r>
            <a:r>
              <a:rPr lang="en-US" sz="2800" dirty="0" smtClean="0"/>
              <a:t>How many ways are there to choose:</a:t>
            </a:r>
          </a:p>
          <a:p>
            <a:pPr marL="914400" lvl="1" indent="-457200">
              <a:buAutoNum type="alphaLcParenBoth"/>
            </a:pPr>
            <a:r>
              <a:rPr lang="en-US" sz="2400" dirty="0" smtClean="0"/>
              <a:t>a dozen doughnuts?  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12 indistinguishable balls and 6 bins, or 12 pennies and 6 	kids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 err="1" smtClean="0">
                <a:solidFill>
                  <a:srgbClr val="FF0000"/>
                </a:solidFill>
              </a:rPr>
              <a:t>Ans</a:t>
            </a:r>
            <a:r>
              <a:rPr lang="en-US" sz="2400" dirty="0" smtClean="0">
                <a:solidFill>
                  <a:srgbClr val="FF0000"/>
                </a:solidFill>
              </a:rPr>
              <a:t>: C(6+12-1,6-1) = C(17,5) = C(17, 12)</a:t>
            </a:r>
          </a:p>
          <a:p>
            <a:pPr marL="457200" lvl="1" indent="0">
              <a:buNone/>
            </a:pP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522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doughnut shop has plain doughnuts, cherry doughnuts, chocolate doughnuts, almond doughnuts, apple </a:t>
            </a:r>
            <a:r>
              <a:rPr lang="en-US" sz="2800" dirty="0"/>
              <a:t>doughnuts, broccoli doughnuts. </a:t>
            </a:r>
            <a:r>
              <a:rPr lang="en-US" sz="2800" dirty="0" smtClean="0"/>
              <a:t>How many ways are there to choose:</a:t>
            </a:r>
          </a:p>
          <a:p>
            <a:pPr marL="457200" lvl="1" indent="0"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(b) th</a:t>
            </a:r>
            <a:r>
              <a:rPr lang="en-US" sz="2400" dirty="0" smtClean="0"/>
              <a:t>ree dozen doughnuts?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23135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doughnut shop has plain doughnuts, cherry doughnuts, chocolate doughnuts, almond doughnuts, apple </a:t>
            </a:r>
            <a:r>
              <a:rPr lang="en-US" sz="2800" dirty="0"/>
              <a:t>doughnuts, broccoli doughnuts. </a:t>
            </a:r>
            <a:r>
              <a:rPr lang="en-US" sz="2800" dirty="0" smtClean="0"/>
              <a:t>How many ways are there to choose:</a:t>
            </a:r>
          </a:p>
          <a:p>
            <a:pPr marL="457200" lvl="1" indent="0"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(b) three dozen doughnuts?    </a:t>
            </a:r>
            <a:r>
              <a:rPr lang="en-US" sz="2400" dirty="0" smtClean="0">
                <a:solidFill>
                  <a:srgbClr val="FF0000"/>
                </a:solidFill>
              </a:rPr>
              <a:t>36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doughnut</a:t>
            </a:r>
          </a:p>
          <a:p>
            <a:pPr marL="457200" lvl="1" indent="0">
              <a:buNone/>
            </a:pPr>
            <a:endParaRPr lang="en-US" sz="2400" dirty="0" smtClean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36 indistinguishable balls and 6 bins, or 36 pennies and 6 	kids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 err="1" smtClean="0">
                <a:solidFill>
                  <a:srgbClr val="FF0000"/>
                </a:solidFill>
              </a:rPr>
              <a:t>Ans</a:t>
            </a:r>
            <a:r>
              <a:rPr lang="en-US" sz="2400" dirty="0" smtClean="0">
                <a:solidFill>
                  <a:srgbClr val="FF0000"/>
                </a:solidFill>
              </a:rPr>
              <a:t>: C(6+36-1,6-1) = C(41,5) = C(41,36)</a:t>
            </a:r>
          </a:p>
          <a:p>
            <a:pPr marL="457200" lvl="1" indent="0">
              <a:buNone/>
            </a:pP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909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doughnut shop has plain doughnuts, cherry doughnuts, chocolate doughnuts, almond doughnuts, apple </a:t>
            </a:r>
            <a:r>
              <a:rPr lang="en-US" sz="2800" dirty="0"/>
              <a:t>doughnuts, broccoli doughnuts. </a:t>
            </a:r>
            <a:r>
              <a:rPr lang="en-US" sz="2800" dirty="0" smtClean="0"/>
              <a:t>How many ways are there to choose:</a:t>
            </a:r>
          </a:p>
          <a:p>
            <a:pPr marL="457200" lvl="1" indent="0"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(c) two dozen doughnuts with at least two of each kind?</a:t>
            </a:r>
          </a:p>
        </p:txBody>
      </p:sp>
    </p:spTree>
    <p:extLst>
      <p:ext uri="{BB962C8B-B14F-4D97-AF65-F5344CB8AC3E}">
        <p14:creationId xmlns:p14="http://schemas.microsoft.com/office/powerpoint/2010/main" val="1757474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Permutations with indistinguishable objects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4" y="1600200"/>
            <a:ext cx="8926286" cy="4525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Example</a:t>
            </a:r>
            <a:r>
              <a:rPr lang="en-US" sz="2800" dirty="0" smtClean="0">
                <a:solidFill>
                  <a:srgbClr val="000000"/>
                </a:solidFill>
              </a:rPr>
              <a:t>: How many permutations one can make by reordering the letters of the word </a:t>
            </a:r>
            <a:r>
              <a:rPr lang="en-US" sz="2800" b="1" i="1" dirty="0" smtClean="0">
                <a:solidFill>
                  <a:srgbClr val="0000FF"/>
                </a:solidFill>
              </a:rPr>
              <a:t>JESSEE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?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</a:rPr>
              <a:t>	</a:t>
            </a:r>
            <a:r>
              <a:rPr lang="en-US" sz="2800" dirty="0" smtClean="0">
                <a:solidFill>
                  <a:srgbClr val="000000"/>
                </a:solidFill>
              </a:rPr>
              <a:t>(</a:t>
            </a:r>
            <a:r>
              <a:rPr lang="en-US" sz="2800" i="1" dirty="0" smtClean="0">
                <a:solidFill>
                  <a:srgbClr val="0000FF"/>
                </a:solidFill>
              </a:rPr>
              <a:t>JESSEE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and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i="1" dirty="0" smtClean="0">
                <a:solidFill>
                  <a:srgbClr val="0000FF"/>
                </a:solidFill>
              </a:rPr>
              <a:t>SJESEE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are two different lists (permutations)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</a:p>
          <a:p>
            <a:r>
              <a:rPr lang="en-US" sz="2800" b="1" dirty="0" smtClean="0">
                <a:solidFill>
                  <a:srgbClr val="000000"/>
                </a:solidFill>
              </a:rPr>
              <a:t>First Method</a:t>
            </a:r>
            <a:r>
              <a:rPr lang="en-US" sz="2800" dirty="0" smtClean="0">
                <a:solidFill>
                  <a:srgbClr val="000000"/>
                </a:solidFill>
              </a:rPr>
              <a:t>: We first indicate 3 </a:t>
            </a:r>
            <a:r>
              <a:rPr lang="en-US" sz="2800" dirty="0" err="1" smtClean="0">
                <a:solidFill>
                  <a:srgbClr val="000000"/>
                </a:solidFill>
              </a:rPr>
              <a:t>Es</a:t>
            </a:r>
            <a:r>
              <a:rPr lang="en-US" sz="2800" dirty="0" smtClean="0">
                <a:solidFill>
                  <a:srgbClr val="000000"/>
                </a:solidFill>
              </a:rPr>
              <a:t> as E</a:t>
            </a:r>
            <a:r>
              <a:rPr lang="en-US" sz="2800" baseline="30000" dirty="0" smtClean="0">
                <a:solidFill>
                  <a:srgbClr val="000000"/>
                </a:solidFill>
              </a:rPr>
              <a:t>1</a:t>
            </a:r>
            <a:r>
              <a:rPr lang="en-US" sz="2800" dirty="0" smtClean="0">
                <a:solidFill>
                  <a:srgbClr val="000000"/>
                </a:solidFill>
              </a:rPr>
              <a:t>, E</a:t>
            </a:r>
            <a:r>
              <a:rPr lang="en-US" sz="2800" baseline="30000" dirty="0" smtClean="0">
                <a:solidFill>
                  <a:srgbClr val="000000"/>
                </a:solidFill>
              </a:rPr>
              <a:t>2</a:t>
            </a:r>
            <a:r>
              <a:rPr lang="en-US" sz="2800" dirty="0" smtClean="0">
                <a:solidFill>
                  <a:srgbClr val="000000"/>
                </a:solidFill>
              </a:rPr>
              <a:t>, E</a:t>
            </a:r>
            <a:r>
              <a:rPr lang="en-US" sz="2800" baseline="30000" dirty="0" smtClean="0">
                <a:solidFill>
                  <a:srgbClr val="000000"/>
                </a:solidFill>
              </a:rPr>
              <a:t>3</a:t>
            </a:r>
            <a:r>
              <a:rPr lang="en-US" sz="2800" dirty="0" smtClean="0">
                <a:solidFill>
                  <a:srgbClr val="000000"/>
                </a:solidFill>
              </a:rPr>
              <a:t> and two </a:t>
            </a:r>
            <a:r>
              <a:rPr lang="en-US" sz="2800" dirty="0" err="1" smtClean="0">
                <a:solidFill>
                  <a:srgbClr val="000000"/>
                </a:solidFill>
              </a:rPr>
              <a:t>Ss</a:t>
            </a:r>
            <a:r>
              <a:rPr lang="en-US" sz="2800" dirty="0" smtClean="0">
                <a:solidFill>
                  <a:srgbClr val="000000"/>
                </a:solidFill>
              </a:rPr>
              <a:t> as S</a:t>
            </a:r>
            <a:r>
              <a:rPr lang="en-US" sz="2800" baseline="30000" dirty="0" smtClean="0">
                <a:solidFill>
                  <a:srgbClr val="000000"/>
                </a:solidFill>
              </a:rPr>
              <a:t>1</a:t>
            </a:r>
            <a:r>
              <a:rPr lang="en-US" sz="2800" dirty="0" smtClean="0">
                <a:solidFill>
                  <a:srgbClr val="000000"/>
                </a:solidFill>
              </a:rPr>
              <a:t>, S</a:t>
            </a:r>
            <a:r>
              <a:rPr lang="en-US" sz="2800" baseline="30000" dirty="0" smtClean="0">
                <a:solidFill>
                  <a:srgbClr val="000000"/>
                </a:solidFill>
              </a:rPr>
              <a:t>2</a:t>
            </a:r>
            <a:r>
              <a:rPr lang="en-US" sz="2800" dirty="0" smtClean="0">
                <a:solidFill>
                  <a:srgbClr val="000000"/>
                </a:solidFill>
              </a:rPr>
              <a:t>. Thus </a:t>
            </a:r>
            <a:r>
              <a:rPr lang="en-US" sz="2800" i="1" dirty="0" smtClean="0">
                <a:solidFill>
                  <a:srgbClr val="800000"/>
                </a:solidFill>
              </a:rPr>
              <a:t>JESSEE </a:t>
            </a:r>
            <a:r>
              <a:rPr lang="en-US" sz="2800" dirty="0" smtClean="0">
                <a:solidFill>
                  <a:srgbClr val="000000"/>
                </a:solidFill>
              </a:rPr>
              <a:t>can be written as </a:t>
            </a:r>
            <a:r>
              <a:rPr lang="en-US" sz="2800" i="1" dirty="0" smtClean="0">
                <a:solidFill>
                  <a:srgbClr val="800000"/>
                </a:solidFill>
              </a:rPr>
              <a:t>JE</a:t>
            </a:r>
            <a:r>
              <a:rPr lang="en-US" sz="2800" i="1" baseline="30000" dirty="0" smtClean="0">
                <a:solidFill>
                  <a:srgbClr val="800000"/>
                </a:solidFill>
              </a:rPr>
              <a:t>1</a:t>
            </a:r>
            <a:r>
              <a:rPr lang="en-US" sz="2800" i="1" dirty="0" smtClean="0">
                <a:solidFill>
                  <a:srgbClr val="800000"/>
                </a:solidFill>
              </a:rPr>
              <a:t>S</a:t>
            </a:r>
            <a:r>
              <a:rPr lang="en-US" sz="2800" i="1" baseline="30000" dirty="0" smtClean="0">
                <a:solidFill>
                  <a:srgbClr val="800000"/>
                </a:solidFill>
              </a:rPr>
              <a:t>1</a:t>
            </a:r>
            <a:r>
              <a:rPr lang="en-US" sz="2800" i="1" dirty="0" smtClean="0">
                <a:solidFill>
                  <a:srgbClr val="800000"/>
                </a:solidFill>
              </a:rPr>
              <a:t>S</a:t>
            </a:r>
            <a:r>
              <a:rPr lang="en-US" sz="2800" i="1" baseline="30000" dirty="0" smtClean="0">
                <a:solidFill>
                  <a:srgbClr val="800000"/>
                </a:solidFill>
              </a:rPr>
              <a:t>2</a:t>
            </a:r>
            <a:r>
              <a:rPr lang="en-US" sz="2800" i="1" dirty="0" smtClean="0">
                <a:solidFill>
                  <a:srgbClr val="800000"/>
                </a:solidFill>
              </a:rPr>
              <a:t>E</a:t>
            </a:r>
            <a:r>
              <a:rPr lang="en-US" sz="2800" i="1" baseline="30000" dirty="0" smtClean="0">
                <a:solidFill>
                  <a:srgbClr val="800000"/>
                </a:solidFill>
              </a:rPr>
              <a:t>2</a:t>
            </a:r>
            <a:r>
              <a:rPr lang="en-US" sz="2800" i="1" dirty="0" smtClean="0">
                <a:solidFill>
                  <a:srgbClr val="800000"/>
                </a:solidFill>
              </a:rPr>
              <a:t>E</a:t>
            </a:r>
            <a:r>
              <a:rPr lang="en-US" sz="2800" i="1" baseline="30000" dirty="0" smtClean="0">
                <a:solidFill>
                  <a:srgbClr val="800000"/>
                </a:solidFill>
              </a:rPr>
              <a:t>3</a:t>
            </a:r>
            <a:r>
              <a:rPr lang="en-US" sz="2800" dirty="0" smtClean="0">
                <a:solidFill>
                  <a:srgbClr val="8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2251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doughnut shop has plain doughnuts, cherry doughnuts, chocolate doughnuts, almond doughnuts, apple </a:t>
            </a:r>
            <a:r>
              <a:rPr lang="en-US" sz="2800" dirty="0"/>
              <a:t>doughnuts, broccoli doughnuts. </a:t>
            </a:r>
            <a:r>
              <a:rPr lang="en-US" sz="2800" dirty="0" smtClean="0"/>
              <a:t>How many ways are there to choose:</a:t>
            </a:r>
          </a:p>
          <a:p>
            <a:pPr marL="457200" lvl="1" indent="0"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(c) two dozen doughnuts with at least two of each kind?</a:t>
            </a:r>
          </a:p>
          <a:p>
            <a:pPr marL="457200" lvl="1" indent="0">
              <a:buNone/>
            </a:pPr>
            <a:endParaRPr lang="en-US" sz="2400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     </a:t>
            </a:r>
            <a:r>
              <a:rPr lang="en-US" sz="2400" dirty="0" smtClean="0">
                <a:solidFill>
                  <a:srgbClr val="FF0000"/>
                </a:solidFill>
              </a:rPr>
              <a:t>Pick first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two of each kind . Thus the number is the number of ways of choosing the remaining dozen. </a:t>
            </a:r>
            <a:endParaRPr lang="en-US" sz="2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Same as question (a).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71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doughnut shop has plain doughnuts, cherry doughnuts, chocolate doughnuts, almond doughnuts, apple </a:t>
            </a:r>
            <a:r>
              <a:rPr lang="en-US" sz="2800" dirty="0"/>
              <a:t>doughnuts, broccoli doughnuts. </a:t>
            </a:r>
            <a:r>
              <a:rPr lang="en-US" sz="2800" dirty="0" smtClean="0"/>
              <a:t>How many ways are there to choose:</a:t>
            </a:r>
          </a:p>
          <a:p>
            <a:pPr marL="457200" lvl="1" indent="0"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(d) two dozen doughnuts with no more than two broccoli doughnuts?</a:t>
            </a:r>
          </a:p>
        </p:txBody>
      </p:sp>
    </p:spTree>
    <p:extLst>
      <p:ext uri="{BB962C8B-B14F-4D97-AF65-F5344CB8AC3E}">
        <p14:creationId xmlns:p14="http://schemas.microsoft.com/office/powerpoint/2010/main" val="2708527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391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 doughnut shop has plain doughnuts, cherry doughnuts, chocolate doughnuts, almond doughnuts, apple </a:t>
            </a:r>
            <a:r>
              <a:rPr lang="en-US" sz="2800" dirty="0"/>
              <a:t>doughnuts, broccoli doughnuts. </a:t>
            </a:r>
            <a:r>
              <a:rPr lang="en-US" sz="2800" dirty="0" smtClean="0"/>
              <a:t>How many ways are there to choose:</a:t>
            </a:r>
          </a:p>
          <a:p>
            <a:pPr marL="457200" lvl="1" indent="0"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(d) two dozen doughnuts with no more than two broccoli doughnuts?</a:t>
            </a:r>
          </a:p>
          <a:p>
            <a:pPr marL="457200" lvl="1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We will add up three cases: no broccoli doughnut, exactly one broccoli doughnut, exactly two broccoli doughnuts.</a:t>
            </a:r>
          </a:p>
          <a:p>
            <a:pPr marL="457200" lvl="1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These numbers are: C(5 + 24 -1, 5-1) (0 broccoli doughnut);</a:t>
            </a:r>
          </a:p>
          <a:p>
            <a:pPr marL="457200" lvl="1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C(5+23-1, 5-1) (1 broccoli doughnut); C(5+22-1,5-1) (2 broccoli doughnuts)</a:t>
            </a:r>
          </a:p>
        </p:txBody>
      </p:sp>
    </p:spTree>
    <p:extLst>
      <p:ext uri="{BB962C8B-B14F-4D97-AF65-F5344CB8AC3E}">
        <p14:creationId xmlns:p14="http://schemas.microsoft.com/office/powerpoint/2010/main" val="3654539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391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 doughnut shop has plain doughnuts, cherry doughnuts, chocolate doughnuts, almond doughnuts, apple </a:t>
            </a:r>
            <a:r>
              <a:rPr lang="en-US" sz="2800" dirty="0"/>
              <a:t>doughnuts, broccoli doughnuts. </a:t>
            </a:r>
            <a:r>
              <a:rPr lang="en-US" sz="2800" dirty="0" smtClean="0"/>
              <a:t>How many ways are there to choose:</a:t>
            </a:r>
          </a:p>
          <a:p>
            <a:pPr marL="457200" lvl="1" indent="0"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(e) two dozen doughnuts at least five chocolate doughnuts  and at least three almond doughnuts?</a:t>
            </a:r>
          </a:p>
        </p:txBody>
      </p:sp>
    </p:spTree>
    <p:extLst>
      <p:ext uri="{BB962C8B-B14F-4D97-AF65-F5344CB8AC3E}">
        <p14:creationId xmlns:p14="http://schemas.microsoft.com/office/powerpoint/2010/main" val="2409359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391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 doughnut shop has plain doughnuts, cherry doughnuts, chocolate doughnuts, almond doughnuts, apple </a:t>
            </a:r>
            <a:r>
              <a:rPr lang="en-US" sz="2800" dirty="0"/>
              <a:t>doughnuts, broccoli doughnuts. </a:t>
            </a:r>
            <a:r>
              <a:rPr lang="en-US" sz="2800" dirty="0" smtClean="0"/>
              <a:t>How many ways are there to choose:</a:t>
            </a:r>
          </a:p>
          <a:p>
            <a:pPr marL="457200" lvl="1" indent="0"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(e) two dozen doughnuts at least five chocolate doughnuts  and at least three almond doughnuts?</a:t>
            </a:r>
          </a:p>
          <a:p>
            <a:pPr marL="457200" lvl="1" indent="0">
              <a:buNone/>
            </a:pPr>
            <a:endParaRPr lang="en-US" sz="2400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We have already chosen the first 8, so need to select the remaining 16. There are C(6+16-1,6-1) ways to do this.</a:t>
            </a:r>
          </a:p>
        </p:txBody>
      </p:sp>
    </p:spTree>
    <p:extLst>
      <p:ext uri="{BB962C8B-B14F-4D97-AF65-F5344CB8AC3E}">
        <p14:creationId xmlns:p14="http://schemas.microsoft.com/office/powerpoint/2010/main" val="1672080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7388" cy="497391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 doughnut shop has plain doughnuts, cherry doughnuts, chocolate doughnuts, almond doughnuts, apple </a:t>
            </a:r>
            <a:r>
              <a:rPr lang="en-US" sz="2800" dirty="0"/>
              <a:t>doughnuts, broccoli doughnuts. </a:t>
            </a:r>
            <a:r>
              <a:rPr lang="en-US" sz="2800" dirty="0" smtClean="0"/>
              <a:t>How many ways are there to choose:</a:t>
            </a:r>
          </a:p>
          <a:p>
            <a:pPr marL="457200" lvl="1" indent="0"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(e) two dozen doughnuts with at least one plain, at least two cherry, at least three chocolate, at least one almond, at least two apple, no more than three broccoli doughnuts?</a:t>
            </a:r>
          </a:p>
        </p:txBody>
      </p:sp>
    </p:spTree>
    <p:extLst>
      <p:ext uri="{BB962C8B-B14F-4D97-AF65-F5344CB8AC3E}">
        <p14:creationId xmlns:p14="http://schemas.microsoft.com/office/powerpoint/2010/main" val="1367116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7388" cy="4973918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A doughnut shop has plain doughnuts, cherry doughnuts, chocolate doughnuts, almond doughnuts, apple </a:t>
            </a:r>
            <a:r>
              <a:rPr lang="en-US" sz="2800" dirty="0"/>
              <a:t>doughnuts, broccoli doughnuts. </a:t>
            </a:r>
            <a:r>
              <a:rPr lang="en-US" sz="2800" dirty="0" smtClean="0"/>
              <a:t>How many ways are there to choose:</a:t>
            </a:r>
          </a:p>
          <a:p>
            <a:pPr marL="457200" lvl="1" indent="0"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(e) two dozen doughnuts with at least one plain, at least two cherry, at least three chocolate, at least one almond, at least two apple, no more than three broccoli doughnuts?</a:t>
            </a:r>
          </a:p>
          <a:p>
            <a:pPr marL="457200" lvl="1" indent="0">
              <a:buNone/>
            </a:pPr>
            <a:endParaRPr lang="en-US" sz="2400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We have already chosen the first nine doughnuts. We need determine the ways to distribute 15 doughnuts without choosing more than 3 broccoli doughnuts. The answer is</a:t>
            </a:r>
          </a:p>
          <a:p>
            <a:pPr marL="457200" lvl="1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C(5+15-1,5-1) + C(5+14-1,5-1) + C(5+13-1,5-1) + C(5+12-1, 5-1).</a:t>
            </a:r>
          </a:p>
          <a:p>
            <a:pPr marL="457200" lvl="1" indent="0">
              <a:buNone/>
            </a:pP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379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7388" cy="497391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 bridge, the 52 cards are dealt to 4 players. How many different ways to deal bridge hands?</a:t>
            </a:r>
            <a:endParaRPr lang="en-US" sz="24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724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7388" cy="497391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 bridge, the 52 cards are dealt to 4 players. How many different ways to deal bridge hands?</a:t>
            </a:r>
            <a:endParaRPr lang="en-US" sz="2800" dirty="0" smtClean="0">
              <a:solidFill>
                <a:srgbClr val="000000"/>
              </a:solidFill>
            </a:endParaRPr>
          </a:p>
          <a:p>
            <a:pPr lvl="1"/>
            <a:endParaRPr lang="en-US" sz="2400" dirty="0">
              <a:solidFill>
                <a:srgbClr val="000000"/>
              </a:solidFill>
            </a:endParaRP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The answer is: C(52,13)*C(39,13)*C(26,13)*C(13,13)</a:t>
            </a:r>
          </a:p>
        </p:txBody>
      </p:sp>
    </p:spTree>
    <p:extLst>
      <p:ext uri="{BB962C8B-B14F-4D97-AF65-F5344CB8AC3E}">
        <p14:creationId xmlns:p14="http://schemas.microsoft.com/office/powerpoint/2010/main" val="2654062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7388" cy="497391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How many terms are there in the expansion of (w + x + y +  z)</a:t>
            </a:r>
            <a:r>
              <a:rPr lang="en-US" sz="2800" baseline="30000" dirty="0" smtClean="0"/>
              <a:t>100</a:t>
            </a:r>
            <a:r>
              <a:rPr lang="en-US" sz="28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69598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Permutations with indistinguishable objects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4" y="1600200"/>
            <a:ext cx="8926286" cy="4525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Example</a:t>
            </a:r>
            <a:r>
              <a:rPr lang="en-US" sz="2800" dirty="0" smtClean="0">
                <a:solidFill>
                  <a:srgbClr val="000000"/>
                </a:solidFill>
              </a:rPr>
              <a:t>: How many permutations one can make by reordering the letters of the word </a:t>
            </a:r>
            <a:r>
              <a:rPr lang="en-US" sz="2800" b="1" i="1" dirty="0" smtClean="0">
                <a:solidFill>
                  <a:srgbClr val="0000FF"/>
                </a:solidFill>
              </a:rPr>
              <a:t>JESSEE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?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</a:rPr>
              <a:t>	</a:t>
            </a:r>
            <a:r>
              <a:rPr lang="en-US" sz="2800" dirty="0" smtClean="0">
                <a:solidFill>
                  <a:srgbClr val="000000"/>
                </a:solidFill>
              </a:rPr>
              <a:t>(</a:t>
            </a:r>
            <a:r>
              <a:rPr lang="en-US" sz="2800" i="1" dirty="0" smtClean="0">
                <a:solidFill>
                  <a:srgbClr val="0000FF"/>
                </a:solidFill>
              </a:rPr>
              <a:t>JESSEE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and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i="1" dirty="0" smtClean="0">
                <a:solidFill>
                  <a:srgbClr val="0000FF"/>
                </a:solidFill>
              </a:rPr>
              <a:t>SJESEE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are two different lists (permutations)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</a:p>
          <a:p>
            <a:r>
              <a:rPr lang="en-US" sz="2800" b="1" dirty="0" smtClean="0">
                <a:solidFill>
                  <a:srgbClr val="000000"/>
                </a:solidFill>
              </a:rPr>
              <a:t>First Method</a:t>
            </a:r>
            <a:r>
              <a:rPr lang="en-US" sz="2800" dirty="0" smtClean="0">
                <a:solidFill>
                  <a:srgbClr val="000000"/>
                </a:solidFill>
              </a:rPr>
              <a:t>: We first indicate 3 </a:t>
            </a:r>
            <a:r>
              <a:rPr lang="en-US" sz="2800" dirty="0" err="1" smtClean="0">
                <a:solidFill>
                  <a:srgbClr val="000000"/>
                </a:solidFill>
              </a:rPr>
              <a:t>Es</a:t>
            </a:r>
            <a:r>
              <a:rPr lang="en-US" sz="2800" dirty="0" smtClean="0">
                <a:solidFill>
                  <a:srgbClr val="000000"/>
                </a:solidFill>
              </a:rPr>
              <a:t> as E</a:t>
            </a:r>
            <a:r>
              <a:rPr lang="en-US" sz="2800" baseline="30000" dirty="0" smtClean="0">
                <a:solidFill>
                  <a:srgbClr val="000000"/>
                </a:solidFill>
              </a:rPr>
              <a:t>1</a:t>
            </a:r>
            <a:r>
              <a:rPr lang="en-US" sz="2800" dirty="0" smtClean="0">
                <a:solidFill>
                  <a:srgbClr val="000000"/>
                </a:solidFill>
              </a:rPr>
              <a:t>, E</a:t>
            </a:r>
            <a:r>
              <a:rPr lang="en-US" sz="2800" baseline="30000" dirty="0" smtClean="0">
                <a:solidFill>
                  <a:srgbClr val="000000"/>
                </a:solidFill>
              </a:rPr>
              <a:t>2</a:t>
            </a:r>
            <a:r>
              <a:rPr lang="en-US" sz="2800" dirty="0" smtClean="0">
                <a:solidFill>
                  <a:srgbClr val="000000"/>
                </a:solidFill>
              </a:rPr>
              <a:t>, E</a:t>
            </a:r>
            <a:r>
              <a:rPr lang="en-US" sz="2800" baseline="30000" dirty="0" smtClean="0">
                <a:solidFill>
                  <a:srgbClr val="000000"/>
                </a:solidFill>
              </a:rPr>
              <a:t>3</a:t>
            </a:r>
            <a:r>
              <a:rPr lang="en-US" sz="2800" dirty="0" smtClean="0">
                <a:solidFill>
                  <a:srgbClr val="000000"/>
                </a:solidFill>
              </a:rPr>
              <a:t> and two </a:t>
            </a:r>
            <a:r>
              <a:rPr lang="en-US" sz="2800" dirty="0" err="1" smtClean="0">
                <a:solidFill>
                  <a:srgbClr val="000000"/>
                </a:solidFill>
              </a:rPr>
              <a:t>Ss</a:t>
            </a:r>
            <a:r>
              <a:rPr lang="en-US" sz="2800" dirty="0" smtClean="0">
                <a:solidFill>
                  <a:srgbClr val="000000"/>
                </a:solidFill>
              </a:rPr>
              <a:t> as S</a:t>
            </a:r>
            <a:r>
              <a:rPr lang="en-US" sz="2800" baseline="30000" dirty="0" smtClean="0">
                <a:solidFill>
                  <a:srgbClr val="000000"/>
                </a:solidFill>
              </a:rPr>
              <a:t>1</a:t>
            </a:r>
            <a:r>
              <a:rPr lang="en-US" sz="2800" dirty="0" smtClean="0">
                <a:solidFill>
                  <a:srgbClr val="000000"/>
                </a:solidFill>
              </a:rPr>
              <a:t>, S</a:t>
            </a:r>
            <a:r>
              <a:rPr lang="en-US" sz="2800" baseline="30000" dirty="0" smtClean="0">
                <a:solidFill>
                  <a:srgbClr val="000000"/>
                </a:solidFill>
              </a:rPr>
              <a:t>2</a:t>
            </a:r>
            <a:r>
              <a:rPr lang="en-US" sz="2800" dirty="0" smtClean="0">
                <a:solidFill>
                  <a:srgbClr val="000000"/>
                </a:solidFill>
              </a:rPr>
              <a:t>. Thus </a:t>
            </a:r>
            <a:r>
              <a:rPr lang="en-US" sz="2800" i="1" dirty="0" smtClean="0">
                <a:solidFill>
                  <a:srgbClr val="800000"/>
                </a:solidFill>
              </a:rPr>
              <a:t>JESSEE </a:t>
            </a:r>
            <a:r>
              <a:rPr lang="en-US" sz="2800" dirty="0" smtClean="0">
                <a:solidFill>
                  <a:srgbClr val="000000"/>
                </a:solidFill>
              </a:rPr>
              <a:t>can be written as </a:t>
            </a:r>
            <a:r>
              <a:rPr lang="en-US" sz="2800" i="1" dirty="0" smtClean="0">
                <a:solidFill>
                  <a:srgbClr val="800000"/>
                </a:solidFill>
              </a:rPr>
              <a:t>JE</a:t>
            </a:r>
            <a:r>
              <a:rPr lang="en-US" sz="2800" i="1" baseline="30000" dirty="0" smtClean="0">
                <a:solidFill>
                  <a:srgbClr val="800000"/>
                </a:solidFill>
              </a:rPr>
              <a:t>1</a:t>
            </a:r>
            <a:r>
              <a:rPr lang="en-US" sz="2800" i="1" dirty="0" smtClean="0">
                <a:solidFill>
                  <a:srgbClr val="800000"/>
                </a:solidFill>
              </a:rPr>
              <a:t>S</a:t>
            </a:r>
            <a:r>
              <a:rPr lang="en-US" sz="2800" i="1" baseline="30000" dirty="0" smtClean="0">
                <a:solidFill>
                  <a:srgbClr val="800000"/>
                </a:solidFill>
              </a:rPr>
              <a:t>1</a:t>
            </a:r>
            <a:r>
              <a:rPr lang="en-US" sz="2800" i="1" dirty="0" smtClean="0">
                <a:solidFill>
                  <a:srgbClr val="800000"/>
                </a:solidFill>
              </a:rPr>
              <a:t>S</a:t>
            </a:r>
            <a:r>
              <a:rPr lang="en-US" sz="2800" i="1" baseline="30000" dirty="0" smtClean="0">
                <a:solidFill>
                  <a:srgbClr val="800000"/>
                </a:solidFill>
              </a:rPr>
              <a:t>2</a:t>
            </a:r>
            <a:r>
              <a:rPr lang="en-US" sz="2800" i="1" dirty="0" smtClean="0">
                <a:solidFill>
                  <a:srgbClr val="800000"/>
                </a:solidFill>
              </a:rPr>
              <a:t>E</a:t>
            </a:r>
            <a:r>
              <a:rPr lang="en-US" sz="2800" i="1" baseline="30000" dirty="0" smtClean="0">
                <a:solidFill>
                  <a:srgbClr val="800000"/>
                </a:solidFill>
              </a:rPr>
              <a:t>2</a:t>
            </a:r>
            <a:r>
              <a:rPr lang="en-US" sz="2800" i="1" dirty="0" smtClean="0">
                <a:solidFill>
                  <a:srgbClr val="800000"/>
                </a:solidFill>
              </a:rPr>
              <a:t>E</a:t>
            </a:r>
            <a:r>
              <a:rPr lang="en-US" sz="2800" i="1" baseline="30000" dirty="0" smtClean="0">
                <a:solidFill>
                  <a:srgbClr val="800000"/>
                </a:solidFill>
              </a:rPr>
              <a:t>3</a:t>
            </a:r>
            <a:r>
              <a:rPr lang="en-US" sz="2800" dirty="0" smtClean="0">
                <a:solidFill>
                  <a:srgbClr val="800000"/>
                </a:solidFill>
              </a:rPr>
              <a:t>.</a:t>
            </a:r>
          </a:p>
          <a:p>
            <a:pPr lvl="1"/>
            <a:r>
              <a:rPr lang="en-US" sz="2400" dirty="0" smtClean="0"/>
              <a:t>If</a:t>
            </a:r>
            <a:r>
              <a:rPr lang="en-US" sz="2400" dirty="0" smtClean="0">
                <a:solidFill>
                  <a:srgbClr val="800000"/>
                </a:solidFill>
              </a:rPr>
              <a:t>  </a:t>
            </a:r>
            <a:r>
              <a:rPr lang="en-US" sz="2400" dirty="0" smtClean="0">
                <a:solidFill>
                  <a:srgbClr val="000000"/>
                </a:solidFill>
              </a:rPr>
              <a:t>three </a:t>
            </a:r>
            <a:r>
              <a:rPr lang="en-US" sz="2400" dirty="0" err="1" smtClean="0">
                <a:solidFill>
                  <a:srgbClr val="000000"/>
                </a:solidFill>
              </a:rPr>
              <a:t>Es</a:t>
            </a:r>
            <a:r>
              <a:rPr lang="en-US" sz="2400" dirty="0" smtClean="0">
                <a:solidFill>
                  <a:srgbClr val="000000"/>
                </a:solidFill>
              </a:rPr>
              <a:t> and two </a:t>
            </a:r>
            <a:r>
              <a:rPr lang="en-US" sz="2400" dirty="0" err="1" smtClean="0">
                <a:solidFill>
                  <a:srgbClr val="000000"/>
                </a:solidFill>
              </a:rPr>
              <a:t>Ss</a:t>
            </a:r>
            <a:r>
              <a:rPr lang="en-US" sz="2400" dirty="0" smtClean="0">
                <a:solidFill>
                  <a:srgbClr val="000000"/>
                </a:solidFill>
              </a:rPr>
              <a:t> are treated as distinct, the number of 6-permutations is 6!.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Note that </a:t>
            </a:r>
            <a:r>
              <a:rPr lang="en-US" sz="2400" i="1" dirty="0" smtClean="0">
                <a:solidFill>
                  <a:srgbClr val="800000"/>
                </a:solidFill>
              </a:rPr>
              <a:t>JE</a:t>
            </a:r>
            <a:r>
              <a:rPr lang="en-US" sz="2400" i="1" baseline="30000" dirty="0" smtClean="0">
                <a:solidFill>
                  <a:srgbClr val="800000"/>
                </a:solidFill>
              </a:rPr>
              <a:t>1</a:t>
            </a:r>
            <a:r>
              <a:rPr lang="en-US" sz="2400" i="1" dirty="0" smtClean="0">
                <a:solidFill>
                  <a:srgbClr val="800000"/>
                </a:solidFill>
              </a:rPr>
              <a:t>S</a:t>
            </a:r>
            <a:r>
              <a:rPr lang="en-US" sz="2400" i="1" baseline="30000" dirty="0" smtClean="0">
                <a:solidFill>
                  <a:srgbClr val="800000"/>
                </a:solidFill>
              </a:rPr>
              <a:t>1</a:t>
            </a:r>
            <a:r>
              <a:rPr lang="en-US" sz="2400" i="1" dirty="0" smtClean="0">
                <a:solidFill>
                  <a:srgbClr val="800000"/>
                </a:solidFill>
              </a:rPr>
              <a:t>S</a:t>
            </a:r>
            <a:r>
              <a:rPr lang="en-US" sz="2400" i="1" baseline="30000" dirty="0" smtClean="0">
                <a:solidFill>
                  <a:srgbClr val="800000"/>
                </a:solidFill>
              </a:rPr>
              <a:t>2</a:t>
            </a:r>
            <a:r>
              <a:rPr lang="en-US" sz="2400" i="1" dirty="0" smtClean="0">
                <a:solidFill>
                  <a:srgbClr val="800000"/>
                </a:solidFill>
              </a:rPr>
              <a:t>E</a:t>
            </a:r>
            <a:r>
              <a:rPr lang="en-US" sz="2400" i="1" baseline="30000" dirty="0" smtClean="0">
                <a:solidFill>
                  <a:srgbClr val="800000"/>
                </a:solidFill>
              </a:rPr>
              <a:t>2</a:t>
            </a:r>
            <a:r>
              <a:rPr lang="en-US" sz="2400" i="1" dirty="0" smtClean="0">
                <a:solidFill>
                  <a:srgbClr val="800000"/>
                </a:solidFill>
              </a:rPr>
              <a:t>E</a:t>
            </a:r>
            <a:r>
              <a:rPr lang="en-US" sz="2400" i="1" baseline="30000" dirty="0" smtClean="0">
                <a:solidFill>
                  <a:srgbClr val="800000"/>
                </a:solidFill>
              </a:rPr>
              <a:t>3 </a:t>
            </a:r>
            <a:r>
              <a:rPr lang="en-US" sz="2400" dirty="0" smtClean="0">
                <a:solidFill>
                  <a:srgbClr val="000000"/>
                </a:solidFill>
              </a:rPr>
              <a:t>and </a:t>
            </a:r>
            <a:r>
              <a:rPr lang="en-US" sz="2400" i="1" dirty="0" smtClean="0">
                <a:solidFill>
                  <a:srgbClr val="800000"/>
                </a:solidFill>
              </a:rPr>
              <a:t>JE</a:t>
            </a:r>
            <a:r>
              <a:rPr lang="en-US" sz="2400" i="1" baseline="30000" dirty="0" smtClean="0">
                <a:solidFill>
                  <a:srgbClr val="800000"/>
                </a:solidFill>
              </a:rPr>
              <a:t>1</a:t>
            </a:r>
            <a:r>
              <a:rPr lang="en-US" sz="2400" i="1" dirty="0" smtClean="0">
                <a:solidFill>
                  <a:srgbClr val="800000"/>
                </a:solidFill>
              </a:rPr>
              <a:t>S</a:t>
            </a:r>
            <a:r>
              <a:rPr lang="en-US" sz="2400" i="1" baseline="30000" dirty="0" smtClean="0">
                <a:solidFill>
                  <a:srgbClr val="800000"/>
                </a:solidFill>
              </a:rPr>
              <a:t>2</a:t>
            </a:r>
            <a:r>
              <a:rPr lang="en-US" sz="2400" i="1" dirty="0" smtClean="0">
                <a:solidFill>
                  <a:srgbClr val="800000"/>
                </a:solidFill>
              </a:rPr>
              <a:t>S</a:t>
            </a:r>
            <a:r>
              <a:rPr lang="en-US" sz="2400" i="1" baseline="30000" dirty="0" smtClean="0">
                <a:solidFill>
                  <a:srgbClr val="800000"/>
                </a:solidFill>
              </a:rPr>
              <a:t>1</a:t>
            </a:r>
            <a:r>
              <a:rPr lang="en-US" sz="2400" i="1" dirty="0" smtClean="0">
                <a:solidFill>
                  <a:srgbClr val="800000"/>
                </a:solidFill>
              </a:rPr>
              <a:t>E</a:t>
            </a:r>
            <a:r>
              <a:rPr lang="en-US" sz="2400" i="1" baseline="30000" dirty="0" smtClean="0">
                <a:solidFill>
                  <a:srgbClr val="800000"/>
                </a:solidFill>
              </a:rPr>
              <a:t>2</a:t>
            </a:r>
            <a:r>
              <a:rPr lang="en-US" sz="2400" i="1" dirty="0" smtClean="0">
                <a:solidFill>
                  <a:srgbClr val="800000"/>
                </a:solidFill>
              </a:rPr>
              <a:t>E</a:t>
            </a:r>
            <a:r>
              <a:rPr lang="en-US" sz="2400" i="1" baseline="30000" dirty="0" smtClean="0">
                <a:solidFill>
                  <a:srgbClr val="800000"/>
                </a:solidFill>
              </a:rPr>
              <a:t>3</a:t>
            </a:r>
            <a:r>
              <a:rPr lang="en-US" sz="2400" dirty="0" smtClean="0">
                <a:solidFill>
                  <a:srgbClr val="000000"/>
                </a:solidFill>
              </a:rPr>
              <a:t> are the same if two </a:t>
            </a:r>
            <a:r>
              <a:rPr lang="en-US" sz="2400" dirty="0" err="1" smtClean="0">
                <a:solidFill>
                  <a:srgbClr val="000000"/>
                </a:solidFill>
              </a:rPr>
              <a:t>Ss</a:t>
            </a:r>
            <a:r>
              <a:rPr lang="en-US" sz="2400" dirty="0" smtClean="0">
                <a:solidFill>
                  <a:srgbClr val="000000"/>
                </a:solidFill>
              </a:rPr>
              <a:t> are not distinct.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The number of distinct permutations is  </a:t>
            </a:r>
          </a:p>
        </p:txBody>
      </p:sp>
      <p:pic>
        <p:nvPicPr>
          <p:cNvPr id="6" name="Picture 5" descr="Screen Shot 2015-02-17 at 10.21.3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2757" y="5497285"/>
            <a:ext cx="838200" cy="74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712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7388" cy="497391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How many terms are there in the expansion of (w + x + y +  z)</a:t>
            </a:r>
            <a:r>
              <a:rPr lang="en-US" sz="2800" baseline="30000" dirty="0" smtClean="0"/>
              <a:t>100</a:t>
            </a:r>
            <a:r>
              <a:rPr lang="en-US" sz="2800" dirty="0" smtClean="0"/>
              <a:t>?</a:t>
            </a:r>
          </a:p>
          <a:p>
            <a:pPr marL="0" indent="0">
              <a:buNone/>
            </a:pPr>
            <a:endParaRPr lang="en-US" sz="2800" dirty="0"/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each term of  in the expansion of (w + x + y + z)</a:t>
            </a:r>
            <a:r>
              <a:rPr lang="en-US" sz="2400" baseline="30000" dirty="0" smtClean="0">
                <a:solidFill>
                  <a:srgbClr val="FF0000"/>
                </a:solidFill>
              </a:rPr>
              <a:t>100</a:t>
            </a:r>
            <a:r>
              <a:rPr lang="en-US" sz="2400" dirty="0" smtClean="0">
                <a:solidFill>
                  <a:srgbClr val="FF0000"/>
                </a:solidFill>
              </a:rPr>
              <a:t> is of the form </a:t>
            </a:r>
            <a:r>
              <a:rPr lang="en-US" sz="2400" dirty="0" err="1" smtClean="0">
                <a:solidFill>
                  <a:srgbClr val="FF0000"/>
                </a:solidFill>
              </a:rPr>
              <a:t>w</a:t>
            </a:r>
            <a:r>
              <a:rPr lang="en-US" sz="2400" baseline="30000" dirty="0" err="1" smtClean="0">
                <a:solidFill>
                  <a:srgbClr val="FF0000"/>
                </a:solidFill>
              </a:rPr>
              <a:t>a</a:t>
            </a:r>
            <a:r>
              <a:rPr lang="en-US" sz="2400" baseline="300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x</a:t>
            </a:r>
            <a:r>
              <a:rPr lang="en-US" sz="2400" baseline="30000" dirty="0" err="1" smtClean="0">
                <a:solidFill>
                  <a:srgbClr val="FF0000"/>
                </a:solidFill>
              </a:rPr>
              <a:t>b</a:t>
            </a:r>
            <a:r>
              <a:rPr lang="en-US" sz="2400" baseline="300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y</a:t>
            </a:r>
            <a:r>
              <a:rPr lang="en-US" sz="2400" baseline="30000" dirty="0" err="1" smtClean="0">
                <a:solidFill>
                  <a:srgbClr val="FF0000"/>
                </a:solidFill>
              </a:rPr>
              <a:t>c</a:t>
            </a:r>
            <a:r>
              <a:rPr lang="en-US" sz="2400" baseline="300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z</a:t>
            </a:r>
            <a:r>
              <a:rPr lang="en-US" sz="2400" baseline="30000" dirty="0" err="1" smtClean="0">
                <a:solidFill>
                  <a:srgbClr val="FF0000"/>
                </a:solidFill>
              </a:rPr>
              <a:t>d</a:t>
            </a:r>
            <a:r>
              <a:rPr lang="en-US" sz="2400" baseline="300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where a +b + c + d =100 where a, b, c, d are nonnegative integers.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Therefore, the answer is C(4 + 100 -1, 4 – 1).</a:t>
            </a:r>
          </a:p>
        </p:txBody>
      </p:sp>
    </p:spTree>
    <p:extLst>
      <p:ext uri="{BB962C8B-B14F-4D97-AF65-F5344CB8AC3E}">
        <p14:creationId xmlns:p14="http://schemas.microsoft.com/office/powerpoint/2010/main" val="1518072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5-02-19 at 11.12.4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23" y="609041"/>
            <a:ext cx="8616994" cy="3579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180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5-02-19 at 11.12.4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23" y="609041"/>
            <a:ext cx="8616994" cy="357915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48023" y="4557059"/>
            <a:ext cx="8616994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is equivalent to selecting three integers from the set {1,2, …, 100} with repetitions. (Here pennies = 3; kids = </a:t>
            </a:r>
            <a:r>
              <a:rPr lang="en-US" sz="2400" dirty="0" smtClean="0"/>
              <a:t>100)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The answer is C(3+100-1,100-1) = C(102,99).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6326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Find the number of non-negative integer solutions to</a:t>
            </a:r>
          </a:p>
          <a:p>
            <a:pPr marL="0" indent="0" algn="ctr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+ 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+ x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=20, 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≤ 6, 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≤ 7, x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≤ 8.</a:t>
            </a:r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389418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Find the number of non-negative integer solutions to</a:t>
            </a:r>
          </a:p>
          <a:p>
            <a:pPr marL="0" indent="0" algn="ctr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+ 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+ x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=20, 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≤ 6, 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≤ 7, x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≤ 8.</a:t>
            </a:r>
          </a:p>
          <a:p>
            <a:endParaRPr lang="en-US" sz="2800" dirty="0"/>
          </a:p>
          <a:p>
            <a:pPr lvl="1"/>
            <a:r>
              <a:rPr lang="en-US" sz="2400" dirty="0" smtClean="0"/>
              <a:t>U: set of integer solution with x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≥ 0, for all </a:t>
            </a:r>
            <a:r>
              <a:rPr lang="en-US" sz="2400" dirty="0" err="1" smtClean="0"/>
              <a:t>i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A: a set of integer solutions with 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≥ 7.</a:t>
            </a:r>
          </a:p>
          <a:p>
            <a:pPr lvl="1"/>
            <a:r>
              <a:rPr lang="en-US" sz="2400" dirty="0" smtClean="0"/>
              <a:t>B: a set of integer solution with 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≥ 8.</a:t>
            </a:r>
          </a:p>
          <a:p>
            <a:pPr lvl="1"/>
            <a:r>
              <a:rPr lang="en-US" sz="2400" dirty="0" smtClean="0"/>
              <a:t>C: a set of integer solution with 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≥ 9.</a:t>
            </a:r>
          </a:p>
          <a:p>
            <a:pPr lvl="1"/>
            <a:r>
              <a:rPr lang="en-US" sz="2400" dirty="0" smtClean="0"/>
              <a:t>A </a:t>
            </a:r>
            <a:r>
              <a:rPr lang="en-US" sz="2400" dirty="0"/>
              <a:t>∩ </a:t>
            </a:r>
            <a:r>
              <a:rPr lang="en-US" sz="2400" dirty="0" smtClean="0"/>
              <a:t>B:  a set of integer solution with 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≥ 7, 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≥ 8.</a:t>
            </a:r>
          </a:p>
          <a:p>
            <a:pPr lvl="1"/>
            <a:r>
              <a:rPr lang="en-US" sz="2400" dirty="0" smtClean="0"/>
              <a:t>A </a:t>
            </a:r>
            <a:r>
              <a:rPr lang="en-US" sz="2400" dirty="0"/>
              <a:t>∩ </a:t>
            </a:r>
            <a:r>
              <a:rPr lang="en-US" sz="2400" dirty="0" smtClean="0"/>
              <a:t>C:  a set of integer solution with 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≥ 7, 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≥ 9.</a:t>
            </a:r>
          </a:p>
          <a:p>
            <a:pPr lvl="1"/>
            <a:r>
              <a:rPr lang="en-US" sz="2400" dirty="0"/>
              <a:t>B</a:t>
            </a:r>
            <a:r>
              <a:rPr lang="en-US" sz="2400" dirty="0" smtClean="0"/>
              <a:t> ∩ C:  a set of integer solution with x</a:t>
            </a:r>
            <a:r>
              <a:rPr lang="en-US" sz="2400" baseline="-25000" dirty="0"/>
              <a:t>2</a:t>
            </a:r>
            <a:r>
              <a:rPr lang="en-US" sz="2400" dirty="0" smtClean="0"/>
              <a:t> ≥ 8, 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≥ 9.</a:t>
            </a:r>
          </a:p>
          <a:p>
            <a:pPr lvl="1"/>
            <a:r>
              <a:rPr lang="en-US" sz="2400" dirty="0" smtClean="0"/>
              <a:t>A ∩ B ∩ C:  a set of integer solution with 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≥ 7,  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≥ 8, 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≥ 9.</a:t>
            </a:r>
          </a:p>
          <a:p>
            <a:r>
              <a:rPr lang="en-US" sz="2800" b="1" dirty="0" smtClean="0">
                <a:solidFill>
                  <a:srgbClr val="0000FF"/>
                </a:solidFill>
              </a:rPr>
              <a:t>Answer: |U| - |A| - |B| - |C| + |A ∩ </a:t>
            </a:r>
            <a:r>
              <a:rPr lang="en-US" sz="2800" b="1" dirty="0">
                <a:solidFill>
                  <a:srgbClr val="0000FF"/>
                </a:solidFill>
              </a:rPr>
              <a:t>B</a:t>
            </a:r>
            <a:r>
              <a:rPr lang="en-US" sz="2800" b="1" dirty="0" smtClean="0">
                <a:solidFill>
                  <a:srgbClr val="0000FF"/>
                </a:solidFill>
              </a:rPr>
              <a:t>| + |A ∩ C| + |B ∩ C| 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00FF"/>
                </a:solidFill>
              </a:rPr>
              <a:t>                                                       -|A ∩ B ∩ C|.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336177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Find the number of non-negative integer solutions to</a:t>
            </a:r>
          </a:p>
          <a:p>
            <a:pPr marL="0" indent="0" algn="ctr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+ 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+ x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=20, 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≤ 6, 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≤ 7, x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≤ 8.</a:t>
            </a:r>
          </a:p>
          <a:p>
            <a:endParaRPr lang="en-US" sz="2800" dirty="0"/>
          </a:p>
          <a:p>
            <a:pPr lvl="1"/>
            <a:r>
              <a:rPr lang="en-US" sz="2400" dirty="0" smtClean="0"/>
              <a:t>U: set of integer solution with x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≥ 0, for all </a:t>
            </a:r>
            <a:r>
              <a:rPr lang="en-US" sz="2400" dirty="0" err="1" smtClean="0"/>
              <a:t>i</a:t>
            </a:r>
            <a:r>
              <a:rPr lang="en-US" sz="2400" dirty="0" smtClean="0"/>
              <a:t>.  </a:t>
            </a:r>
            <a:r>
              <a:rPr lang="en-US" sz="2400" b="1" dirty="0" smtClean="0">
                <a:solidFill>
                  <a:srgbClr val="FF0000"/>
                </a:solidFill>
              </a:rPr>
              <a:t>|U| = C(3+20-1,3-1)</a:t>
            </a:r>
          </a:p>
          <a:p>
            <a:pPr lvl="1"/>
            <a:r>
              <a:rPr lang="en-US" sz="2400" dirty="0" smtClean="0"/>
              <a:t>A: a set of integer solutions with 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≥ 7. </a:t>
            </a:r>
            <a:r>
              <a:rPr lang="en-US" sz="2400" b="1" dirty="0" smtClean="0">
                <a:solidFill>
                  <a:srgbClr val="FF0000"/>
                </a:solidFill>
              </a:rPr>
              <a:t>|A| = C(3+13-1,3-1)</a:t>
            </a:r>
          </a:p>
          <a:p>
            <a:pPr lvl="1"/>
            <a:r>
              <a:rPr lang="en-US" sz="2400" dirty="0" smtClean="0"/>
              <a:t>B: a set of integer solution with 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≥ 8. </a:t>
            </a:r>
            <a:r>
              <a:rPr lang="en-US" sz="2400" b="1" dirty="0" smtClean="0">
                <a:solidFill>
                  <a:srgbClr val="FF0000"/>
                </a:solidFill>
              </a:rPr>
              <a:t>|B| = C(3+12-1, 3-1)</a:t>
            </a:r>
          </a:p>
          <a:p>
            <a:pPr lvl="1"/>
            <a:r>
              <a:rPr lang="en-US" sz="2400" dirty="0" smtClean="0"/>
              <a:t>C: a set of integer solution with 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≥ 9. </a:t>
            </a:r>
            <a:r>
              <a:rPr lang="en-US" sz="2400" b="1" dirty="0" smtClean="0">
                <a:solidFill>
                  <a:srgbClr val="FF0000"/>
                </a:solidFill>
              </a:rPr>
              <a:t>|C| = C(3+11-1,3-1)</a:t>
            </a:r>
          </a:p>
          <a:p>
            <a:pPr lvl="1"/>
            <a:r>
              <a:rPr lang="en-US" sz="2400" dirty="0" smtClean="0"/>
              <a:t>A </a:t>
            </a:r>
            <a:r>
              <a:rPr lang="en-US" sz="2400" dirty="0"/>
              <a:t>∩ </a:t>
            </a:r>
            <a:r>
              <a:rPr lang="en-US" sz="2400" dirty="0" smtClean="0"/>
              <a:t>B:  a set of integer solution with 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≥ 7, 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≥ 8.</a:t>
            </a:r>
            <a:r>
              <a:rPr lang="en-US" sz="2400" b="1" dirty="0" smtClean="0">
                <a:solidFill>
                  <a:srgbClr val="FF0000"/>
                </a:solidFill>
              </a:rPr>
              <a:t>|A∩B|=C(3+5-1,2)</a:t>
            </a:r>
          </a:p>
          <a:p>
            <a:pPr lvl="1"/>
            <a:r>
              <a:rPr lang="en-US" sz="2400" dirty="0" smtClean="0"/>
              <a:t>A </a:t>
            </a:r>
            <a:r>
              <a:rPr lang="en-US" sz="2400" dirty="0"/>
              <a:t>∩ </a:t>
            </a:r>
            <a:r>
              <a:rPr lang="en-US" sz="2400" dirty="0" smtClean="0"/>
              <a:t>C:  a set of integer solution with 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≥ 7, 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≥ 9.</a:t>
            </a:r>
            <a:r>
              <a:rPr lang="en-US" sz="2400" b="1" dirty="0" smtClean="0">
                <a:solidFill>
                  <a:srgbClr val="FF0000"/>
                </a:solidFill>
              </a:rPr>
              <a:t>|A∩C|=C(3+4-1,2)</a:t>
            </a:r>
            <a:endParaRPr lang="en-US" sz="2400" dirty="0" smtClean="0"/>
          </a:p>
          <a:p>
            <a:pPr lvl="1"/>
            <a:r>
              <a:rPr lang="en-US" sz="2400" dirty="0"/>
              <a:t>B</a:t>
            </a:r>
            <a:r>
              <a:rPr lang="en-US" sz="2400" dirty="0" smtClean="0"/>
              <a:t> ∩ C:  a set of integer solution with x</a:t>
            </a:r>
            <a:r>
              <a:rPr lang="en-US" sz="2400" baseline="-25000" dirty="0"/>
              <a:t>2</a:t>
            </a:r>
            <a:r>
              <a:rPr lang="en-US" sz="2400" dirty="0" smtClean="0"/>
              <a:t> ≥ 8, 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≥ 9.</a:t>
            </a:r>
            <a:r>
              <a:rPr lang="en-US" sz="2400" b="1" dirty="0" smtClean="0">
                <a:solidFill>
                  <a:srgbClr val="FF0000"/>
                </a:solidFill>
              </a:rPr>
              <a:t>|B∩C|=C(3+3-1,2)</a:t>
            </a:r>
            <a:endParaRPr lang="en-US" sz="2400" dirty="0" smtClean="0"/>
          </a:p>
          <a:p>
            <a:pPr lvl="1"/>
            <a:r>
              <a:rPr lang="en-US" sz="2400" dirty="0" smtClean="0"/>
              <a:t>A ∩ B ∩ C:  a set of integer solution with 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≥ 7,  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≥ 8, 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≥ 9. </a:t>
            </a:r>
            <a:r>
              <a:rPr lang="en-US" sz="2400" dirty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Empty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0000FF"/>
                </a:solidFill>
              </a:rPr>
              <a:t>Answer: |U| - |A| - |B| - |C| + |A ∩ </a:t>
            </a:r>
            <a:r>
              <a:rPr lang="en-US" sz="2800" b="1" dirty="0">
                <a:solidFill>
                  <a:srgbClr val="0000FF"/>
                </a:solidFill>
              </a:rPr>
              <a:t>B</a:t>
            </a:r>
            <a:r>
              <a:rPr lang="en-US" sz="2800" b="1" dirty="0" smtClean="0">
                <a:solidFill>
                  <a:srgbClr val="0000FF"/>
                </a:solidFill>
              </a:rPr>
              <a:t>| + |A ∩ C| + |B ∩ C| 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00FF"/>
                </a:solidFill>
              </a:rPr>
              <a:t>                                                       -|A ∩ B ∩ C| </a:t>
            </a:r>
            <a:r>
              <a:rPr lang="en-US" sz="2800" b="1" dirty="0" smtClean="0">
                <a:solidFill>
                  <a:srgbClr val="FF0000"/>
                </a:solidFill>
              </a:rPr>
              <a:t>=  3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387973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6" name="Picture 5" descr="Screen Shot 2015-02-20 at 12.04.1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" y="1816100"/>
            <a:ext cx="9042400" cy="321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208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3" name="Picture 2" descr="Screen Shot 2015-02-20 at 12.39.2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7638"/>
            <a:ext cx="9055100" cy="494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582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4" name="Picture 3" descr="Screen Shot 2015-02-20 at 12.42.1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1417638"/>
            <a:ext cx="9017000" cy="2648324"/>
          </a:xfrm>
          <a:prstGeom prst="rect">
            <a:avLst/>
          </a:prstGeom>
        </p:spPr>
      </p:pic>
      <p:pic>
        <p:nvPicPr>
          <p:cNvPr id="5" name="Picture 4" descr="Screen Shot 2015-02-20 at 12.43.32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300" y="4191748"/>
            <a:ext cx="4076700" cy="219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655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Permutations with indistinguishable objects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4" y="1600200"/>
            <a:ext cx="8926286" cy="5257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Example</a:t>
            </a:r>
            <a:r>
              <a:rPr lang="en-US" sz="2800" dirty="0" smtClean="0">
                <a:solidFill>
                  <a:srgbClr val="000000"/>
                </a:solidFill>
              </a:rPr>
              <a:t>: How many permutations one can make by reordering the letters of the word </a:t>
            </a:r>
            <a:r>
              <a:rPr lang="en-US" sz="2800" b="1" i="1" dirty="0" smtClean="0">
                <a:solidFill>
                  <a:srgbClr val="0000FF"/>
                </a:solidFill>
              </a:rPr>
              <a:t>JESSEE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?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</a:rPr>
              <a:t>	</a:t>
            </a:r>
            <a:r>
              <a:rPr lang="en-US" sz="2800" dirty="0" smtClean="0">
                <a:solidFill>
                  <a:srgbClr val="000000"/>
                </a:solidFill>
              </a:rPr>
              <a:t>(</a:t>
            </a:r>
            <a:r>
              <a:rPr lang="en-US" sz="2800" i="1" dirty="0" smtClean="0">
                <a:solidFill>
                  <a:srgbClr val="0000FF"/>
                </a:solidFill>
              </a:rPr>
              <a:t>JESSEE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and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i="1" dirty="0" smtClean="0">
                <a:solidFill>
                  <a:srgbClr val="0000FF"/>
                </a:solidFill>
              </a:rPr>
              <a:t>SJESEE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are two different lists (permutations)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</a:p>
          <a:p>
            <a:r>
              <a:rPr lang="en-US" sz="2800" b="1" dirty="0" smtClean="0">
                <a:solidFill>
                  <a:srgbClr val="000000"/>
                </a:solidFill>
              </a:rPr>
              <a:t>Second Method</a:t>
            </a:r>
            <a:r>
              <a:rPr lang="en-US" sz="2800" dirty="0" smtClean="0">
                <a:solidFill>
                  <a:srgbClr val="000000"/>
                </a:solidFill>
              </a:rPr>
              <a:t>: The word  </a:t>
            </a:r>
            <a:r>
              <a:rPr lang="en-US" sz="2800" i="1" dirty="0" smtClean="0">
                <a:solidFill>
                  <a:srgbClr val="800000"/>
                </a:solidFill>
              </a:rPr>
              <a:t>JESSEE </a:t>
            </a:r>
            <a:r>
              <a:rPr lang="en-US" sz="2800" dirty="0" smtClean="0">
                <a:solidFill>
                  <a:srgbClr val="000000"/>
                </a:solidFill>
              </a:rPr>
              <a:t> contains 3 </a:t>
            </a:r>
            <a:r>
              <a:rPr lang="en-US" sz="2800" dirty="0" err="1" smtClean="0">
                <a:solidFill>
                  <a:srgbClr val="000000"/>
                </a:solidFill>
              </a:rPr>
              <a:t>Es</a:t>
            </a:r>
            <a:r>
              <a:rPr lang="en-US" sz="2800" dirty="0" smtClean="0">
                <a:solidFill>
                  <a:srgbClr val="000000"/>
                </a:solidFill>
              </a:rPr>
              <a:t>, 2 </a:t>
            </a:r>
            <a:r>
              <a:rPr lang="en-US" sz="2800" dirty="0" err="1" smtClean="0">
                <a:solidFill>
                  <a:srgbClr val="000000"/>
                </a:solidFill>
              </a:rPr>
              <a:t>Ss</a:t>
            </a:r>
            <a:r>
              <a:rPr lang="en-US" sz="2800" dirty="0" smtClean="0">
                <a:solidFill>
                  <a:srgbClr val="000000"/>
                </a:solidFill>
              </a:rPr>
              <a:t> and one J.</a:t>
            </a:r>
            <a:endParaRPr lang="en-US" sz="2800" dirty="0" smtClean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59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Permutations with indistinguishable objects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4" y="1600200"/>
            <a:ext cx="8926286" cy="5257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Example</a:t>
            </a:r>
            <a:r>
              <a:rPr lang="en-US" sz="2800" dirty="0" smtClean="0">
                <a:solidFill>
                  <a:srgbClr val="000000"/>
                </a:solidFill>
              </a:rPr>
              <a:t>: How many permutations one can make by reordering the letters of the word </a:t>
            </a:r>
            <a:r>
              <a:rPr lang="en-US" sz="2800" b="1" i="1" dirty="0" smtClean="0">
                <a:solidFill>
                  <a:srgbClr val="0000FF"/>
                </a:solidFill>
              </a:rPr>
              <a:t>JESSEE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?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</a:rPr>
              <a:t>	</a:t>
            </a:r>
            <a:r>
              <a:rPr lang="en-US" sz="2800" dirty="0" smtClean="0">
                <a:solidFill>
                  <a:srgbClr val="000000"/>
                </a:solidFill>
              </a:rPr>
              <a:t>(</a:t>
            </a:r>
            <a:r>
              <a:rPr lang="en-US" sz="2800" i="1" dirty="0" smtClean="0">
                <a:solidFill>
                  <a:srgbClr val="0000FF"/>
                </a:solidFill>
              </a:rPr>
              <a:t>JESSEE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and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i="1" dirty="0" smtClean="0">
                <a:solidFill>
                  <a:srgbClr val="0000FF"/>
                </a:solidFill>
              </a:rPr>
              <a:t>SJESEE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are two different lists (permutations)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</a:p>
          <a:p>
            <a:r>
              <a:rPr lang="en-US" sz="2800" b="1" dirty="0" smtClean="0">
                <a:solidFill>
                  <a:srgbClr val="000000"/>
                </a:solidFill>
              </a:rPr>
              <a:t>Second Method</a:t>
            </a:r>
            <a:r>
              <a:rPr lang="en-US" sz="2800" dirty="0" smtClean="0">
                <a:solidFill>
                  <a:srgbClr val="000000"/>
                </a:solidFill>
              </a:rPr>
              <a:t>: The word  </a:t>
            </a:r>
            <a:r>
              <a:rPr lang="en-US" sz="2800" i="1" dirty="0" smtClean="0">
                <a:solidFill>
                  <a:srgbClr val="800000"/>
                </a:solidFill>
              </a:rPr>
              <a:t>JESSEE </a:t>
            </a:r>
            <a:r>
              <a:rPr lang="en-US" sz="2800" dirty="0" smtClean="0">
                <a:solidFill>
                  <a:srgbClr val="000000"/>
                </a:solidFill>
              </a:rPr>
              <a:t> contains 3 </a:t>
            </a:r>
            <a:r>
              <a:rPr lang="en-US" sz="2800" dirty="0" err="1" smtClean="0">
                <a:solidFill>
                  <a:srgbClr val="000000"/>
                </a:solidFill>
              </a:rPr>
              <a:t>Es</a:t>
            </a:r>
            <a:r>
              <a:rPr lang="en-US" sz="2800" dirty="0" smtClean="0">
                <a:solidFill>
                  <a:srgbClr val="000000"/>
                </a:solidFill>
              </a:rPr>
              <a:t>, 2 </a:t>
            </a:r>
            <a:r>
              <a:rPr lang="en-US" sz="2800" dirty="0" err="1" smtClean="0">
                <a:solidFill>
                  <a:srgbClr val="000000"/>
                </a:solidFill>
              </a:rPr>
              <a:t>Ss</a:t>
            </a:r>
            <a:r>
              <a:rPr lang="en-US" sz="2800" dirty="0" smtClean="0">
                <a:solidFill>
                  <a:srgbClr val="000000"/>
                </a:solidFill>
              </a:rPr>
              <a:t> and one J.</a:t>
            </a:r>
            <a:endParaRPr lang="en-US" sz="2800" dirty="0" smtClean="0">
              <a:solidFill>
                <a:srgbClr val="800000"/>
              </a:solidFill>
            </a:endParaRPr>
          </a:p>
          <a:p>
            <a:pPr lvl="1"/>
            <a:r>
              <a:rPr lang="en-US" sz="2400" dirty="0" smtClean="0"/>
              <a:t>We can place 3 </a:t>
            </a:r>
            <a:r>
              <a:rPr lang="en-US" sz="2400" dirty="0" err="1" smtClean="0"/>
              <a:t>Es</a:t>
            </a:r>
            <a:r>
              <a:rPr lang="en-US" sz="2400" dirty="0" smtClean="0"/>
              <a:t> in 6 places in C(6,3) different ways.</a:t>
            </a:r>
          </a:p>
        </p:txBody>
      </p:sp>
    </p:spTree>
    <p:extLst>
      <p:ext uri="{BB962C8B-B14F-4D97-AF65-F5344CB8AC3E}">
        <p14:creationId xmlns:p14="http://schemas.microsoft.com/office/powerpoint/2010/main" val="343744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Permutations with indistinguishable objects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4" y="1600200"/>
            <a:ext cx="8926286" cy="5257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Example</a:t>
            </a:r>
            <a:r>
              <a:rPr lang="en-US" sz="2800" dirty="0" smtClean="0">
                <a:solidFill>
                  <a:srgbClr val="000000"/>
                </a:solidFill>
              </a:rPr>
              <a:t>: How many permutations one can make by reordering the letters of the word </a:t>
            </a:r>
            <a:r>
              <a:rPr lang="en-US" sz="2800" b="1" i="1" dirty="0" smtClean="0">
                <a:solidFill>
                  <a:srgbClr val="0000FF"/>
                </a:solidFill>
              </a:rPr>
              <a:t>JESSEE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?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</a:rPr>
              <a:t>	</a:t>
            </a:r>
            <a:r>
              <a:rPr lang="en-US" sz="2800" dirty="0" smtClean="0">
                <a:solidFill>
                  <a:srgbClr val="000000"/>
                </a:solidFill>
              </a:rPr>
              <a:t>(</a:t>
            </a:r>
            <a:r>
              <a:rPr lang="en-US" sz="2800" i="1" dirty="0" smtClean="0">
                <a:solidFill>
                  <a:srgbClr val="0000FF"/>
                </a:solidFill>
              </a:rPr>
              <a:t>JESSEE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and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i="1" dirty="0" smtClean="0">
                <a:solidFill>
                  <a:srgbClr val="0000FF"/>
                </a:solidFill>
              </a:rPr>
              <a:t>SJESEE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are two different lists (permutations)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</a:p>
          <a:p>
            <a:r>
              <a:rPr lang="en-US" sz="2800" b="1" dirty="0" smtClean="0">
                <a:solidFill>
                  <a:srgbClr val="000000"/>
                </a:solidFill>
              </a:rPr>
              <a:t>Second Method</a:t>
            </a:r>
            <a:r>
              <a:rPr lang="en-US" sz="2800" dirty="0" smtClean="0">
                <a:solidFill>
                  <a:srgbClr val="000000"/>
                </a:solidFill>
              </a:rPr>
              <a:t>: The word  </a:t>
            </a:r>
            <a:r>
              <a:rPr lang="en-US" sz="2800" i="1" dirty="0" smtClean="0">
                <a:solidFill>
                  <a:srgbClr val="800000"/>
                </a:solidFill>
              </a:rPr>
              <a:t>JESSEE </a:t>
            </a:r>
            <a:r>
              <a:rPr lang="en-US" sz="2800" dirty="0" smtClean="0">
                <a:solidFill>
                  <a:srgbClr val="000000"/>
                </a:solidFill>
              </a:rPr>
              <a:t> contains 3 </a:t>
            </a:r>
            <a:r>
              <a:rPr lang="en-US" sz="2800" dirty="0" err="1" smtClean="0">
                <a:solidFill>
                  <a:srgbClr val="000000"/>
                </a:solidFill>
              </a:rPr>
              <a:t>Es</a:t>
            </a:r>
            <a:r>
              <a:rPr lang="en-US" sz="2800" dirty="0" smtClean="0">
                <a:solidFill>
                  <a:srgbClr val="000000"/>
                </a:solidFill>
              </a:rPr>
              <a:t>, 2 </a:t>
            </a:r>
            <a:r>
              <a:rPr lang="en-US" sz="2800" dirty="0" err="1" smtClean="0">
                <a:solidFill>
                  <a:srgbClr val="000000"/>
                </a:solidFill>
              </a:rPr>
              <a:t>Ss</a:t>
            </a:r>
            <a:r>
              <a:rPr lang="en-US" sz="2800" dirty="0" smtClean="0">
                <a:solidFill>
                  <a:srgbClr val="000000"/>
                </a:solidFill>
              </a:rPr>
              <a:t> and one J.</a:t>
            </a:r>
            <a:endParaRPr lang="en-US" sz="2800" dirty="0" smtClean="0">
              <a:solidFill>
                <a:srgbClr val="800000"/>
              </a:solidFill>
            </a:endParaRPr>
          </a:p>
          <a:p>
            <a:pPr lvl="1"/>
            <a:r>
              <a:rPr lang="en-US" sz="2400" dirty="0" smtClean="0"/>
              <a:t>We can place 3 </a:t>
            </a:r>
            <a:r>
              <a:rPr lang="en-US" sz="2400" dirty="0" err="1" smtClean="0"/>
              <a:t>Es</a:t>
            </a:r>
            <a:r>
              <a:rPr lang="en-US" sz="2400" dirty="0" smtClean="0"/>
              <a:t> in 6 places in C(6,3) different ways.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There are three more positions to fill once </a:t>
            </a:r>
            <a:r>
              <a:rPr lang="en-US" sz="2400" dirty="0" err="1" smtClean="0">
                <a:solidFill>
                  <a:srgbClr val="000000"/>
                </a:solidFill>
              </a:rPr>
              <a:t>Es</a:t>
            </a:r>
            <a:r>
              <a:rPr lang="en-US" sz="2400" dirty="0" smtClean="0">
                <a:solidFill>
                  <a:srgbClr val="000000"/>
                </a:solidFill>
              </a:rPr>
              <a:t> are placed.</a:t>
            </a:r>
          </a:p>
        </p:txBody>
      </p:sp>
    </p:spTree>
    <p:extLst>
      <p:ext uri="{BB962C8B-B14F-4D97-AF65-F5344CB8AC3E}">
        <p14:creationId xmlns:p14="http://schemas.microsoft.com/office/powerpoint/2010/main" val="1308183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Permutations with indistinguishable objects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4" y="1600200"/>
            <a:ext cx="8926286" cy="5257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Example</a:t>
            </a:r>
            <a:r>
              <a:rPr lang="en-US" sz="2800" dirty="0" smtClean="0">
                <a:solidFill>
                  <a:srgbClr val="000000"/>
                </a:solidFill>
              </a:rPr>
              <a:t>: How many permutations one can make by reordering the letters of the word </a:t>
            </a:r>
            <a:r>
              <a:rPr lang="en-US" sz="2800" b="1" i="1" dirty="0" smtClean="0">
                <a:solidFill>
                  <a:srgbClr val="0000FF"/>
                </a:solidFill>
              </a:rPr>
              <a:t>JESSEE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?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</a:rPr>
              <a:t>	</a:t>
            </a:r>
            <a:r>
              <a:rPr lang="en-US" sz="2800" dirty="0" smtClean="0">
                <a:solidFill>
                  <a:srgbClr val="000000"/>
                </a:solidFill>
              </a:rPr>
              <a:t>(</a:t>
            </a:r>
            <a:r>
              <a:rPr lang="en-US" sz="2800" i="1" dirty="0" smtClean="0">
                <a:solidFill>
                  <a:srgbClr val="0000FF"/>
                </a:solidFill>
              </a:rPr>
              <a:t>JESSEE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and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i="1" dirty="0" smtClean="0">
                <a:solidFill>
                  <a:srgbClr val="0000FF"/>
                </a:solidFill>
              </a:rPr>
              <a:t>SJESEE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are two different lists (permutations)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</a:p>
          <a:p>
            <a:r>
              <a:rPr lang="en-US" sz="2800" b="1" dirty="0" smtClean="0">
                <a:solidFill>
                  <a:srgbClr val="000000"/>
                </a:solidFill>
              </a:rPr>
              <a:t>Second Method</a:t>
            </a:r>
            <a:r>
              <a:rPr lang="en-US" sz="2800" dirty="0" smtClean="0">
                <a:solidFill>
                  <a:srgbClr val="000000"/>
                </a:solidFill>
              </a:rPr>
              <a:t>: The word  </a:t>
            </a:r>
            <a:r>
              <a:rPr lang="en-US" sz="2800" i="1" dirty="0" smtClean="0">
                <a:solidFill>
                  <a:srgbClr val="800000"/>
                </a:solidFill>
              </a:rPr>
              <a:t>JESSEE </a:t>
            </a:r>
            <a:r>
              <a:rPr lang="en-US" sz="2800" dirty="0" smtClean="0">
                <a:solidFill>
                  <a:srgbClr val="000000"/>
                </a:solidFill>
              </a:rPr>
              <a:t> contains 3 </a:t>
            </a:r>
            <a:r>
              <a:rPr lang="en-US" sz="2800" dirty="0" err="1" smtClean="0">
                <a:solidFill>
                  <a:srgbClr val="000000"/>
                </a:solidFill>
              </a:rPr>
              <a:t>Es</a:t>
            </a:r>
            <a:r>
              <a:rPr lang="en-US" sz="2800" dirty="0" smtClean="0">
                <a:solidFill>
                  <a:srgbClr val="000000"/>
                </a:solidFill>
              </a:rPr>
              <a:t>, 2 </a:t>
            </a:r>
            <a:r>
              <a:rPr lang="en-US" sz="2800" dirty="0" err="1" smtClean="0">
                <a:solidFill>
                  <a:srgbClr val="000000"/>
                </a:solidFill>
              </a:rPr>
              <a:t>Ss</a:t>
            </a:r>
            <a:r>
              <a:rPr lang="en-US" sz="2800" dirty="0" smtClean="0">
                <a:solidFill>
                  <a:srgbClr val="000000"/>
                </a:solidFill>
              </a:rPr>
              <a:t> and one J.</a:t>
            </a:r>
            <a:endParaRPr lang="en-US" sz="2800" dirty="0" smtClean="0">
              <a:solidFill>
                <a:srgbClr val="800000"/>
              </a:solidFill>
            </a:endParaRPr>
          </a:p>
          <a:p>
            <a:pPr lvl="1"/>
            <a:r>
              <a:rPr lang="en-US" sz="2400" dirty="0" smtClean="0"/>
              <a:t>We can place 3 </a:t>
            </a:r>
            <a:r>
              <a:rPr lang="en-US" sz="2400" dirty="0" err="1" smtClean="0"/>
              <a:t>Es</a:t>
            </a:r>
            <a:r>
              <a:rPr lang="en-US" sz="2400" dirty="0" smtClean="0"/>
              <a:t> in 6 places in C(6,3) different ways.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There are three more positions to fill once </a:t>
            </a:r>
            <a:r>
              <a:rPr lang="en-US" sz="2400" dirty="0" err="1" smtClean="0">
                <a:solidFill>
                  <a:srgbClr val="000000"/>
                </a:solidFill>
              </a:rPr>
              <a:t>Es</a:t>
            </a:r>
            <a:r>
              <a:rPr lang="en-US" sz="2400" dirty="0" smtClean="0">
                <a:solidFill>
                  <a:srgbClr val="000000"/>
                </a:solidFill>
              </a:rPr>
              <a:t> are placed.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In C(3,2) ways we can place 2Ss in three positions.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After all these, J has one (C(1,1)) position to  go. </a:t>
            </a:r>
          </a:p>
        </p:txBody>
      </p:sp>
    </p:spTree>
    <p:extLst>
      <p:ext uri="{BB962C8B-B14F-4D97-AF65-F5344CB8AC3E}">
        <p14:creationId xmlns:p14="http://schemas.microsoft.com/office/powerpoint/2010/main" val="3866841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3216</TotalTime>
  <Words>3234</Words>
  <Application>Microsoft Macintosh PowerPoint</Application>
  <PresentationFormat>On-screen Show (4:3)</PresentationFormat>
  <Paragraphs>271</Paragraphs>
  <Slides>58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Office Theme</vt:lpstr>
      <vt:lpstr>Counting II</vt:lpstr>
      <vt:lpstr>Permutations</vt:lpstr>
      <vt:lpstr>Permutations with indistinguishable objects</vt:lpstr>
      <vt:lpstr>Permutations with indistinguishable objects</vt:lpstr>
      <vt:lpstr>Permutations with indistinguishable objects</vt:lpstr>
      <vt:lpstr>Permutations with indistinguishable objects</vt:lpstr>
      <vt:lpstr>Permutations with indistinguishable objects</vt:lpstr>
      <vt:lpstr>Permutations with indistinguishable objects</vt:lpstr>
      <vt:lpstr>Permutations with indistinguishable objects</vt:lpstr>
      <vt:lpstr>Permutations with indistinguishable objects</vt:lpstr>
      <vt:lpstr>Permutations with indistinguishable objects</vt:lpstr>
      <vt:lpstr>Combinations</vt:lpstr>
      <vt:lpstr>Some important identities</vt:lpstr>
      <vt:lpstr>Combinations with repetitions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Combinations with repetitions</vt:lpstr>
      <vt:lpstr>Combinations with repetitions</vt:lpstr>
      <vt:lpstr>Combinations with repetitions</vt:lpstr>
      <vt:lpstr>Distribution of money</vt:lpstr>
      <vt:lpstr>Distribution of money</vt:lpstr>
      <vt:lpstr>Distribution of money</vt:lpstr>
      <vt:lpstr>Distribution of money</vt:lpstr>
      <vt:lpstr>Distribution of money</vt:lpstr>
      <vt:lpstr>Distribution of money</vt:lpstr>
      <vt:lpstr>Distribution of money (no restriction)</vt:lpstr>
      <vt:lpstr>Combinations with repetitions</vt:lpstr>
      <vt:lpstr>Permutations and combinations with and without repetitions.</vt:lpstr>
      <vt:lpstr>Number of integer solutions</vt:lpstr>
      <vt:lpstr>Number of integer solutions</vt:lpstr>
      <vt:lpstr>It is important to recognize the equivalence of the following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PowerPoint Presentation</vt:lpstr>
      <vt:lpstr>PowerPoint Presentation</vt:lpstr>
      <vt:lpstr>Example</vt:lpstr>
      <vt:lpstr>Example</vt:lpstr>
      <vt:lpstr>Example</vt:lpstr>
      <vt:lpstr>Example</vt:lpstr>
      <vt:lpstr>Example</vt:lpstr>
      <vt:lpstr>Example</vt:lpstr>
    </vt:vector>
  </TitlesOfParts>
  <Company>SFU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Counting II</dc:title>
  <dc:creator>Binay Bhattacharya</dc:creator>
  <cp:lastModifiedBy>Binay Bhattacharya</cp:lastModifiedBy>
  <cp:revision>44</cp:revision>
  <cp:lastPrinted>2015-02-19T00:36:19Z</cp:lastPrinted>
  <dcterms:created xsi:type="dcterms:W3CDTF">2015-02-18T05:04:53Z</dcterms:created>
  <dcterms:modified xsi:type="dcterms:W3CDTF">2015-02-22T23:23:45Z</dcterms:modified>
</cp:coreProperties>
</file>