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vml" ContentType="application/vnd.openxmlformats-officedocument.vmlDrawi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6" r:id="rId15"/>
    <p:sldId id="287" r:id="rId16"/>
    <p:sldId id="269" r:id="rId17"/>
    <p:sldId id="270" r:id="rId18"/>
    <p:sldId id="271" r:id="rId19"/>
    <p:sldId id="288" r:id="rId20"/>
    <p:sldId id="272" r:id="rId21"/>
    <p:sldId id="289" r:id="rId22"/>
    <p:sldId id="292" r:id="rId23"/>
    <p:sldId id="273" r:id="rId24"/>
    <p:sldId id="290" r:id="rId25"/>
    <p:sldId id="274" r:id="rId26"/>
    <p:sldId id="294" r:id="rId27"/>
    <p:sldId id="295" r:id="rId28"/>
    <p:sldId id="296" r:id="rId29"/>
    <p:sldId id="297" r:id="rId30"/>
    <p:sldId id="293" r:id="rId31"/>
    <p:sldId id="299" r:id="rId32"/>
    <p:sldId id="275" r:id="rId33"/>
    <p:sldId id="300" r:id="rId34"/>
    <p:sldId id="301" r:id="rId35"/>
    <p:sldId id="298" r:id="rId36"/>
    <p:sldId id="276" r:id="rId37"/>
    <p:sldId id="302" r:id="rId38"/>
    <p:sldId id="303" r:id="rId39"/>
    <p:sldId id="304" r:id="rId40"/>
    <p:sldId id="277" r:id="rId41"/>
    <p:sldId id="278" r:id="rId42"/>
    <p:sldId id="307" r:id="rId43"/>
    <p:sldId id="279" r:id="rId44"/>
    <p:sldId id="305" r:id="rId45"/>
    <p:sldId id="280" r:id="rId46"/>
    <p:sldId id="281" r:id="rId47"/>
    <p:sldId id="282" r:id="rId48"/>
    <p:sldId id="309" r:id="rId49"/>
    <p:sldId id="308" r:id="rId50"/>
    <p:sldId id="310" r:id="rId51"/>
    <p:sldId id="283" r:id="rId52"/>
    <p:sldId id="284" r:id="rId53"/>
    <p:sldId id="325" r:id="rId54"/>
    <p:sldId id="326" r:id="rId55"/>
    <p:sldId id="329" r:id="rId56"/>
    <p:sldId id="328" r:id="rId57"/>
    <p:sldId id="330" r:id="rId58"/>
    <p:sldId id="306" r:id="rId59"/>
    <p:sldId id="312" r:id="rId60"/>
    <p:sldId id="311" r:id="rId61"/>
    <p:sldId id="313" r:id="rId62"/>
    <p:sldId id="314" r:id="rId63"/>
    <p:sldId id="315" r:id="rId64"/>
    <p:sldId id="316" r:id="rId65"/>
    <p:sldId id="331" r:id="rId66"/>
    <p:sldId id="332" r:id="rId67"/>
    <p:sldId id="333" r:id="rId68"/>
    <p:sldId id="350" r:id="rId69"/>
    <p:sldId id="359" r:id="rId70"/>
    <p:sldId id="358" r:id="rId71"/>
    <p:sldId id="357" r:id="rId72"/>
    <p:sldId id="356" r:id="rId73"/>
    <p:sldId id="355" r:id="rId74"/>
    <p:sldId id="354" r:id="rId75"/>
    <p:sldId id="351" r:id="rId76"/>
    <p:sldId id="353" r:id="rId77"/>
    <p:sldId id="371" r:id="rId78"/>
    <p:sldId id="335" r:id="rId79"/>
    <p:sldId id="352" r:id="rId80"/>
    <p:sldId id="317" r:id="rId81"/>
    <p:sldId id="318" r:id="rId82"/>
    <p:sldId id="319" r:id="rId83"/>
    <p:sldId id="320" r:id="rId84"/>
    <p:sldId id="321" r:id="rId85"/>
    <p:sldId id="322" r:id="rId86"/>
    <p:sldId id="323" r:id="rId87"/>
    <p:sldId id="324" r:id="rId88"/>
    <p:sldId id="372" r:id="rId89"/>
    <p:sldId id="374" r:id="rId90"/>
    <p:sldId id="373" r:id="rId91"/>
    <p:sldId id="376" r:id="rId92"/>
    <p:sldId id="336" r:id="rId93"/>
    <p:sldId id="338" r:id="rId94"/>
    <p:sldId id="341" r:id="rId95"/>
    <p:sldId id="340" r:id="rId96"/>
    <p:sldId id="342" r:id="rId97"/>
    <p:sldId id="343" r:id="rId98"/>
    <p:sldId id="344" r:id="rId99"/>
    <p:sldId id="362" r:id="rId100"/>
    <p:sldId id="363" r:id="rId101"/>
    <p:sldId id="360" r:id="rId102"/>
    <p:sldId id="345" r:id="rId103"/>
    <p:sldId id="364" r:id="rId104"/>
    <p:sldId id="366" r:id="rId105"/>
    <p:sldId id="367" r:id="rId106"/>
    <p:sldId id="365" r:id="rId107"/>
    <p:sldId id="347" r:id="rId108"/>
    <p:sldId id="368" r:id="rId109"/>
    <p:sldId id="348" r:id="rId110"/>
    <p:sldId id="369" r:id="rId111"/>
    <p:sldId id="377" r:id="rId112"/>
    <p:sldId id="379" r:id="rId113"/>
    <p:sldId id="380" r:id="rId114"/>
    <p:sldId id="378" r:id="rId115"/>
    <p:sldId id="349" r:id="rId116"/>
    <p:sldId id="370" r:id="rId117"/>
    <p:sldId id="375" r:id="rId1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0" d="100"/>
          <a:sy n="90" d="100"/>
        </p:scale>
        <p:origin x="-1248" y="4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printerSettings" Target="printerSettings/printerSettings1.bin"/><Relationship Id="rId121" Type="http://schemas.openxmlformats.org/officeDocument/2006/relationships/presProps" Target="presProps.xml"/><Relationship Id="rId122" Type="http://schemas.openxmlformats.org/officeDocument/2006/relationships/viewProps" Target="viewProps.xml"/><Relationship Id="rId123" Type="http://schemas.openxmlformats.org/officeDocument/2006/relationships/theme" Target="theme/theme1.xml"/><Relationship Id="rId12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notesMaster" Target="notesMasters/notesMaster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07E1CE-305E-FF42-8465-5B11F452B54E}" type="datetimeFigureOut">
              <a:rPr lang="en-US" smtClean="0"/>
              <a:t>2015-02-21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6F402D-821C-E247-A859-B042F0030234}" type="slidenum">
              <a:rPr lang="en-US" smtClean="0"/>
              <a:t>‹#›</a:t>
            </a:fld>
            <a:endParaRPr lang="en-US"/>
          </a:p>
        </p:txBody>
      </p:sp>
    </p:spTree>
    <p:extLst>
      <p:ext uri="{BB962C8B-B14F-4D97-AF65-F5344CB8AC3E}">
        <p14:creationId xmlns:p14="http://schemas.microsoft.com/office/powerpoint/2010/main" val="14248272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A21E29A0-6967-234F-8EAB-B0CF3DE024FE}" type="datetimeFigureOut">
              <a:rPr lang="en-US" smtClean="0"/>
              <a:t>2015-02-21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F86CC-220C-6644-A14A-E9782AC0E418}" type="slidenum">
              <a:rPr lang="en-US" smtClean="0"/>
              <a:t>‹#›</a:t>
            </a:fld>
            <a:endParaRPr lang="en-US"/>
          </a:p>
        </p:txBody>
      </p:sp>
    </p:spTree>
    <p:extLst>
      <p:ext uri="{BB962C8B-B14F-4D97-AF65-F5344CB8AC3E}">
        <p14:creationId xmlns:p14="http://schemas.microsoft.com/office/powerpoint/2010/main" val="2431284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21E29A0-6967-234F-8EAB-B0CF3DE024FE}" type="datetimeFigureOut">
              <a:rPr lang="en-US" smtClean="0"/>
              <a:t>2015-02-21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F86CC-220C-6644-A14A-E9782AC0E418}" type="slidenum">
              <a:rPr lang="en-US" smtClean="0"/>
              <a:t>‹#›</a:t>
            </a:fld>
            <a:endParaRPr lang="en-US"/>
          </a:p>
        </p:txBody>
      </p:sp>
    </p:spTree>
    <p:extLst>
      <p:ext uri="{BB962C8B-B14F-4D97-AF65-F5344CB8AC3E}">
        <p14:creationId xmlns:p14="http://schemas.microsoft.com/office/powerpoint/2010/main" val="2181955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21E29A0-6967-234F-8EAB-B0CF3DE024FE}" type="datetimeFigureOut">
              <a:rPr lang="en-US" smtClean="0"/>
              <a:t>2015-02-21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F86CC-220C-6644-A14A-E9782AC0E418}" type="slidenum">
              <a:rPr lang="en-US" smtClean="0"/>
              <a:t>‹#›</a:t>
            </a:fld>
            <a:endParaRPr lang="en-US"/>
          </a:p>
        </p:txBody>
      </p:sp>
    </p:spTree>
    <p:extLst>
      <p:ext uri="{BB962C8B-B14F-4D97-AF65-F5344CB8AC3E}">
        <p14:creationId xmlns:p14="http://schemas.microsoft.com/office/powerpoint/2010/main" val="1927951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21E29A0-6967-234F-8EAB-B0CF3DE024FE}" type="datetimeFigureOut">
              <a:rPr lang="en-US" smtClean="0"/>
              <a:t>2015-02-21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F86CC-220C-6644-A14A-E9782AC0E418}" type="slidenum">
              <a:rPr lang="en-US" smtClean="0"/>
              <a:t>‹#›</a:t>
            </a:fld>
            <a:endParaRPr lang="en-US"/>
          </a:p>
        </p:txBody>
      </p:sp>
    </p:spTree>
    <p:extLst>
      <p:ext uri="{BB962C8B-B14F-4D97-AF65-F5344CB8AC3E}">
        <p14:creationId xmlns:p14="http://schemas.microsoft.com/office/powerpoint/2010/main" val="1743263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A21E29A0-6967-234F-8EAB-B0CF3DE024FE}" type="datetimeFigureOut">
              <a:rPr lang="en-US" smtClean="0"/>
              <a:t>2015-02-21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F86CC-220C-6644-A14A-E9782AC0E418}" type="slidenum">
              <a:rPr lang="en-US" smtClean="0"/>
              <a:t>‹#›</a:t>
            </a:fld>
            <a:endParaRPr lang="en-US"/>
          </a:p>
        </p:txBody>
      </p:sp>
    </p:spTree>
    <p:extLst>
      <p:ext uri="{BB962C8B-B14F-4D97-AF65-F5344CB8AC3E}">
        <p14:creationId xmlns:p14="http://schemas.microsoft.com/office/powerpoint/2010/main" val="335715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A21E29A0-6967-234F-8EAB-B0CF3DE024FE}" type="datetimeFigureOut">
              <a:rPr lang="en-US" smtClean="0"/>
              <a:t>2015-02-21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F86CC-220C-6644-A14A-E9782AC0E418}" type="slidenum">
              <a:rPr lang="en-US" smtClean="0"/>
              <a:t>‹#›</a:t>
            </a:fld>
            <a:endParaRPr lang="en-US"/>
          </a:p>
        </p:txBody>
      </p:sp>
    </p:spTree>
    <p:extLst>
      <p:ext uri="{BB962C8B-B14F-4D97-AF65-F5344CB8AC3E}">
        <p14:creationId xmlns:p14="http://schemas.microsoft.com/office/powerpoint/2010/main" val="3221787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A21E29A0-6967-234F-8EAB-B0CF3DE024FE}" type="datetimeFigureOut">
              <a:rPr lang="en-US" smtClean="0"/>
              <a:t>2015-02-21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F86CC-220C-6644-A14A-E9782AC0E418}" type="slidenum">
              <a:rPr lang="en-US" smtClean="0"/>
              <a:t>‹#›</a:t>
            </a:fld>
            <a:endParaRPr lang="en-US"/>
          </a:p>
        </p:txBody>
      </p:sp>
    </p:spTree>
    <p:extLst>
      <p:ext uri="{BB962C8B-B14F-4D97-AF65-F5344CB8AC3E}">
        <p14:creationId xmlns:p14="http://schemas.microsoft.com/office/powerpoint/2010/main" val="7600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A21E29A0-6967-234F-8EAB-B0CF3DE024FE}" type="datetimeFigureOut">
              <a:rPr lang="en-US" smtClean="0"/>
              <a:t>2015-02-21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F86CC-220C-6644-A14A-E9782AC0E418}" type="slidenum">
              <a:rPr lang="en-US" smtClean="0"/>
              <a:t>‹#›</a:t>
            </a:fld>
            <a:endParaRPr lang="en-US"/>
          </a:p>
        </p:txBody>
      </p:sp>
    </p:spTree>
    <p:extLst>
      <p:ext uri="{BB962C8B-B14F-4D97-AF65-F5344CB8AC3E}">
        <p14:creationId xmlns:p14="http://schemas.microsoft.com/office/powerpoint/2010/main" val="97579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E29A0-6967-234F-8EAB-B0CF3DE024FE}" type="datetimeFigureOut">
              <a:rPr lang="en-US" smtClean="0"/>
              <a:t>2015-02-21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F86CC-220C-6644-A14A-E9782AC0E418}" type="slidenum">
              <a:rPr lang="en-US" smtClean="0"/>
              <a:t>‹#›</a:t>
            </a:fld>
            <a:endParaRPr lang="en-US"/>
          </a:p>
        </p:txBody>
      </p:sp>
    </p:spTree>
    <p:extLst>
      <p:ext uri="{BB962C8B-B14F-4D97-AF65-F5344CB8AC3E}">
        <p14:creationId xmlns:p14="http://schemas.microsoft.com/office/powerpoint/2010/main" val="304982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A21E29A0-6967-234F-8EAB-B0CF3DE024FE}" type="datetimeFigureOut">
              <a:rPr lang="en-US" smtClean="0"/>
              <a:t>2015-02-21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F86CC-220C-6644-A14A-E9782AC0E418}" type="slidenum">
              <a:rPr lang="en-US" smtClean="0"/>
              <a:t>‹#›</a:t>
            </a:fld>
            <a:endParaRPr lang="en-US"/>
          </a:p>
        </p:txBody>
      </p:sp>
    </p:spTree>
    <p:extLst>
      <p:ext uri="{BB962C8B-B14F-4D97-AF65-F5344CB8AC3E}">
        <p14:creationId xmlns:p14="http://schemas.microsoft.com/office/powerpoint/2010/main" val="3957395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A21E29A0-6967-234F-8EAB-B0CF3DE024FE}" type="datetimeFigureOut">
              <a:rPr lang="en-US" smtClean="0"/>
              <a:t>2015-02-21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F86CC-220C-6644-A14A-E9782AC0E418}" type="slidenum">
              <a:rPr lang="en-US" smtClean="0"/>
              <a:t>‹#›</a:t>
            </a:fld>
            <a:endParaRPr lang="en-US"/>
          </a:p>
        </p:txBody>
      </p:sp>
    </p:spTree>
    <p:extLst>
      <p:ext uri="{BB962C8B-B14F-4D97-AF65-F5344CB8AC3E}">
        <p14:creationId xmlns:p14="http://schemas.microsoft.com/office/powerpoint/2010/main" val="4255334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E29A0-6967-234F-8EAB-B0CF3DE024FE}" type="datetimeFigureOut">
              <a:rPr lang="en-US" smtClean="0"/>
              <a:t>2015-02-21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F86CC-220C-6644-A14A-E9782AC0E418}" type="slidenum">
              <a:rPr lang="en-US" smtClean="0"/>
              <a:t>‹#›</a:t>
            </a:fld>
            <a:endParaRPr lang="en-US"/>
          </a:p>
        </p:txBody>
      </p:sp>
    </p:spTree>
    <p:extLst>
      <p:ext uri="{BB962C8B-B14F-4D97-AF65-F5344CB8AC3E}">
        <p14:creationId xmlns:p14="http://schemas.microsoft.com/office/powerpoint/2010/main" val="991371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cse.unl.edu/~choueiry/S13-235/"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oleObject" Target="../embeddings/oleObject1.bin"/><Relationship Id="rId5" Type="http://schemas.openxmlformats.org/officeDocument/2006/relationships/image" Target="../media/image12.emf"/><Relationship Id="rId6" Type="http://schemas.openxmlformats.org/officeDocument/2006/relationships/image" Target="../media/image13.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30.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31.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Counting</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Chapter 3 of the text</a:t>
            </a:r>
          </a:p>
          <a:p>
            <a:r>
              <a:rPr lang="en-US" dirty="0" smtClean="0"/>
              <a:t>A few </a:t>
            </a:r>
            <a:r>
              <a:rPr lang="en-US" dirty="0"/>
              <a:t>slides have been taken from the sites</a:t>
            </a:r>
          </a:p>
          <a:p>
            <a:r>
              <a:rPr lang="en-US" dirty="0">
                <a:hlinkClick r:id="rId2"/>
              </a:rPr>
              <a:t>http://cse.unl.edu/~choueiry/S13-235/</a:t>
            </a:r>
            <a:endParaRPr lang="en-US" dirty="0"/>
          </a:p>
        </p:txBody>
      </p:sp>
    </p:spTree>
    <p:extLst>
      <p:ext uri="{BB962C8B-B14F-4D97-AF65-F5344CB8AC3E}">
        <p14:creationId xmlns:p14="http://schemas.microsoft.com/office/powerpoint/2010/main" val="41181148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Lists (Section 3.1)</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Consider two sets: </a:t>
            </a:r>
          </a:p>
          <a:p>
            <a:pPr lvl="1"/>
            <a:r>
              <a:rPr lang="en-US" dirty="0" smtClean="0"/>
              <a:t>A = MACM 101 students in the class;                        |A| = # of students</a:t>
            </a:r>
          </a:p>
          <a:p>
            <a:pPr lvl="1"/>
            <a:r>
              <a:rPr lang="en-US" dirty="0" smtClean="0"/>
              <a:t>G = Set of possible grades ; |G| is the # of grades.</a:t>
            </a:r>
          </a:p>
          <a:p>
            <a:r>
              <a:rPr lang="en-US" dirty="0" smtClean="0"/>
              <a:t>Consider a list with two objects: </a:t>
            </a:r>
            <a:r>
              <a:rPr lang="en-US" dirty="0" smtClean="0">
                <a:solidFill>
                  <a:srgbClr val="0000FF"/>
                </a:solidFill>
              </a:rPr>
              <a:t>(name, grade)</a:t>
            </a:r>
            <a:r>
              <a:rPr lang="en-US" dirty="0" smtClean="0"/>
              <a:t> where the first object is </a:t>
            </a:r>
            <a:r>
              <a:rPr lang="en-US" dirty="0" smtClean="0">
                <a:solidFill>
                  <a:srgbClr val="0000FF"/>
                </a:solidFill>
              </a:rPr>
              <a:t>name</a:t>
            </a:r>
            <a:r>
              <a:rPr lang="en-US" dirty="0" smtClean="0"/>
              <a:t>, an element of A, and the second object is </a:t>
            </a:r>
            <a:r>
              <a:rPr lang="en-US" dirty="0" smtClean="0">
                <a:solidFill>
                  <a:srgbClr val="0000FF"/>
                </a:solidFill>
              </a:rPr>
              <a:t>grade</a:t>
            </a:r>
            <a:r>
              <a:rPr lang="en-US" dirty="0" smtClean="0"/>
              <a:t>, an element of G.</a:t>
            </a:r>
          </a:p>
          <a:p>
            <a:r>
              <a:rPr lang="en-US" dirty="0" smtClean="0"/>
              <a:t>How many possible different 2-tuples are possible?</a:t>
            </a:r>
          </a:p>
          <a:p>
            <a:r>
              <a:rPr lang="en-US" dirty="0" smtClean="0"/>
              <a:t>Note that it is nothing but the size of A x G.</a:t>
            </a:r>
          </a:p>
        </p:txBody>
      </p:sp>
    </p:spTree>
    <p:extLst>
      <p:ext uri="{BB962C8B-B14F-4D97-AF65-F5344CB8AC3E}">
        <p14:creationId xmlns:p14="http://schemas.microsoft.com/office/powerpoint/2010/main" val="538991187"/>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normAutofit/>
          </a:bodyPr>
          <a:lstStyle/>
          <a:p>
            <a:r>
              <a:rPr lang="en-US" sz="4000" b="1" dirty="0">
                <a:solidFill>
                  <a:srgbClr val="0000FF"/>
                </a:solidFill>
                <a:latin typeface="Calibri" charset="0"/>
                <a:ea typeface="ＭＳ Ｐゴシック" charset="0"/>
                <a:cs typeface="ＭＳ Ｐゴシック" charset="0"/>
              </a:rPr>
              <a:t>Application of PIE: </a:t>
            </a:r>
            <a:r>
              <a:rPr lang="en-US" sz="4000" b="1" dirty="0" smtClean="0">
                <a:solidFill>
                  <a:srgbClr val="0000FF"/>
                </a:solidFill>
                <a:latin typeface="Calibri" charset="0"/>
                <a:ea typeface="ＭＳ Ｐゴシック" charset="0"/>
                <a:cs typeface="ＭＳ Ｐゴシック" charset="0"/>
              </a:rPr>
              <a:t>Example 1</a:t>
            </a:r>
            <a:endParaRPr lang="en-US" sz="4000" b="1" dirty="0">
              <a:solidFill>
                <a:srgbClr val="0000FF"/>
              </a:solidFill>
              <a:latin typeface="Calibri" charset="0"/>
              <a:ea typeface="ＭＳ Ｐゴシック" charset="0"/>
              <a:cs typeface="ＭＳ Ｐゴシック" charset="0"/>
            </a:endParaRPr>
          </a:p>
        </p:txBody>
      </p:sp>
      <p:sp>
        <p:nvSpPr>
          <p:cNvPr id="43010" name="Content Placeholder 2"/>
          <p:cNvSpPr>
            <a:spLocks noGrp="1"/>
          </p:cNvSpPr>
          <p:nvPr>
            <p:ph idx="1"/>
          </p:nvPr>
        </p:nvSpPr>
        <p:spPr/>
        <p:txBody>
          <a:bodyPr>
            <a:normAutofit/>
          </a:bodyPr>
          <a:lstStyle/>
          <a:p>
            <a:r>
              <a:rPr lang="en-US" sz="2400" dirty="0">
                <a:latin typeface="Calibri" charset="0"/>
                <a:ea typeface="ＭＳ Ｐゴシック" charset="0"/>
                <a:cs typeface="ＭＳ Ｐゴシック" charset="0"/>
              </a:rPr>
              <a:t>How many integers between 1 and 300 (inclusive) are</a:t>
            </a:r>
          </a:p>
          <a:p>
            <a:pPr lvl="1"/>
            <a:r>
              <a:rPr lang="en-US" sz="2000" dirty="0">
                <a:latin typeface="Calibri" charset="0"/>
                <a:ea typeface="ＭＳ Ｐゴシック" charset="0"/>
              </a:rPr>
              <a:t>Divisible by at least one of 3,5,7? </a:t>
            </a:r>
          </a:p>
          <a:p>
            <a:pPr lvl="1"/>
            <a:r>
              <a:rPr lang="en-US" sz="2000" dirty="0">
                <a:latin typeface="Calibri" charset="0"/>
                <a:ea typeface="ＭＳ Ｐゴシック" charset="0"/>
              </a:rPr>
              <a:t>Divisible by 3 and by 5 but not by 7?</a:t>
            </a:r>
          </a:p>
          <a:p>
            <a:pPr lvl="1"/>
            <a:r>
              <a:rPr lang="en-US" sz="2000" dirty="0">
                <a:latin typeface="Calibri" charset="0"/>
                <a:ea typeface="ＭＳ Ｐゴシック" charset="0"/>
              </a:rPr>
              <a:t>Divisible by 5 but by neither 3 or 7?</a:t>
            </a:r>
          </a:p>
          <a:p>
            <a:r>
              <a:rPr lang="en-US" sz="2400" dirty="0">
                <a:latin typeface="Calibri" charset="0"/>
                <a:ea typeface="ＭＳ Ｐゴシック" charset="0"/>
                <a:cs typeface="ＭＳ Ｐゴシック" charset="0"/>
              </a:rPr>
              <a:t>Let</a:t>
            </a:r>
          </a:p>
          <a:p>
            <a:pPr>
              <a:buFont typeface="Arial" charset="0"/>
              <a:buNone/>
            </a:pPr>
            <a:r>
              <a:rPr lang="en-US" sz="2000" dirty="0">
                <a:latin typeface="Calibri" charset="0"/>
                <a:ea typeface="ＭＳ Ｐゴシック" charset="0"/>
                <a:cs typeface="ＭＳ Ｐゴシック" charset="0"/>
              </a:rPr>
              <a:t>	     A = {</a:t>
            </a:r>
            <a:r>
              <a:rPr lang="en-US" sz="2000" dirty="0" err="1">
                <a:latin typeface="Calibri" charset="0"/>
                <a:ea typeface="ＭＳ Ｐゴシック" charset="0"/>
                <a:cs typeface="ＭＳ Ｐゴシック" charset="0"/>
              </a:rPr>
              <a:t>n</a:t>
            </a:r>
            <a:r>
              <a:rPr lang="en-US" sz="2000" dirty="0" err="1">
                <a:latin typeface="Calibri" charset="0"/>
                <a:ea typeface="ＭＳ Ｐゴシック" charset="0"/>
                <a:cs typeface="ＭＳ Ｐゴシック" charset="0"/>
                <a:sym typeface="Symbol" charset="0"/>
              </a:rPr>
              <a:t></a:t>
            </a:r>
            <a:r>
              <a:rPr lang="en-US" sz="2000" i="1" dirty="0" err="1">
                <a:latin typeface="Algerian" charset="0"/>
                <a:ea typeface="ＭＳ Ｐゴシック" charset="0"/>
                <a:cs typeface="ＭＳ Ｐゴシック" charset="0"/>
                <a:sym typeface="Symbol" charset="0"/>
              </a:rPr>
              <a:t>Z</a:t>
            </a:r>
            <a:r>
              <a:rPr lang="en-US" sz="2000" dirty="0">
                <a:latin typeface="Calibri" charset="0"/>
                <a:ea typeface="ＭＳ Ｐゴシック" charset="0"/>
                <a:cs typeface="ＭＳ Ｐゴシック" charset="0"/>
              </a:rPr>
              <a:t> | (1 </a:t>
            </a:r>
            <a:r>
              <a:rPr lang="en-US" sz="2000" dirty="0">
                <a:latin typeface="Calibri" charset="0"/>
                <a:ea typeface="ＭＳ Ｐゴシック" charset="0"/>
                <a:cs typeface="ＭＳ Ｐゴシック" charset="0"/>
                <a:sym typeface="Symbol" charset="0"/>
              </a:rPr>
              <a:t> </a:t>
            </a:r>
            <a:r>
              <a:rPr lang="en-US" sz="2000" dirty="0">
                <a:latin typeface="Calibri" charset="0"/>
                <a:ea typeface="ＭＳ Ｐゴシック" charset="0"/>
                <a:cs typeface="ＭＳ Ｐゴシック" charset="0"/>
              </a:rPr>
              <a:t>n</a:t>
            </a:r>
            <a:r>
              <a:rPr lang="en-US" sz="2000" dirty="0">
                <a:latin typeface="Calibri" charset="0"/>
                <a:ea typeface="ＭＳ Ｐゴシック" charset="0"/>
                <a:cs typeface="ＭＳ Ｐゴシック" charset="0"/>
                <a:sym typeface="Symbol" charset="0"/>
              </a:rPr>
              <a:t>  </a:t>
            </a:r>
            <a:r>
              <a:rPr lang="en-US" sz="2000" dirty="0">
                <a:latin typeface="Calibri" charset="0"/>
                <a:ea typeface="ＭＳ Ｐゴシック" charset="0"/>
                <a:cs typeface="ＭＳ Ｐゴシック" charset="0"/>
              </a:rPr>
              <a:t>300)</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 </a:t>
            </a:r>
            <a:r>
              <a:rPr lang="en-US" sz="2000" dirty="0" smtClean="0">
                <a:latin typeface="Calibri" charset="0"/>
                <a:ea typeface="ＭＳ Ｐゴシック" charset="0"/>
                <a:cs typeface="ＭＳ Ｐゴシック" charset="0"/>
              </a:rPr>
              <a:t>(mod(n,3) = 0)}</a:t>
            </a:r>
            <a:endParaRPr lang="en-US" sz="2000" dirty="0">
              <a:latin typeface="Calibri" charset="0"/>
              <a:ea typeface="ＭＳ Ｐゴシック" charset="0"/>
              <a:cs typeface="ＭＳ Ｐゴシック" charset="0"/>
            </a:endParaRPr>
          </a:p>
          <a:p>
            <a:pPr>
              <a:buFont typeface="Arial" charset="0"/>
              <a:buNone/>
            </a:pPr>
            <a:r>
              <a:rPr lang="en-US" sz="2000" dirty="0">
                <a:latin typeface="Calibri" charset="0"/>
                <a:ea typeface="ＭＳ Ｐゴシック" charset="0"/>
                <a:cs typeface="ＭＳ Ｐゴシック" charset="0"/>
              </a:rPr>
              <a:t>	     B = {</a:t>
            </a:r>
            <a:r>
              <a:rPr lang="en-US" sz="2000" dirty="0" err="1">
                <a:latin typeface="Calibri" charset="0"/>
                <a:ea typeface="ＭＳ Ｐゴシック" charset="0"/>
                <a:cs typeface="ＭＳ Ｐゴシック" charset="0"/>
              </a:rPr>
              <a:t>n</a:t>
            </a:r>
            <a:r>
              <a:rPr lang="en-US" sz="2000" dirty="0" err="1">
                <a:latin typeface="Calibri" charset="0"/>
                <a:ea typeface="ＭＳ Ｐゴシック" charset="0"/>
                <a:cs typeface="ＭＳ Ｐゴシック" charset="0"/>
                <a:sym typeface="Symbol" charset="0"/>
              </a:rPr>
              <a:t></a:t>
            </a:r>
            <a:r>
              <a:rPr lang="en-US" sz="2000" i="1" dirty="0" err="1">
                <a:latin typeface="Algerian" charset="0"/>
                <a:ea typeface="ＭＳ Ｐゴシック" charset="0"/>
                <a:cs typeface="ＭＳ Ｐゴシック" charset="0"/>
                <a:sym typeface="Symbol" charset="0"/>
              </a:rPr>
              <a:t>Z</a:t>
            </a:r>
            <a:r>
              <a:rPr lang="en-US" sz="2000" dirty="0">
                <a:latin typeface="Calibri" charset="0"/>
                <a:ea typeface="ＭＳ Ｐゴシック" charset="0"/>
                <a:cs typeface="ＭＳ Ｐゴシック" charset="0"/>
              </a:rPr>
              <a:t> | (1 </a:t>
            </a:r>
            <a:r>
              <a:rPr lang="en-US" sz="2000" dirty="0">
                <a:latin typeface="Calibri" charset="0"/>
                <a:ea typeface="ＭＳ Ｐゴシック" charset="0"/>
                <a:cs typeface="ＭＳ Ｐゴシック" charset="0"/>
                <a:sym typeface="Symbol" charset="0"/>
              </a:rPr>
              <a:t> </a:t>
            </a:r>
            <a:r>
              <a:rPr lang="en-US" sz="2000" dirty="0">
                <a:latin typeface="Calibri" charset="0"/>
                <a:ea typeface="ＭＳ Ｐゴシック" charset="0"/>
                <a:cs typeface="ＭＳ Ｐゴシック" charset="0"/>
              </a:rPr>
              <a:t>n</a:t>
            </a:r>
            <a:r>
              <a:rPr lang="en-US" sz="2000" dirty="0">
                <a:latin typeface="Calibri" charset="0"/>
                <a:ea typeface="ＭＳ Ｐゴシック" charset="0"/>
                <a:cs typeface="ＭＳ Ｐゴシック" charset="0"/>
                <a:sym typeface="Symbol" charset="0"/>
              </a:rPr>
              <a:t>  </a:t>
            </a:r>
            <a:r>
              <a:rPr lang="en-US" sz="2000" dirty="0">
                <a:latin typeface="Calibri" charset="0"/>
                <a:ea typeface="ＭＳ Ｐゴシック" charset="0"/>
                <a:cs typeface="ＭＳ Ｐゴシック" charset="0"/>
              </a:rPr>
              <a:t>300)</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 </a:t>
            </a:r>
            <a:r>
              <a:rPr lang="en-US" sz="2000" dirty="0" smtClean="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mod(n</a:t>
            </a:r>
            <a:r>
              <a:rPr lang="en-US" sz="2000" dirty="0" smtClean="0">
                <a:latin typeface="Calibri" charset="0"/>
                <a:ea typeface="ＭＳ Ｐゴシック" charset="0"/>
                <a:cs typeface="ＭＳ Ｐゴシック" charset="0"/>
              </a:rPr>
              <a:t>,5) </a:t>
            </a:r>
            <a:r>
              <a:rPr lang="en-US" sz="2000" dirty="0">
                <a:latin typeface="Calibri" charset="0"/>
                <a:ea typeface="ＭＳ Ｐゴシック" charset="0"/>
                <a:cs typeface="ＭＳ Ｐゴシック" charset="0"/>
              </a:rPr>
              <a:t>= 0</a:t>
            </a:r>
            <a:r>
              <a:rPr lang="en-US" sz="2000" dirty="0" smtClean="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a:t>
            </a:r>
          </a:p>
          <a:p>
            <a:pPr>
              <a:buFont typeface="Arial" charset="0"/>
              <a:buNone/>
            </a:pPr>
            <a:r>
              <a:rPr lang="en-US" sz="2000" dirty="0">
                <a:latin typeface="Calibri" charset="0"/>
                <a:ea typeface="ＭＳ Ｐゴシック" charset="0"/>
                <a:cs typeface="ＭＳ Ｐゴシック" charset="0"/>
              </a:rPr>
              <a:t>	     C = {</a:t>
            </a:r>
            <a:r>
              <a:rPr lang="en-US" sz="2000" dirty="0" err="1">
                <a:latin typeface="Calibri" charset="0"/>
                <a:ea typeface="ＭＳ Ｐゴシック" charset="0"/>
                <a:cs typeface="ＭＳ Ｐゴシック" charset="0"/>
              </a:rPr>
              <a:t>n</a:t>
            </a:r>
            <a:r>
              <a:rPr lang="en-US" sz="2000" dirty="0" err="1">
                <a:latin typeface="Calibri" charset="0"/>
                <a:ea typeface="ＭＳ Ｐゴシック" charset="0"/>
                <a:cs typeface="ＭＳ Ｐゴシック" charset="0"/>
                <a:sym typeface="Symbol" charset="0"/>
              </a:rPr>
              <a:t></a:t>
            </a:r>
            <a:r>
              <a:rPr lang="en-US" sz="2000" i="1" dirty="0" err="1">
                <a:latin typeface="Algerian" charset="0"/>
                <a:ea typeface="ＭＳ Ｐゴシック" charset="0"/>
                <a:cs typeface="ＭＳ Ｐゴシック" charset="0"/>
                <a:sym typeface="Symbol" charset="0"/>
              </a:rPr>
              <a:t>Z</a:t>
            </a:r>
            <a:r>
              <a:rPr lang="en-US" sz="2000" dirty="0">
                <a:latin typeface="Calibri" charset="0"/>
                <a:ea typeface="ＭＳ Ｐゴシック" charset="0"/>
                <a:cs typeface="ＭＳ Ｐゴシック" charset="0"/>
              </a:rPr>
              <a:t> | (1 </a:t>
            </a:r>
            <a:r>
              <a:rPr lang="en-US" sz="2000" dirty="0">
                <a:latin typeface="Calibri" charset="0"/>
                <a:ea typeface="ＭＳ Ｐゴシック" charset="0"/>
                <a:cs typeface="ＭＳ Ｐゴシック" charset="0"/>
                <a:sym typeface="Symbol" charset="0"/>
              </a:rPr>
              <a:t> </a:t>
            </a:r>
            <a:r>
              <a:rPr lang="en-US" sz="2000" dirty="0">
                <a:latin typeface="Calibri" charset="0"/>
                <a:ea typeface="ＭＳ Ｐゴシック" charset="0"/>
                <a:cs typeface="ＭＳ Ｐゴシック" charset="0"/>
              </a:rPr>
              <a:t>n</a:t>
            </a:r>
            <a:r>
              <a:rPr lang="en-US" sz="2000" dirty="0">
                <a:latin typeface="Calibri" charset="0"/>
                <a:ea typeface="ＭＳ Ｐゴシック" charset="0"/>
                <a:cs typeface="ＭＳ Ｐゴシック" charset="0"/>
                <a:sym typeface="Symbol" charset="0"/>
              </a:rPr>
              <a:t>  </a:t>
            </a:r>
            <a:r>
              <a:rPr lang="en-US" sz="2000" dirty="0">
                <a:latin typeface="Calibri" charset="0"/>
                <a:ea typeface="ＭＳ Ｐゴシック" charset="0"/>
                <a:cs typeface="ＭＳ Ｐゴシック" charset="0"/>
              </a:rPr>
              <a:t>300)</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 </a:t>
            </a:r>
            <a:r>
              <a:rPr lang="en-US" sz="2000" dirty="0" smtClean="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mod(n</a:t>
            </a:r>
            <a:r>
              <a:rPr lang="en-US" sz="2000" dirty="0" smtClean="0">
                <a:latin typeface="Calibri" charset="0"/>
                <a:ea typeface="ＭＳ Ｐゴシック" charset="0"/>
                <a:cs typeface="ＭＳ Ｐゴシック" charset="0"/>
              </a:rPr>
              <a:t>,7) </a:t>
            </a:r>
            <a:r>
              <a:rPr lang="en-US" sz="2000" dirty="0">
                <a:latin typeface="Calibri" charset="0"/>
                <a:ea typeface="ＭＳ Ｐゴシック" charset="0"/>
                <a:cs typeface="ＭＳ Ｐゴシック" charset="0"/>
              </a:rPr>
              <a:t>= 0</a:t>
            </a:r>
            <a:r>
              <a:rPr lang="en-US" sz="2000" dirty="0" smtClean="0">
                <a:latin typeface="Calibri" charset="0"/>
                <a:ea typeface="ＭＳ Ｐゴシック" charset="0"/>
                <a:cs typeface="ＭＳ Ｐゴシック" charset="0"/>
              </a:rPr>
              <a:t>)}</a:t>
            </a:r>
            <a:endParaRPr lang="en-US" sz="20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4083906982"/>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normAutofit/>
          </a:bodyPr>
          <a:lstStyle/>
          <a:p>
            <a:r>
              <a:rPr lang="en-US" sz="4000" b="1" dirty="0">
                <a:solidFill>
                  <a:srgbClr val="0000FF"/>
                </a:solidFill>
                <a:latin typeface="Calibri" charset="0"/>
                <a:ea typeface="ＭＳ Ｐゴシック" charset="0"/>
                <a:cs typeface="ＭＳ Ｐゴシック" charset="0"/>
              </a:rPr>
              <a:t>Application of PIE: </a:t>
            </a:r>
            <a:r>
              <a:rPr lang="en-US" sz="4000" b="1" dirty="0" smtClean="0">
                <a:solidFill>
                  <a:srgbClr val="0000FF"/>
                </a:solidFill>
                <a:latin typeface="Calibri" charset="0"/>
                <a:ea typeface="ＭＳ Ｐゴシック" charset="0"/>
                <a:cs typeface="ＭＳ Ｐゴシック" charset="0"/>
              </a:rPr>
              <a:t>Example 1</a:t>
            </a:r>
            <a:endParaRPr lang="en-US" sz="4000" b="1" dirty="0">
              <a:solidFill>
                <a:srgbClr val="0000FF"/>
              </a:solidFill>
              <a:latin typeface="Calibri" charset="0"/>
              <a:ea typeface="ＭＳ Ｐゴシック" charset="0"/>
              <a:cs typeface="ＭＳ Ｐゴシック" charset="0"/>
            </a:endParaRPr>
          </a:p>
        </p:txBody>
      </p:sp>
      <p:sp>
        <p:nvSpPr>
          <p:cNvPr id="43010" name="Content Placeholder 2"/>
          <p:cNvSpPr>
            <a:spLocks noGrp="1"/>
          </p:cNvSpPr>
          <p:nvPr>
            <p:ph idx="1"/>
          </p:nvPr>
        </p:nvSpPr>
        <p:spPr/>
        <p:txBody>
          <a:bodyPr>
            <a:normAutofit/>
          </a:bodyPr>
          <a:lstStyle/>
          <a:p>
            <a:r>
              <a:rPr lang="en-US" sz="2400" dirty="0">
                <a:latin typeface="Calibri" charset="0"/>
                <a:ea typeface="ＭＳ Ｐゴシック" charset="0"/>
                <a:cs typeface="ＭＳ Ｐゴシック" charset="0"/>
              </a:rPr>
              <a:t>How many integers between 1 and 300 (inclusive) are</a:t>
            </a:r>
          </a:p>
          <a:p>
            <a:pPr lvl="1"/>
            <a:r>
              <a:rPr lang="en-US" sz="2000" dirty="0">
                <a:latin typeface="Calibri" charset="0"/>
                <a:ea typeface="ＭＳ Ｐゴシック" charset="0"/>
              </a:rPr>
              <a:t>Divisible by at least one of 3,5,7? </a:t>
            </a:r>
          </a:p>
          <a:p>
            <a:pPr lvl="1"/>
            <a:r>
              <a:rPr lang="en-US" sz="2000" dirty="0">
                <a:latin typeface="Calibri" charset="0"/>
                <a:ea typeface="ＭＳ Ｐゴシック" charset="0"/>
              </a:rPr>
              <a:t>Divisible by 3 and by 5 but not by 7?</a:t>
            </a:r>
          </a:p>
          <a:p>
            <a:pPr lvl="1"/>
            <a:r>
              <a:rPr lang="en-US" sz="2000" dirty="0">
                <a:latin typeface="Calibri" charset="0"/>
                <a:ea typeface="ＭＳ Ｐゴシック" charset="0"/>
              </a:rPr>
              <a:t>Divisible by 5 but by neither 3 or 7?</a:t>
            </a:r>
          </a:p>
          <a:p>
            <a:r>
              <a:rPr lang="en-US" sz="2400" dirty="0">
                <a:latin typeface="Calibri" charset="0"/>
                <a:ea typeface="ＭＳ Ｐゴシック" charset="0"/>
                <a:cs typeface="ＭＳ Ｐゴシック" charset="0"/>
              </a:rPr>
              <a:t>Let</a:t>
            </a:r>
          </a:p>
          <a:p>
            <a:pPr>
              <a:buFont typeface="Arial" charset="0"/>
              <a:buNone/>
            </a:pPr>
            <a:r>
              <a:rPr lang="en-US" sz="2000" dirty="0">
                <a:latin typeface="Calibri" charset="0"/>
                <a:ea typeface="ＭＳ Ｐゴシック" charset="0"/>
                <a:cs typeface="ＭＳ Ｐゴシック" charset="0"/>
              </a:rPr>
              <a:t>	     A = {</a:t>
            </a:r>
            <a:r>
              <a:rPr lang="en-US" sz="2000" dirty="0" err="1">
                <a:latin typeface="Calibri" charset="0"/>
                <a:ea typeface="ＭＳ Ｐゴシック" charset="0"/>
                <a:cs typeface="ＭＳ Ｐゴシック" charset="0"/>
              </a:rPr>
              <a:t>n</a:t>
            </a:r>
            <a:r>
              <a:rPr lang="en-US" sz="2000" dirty="0" err="1">
                <a:latin typeface="Calibri" charset="0"/>
                <a:ea typeface="ＭＳ Ｐゴシック" charset="0"/>
                <a:cs typeface="ＭＳ Ｐゴシック" charset="0"/>
                <a:sym typeface="Symbol" charset="0"/>
              </a:rPr>
              <a:t></a:t>
            </a:r>
            <a:r>
              <a:rPr lang="en-US" sz="2000" i="1" dirty="0" err="1">
                <a:latin typeface="Algerian" charset="0"/>
                <a:ea typeface="ＭＳ Ｐゴシック" charset="0"/>
                <a:cs typeface="ＭＳ Ｐゴシック" charset="0"/>
                <a:sym typeface="Symbol" charset="0"/>
              </a:rPr>
              <a:t>Z</a:t>
            </a:r>
            <a:r>
              <a:rPr lang="en-US" sz="2000" dirty="0">
                <a:latin typeface="Calibri" charset="0"/>
                <a:ea typeface="ＭＳ Ｐゴシック" charset="0"/>
                <a:cs typeface="ＭＳ Ｐゴシック" charset="0"/>
              </a:rPr>
              <a:t> | (1 </a:t>
            </a:r>
            <a:r>
              <a:rPr lang="en-US" sz="2000" dirty="0">
                <a:latin typeface="Calibri" charset="0"/>
                <a:ea typeface="ＭＳ Ｐゴシック" charset="0"/>
                <a:cs typeface="ＭＳ Ｐゴシック" charset="0"/>
                <a:sym typeface="Symbol" charset="0"/>
              </a:rPr>
              <a:t> </a:t>
            </a:r>
            <a:r>
              <a:rPr lang="en-US" sz="2000" dirty="0">
                <a:latin typeface="Calibri" charset="0"/>
                <a:ea typeface="ＭＳ Ｐゴシック" charset="0"/>
                <a:cs typeface="ＭＳ Ｐゴシック" charset="0"/>
              </a:rPr>
              <a:t>n</a:t>
            </a:r>
            <a:r>
              <a:rPr lang="en-US" sz="2000" dirty="0">
                <a:latin typeface="Calibri" charset="0"/>
                <a:ea typeface="ＭＳ Ｐゴシック" charset="0"/>
                <a:cs typeface="ＭＳ Ｐゴシック" charset="0"/>
                <a:sym typeface="Symbol" charset="0"/>
              </a:rPr>
              <a:t>  </a:t>
            </a:r>
            <a:r>
              <a:rPr lang="en-US" sz="2000" dirty="0">
                <a:latin typeface="Calibri" charset="0"/>
                <a:ea typeface="ＭＳ Ｐゴシック" charset="0"/>
                <a:cs typeface="ＭＳ Ｐゴシック" charset="0"/>
              </a:rPr>
              <a:t>300)</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 </a:t>
            </a:r>
            <a:r>
              <a:rPr lang="en-US" sz="2000" dirty="0" smtClean="0">
                <a:latin typeface="Calibri" charset="0"/>
                <a:ea typeface="ＭＳ Ｐゴシック" charset="0"/>
                <a:cs typeface="ＭＳ Ｐゴシック" charset="0"/>
              </a:rPr>
              <a:t>(mod(n,3) = 0)}</a:t>
            </a:r>
            <a:endParaRPr lang="en-US" sz="2000" dirty="0">
              <a:latin typeface="Calibri" charset="0"/>
              <a:ea typeface="ＭＳ Ｐゴシック" charset="0"/>
              <a:cs typeface="ＭＳ Ｐゴシック" charset="0"/>
            </a:endParaRPr>
          </a:p>
          <a:p>
            <a:pPr>
              <a:buFont typeface="Arial" charset="0"/>
              <a:buNone/>
            </a:pPr>
            <a:r>
              <a:rPr lang="en-US" sz="2000" dirty="0">
                <a:latin typeface="Calibri" charset="0"/>
                <a:ea typeface="ＭＳ Ｐゴシック" charset="0"/>
                <a:cs typeface="ＭＳ Ｐゴシック" charset="0"/>
              </a:rPr>
              <a:t>	     B = {</a:t>
            </a:r>
            <a:r>
              <a:rPr lang="en-US" sz="2000" dirty="0" err="1">
                <a:latin typeface="Calibri" charset="0"/>
                <a:ea typeface="ＭＳ Ｐゴシック" charset="0"/>
                <a:cs typeface="ＭＳ Ｐゴシック" charset="0"/>
              </a:rPr>
              <a:t>n</a:t>
            </a:r>
            <a:r>
              <a:rPr lang="en-US" sz="2000" dirty="0" err="1">
                <a:latin typeface="Calibri" charset="0"/>
                <a:ea typeface="ＭＳ Ｐゴシック" charset="0"/>
                <a:cs typeface="ＭＳ Ｐゴシック" charset="0"/>
                <a:sym typeface="Symbol" charset="0"/>
              </a:rPr>
              <a:t></a:t>
            </a:r>
            <a:r>
              <a:rPr lang="en-US" sz="2000" i="1" dirty="0" err="1">
                <a:latin typeface="Algerian" charset="0"/>
                <a:ea typeface="ＭＳ Ｐゴシック" charset="0"/>
                <a:cs typeface="ＭＳ Ｐゴシック" charset="0"/>
                <a:sym typeface="Symbol" charset="0"/>
              </a:rPr>
              <a:t>Z</a:t>
            </a:r>
            <a:r>
              <a:rPr lang="en-US" sz="2000" dirty="0">
                <a:latin typeface="Calibri" charset="0"/>
                <a:ea typeface="ＭＳ Ｐゴシック" charset="0"/>
                <a:cs typeface="ＭＳ Ｐゴシック" charset="0"/>
              </a:rPr>
              <a:t> | (1 </a:t>
            </a:r>
            <a:r>
              <a:rPr lang="en-US" sz="2000" dirty="0">
                <a:latin typeface="Calibri" charset="0"/>
                <a:ea typeface="ＭＳ Ｐゴシック" charset="0"/>
                <a:cs typeface="ＭＳ Ｐゴシック" charset="0"/>
                <a:sym typeface="Symbol" charset="0"/>
              </a:rPr>
              <a:t> </a:t>
            </a:r>
            <a:r>
              <a:rPr lang="en-US" sz="2000" dirty="0">
                <a:latin typeface="Calibri" charset="0"/>
                <a:ea typeface="ＭＳ Ｐゴシック" charset="0"/>
                <a:cs typeface="ＭＳ Ｐゴシック" charset="0"/>
              </a:rPr>
              <a:t>n</a:t>
            </a:r>
            <a:r>
              <a:rPr lang="en-US" sz="2000" dirty="0">
                <a:latin typeface="Calibri" charset="0"/>
                <a:ea typeface="ＭＳ Ｐゴシック" charset="0"/>
                <a:cs typeface="ＭＳ Ｐゴシック" charset="0"/>
                <a:sym typeface="Symbol" charset="0"/>
              </a:rPr>
              <a:t>  </a:t>
            </a:r>
            <a:r>
              <a:rPr lang="en-US" sz="2000" dirty="0">
                <a:latin typeface="Calibri" charset="0"/>
                <a:ea typeface="ＭＳ Ｐゴシック" charset="0"/>
                <a:cs typeface="ＭＳ Ｐゴシック" charset="0"/>
              </a:rPr>
              <a:t>300)</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 </a:t>
            </a:r>
            <a:r>
              <a:rPr lang="en-US" sz="2000" dirty="0" smtClean="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mod(n</a:t>
            </a:r>
            <a:r>
              <a:rPr lang="en-US" sz="2000" dirty="0" smtClean="0">
                <a:latin typeface="Calibri" charset="0"/>
                <a:ea typeface="ＭＳ Ｐゴシック" charset="0"/>
                <a:cs typeface="ＭＳ Ｐゴシック" charset="0"/>
              </a:rPr>
              <a:t>,5) </a:t>
            </a:r>
            <a:r>
              <a:rPr lang="en-US" sz="2000" dirty="0">
                <a:latin typeface="Calibri" charset="0"/>
                <a:ea typeface="ＭＳ Ｐゴシック" charset="0"/>
                <a:cs typeface="ＭＳ Ｐゴシック" charset="0"/>
              </a:rPr>
              <a:t>= 0</a:t>
            </a:r>
            <a:r>
              <a:rPr lang="en-US" sz="2000" dirty="0" smtClean="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a:t>
            </a:r>
          </a:p>
          <a:p>
            <a:pPr>
              <a:buFont typeface="Arial" charset="0"/>
              <a:buNone/>
            </a:pPr>
            <a:r>
              <a:rPr lang="en-US" sz="2000" dirty="0">
                <a:latin typeface="Calibri" charset="0"/>
                <a:ea typeface="ＭＳ Ｐゴシック" charset="0"/>
                <a:cs typeface="ＭＳ Ｐゴシック" charset="0"/>
              </a:rPr>
              <a:t>	     C = {</a:t>
            </a:r>
            <a:r>
              <a:rPr lang="en-US" sz="2000" dirty="0" err="1">
                <a:latin typeface="Calibri" charset="0"/>
                <a:ea typeface="ＭＳ Ｐゴシック" charset="0"/>
                <a:cs typeface="ＭＳ Ｐゴシック" charset="0"/>
              </a:rPr>
              <a:t>n</a:t>
            </a:r>
            <a:r>
              <a:rPr lang="en-US" sz="2000" dirty="0" err="1">
                <a:latin typeface="Calibri" charset="0"/>
                <a:ea typeface="ＭＳ Ｐゴシック" charset="0"/>
                <a:cs typeface="ＭＳ Ｐゴシック" charset="0"/>
                <a:sym typeface="Symbol" charset="0"/>
              </a:rPr>
              <a:t></a:t>
            </a:r>
            <a:r>
              <a:rPr lang="en-US" sz="2000" i="1" dirty="0" err="1">
                <a:latin typeface="Algerian" charset="0"/>
                <a:ea typeface="ＭＳ Ｐゴシック" charset="0"/>
                <a:cs typeface="ＭＳ Ｐゴシック" charset="0"/>
                <a:sym typeface="Symbol" charset="0"/>
              </a:rPr>
              <a:t>Z</a:t>
            </a:r>
            <a:r>
              <a:rPr lang="en-US" sz="2000" dirty="0">
                <a:latin typeface="Calibri" charset="0"/>
                <a:ea typeface="ＭＳ Ｐゴシック" charset="0"/>
                <a:cs typeface="ＭＳ Ｐゴシック" charset="0"/>
              </a:rPr>
              <a:t> | (1 </a:t>
            </a:r>
            <a:r>
              <a:rPr lang="en-US" sz="2000" dirty="0">
                <a:latin typeface="Calibri" charset="0"/>
                <a:ea typeface="ＭＳ Ｐゴシック" charset="0"/>
                <a:cs typeface="ＭＳ Ｐゴシック" charset="0"/>
                <a:sym typeface="Symbol" charset="0"/>
              </a:rPr>
              <a:t> </a:t>
            </a:r>
            <a:r>
              <a:rPr lang="en-US" sz="2000" dirty="0">
                <a:latin typeface="Calibri" charset="0"/>
                <a:ea typeface="ＭＳ Ｐゴシック" charset="0"/>
                <a:cs typeface="ＭＳ Ｐゴシック" charset="0"/>
              </a:rPr>
              <a:t>n</a:t>
            </a:r>
            <a:r>
              <a:rPr lang="en-US" sz="2000" dirty="0">
                <a:latin typeface="Calibri" charset="0"/>
                <a:ea typeface="ＭＳ Ｐゴシック" charset="0"/>
                <a:cs typeface="ＭＳ Ｐゴシック" charset="0"/>
                <a:sym typeface="Symbol" charset="0"/>
              </a:rPr>
              <a:t>  </a:t>
            </a:r>
            <a:r>
              <a:rPr lang="en-US" sz="2000" dirty="0">
                <a:latin typeface="Calibri" charset="0"/>
                <a:ea typeface="ＭＳ Ｐゴシック" charset="0"/>
                <a:cs typeface="ＭＳ Ｐゴシック" charset="0"/>
              </a:rPr>
              <a:t>300)</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 </a:t>
            </a:r>
            <a:r>
              <a:rPr lang="en-US" sz="2000" dirty="0" smtClean="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mod(n</a:t>
            </a:r>
            <a:r>
              <a:rPr lang="en-US" sz="2000" dirty="0" smtClean="0">
                <a:latin typeface="Calibri" charset="0"/>
                <a:ea typeface="ＭＳ Ｐゴシック" charset="0"/>
                <a:cs typeface="ＭＳ Ｐゴシック" charset="0"/>
              </a:rPr>
              <a:t>,7) </a:t>
            </a:r>
            <a:r>
              <a:rPr lang="en-US" sz="2000" dirty="0">
                <a:latin typeface="Calibri" charset="0"/>
                <a:ea typeface="ＭＳ Ｐゴシック" charset="0"/>
                <a:cs typeface="ＭＳ Ｐゴシック" charset="0"/>
              </a:rPr>
              <a:t>= 0</a:t>
            </a:r>
            <a:r>
              <a:rPr lang="en-US" sz="2000" dirty="0" smtClean="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a:t>
            </a:r>
          </a:p>
          <a:p>
            <a:r>
              <a:rPr lang="en-US" sz="2400" dirty="0">
                <a:latin typeface="Calibri" charset="0"/>
                <a:ea typeface="ＭＳ Ｐゴシック" charset="0"/>
                <a:cs typeface="ＭＳ Ｐゴシック" charset="0"/>
              </a:rPr>
              <a:t>How big are these sets?  We use the floor function</a:t>
            </a:r>
          </a:p>
          <a:p>
            <a:pPr>
              <a:buFont typeface="Arial" charset="0"/>
              <a:buNone/>
            </a:pPr>
            <a:r>
              <a:rPr lang="en-US" sz="2000" dirty="0">
                <a:latin typeface="Calibri" charset="0"/>
                <a:ea typeface="ＭＳ Ｐゴシック" charset="0"/>
                <a:cs typeface="ＭＳ Ｐゴシック" charset="0"/>
              </a:rPr>
              <a:t>	</a:t>
            </a:r>
            <a:endParaRPr lang="en-US" dirty="0">
              <a:latin typeface="Calibri" charset="0"/>
              <a:ea typeface="ＭＳ Ｐゴシック" charset="0"/>
              <a:cs typeface="ＭＳ Ｐゴシック" charset="0"/>
            </a:endParaRPr>
          </a:p>
        </p:txBody>
      </p:sp>
      <p:sp>
        <p:nvSpPr>
          <p:cNvPr id="2" name="TextBox 1"/>
          <p:cNvSpPr txBox="1"/>
          <p:nvPr/>
        </p:nvSpPr>
        <p:spPr>
          <a:xfrm>
            <a:off x="5977466" y="2921000"/>
            <a:ext cx="2446867" cy="1200328"/>
          </a:xfrm>
          <a:prstGeom prst="rect">
            <a:avLst/>
          </a:prstGeom>
          <a:solidFill>
            <a:srgbClr val="FFFF00"/>
          </a:solidFill>
        </p:spPr>
        <p:txBody>
          <a:bodyPr wrap="square" rtlCol="0">
            <a:spAutoFit/>
          </a:bodyPr>
          <a:lstStyle/>
          <a:p>
            <a:r>
              <a:rPr lang="en-US" sz="2400" dirty="0" smtClean="0"/>
              <a:t>mod(n,3) is the remainder when n is divided by 3 </a:t>
            </a:r>
            <a:endParaRPr lang="en-US" sz="2400" dirty="0"/>
          </a:p>
        </p:txBody>
      </p:sp>
    </p:spTree>
    <p:extLst>
      <p:ext uri="{BB962C8B-B14F-4D97-AF65-F5344CB8AC3E}">
        <p14:creationId xmlns:p14="http://schemas.microsoft.com/office/powerpoint/2010/main" val="4083906982"/>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normAutofit/>
          </a:bodyPr>
          <a:lstStyle/>
          <a:p>
            <a:r>
              <a:rPr lang="en-US" sz="4000" b="1" dirty="0">
                <a:solidFill>
                  <a:srgbClr val="0000FF"/>
                </a:solidFill>
                <a:latin typeface="Calibri" charset="0"/>
                <a:ea typeface="ＭＳ Ｐゴシック" charset="0"/>
                <a:cs typeface="ＭＳ Ｐゴシック" charset="0"/>
              </a:rPr>
              <a:t>Application of PIE: </a:t>
            </a:r>
            <a:r>
              <a:rPr lang="en-US" sz="4000" b="1" dirty="0" smtClean="0">
                <a:solidFill>
                  <a:srgbClr val="0000FF"/>
                </a:solidFill>
                <a:latin typeface="Calibri" charset="0"/>
                <a:ea typeface="ＭＳ Ｐゴシック" charset="0"/>
                <a:cs typeface="ＭＳ Ｐゴシック" charset="0"/>
              </a:rPr>
              <a:t>Example 1</a:t>
            </a:r>
            <a:endParaRPr lang="en-US" sz="4000" b="1" dirty="0">
              <a:solidFill>
                <a:srgbClr val="0000FF"/>
              </a:solidFill>
              <a:latin typeface="Calibri" charset="0"/>
              <a:ea typeface="ＭＳ Ｐゴシック" charset="0"/>
              <a:cs typeface="ＭＳ Ｐゴシック" charset="0"/>
            </a:endParaRPr>
          </a:p>
        </p:txBody>
      </p:sp>
      <p:sp>
        <p:nvSpPr>
          <p:cNvPr id="43010" name="Content Placeholder 2"/>
          <p:cNvSpPr>
            <a:spLocks noGrp="1"/>
          </p:cNvSpPr>
          <p:nvPr>
            <p:ph idx="1"/>
          </p:nvPr>
        </p:nvSpPr>
        <p:spPr/>
        <p:txBody>
          <a:bodyPr>
            <a:normAutofit lnSpcReduction="10000"/>
          </a:bodyPr>
          <a:lstStyle/>
          <a:p>
            <a:r>
              <a:rPr lang="en-US" sz="2400" dirty="0">
                <a:latin typeface="Calibri" charset="0"/>
                <a:ea typeface="ＭＳ Ｐゴシック" charset="0"/>
                <a:cs typeface="ＭＳ Ｐゴシック" charset="0"/>
              </a:rPr>
              <a:t>How many integers between 1 and 300 (inclusive) are</a:t>
            </a:r>
          </a:p>
          <a:p>
            <a:pPr lvl="1"/>
            <a:r>
              <a:rPr lang="en-US" sz="2000" dirty="0">
                <a:latin typeface="Calibri" charset="0"/>
                <a:ea typeface="ＭＳ Ｐゴシック" charset="0"/>
              </a:rPr>
              <a:t>Divisible by at least one of 3,5,7? </a:t>
            </a:r>
          </a:p>
          <a:p>
            <a:pPr lvl="1"/>
            <a:r>
              <a:rPr lang="en-US" sz="2000" dirty="0">
                <a:latin typeface="Calibri" charset="0"/>
                <a:ea typeface="ＭＳ Ｐゴシック" charset="0"/>
              </a:rPr>
              <a:t>Divisible by 3 and by 5 but not by 7?</a:t>
            </a:r>
          </a:p>
          <a:p>
            <a:pPr lvl="1"/>
            <a:r>
              <a:rPr lang="en-US" sz="2000" dirty="0">
                <a:latin typeface="Calibri" charset="0"/>
                <a:ea typeface="ＭＳ Ｐゴシック" charset="0"/>
              </a:rPr>
              <a:t>Divisible by 5 but by neither 3 or 7?</a:t>
            </a:r>
          </a:p>
          <a:p>
            <a:r>
              <a:rPr lang="en-US" sz="2400" dirty="0">
                <a:latin typeface="Calibri" charset="0"/>
                <a:ea typeface="ＭＳ Ｐゴシック" charset="0"/>
                <a:cs typeface="ＭＳ Ｐゴシック" charset="0"/>
              </a:rPr>
              <a:t>Let</a:t>
            </a:r>
          </a:p>
          <a:p>
            <a:pPr>
              <a:buFont typeface="Arial" charset="0"/>
              <a:buNone/>
            </a:pPr>
            <a:r>
              <a:rPr lang="en-US" sz="2000" dirty="0">
                <a:latin typeface="Calibri" charset="0"/>
                <a:ea typeface="ＭＳ Ｐゴシック" charset="0"/>
                <a:cs typeface="ＭＳ Ｐゴシック" charset="0"/>
              </a:rPr>
              <a:t>	     A = {</a:t>
            </a:r>
            <a:r>
              <a:rPr lang="en-US" sz="2000" dirty="0" err="1">
                <a:latin typeface="Calibri" charset="0"/>
                <a:ea typeface="ＭＳ Ｐゴシック" charset="0"/>
                <a:cs typeface="ＭＳ Ｐゴシック" charset="0"/>
              </a:rPr>
              <a:t>n</a:t>
            </a:r>
            <a:r>
              <a:rPr lang="en-US" sz="2000" dirty="0" err="1">
                <a:latin typeface="Calibri" charset="0"/>
                <a:ea typeface="ＭＳ Ｐゴシック" charset="0"/>
                <a:cs typeface="ＭＳ Ｐゴシック" charset="0"/>
                <a:sym typeface="Symbol" charset="0"/>
              </a:rPr>
              <a:t></a:t>
            </a:r>
            <a:r>
              <a:rPr lang="en-US" sz="2000" i="1" dirty="0" err="1">
                <a:latin typeface="Algerian" charset="0"/>
                <a:ea typeface="ＭＳ Ｐゴシック" charset="0"/>
                <a:cs typeface="ＭＳ Ｐゴシック" charset="0"/>
                <a:sym typeface="Symbol" charset="0"/>
              </a:rPr>
              <a:t>Z</a:t>
            </a:r>
            <a:r>
              <a:rPr lang="en-US" sz="2000" dirty="0">
                <a:latin typeface="Calibri" charset="0"/>
                <a:ea typeface="ＭＳ Ｐゴシック" charset="0"/>
                <a:cs typeface="ＭＳ Ｐゴシック" charset="0"/>
              </a:rPr>
              <a:t> | (1 </a:t>
            </a:r>
            <a:r>
              <a:rPr lang="en-US" sz="2000" dirty="0">
                <a:latin typeface="Calibri" charset="0"/>
                <a:ea typeface="ＭＳ Ｐゴシック" charset="0"/>
                <a:cs typeface="ＭＳ Ｐゴシック" charset="0"/>
                <a:sym typeface="Symbol" charset="0"/>
              </a:rPr>
              <a:t> </a:t>
            </a:r>
            <a:r>
              <a:rPr lang="en-US" sz="2000" dirty="0">
                <a:latin typeface="Calibri" charset="0"/>
                <a:ea typeface="ＭＳ Ｐゴシック" charset="0"/>
                <a:cs typeface="ＭＳ Ｐゴシック" charset="0"/>
              </a:rPr>
              <a:t>n</a:t>
            </a:r>
            <a:r>
              <a:rPr lang="en-US" sz="2000" dirty="0">
                <a:latin typeface="Calibri" charset="0"/>
                <a:ea typeface="ＭＳ Ｐゴシック" charset="0"/>
                <a:cs typeface="ＭＳ Ｐゴシック" charset="0"/>
                <a:sym typeface="Symbol" charset="0"/>
              </a:rPr>
              <a:t>  </a:t>
            </a:r>
            <a:r>
              <a:rPr lang="en-US" sz="2000" dirty="0">
                <a:latin typeface="Calibri" charset="0"/>
                <a:ea typeface="ＭＳ Ｐゴシック" charset="0"/>
                <a:cs typeface="ＭＳ Ｐゴシック" charset="0"/>
              </a:rPr>
              <a:t>300)</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 </a:t>
            </a:r>
            <a:r>
              <a:rPr lang="en-US" sz="2000" dirty="0" smtClean="0">
                <a:latin typeface="Calibri" charset="0"/>
                <a:ea typeface="ＭＳ Ｐゴシック" charset="0"/>
                <a:cs typeface="ＭＳ Ｐゴシック" charset="0"/>
              </a:rPr>
              <a:t>(mod(n,3) = 0)}</a:t>
            </a:r>
            <a:endParaRPr lang="en-US" sz="2000" dirty="0">
              <a:latin typeface="Calibri" charset="0"/>
              <a:ea typeface="ＭＳ Ｐゴシック" charset="0"/>
              <a:cs typeface="ＭＳ Ｐゴシック" charset="0"/>
            </a:endParaRPr>
          </a:p>
          <a:p>
            <a:pPr>
              <a:buFont typeface="Arial" charset="0"/>
              <a:buNone/>
            </a:pPr>
            <a:r>
              <a:rPr lang="en-US" sz="2000" dirty="0">
                <a:latin typeface="Calibri" charset="0"/>
                <a:ea typeface="ＭＳ Ｐゴシック" charset="0"/>
                <a:cs typeface="ＭＳ Ｐゴシック" charset="0"/>
              </a:rPr>
              <a:t>	     B = {</a:t>
            </a:r>
            <a:r>
              <a:rPr lang="en-US" sz="2000" dirty="0" err="1">
                <a:latin typeface="Calibri" charset="0"/>
                <a:ea typeface="ＭＳ Ｐゴシック" charset="0"/>
                <a:cs typeface="ＭＳ Ｐゴシック" charset="0"/>
              </a:rPr>
              <a:t>n</a:t>
            </a:r>
            <a:r>
              <a:rPr lang="en-US" sz="2000" dirty="0" err="1">
                <a:latin typeface="Calibri" charset="0"/>
                <a:ea typeface="ＭＳ Ｐゴシック" charset="0"/>
                <a:cs typeface="ＭＳ Ｐゴシック" charset="0"/>
                <a:sym typeface="Symbol" charset="0"/>
              </a:rPr>
              <a:t></a:t>
            </a:r>
            <a:r>
              <a:rPr lang="en-US" sz="2000" i="1" dirty="0" err="1">
                <a:latin typeface="Algerian" charset="0"/>
                <a:ea typeface="ＭＳ Ｐゴシック" charset="0"/>
                <a:cs typeface="ＭＳ Ｐゴシック" charset="0"/>
                <a:sym typeface="Symbol" charset="0"/>
              </a:rPr>
              <a:t>Z</a:t>
            </a:r>
            <a:r>
              <a:rPr lang="en-US" sz="2000" dirty="0">
                <a:latin typeface="Calibri" charset="0"/>
                <a:ea typeface="ＭＳ Ｐゴシック" charset="0"/>
                <a:cs typeface="ＭＳ Ｐゴシック" charset="0"/>
              </a:rPr>
              <a:t> | (1 </a:t>
            </a:r>
            <a:r>
              <a:rPr lang="en-US" sz="2000" dirty="0">
                <a:latin typeface="Calibri" charset="0"/>
                <a:ea typeface="ＭＳ Ｐゴシック" charset="0"/>
                <a:cs typeface="ＭＳ Ｐゴシック" charset="0"/>
                <a:sym typeface="Symbol" charset="0"/>
              </a:rPr>
              <a:t> </a:t>
            </a:r>
            <a:r>
              <a:rPr lang="en-US" sz="2000" dirty="0">
                <a:latin typeface="Calibri" charset="0"/>
                <a:ea typeface="ＭＳ Ｐゴシック" charset="0"/>
                <a:cs typeface="ＭＳ Ｐゴシック" charset="0"/>
              </a:rPr>
              <a:t>n</a:t>
            </a:r>
            <a:r>
              <a:rPr lang="en-US" sz="2000" dirty="0">
                <a:latin typeface="Calibri" charset="0"/>
                <a:ea typeface="ＭＳ Ｐゴシック" charset="0"/>
                <a:cs typeface="ＭＳ Ｐゴシック" charset="0"/>
                <a:sym typeface="Symbol" charset="0"/>
              </a:rPr>
              <a:t>  </a:t>
            </a:r>
            <a:r>
              <a:rPr lang="en-US" sz="2000" dirty="0">
                <a:latin typeface="Calibri" charset="0"/>
                <a:ea typeface="ＭＳ Ｐゴシック" charset="0"/>
                <a:cs typeface="ＭＳ Ｐゴシック" charset="0"/>
              </a:rPr>
              <a:t>300)</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 </a:t>
            </a:r>
            <a:r>
              <a:rPr lang="en-US" sz="2000" dirty="0" smtClean="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mod(n</a:t>
            </a:r>
            <a:r>
              <a:rPr lang="en-US" sz="2000" dirty="0" smtClean="0">
                <a:latin typeface="Calibri" charset="0"/>
                <a:ea typeface="ＭＳ Ｐゴシック" charset="0"/>
                <a:cs typeface="ＭＳ Ｐゴシック" charset="0"/>
              </a:rPr>
              <a:t>,5) </a:t>
            </a:r>
            <a:r>
              <a:rPr lang="en-US" sz="2000" dirty="0">
                <a:latin typeface="Calibri" charset="0"/>
                <a:ea typeface="ＭＳ Ｐゴシック" charset="0"/>
                <a:cs typeface="ＭＳ Ｐゴシック" charset="0"/>
              </a:rPr>
              <a:t>= 0</a:t>
            </a:r>
            <a:r>
              <a:rPr lang="en-US" sz="2000" dirty="0" smtClean="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a:t>
            </a:r>
          </a:p>
          <a:p>
            <a:pPr>
              <a:buFont typeface="Arial" charset="0"/>
              <a:buNone/>
            </a:pPr>
            <a:r>
              <a:rPr lang="en-US" sz="2000" dirty="0">
                <a:latin typeface="Calibri" charset="0"/>
                <a:ea typeface="ＭＳ Ｐゴシック" charset="0"/>
                <a:cs typeface="ＭＳ Ｐゴシック" charset="0"/>
              </a:rPr>
              <a:t>	     C = {</a:t>
            </a:r>
            <a:r>
              <a:rPr lang="en-US" sz="2000" dirty="0" err="1">
                <a:latin typeface="Calibri" charset="0"/>
                <a:ea typeface="ＭＳ Ｐゴシック" charset="0"/>
                <a:cs typeface="ＭＳ Ｐゴシック" charset="0"/>
              </a:rPr>
              <a:t>n</a:t>
            </a:r>
            <a:r>
              <a:rPr lang="en-US" sz="2000" dirty="0" err="1">
                <a:latin typeface="Calibri" charset="0"/>
                <a:ea typeface="ＭＳ Ｐゴシック" charset="0"/>
                <a:cs typeface="ＭＳ Ｐゴシック" charset="0"/>
                <a:sym typeface="Symbol" charset="0"/>
              </a:rPr>
              <a:t></a:t>
            </a:r>
            <a:r>
              <a:rPr lang="en-US" sz="2000" i="1" dirty="0" err="1">
                <a:latin typeface="Algerian" charset="0"/>
                <a:ea typeface="ＭＳ Ｐゴシック" charset="0"/>
                <a:cs typeface="ＭＳ Ｐゴシック" charset="0"/>
                <a:sym typeface="Symbol" charset="0"/>
              </a:rPr>
              <a:t>Z</a:t>
            </a:r>
            <a:r>
              <a:rPr lang="en-US" sz="2000" dirty="0">
                <a:latin typeface="Calibri" charset="0"/>
                <a:ea typeface="ＭＳ Ｐゴシック" charset="0"/>
                <a:cs typeface="ＭＳ Ｐゴシック" charset="0"/>
              </a:rPr>
              <a:t> | (1 </a:t>
            </a:r>
            <a:r>
              <a:rPr lang="en-US" sz="2000" dirty="0">
                <a:latin typeface="Calibri" charset="0"/>
                <a:ea typeface="ＭＳ Ｐゴシック" charset="0"/>
                <a:cs typeface="ＭＳ Ｐゴシック" charset="0"/>
                <a:sym typeface="Symbol" charset="0"/>
              </a:rPr>
              <a:t> </a:t>
            </a:r>
            <a:r>
              <a:rPr lang="en-US" sz="2000" dirty="0">
                <a:latin typeface="Calibri" charset="0"/>
                <a:ea typeface="ＭＳ Ｐゴシック" charset="0"/>
                <a:cs typeface="ＭＳ Ｐゴシック" charset="0"/>
              </a:rPr>
              <a:t>n</a:t>
            </a:r>
            <a:r>
              <a:rPr lang="en-US" sz="2000" dirty="0">
                <a:latin typeface="Calibri" charset="0"/>
                <a:ea typeface="ＭＳ Ｐゴシック" charset="0"/>
                <a:cs typeface="ＭＳ Ｐゴシック" charset="0"/>
                <a:sym typeface="Symbol" charset="0"/>
              </a:rPr>
              <a:t>  </a:t>
            </a:r>
            <a:r>
              <a:rPr lang="en-US" sz="2000" dirty="0">
                <a:latin typeface="Calibri" charset="0"/>
                <a:ea typeface="ＭＳ Ｐゴシック" charset="0"/>
                <a:cs typeface="ＭＳ Ｐゴシック" charset="0"/>
              </a:rPr>
              <a:t>300)</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 </a:t>
            </a:r>
            <a:r>
              <a:rPr lang="en-US" sz="2000" dirty="0" smtClean="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mod(n</a:t>
            </a:r>
            <a:r>
              <a:rPr lang="en-US" sz="2000" dirty="0" smtClean="0">
                <a:latin typeface="Calibri" charset="0"/>
                <a:ea typeface="ＭＳ Ｐゴシック" charset="0"/>
                <a:cs typeface="ＭＳ Ｐゴシック" charset="0"/>
              </a:rPr>
              <a:t>,7) </a:t>
            </a:r>
            <a:r>
              <a:rPr lang="en-US" sz="2000" dirty="0">
                <a:latin typeface="Calibri" charset="0"/>
                <a:ea typeface="ＭＳ Ｐゴシック" charset="0"/>
                <a:cs typeface="ＭＳ Ｐゴシック" charset="0"/>
              </a:rPr>
              <a:t>= 0</a:t>
            </a:r>
            <a:r>
              <a:rPr lang="en-US" sz="2000" dirty="0" smtClean="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a:t>
            </a:r>
          </a:p>
          <a:p>
            <a:r>
              <a:rPr lang="en-US" sz="2400" dirty="0">
                <a:latin typeface="Calibri" charset="0"/>
                <a:ea typeface="ＭＳ Ｐゴシック" charset="0"/>
                <a:cs typeface="ＭＳ Ｐゴシック" charset="0"/>
              </a:rPr>
              <a:t>How big are these sets?  We use the floor function</a:t>
            </a:r>
          </a:p>
          <a:p>
            <a:pPr>
              <a:buFont typeface="Arial" charset="0"/>
              <a:buNone/>
            </a:pPr>
            <a:r>
              <a:rPr lang="en-US" sz="2000" dirty="0">
                <a:latin typeface="Calibri" charset="0"/>
                <a:ea typeface="ＭＳ Ｐゴシック" charset="0"/>
                <a:cs typeface="ＭＳ Ｐゴシック" charset="0"/>
              </a:rPr>
              <a:t>	     |A| = </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300/3</a:t>
            </a:r>
            <a:r>
              <a:rPr lang="en-US" sz="2000" dirty="0">
                <a:latin typeface="Calibri" charset="0"/>
                <a:ea typeface="ＭＳ Ｐゴシック" charset="0"/>
                <a:cs typeface="ＭＳ Ｐゴシック" charset="0"/>
                <a:sym typeface="Symbol" charset="0"/>
              </a:rPr>
              <a:t>  = 100</a:t>
            </a:r>
            <a:endParaRPr lang="en-US" sz="2000" dirty="0">
              <a:latin typeface="Calibri" charset="0"/>
              <a:ea typeface="ＭＳ Ｐゴシック" charset="0"/>
              <a:cs typeface="ＭＳ Ｐゴシック" charset="0"/>
            </a:endParaRPr>
          </a:p>
          <a:p>
            <a:pPr>
              <a:buFont typeface="Arial" charset="0"/>
              <a:buNone/>
            </a:pPr>
            <a:r>
              <a:rPr lang="en-US" sz="2000" dirty="0">
                <a:latin typeface="Calibri" charset="0"/>
                <a:ea typeface="ＭＳ Ｐゴシック" charset="0"/>
                <a:cs typeface="ＭＳ Ｐゴシック" charset="0"/>
              </a:rPr>
              <a:t>	     |B| = </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300/5</a:t>
            </a:r>
            <a:r>
              <a:rPr lang="en-US" sz="2000" dirty="0">
                <a:latin typeface="Calibri" charset="0"/>
                <a:ea typeface="ＭＳ Ｐゴシック" charset="0"/>
                <a:cs typeface="ＭＳ Ｐゴシック" charset="0"/>
                <a:sym typeface="Symbol" charset="0"/>
              </a:rPr>
              <a:t>  = 60</a:t>
            </a:r>
            <a:endParaRPr lang="en-US" sz="2000" dirty="0">
              <a:latin typeface="Calibri" charset="0"/>
              <a:ea typeface="ＭＳ Ｐゴシック" charset="0"/>
              <a:cs typeface="ＭＳ Ｐゴシック" charset="0"/>
            </a:endParaRPr>
          </a:p>
          <a:p>
            <a:pPr>
              <a:buFont typeface="Arial" charset="0"/>
              <a:buNone/>
            </a:pPr>
            <a:r>
              <a:rPr lang="en-US" sz="2000" dirty="0">
                <a:latin typeface="Calibri" charset="0"/>
                <a:ea typeface="ＭＳ Ｐゴシック" charset="0"/>
                <a:cs typeface="ＭＳ Ｐゴシック" charset="0"/>
              </a:rPr>
              <a:t>	     |C| = </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300/7</a:t>
            </a:r>
            <a:r>
              <a:rPr lang="en-US" sz="2000" dirty="0">
                <a:latin typeface="Calibri" charset="0"/>
                <a:ea typeface="ＭＳ Ｐゴシック" charset="0"/>
                <a:cs typeface="ＭＳ Ｐゴシック" charset="0"/>
                <a:sym typeface="Symbol" charset="0"/>
              </a:rPr>
              <a:t>  = 42</a:t>
            </a:r>
            <a:endParaRPr lang="en-US" dirty="0">
              <a:latin typeface="Calibri" charset="0"/>
              <a:ea typeface="ＭＳ Ｐゴシック" charset="0"/>
              <a:cs typeface="ＭＳ Ｐゴシック" charset="0"/>
            </a:endParaRPr>
          </a:p>
        </p:txBody>
      </p:sp>
      <p:sp>
        <p:nvSpPr>
          <p:cNvPr id="2" name="TextBox 1"/>
          <p:cNvSpPr txBox="1"/>
          <p:nvPr/>
        </p:nvSpPr>
        <p:spPr>
          <a:xfrm>
            <a:off x="5977466" y="2921000"/>
            <a:ext cx="2446867" cy="1200328"/>
          </a:xfrm>
          <a:prstGeom prst="rect">
            <a:avLst/>
          </a:prstGeom>
          <a:solidFill>
            <a:srgbClr val="FFFF00"/>
          </a:solidFill>
        </p:spPr>
        <p:txBody>
          <a:bodyPr wrap="square" rtlCol="0">
            <a:spAutoFit/>
          </a:bodyPr>
          <a:lstStyle/>
          <a:p>
            <a:r>
              <a:rPr lang="en-US" sz="2400" dirty="0" smtClean="0"/>
              <a:t>mod(n,3) is the remainder when n is divided by 3 </a:t>
            </a:r>
            <a:endParaRPr lang="en-US" sz="2400" dirty="0"/>
          </a:p>
        </p:txBody>
      </p:sp>
    </p:spTree>
    <p:extLst>
      <p:ext uri="{BB962C8B-B14F-4D97-AF65-F5344CB8AC3E}">
        <p14:creationId xmlns:p14="http://schemas.microsoft.com/office/powerpoint/2010/main" val="3225037668"/>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normAutofit/>
          </a:bodyPr>
          <a:lstStyle/>
          <a:p>
            <a:r>
              <a:rPr lang="en-US" sz="4000" b="1" dirty="0">
                <a:solidFill>
                  <a:srgbClr val="0000FF"/>
                </a:solidFill>
                <a:latin typeface="Calibri" charset="0"/>
                <a:ea typeface="ＭＳ Ｐゴシック" charset="0"/>
                <a:cs typeface="ＭＳ Ｐゴシック" charset="0"/>
              </a:rPr>
              <a:t>Application of PIE: </a:t>
            </a:r>
            <a:r>
              <a:rPr lang="en-US" sz="4000" b="1" dirty="0" smtClean="0">
                <a:solidFill>
                  <a:srgbClr val="0000FF"/>
                </a:solidFill>
                <a:latin typeface="Calibri" charset="0"/>
                <a:ea typeface="ＭＳ Ｐゴシック" charset="0"/>
                <a:cs typeface="ＭＳ Ｐゴシック" charset="0"/>
              </a:rPr>
              <a:t>Example 1</a:t>
            </a:r>
            <a:endParaRPr lang="en-US" sz="4000" b="1" dirty="0">
              <a:solidFill>
                <a:srgbClr val="0000FF"/>
              </a:solidFill>
              <a:latin typeface="Calibri" charset="0"/>
              <a:ea typeface="ＭＳ Ｐゴシック" charset="0"/>
              <a:cs typeface="ＭＳ Ｐゴシック" charset="0"/>
            </a:endParaRPr>
          </a:p>
        </p:txBody>
      </p:sp>
      <p:sp>
        <p:nvSpPr>
          <p:cNvPr id="43010" name="Content Placeholder 2"/>
          <p:cNvSpPr>
            <a:spLocks noGrp="1"/>
          </p:cNvSpPr>
          <p:nvPr>
            <p:ph idx="1"/>
          </p:nvPr>
        </p:nvSpPr>
        <p:spPr/>
        <p:txBody>
          <a:bodyPr>
            <a:normAutofit lnSpcReduction="10000"/>
          </a:bodyPr>
          <a:lstStyle/>
          <a:p>
            <a:r>
              <a:rPr lang="en-US" sz="2400" dirty="0">
                <a:latin typeface="Calibri" charset="0"/>
                <a:ea typeface="ＭＳ Ｐゴシック" charset="0"/>
                <a:cs typeface="ＭＳ Ｐゴシック" charset="0"/>
              </a:rPr>
              <a:t>How many integers between 1 and 300 (inclusive) are</a:t>
            </a:r>
          </a:p>
          <a:p>
            <a:pPr lvl="1"/>
            <a:r>
              <a:rPr lang="en-US" sz="2000" dirty="0">
                <a:latin typeface="Calibri" charset="0"/>
                <a:ea typeface="ＭＳ Ｐゴシック" charset="0"/>
              </a:rPr>
              <a:t>Divisible by at least one of 3,5,7? </a:t>
            </a:r>
          </a:p>
          <a:p>
            <a:pPr lvl="1"/>
            <a:r>
              <a:rPr lang="en-US" sz="2000" dirty="0">
                <a:latin typeface="Calibri" charset="0"/>
                <a:ea typeface="ＭＳ Ｐゴシック" charset="0"/>
              </a:rPr>
              <a:t>Divisible by 3 and by 5 but not by 7?</a:t>
            </a:r>
          </a:p>
          <a:p>
            <a:pPr lvl="1"/>
            <a:r>
              <a:rPr lang="en-US" sz="2000" dirty="0">
                <a:latin typeface="Calibri" charset="0"/>
                <a:ea typeface="ＭＳ Ｐゴシック" charset="0"/>
              </a:rPr>
              <a:t>Divisible by 5 but by neither 3 or 7?</a:t>
            </a:r>
          </a:p>
          <a:p>
            <a:r>
              <a:rPr lang="en-US" sz="2400" dirty="0">
                <a:latin typeface="Calibri" charset="0"/>
                <a:ea typeface="ＭＳ Ｐゴシック" charset="0"/>
                <a:cs typeface="ＭＳ Ｐゴシック" charset="0"/>
              </a:rPr>
              <a:t>Let</a:t>
            </a:r>
          </a:p>
          <a:p>
            <a:pPr>
              <a:buFont typeface="Arial" charset="0"/>
              <a:buNone/>
            </a:pPr>
            <a:r>
              <a:rPr lang="en-US" sz="2000" dirty="0">
                <a:latin typeface="Calibri" charset="0"/>
                <a:ea typeface="ＭＳ Ｐゴシック" charset="0"/>
                <a:cs typeface="ＭＳ Ｐゴシック" charset="0"/>
              </a:rPr>
              <a:t>	     A = {</a:t>
            </a:r>
            <a:r>
              <a:rPr lang="en-US" sz="2000" dirty="0" err="1">
                <a:latin typeface="Calibri" charset="0"/>
                <a:ea typeface="ＭＳ Ｐゴシック" charset="0"/>
                <a:cs typeface="ＭＳ Ｐゴシック" charset="0"/>
              </a:rPr>
              <a:t>n</a:t>
            </a:r>
            <a:r>
              <a:rPr lang="en-US" sz="2000" dirty="0" err="1">
                <a:latin typeface="Calibri" charset="0"/>
                <a:ea typeface="ＭＳ Ｐゴシック" charset="0"/>
                <a:cs typeface="ＭＳ Ｐゴシック" charset="0"/>
                <a:sym typeface="Symbol" charset="0"/>
              </a:rPr>
              <a:t></a:t>
            </a:r>
            <a:r>
              <a:rPr lang="en-US" sz="2000" i="1" dirty="0" err="1">
                <a:latin typeface="Algerian" charset="0"/>
                <a:ea typeface="ＭＳ Ｐゴシック" charset="0"/>
                <a:cs typeface="ＭＳ Ｐゴシック" charset="0"/>
                <a:sym typeface="Symbol" charset="0"/>
              </a:rPr>
              <a:t>Z</a:t>
            </a:r>
            <a:r>
              <a:rPr lang="en-US" sz="2000" dirty="0">
                <a:latin typeface="Calibri" charset="0"/>
                <a:ea typeface="ＭＳ Ｐゴシック" charset="0"/>
                <a:cs typeface="ＭＳ Ｐゴシック" charset="0"/>
              </a:rPr>
              <a:t> | (1 </a:t>
            </a:r>
            <a:r>
              <a:rPr lang="en-US" sz="2000" dirty="0">
                <a:latin typeface="Calibri" charset="0"/>
                <a:ea typeface="ＭＳ Ｐゴシック" charset="0"/>
                <a:cs typeface="ＭＳ Ｐゴシック" charset="0"/>
                <a:sym typeface="Symbol" charset="0"/>
              </a:rPr>
              <a:t> </a:t>
            </a:r>
            <a:r>
              <a:rPr lang="en-US" sz="2000" dirty="0">
                <a:latin typeface="Calibri" charset="0"/>
                <a:ea typeface="ＭＳ Ｐゴシック" charset="0"/>
                <a:cs typeface="ＭＳ Ｐゴシック" charset="0"/>
              </a:rPr>
              <a:t>n</a:t>
            </a:r>
            <a:r>
              <a:rPr lang="en-US" sz="2000" dirty="0">
                <a:latin typeface="Calibri" charset="0"/>
                <a:ea typeface="ＭＳ Ｐゴシック" charset="0"/>
                <a:cs typeface="ＭＳ Ｐゴシック" charset="0"/>
                <a:sym typeface="Symbol" charset="0"/>
              </a:rPr>
              <a:t>  </a:t>
            </a:r>
            <a:r>
              <a:rPr lang="en-US" sz="2000" dirty="0">
                <a:latin typeface="Calibri" charset="0"/>
                <a:ea typeface="ＭＳ Ｐゴシック" charset="0"/>
                <a:cs typeface="ＭＳ Ｐゴシック" charset="0"/>
              </a:rPr>
              <a:t>300)</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 </a:t>
            </a:r>
            <a:r>
              <a:rPr lang="en-US" sz="2000" dirty="0" smtClean="0">
                <a:latin typeface="Calibri" charset="0"/>
                <a:ea typeface="ＭＳ Ｐゴシック" charset="0"/>
                <a:cs typeface="ＭＳ Ｐゴシック" charset="0"/>
              </a:rPr>
              <a:t>(mod(n,3) = 0)}</a:t>
            </a:r>
            <a:endParaRPr lang="en-US" sz="2000" dirty="0">
              <a:latin typeface="Calibri" charset="0"/>
              <a:ea typeface="ＭＳ Ｐゴシック" charset="0"/>
              <a:cs typeface="ＭＳ Ｐゴシック" charset="0"/>
            </a:endParaRPr>
          </a:p>
          <a:p>
            <a:pPr>
              <a:buFont typeface="Arial" charset="0"/>
              <a:buNone/>
            </a:pPr>
            <a:r>
              <a:rPr lang="en-US" sz="2000" dirty="0">
                <a:latin typeface="Calibri" charset="0"/>
                <a:ea typeface="ＭＳ Ｐゴシック" charset="0"/>
                <a:cs typeface="ＭＳ Ｐゴシック" charset="0"/>
              </a:rPr>
              <a:t>	     B = {</a:t>
            </a:r>
            <a:r>
              <a:rPr lang="en-US" sz="2000" dirty="0" err="1">
                <a:latin typeface="Calibri" charset="0"/>
                <a:ea typeface="ＭＳ Ｐゴシック" charset="0"/>
                <a:cs typeface="ＭＳ Ｐゴシック" charset="0"/>
              </a:rPr>
              <a:t>n</a:t>
            </a:r>
            <a:r>
              <a:rPr lang="en-US" sz="2000" dirty="0" err="1">
                <a:latin typeface="Calibri" charset="0"/>
                <a:ea typeface="ＭＳ Ｐゴシック" charset="0"/>
                <a:cs typeface="ＭＳ Ｐゴシック" charset="0"/>
                <a:sym typeface="Symbol" charset="0"/>
              </a:rPr>
              <a:t></a:t>
            </a:r>
            <a:r>
              <a:rPr lang="en-US" sz="2000" i="1" dirty="0" err="1">
                <a:latin typeface="Algerian" charset="0"/>
                <a:ea typeface="ＭＳ Ｐゴシック" charset="0"/>
                <a:cs typeface="ＭＳ Ｐゴシック" charset="0"/>
                <a:sym typeface="Symbol" charset="0"/>
              </a:rPr>
              <a:t>Z</a:t>
            </a:r>
            <a:r>
              <a:rPr lang="en-US" sz="2000" dirty="0">
                <a:latin typeface="Calibri" charset="0"/>
                <a:ea typeface="ＭＳ Ｐゴシック" charset="0"/>
                <a:cs typeface="ＭＳ Ｐゴシック" charset="0"/>
              </a:rPr>
              <a:t> | (1 </a:t>
            </a:r>
            <a:r>
              <a:rPr lang="en-US" sz="2000" dirty="0">
                <a:latin typeface="Calibri" charset="0"/>
                <a:ea typeface="ＭＳ Ｐゴシック" charset="0"/>
                <a:cs typeface="ＭＳ Ｐゴシック" charset="0"/>
                <a:sym typeface="Symbol" charset="0"/>
              </a:rPr>
              <a:t> </a:t>
            </a:r>
            <a:r>
              <a:rPr lang="en-US" sz="2000" dirty="0">
                <a:latin typeface="Calibri" charset="0"/>
                <a:ea typeface="ＭＳ Ｐゴシック" charset="0"/>
                <a:cs typeface="ＭＳ Ｐゴシック" charset="0"/>
              </a:rPr>
              <a:t>n</a:t>
            </a:r>
            <a:r>
              <a:rPr lang="en-US" sz="2000" dirty="0">
                <a:latin typeface="Calibri" charset="0"/>
                <a:ea typeface="ＭＳ Ｐゴシック" charset="0"/>
                <a:cs typeface="ＭＳ Ｐゴシック" charset="0"/>
                <a:sym typeface="Symbol" charset="0"/>
              </a:rPr>
              <a:t>  </a:t>
            </a:r>
            <a:r>
              <a:rPr lang="en-US" sz="2000" dirty="0">
                <a:latin typeface="Calibri" charset="0"/>
                <a:ea typeface="ＭＳ Ｐゴシック" charset="0"/>
                <a:cs typeface="ＭＳ Ｐゴシック" charset="0"/>
              </a:rPr>
              <a:t>300)</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 </a:t>
            </a:r>
            <a:r>
              <a:rPr lang="en-US" sz="2000" dirty="0" smtClean="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mod(n</a:t>
            </a:r>
            <a:r>
              <a:rPr lang="en-US" sz="2000" dirty="0" smtClean="0">
                <a:latin typeface="Calibri" charset="0"/>
                <a:ea typeface="ＭＳ Ｐゴシック" charset="0"/>
                <a:cs typeface="ＭＳ Ｐゴシック" charset="0"/>
              </a:rPr>
              <a:t>,5) </a:t>
            </a:r>
            <a:r>
              <a:rPr lang="en-US" sz="2000" dirty="0">
                <a:latin typeface="Calibri" charset="0"/>
                <a:ea typeface="ＭＳ Ｐゴシック" charset="0"/>
                <a:cs typeface="ＭＳ Ｐゴシック" charset="0"/>
              </a:rPr>
              <a:t>= 0</a:t>
            </a:r>
            <a:r>
              <a:rPr lang="en-US" sz="2000" dirty="0" smtClean="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a:t>
            </a:r>
          </a:p>
          <a:p>
            <a:pPr>
              <a:buFont typeface="Arial" charset="0"/>
              <a:buNone/>
            </a:pPr>
            <a:r>
              <a:rPr lang="en-US" sz="2000" dirty="0">
                <a:latin typeface="Calibri" charset="0"/>
                <a:ea typeface="ＭＳ Ｐゴシック" charset="0"/>
                <a:cs typeface="ＭＳ Ｐゴシック" charset="0"/>
              </a:rPr>
              <a:t>	     C = {</a:t>
            </a:r>
            <a:r>
              <a:rPr lang="en-US" sz="2000" dirty="0" err="1">
                <a:latin typeface="Calibri" charset="0"/>
                <a:ea typeface="ＭＳ Ｐゴシック" charset="0"/>
                <a:cs typeface="ＭＳ Ｐゴシック" charset="0"/>
              </a:rPr>
              <a:t>n</a:t>
            </a:r>
            <a:r>
              <a:rPr lang="en-US" sz="2000" dirty="0" err="1">
                <a:latin typeface="Calibri" charset="0"/>
                <a:ea typeface="ＭＳ Ｐゴシック" charset="0"/>
                <a:cs typeface="ＭＳ Ｐゴシック" charset="0"/>
                <a:sym typeface="Symbol" charset="0"/>
              </a:rPr>
              <a:t></a:t>
            </a:r>
            <a:r>
              <a:rPr lang="en-US" sz="2000" i="1" dirty="0" err="1">
                <a:latin typeface="Algerian" charset="0"/>
                <a:ea typeface="ＭＳ Ｐゴシック" charset="0"/>
                <a:cs typeface="ＭＳ Ｐゴシック" charset="0"/>
                <a:sym typeface="Symbol" charset="0"/>
              </a:rPr>
              <a:t>Z</a:t>
            </a:r>
            <a:r>
              <a:rPr lang="en-US" sz="2000" dirty="0">
                <a:latin typeface="Calibri" charset="0"/>
                <a:ea typeface="ＭＳ Ｐゴシック" charset="0"/>
                <a:cs typeface="ＭＳ Ｐゴシック" charset="0"/>
              </a:rPr>
              <a:t> | (1 </a:t>
            </a:r>
            <a:r>
              <a:rPr lang="en-US" sz="2000" dirty="0">
                <a:latin typeface="Calibri" charset="0"/>
                <a:ea typeface="ＭＳ Ｐゴシック" charset="0"/>
                <a:cs typeface="ＭＳ Ｐゴシック" charset="0"/>
                <a:sym typeface="Symbol" charset="0"/>
              </a:rPr>
              <a:t> </a:t>
            </a:r>
            <a:r>
              <a:rPr lang="en-US" sz="2000" dirty="0">
                <a:latin typeface="Calibri" charset="0"/>
                <a:ea typeface="ＭＳ Ｐゴシック" charset="0"/>
                <a:cs typeface="ＭＳ Ｐゴシック" charset="0"/>
              </a:rPr>
              <a:t>n</a:t>
            </a:r>
            <a:r>
              <a:rPr lang="en-US" sz="2000" dirty="0">
                <a:latin typeface="Calibri" charset="0"/>
                <a:ea typeface="ＭＳ Ｐゴシック" charset="0"/>
                <a:cs typeface="ＭＳ Ｐゴシック" charset="0"/>
                <a:sym typeface="Symbol" charset="0"/>
              </a:rPr>
              <a:t>  </a:t>
            </a:r>
            <a:r>
              <a:rPr lang="en-US" sz="2000" dirty="0">
                <a:latin typeface="Calibri" charset="0"/>
                <a:ea typeface="ＭＳ Ｐゴシック" charset="0"/>
                <a:cs typeface="ＭＳ Ｐゴシック" charset="0"/>
              </a:rPr>
              <a:t>300)</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 </a:t>
            </a:r>
            <a:r>
              <a:rPr lang="en-US" sz="2000" dirty="0" smtClean="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mod(n</a:t>
            </a:r>
            <a:r>
              <a:rPr lang="en-US" sz="2000" dirty="0" smtClean="0">
                <a:latin typeface="Calibri" charset="0"/>
                <a:ea typeface="ＭＳ Ｐゴシック" charset="0"/>
                <a:cs typeface="ＭＳ Ｐゴシック" charset="0"/>
              </a:rPr>
              <a:t>,7) </a:t>
            </a:r>
            <a:r>
              <a:rPr lang="en-US" sz="2000" dirty="0">
                <a:latin typeface="Calibri" charset="0"/>
                <a:ea typeface="ＭＳ Ｐゴシック" charset="0"/>
                <a:cs typeface="ＭＳ Ｐゴシック" charset="0"/>
              </a:rPr>
              <a:t>= 0</a:t>
            </a:r>
            <a:r>
              <a:rPr lang="en-US" sz="2000" dirty="0" smtClean="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a:t>
            </a:r>
          </a:p>
          <a:p>
            <a:r>
              <a:rPr lang="en-US" sz="2400" dirty="0">
                <a:latin typeface="Calibri" charset="0"/>
                <a:ea typeface="ＭＳ Ｐゴシック" charset="0"/>
                <a:cs typeface="ＭＳ Ｐゴシック" charset="0"/>
              </a:rPr>
              <a:t>How big are these sets?  We use the floor function</a:t>
            </a:r>
          </a:p>
          <a:p>
            <a:pPr>
              <a:buFont typeface="Arial" charset="0"/>
              <a:buNone/>
            </a:pPr>
            <a:r>
              <a:rPr lang="en-US" sz="2000" dirty="0">
                <a:latin typeface="Calibri" charset="0"/>
                <a:ea typeface="ＭＳ Ｐゴシック" charset="0"/>
                <a:cs typeface="ＭＳ Ｐゴシック" charset="0"/>
              </a:rPr>
              <a:t>	     |A| = </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300/3</a:t>
            </a:r>
            <a:r>
              <a:rPr lang="en-US" sz="2000" dirty="0">
                <a:latin typeface="Calibri" charset="0"/>
                <a:ea typeface="ＭＳ Ｐゴシック" charset="0"/>
                <a:cs typeface="ＭＳ Ｐゴシック" charset="0"/>
                <a:sym typeface="Symbol" charset="0"/>
              </a:rPr>
              <a:t>  = 100</a:t>
            </a:r>
            <a:endParaRPr lang="en-US" sz="2000" dirty="0">
              <a:latin typeface="Calibri" charset="0"/>
              <a:ea typeface="ＭＳ Ｐゴシック" charset="0"/>
              <a:cs typeface="ＭＳ Ｐゴシック" charset="0"/>
            </a:endParaRPr>
          </a:p>
          <a:p>
            <a:pPr>
              <a:buFont typeface="Arial" charset="0"/>
              <a:buNone/>
            </a:pPr>
            <a:r>
              <a:rPr lang="en-US" sz="2000" dirty="0">
                <a:latin typeface="Calibri" charset="0"/>
                <a:ea typeface="ＭＳ Ｐゴシック" charset="0"/>
                <a:cs typeface="ＭＳ Ｐゴシック" charset="0"/>
              </a:rPr>
              <a:t>	     |B| = </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300/5</a:t>
            </a:r>
            <a:r>
              <a:rPr lang="en-US" sz="2000" dirty="0">
                <a:latin typeface="Calibri" charset="0"/>
                <a:ea typeface="ＭＳ Ｐゴシック" charset="0"/>
                <a:cs typeface="ＭＳ Ｐゴシック" charset="0"/>
                <a:sym typeface="Symbol" charset="0"/>
              </a:rPr>
              <a:t>  = 60</a:t>
            </a:r>
            <a:endParaRPr lang="en-US" sz="2000" dirty="0">
              <a:latin typeface="Calibri" charset="0"/>
              <a:ea typeface="ＭＳ Ｐゴシック" charset="0"/>
              <a:cs typeface="ＭＳ Ｐゴシック" charset="0"/>
            </a:endParaRPr>
          </a:p>
          <a:p>
            <a:pPr>
              <a:buFont typeface="Arial" charset="0"/>
              <a:buNone/>
            </a:pPr>
            <a:r>
              <a:rPr lang="en-US" sz="2000" dirty="0">
                <a:latin typeface="Calibri" charset="0"/>
                <a:ea typeface="ＭＳ Ｐゴシック" charset="0"/>
                <a:cs typeface="ＭＳ Ｐゴシック" charset="0"/>
              </a:rPr>
              <a:t>	     |C| = </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300/7</a:t>
            </a:r>
            <a:r>
              <a:rPr lang="en-US" sz="2000" dirty="0">
                <a:latin typeface="Calibri" charset="0"/>
                <a:ea typeface="ＭＳ Ｐゴシック" charset="0"/>
                <a:cs typeface="ＭＳ Ｐゴシック" charset="0"/>
                <a:sym typeface="Symbol" charset="0"/>
              </a:rPr>
              <a:t>  = 42</a:t>
            </a:r>
            <a:endParaRPr lang="en-US" dirty="0">
              <a:latin typeface="Calibri" charset="0"/>
              <a:ea typeface="ＭＳ Ｐゴシック" charset="0"/>
              <a:cs typeface="ＭＳ Ｐゴシック" charset="0"/>
            </a:endParaRPr>
          </a:p>
        </p:txBody>
      </p:sp>
      <p:sp>
        <p:nvSpPr>
          <p:cNvPr id="2" name="TextBox 1"/>
          <p:cNvSpPr txBox="1"/>
          <p:nvPr/>
        </p:nvSpPr>
        <p:spPr>
          <a:xfrm>
            <a:off x="5977466" y="2921000"/>
            <a:ext cx="2446867" cy="1200328"/>
          </a:xfrm>
          <a:prstGeom prst="rect">
            <a:avLst/>
          </a:prstGeom>
          <a:solidFill>
            <a:srgbClr val="FFFF00"/>
          </a:solidFill>
        </p:spPr>
        <p:txBody>
          <a:bodyPr wrap="square" rtlCol="0">
            <a:spAutoFit/>
          </a:bodyPr>
          <a:lstStyle/>
          <a:p>
            <a:r>
              <a:rPr lang="en-US" sz="2400" dirty="0" smtClean="0"/>
              <a:t>mod(n,3) is the remainder when n is divided by 3 </a:t>
            </a:r>
            <a:endParaRPr lang="en-US" sz="2400" dirty="0"/>
          </a:p>
        </p:txBody>
      </p:sp>
      <p:sp>
        <p:nvSpPr>
          <p:cNvPr id="3" name="TextBox 2"/>
          <p:cNvSpPr txBox="1"/>
          <p:nvPr/>
        </p:nvSpPr>
        <p:spPr>
          <a:xfrm>
            <a:off x="4275667" y="5192889"/>
            <a:ext cx="4148666" cy="461665"/>
          </a:xfrm>
          <a:prstGeom prst="rect">
            <a:avLst/>
          </a:prstGeom>
          <a:solidFill>
            <a:srgbClr val="FFFF00"/>
          </a:solidFill>
        </p:spPr>
        <p:txBody>
          <a:bodyPr wrap="square" rtlCol="0">
            <a:spAutoFit/>
          </a:bodyPr>
          <a:lstStyle/>
          <a:p>
            <a:r>
              <a:rPr lang="en-US" sz="2400" dirty="0" smtClean="0">
                <a:latin typeface="Calibri" charset="0"/>
                <a:ea typeface="ＭＳ Ｐゴシック" charset="0"/>
                <a:cs typeface="ＭＳ Ｐゴシック" charset="0"/>
                <a:sym typeface="Symbol" charset="0"/>
              </a:rPr>
              <a:t>16.3 = 16; </a:t>
            </a:r>
            <a:r>
              <a:rPr lang="en-US" sz="2400" dirty="0" smtClean="0">
                <a:latin typeface="Calibri" charset="0"/>
                <a:ea typeface="ＭＳ Ｐゴシック" charset="0"/>
                <a:cs typeface="ＭＳ Ｐゴシック" charset="0"/>
              </a:rPr>
              <a:t>42.857142….</a:t>
            </a:r>
            <a:r>
              <a:rPr lang="en-US" sz="2400" dirty="0" smtClean="0">
                <a:latin typeface="Calibri" charset="0"/>
                <a:ea typeface="ＭＳ Ｐゴシック" charset="0"/>
                <a:cs typeface="ＭＳ Ｐゴシック" charset="0"/>
                <a:sym typeface="Symbol" charset="0"/>
              </a:rPr>
              <a:t> =42  </a:t>
            </a:r>
            <a:endParaRPr lang="en-US" sz="2400" dirty="0"/>
          </a:p>
        </p:txBody>
      </p:sp>
    </p:spTree>
    <p:extLst>
      <p:ext uri="{BB962C8B-B14F-4D97-AF65-F5344CB8AC3E}">
        <p14:creationId xmlns:p14="http://schemas.microsoft.com/office/powerpoint/2010/main" val="1627939502"/>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normAutofit/>
          </a:bodyPr>
          <a:lstStyle/>
          <a:p>
            <a:r>
              <a:rPr lang="en-US" sz="4000" b="1" dirty="0">
                <a:solidFill>
                  <a:srgbClr val="0000FF"/>
                </a:solidFill>
                <a:latin typeface="Calibri" charset="0"/>
                <a:ea typeface="ＭＳ Ｐゴシック" charset="0"/>
                <a:cs typeface="ＭＳ Ｐゴシック" charset="0"/>
              </a:rPr>
              <a:t>Application of PIE: Example </a:t>
            </a:r>
            <a:r>
              <a:rPr lang="en-US" sz="4000" b="1" dirty="0" smtClean="0">
                <a:solidFill>
                  <a:srgbClr val="0000FF"/>
                </a:solidFill>
                <a:latin typeface="Calibri" charset="0"/>
                <a:ea typeface="ＭＳ Ｐゴシック" charset="0"/>
                <a:cs typeface="ＭＳ Ｐゴシック" charset="0"/>
              </a:rPr>
              <a:t>1</a:t>
            </a:r>
            <a:endParaRPr lang="en-US" sz="4000" b="1" dirty="0">
              <a:solidFill>
                <a:srgbClr val="0000FF"/>
              </a:solidFill>
              <a:latin typeface="Calibri" charset="0"/>
              <a:ea typeface="ＭＳ Ｐゴシック" charset="0"/>
              <a:cs typeface="ＭＳ Ｐゴシック" charset="0"/>
            </a:endParaRPr>
          </a:p>
        </p:txBody>
      </p:sp>
      <p:sp>
        <p:nvSpPr>
          <p:cNvPr id="44034" name="Content Placeholder 2"/>
          <p:cNvSpPr>
            <a:spLocks noGrp="1"/>
          </p:cNvSpPr>
          <p:nvPr>
            <p:ph idx="1"/>
          </p:nvPr>
        </p:nvSpPr>
        <p:spPr/>
        <p:txBody>
          <a:bodyPr>
            <a:normAutofit/>
          </a:bodyPr>
          <a:lstStyle/>
          <a:p>
            <a:r>
              <a:rPr lang="en-US" sz="2000" dirty="0">
                <a:latin typeface="Calibri" charset="0"/>
                <a:ea typeface="ＭＳ Ｐゴシック" charset="0"/>
                <a:cs typeface="ＭＳ Ｐゴシック" charset="0"/>
              </a:rPr>
              <a:t>How many integers between 1 and 300 (inclusive) are divisible by at least one of 3,5,7?  </a:t>
            </a:r>
          </a:p>
          <a:p>
            <a:pPr>
              <a:buFont typeface="Arial" charset="0"/>
              <a:buNone/>
            </a:pPr>
            <a:r>
              <a:rPr lang="en-US" sz="2000" dirty="0">
                <a:latin typeface="Calibri" charset="0"/>
                <a:ea typeface="ＭＳ Ｐゴシック" charset="0"/>
                <a:cs typeface="ＭＳ Ｐゴシック" charset="0"/>
              </a:rPr>
              <a:t>	Answer</a:t>
            </a:r>
            <a:r>
              <a:rPr lang="en-US" sz="2000" dirty="0" smtClean="0">
                <a:latin typeface="Calibri" charset="0"/>
                <a:ea typeface="ＭＳ Ｐゴシック" charset="0"/>
                <a:cs typeface="ＭＳ Ｐゴシック" charset="0"/>
              </a:rPr>
              <a:t>: </a:t>
            </a:r>
          </a:p>
          <a:p>
            <a:pPr>
              <a:buFont typeface="Arial" charset="0"/>
              <a:buNone/>
            </a:pPr>
            <a:endParaRPr lang="en-US" sz="2000" dirty="0">
              <a:latin typeface="Calibri" charset="0"/>
              <a:ea typeface="ＭＳ Ｐゴシック" charset="0"/>
              <a:cs typeface="ＭＳ Ｐゴシック" charset="0"/>
            </a:endParaRPr>
          </a:p>
          <a:p>
            <a:pPr>
              <a:buFont typeface="Arial" charset="0"/>
              <a:buNone/>
            </a:pPr>
            <a:endParaRPr lang="en-US" sz="2000" dirty="0" smtClean="0">
              <a:latin typeface="Calibri" charset="0"/>
              <a:ea typeface="ＭＳ Ｐゴシック" charset="0"/>
              <a:cs typeface="ＭＳ Ｐゴシック" charset="0"/>
            </a:endParaRPr>
          </a:p>
          <a:p>
            <a:pPr>
              <a:buFont typeface="Arial" charset="0"/>
              <a:buNone/>
            </a:pPr>
            <a:r>
              <a:rPr lang="en-US" sz="2000" dirty="0" smtClean="0">
                <a:latin typeface="Calibri" charset="0"/>
                <a:ea typeface="ＭＳ Ｐゴシック" charset="0"/>
                <a:cs typeface="ＭＳ Ｐゴシック" charset="0"/>
              </a:rPr>
              <a:t>How big are these sets?  We use the floor function</a:t>
            </a:r>
          </a:p>
          <a:p>
            <a:pPr>
              <a:buFont typeface="Arial" charset="0"/>
              <a:buNone/>
            </a:pPr>
            <a:r>
              <a:rPr lang="en-US" sz="2000" dirty="0" smtClean="0">
                <a:latin typeface="Calibri" charset="0"/>
                <a:ea typeface="ＭＳ Ｐゴシック" charset="0"/>
                <a:cs typeface="ＭＳ Ｐゴシック" charset="0"/>
              </a:rPr>
              <a:t>	     |A| = </a:t>
            </a:r>
            <a:r>
              <a:rPr lang="en-US" sz="2000" dirty="0" smtClean="0">
                <a:latin typeface="Calibri" charset="0"/>
                <a:ea typeface="ＭＳ Ｐゴシック" charset="0"/>
                <a:cs typeface="ＭＳ Ｐゴシック" charset="0"/>
                <a:sym typeface="Symbol" charset="0"/>
              </a:rPr>
              <a:t></a:t>
            </a:r>
            <a:r>
              <a:rPr lang="en-US" sz="2000" dirty="0" smtClean="0">
                <a:latin typeface="Calibri" charset="0"/>
                <a:ea typeface="ＭＳ Ｐゴシック" charset="0"/>
                <a:cs typeface="ＭＳ Ｐゴシック" charset="0"/>
              </a:rPr>
              <a:t>300/3</a:t>
            </a:r>
            <a:r>
              <a:rPr lang="en-US" sz="2000" dirty="0" smtClean="0">
                <a:latin typeface="Calibri" charset="0"/>
                <a:ea typeface="ＭＳ Ｐゴシック" charset="0"/>
                <a:cs typeface="ＭＳ Ｐゴシック" charset="0"/>
                <a:sym typeface="Symbol" charset="0"/>
              </a:rPr>
              <a:t>  = 100          </a:t>
            </a:r>
          </a:p>
          <a:p>
            <a:pPr>
              <a:buFont typeface="Arial" charset="0"/>
              <a:buNone/>
            </a:pPr>
            <a:r>
              <a:rPr lang="en-US" sz="2000" dirty="0" smtClean="0">
                <a:latin typeface="Calibri" charset="0"/>
                <a:ea typeface="ＭＳ Ｐゴシック" charset="0"/>
                <a:cs typeface="ＭＳ Ｐゴシック" charset="0"/>
                <a:sym typeface="Symbol" charset="0"/>
              </a:rPr>
              <a:t> </a:t>
            </a:r>
            <a:r>
              <a:rPr lang="en-US" sz="2000" dirty="0" smtClean="0">
                <a:latin typeface="Calibri" charset="0"/>
                <a:ea typeface="ＭＳ Ｐゴシック" charset="0"/>
                <a:cs typeface="ＭＳ Ｐゴシック" charset="0"/>
              </a:rPr>
              <a:t>	     |B| = </a:t>
            </a:r>
            <a:r>
              <a:rPr lang="en-US" sz="2000" dirty="0" smtClean="0">
                <a:latin typeface="Calibri" charset="0"/>
                <a:ea typeface="ＭＳ Ｐゴシック" charset="0"/>
                <a:cs typeface="ＭＳ Ｐゴシック" charset="0"/>
                <a:sym typeface="Symbol" charset="0"/>
              </a:rPr>
              <a:t></a:t>
            </a:r>
            <a:r>
              <a:rPr lang="en-US" sz="2000" dirty="0" smtClean="0">
                <a:latin typeface="Calibri" charset="0"/>
                <a:ea typeface="ＭＳ Ｐゴシック" charset="0"/>
                <a:cs typeface="ＭＳ Ｐゴシック" charset="0"/>
              </a:rPr>
              <a:t>300/5</a:t>
            </a:r>
            <a:r>
              <a:rPr lang="en-US" sz="2000" dirty="0" smtClean="0">
                <a:latin typeface="Calibri" charset="0"/>
                <a:ea typeface="ＭＳ Ｐゴシック" charset="0"/>
                <a:cs typeface="ＭＳ Ｐゴシック" charset="0"/>
                <a:sym typeface="Symbol" charset="0"/>
              </a:rPr>
              <a:t>  = 60              </a:t>
            </a:r>
            <a:endParaRPr lang="en-US" sz="2000" dirty="0" smtClean="0">
              <a:latin typeface="Calibri" charset="0"/>
              <a:ea typeface="ＭＳ Ｐゴシック" charset="0"/>
              <a:cs typeface="ＭＳ Ｐゴシック" charset="0"/>
            </a:endParaRPr>
          </a:p>
          <a:p>
            <a:pPr>
              <a:buFont typeface="Arial" charset="0"/>
              <a:buNone/>
            </a:pPr>
            <a:r>
              <a:rPr lang="en-US" sz="2000" dirty="0" smtClean="0">
                <a:latin typeface="Calibri" charset="0"/>
                <a:ea typeface="ＭＳ Ｐゴシック" charset="0"/>
                <a:cs typeface="ＭＳ Ｐゴシック" charset="0"/>
              </a:rPr>
              <a:t>	     |C| = </a:t>
            </a:r>
            <a:r>
              <a:rPr lang="en-US" sz="2000" dirty="0" smtClean="0">
                <a:latin typeface="Calibri" charset="0"/>
                <a:ea typeface="ＭＳ Ｐゴシック" charset="0"/>
                <a:cs typeface="ＭＳ Ｐゴシック" charset="0"/>
                <a:sym typeface="Symbol" charset="0"/>
              </a:rPr>
              <a:t></a:t>
            </a:r>
            <a:r>
              <a:rPr lang="en-US" sz="2000" dirty="0" smtClean="0">
                <a:latin typeface="Calibri" charset="0"/>
                <a:ea typeface="ＭＳ Ｐゴシック" charset="0"/>
                <a:cs typeface="ＭＳ Ｐゴシック" charset="0"/>
              </a:rPr>
              <a:t>300/7</a:t>
            </a:r>
            <a:r>
              <a:rPr lang="en-US" sz="2000" dirty="0" smtClean="0">
                <a:latin typeface="Calibri" charset="0"/>
                <a:ea typeface="ＭＳ Ｐゴシック" charset="0"/>
                <a:cs typeface="ＭＳ Ｐゴシック" charset="0"/>
                <a:sym typeface="Symbol" charset="0"/>
              </a:rPr>
              <a:t>  = 42              </a:t>
            </a:r>
            <a:endParaRPr lang="en-US" sz="2000" dirty="0" smtClean="0">
              <a:latin typeface="Calibri" charset="0"/>
              <a:ea typeface="ＭＳ Ｐゴシック" charset="0"/>
              <a:cs typeface="ＭＳ Ｐゴシック" charset="0"/>
            </a:endParaRPr>
          </a:p>
          <a:p>
            <a:pPr>
              <a:buFont typeface="Arial" charset="0"/>
              <a:buNone/>
            </a:pPr>
            <a:r>
              <a:rPr lang="en-US" sz="2000" dirty="0" smtClean="0">
                <a:latin typeface="Calibri" charset="0"/>
                <a:ea typeface="ＭＳ Ｐゴシック" charset="0"/>
                <a:cs typeface="ＭＳ Ｐゴシック" charset="0"/>
                <a:sym typeface="Symbol" charset="0"/>
              </a:rPr>
              <a:t>                                                          </a:t>
            </a:r>
          </a:p>
        </p:txBody>
      </p:sp>
      <p:pic>
        <p:nvPicPr>
          <p:cNvPr id="4" name="Picture 3" descr="Screen Shot 2015-02-03 at 10.30.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5878" y="2095500"/>
            <a:ext cx="1754011" cy="1574112"/>
          </a:xfrm>
          <a:prstGeom prst="rect">
            <a:avLst/>
          </a:prstGeom>
        </p:spPr>
      </p:pic>
    </p:spTree>
    <p:extLst>
      <p:ext uri="{BB962C8B-B14F-4D97-AF65-F5344CB8AC3E}">
        <p14:creationId xmlns:p14="http://schemas.microsoft.com/office/powerpoint/2010/main" val="1045188227"/>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normAutofit/>
          </a:bodyPr>
          <a:lstStyle/>
          <a:p>
            <a:r>
              <a:rPr lang="en-US" sz="4000" b="1" dirty="0">
                <a:solidFill>
                  <a:srgbClr val="0000FF"/>
                </a:solidFill>
                <a:latin typeface="Calibri" charset="0"/>
                <a:ea typeface="ＭＳ Ｐゴシック" charset="0"/>
                <a:cs typeface="ＭＳ Ｐゴシック" charset="0"/>
              </a:rPr>
              <a:t>Application of PIE: Example </a:t>
            </a:r>
            <a:r>
              <a:rPr lang="en-US" sz="4000" b="1" dirty="0" smtClean="0">
                <a:solidFill>
                  <a:srgbClr val="0000FF"/>
                </a:solidFill>
                <a:latin typeface="Calibri" charset="0"/>
                <a:ea typeface="ＭＳ Ｐゴシック" charset="0"/>
                <a:cs typeface="ＭＳ Ｐゴシック" charset="0"/>
              </a:rPr>
              <a:t>1</a:t>
            </a:r>
            <a:endParaRPr lang="en-US" sz="4000" b="1" dirty="0">
              <a:solidFill>
                <a:srgbClr val="0000FF"/>
              </a:solidFill>
              <a:latin typeface="Calibri" charset="0"/>
              <a:ea typeface="ＭＳ Ｐゴシック" charset="0"/>
              <a:cs typeface="ＭＳ Ｐゴシック" charset="0"/>
            </a:endParaRPr>
          </a:p>
        </p:txBody>
      </p:sp>
      <p:sp>
        <p:nvSpPr>
          <p:cNvPr id="44034" name="Content Placeholder 2"/>
          <p:cNvSpPr>
            <a:spLocks noGrp="1"/>
          </p:cNvSpPr>
          <p:nvPr>
            <p:ph idx="1"/>
          </p:nvPr>
        </p:nvSpPr>
        <p:spPr/>
        <p:txBody>
          <a:bodyPr/>
          <a:lstStyle/>
          <a:p>
            <a:r>
              <a:rPr lang="en-US" sz="2000" dirty="0">
                <a:latin typeface="Calibri" charset="0"/>
                <a:ea typeface="ＭＳ Ｐゴシック" charset="0"/>
                <a:cs typeface="ＭＳ Ｐゴシック" charset="0"/>
              </a:rPr>
              <a:t>How many integers between 1 and 300 (inclusive) are divisible by at least one of 3,5,7?  </a:t>
            </a:r>
          </a:p>
          <a:p>
            <a:pPr>
              <a:buFont typeface="Arial" charset="0"/>
              <a:buNone/>
            </a:pPr>
            <a:r>
              <a:rPr lang="en-US" sz="2000" dirty="0">
                <a:latin typeface="Calibri" charset="0"/>
                <a:ea typeface="ＭＳ Ｐゴシック" charset="0"/>
                <a:cs typeface="ＭＳ Ｐゴシック" charset="0"/>
              </a:rPr>
              <a:t>	Answer</a:t>
            </a:r>
            <a:r>
              <a:rPr lang="en-US" sz="2000" dirty="0" smtClean="0">
                <a:latin typeface="Calibri" charset="0"/>
                <a:ea typeface="ＭＳ Ｐゴシック" charset="0"/>
                <a:cs typeface="ＭＳ Ｐゴシック" charset="0"/>
              </a:rPr>
              <a:t>: </a:t>
            </a:r>
            <a:r>
              <a:rPr lang="en-US" sz="2000" dirty="0" smtClean="0">
                <a:solidFill>
                  <a:srgbClr val="0000FF"/>
                </a:solidFill>
                <a:latin typeface="Calibri" charset="0"/>
                <a:ea typeface="ＭＳ Ｐゴシック" charset="0"/>
                <a:cs typeface="ＭＳ Ｐゴシック" charset="0"/>
              </a:rPr>
              <a:t>|A</a:t>
            </a:r>
            <a:r>
              <a:rPr lang="en-US" sz="2000" dirty="0" smtClean="0">
                <a:solidFill>
                  <a:srgbClr val="0000FF"/>
                </a:solidFill>
                <a:latin typeface="Calibri" charset="0"/>
                <a:ea typeface="ＭＳ Ｐゴシック" charset="0"/>
                <a:cs typeface="ＭＳ Ｐゴシック" charset="0"/>
                <a:sym typeface="Symbol" charset="0"/>
              </a:rPr>
              <a:t>B C</a:t>
            </a:r>
            <a:r>
              <a:rPr lang="en-US" sz="2000" dirty="0" smtClean="0">
                <a:solidFill>
                  <a:srgbClr val="0000FF"/>
                </a:solidFill>
                <a:latin typeface="Calibri" charset="0"/>
                <a:ea typeface="ＭＳ Ｐゴシック" charset="0"/>
                <a:cs typeface="ＭＳ Ｐゴシック" charset="0"/>
              </a:rPr>
              <a:t>| </a:t>
            </a:r>
            <a:endParaRPr lang="en-US" sz="2400" dirty="0" smtClean="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487899161"/>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normAutofit/>
          </a:bodyPr>
          <a:lstStyle/>
          <a:p>
            <a:r>
              <a:rPr lang="en-US" sz="4000" b="1" dirty="0">
                <a:solidFill>
                  <a:srgbClr val="0000FF"/>
                </a:solidFill>
                <a:latin typeface="Calibri" charset="0"/>
                <a:ea typeface="ＭＳ Ｐゴシック" charset="0"/>
                <a:cs typeface="ＭＳ Ｐゴシック" charset="0"/>
              </a:rPr>
              <a:t>Application of PIE: Example </a:t>
            </a:r>
            <a:r>
              <a:rPr lang="en-US" sz="4000" b="1" dirty="0" smtClean="0">
                <a:solidFill>
                  <a:srgbClr val="0000FF"/>
                </a:solidFill>
                <a:latin typeface="Calibri" charset="0"/>
                <a:ea typeface="ＭＳ Ｐゴシック" charset="0"/>
                <a:cs typeface="ＭＳ Ｐゴシック" charset="0"/>
              </a:rPr>
              <a:t>1</a:t>
            </a:r>
            <a:endParaRPr lang="en-US" sz="4000" b="1" dirty="0">
              <a:solidFill>
                <a:srgbClr val="0000FF"/>
              </a:solidFill>
              <a:latin typeface="Calibri" charset="0"/>
              <a:ea typeface="ＭＳ Ｐゴシック" charset="0"/>
              <a:cs typeface="ＭＳ Ｐゴシック" charset="0"/>
            </a:endParaRPr>
          </a:p>
        </p:txBody>
      </p:sp>
      <p:sp>
        <p:nvSpPr>
          <p:cNvPr id="44034" name="Content Placeholder 2"/>
          <p:cNvSpPr>
            <a:spLocks noGrp="1"/>
          </p:cNvSpPr>
          <p:nvPr>
            <p:ph idx="1"/>
          </p:nvPr>
        </p:nvSpPr>
        <p:spPr/>
        <p:txBody>
          <a:bodyPr/>
          <a:lstStyle/>
          <a:p>
            <a:r>
              <a:rPr lang="en-US" sz="2000" dirty="0">
                <a:latin typeface="Calibri" charset="0"/>
                <a:ea typeface="ＭＳ Ｐゴシック" charset="0"/>
                <a:cs typeface="ＭＳ Ｐゴシック" charset="0"/>
              </a:rPr>
              <a:t>How many integers between 1 and 300 (inclusive) are divisible by at least one of 3,5,7?  </a:t>
            </a:r>
          </a:p>
          <a:p>
            <a:pPr>
              <a:buFont typeface="Arial" charset="0"/>
              <a:buNone/>
            </a:pPr>
            <a:r>
              <a:rPr lang="en-US" sz="2000" dirty="0">
                <a:latin typeface="Calibri" charset="0"/>
                <a:ea typeface="ＭＳ Ｐゴシック" charset="0"/>
                <a:cs typeface="ＭＳ Ｐゴシック" charset="0"/>
              </a:rPr>
              <a:t>	Answer</a:t>
            </a:r>
            <a:r>
              <a:rPr lang="en-US" sz="2000" dirty="0" smtClean="0">
                <a:latin typeface="Calibri" charset="0"/>
                <a:ea typeface="ＭＳ Ｐゴシック" charset="0"/>
                <a:cs typeface="ＭＳ Ｐゴシック" charset="0"/>
              </a:rPr>
              <a:t>: </a:t>
            </a:r>
            <a:r>
              <a:rPr lang="en-US" sz="2000" dirty="0" smtClean="0">
                <a:solidFill>
                  <a:srgbClr val="0000FF"/>
                </a:solidFill>
                <a:latin typeface="Calibri" charset="0"/>
                <a:ea typeface="ＭＳ Ｐゴシック" charset="0"/>
                <a:cs typeface="ＭＳ Ｐゴシック" charset="0"/>
              </a:rPr>
              <a:t>|A</a:t>
            </a:r>
            <a:r>
              <a:rPr lang="en-US" sz="2000" dirty="0" smtClean="0">
                <a:solidFill>
                  <a:srgbClr val="0000FF"/>
                </a:solidFill>
                <a:latin typeface="Calibri" charset="0"/>
                <a:ea typeface="ＭＳ Ｐゴシック" charset="0"/>
                <a:cs typeface="ＭＳ Ｐゴシック" charset="0"/>
                <a:sym typeface="Symbol" charset="0"/>
              </a:rPr>
              <a:t>B C</a:t>
            </a:r>
            <a:r>
              <a:rPr lang="en-US" sz="2000" dirty="0" smtClean="0">
                <a:solidFill>
                  <a:srgbClr val="0000FF"/>
                </a:solidFill>
                <a:latin typeface="Calibri" charset="0"/>
                <a:ea typeface="ＭＳ Ｐゴシック" charset="0"/>
                <a:cs typeface="ＭＳ Ｐゴシック" charset="0"/>
              </a:rPr>
              <a:t>| </a:t>
            </a:r>
            <a:endParaRPr lang="en-US" sz="2400" dirty="0" smtClean="0">
              <a:solidFill>
                <a:srgbClr val="0000FF"/>
              </a:solidFill>
              <a:latin typeface="Calibri" charset="0"/>
              <a:ea typeface="ＭＳ Ｐゴシック" charset="0"/>
              <a:cs typeface="ＭＳ Ｐゴシック" charset="0"/>
            </a:endParaRPr>
          </a:p>
          <a:p>
            <a:r>
              <a:rPr lang="en-US" sz="2000" dirty="0" smtClean="0">
                <a:latin typeface="Calibri" charset="0"/>
                <a:ea typeface="ＭＳ Ｐゴシック" charset="0"/>
                <a:cs typeface="ＭＳ Ｐゴシック" charset="0"/>
              </a:rPr>
              <a:t>By the principle of inclusion-exclusion</a:t>
            </a:r>
          </a:p>
          <a:p>
            <a:pPr algn="ctr">
              <a:buFont typeface="Arial" charset="0"/>
              <a:buNone/>
            </a:pPr>
            <a:r>
              <a:rPr lang="en-US" sz="2000" dirty="0" smtClean="0">
                <a:solidFill>
                  <a:srgbClr val="FF0000"/>
                </a:solidFill>
                <a:latin typeface="Calibri" charset="0"/>
                <a:ea typeface="ＭＳ Ｐゴシック" charset="0"/>
                <a:cs typeface="ＭＳ Ｐゴシック" charset="0"/>
              </a:rPr>
              <a:t>|A</a:t>
            </a:r>
            <a:r>
              <a:rPr lang="en-US" sz="2000" dirty="0" smtClean="0">
                <a:solidFill>
                  <a:srgbClr val="FF0000"/>
                </a:solidFill>
                <a:latin typeface="Calibri" charset="0"/>
                <a:ea typeface="ＭＳ Ｐゴシック" charset="0"/>
                <a:cs typeface="ＭＳ Ｐゴシック" charset="0"/>
                <a:sym typeface="Symbol" charset="0"/>
              </a:rPr>
              <a:t>B C</a:t>
            </a:r>
            <a:r>
              <a:rPr lang="en-US" sz="2000" dirty="0" smtClean="0">
                <a:solidFill>
                  <a:srgbClr val="FF0000"/>
                </a:solidFill>
                <a:latin typeface="Calibri" charset="0"/>
                <a:ea typeface="ＭＳ Ｐゴシック" charset="0"/>
                <a:cs typeface="ＭＳ Ｐゴシック" charset="0"/>
              </a:rPr>
              <a:t>|= </a:t>
            </a:r>
            <a:r>
              <a:rPr lang="en-US" sz="2000" dirty="0" smtClean="0">
                <a:solidFill>
                  <a:srgbClr val="FF0000"/>
                </a:solidFill>
                <a:latin typeface="Calibri" charset="0"/>
                <a:ea typeface="ＭＳ Ｐゴシック" charset="0"/>
                <a:cs typeface="ＭＳ Ｐゴシック" charset="0"/>
                <a:sym typeface="Symbol" charset="0"/>
              </a:rPr>
              <a:t>|A|+|B|+|C|-[|AB|+|AC|+|BC|]+|ABC|</a:t>
            </a:r>
            <a:endParaRPr lang="en-US" sz="2000" dirty="0" smtClean="0">
              <a:solidFill>
                <a:srgbClr val="FF0000"/>
              </a:solidFill>
              <a:latin typeface="Calibri" charset="0"/>
              <a:ea typeface="ＭＳ Ｐゴシック" charset="0"/>
              <a:cs typeface="ＭＳ Ｐゴシック" charset="0"/>
            </a:endParaRPr>
          </a:p>
          <a:p>
            <a:r>
              <a:rPr lang="en-US" sz="2000" dirty="0" smtClean="0">
                <a:latin typeface="Calibri" charset="0"/>
                <a:ea typeface="ＭＳ Ｐゴシック" charset="0"/>
                <a:cs typeface="ＭＳ Ｐゴシック" charset="0"/>
              </a:rPr>
              <a:t>How big are these sets?  We use the floor function</a:t>
            </a:r>
          </a:p>
          <a:p>
            <a:pPr>
              <a:buFont typeface="Arial" charset="0"/>
              <a:buNone/>
            </a:pPr>
            <a:r>
              <a:rPr lang="en-US" sz="2000" dirty="0" smtClean="0">
                <a:latin typeface="Calibri" charset="0"/>
                <a:ea typeface="ＭＳ Ｐゴシック" charset="0"/>
                <a:cs typeface="ＭＳ Ｐゴシック" charset="0"/>
              </a:rPr>
              <a:t>	     |A| = </a:t>
            </a:r>
            <a:r>
              <a:rPr lang="en-US" sz="2000" dirty="0" smtClean="0">
                <a:latin typeface="Calibri" charset="0"/>
                <a:ea typeface="ＭＳ Ｐゴシック" charset="0"/>
                <a:cs typeface="ＭＳ Ｐゴシック" charset="0"/>
                <a:sym typeface="Symbol" charset="0"/>
              </a:rPr>
              <a:t></a:t>
            </a:r>
            <a:r>
              <a:rPr lang="en-US" sz="2000" dirty="0" smtClean="0">
                <a:latin typeface="Calibri" charset="0"/>
                <a:ea typeface="ＭＳ Ｐゴシック" charset="0"/>
                <a:cs typeface="ＭＳ Ｐゴシック" charset="0"/>
              </a:rPr>
              <a:t>300/3</a:t>
            </a:r>
            <a:r>
              <a:rPr lang="en-US" sz="2000" dirty="0" smtClean="0">
                <a:latin typeface="Calibri" charset="0"/>
                <a:ea typeface="ＭＳ Ｐゴシック" charset="0"/>
                <a:cs typeface="ＭＳ Ｐゴシック" charset="0"/>
                <a:sym typeface="Symbol" charset="0"/>
              </a:rPr>
              <a:t>  = 100           |AB| = </a:t>
            </a:r>
            <a:r>
              <a:rPr lang="en-US" sz="2000" dirty="0" smtClean="0">
                <a:latin typeface="Calibri" charset="0"/>
                <a:ea typeface="ＭＳ Ｐゴシック" charset="0"/>
                <a:cs typeface="ＭＳ Ｐゴシック" charset="0"/>
              </a:rPr>
              <a:t>300/15</a:t>
            </a:r>
            <a:r>
              <a:rPr lang="en-US" sz="2000" dirty="0" smtClean="0">
                <a:latin typeface="Calibri" charset="0"/>
                <a:ea typeface="ＭＳ Ｐゴシック" charset="0"/>
                <a:cs typeface="ＭＳ Ｐゴシック" charset="0"/>
                <a:sym typeface="Symbol" charset="0"/>
              </a:rPr>
              <a:t>  = 20 </a:t>
            </a:r>
          </a:p>
          <a:p>
            <a:pPr>
              <a:buFont typeface="Arial" charset="0"/>
              <a:buNone/>
            </a:pPr>
            <a:r>
              <a:rPr lang="en-US" sz="2000" dirty="0" smtClean="0">
                <a:latin typeface="Calibri" charset="0"/>
                <a:ea typeface="ＭＳ Ｐゴシック" charset="0"/>
                <a:cs typeface="ＭＳ Ｐゴシック" charset="0"/>
                <a:sym typeface="Symbol" charset="0"/>
              </a:rPr>
              <a:t> </a:t>
            </a:r>
            <a:r>
              <a:rPr lang="en-US" sz="2000" dirty="0" smtClean="0">
                <a:latin typeface="Calibri" charset="0"/>
                <a:ea typeface="ＭＳ Ｐゴシック" charset="0"/>
                <a:cs typeface="ＭＳ Ｐゴシック" charset="0"/>
              </a:rPr>
              <a:t>	     |B| = </a:t>
            </a:r>
            <a:r>
              <a:rPr lang="en-US" sz="2000" dirty="0" smtClean="0">
                <a:latin typeface="Calibri" charset="0"/>
                <a:ea typeface="ＭＳ Ｐゴシック" charset="0"/>
                <a:cs typeface="ＭＳ Ｐゴシック" charset="0"/>
                <a:sym typeface="Symbol" charset="0"/>
              </a:rPr>
              <a:t></a:t>
            </a:r>
            <a:r>
              <a:rPr lang="en-US" sz="2000" dirty="0" smtClean="0">
                <a:latin typeface="Calibri" charset="0"/>
                <a:ea typeface="ＭＳ Ｐゴシック" charset="0"/>
                <a:cs typeface="ＭＳ Ｐゴシック" charset="0"/>
              </a:rPr>
              <a:t>300/5</a:t>
            </a:r>
            <a:r>
              <a:rPr lang="en-US" sz="2000" dirty="0" smtClean="0">
                <a:latin typeface="Calibri" charset="0"/>
                <a:ea typeface="ＭＳ Ｐゴシック" charset="0"/>
                <a:cs typeface="ＭＳ Ｐゴシック" charset="0"/>
                <a:sym typeface="Symbol" charset="0"/>
              </a:rPr>
              <a:t>  = 60              |AC| = </a:t>
            </a:r>
            <a:r>
              <a:rPr lang="en-US" sz="2000" dirty="0" smtClean="0">
                <a:latin typeface="Calibri" charset="0"/>
                <a:ea typeface="ＭＳ Ｐゴシック" charset="0"/>
                <a:cs typeface="ＭＳ Ｐゴシック" charset="0"/>
              </a:rPr>
              <a:t>300/21</a:t>
            </a:r>
            <a:r>
              <a:rPr lang="en-US" sz="2000" dirty="0" smtClean="0">
                <a:latin typeface="Calibri" charset="0"/>
                <a:ea typeface="ＭＳ Ｐゴシック" charset="0"/>
                <a:cs typeface="ＭＳ Ｐゴシック" charset="0"/>
                <a:sym typeface="Symbol" charset="0"/>
              </a:rPr>
              <a:t>  = 14</a:t>
            </a:r>
            <a:endParaRPr lang="en-US" sz="2000" dirty="0" smtClean="0">
              <a:latin typeface="Calibri" charset="0"/>
              <a:ea typeface="ＭＳ Ｐゴシック" charset="0"/>
              <a:cs typeface="ＭＳ Ｐゴシック" charset="0"/>
            </a:endParaRPr>
          </a:p>
          <a:p>
            <a:pPr>
              <a:buFont typeface="Arial" charset="0"/>
              <a:buNone/>
            </a:pPr>
            <a:r>
              <a:rPr lang="en-US" sz="2000" dirty="0" smtClean="0">
                <a:latin typeface="Calibri" charset="0"/>
                <a:ea typeface="ＭＳ Ｐゴシック" charset="0"/>
                <a:cs typeface="ＭＳ Ｐゴシック" charset="0"/>
              </a:rPr>
              <a:t>	     |C| = </a:t>
            </a:r>
            <a:r>
              <a:rPr lang="en-US" sz="2000" dirty="0" smtClean="0">
                <a:latin typeface="Calibri" charset="0"/>
                <a:ea typeface="ＭＳ Ｐゴシック" charset="0"/>
                <a:cs typeface="ＭＳ Ｐゴシック" charset="0"/>
                <a:sym typeface="Symbol" charset="0"/>
              </a:rPr>
              <a:t></a:t>
            </a:r>
            <a:r>
              <a:rPr lang="en-US" sz="2000" dirty="0" smtClean="0">
                <a:latin typeface="Calibri" charset="0"/>
                <a:ea typeface="ＭＳ Ｐゴシック" charset="0"/>
                <a:cs typeface="ＭＳ Ｐゴシック" charset="0"/>
              </a:rPr>
              <a:t>300/7</a:t>
            </a:r>
            <a:r>
              <a:rPr lang="en-US" sz="2000" dirty="0" smtClean="0">
                <a:latin typeface="Calibri" charset="0"/>
                <a:ea typeface="ＭＳ Ｐゴシック" charset="0"/>
                <a:cs typeface="ＭＳ Ｐゴシック" charset="0"/>
                <a:sym typeface="Symbol" charset="0"/>
              </a:rPr>
              <a:t>  = 42              |BC| = </a:t>
            </a:r>
            <a:r>
              <a:rPr lang="en-US" sz="2000" dirty="0" smtClean="0">
                <a:latin typeface="Calibri" charset="0"/>
                <a:ea typeface="ＭＳ Ｐゴシック" charset="0"/>
                <a:cs typeface="ＭＳ Ｐゴシック" charset="0"/>
              </a:rPr>
              <a:t>300/35</a:t>
            </a:r>
            <a:r>
              <a:rPr lang="en-US" sz="2000" dirty="0" smtClean="0">
                <a:latin typeface="Calibri" charset="0"/>
                <a:ea typeface="ＭＳ Ｐゴシック" charset="0"/>
                <a:cs typeface="ＭＳ Ｐゴシック" charset="0"/>
                <a:sym typeface="Symbol" charset="0"/>
              </a:rPr>
              <a:t>  = 8</a:t>
            </a:r>
            <a:endParaRPr lang="en-US" sz="2000" dirty="0" smtClean="0">
              <a:latin typeface="Calibri" charset="0"/>
              <a:ea typeface="ＭＳ Ｐゴシック" charset="0"/>
              <a:cs typeface="ＭＳ Ｐゴシック" charset="0"/>
            </a:endParaRPr>
          </a:p>
          <a:p>
            <a:pPr>
              <a:buFont typeface="Arial" charset="0"/>
              <a:buNone/>
            </a:pPr>
            <a:r>
              <a:rPr lang="en-US" sz="2000" dirty="0" smtClean="0">
                <a:latin typeface="Calibri" charset="0"/>
                <a:ea typeface="ＭＳ Ｐゴシック" charset="0"/>
                <a:cs typeface="ＭＳ Ｐゴシック" charset="0"/>
                <a:sym typeface="Symbol" charset="0"/>
              </a:rPr>
              <a:t>                                                           |ABC| = </a:t>
            </a:r>
            <a:r>
              <a:rPr lang="en-US" sz="2000" dirty="0" smtClean="0">
                <a:latin typeface="Calibri" charset="0"/>
                <a:ea typeface="ＭＳ Ｐゴシック" charset="0"/>
                <a:cs typeface="ＭＳ Ｐゴシック" charset="0"/>
              </a:rPr>
              <a:t>300/105</a:t>
            </a:r>
            <a:r>
              <a:rPr lang="en-US" sz="2000" dirty="0" smtClean="0">
                <a:latin typeface="Calibri" charset="0"/>
                <a:ea typeface="ＭＳ Ｐゴシック" charset="0"/>
                <a:cs typeface="ＭＳ Ｐゴシック" charset="0"/>
                <a:sym typeface="Symbol" charset="0"/>
              </a:rPr>
              <a:t>  = 2</a:t>
            </a:r>
          </a:p>
          <a:p>
            <a:r>
              <a:rPr lang="en-US" sz="2000" dirty="0" smtClean="0">
                <a:latin typeface="Calibri" charset="0"/>
                <a:ea typeface="ＭＳ Ｐゴシック" charset="0"/>
                <a:cs typeface="ＭＳ Ｐゴシック" charset="0"/>
                <a:sym typeface="Symbol" charset="0"/>
              </a:rPr>
              <a:t>Therefore:</a:t>
            </a:r>
          </a:p>
          <a:p>
            <a:pPr algn="ctr">
              <a:buFont typeface="Arial" charset="0"/>
              <a:buNone/>
            </a:pPr>
            <a:r>
              <a:rPr lang="en-US" sz="2000" dirty="0" smtClean="0">
                <a:latin typeface="Calibri" charset="0"/>
                <a:ea typeface="ＭＳ Ｐゴシック" charset="0"/>
                <a:cs typeface="ＭＳ Ｐゴシック" charset="0"/>
              </a:rPr>
              <a:t>|A</a:t>
            </a:r>
            <a:r>
              <a:rPr lang="en-US" sz="2000" dirty="0" smtClean="0">
                <a:latin typeface="Calibri" charset="0"/>
                <a:ea typeface="ＭＳ Ｐゴシック" charset="0"/>
                <a:cs typeface="ＭＳ Ｐゴシック" charset="0"/>
                <a:sym typeface="Symbol" charset="0"/>
              </a:rPr>
              <a:t>B C</a:t>
            </a:r>
            <a:r>
              <a:rPr lang="en-US" sz="2000" dirty="0" smtClean="0">
                <a:latin typeface="Calibri" charset="0"/>
                <a:ea typeface="ＭＳ Ｐゴシック" charset="0"/>
                <a:cs typeface="ＭＳ Ｐゴシック" charset="0"/>
              </a:rPr>
              <a:t>| = 100 + 60 + 42 - (20+14+8) + 2 = 162</a:t>
            </a:r>
            <a:endParaRPr lang="en-US" sz="20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045188227"/>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normAutofit/>
          </a:bodyPr>
          <a:lstStyle/>
          <a:p>
            <a:r>
              <a:rPr lang="en-US" sz="4000" b="1" dirty="0">
                <a:solidFill>
                  <a:srgbClr val="0000FF"/>
                </a:solidFill>
                <a:latin typeface="Calibri" charset="0"/>
                <a:ea typeface="ＭＳ Ｐゴシック" charset="0"/>
                <a:cs typeface="ＭＳ Ｐゴシック" charset="0"/>
              </a:rPr>
              <a:t>Application of PIE: </a:t>
            </a:r>
            <a:r>
              <a:rPr lang="en-US" sz="4000" b="1" dirty="0" smtClean="0">
                <a:solidFill>
                  <a:srgbClr val="0000FF"/>
                </a:solidFill>
                <a:latin typeface="Calibri" charset="0"/>
                <a:ea typeface="ＭＳ Ｐゴシック" charset="0"/>
                <a:cs typeface="ＭＳ Ｐゴシック" charset="0"/>
              </a:rPr>
              <a:t>Example 1</a:t>
            </a:r>
            <a:endParaRPr lang="en-US" sz="4000" b="1" dirty="0">
              <a:solidFill>
                <a:srgbClr val="0000FF"/>
              </a:solidFill>
              <a:latin typeface="Calibri" charset="0"/>
              <a:ea typeface="ＭＳ Ｐゴシック" charset="0"/>
              <a:cs typeface="ＭＳ Ｐゴシック" charset="0"/>
            </a:endParaRPr>
          </a:p>
        </p:txBody>
      </p:sp>
      <p:sp>
        <p:nvSpPr>
          <p:cNvPr id="45058" name="Content Placeholder 2"/>
          <p:cNvSpPr>
            <a:spLocks noGrp="1"/>
          </p:cNvSpPr>
          <p:nvPr>
            <p:ph idx="1"/>
          </p:nvPr>
        </p:nvSpPr>
        <p:spPr>
          <a:xfrm>
            <a:off x="457200" y="1600200"/>
            <a:ext cx="8229600" cy="5257800"/>
          </a:xfrm>
        </p:spPr>
        <p:txBody>
          <a:bodyPr>
            <a:normAutofit/>
          </a:bodyPr>
          <a:lstStyle/>
          <a:p>
            <a:r>
              <a:rPr lang="en-US" sz="2400" dirty="0">
                <a:latin typeface="Calibri" charset="0"/>
                <a:ea typeface="ＭＳ Ｐゴシック" charset="0"/>
                <a:cs typeface="ＭＳ Ｐゴシック" charset="0"/>
              </a:rPr>
              <a:t>How many integers between 1 and 300 (inclusive) are divisible by 3 and by 5 but not by 7?</a:t>
            </a:r>
          </a:p>
          <a:p>
            <a:pPr>
              <a:buFont typeface="Arial" charset="0"/>
              <a:buNone/>
            </a:pPr>
            <a:r>
              <a:rPr lang="en-US" sz="2400" dirty="0">
                <a:latin typeface="Calibri" charset="0"/>
                <a:ea typeface="ＭＳ Ｐゴシック" charset="0"/>
                <a:cs typeface="ＭＳ Ｐゴシック" charset="0"/>
              </a:rPr>
              <a:t>	Answer</a:t>
            </a:r>
            <a:r>
              <a:rPr lang="en-US" sz="2400" dirty="0" smtClean="0">
                <a:latin typeface="Calibri" charset="0"/>
                <a:ea typeface="ＭＳ Ｐゴシック" charset="0"/>
                <a:cs typeface="ＭＳ Ｐゴシック" charset="0"/>
              </a:rPr>
              <a:t>:</a:t>
            </a:r>
          </a:p>
          <a:p>
            <a:pPr>
              <a:buFont typeface="Arial" charset="0"/>
              <a:buNone/>
            </a:pPr>
            <a:endParaRPr lang="en-US" sz="2400" dirty="0">
              <a:latin typeface="Calibri" charset="0"/>
              <a:ea typeface="ＭＳ Ｐゴシック" charset="0"/>
              <a:cs typeface="ＭＳ Ｐゴシック" charset="0"/>
            </a:endParaRPr>
          </a:p>
          <a:p>
            <a:pPr>
              <a:buFont typeface="Arial" charset="0"/>
              <a:buNone/>
            </a:pPr>
            <a:endParaRPr lang="en-US" sz="2400" dirty="0" smtClean="0">
              <a:latin typeface="Calibri" charset="0"/>
              <a:ea typeface="ＭＳ Ｐゴシック" charset="0"/>
              <a:cs typeface="ＭＳ Ｐゴシック" charset="0"/>
            </a:endParaRPr>
          </a:p>
          <a:p>
            <a:pPr>
              <a:buFont typeface="Arial" charset="0"/>
              <a:buNone/>
            </a:pPr>
            <a:endParaRPr lang="en-US" sz="1800" dirty="0" smtClean="0">
              <a:latin typeface="Calibri" charset="0"/>
              <a:ea typeface="ＭＳ Ｐゴシック" charset="0"/>
              <a:cs typeface="ＭＳ Ｐゴシック" charset="0"/>
            </a:endParaRPr>
          </a:p>
          <a:p>
            <a:pPr marL="0" indent="0">
              <a:buNone/>
            </a:pPr>
            <a:endParaRPr lang="en-US" sz="1600" dirty="0">
              <a:latin typeface="Calibri" charset="0"/>
              <a:ea typeface="ＭＳ Ｐゴシック" charset="0"/>
              <a:cs typeface="ＭＳ Ｐゴシック" charset="0"/>
            </a:endParaRPr>
          </a:p>
          <a:p>
            <a:endParaRPr lang="en-US" sz="1600" dirty="0" smtClean="0">
              <a:latin typeface="Calibri" charset="0"/>
              <a:ea typeface="ＭＳ Ｐゴシック" charset="0"/>
              <a:cs typeface="ＭＳ Ｐゴシック" charset="0"/>
            </a:endParaRPr>
          </a:p>
          <a:p>
            <a:endParaRPr lang="en-US" sz="1600" dirty="0">
              <a:latin typeface="Calibri" charset="0"/>
              <a:ea typeface="ＭＳ Ｐゴシック" charset="0"/>
              <a:cs typeface="ＭＳ Ｐゴシック" charset="0"/>
            </a:endParaRPr>
          </a:p>
          <a:p>
            <a:endParaRPr lang="en-US" sz="1600" dirty="0">
              <a:latin typeface="Calibri" charset="0"/>
              <a:ea typeface="ＭＳ Ｐゴシック" charset="0"/>
              <a:cs typeface="ＭＳ Ｐゴシック" charset="0"/>
            </a:endParaRPr>
          </a:p>
          <a:p>
            <a:r>
              <a:rPr lang="en-US" sz="1600" dirty="0">
                <a:solidFill>
                  <a:srgbClr val="0000FF"/>
                </a:solidFill>
                <a:latin typeface="Calibri" charset="0"/>
                <a:ea typeface="ＭＳ Ｐゴシック" charset="0"/>
                <a:cs typeface="ＭＳ Ｐゴシック" charset="0"/>
              </a:rPr>
              <a:t>Knowing that</a:t>
            </a:r>
          </a:p>
          <a:p>
            <a:pPr>
              <a:buFont typeface="Arial" charset="0"/>
              <a:buNone/>
            </a:pPr>
            <a:r>
              <a:rPr lang="en-US" sz="1600" dirty="0">
                <a:solidFill>
                  <a:srgbClr val="0000FF"/>
                </a:solidFill>
                <a:latin typeface="Calibri" charset="0"/>
                <a:ea typeface="ＭＳ Ｐゴシック" charset="0"/>
                <a:cs typeface="ＭＳ Ｐゴシック" charset="0"/>
              </a:rPr>
              <a:t>	     |A| = </a:t>
            </a:r>
            <a:r>
              <a:rPr lang="en-US" sz="1600" dirty="0">
                <a:solidFill>
                  <a:srgbClr val="0000FF"/>
                </a:solidFill>
                <a:latin typeface="Calibri" charset="0"/>
                <a:ea typeface="ＭＳ Ｐゴシック" charset="0"/>
                <a:cs typeface="ＭＳ Ｐゴシック" charset="0"/>
                <a:sym typeface="Symbol" charset="0"/>
              </a:rPr>
              <a:t></a:t>
            </a:r>
            <a:r>
              <a:rPr lang="en-US" sz="1600" dirty="0">
                <a:solidFill>
                  <a:srgbClr val="0000FF"/>
                </a:solidFill>
                <a:latin typeface="Calibri" charset="0"/>
                <a:ea typeface="ＭＳ Ｐゴシック" charset="0"/>
                <a:cs typeface="ＭＳ Ｐゴシック" charset="0"/>
              </a:rPr>
              <a:t>300/3</a:t>
            </a:r>
            <a:r>
              <a:rPr lang="en-US" sz="1600" dirty="0">
                <a:solidFill>
                  <a:srgbClr val="0000FF"/>
                </a:solidFill>
                <a:latin typeface="Calibri" charset="0"/>
                <a:ea typeface="ＭＳ Ｐゴシック" charset="0"/>
                <a:cs typeface="ＭＳ Ｐゴシック" charset="0"/>
                <a:sym typeface="Symbol" charset="0"/>
              </a:rPr>
              <a:t>  = 100           |AB| = </a:t>
            </a:r>
            <a:r>
              <a:rPr lang="en-US" sz="1600" dirty="0">
                <a:solidFill>
                  <a:srgbClr val="0000FF"/>
                </a:solidFill>
                <a:latin typeface="Calibri" charset="0"/>
                <a:ea typeface="ＭＳ Ｐゴシック" charset="0"/>
                <a:cs typeface="ＭＳ Ｐゴシック" charset="0"/>
              </a:rPr>
              <a:t>300/15</a:t>
            </a:r>
            <a:r>
              <a:rPr lang="en-US" sz="1600" dirty="0">
                <a:solidFill>
                  <a:srgbClr val="0000FF"/>
                </a:solidFill>
                <a:latin typeface="Calibri" charset="0"/>
                <a:ea typeface="ＭＳ Ｐゴシック" charset="0"/>
                <a:cs typeface="ＭＳ Ｐゴシック" charset="0"/>
                <a:sym typeface="Symbol" charset="0"/>
              </a:rPr>
              <a:t>  = 20 </a:t>
            </a:r>
          </a:p>
          <a:p>
            <a:pPr>
              <a:buFont typeface="Arial" charset="0"/>
              <a:buNone/>
            </a:pPr>
            <a:r>
              <a:rPr lang="en-US" sz="1600" dirty="0">
                <a:solidFill>
                  <a:srgbClr val="0000FF"/>
                </a:solidFill>
                <a:latin typeface="Calibri" charset="0"/>
                <a:ea typeface="ＭＳ Ｐゴシック" charset="0"/>
                <a:cs typeface="ＭＳ Ｐゴシック" charset="0"/>
                <a:sym typeface="Symbol" charset="0"/>
              </a:rPr>
              <a:t> </a:t>
            </a:r>
            <a:r>
              <a:rPr lang="en-US" sz="1600" dirty="0">
                <a:solidFill>
                  <a:srgbClr val="0000FF"/>
                </a:solidFill>
                <a:latin typeface="Calibri" charset="0"/>
                <a:ea typeface="ＭＳ Ｐゴシック" charset="0"/>
                <a:cs typeface="ＭＳ Ｐゴシック" charset="0"/>
              </a:rPr>
              <a:t>	     |B| = </a:t>
            </a:r>
            <a:r>
              <a:rPr lang="en-US" sz="1600" dirty="0">
                <a:solidFill>
                  <a:srgbClr val="0000FF"/>
                </a:solidFill>
                <a:latin typeface="Calibri" charset="0"/>
                <a:ea typeface="ＭＳ Ｐゴシック" charset="0"/>
                <a:cs typeface="ＭＳ Ｐゴシック" charset="0"/>
                <a:sym typeface="Symbol" charset="0"/>
              </a:rPr>
              <a:t></a:t>
            </a:r>
            <a:r>
              <a:rPr lang="en-US" sz="1600" dirty="0">
                <a:solidFill>
                  <a:srgbClr val="0000FF"/>
                </a:solidFill>
                <a:latin typeface="Calibri" charset="0"/>
                <a:ea typeface="ＭＳ Ｐゴシック" charset="0"/>
                <a:cs typeface="ＭＳ Ｐゴシック" charset="0"/>
              </a:rPr>
              <a:t>300/5</a:t>
            </a:r>
            <a:r>
              <a:rPr lang="en-US" sz="1600" dirty="0">
                <a:solidFill>
                  <a:srgbClr val="0000FF"/>
                </a:solidFill>
                <a:latin typeface="Calibri" charset="0"/>
                <a:ea typeface="ＭＳ Ｐゴシック" charset="0"/>
                <a:cs typeface="ＭＳ Ｐゴシック" charset="0"/>
                <a:sym typeface="Symbol" charset="0"/>
              </a:rPr>
              <a:t>  = 60              |AC| = </a:t>
            </a:r>
            <a:r>
              <a:rPr lang="en-US" sz="1600" dirty="0">
                <a:solidFill>
                  <a:srgbClr val="0000FF"/>
                </a:solidFill>
                <a:latin typeface="Calibri" charset="0"/>
                <a:ea typeface="ＭＳ Ｐゴシック" charset="0"/>
                <a:cs typeface="ＭＳ Ｐゴシック" charset="0"/>
              </a:rPr>
              <a:t>300/21</a:t>
            </a:r>
            <a:r>
              <a:rPr lang="en-US" sz="1600" dirty="0">
                <a:solidFill>
                  <a:srgbClr val="0000FF"/>
                </a:solidFill>
                <a:latin typeface="Calibri" charset="0"/>
                <a:ea typeface="ＭＳ Ｐゴシック" charset="0"/>
                <a:cs typeface="ＭＳ Ｐゴシック" charset="0"/>
                <a:sym typeface="Symbol" charset="0"/>
              </a:rPr>
              <a:t>  = 100</a:t>
            </a:r>
            <a:endParaRPr lang="en-US" sz="1600" dirty="0">
              <a:solidFill>
                <a:srgbClr val="0000FF"/>
              </a:solidFill>
              <a:latin typeface="Calibri" charset="0"/>
              <a:ea typeface="ＭＳ Ｐゴシック" charset="0"/>
              <a:cs typeface="ＭＳ Ｐゴシック" charset="0"/>
            </a:endParaRPr>
          </a:p>
          <a:p>
            <a:pPr>
              <a:buFont typeface="Arial" charset="0"/>
              <a:buNone/>
            </a:pPr>
            <a:r>
              <a:rPr lang="en-US" sz="1600" dirty="0">
                <a:solidFill>
                  <a:srgbClr val="0000FF"/>
                </a:solidFill>
                <a:latin typeface="Calibri" charset="0"/>
                <a:ea typeface="ＭＳ Ｐゴシック" charset="0"/>
                <a:cs typeface="ＭＳ Ｐゴシック" charset="0"/>
              </a:rPr>
              <a:t>	     |C| = </a:t>
            </a:r>
            <a:r>
              <a:rPr lang="en-US" sz="1600" dirty="0">
                <a:solidFill>
                  <a:srgbClr val="0000FF"/>
                </a:solidFill>
                <a:latin typeface="Calibri" charset="0"/>
                <a:ea typeface="ＭＳ Ｐゴシック" charset="0"/>
                <a:cs typeface="ＭＳ Ｐゴシック" charset="0"/>
                <a:sym typeface="Symbol" charset="0"/>
              </a:rPr>
              <a:t></a:t>
            </a:r>
            <a:r>
              <a:rPr lang="en-US" sz="1600" dirty="0">
                <a:solidFill>
                  <a:srgbClr val="0000FF"/>
                </a:solidFill>
                <a:latin typeface="Calibri" charset="0"/>
                <a:ea typeface="ＭＳ Ｐゴシック" charset="0"/>
                <a:cs typeface="ＭＳ Ｐゴシック" charset="0"/>
              </a:rPr>
              <a:t>300/7</a:t>
            </a:r>
            <a:r>
              <a:rPr lang="en-US" sz="1600" dirty="0">
                <a:solidFill>
                  <a:srgbClr val="0000FF"/>
                </a:solidFill>
                <a:latin typeface="Calibri" charset="0"/>
                <a:ea typeface="ＭＳ Ｐゴシック" charset="0"/>
                <a:cs typeface="ＭＳ Ｐゴシック" charset="0"/>
                <a:sym typeface="Symbol" charset="0"/>
              </a:rPr>
              <a:t>  = 42              |BC| = </a:t>
            </a:r>
            <a:r>
              <a:rPr lang="en-US" sz="1600" dirty="0">
                <a:solidFill>
                  <a:srgbClr val="0000FF"/>
                </a:solidFill>
                <a:latin typeface="Calibri" charset="0"/>
                <a:ea typeface="ＭＳ Ｐゴシック" charset="0"/>
                <a:cs typeface="ＭＳ Ｐゴシック" charset="0"/>
              </a:rPr>
              <a:t>300/35</a:t>
            </a:r>
            <a:r>
              <a:rPr lang="en-US" sz="1600" dirty="0">
                <a:solidFill>
                  <a:srgbClr val="0000FF"/>
                </a:solidFill>
                <a:latin typeface="Calibri" charset="0"/>
                <a:ea typeface="ＭＳ Ｐゴシック" charset="0"/>
                <a:cs typeface="ＭＳ Ｐゴシック" charset="0"/>
                <a:sym typeface="Symbol" charset="0"/>
              </a:rPr>
              <a:t>  = 8</a:t>
            </a:r>
            <a:endParaRPr lang="en-US" sz="1600" dirty="0">
              <a:solidFill>
                <a:srgbClr val="0000FF"/>
              </a:solidFill>
              <a:latin typeface="Calibri" charset="0"/>
              <a:ea typeface="ＭＳ Ｐゴシック" charset="0"/>
              <a:cs typeface="ＭＳ Ｐゴシック" charset="0"/>
            </a:endParaRPr>
          </a:p>
          <a:p>
            <a:pPr>
              <a:buFont typeface="Arial" charset="0"/>
              <a:buNone/>
            </a:pPr>
            <a:r>
              <a:rPr lang="en-US" sz="1600" dirty="0">
                <a:solidFill>
                  <a:srgbClr val="0000FF"/>
                </a:solidFill>
                <a:latin typeface="Calibri" charset="0"/>
                <a:ea typeface="ＭＳ Ｐゴシック" charset="0"/>
                <a:cs typeface="ＭＳ Ｐゴシック" charset="0"/>
                <a:sym typeface="Symbol" charset="0"/>
              </a:rPr>
              <a:t>                                                             |ABC| = </a:t>
            </a:r>
            <a:r>
              <a:rPr lang="en-US" sz="1600" dirty="0">
                <a:solidFill>
                  <a:srgbClr val="0000FF"/>
                </a:solidFill>
                <a:latin typeface="Calibri" charset="0"/>
                <a:ea typeface="ＭＳ Ｐゴシック" charset="0"/>
                <a:cs typeface="ＭＳ Ｐゴシック" charset="0"/>
              </a:rPr>
              <a:t>300/105</a:t>
            </a:r>
            <a:r>
              <a:rPr lang="en-US" sz="1600" dirty="0">
                <a:solidFill>
                  <a:srgbClr val="0000FF"/>
                </a:solidFill>
                <a:latin typeface="Calibri" charset="0"/>
                <a:ea typeface="ＭＳ Ｐゴシック" charset="0"/>
                <a:cs typeface="ＭＳ Ｐゴシック" charset="0"/>
                <a:sym typeface="Symbol" charset="0"/>
              </a:rPr>
              <a:t>  = 2</a:t>
            </a:r>
          </a:p>
        </p:txBody>
      </p:sp>
      <p:pic>
        <p:nvPicPr>
          <p:cNvPr id="4" name="Picture 3" descr="Screen Shot 2015-02-03 at 10.30.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3100" y="3802944"/>
            <a:ext cx="1754011" cy="1574112"/>
          </a:xfrm>
          <a:prstGeom prst="rect">
            <a:avLst/>
          </a:prstGeom>
        </p:spPr>
      </p:pic>
    </p:spTree>
    <p:extLst>
      <p:ext uri="{BB962C8B-B14F-4D97-AF65-F5344CB8AC3E}">
        <p14:creationId xmlns:p14="http://schemas.microsoft.com/office/powerpoint/2010/main" val="3194270623"/>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normAutofit/>
          </a:bodyPr>
          <a:lstStyle/>
          <a:p>
            <a:r>
              <a:rPr lang="en-US" sz="4000" b="1" dirty="0">
                <a:solidFill>
                  <a:srgbClr val="0000FF"/>
                </a:solidFill>
                <a:latin typeface="Calibri" charset="0"/>
                <a:ea typeface="ＭＳ Ｐゴシック" charset="0"/>
                <a:cs typeface="ＭＳ Ｐゴシック" charset="0"/>
              </a:rPr>
              <a:t>Application of PIE: </a:t>
            </a:r>
            <a:r>
              <a:rPr lang="en-US" sz="4000" b="1" dirty="0" smtClean="0">
                <a:solidFill>
                  <a:srgbClr val="0000FF"/>
                </a:solidFill>
                <a:latin typeface="Calibri" charset="0"/>
                <a:ea typeface="ＭＳ Ｐゴシック" charset="0"/>
                <a:cs typeface="ＭＳ Ｐゴシック" charset="0"/>
              </a:rPr>
              <a:t>Example 1</a:t>
            </a:r>
            <a:endParaRPr lang="en-US" sz="4000" b="1" dirty="0">
              <a:solidFill>
                <a:srgbClr val="0000FF"/>
              </a:solidFill>
              <a:latin typeface="Calibri" charset="0"/>
              <a:ea typeface="ＭＳ Ｐゴシック" charset="0"/>
              <a:cs typeface="ＭＳ Ｐゴシック" charset="0"/>
            </a:endParaRPr>
          </a:p>
        </p:txBody>
      </p:sp>
      <p:sp>
        <p:nvSpPr>
          <p:cNvPr id="45058" name="Content Placeholder 2"/>
          <p:cNvSpPr>
            <a:spLocks noGrp="1"/>
          </p:cNvSpPr>
          <p:nvPr>
            <p:ph idx="1"/>
          </p:nvPr>
        </p:nvSpPr>
        <p:spPr>
          <a:xfrm>
            <a:off x="457200" y="1600200"/>
            <a:ext cx="8229600" cy="5257800"/>
          </a:xfrm>
        </p:spPr>
        <p:txBody>
          <a:bodyPr>
            <a:normAutofit/>
          </a:bodyPr>
          <a:lstStyle/>
          <a:p>
            <a:r>
              <a:rPr lang="en-US" sz="2400" dirty="0">
                <a:latin typeface="Calibri" charset="0"/>
                <a:ea typeface="ＭＳ Ｐゴシック" charset="0"/>
                <a:cs typeface="ＭＳ Ｐゴシック" charset="0"/>
              </a:rPr>
              <a:t>How many integers between 1 and 300 (inclusive) are divisible by 3 and by 5 but not by 7?</a:t>
            </a:r>
          </a:p>
          <a:p>
            <a:pPr>
              <a:buFont typeface="Arial" charset="0"/>
              <a:buNone/>
            </a:pPr>
            <a:r>
              <a:rPr lang="en-US" sz="2400" dirty="0">
                <a:latin typeface="Calibri" charset="0"/>
                <a:ea typeface="ＭＳ Ｐゴシック" charset="0"/>
                <a:cs typeface="ＭＳ Ｐゴシック" charset="0"/>
              </a:rPr>
              <a:t>	Answer: |(A</a:t>
            </a:r>
            <a:r>
              <a:rPr lang="en-US" sz="2400" dirty="0">
                <a:latin typeface="Calibri" charset="0"/>
                <a:ea typeface="ＭＳ Ｐゴシック" charset="0"/>
                <a:cs typeface="ＭＳ Ｐゴシック" charset="0"/>
                <a:sym typeface="Symbol" charset="0"/>
              </a:rPr>
              <a:t>  B</a:t>
            </a:r>
            <a:r>
              <a:rPr lang="en-US" sz="2400" dirty="0" smtClean="0">
                <a:latin typeface="Calibri" charset="0"/>
                <a:ea typeface="ＭＳ Ｐゴシック" charset="0"/>
                <a:cs typeface="ＭＳ Ｐゴシック" charset="0"/>
                <a:sym typeface="Symbol" charset="0"/>
              </a:rPr>
              <a:t>)-C</a:t>
            </a:r>
            <a:r>
              <a:rPr lang="en-US" sz="2400" dirty="0">
                <a:latin typeface="Calibri" charset="0"/>
                <a:ea typeface="ＭＳ Ｐゴシック" charset="0"/>
                <a:cs typeface="ＭＳ Ｐゴシック" charset="0"/>
              </a:rPr>
              <a:t>| </a:t>
            </a:r>
            <a:endParaRPr lang="en-US" sz="2800" dirty="0">
              <a:latin typeface="Calibri" charset="0"/>
              <a:ea typeface="ＭＳ Ｐゴシック" charset="0"/>
              <a:cs typeface="ＭＳ Ｐゴシック" charset="0"/>
            </a:endParaRPr>
          </a:p>
          <a:p>
            <a:r>
              <a:rPr lang="en-US" sz="2400" dirty="0">
                <a:latin typeface="Calibri" charset="0"/>
                <a:ea typeface="ＭＳ Ｐゴシック" charset="0"/>
                <a:cs typeface="ＭＳ Ｐゴシック" charset="0"/>
              </a:rPr>
              <a:t>By the definition of set-minus</a:t>
            </a:r>
          </a:p>
          <a:p>
            <a:pPr algn="ctr">
              <a:buFont typeface="Arial" charset="0"/>
              <a:buNone/>
            </a:pPr>
            <a:r>
              <a:rPr lang="en-US" sz="2400" dirty="0">
                <a:latin typeface="Calibri" charset="0"/>
                <a:ea typeface="ＭＳ Ｐゴシック" charset="0"/>
                <a:cs typeface="ＭＳ Ｐゴシック" charset="0"/>
              </a:rPr>
              <a:t>|(A</a:t>
            </a:r>
            <a:r>
              <a:rPr lang="en-US" sz="2400" dirty="0">
                <a:latin typeface="Calibri" charset="0"/>
                <a:ea typeface="ＭＳ Ｐゴシック" charset="0"/>
                <a:cs typeface="ＭＳ Ｐゴシック" charset="0"/>
                <a:sym typeface="Symbol" charset="0"/>
              </a:rPr>
              <a:t>  B</a:t>
            </a:r>
            <a:r>
              <a:rPr lang="en-US" sz="2400" dirty="0" smtClean="0">
                <a:latin typeface="Calibri" charset="0"/>
                <a:ea typeface="ＭＳ Ｐゴシック" charset="0"/>
                <a:cs typeface="ＭＳ Ｐゴシック" charset="0"/>
                <a:sym typeface="Symbol" charset="0"/>
              </a:rPr>
              <a:t>)-C</a:t>
            </a:r>
            <a:r>
              <a:rPr lang="en-US" sz="2400" dirty="0">
                <a:latin typeface="Calibri" charset="0"/>
                <a:ea typeface="ＭＳ Ｐゴシック" charset="0"/>
                <a:cs typeface="ＭＳ Ｐゴシック" charset="0"/>
              </a:rPr>
              <a:t>| = |A</a:t>
            </a:r>
            <a:r>
              <a:rPr lang="en-US" sz="2400" dirty="0">
                <a:latin typeface="Calibri" charset="0"/>
                <a:ea typeface="ＭＳ Ｐゴシック" charset="0"/>
                <a:cs typeface="ＭＳ Ｐゴシック" charset="0"/>
                <a:sym typeface="Symbol" charset="0"/>
              </a:rPr>
              <a:t>  B</a:t>
            </a:r>
            <a:r>
              <a:rPr lang="en-US" sz="2400" dirty="0">
                <a:latin typeface="Calibri" charset="0"/>
                <a:ea typeface="ＭＳ Ｐゴシック" charset="0"/>
                <a:cs typeface="ＭＳ Ｐゴシック" charset="0"/>
              </a:rPr>
              <a:t>| - |A</a:t>
            </a:r>
            <a:r>
              <a:rPr lang="en-US" sz="2400" dirty="0">
                <a:latin typeface="Calibri" charset="0"/>
                <a:ea typeface="ＭＳ Ｐゴシック" charset="0"/>
                <a:cs typeface="ＭＳ Ｐゴシック" charset="0"/>
                <a:sym typeface="Symbol" charset="0"/>
              </a:rPr>
              <a:t>  B  C</a:t>
            </a:r>
            <a:r>
              <a:rPr lang="en-US" sz="2400" dirty="0">
                <a:latin typeface="Calibri" charset="0"/>
                <a:ea typeface="ＭＳ Ｐゴシック" charset="0"/>
                <a:cs typeface="ＭＳ Ｐゴシック" charset="0"/>
              </a:rPr>
              <a:t>| = 20 – 2 = 18</a:t>
            </a:r>
            <a:endParaRPr lang="en-US" sz="1800" dirty="0">
              <a:latin typeface="Calibri" charset="0"/>
              <a:ea typeface="ＭＳ Ｐゴシック" charset="0"/>
              <a:cs typeface="ＭＳ Ｐゴシック" charset="0"/>
            </a:endParaRPr>
          </a:p>
          <a:p>
            <a:pPr marL="0" indent="0">
              <a:buNone/>
            </a:pPr>
            <a:endParaRPr lang="en-US" sz="1800" dirty="0" smtClean="0">
              <a:latin typeface="Calibri" charset="0"/>
              <a:ea typeface="ＭＳ Ｐゴシック" charset="0"/>
              <a:cs typeface="ＭＳ Ｐゴシック" charset="0"/>
            </a:endParaRPr>
          </a:p>
          <a:p>
            <a:pPr marL="0" indent="0">
              <a:buNone/>
            </a:pPr>
            <a:endParaRPr lang="en-US" sz="1600" dirty="0">
              <a:latin typeface="Calibri" charset="0"/>
              <a:ea typeface="ＭＳ Ｐゴシック" charset="0"/>
              <a:cs typeface="ＭＳ Ｐゴシック" charset="0"/>
            </a:endParaRPr>
          </a:p>
          <a:p>
            <a:endParaRPr lang="en-US" sz="1600" dirty="0" smtClean="0">
              <a:latin typeface="Calibri" charset="0"/>
              <a:ea typeface="ＭＳ Ｐゴシック" charset="0"/>
              <a:cs typeface="ＭＳ Ｐゴシック" charset="0"/>
            </a:endParaRPr>
          </a:p>
          <a:p>
            <a:endParaRPr lang="en-US" sz="1600" dirty="0">
              <a:latin typeface="Calibri" charset="0"/>
              <a:ea typeface="ＭＳ Ｐゴシック" charset="0"/>
              <a:cs typeface="ＭＳ Ｐゴシック" charset="0"/>
            </a:endParaRPr>
          </a:p>
          <a:p>
            <a:endParaRPr lang="en-US" sz="1600" dirty="0">
              <a:latin typeface="Calibri" charset="0"/>
              <a:ea typeface="ＭＳ Ｐゴシック" charset="0"/>
              <a:cs typeface="ＭＳ Ｐゴシック" charset="0"/>
            </a:endParaRPr>
          </a:p>
          <a:p>
            <a:r>
              <a:rPr lang="en-US" sz="1600" dirty="0">
                <a:solidFill>
                  <a:srgbClr val="0000FF"/>
                </a:solidFill>
                <a:latin typeface="Calibri" charset="0"/>
                <a:ea typeface="ＭＳ Ｐゴシック" charset="0"/>
                <a:cs typeface="ＭＳ Ｐゴシック" charset="0"/>
              </a:rPr>
              <a:t>Knowing that</a:t>
            </a:r>
          </a:p>
          <a:p>
            <a:pPr>
              <a:buFont typeface="Arial" charset="0"/>
              <a:buNone/>
            </a:pPr>
            <a:r>
              <a:rPr lang="en-US" sz="1600" dirty="0">
                <a:solidFill>
                  <a:srgbClr val="0000FF"/>
                </a:solidFill>
                <a:latin typeface="Calibri" charset="0"/>
                <a:ea typeface="ＭＳ Ｐゴシック" charset="0"/>
                <a:cs typeface="ＭＳ Ｐゴシック" charset="0"/>
              </a:rPr>
              <a:t>	     |A| = </a:t>
            </a:r>
            <a:r>
              <a:rPr lang="en-US" sz="1600" dirty="0">
                <a:solidFill>
                  <a:srgbClr val="0000FF"/>
                </a:solidFill>
                <a:latin typeface="Calibri" charset="0"/>
                <a:ea typeface="ＭＳ Ｐゴシック" charset="0"/>
                <a:cs typeface="ＭＳ Ｐゴシック" charset="0"/>
                <a:sym typeface="Symbol" charset="0"/>
              </a:rPr>
              <a:t></a:t>
            </a:r>
            <a:r>
              <a:rPr lang="en-US" sz="1600" dirty="0">
                <a:solidFill>
                  <a:srgbClr val="0000FF"/>
                </a:solidFill>
                <a:latin typeface="Calibri" charset="0"/>
                <a:ea typeface="ＭＳ Ｐゴシック" charset="0"/>
                <a:cs typeface="ＭＳ Ｐゴシック" charset="0"/>
              </a:rPr>
              <a:t>300/3</a:t>
            </a:r>
            <a:r>
              <a:rPr lang="en-US" sz="1600" dirty="0">
                <a:solidFill>
                  <a:srgbClr val="0000FF"/>
                </a:solidFill>
                <a:latin typeface="Calibri" charset="0"/>
                <a:ea typeface="ＭＳ Ｐゴシック" charset="0"/>
                <a:cs typeface="ＭＳ Ｐゴシック" charset="0"/>
                <a:sym typeface="Symbol" charset="0"/>
              </a:rPr>
              <a:t>  = 100           |AB| = </a:t>
            </a:r>
            <a:r>
              <a:rPr lang="en-US" sz="1600" dirty="0">
                <a:solidFill>
                  <a:srgbClr val="0000FF"/>
                </a:solidFill>
                <a:latin typeface="Calibri" charset="0"/>
                <a:ea typeface="ＭＳ Ｐゴシック" charset="0"/>
                <a:cs typeface="ＭＳ Ｐゴシック" charset="0"/>
              </a:rPr>
              <a:t>300/15</a:t>
            </a:r>
            <a:r>
              <a:rPr lang="en-US" sz="1600" dirty="0">
                <a:solidFill>
                  <a:srgbClr val="0000FF"/>
                </a:solidFill>
                <a:latin typeface="Calibri" charset="0"/>
                <a:ea typeface="ＭＳ Ｐゴシック" charset="0"/>
                <a:cs typeface="ＭＳ Ｐゴシック" charset="0"/>
                <a:sym typeface="Symbol" charset="0"/>
              </a:rPr>
              <a:t>  = 20 </a:t>
            </a:r>
          </a:p>
          <a:p>
            <a:pPr>
              <a:buFont typeface="Arial" charset="0"/>
              <a:buNone/>
            </a:pPr>
            <a:r>
              <a:rPr lang="en-US" sz="1600" dirty="0">
                <a:solidFill>
                  <a:srgbClr val="0000FF"/>
                </a:solidFill>
                <a:latin typeface="Calibri" charset="0"/>
                <a:ea typeface="ＭＳ Ｐゴシック" charset="0"/>
                <a:cs typeface="ＭＳ Ｐゴシック" charset="0"/>
                <a:sym typeface="Symbol" charset="0"/>
              </a:rPr>
              <a:t> </a:t>
            </a:r>
            <a:r>
              <a:rPr lang="en-US" sz="1600" dirty="0">
                <a:solidFill>
                  <a:srgbClr val="0000FF"/>
                </a:solidFill>
                <a:latin typeface="Calibri" charset="0"/>
                <a:ea typeface="ＭＳ Ｐゴシック" charset="0"/>
                <a:cs typeface="ＭＳ Ｐゴシック" charset="0"/>
              </a:rPr>
              <a:t>	     |B| = </a:t>
            </a:r>
            <a:r>
              <a:rPr lang="en-US" sz="1600" dirty="0">
                <a:solidFill>
                  <a:srgbClr val="0000FF"/>
                </a:solidFill>
                <a:latin typeface="Calibri" charset="0"/>
                <a:ea typeface="ＭＳ Ｐゴシック" charset="0"/>
                <a:cs typeface="ＭＳ Ｐゴシック" charset="0"/>
                <a:sym typeface="Symbol" charset="0"/>
              </a:rPr>
              <a:t></a:t>
            </a:r>
            <a:r>
              <a:rPr lang="en-US" sz="1600" dirty="0">
                <a:solidFill>
                  <a:srgbClr val="0000FF"/>
                </a:solidFill>
                <a:latin typeface="Calibri" charset="0"/>
                <a:ea typeface="ＭＳ Ｐゴシック" charset="0"/>
                <a:cs typeface="ＭＳ Ｐゴシック" charset="0"/>
              </a:rPr>
              <a:t>300/5</a:t>
            </a:r>
            <a:r>
              <a:rPr lang="en-US" sz="1600" dirty="0">
                <a:solidFill>
                  <a:srgbClr val="0000FF"/>
                </a:solidFill>
                <a:latin typeface="Calibri" charset="0"/>
                <a:ea typeface="ＭＳ Ｐゴシック" charset="0"/>
                <a:cs typeface="ＭＳ Ｐゴシック" charset="0"/>
                <a:sym typeface="Symbol" charset="0"/>
              </a:rPr>
              <a:t>  = 60              |AC| = </a:t>
            </a:r>
            <a:r>
              <a:rPr lang="en-US" sz="1600" dirty="0">
                <a:solidFill>
                  <a:srgbClr val="0000FF"/>
                </a:solidFill>
                <a:latin typeface="Calibri" charset="0"/>
                <a:ea typeface="ＭＳ Ｐゴシック" charset="0"/>
                <a:cs typeface="ＭＳ Ｐゴシック" charset="0"/>
              </a:rPr>
              <a:t>300/21</a:t>
            </a:r>
            <a:r>
              <a:rPr lang="en-US" sz="1600" dirty="0">
                <a:solidFill>
                  <a:srgbClr val="0000FF"/>
                </a:solidFill>
                <a:latin typeface="Calibri" charset="0"/>
                <a:ea typeface="ＭＳ Ｐゴシック" charset="0"/>
                <a:cs typeface="ＭＳ Ｐゴシック" charset="0"/>
                <a:sym typeface="Symbol" charset="0"/>
              </a:rPr>
              <a:t>  = 100</a:t>
            </a:r>
            <a:endParaRPr lang="en-US" sz="1600" dirty="0">
              <a:solidFill>
                <a:srgbClr val="0000FF"/>
              </a:solidFill>
              <a:latin typeface="Calibri" charset="0"/>
              <a:ea typeface="ＭＳ Ｐゴシック" charset="0"/>
              <a:cs typeface="ＭＳ Ｐゴシック" charset="0"/>
            </a:endParaRPr>
          </a:p>
          <a:p>
            <a:pPr>
              <a:buFont typeface="Arial" charset="0"/>
              <a:buNone/>
            </a:pPr>
            <a:r>
              <a:rPr lang="en-US" sz="1600" dirty="0">
                <a:solidFill>
                  <a:srgbClr val="0000FF"/>
                </a:solidFill>
                <a:latin typeface="Calibri" charset="0"/>
                <a:ea typeface="ＭＳ Ｐゴシック" charset="0"/>
                <a:cs typeface="ＭＳ Ｐゴシック" charset="0"/>
              </a:rPr>
              <a:t>	     |C| = </a:t>
            </a:r>
            <a:r>
              <a:rPr lang="en-US" sz="1600" dirty="0">
                <a:solidFill>
                  <a:srgbClr val="0000FF"/>
                </a:solidFill>
                <a:latin typeface="Calibri" charset="0"/>
                <a:ea typeface="ＭＳ Ｐゴシック" charset="0"/>
                <a:cs typeface="ＭＳ Ｐゴシック" charset="0"/>
                <a:sym typeface="Symbol" charset="0"/>
              </a:rPr>
              <a:t></a:t>
            </a:r>
            <a:r>
              <a:rPr lang="en-US" sz="1600" dirty="0">
                <a:solidFill>
                  <a:srgbClr val="0000FF"/>
                </a:solidFill>
                <a:latin typeface="Calibri" charset="0"/>
                <a:ea typeface="ＭＳ Ｐゴシック" charset="0"/>
                <a:cs typeface="ＭＳ Ｐゴシック" charset="0"/>
              </a:rPr>
              <a:t>300/7</a:t>
            </a:r>
            <a:r>
              <a:rPr lang="en-US" sz="1600" dirty="0">
                <a:solidFill>
                  <a:srgbClr val="0000FF"/>
                </a:solidFill>
                <a:latin typeface="Calibri" charset="0"/>
                <a:ea typeface="ＭＳ Ｐゴシック" charset="0"/>
                <a:cs typeface="ＭＳ Ｐゴシック" charset="0"/>
                <a:sym typeface="Symbol" charset="0"/>
              </a:rPr>
              <a:t>  = 42              |BC| = </a:t>
            </a:r>
            <a:r>
              <a:rPr lang="en-US" sz="1600" dirty="0">
                <a:solidFill>
                  <a:srgbClr val="0000FF"/>
                </a:solidFill>
                <a:latin typeface="Calibri" charset="0"/>
                <a:ea typeface="ＭＳ Ｐゴシック" charset="0"/>
                <a:cs typeface="ＭＳ Ｐゴシック" charset="0"/>
              </a:rPr>
              <a:t>300/35</a:t>
            </a:r>
            <a:r>
              <a:rPr lang="en-US" sz="1600" dirty="0">
                <a:solidFill>
                  <a:srgbClr val="0000FF"/>
                </a:solidFill>
                <a:latin typeface="Calibri" charset="0"/>
                <a:ea typeface="ＭＳ Ｐゴシック" charset="0"/>
                <a:cs typeface="ＭＳ Ｐゴシック" charset="0"/>
                <a:sym typeface="Symbol" charset="0"/>
              </a:rPr>
              <a:t>  = 8</a:t>
            </a:r>
            <a:endParaRPr lang="en-US" sz="1600" dirty="0">
              <a:solidFill>
                <a:srgbClr val="0000FF"/>
              </a:solidFill>
              <a:latin typeface="Calibri" charset="0"/>
              <a:ea typeface="ＭＳ Ｐゴシック" charset="0"/>
              <a:cs typeface="ＭＳ Ｐゴシック" charset="0"/>
            </a:endParaRPr>
          </a:p>
          <a:p>
            <a:pPr>
              <a:buFont typeface="Arial" charset="0"/>
              <a:buNone/>
            </a:pPr>
            <a:r>
              <a:rPr lang="en-US" sz="1600" dirty="0">
                <a:solidFill>
                  <a:srgbClr val="0000FF"/>
                </a:solidFill>
                <a:latin typeface="Calibri" charset="0"/>
                <a:ea typeface="ＭＳ Ｐゴシック" charset="0"/>
                <a:cs typeface="ＭＳ Ｐゴシック" charset="0"/>
                <a:sym typeface="Symbol" charset="0"/>
              </a:rPr>
              <a:t>                                                             |ABC| = </a:t>
            </a:r>
            <a:r>
              <a:rPr lang="en-US" sz="1600" dirty="0">
                <a:solidFill>
                  <a:srgbClr val="0000FF"/>
                </a:solidFill>
                <a:latin typeface="Calibri" charset="0"/>
                <a:ea typeface="ＭＳ Ｐゴシック" charset="0"/>
                <a:cs typeface="ＭＳ Ｐゴシック" charset="0"/>
              </a:rPr>
              <a:t>300/105</a:t>
            </a:r>
            <a:r>
              <a:rPr lang="en-US" sz="1600" dirty="0">
                <a:solidFill>
                  <a:srgbClr val="0000FF"/>
                </a:solidFill>
                <a:latin typeface="Calibri" charset="0"/>
                <a:ea typeface="ＭＳ Ｐゴシック" charset="0"/>
                <a:cs typeface="ＭＳ Ｐゴシック" charset="0"/>
                <a:sym typeface="Symbol" charset="0"/>
              </a:rPr>
              <a:t>  = 2</a:t>
            </a:r>
          </a:p>
        </p:txBody>
      </p:sp>
      <p:pic>
        <p:nvPicPr>
          <p:cNvPr id="4" name="Picture 3" descr="Screen Shot 2015-02-03 at 10.30.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3100" y="3802944"/>
            <a:ext cx="1754011" cy="1574112"/>
          </a:xfrm>
          <a:prstGeom prst="rect">
            <a:avLst/>
          </a:prstGeom>
        </p:spPr>
      </p:pic>
    </p:spTree>
    <p:extLst>
      <p:ext uri="{BB962C8B-B14F-4D97-AF65-F5344CB8AC3E}">
        <p14:creationId xmlns:p14="http://schemas.microsoft.com/office/powerpoint/2010/main" val="378984296"/>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normAutofit/>
          </a:bodyPr>
          <a:lstStyle/>
          <a:p>
            <a:r>
              <a:rPr lang="en-US" sz="4000" b="1" dirty="0">
                <a:solidFill>
                  <a:srgbClr val="0000FF"/>
                </a:solidFill>
                <a:latin typeface="Calibri" charset="0"/>
                <a:ea typeface="ＭＳ Ｐゴシック" charset="0"/>
                <a:cs typeface="ＭＳ Ｐゴシック" charset="0"/>
              </a:rPr>
              <a:t>Application of PIE: Example </a:t>
            </a:r>
            <a:r>
              <a:rPr lang="en-US" sz="4000" b="1" dirty="0" smtClean="0">
                <a:solidFill>
                  <a:srgbClr val="0000FF"/>
                </a:solidFill>
                <a:latin typeface="Calibri" charset="0"/>
                <a:ea typeface="ＭＳ Ｐゴシック" charset="0"/>
                <a:cs typeface="ＭＳ Ｐゴシック" charset="0"/>
              </a:rPr>
              <a:t>1</a:t>
            </a:r>
            <a:endParaRPr lang="en-US" sz="4000" b="1" dirty="0">
              <a:solidFill>
                <a:srgbClr val="0000FF"/>
              </a:solidFill>
              <a:latin typeface="Calibri" charset="0"/>
              <a:ea typeface="ＭＳ Ｐゴシック" charset="0"/>
              <a:cs typeface="ＭＳ Ｐゴシック" charset="0"/>
            </a:endParaRPr>
          </a:p>
        </p:txBody>
      </p:sp>
      <p:sp>
        <p:nvSpPr>
          <p:cNvPr id="46082" name="Content Placeholder 2"/>
          <p:cNvSpPr>
            <a:spLocks noGrp="1"/>
          </p:cNvSpPr>
          <p:nvPr>
            <p:ph idx="1"/>
          </p:nvPr>
        </p:nvSpPr>
        <p:spPr/>
        <p:txBody>
          <a:bodyPr>
            <a:normAutofit/>
          </a:bodyPr>
          <a:lstStyle/>
          <a:p>
            <a:pPr marL="342900" lvl="1" indent="-342900">
              <a:buFont typeface="Arial" charset="0"/>
              <a:buChar char="•"/>
            </a:pPr>
            <a:r>
              <a:rPr lang="en-US" sz="2000" dirty="0">
                <a:latin typeface="Calibri" charset="0"/>
                <a:ea typeface="ＭＳ Ｐゴシック" charset="0"/>
              </a:rPr>
              <a:t>How many integers between 1 and 300 (inclusive) are divisible by 5 but by neither 3 or 7?</a:t>
            </a:r>
          </a:p>
          <a:p>
            <a:pPr>
              <a:buFont typeface="Arial" charset="0"/>
              <a:buNone/>
            </a:pPr>
            <a:r>
              <a:rPr lang="en-US" sz="2000" dirty="0">
                <a:latin typeface="Calibri" charset="0"/>
                <a:ea typeface="ＭＳ Ｐゴシック" charset="0"/>
                <a:cs typeface="ＭＳ Ｐゴシック" charset="0"/>
              </a:rPr>
              <a:t>	Answer</a:t>
            </a:r>
            <a:r>
              <a:rPr lang="en-US" sz="2000" dirty="0" smtClean="0">
                <a:latin typeface="Calibri" charset="0"/>
                <a:ea typeface="ＭＳ Ｐゴシック" charset="0"/>
                <a:cs typeface="ＭＳ Ｐゴシック" charset="0"/>
              </a:rPr>
              <a:t>:</a:t>
            </a:r>
          </a:p>
          <a:p>
            <a:pPr>
              <a:buFont typeface="Arial" charset="0"/>
              <a:buNone/>
            </a:pPr>
            <a:endParaRPr lang="en-US" sz="2000" dirty="0">
              <a:latin typeface="Calibri" charset="0"/>
              <a:ea typeface="ＭＳ Ｐゴシック" charset="0"/>
              <a:cs typeface="ＭＳ Ｐゴシック" charset="0"/>
            </a:endParaRPr>
          </a:p>
          <a:p>
            <a:pPr>
              <a:buFont typeface="Arial" charset="0"/>
              <a:buNone/>
            </a:pPr>
            <a:endParaRPr lang="en-US" sz="2000" dirty="0" smtClean="0">
              <a:latin typeface="Calibri" charset="0"/>
              <a:ea typeface="ＭＳ Ｐゴシック" charset="0"/>
              <a:cs typeface="ＭＳ Ｐゴシック" charset="0"/>
            </a:endParaRPr>
          </a:p>
          <a:p>
            <a:pPr>
              <a:buFont typeface="Arial" charset="0"/>
              <a:buNone/>
            </a:pPr>
            <a:endParaRPr lang="en-US" sz="2000" dirty="0">
              <a:latin typeface="Calibri" charset="0"/>
              <a:ea typeface="ＭＳ Ｐゴシック" charset="0"/>
              <a:cs typeface="ＭＳ Ｐゴシック" charset="0"/>
            </a:endParaRPr>
          </a:p>
          <a:p>
            <a:pPr>
              <a:buFont typeface="Arial" charset="0"/>
              <a:buNone/>
            </a:pPr>
            <a:endParaRPr lang="en-US" sz="2000" dirty="0" smtClean="0">
              <a:latin typeface="Calibri" charset="0"/>
              <a:ea typeface="ＭＳ Ｐゴシック" charset="0"/>
              <a:cs typeface="ＭＳ Ｐゴシック" charset="0"/>
            </a:endParaRPr>
          </a:p>
          <a:p>
            <a:pPr>
              <a:buFont typeface="Arial" charset="0"/>
              <a:buNone/>
            </a:pPr>
            <a:endParaRPr lang="en-US" sz="1600" dirty="0">
              <a:latin typeface="Calibri" charset="0"/>
              <a:ea typeface="ＭＳ Ｐゴシック" charset="0"/>
              <a:cs typeface="ＭＳ Ｐゴシック" charset="0"/>
            </a:endParaRPr>
          </a:p>
          <a:p>
            <a:r>
              <a:rPr lang="en-US" sz="1600" dirty="0">
                <a:solidFill>
                  <a:srgbClr val="0000FF"/>
                </a:solidFill>
                <a:latin typeface="Calibri" charset="0"/>
                <a:ea typeface="ＭＳ Ｐゴシック" charset="0"/>
                <a:cs typeface="ＭＳ Ｐゴシック" charset="0"/>
              </a:rPr>
              <a:t>Knowing that</a:t>
            </a:r>
          </a:p>
          <a:p>
            <a:pPr>
              <a:buFont typeface="Arial" charset="0"/>
              <a:buNone/>
            </a:pPr>
            <a:r>
              <a:rPr lang="en-US" sz="1600" dirty="0">
                <a:solidFill>
                  <a:srgbClr val="0000FF"/>
                </a:solidFill>
                <a:latin typeface="Calibri" charset="0"/>
                <a:ea typeface="ＭＳ Ｐゴシック" charset="0"/>
                <a:cs typeface="ＭＳ Ｐゴシック" charset="0"/>
              </a:rPr>
              <a:t>	     |A| = </a:t>
            </a:r>
            <a:r>
              <a:rPr lang="en-US" sz="1600" dirty="0">
                <a:solidFill>
                  <a:srgbClr val="0000FF"/>
                </a:solidFill>
                <a:latin typeface="Calibri" charset="0"/>
                <a:ea typeface="ＭＳ Ｐゴシック" charset="0"/>
                <a:cs typeface="ＭＳ Ｐゴシック" charset="0"/>
                <a:sym typeface="Symbol" charset="0"/>
              </a:rPr>
              <a:t></a:t>
            </a:r>
            <a:r>
              <a:rPr lang="en-US" sz="1600" dirty="0">
                <a:solidFill>
                  <a:srgbClr val="0000FF"/>
                </a:solidFill>
                <a:latin typeface="Calibri" charset="0"/>
                <a:ea typeface="ＭＳ Ｐゴシック" charset="0"/>
                <a:cs typeface="ＭＳ Ｐゴシック" charset="0"/>
              </a:rPr>
              <a:t>300/3</a:t>
            </a:r>
            <a:r>
              <a:rPr lang="en-US" sz="1600" dirty="0">
                <a:solidFill>
                  <a:srgbClr val="0000FF"/>
                </a:solidFill>
                <a:latin typeface="Calibri" charset="0"/>
                <a:ea typeface="ＭＳ Ｐゴシック" charset="0"/>
                <a:cs typeface="ＭＳ Ｐゴシック" charset="0"/>
                <a:sym typeface="Symbol" charset="0"/>
              </a:rPr>
              <a:t>  = 100           |AB| = </a:t>
            </a:r>
            <a:r>
              <a:rPr lang="en-US" sz="1600" dirty="0">
                <a:solidFill>
                  <a:srgbClr val="0000FF"/>
                </a:solidFill>
                <a:latin typeface="Calibri" charset="0"/>
                <a:ea typeface="ＭＳ Ｐゴシック" charset="0"/>
                <a:cs typeface="ＭＳ Ｐゴシック" charset="0"/>
              </a:rPr>
              <a:t>300/15</a:t>
            </a:r>
            <a:r>
              <a:rPr lang="en-US" sz="1600" dirty="0">
                <a:solidFill>
                  <a:srgbClr val="0000FF"/>
                </a:solidFill>
                <a:latin typeface="Calibri" charset="0"/>
                <a:ea typeface="ＭＳ Ｐゴシック" charset="0"/>
                <a:cs typeface="ＭＳ Ｐゴシック" charset="0"/>
                <a:sym typeface="Symbol" charset="0"/>
              </a:rPr>
              <a:t>  = 20 </a:t>
            </a:r>
          </a:p>
          <a:p>
            <a:pPr>
              <a:buFont typeface="Arial" charset="0"/>
              <a:buNone/>
            </a:pPr>
            <a:r>
              <a:rPr lang="en-US" sz="1600" dirty="0">
                <a:solidFill>
                  <a:srgbClr val="0000FF"/>
                </a:solidFill>
                <a:latin typeface="Calibri" charset="0"/>
                <a:ea typeface="ＭＳ Ｐゴシック" charset="0"/>
                <a:cs typeface="ＭＳ Ｐゴシック" charset="0"/>
                <a:sym typeface="Symbol" charset="0"/>
              </a:rPr>
              <a:t> </a:t>
            </a:r>
            <a:r>
              <a:rPr lang="en-US" sz="1600" dirty="0">
                <a:solidFill>
                  <a:srgbClr val="0000FF"/>
                </a:solidFill>
                <a:latin typeface="Calibri" charset="0"/>
                <a:ea typeface="ＭＳ Ｐゴシック" charset="0"/>
                <a:cs typeface="ＭＳ Ｐゴシック" charset="0"/>
              </a:rPr>
              <a:t>	     |B| = </a:t>
            </a:r>
            <a:r>
              <a:rPr lang="en-US" sz="1600" dirty="0">
                <a:solidFill>
                  <a:srgbClr val="0000FF"/>
                </a:solidFill>
                <a:latin typeface="Calibri" charset="0"/>
                <a:ea typeface="ＭＳ Ｐゴシック" charset="0"/>
                <a:cs typeface="ＭＳ Ｐゴシック" charset="0"/>
                <a:sym typeface="Symbol" charset="0"/>
              </a:rPr>
              <a:t></a:t>
            </a:r>
            <a:r>
              <a:rPr lang="en-US" sz="1600" dirty="0">
                <a:solidFill>
                  <a:srgbClr val="0000FF"/>
                </a:solidFill>
                <a:latin typeface="Calibri" charset="0"/>
                <a:ea typeface="ＭＳ Ｐゴシック" charset="0"/>
                <a:cs typeface="ＭＳ Ｐゴシック" charset="0"/>
              </a:rPr>
              <a:t>300/5</a:t>
            </a:r>
            <a:r>
              <a:rPr lang="en-US" sz="1600" dirty="0">
                <a:solidFill>
                  <a:srgbClr val="0000FF"/>
                </a:solidFill>
                <a:latin typeface="Calibri" charset="0"/>
                <a:ea typeface="ＭＳ Ｐゴシック" charset="0"/>
                <a:cs typeface="ＭＳ Ｐゴシック" charset="0"/>
                <a:sym typeface="Symbol" charset="0"/>
              </a:rPr>
              <a:t>  = 60              |AC| = </a:t>
            </a:r>
            <a:r>
              <a:rPr lang="en-US" sz="1600" dirty="0">
                <a:solidFill>
                  <a:srgbClr val="0000FF"/>
                </a:solidFill>
                <a:latin typeface="Calibri" charset="0"/>
                <a:ea typeface="ＭＳ Ｐゴシック" charset="0"/>
                <a:cs typeface="ＭＳ Ｐゴシック" charset="0"/>
              </a:rPr>
              <a:t>300/21</a:t>
            </a:r>
            <a:r>
              <a:rPr lang="en-US" sz="1600" dirty="0">
                <a:solidFill>
                  <a:srgbClr val="0000FF"/>
                </a:solidFill>
                <a:latin typeface="Calibri" charset="0"/>
                <a:ea typeface="ＭＳ Ｐゴシック" charset="0"/>
                <a:cs typeface="ＭＳ Ｐゴシック" charset="0"/>
                <a:sym typeface="Symbol" charset="0"/>
              </a:rPr>
              <a:t>  = 14</a:t>
            </a:r>
            <a:endParaRPr lang="en-US" sz="1600" dirty="0">
              <a:solidFill>
                <a:srgbClr val="0000FF"/>
              </a:solidFill>
              <a:latin typeface="Calibri" charset="0"/>
              <a:ea typeface="ＭＳ Ｐゴシック" charset="0"/>
              <a:cs typeface="ＭＳ Ｐゴシック" charset="0"/>
            </a:endParaRPr>
          </a:p>
          <a:p>
            <a:pPr>
              <a:buFont typeface="Arial" charset="0"/>
              <a:buNone/>
            </a:pPr>
            <a:r>
              <a:rPr lang="en-US" sz="1600" dirty="0">
                <a:solidFill>
                  <a:srgbClr val="0000FF"/>
                </a:solidFill>
                <a:latin typeface="Calibri" charset="0"/>
                <a:ea typeface="ＭＳ Ｐゴシック" charset="0"/>
                <a:cs typeface="ＭＳ Ｐゴシック" charset="0"/>
              </a:rPr>
              <a:t>	     |C| = </a:t>
            </a:r>
            <a:r>
              <a:rPr lang="en-US" sz="1600" dirty="0">
                <a:solidFill>
                  <a:srgbClr val="0000FF"/>
                </a:solidFill>
                <a:latin typeface="Calibri" charset="0"/>
                <a:ea typeface="ＭＳ Ｐゴシック" charset="0"/>
                <a:cs typeface="ＭＳ Ｐゴシック" charset="0"/>
                <a:sym typeface="Symbol" charset="0"/>
              </a:rPr>
              <a:t></a:t>
            </a:r>
            <a:r>
              <a:rPr lang="en-US" sz="1600" dirty="0">
                <a:solidFill>
                  <a:srgbClr val="0000FF"/>
                </a:solidFill>
                <a:latin typeface="Calibri" charset="0"/>
                <a:ea typeface="ＭＳ Ｐゴシック" charset="0"/>
                <a:cs typeface="ＭＳ Ｐゴシック" charset="0"/>
              </a:rPr>
              <a:t>300/7</a:t>
            </a:r>
            <a:r>
              <a:rPr lang="en-US" sz="1600" dirty="0">
                <a:solidFill>
                  <a:srgbClr val="0000FF"/>
                </a:solidFill>
                <a:latin typeface="Calibri" charset="0"/>
                <a:ea typeface="ＭＳ Ｐゴシック" charset="0"/>
                <a:cs typeface="ＭＳ Ｐゴシック" charset="0"/>
                <a:sym typeface="Symbol" charset="0"/>
              </a:rPr>
              <a:t>  = 42              |BC| = </a:t>
            </a:r>
            <a:r>
              <a:rPr lang="en-US" sz="1600" dirty="0">
                <a:solidFill>
                  <a:srgbClr val="0000FF"/>
                </a:solidFill>
                <a:latin typeface="Calibri" charset="0"/>
                <a:ea typeface="ＭＳ Ｐゴシック" charset="0"/>
                <a:cs typeface="ＭＳ Ｐゴシック" charset="0"/>
              </a:rPr>
              <a:t>300/35</a:t>
            </a:r>
            <a:r>
              <a:rPr lang="en-US" sz="1600" dirty="0">
                <a:solidFill>
                  <a:srgbClr val="0000FF"/>
                </a:solidFill>
                <a:latin typeface="Calibri" charset="0"/>
                <a:ea typeface="ＭＳ Ｐゴシック" charset="0"/>
                <a:cs typeface="ＭＳ Ｐゴシック" charset="0"/>
                <a:sym typeface="Symbol" charset="0"/>
              </a:rPr>
              <a:t>  = 8</a:t>
            </a:r>
            <a:endParaRPr lang="en-US" sz="1600" dirty="0">
              <a:solidFill>
                <a:srgbClr val="0000FF"/>
              </a:solidFill>
              <a:latin typeface="Calibri" charset="0"/>
              <a:ea typeface="ＭＳ Ｐゴシック" charset="0"/>
              <a:cs typeface="ＭＳ Ｐゴシック" charset="0"/>
            </a:endParaRPr>
          </a:p>
          <a:p>
            <a:pPr>
              <a:buFont typeface="Arial" charset="0"/>
              <a:buNone/>
            </a:pPr>
            <a:r>
              <a:rPr lang="en-US" sz="1600" dirty="0">
                <a:solidFill>
                  <a:srgbClr val="0000FF"/>
                </a:solidFill>
                <a:latin typeface="Calibri" charset="0"/>
                <a:ea typeface="ＭＳ Ｐゴシック" charset="0"/>
                <a:cs typeface="ＭＳ Ｐゴシック" charset="0"/>
                <a:sym typeface="Symbol" charset="0"/>
              </a:rPr>
              <a:t>                                                             |ABC| = </a:t>
            </a:r>
            <a:r>
              <a:rPr lang="en-US" sz="1600" dirty="0">
                <a:solidFill>
                  <a:srgbClr val="0000FF"/>
                </a:solidFill>
                <a:latin typeface="Calibri" charset="0"/>
                <a:ea typeface="ＭＳ Ｐゴシック" charset="0"/>
                <a:cs typeface="ＭＳ Ｐゴシック" charset="0"/>
              </a:rPr>
              <a:t>300/105</a:t>
            </a:r>
            <a:r>
              <a:rPr lang="en-US" sz="1600" dirty="0">
                <a:solidFill>
                  <a:srgbClr val="0000FF"/>
                </a:solidFill>
                <a:latin typeface="Calibri" charset="0"/>
                <a:ea typeface="ＭＳ Ｐゴシック" charset="0"/>
                <a:cs typeface="ＭＳ Ｐゴシック" charset="0"/>
                <a:sym typeface="Symbol" charset="0"/>
              </a:rPr>
              <a:t>  = 2</a:t>
            </a:r>
          </a:p>
        </p:txBody>
      </p:sp>
      <p:pic>
        <p:nvPicPr>
          <p:cNvPr id="4" name="Picture 3" descr="Screen Shot 2015-02-03 at 10.30.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1211" y="3802943"/>
            <a:ext cx="2588730" cy="2323219"/>
          </a:xfrm>
          <a:prstGeom prst="rect">
            <a:avLst/>
          </a:prstGeom>
        </p:spPr>
      </p:pic>
    </p:spTree>
    <p:extLst>
      <p:ext uri="{BB962C8B-B14F-4D97-AF65-F5344CB8AC3E}">
        <p14:creationId xmlns:p14="http://schemas.microsoft.com/office/powerpoint/2010/main" val="23515478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Lists (2)</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Suppose we want to make a list of length three having the property that </a:t>
            </a:r>
          </a:p>
          <a:p>
            <a:pPr lvl="1"/>
            <a:r>
              <a:rPr lang="en-US" dirty="0" smtClean="0"/>
              <a:t>the first entry must be an element of the set         </a:t>
            </a:r>
            <a:r>
              <a:rPr lang="en-US" dirty="0" smtClean="0">
                <a:solidFill>
                  <a:srgbClr val="0000FF"/>
                </a:solidFill>
              </a:rPr>
              <a:t>A = {</a:t>
            </a:r>
            <a:r>
              <a:rPr lang="en-US" dirty="0" err="1" smtClean="0">
                <a:solidFill>
                  <a:srgbClr val="0000FF"/>
                </a:solidFill>
              </a:rPr>
              <a:t>a,b,c</a:t>
            </a:r>
            <a:r>
              <a:rPr lang="en-US" dirty="0" smtClean="0">
                <a:solidFill>
                  <a:srgbClr val="0000FF"/>
                </a:solidFill>
              </a:rPr>
              <a:t>}</a:t>
            </a:r>
            <a:r>
              <a:rPr lang="en-US" dirty="0" smtClean="0"/>
              <a:t>, </a:t>
            </a:r>
          </a:p>
          <a:p>
            <a:pPr lvl="1"/>
            <a:r>
              <a:rPr lang="en-US" dirty="0" smtClean="0"/>
              <a:t>the second entry must be in </a:t>
            </a:r>
            <a:r>
              <a:rPr lang="en-US" dirty="0" smtClean="0">
                <a:solidFill>
                  <a:srgbClr val="0000FF"/>
                </a:solidFill>
              </a:rPr>
              <a:t>B= {5,7} </a:t>
            </a:r>
            <a:r>
              <a:rPr lang="en-US" dirty="0" smtClean="0"/>
              <a:t>and </a:t>
            </a:r>
          </a:p>
          <a:p>
            <a:pPr lvl="1"/>
            <a:r>
              <a:rPr lang="en-US" dirty="0" smtClean="0"/>
              <a:t>the third entry must be in </a:t>
            </a:r>
            <a:r>
              <a:rPr lang="en-US" dirty="0" smtClean="0">
                <a:solidFill>
                  <a:srgbClr val="0000FF"/>
                </a:solidFill>
              </a:rPr>
              <a:t>C={</a:t>
            </a:r>
            <a:r>
              <a:rPr lang="en-US" dirty="0" err="1" smtClean="0">
                <a:solidFill>
                  <a:srgbClr val="0000FF"/>
                </a:solidFill>
              </a:rPr>
              <a:t>a,x</a:t>
            </a:r>
            <a:r>
              <a:rPr lang="en-US" dirty="0" smtClean="0">
                <a:solidFill>
                  <a:srgbClr val="0000FF"/>
                </a:solidFill>
              </a:rPr>
              <a:t>}</a:t>
            </a:r>
            <a:r>
              <a:rPr lang="en-US" dirty="0" smtClean="0"/>
              <a:t>.</a:t>
            </a:r>
          </a:p>
          <a:p>
            <a:r>
              <a:rPr lang="en-US" dirty="0" smtClean="0"/>
              <a:t>How many such lists altogether?</a:t>
            </a:r>
          </a:p>
          <a:p>
            <a:r>
              <a:rPr lang="en-US" dirty="0" smtClean="0"/>
              <a:t>Again it is |A x B x C|.</a:t>
            </a:r>
          </a:p>
          <a:p>
            <a:r>
              <a:rPr lang="en-US" dirty="0" smtClean="0"/>
              <a:t>How do we generate these lists systematically?</a:t>
            </a:r>
          </a:p>
        </p:txBody>
      </p:sp>
    </p:spTree>
    <p:extLst>
      <p:ext uri="{BB962C8B-B14F-4D97-AF65-F5344CB8AC3E}">
        <p14:creationId xmlns:p14="http://schemas.microsoft.com/office/powerpoint/2010/main" val="2445426342"/>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normAutofit/>
          </a:bodyPr>
          <a:lstStyle/>
          <a:p>
            <a:r>
              <a:rPr lang="en-US" sz="4000" b="1" dirty="0">
                <a:solidFill>
                  <a:srgbClr val="0000FF"/>
                </a:solidFill>
                <a:latin typeface="Calibri" charset="0"/>
                <a:ea typeface="ＭＳ Ｐゴシック" charset="0"/>
                <a:cs typeface="ＭＳ Ｐゴシック" charset="0"/>
              </a:rPr>
              <a:t>Application of PIE: Example </a:t>
            </a:r>
            <a:r>
              <a:rPr lang="en-US" sz="4000" b="1" dirty="0" smtClean="0">
                <a:solidFill>
                  <a:srgbClr val="0000FF"/>
                </a:solidFill>
                <a:latin typeface="Calibri" charset="0"/>
                <a:ea typeface="ＭＳ Ｐゴシック" charset="0"/>
                <a:cs typeface="ＭＳ Ｐゴシック" charset="0"/>
              </a:rPr>
              <a:t>1</a:t>
            </a:r>
            <a:endParaRPr lang="en-US" sz="4000" b="1" dirty="0">
              <a:solidFill>
                <a:srgbClr val="0000FF"/>
              </a:solidFill>
              <a:latin typeface="Calibri" charset="0"/>
              <a:ea typeface="ＭＳ Ｐゴシック" charset="0"/>
              <a:cs typeface="ＭＳ Ｐゴシック" charset="0"/>
            </a:endParaRPr>
          </a:p>
        </p:txBody>
      </p:sp>
      <p:sp>
        <p:nvSpPr>
          <p:cNvPr id="46082" name="Content Placeholder 2"/>
          <p:cNvSpPr>
            <a:spLocks noGrp="1"/>
          </p:cNvSpPr>
          <p:nvPr>
            <p:ph idx="1"/>
          </p:nvPr>
        </p:nvSpPr>
        <p:spPr/>
        <p:txBody>
          <a:bodyPr>
            <a:normAutofit lnSpcReduction="10000"/>
          </a:bodyPr>
          <a:lstStyle/>
          <a:p>
            <a:pPr marL="342900" lvl="1" indent="-342900">
              <a:buFont typeface="Arial" charset="0"/>
              <a:buChar char="•"/>
            </a:pPr>
            <a:r>
              <a:rPr lang="en-US" sz="2000" dirty="0">
                <a:latin typeface="Calibri" charset="0"/>
                <a:ea typeface="ＭＳ Ｐゴシック" charset="0"/>
              </a:rPr>
              <a:t>How many integers between 1 and 300 (inclusive) are divisible by 5 but by neither 3 or 7?</a:t>
            </a:r>
          </a:p>
          <a:p>
            <a:pPr>
              <a:buFont typeface="Arial" charset="0"/>
              <a:buNone/>
            </a:pPr>
            <a:r>
              <a:rPr lang="en-US" sz="2000" dirty="0">
                <a:latin typeface="Calibri" charset="0"/>
                <a:ea typeface="ＭＳ Ｐゴシック" charset="0"/>
                <a:cs typeface="ＭＳ Ｐゴシック" charset="0"/>
              </a:rPr>
              <a:t>	Answer: |</a:t>
            </a:r>
            <a:r>
              <a:rPr lang="en-US" sz="2000" dirty="0" smtClean="0">
                <a:latin typeface="Calibri" charset="0"/>
                <a:ea typeface="ＭＳ Ｐゴシック" charset="0"/>
                <a:cs typeface="ＭＳ Ｐゴシック" charset="0"/>
                <a:sym typeface="Symbol" charset="0"/>
              </a:rPr>
              <a:t>B - (</a:t>
            </a:r>
            <a:r>
              <a:rPr lang="en-US" sz="2000" dirty="0">
                <a:latin typeface="Calibri" charset="0"/>
                <a:ea typeface="ＭＳ Ｐゴシック" charset="0"/>
                <a:cs typeface="ＭＳ Ｐゴシック" charset="0"/>
                <a:sym typeface="Symbol" charset="0"/>
              </a:rPr>
              <a:t>A C)</a:t>
            </a:r>
            <a:r>
              <a:rPr lang="en-US" sz="2000" dirty="0">
                <a:latin typeface="Calibri" charset="0"/>
                <a:ea typeface="ＭＳ Ｐゴシック" charset="0"/>
                <a:cs typeface="ＭＳ Ｐゴシック" charset="0"/>
              </a:rPr>
              <a:t>| = |</a:t>
            </a:r>
            <a:r>
              <a:rPr lang="en-US" sz="2000" dirty="0">
                <a:latin typeface="Calibri" charset="0"/>
                <a:ea typeface="ＭＳ Ｐゴシック" charset="0"/>
                <a:cs typeface="ＭＳ Ｐゴシック" charset="0"/>
                <a:sym typeface="Symbol" charset="0"/>
              </a:rPr>
              <a:t>B</a:t>
            </a:r>
            <a:r>
              <a:rPr lang="en-US" sz="2000" dirty="0">
                <a:latin typeface="Calibri" charset="0"/>
                <a:ea typeface="ＭＳ Ｐゴシック" charset="0"/>
                <a:cs typeface="ＭＳ Ｐゴシック" charset="0"/>
              </a:rPr>
              <a:t>| - |</a:t>
            </a:r>
            <a:r>
              <a:rPr lang="en-US" sz="2000" dirty="0">
                <a:latin typeface="Calibri" charset="0"/>
                <a:ea typeface="ＭＳ Ｐゴシック" charset="0"/>
                <a:cs typeface="ＭＳ Ｐゴシック" charset="0"/>
                <a:sym typeface="Symbol" charset="0"/>
              </a:rPr>
              <a:t>B  (A C)</a:t>
            </a:r>
            <a:r>
              <a:rPr lang="en-US" sz="2000" dirty="0">
                <a:latin typeface="Calibri" charset="0"/>
                <a:ea typeface="ＭＳ Ｐゴシック" charset="0"/>
                <a:cs typeface="ＭＳ Ｐゴシック" charset="0"/>
              </a:rPr>
              <a:t>| </a:t>
            </a:r>
            <a:endParaRPr lang="en-US" sz="2400" dirty="0">
              <a:latin typeface="Calibri" charset="0"/>
              <a:ea typeface="ＭＳ Ｐゴシック" charset="0"/>
              <a:cs typeface="ＭＳ Ｐゴシック" charset="0"/>
            </a:endParaRPr>
          </a:p>
          <a:p>
            <a:r>
              <a:rPr lang="en-US" sz="2000" dirty="0">
                <a:latin typeface="Calibri" charset="0"/>
                <a:ea typeface="ＭＳ Ｐゴシック" charset="0"/>
                <a:cs typeface="ＭＳ Ｐゴシック" charset="0"/>
              </a:rPr>
              <a:t>Distributing B over the intersection</a:t>
            </a:r>
          </a:p>
          <a:p>
            <a:pPr>
              <a:buFont typeface="Arial" charset="0"/>
              <a:buNone/>
            </a:pPr>
            <a:r>
              <a:rPr lang="en-US" sz="2000" dirty="0">
                <a:latin typeface="Calibri" charset="0"/>
                <a:ea typeface="ＭＳ Ｐゴシック" charset="0"/>
                <a:cs typeface="ＭＳ Ｐゴシック" charset="0"/>
              </a:rPr>
              <a:t>	|B</a:t>
            </a:r>
            <a:r>
              <a:rPr lang="en-US" sz="2000" dirty="0">
                <a:latin typeface="Calibri" charset="0"/>
                <a:ea typeface="ＭＳ Ｐゴシック" charset="0"/>
                <a:cs typeface="ＭＳ Ｐゴシック" charset="0"/>
                <a:sym typeface="Symbol" charset="0"/>
              </a:rPr>
              <a:t>  (A  C)</a:t>
            </a:r>
            <a:r>
              <a:rPr lang="en-US" sz="2000" dirty="0">
                <a:latin typeface="Calibri" charset="0"/>
                <a:ea typeface="ＭＳ Ｐゴシック" charset="0"/>
                <a:cs typeface="ＭＳ Ｐゴシック" charset="0"/>
              </a:rPr>
              <a:t>| = |(B</a:t>
            </a:r>
            <a:r>
              <a:rPr lang="en-US" sz="2000" dirty="0">
                <a:latin typeface="Calibri" charset="0"/>
                <a:ea typeface="ＭＳ Ｐゴシック" charset="0"/>
                <a:cs typeface="ＭＳ Ｐゴシック" charset="0"/>
                <a:sym typeface="Symbol" charset="0"/>
              </a:rPr>
              <a:t>  A)  (B  C)</a:t>
            </a:r>
            <a:r>
              <a:rPr lang="en-US" sz="2000" dirty="0">
                <a:latin typeface="Calibri" charset="0"/>
                <a:ea typeface="ＭＳ Ｐゴシック" charset="0"/>
                <a:cs typeface="ＭＳ Ｐゴシック" charset="0"/>
              </a:rPr>
              <a:t>|</a:t>
            </a:r>
          </a:p>
          <a:p>
            <a:pPr>
              <a:buFont typeface="Arial" charset="0"/>
              <a:buNone/>
            </a:pPr>
            <a:r>
              <a:rPr lang="en-US" sz="2000" dirty="0">
                <a:latin typeface="Calibri" charset="0"/>
                <a:ea typeface="ＭＳ Ｐゴシック" charset="0"/>
                <a:cs typeface="ＭＳ Ｐゴシック" charset="0"/>
              </a:rPr>
              <a:t>                                = |B</a:t>
            </a:r>
            <a:r>
              <a:rPr lang="en-US" sz="2000" dirty="0">
                <a:latin typeface="Calibri" charset="0"/>
                <a:ea typeface="ＭＳ Ｐゴシック" charset="0"/>
                <a:cs typeface="ＭＳ Ｐゴシック" charset="0"/>
                <a:sym typeface="Symbol" charset="0"/>
              </a:rPr>
              <a:t>  A| + |B  C</a:t>
            </a:r>
            <a:r>
              <a:rPr lang="en-US" sz="2000" dirty="0">
                <a:latin typeface="Calibri" charset="0"/>
                <a:ea typeface="ＭＳ Ｐゴシック" charset="0"/>
                <a:cs typeface="ＭＳ Ｐゴシック" charset="0"/>
              </a:rPr>
              <a:t>| - | (B</a:t>
            </a:r>
            <a:r>
              <a:rPr lang="en-US" sz="2000" dirty="0">
                <a:latin typeface="Calibri" charset="0"/>
                <a:ea typeface="ＭＳ Ｐゴシック" charset="0"/>
                <a:cs typeface="ＭＳ Ｐゴシック" charset="0"/>
                <a:sym typeface="Symbol" charset="0"/>
              </a:rPr>
              <a:t>  A)</a:t>
            </a:r>
            <a:r>
              <a:rPr lang="en-US" sz="2000" dirty="0">
                <a:latin typeface="Calibri" charset="0"/>
                <a:ea typeface="ＭＳ Ｐゴシック" charset="0"/>
                <a:cs typeface="ＭＳ Ｐゴシック" charset="0"/>
              </a:rPr>
              <a:t> </a:t>
            </a:r>
            <a:r>
              <a:rPr lang="en-US" sz="2000" dirty="0">
                <a:latin typeface="Calibri" charset="0"/>
                <a:ea typeface="ＭＳ Ｐゴシック" charset="0"/>
                <a:cs typeface="ＭＳ Ｐゴシック" charset="0"/>
                <a:sym typeface="Symbol" charset="0"/>
              </a:rPr>
              <a:t> </a:t>
            </a:r>
            <a:r>
              <a:rPr lang="en-US" sz="2000" dirty="0">
                <a:latin typeface="Calibri" charset="0"/>
                <a:ea typeface="ＭＳ Ｐゴシック" charset="0"/>
                <a:cs typeface="ＭＳ Ｐゴシック" charset="0"/>
              </a:rPr>
              <a:t>(B</a:t>
            </a:r>
            <a:r>
              <a:rPr lang="en-US" sz="2000" dirty="0">
                <a:latin typeface="Calibri" charset="0"/>
                <a:ea typeface="ＭＳ Ｐゴシック" charset="0"/>
                <a:cs typeface="ＭＳ Ｐゴシック" charset="0"/>
                <a:sym typeface="Symbol" charset="0"/>
              </a:rPr>
              <a:t>  C) </a:t>
            </a:r>
            <a:r>
              <a:rPr lang="en-US" sz="2000" dirty="0">
                <a:latin typeface="Calibri" charset="0"/>
                <a:ea typeface="ＭＳ Ｐゴシック" charset="0"/>
                <a:cs typeface="ＭＳ Ｐゴシック" charset="0"/>
              </a:rPr>
              <a:t>|</a:t>
            </a:r>
          </a:p>
          <a:p>
            <a:pPr>
              <a:buFont typeface="Arial" charset="0"/>
              <a:buNone/>
            </a:pPr>
            <a:r>
              <a:rPr lang="en-US" sz="2000" dirty="0">
                <a:latin typeface="Calibri" charset="0"/>
                <a:ea typeface="ＭＳ Ｐゴシック" charset="0"/>
                <a:cs typeface="ＭＳ Ｐゴシック" charset="0"/>
              </a:rPr>
              <a:t>                                = |B</a:t>
            </a:r>
            <a:r>
              <a:rPr lang="en-US" sz="2000" dirty="0">
                <a:latin typeface="Calibri" charset="0"/>
                <a:ea typeface="ＭＳ Ｐゴシック" charset="0"/>
                <a:cs typeface="ＭＳ Ｐゴシック" charset="0"/>
                <a:sym typeface="Symbol" charset="0"/>
              </a:rPr>
              <a:t>  A| + |B  C</a:t>
            </a:r>
            <a:r>
              <a:rPr lang="en-US" sz="2000" dirty="0">
                <a:latin typeface="Calibri" charset="0"/>
                <a:ea typeface="ＭＳ Ｐゴシック" charset="0"/>
                <a:cs typeface="ＭＳ Ｐゴシック" charset="0"/>
              </a:rPr>
              <a:t>| - | B</a:t>
            </a:r>
            <a:r>
              <a:rPr lang="en-US" sz="2000" dirty="0">
                <a:latin typeface="Calibri" charset="0"/>
                <a:ea typeface="ＭＳ Ｐゴシック" charset="0"/>
                <a:cs typeface="ＭＳ Ｐゴシック" charset="0"/>
                <a:sym typeface="Symbol" charset="0"/>
              </a:rPr>
              <a:t>  A</a:t>
            </a:r>
            <a:r>
              <a:rPr lang="en-US" sz="2000" dirty="0">
                <a:latin typeface="Calibri" charset="0"/>
                <a:ea typeface="ＭＳ Ｐゴシック" charset="0"/>
                <a:cs typeface="ＭＳ Ｐゴシック" charset="0"/>
              </a:rPr>
              <a:t> </a:t>
            </a:r>
            <a:r>
              <a:rPr lang="en-US" sz="2000" dirty="0">
                <a:latin typeface="Calibri" charset="0"/>
                <a:ea typeface="ＭＳ Ｐゴシック" charset="0"/>
                <a:cs typeface="ＭＳ Ｐゴシック" charset="0"/>
                <a:sym typeface="Symbol" charset="0"/>
              </a:rPr>
              <a:t> C </a:t>
            </a:r>
            <a:r>
              <a:rPr lang="en-US" sz="2000" dirty="0">
                <a:latin typeface="Calibri" charset="0"/>
                <a:ea typeface="ＭＳ Ｐゴシック" charset="0"/>
                <a:cs typeface="ＭＳ Ｐゴシック" charset="0"/>
              </a:rPr>
              <a:t>|</a:t>
            </a:r>
          </a:p>
          <a:p>
            <a:pPr>
              <a:buFont typeface="Arial" charset="0"/>
              <a:buNone/>
            </a:pPr>
            <a:r>
              <a:rPr lang="en-US" sz="2000" dirty="0">
                <a:latin typeface="Calibri" charset="0"/>
                <a:ea typeface="ＭＳ Ｐゴシック" charset="0"/>
                <a:cs typeface="ＭＳ Ｐゴシック" charset="0"/>
              </a:rPr>
              <a:t>                                = 20 + 8 – 2 = 26</a:t>
            </a:r>
          </a:p>
          <a:p>
            <a:endParaRPr lang="en-US" sz="1600" dirty="0">
              <a:latin typeface="Calibri" charset="0"/>
              <a:ea typeface="ＭＳ Ｐゴシック" charset="0"/>
              <a:cs typeface="ＭＳ Ｐゴシック" charset="0"/>
            </a:endParaRPr>
          </a:p>
          <a:p>
            <a:r>
              <a:rPr lang="en-US" sz="1600" dirty="0">
                <a:solidFill>
                  <a:srgbClr val="0000FF"/>
                </a:solidFill>
                <a:latin typeface="Calibri" charset="0"/>
                <a:ea typeface="ＭＳ Ｐゴシック" charset="0"/>
                <a:cs typeface="ＭＳ Ｐゴシック" charset="0"/>
              </a:rPr>
              <a:t>Knowing that</a:t>
            </a:r>
          </a:p>
          <a:p>
            <a:pPr>
              <a:buFont typeface="Arial" charset="0"/>
              <a:buNone/>
            </a:pPr>
            <a:r>
              <a:rPr lang="en-US" sz="1600" dirty="0">
                <a:solidFill>
                  <a:srgbClr val="0000FF"/>
                </a:solidFill>
                <a:latin typeface="Calibri" charset="0"/>
                <a:ea typeface="ＭＳ Ｐゴシック" charset="0"/>
                <a:cs typeface="ＭＳ Ｐゴシック" charset="0"/>
              </a:rPr>
              <a:t>	     |A| = </a:t>
            </a:r>
            <a:r>
              <a:rPr lang="en-US" sz="1600" dirty="0">
                <a:solidFill>
                  <a:srgbClr val="0000FF"/>
                </a:solidFill>
                <a:latin typeface="Calibri" charset="0"/>
                <a:ea typeface="ＭＳ Ｐゴシック" charset="0"/>
                <a:cs typeface="ＭＳ Ｐゴシック" charset="0"/>
                <a:sym typeface="Symbol" charset="0"/>
              </a:rPr>
              <a:t></a:t>
            </a:r>
            <a:r>
              <a:rPr lang="en-US" sz="1600" dirty="0">
                <a:solidFill>
                  <a:srgbClr val="0000FF"/>
                </a:solidFill>
                <a:latin typeface="Calibri" charset="0"/>
                <a:ea typeface="ＭＳ Ｐゴシック" charset="0"/>
                <a:cs typeface="ＭＳ Ｐゴシック" charset="0"/>
              </a:rPr>
              <a:t>300/3</a:t>
            </a:r>
            <a:r>
              <a:rPr lang="en-US" sz="1600" dirty="0">
                <a:solidFill>
                  <a:srgbClr val="0000FF"/>
                </a:solidFill>
                <a:latin typeface="Calibri" charset="0"/>
                <a:ea typeface="ＭＳ Ｐゴシック" charset="0"/>
                <a:cs typeface="ＭＳ Ｐゴシック" charset="0"/>
                <a:sym typeface="Symbol" charset="0"/>
              </a:rPr>
              <a:t>  = 100           |AB| = </a:t>
            </a:r>
            <a:r>
              <a:rPr lang="en-US" sz="1600" dirty="0">
                <a:solidFill>
                  <a:srgbClr val="0000FF"/>
                </a:solidFill>
                <a:latin typeface="Calibri" charset="0"/>
                <a:ea typeface="ＭＳ Ｐゴシック" charset="0"/>
                <a:cs typeface="ＭＳ Ｐゴシック" charset="0"/>
              </a:rPr>
              <a:t>300/15</a:t>
            </a:r>
            <a:r>
              <a:rPr lang="en-US" sz="1600" dirty="0">
                <a:solidFill>
                  <a:srgbClr val="0000FF"/>
                </a:solidFill>
                <a:latin typeface="Calibri" charset="0"/>
                <a:ea typeface="ＭＳ Ｐゴシック" charset="0"/>
                <a:cs typeface="ＭＳ Ｐゴシック" charset="0"/>
                <a:sym typeface="Symbol" charset="0"/>
              </a:rPr>
              <a:t>  = 20 </a:t>
            </a:r>
          </a:p>
          <a:p>
            <a:pPr>
              <a:buFont typeface="Arial" charset="0"/>
              <a:buNone/>
            </a:pPr>
            <a:r>
              <a:rPr lang="en-US" sz="1600" dirty="0">
                <a:solidFill>
                  <a:srgbClr val="0000FF"/>
                </a:solidFill>
                <a:latin typeface="Calibri" charset="0"/>
                <a:ea typeface="ＭＳ Ｐゴシック" charset="0"/>
                <a:cs typeface="ＭＳ Ｐゴシック" charset="0"/>
                <a:sym typeface="Symbol" charset="0"/>
              </a:rPr>
              <a:t> </a:t>
            </a:r>
            <a:r>
              <a:rPr lang="en-US" sz="1600" dirty="0">
                <a:solidFill>
                  <a:srgbClr val="0000FF"/>
                </a:solidFill>
                <a:latin typeface="Calibri" charset="0"/>
                <a:ea typeface="ＭＳ Ｐゴシック" charset="0"/>
                <a:cs typeface="ＭＳ Ｐゴシック" charset="0"/>
              </a:rPr>
              <a:t>	     |B| = </a:t>
            </a:r>
            <a:r>
              <a:rPr lang="en-US" sz="1600" dirty="0">
                <a:solidFill>
                  <a:srgbClr val="0000FF"/>
                </a:solidFill>
                <a:latin typeface="Calibri" charset="0"/>
                <a:ea typeface="ＭＳ Ｐゴシック" charset="0"/>
                <a:cs typeface="ＭＳ Ｐゴシック" charset="0"/>
                <a:sym typeface="Symbol" charset="0"/>
              </a:rPr>
              <a:t></a:t>
            </a:r>
            <a:r>
              <a:rPr lang="en-US" sz="1600" dirty="0">
                <a:solidFill>
                  <a:srgbClr val="0000FF"/>
                </a:solidFill>
                <a:latin typeface="Calibri" charset="0"/>
                <a:ea typeface="ＭＳ Ｐゴシック" charset="0"/>
                <a:cs typeface="ＭＳ Ｐゴシック" charset="0"/>
              </a:rPr>
              <a:t>300/5</a:t>
            </a:r>
            <a:r>
              <a:rPr lang="en-US" sz="1600" dirty="0">
                <a:solidFill>
                  <a:srgbClr val="0000FF"/>
                </a:solidFill>
                <a:latin typeface="Calibri" charset="0"/>
                <a:ea typeface="ＭＳ Ｐゴシック" charset="0"/>
                <a:cs typeface="ＭＳ Ｐゴシック" charset="0"/>
                <a:sym typeface="Symbol" charset="0"/>
              </a:rPr>
              <a:t>  = 60              |AC| = </a:t>
            </a:r>
            <a:r>
              <a:rPr lang="en-US" sz="1600" dirty="0">
                <a:solidFill>
                  <a:srgbClr val="0000FF"/>
                </a:solidFill>
                <a:latin typeface="Calibri" charset="0"/>
                <a:ea typeface="ＭＳ Ｐゴシック" charset="0"/>
                <a:cs typeface="ＭＳ Ｐゴシック" charset="0"/>
              </a:rPr>
              <a:t>300/21</a:t>
            </a:r>
            <a:r>
              <a:rPr lang="en-US" sz="1600" dirty="0">
                <a:solidFill>
                  <a:srgbClr val="0000FF"/>
                </a:solidFill>
                <a:latin typeface="Calibri" charset="0"/>
                <a:ea typeface="ＭＳ Ｐゴシック" charset="0"/>
                <a:cs typeface="ＭＳ Ｐゴシック" charset="0"/>
                <a:sym typeface="Symbol" charset="0"/>
              </a:rPr>
              <a:t>  = 14</a:t>
            </a:r>
            <a:endParaRPr lang="en-US" sz="1600" dirty="0">
              <a:solidFill>
                <a:srgbClr val="0000FF"/>
              </a:solidFill>
              <a:latin typeface="Calibri" charset="0"/>
              <a:ea typeface="ＭＳ Ｐゴシック" charset="0"/>
              <a:cs typeface="ＭＳ Ｐゴシック" charset="0"/>
            </a:endParaRPr>
          </a:p>
          <a:p>
            <a:pPr>
              <a:buFont typeface="Arial" charset="0"/>
              <a:buNone/>
            </a:pPr>
            <a:r>
              <a:rPr lang="en-US" sz="1600" dirty="0">
                <a:solidFill>
                  <a:srgbClr val="0000FF"/>
                </a:solidFill>
                <a:latin typeface="Calibri" charset="0"/>
                <a:ea typeface="ＭＳ Ｐゴシック" charset="0"/>
                <a:cs typeface="ＭＳ Ｐゴシック" charset="0"/>
              </a:rPr>
              <a:t>	     |C| = </a:t>
            </a:r>
            <a:r>
              <a:rPr lang="en-US" sz="1600" dirty="0">
                <a:solidFill>
                  <a:srgbClr val="0000FF"/>
                </a:solidFill>
                <a:latin typeface="Calibri" charset="0"/>
                <a:ea typeface="ＭＳ Ｐゴシック" charset="0"/>
                <a:cs typeface="ＭＳ Ｐゴシック" charset="0"/>
                <a:sym typeface="Symbol" charset="0"/>
              </a:rPr>
              <a:t></a:t>
            </a:r>
            <a:r>
              <a:rPr lang="en-US" sz="1600" dirty="0">
                <a:solidFill>
                  <a:srgbClr val="0000FF"/>
                </a:solidFill>
                <a:latin typeface="Calibri" charset="0"/>
                <a:ea typeface="ＭＳ Ｐゴシック" charset="0"/>
                <a:cs typeface="ＭＳ Ｐゴシック" charset="0"/>
              </a:rPr>
              <a:t>300/7</a:t>
            </a:r>
            <a:r>
              <a:rPr lang="en-US" sz="1600" dirty="0">
                <a:solidFill>
                  <a:srgbClr val="0000FF"/>
                </a:solidFill>
                <a:latin typeface="Calibri" charset="0"/>
                <a:ea typeface="ＭＳ Ｐゴシック" charset="0"/>
                <a:cs typeface="ＭＳ Ｐゴシック" charset="0"/>
                <a:sym typeface="Symbol" charset="0"/>
              </a:rPr>
              <a:t>  = 42              |BC| = </a:t>
            </a:r>
            <a:r>
              <a:rPr lang="en-US" sz="1600" dirty="0">
                <a:solidFill>
                  <a:srgbClr val="0000FF"/>
                </a:solidFill>
                <a:latin typeface="Calibri" charset="0"/>
                <a:ea typeface="ＭＳ Ｐゴシック" charset="0"/>
                <a:cs typeface="ＭＳ Ｐゴシック" charset="0"/>
              </a:rPr>
              <a:t>300/35</a:t>
            </a:r>
            <a:r>
              <a:rPr lang="en-US" sz="1600" dirty="0">
                <a:solidFill>
                  <a:srgbClr val="0000FF"/>
                </a:solidFill>
                <a:latin typeface="Calibri" charset="0"/>
                <a:ea typeface="ＭＳ Ｐゴシック" charset="0"/>
                <a:cs typeface="ＭＳ Ｐゴシック" charset="0"/>
                <a:sym typeface="Symbol" charset="0"/>
              </a:rPr>
              <a:t>  = 8</a:t>
            </a:r>
            <a:endParaRPr lang="en-US" sz="1600" dirty="0">
              <a:solidFill>
                <a:srgbClr val="0000FF"/>
              </a:solidFill>
              <a:latin typeface="Calibri" charset="0"/>
              <a:ea typeface="ＭＳ Ｐゴシック" charset="0"/>
              <a:cs typeface="ＭＳ Ｐゴシック" charset="0"/>
            </a:endParaRPr>
          </a:p>
          <a:p>
            <a:pPr>
              <a:buFont typeface="Arial" charset="0"/>
              <a:buNone/>
            </a:pPr>
            <a:r>
              <a:rPr lang="en-US" sz="1600" dirty="0">
                <a:solidFill>
                  <a:srgbClr val="0000FF"/>
                </a:solidFill>
                <a:latin typeface="Calibri" charset="0"/>
                <a:ea typeface="ＭＳ Ｐゴシック" charset="0"/>
                <a:cs typeface="ＭＳ Ｐゴシック" charset="0"/>
                <a:sym typeface="Symbol" charset="0"/>
              </a:rPr>
              <a:t>                                                             |ABC| = </a:t>
            </a:r>
            <a:r>
              <a:rPr lang="en-US" sz="1600" dirty="0">
                <a:solidFill>
                  <a:srgbClr val="0000FF"/>
                </a:solidFill>
                <a:latin typeface="Calibri" charset="0"/>
                <a:ea typeface="ＭＳ Ｐゴシック" charset="0"/>
                <a:cs typeface="ＭＳ Ｐゴシック" charset="0"/>
              </a:rPr>
              <a:t>300/105</a:t>
            </a:r>
            <a:r>
              <a:rPr lang="en-US" sz="1600" dirty="0">
                <a:solidFill>
                  <a:srgbClr val="0000FF"/>
                </a:solidFill>
                <a:latin typeface="Calibri" charset="0"/>
                <a:ea typeface="ＭＳ Ｐゴシック" charset="0"/>
                <a:cs typeface="ＭＳ Ｐゴシック" charset="0"/>
                <a:sym typeface="Symbol" charset="0"/>
              </a:rPr>
              <a:t>  = 2</a:t>
            </a:r>
          </a:p>
        </p:txBody>
      </p:sp>
      <p:pic>
        <p:nvPicPr>
          <p:cNvPr id="4" name="Picture 3" descr="Screen Shot 2015-02-03 at 10.30.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1211" y="3802943"/>
            <a:ext cx="2588730" cy="2323219"/>
          </a:xfrm>
          <a:prstGeom prst="rect">
            <a:avLst/>
          </a:prstGeom>
        </p:spPr>
      </p:pic>
    </p:spTree>
    <p:extLst>
      <p:ext uri="{BB962C8B-B14F-4D97-AF65-F5344CB8AC3E}">
        <p14:creationId xmlns:p14="http://schemas.microsoft.com/office/powerpoint/2010/main" val="3471037902"/>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normAutofit/>
          </a:bodyPr>
          <a:lstStyle/>
          <a:p>
            <a:r>
              <a:rPr lang="en-US" sz="2800" dirty="0" smtClean="0">
                <a:solidFill>
                  <a:srgbClr val="FF0000"/>
                </a:solidFill>
              </a:rPr>
              <a:t>3.2(6)</a:t>
            </a:r>
            <a:r>
              <a:rPr lang="en-US" sz="2800" dirty="0" smtClean="0"/>
              <a:t> There are two 0’s at the end of 10!=3,268,800. Using only paper and pencil, determine how many 0’s are at the end od 100!. </a:t>
            </a:r>
          </a:p>
          <a:p>
            <a:pPr marL="0" indent="0">
              <a:buNone/>
            </a:pPr>
            <a:r>
              <a:rPr lang="en-US" sz="2800" dirty="0" smtClean="0"/>
              <a:t>	</a:t>
            </a:r>
            <a:r>
              <a:rPr lang="en-US" sz="2800" b="1" dirty="0" err="1" smtClean="0">
                <a:solidFill>
                  <a:srgbClr val="FF0000"/>
                </a:solidFill>
              </a:rPr>
              <a:t>Ans</a:t>
            </a:r>
            <a:r>
              <a:rPr lang="en-US" sz="2800" b="1" dirty="0" smtClean="0">
                <a:solidFill>
                  <a:srgbClr val="FF0000"/>
                </a:solidFill>
              </a:rPr>
              <a:t>:</a:t>
            </a:r>
            <a:r>
              <a:rPr lang="en-US" sz="2800" dirty="0" smtClean="0"/>
              <a:t> The two zeros in 10! come from the fact that </a:t>
            </a:r>
          </a:p>
          <a:p>
            <a:pPr lvl="1"/>
            <a:r>
              <a:rPr lang="en-US" sz="2400" dirty="0" smtClean="0">
                <a:solidFill>
                  <a:srgbClr val="0000FF"/>
                </a:solidFill>
              </a:rPr>
              <a:t>(1) The number is divisible by 10, and</a:t>
            </a:r>
          </a:p>
          <a:p>
            <a:pPr lvl="1"/>
            <a:r>
              <a:rPr lang="en-US" sz="2400" dirty="0" smtClean="0">
                <a:solidFill>
                  <a:srgbClr val="0000FF"/>
                </a:solidFill>
              </a:rPr>
              <a:t>(2) The number is divisible by both 5 and 2.</a:t>
            </a:r>
          </a:p>
          <a:p>
            <a:pPr marL="0" indent="0">
              <a:buNone/>
            </a:pPr>
            <a:r>
              <a:rPr lang="en-US" dirty="0"/>
              <a:t>	</a:t>
            </a:r>
            <a:r>
              <a:rPr lang="en-US" sz="2800" dirty="0" smtClean="0"/>
              <a:t>Now 100! is divisible by 100*(95*92)* 90*(85*82)*</a:t>
            </a:r>
          </a:p>
          <a:p>
            <a:pPr marL="0" indent="0">
              <a:buNone/>
            </a:pPr>
            <a:r>
              <a:rPr lang="en-US" sz="2800" dirty="0" smtClean="0"/>
              <a:t>…..10*(5*2). </a:t>
            </a:r>
          </a:p>
          <a:p>
            <a:pPr lvl="1"/>
            <a:r>
              <a:rPr lang="en-US" sz="2400" dirty="0" smtClean="0">
                <a:solidFill>
                  <a:srgbClr val="FF0000"/>
                </a:solidFill>
              </a:rPr>
              <a:t>The number of trailing zeros in 100! is 21.</a:t>
            </a:r>
          </a:p>
        </p:txBody>
      </p:sp>
    </p:spTree>
    <p:extLst>
      <p:ext uri="{BB962C8B-B14F-4D97-AF65-F5344CB8AC3E}">
        <p14:creationId xmlns:p14="http://schemas.microsoft.com/office/powerpoint/2010/main" val="3435285462"/>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normAutofit/>
          </a:bodyPr>
          <a:lstStyle/>
          <a:p>
            <a:r>
              <a:rPr lang="en-US" sz="2800" dirty="0" smtClean="0">
                <a:solidFill>
                  <a:srgbClr val="FF0000"/>
                </a:solidFill>
              </a:rPr>
              <a:t>3.2(6)</a:t>
            </a:r>
            <a:r>
              <a:rPr lang="en-US" sz="2800" dirty="0" smtClean="0"/>
              <a:t> There are two 0’s at the end of 10!=3,268,800. Using only paper and pencil, determine how many 0’s are at the end od 100!. </a:t>
            </a:r>
          </a:p>
          <a:p>
            <a:pPr marL="0" indent="0">
              <a:buNone/>
            </a:pPr>
            <a:r>
              <a:rPr lang="en-US" sz="2800" dirty="0" smtClean="0"/>
              <a:t>	</a:t>
            </a:r>
            <a:r>
              <a:rPr lang="en-US" sz="2800" b="1" dirty="0" err="1" smtClean="0">
                <a:solidFill>
                  <a:srgbClr val="FF0000"/>
                </a:solidFill>
              </a:rPr>
              <a:t>Ans</a:t>
            </a:r>
            <a:r>
              <a:rPr lang="en-US" sz="2800" b="1" dirty="0" smtClean="0">
                <a:solidFill>
                  <a:srgbClr val="FF0000"/>
                </a:solidFill>
              </a:rPr>
              <a:t>:</a:t>
            </a:r>
            <a:r>
              <a:rPr lang="en-US" sz="2800" dirty="0" smtClean="0"/>
              <a:t> The two zeros in 10! come from the fact that </a:t>
            </a:r>
          </a:p>
          <a:p>
            <a:pPr lvl="1"/>
            <a:r>
              <a:rPr lang="en-US" sz="2400" dirty="0" smtClean="0">
                <a:solidFill>
                  <a:srgbClr val="0000FF"/>
                </a:solidFill>
              </a:rPr>
              <a:t>(1) The number is divisible by 10, and</a:t>
            </a:r>
          </a:p>
          <a:p>
            <a:pPr lvl="1"/>
            <a:r>
              <a:rPr lang="en-US" sz="2400" dirty="0" smtClean="0">
                <a:solidFill>
                  <a:srgbClr val="0000FF"/>
                </a:solidFill>
              </a:rPr>
              <a:t>(2) The number is divisible by both 5 and 2.</a:t>
            </a:r>
          </a:p>
          <a:p>
            <a:pPr marL="0" indent="0">
              <a:buNone/>
            </a:pPr>
            <a:r>
              <a:rPr lang="en-US" dirty="0"/>
              <a:t>	</a:t>
            </a:r>
            <a:r>
              <a:rPr lang="en-US" sz="2400" dirty="0" smtClean="0">
                <a:solidFill>
                  <a:srgbClr val="FF0000"/>
                </a:solidFill>
              </a:rPr>
              <a:t>The number of trailing zeros in 100! is </a:t>
            </a:r>
            <a:r>
              <a:rPr lang="en-US" sz="2400" strike="sngStrike" dirty="0" smtClean="0">
                <a:solidFill>
                  <a:srgbClr val="FF0000"/>
                </a:solidFill>
              </a:rPr>
              <a:t>21</a:t>
            </a:r>
            <a:r>
              <a:rPr lang="en-US" sz="2400" dirty="0">
                <a:solidFill>
                  <a:srgbClr val="FF0000"/>
                </a:solidFill>
              </a:rPr>
              <a:t> </a:t>
            </a:r>
            <a:r>
              <a:rPr lang="en-US" sz="2400" b="1" dirty="0" smtClean="0">
                <a:solidFill>
                  <a:srgbClr val="0000FF"/>
                </a:solidFill>
              </a:rPr>
              <a:t>24</a:t>
            </a:r>
          </a:p>
        </p:txBody>
      </p:sp>
    </p:spTree>
    <p:extLst>
      <p:ext uri="{BB962C8B-B14F-4D97-AF65-F5344CB8AC3E}">
        <p14:creationId xmlns:p14="http://schemas.microsoft.com/office/powerpoint/2010/main" val="989081718"/>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a:xfrm>
            <a:off x="457200" y="1176870"/>
            <a:ext cx="8229600" cy="4525963"/>
          </a:xfrm>
        </p:spPr>
        <p:txBody>
          <a:bodyPr>
            <a:normAutofit/>
          </a:bodyPr>
          <a:lstStyle/>
          <a:p>
            <a:r>
              <a:rPr lang="en-US" sz="2800" dirty="0" smtClean="0">
                <a:solidFill>
                  <a:srgbClr val="FF0000"/>
                </a:solidFill>
              </a:rPr>
              <a:t>3.2(6)</a:t>
            </a:r>
            <a:r>
              <a:rPr lang="en-US" sz="2800" dirty="0" smtClean="0"/>
              <a:t> There are two 0’s at the end of 10!=3,268,800. Using only paper and pencil, determine how many 0’s are at the end od 100!. </a:t>
            </a:r>
          </a:p>
          <a:p>
            <a:pPr marL="0" indent="0">
              <a:buNone/>
            </a:pPr>
            <a:r>
              <a:rPr lang="en-US" sz="2800" dirty="0" smtClean="0"/>
              <a:t>	</a:t>
            </a:r>
            <a:r>
              <a:rPr lang="en-US" sz="2800" b="1" dirty="0" err="1" smtClean="0">
                <a:solidFill>
                  <a:srgbClr val="FF0000"/>
                </a:solidFill>
              </a:rPr>
              <a:t>Ans</a:t>
            </a:r>
            <a:r>
              <a:rPr lang="en-US" sz="2800" b="1" dirty="0" smtClean="0">
                <a:solidFill>
                  <a:srgbClr val="FF0000"/>
                </a:solidFill>
              </a:rPr>
              <a:t>:</a:t>
            </a:r>
            <a:r>
              <a:rPr lang="en-US" sz="2800" dirty="0" smtClean="0"/>
              <a:t> </a:t>
            </a:r>
            <a:r>
              <a:rPr lang="en-US" dirty="0"/>
              <a:t>	</a:t>
            </a:r>
            <a:r>
              <a:rPr lang="en-US" sz="2400" dirty="0" smtClean="0">
                <a:solidFill>
                  <a:srgbClr val="FF0000"/>
                </a:solidFill>
              </a:rPr>
              <a:t>The number of trailing zeros in 100! is </a:t>
            </a:r>
            <a:r>
              <a:rPr lang="en-US" sz="2400" strike="sngStrike" dirty="0" smtClean="0">
                <a:solidFill>
                  <a:srgbClr val="FF0000"/>
                </a:solidFill>
              </a:rPr>
              <a:t>21</a:t>
            </a:r>
            <a:r>
              <a:rPr lang="en-US" sz="2400" dirty="0">
                <a:solidFill>
                  <a:srgbClr val="FF0000"/>
                </a:solidFill>
              </a:rPr>
              <a:t> </a:t>
            </a:r>
            <a:r>
              <a:rPr lang="en-US" sz="2400" b="1" dirty="0" smtClean="0">
                <a:solidFill>
                  <a:srgbClr val="0000FF"/>
                </a:solidFill>
              </a:rPr>
              <a:t>24</a:t>
            </a:r>
          </a:p>
        </p:txBody>
      </p:sp>
      <p:pic>
        <p:nvPicPr>
          <p:cNvPr id="5" name="Picture 4" descr="Screen Shot 2015-02-14 at 11.26.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377" y="3167503"/>
            <a:ext cx="5556956" cy="3690497"/>
          </a:xfrm>
          <a:prstGeom prst="rect">
            <a:avLst/>
          </a:prstGeom>
        </p:spPr>
      </p:pic>
      <p:sp>
        <p:nvSpPr>
          <p:cNvPr id="6" name="TextBox 5"/>
          <p:cNvSpPr txBox="1"/>
          <p:nvPr/>
        </p:nvSpPr>
        <p:spPr>
          <a:xfrm>
            <a:off x="6928557" y="3824111"/>
            <a:ext cx="2215444" cy="1569660"/>
          </a:xfrm>
          <a:prstGeom prst="rect">
            <a:avLst/>
          </a:prstGeom>
          <a:solidFill>
            <a:srgbClr val="FFFF00"/>
          </a:solidFill>
        </p:spPr>
        <p:txBody>
          <a:bodyPr wrap="square" rtlCol="0">
            <a:spAutoFit/>
          </a:bodyPr>
          <a:lstStyle/>
          <a:p>
            <a:r>
              <a:rPr lang="en-US" sz="2400" dirty="0" smtClean="0"/>
              <a:t>‘</a:t>
            </a:r>
            <a:r>
              <a:rPr lang="en-US" sz="2400" b="1" dirty="0" smtClean="0">
                <a:solidFill>
                  <a:srgbClr val="0000FF"/>
                </a:solidFill>
              </a:rPr>
              <a:t>zeros’ </a:t>
            </a:r>
            <a:r>
              <a:rPr lang="en-US" sz="2400" dirty="0" smtClean="0"/>
              <a:t>columns</a:t>
            </a:r>
            <a:r>
              <a:rPr lang="en-US" sz="2400" b="1" dirty="0" smtClean="0">
                <a:solidFill>
                  <a:srgbClr val="0000FF"/>
                </a:solidFill>
              </a:rPr>
              <a:t> </a:t>
            </a:r>
            <a:r>
              <a:rPr lang="en-US" sz="2400" dirty="0" smtClean="0"/>
              <a:t> indicate the number of factors of 5.</a:t>
            </a:r>
            <a:endParaRPr lang="en-US" sz="2400" dirty="0"/>
          </a:p>
        </p:txBody>
      </p:sp>
    </p:spTree>
    <p:extLst>
      <p:ext uri="{BB962C8B-B14F-4D97-AF65-F5344CB8AC3E}">
        <p14:creationId xmlns:p14="http://schemas.microsoft.com/office/powerpoint/2010/main" val="2048124293"/>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normAutofit/>
          </a:bodyPr>
          <a:lstStyle/>
          <a:p>
            <a:r>
              <a:rPr lang="en-US" sz="2800" dirty="0" smtClean="0">
                <a:solidFill>
                  <a:srgbClr val="FF0000"/>
                </a:solidFill>
              </a:rPr>
              <a:t>3.2(6)</a:t>
            </a:r>
            <a:r>
              <a:rPr lang="en-US" sz="2800" dirty="0" smtClean="0"/>
              <a:t> There are two 0’s at the end of 10!=3,268,800. Using only paper and pencil, determine how many 0’s are at the end od 100!. </a:t>
            </a:r>
          </a:p>
          <a:p>
            <a:pPr marL="0" indent="0">
              <a:buNone/>
            </a:pPr>
            <a:r>
              <a:rPr lang="en-US" sz="2800" dirty="0" smtClean="0"/>
              <a:t>	</a:t>
            </a:r>
            <a:r>
              <a:rPr lang="en-US" sz="2800" b="1" dirty="0" err="1" smtClean="0">
                <a:solidFill>
                  <a:srgbClr val="FF0000"/>
                </a:solidFill>
              </a:rPr>
              <a:t>Ans</a:t>
            </a:r>
            <a:r>
              <a:rPr lang="en-US" sz="2800" b="1" dirty="0" smtClean="0">
                <a:solidFill>
                  <a:srgbClr val="FF0000"/>
                </a:solidFill>
              </a:rPr>
              <a:t>:</a:t>
            </a:r>
            <a:r>
              <a:rPr lang="en-US" sz="2800" dirty="0" smtClean="0"/>
              <a:t> The two zeros in 10! come from the fact that </a:t>
            </a:r>
          </a:p>
          <a:p>
            <a:pPr lvl="1"/>
            <a:r>
              <a:rPr lang="en-US" sz="2400" dirty="0" smtClean="0">
                <a:solidFill>
                  <a:srgbClr val="0000FF"/>
                </a:solidFill>
              </a:rPr>
              <a:t>(1) The number is divisible by 10, and</a:t>
            </a:r>
          </a:p>
          <a:p>
            <a:pPr lvl="1"/>
            <a:r>
              <a:rPr lang="en-US" sz="2400" dirty="0" smtClean="0">
                <a:solidFill>
                  <a:srgbClr val="0000FF"/>
                </a:solidFill>
              </a:rPr>
              <a:t>(2) The number is divisible by both 5 and 2.</a:t>
            </a:r>
          </a:p>
          <a:p>
            <a:pPr marL="0" indent="0">
              <a:buNone/>
            </a:pPr>
            <a:r>
              <a:rPr lang="en-US" dirty="0"/>
              <a:t>	</a:t>
            </a:r>
            <a:r>
              <a:rPr lang="en-US" sz="2800" dirty="0" smtClean="0"/>
              <a:t>Now 100! is divisible by 100*(95*92)* 90*(85*82)*</a:t>
            </a:r>
          </a:p>
          <a:p>
            <a:pPr marL="0" indent="0">
              <a:buNone/>
            </a:pPr>
            <a:r>
              <a:rPr lang="en-US" sz="2800" dirty="0" smtClean="0"/>
              <a:t>…..10*(5*2). </a:t>
            </a:r>
          </a:p>
          <a:p>
            <a:pPr lvl="1"/>
            <a:r>
              <a:rPr lang="en-US" sz="2400" dirty="0" smtClean="0">
                <a:solidFill>
                  <a:srgbClr val="FF0000"/>
                </a:solidFill>
              </a:rPr>
              <a:t>The number of trailing zeros in 100! is 21.</a:t>
            </a:r>
          </a:p>
        </p:txBody>
      </p:sp>
      <p:pic>
        <p:nvPicPr>
          <p:cNvPr id="4" name="Picture 3" descr="Screen Shot 2015-02-02 at 12.12.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0200" y="1558748"/>
            <a:ext cx="736600" cy="584200"/>
          </a:xfrm>
          <a:prstGeom prst="rect">
            <a:avLst/>
          </a:prstGeom>
        </p:spPr>
      </p:pic>
      <p:sp>
        <p:nvSpPr>
          <p:cNvPr id="5" name="TextBox 4"/>
          <p:cNvSpPr txBox="1"/>
          <p:nvPr/>
        </p:nvSpPr>
        <p:spPr>
          <a:xfrm>
            <a:off x="809977" y="3446706"/>
            <a:ext cx="7318022" cy="2677656"/>
          </a:xfrm>
          <a:prstGeom prst="rect">
            <a:avLst/>
          </a:prstGeom>
          <a:solidFill>
            <a:srgbClr val="FFFF00"/>
          </a:solidFill>
        </p:spPr>
        <p:txBody>
          <a:bodyPr wrap="square" rtlCol="0">
            <a:spAutoFit/>
          </a:bodyPr>
          <a:lstStyle/>
          <a:p>
            <a:r>
              <a:rPr lang="en-US" sz="2800" dirty="0" smtClean="0"/>
              <a:t>One of the students points out that there are 24 trailing zeros. I have counted two factors of 5 in 100, but didn’t count two factors of 5 in 75, 50 and 25. These extra three factors of 5 realize another 3 extra trailing zeros, when multiplied with a real number.</a:t>
            </a:r>
            <a:endParaRPr lang="en-US" sz="2800" dirty="0"/>
          </a:p>
        </p:txBody>
      </p:sp>
    </p:spTree>
    <p:extLst>
      <p:ext uri="{BB962C8B-B14F-4D97-AF65-F5344CB8AC3E}">
        <p14:creationId xmlns:p14="http://schemas.microsoft.com/office/powerpoint/2010/main" val="4095303173"/>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Example 2:</a:t>
            </a:r>
            <a:endParaRPr lang="en-US" sz="4000" b="1" dirty="0">
              <a:solidFill>
                <a:srgbClr val="0000FF"/>
              </a:solidFill>
            </a:endParaRPr>
          </a:p>
        </p:txBody>
      </p:sp>
      <p:sp>
        <p:nvSpPr>
          <p:cNvPr id="3" name="Content Placeholder 2"/>
          <p:cNvSpPr>
            <a:spLocks noGrp="1"/>
          </p:cNvSpPr>
          <p:nvPr>
            <p:ph idx="1"/>
          </p:nvPr>
        </p:nvSpPr>
        <p:spPr>
          <a:xfrm>
            <a:off x="225778" y="1600200"/>
            <a:ext cx="8819444" cy="4525963"/>
          </a:xfrm>
        </p:spPr>
        <p:txBody>
          <a:bodyPr>
            <a:normAutofit fontScale="92500" lnSpcReduction="10000"/>
          </a:bodyPr>
          <a:lstStyle/>
          <a:p>
            <a:r>
              <a:rPr lang="en-US" sz="2700" b="1" dirty="0" smtClean="0">
                <a:solidFill>
                  <a:srgbClr val="FF0000"/>
                </a:solidFill>
              </a:rPr>
              <a:t>3.5(2)</a:t>
            </a:r>
            <a:r>
              <a:rPr lang="en-US" sz="2700" dirty="0" smtClean="0"/>
              <a:t> </a:t>
            </a:r>
            <a:r>
              <a:rPr lang="en-US" sz="2700" dirty="0" smtClean="0">
                <a:solidFill>
                  <a:srgbClr val="0000FF"/>
                </a:solidFill>
              </a:rPr>
              <a:t>How many 4-digit positive integers are there for which there are no repeated digits, or for which there may be repeated digits, but all are odd.</a:t>
            </a:r>
          </a:p>
          <a:p>
            <a:r>
              <a:rPr lang="en-US" sz="2700" dirty="0" smtClean="0"/>
              <a:t>A = set of length-4 lists of integers with no repeated digits.</a:t>
            </a:r>
          </a:p>
          <a:p>
            <a:r>
              <a:rPr lang="en-US" sz="2700" dirty="0" smtClean="0"/>
              <a:t>B</a:t>
            </a:r>
            <a:r>
              <a:rPr lang="en-US" sz="2700" baseline="-25000" dirty="0" smtClean="0"/>
              <a:t>i</a:t>
            </a:r>
            <a:r>
              <a:rPr lang="en-US" sz="2700" dirty="0" smtClean="0"/>
              <a:t> = set of length-4 lists ending with odd digit </a:t>
            </a:r>
            <a:r>
              <a:rPr lang="en-US" sz="2700" dirty="0" err="1" smtClean="0"/>
              <a:t>i</a:t>
            </a:r>
            <a:r>
              <a:rPr lang="en-US" sz="2700" dirty="0" smtClean="0"/>
              <a:t>, repetition is allowed, </a:t>
            </a:r>
            <a:r>
              <a:rPr lang="en-US" sz="2700" dirty="0" err="1" smtClean="0"/>
              <a:t>i</a:t>
            </a:r>
            <a:r>
              <a:rPr lang="en-US" sz="2700" dirty="0" smtClean="0"/>
              <a:t>=1, 3, 5, 7, 9</a:t>
            </a:r>
          </a:p>
          <a:p>
            <a:r>
              <a:rPr lang="en-US" sz="2700" dirty="0" err="1" smtClean="0"/>
              <a:t>C</a:t>
            </a:r>
            <a:r>
              <a:rPr lang="en-US" sz="2700" baseline="-25000" dirty="0" err="1" smtClean="0"/>
              <a:t>i</a:t>
            </a:r>
            <a:r>
              <a:rPr lang="en-US" sz="2700" dirty="0" smtClean="0"/>
              <a:t> = </a:t>
            </a:r>
            <a:r>
              <a:rPr lang="en-US" sz="2700" dirty="0"/>
              <a:t>set of length-4 lists ending with odd digit </a:t>
            </a:r>
            <a:r>
              <a:rPr lang="en-US" sz="2700" dirty="0" err="1"/>
              <a:t>i</a:t>
            </a:r>
            <a:r>
              <a:rPr lang="en-US" sz="2700" dirty="0"/>
              <a:t>, repetition is </a:t>
            </a:r>
            <a:r>
              <a:rPr lang="en-US" sz="2700" dirty="0" smtClean="0"/>
              <a:t>not allowed</a:t>
            </a:r>
            <a:r>
              <a:rPr lang="en-US" sz="2700" dirty="0"/>
              <a:t>, </a:t>
            </a:r>
            <a:r>
              <a:rPr lang="en-US" sz="2700" dirty="0" err="1"/>
              <a:t>i</a:t>
            </a:r>
            <a:r>
              <a:rPr lang="en-US" sz="2700" dirty="0"/>
              <a:t>=1, 3, 5, 7, </a:t>
            </a:r>
            <a:r>
              <a:rPr lang="en-US" sz="2700" dirty="0" smtClean="0"/>
              <a:t>9</a:t>
            </a:r>
          </a:p>
          <a:p>
            <a:r>
              <a:rPr lang="en-US" sz="2700" dirty="0" smtClean="0"/>
              <a:t>B</a:t>
            </a:r>
            <a:r>
              <a:rPr lang="en-US" sz="2700" baseline="-25000" dirty="0" smtClean="0"/>
              <a:t>i</a:t>
            </a:r>
            <a:r>
              <a:rPr lang="en-US" sz="2700" dirty="0" smtClean="0"/>
              <a:t> – </a:t>
            </a:r>
            <a:r>
              <a:rPr lang="en-US" sz="2700" dirty="0" err="1" smtClean="0"/>
              <a:t>C</a:t>
            </a:r>
            <a:r>
              <a:rPr lang="en-US" sz="2700" baseline="-25000" dirty="0" err="1" smtClean="0"/>
              <a:t>i</a:t>
            </a:r>
            <a:r>
              <a:rPr lang="en-US" sz="2700" dirty="0" smtClean="0"/>
              <a:t> is the set of length-4 odd numbered list where at least one digit is repeated.</a:t>
            </a:r>
          </a:p>
          <a:p>
            <a:r>
              <a:rPr lang="en-US" sz="2700" b="1" dirty="0" err="1" smtClean="0">
                <a:solidFill>
                  <a:srgbClr val="FF0000"/>
                </a:solidFill>
              </a:rPr>
              <a:t>Ans</a:t>
            </a:r>
            <a:r>
              <a:rPr lang="en-US" sz="2700" b="1" dirty="0" smtClean="0">
                <a:solidFill>
                  <a:srgbClr val="FF0000"/>
                </a:solidFill>
              </a:rPr>
              <a:t> to the question is:</a:t>
            </a:r>
          </a:p>
          <a:p>
            <a:pPr marL="0" indent="0">
              <a:buNone/>
            </a:pPr>
            <a:endParaRPr lang="en-US" sz="2700" b="1" dirty="0">
              <a:solidFill>
                <a:srgbClr val="FF0000"/>
              </a:solidFill>
            </a:endParaRPr>
          </a:p>
        </p:txBody>
      </p:sp>
    </p:spTree>
    <p:extLst>
      <p:ext uri="{BB962C8B-B14F-4D97-AF65-F5344CB8AC3E}">
        <p14:creationId xmlns:p14="http://schemas.microsoft.com/office/powerpoint/2010/main" val="413970863"/>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Example 2:</a:t>
            </a:r>
            <a:endParaRPr lang="en-US" sz="4000" b="1" dirty="0">
              <a:solidFill>
                <a:srgbClr val="0000FF"/>
              </a:solidFill>
            </a:endParaRPr>
          </a:p>
        </p:txBody>
      </p:sp>
      <p:sp>
        <p:nvSpPr>
          <p:cNvPr id="3" name="Content Placeholder 2"/>
          <p:cNvSpPr>
            <a:spLocks noGrp="1"/>
          </p:cNvSpPr>
          <p:nvPr>
            <p:ph idx="1"/>
          </p:nvPr>
        </p:nvSpPr>
        <p:spPr>
          <a:xfrm>
            <a:off x="225778" y="1600200"/>
            <a:ext cx="8819444" cy="4525963"/>
          </a:xfrm>
        </p:spPr>
        <p:txBody>
          <a:bodyPr>
            <a:normAutofit fontScale="92500" lnSpcReduction="20000"/>
          </a:bodyPr>
          <a:lstStyle/>
          <a:p>
            <a:r>
              <a:rPr lang="en-US" sz="2700" b="1" dirty="0" smtClean="0">
                <a:solidFill>
                  <a:srgbClr val="FF0000"/>
                </a:solidFill>
              </a:rPr>
              <a:t>3.5(2)</a:t>
            </a:r>
            <a:r>
              <a:rPr lang="en-US" sz="2700" dirty="0" smtClean="0"/>
              <a:t> How many 4-digit positive integers are there for which there are no repeated digits, or for which there may be repeated digits, but all are odd.</a:t>
            </a:r>
          </a:p>
          <a:p>
            <a:r>
              <a:rPr lang="en-US" sz="2700" dirty="0" smtClean="0"/>
              <a:t>A = set of length-4 lists of integers with no repeated digits.</a:t>
            </a:r>
          </a:p>
          <a:p>
            <a:r>
              <a:rPr lang="en-US" sz="2700" dirty="0" smtClean="0"/>
              <a:t>B</a:t>
            </a:r>
            <a:r>
              <a:rPr lang="en-US" sz="2700" baseline="-25000" dirty="0" smtClean="0"/>
              <a:t>i</a:t>
            </a:r>
            <a:r>
              <a:rPr lang="en-US" sz="2700" dirty="0" smtClean="0"/>
              <a:t> = set of length-4 lists ending with odd digit </a:t>
            </a:r>
            <a:r>
              <a:rPr lang="en-US" sz="2700" dirty="0" err="1" smtClean="0"/>
              <a:t>i</a:t>
            </a:r>
            <a:r>
              <a:rPr lang="en-US" sz="2700" dirty="0" smtClean="0"/>
              <a:t>, repetition is allowed, </a:t>
            </a:r>
            <a:r>
              <a:rPr lang="en-US" sz="2700" dirty="0" err="1" smtClean="0"/>
              <a:t>i</a:t>
            </a:r>
            <a:r>
              <a:rPr lang="en-US" sz="2700" dirty="0" smtClean="0"/>
              <a:t>=1, 3, 5, 7, 9</a:t>
            </a:r>
          </a:p>
          <a:p>
            <a:r>
              <a:rPr lang="en-US" sz="2700" dirty="0" err="1" smtClean="0"/>
              <a:t>C</a:t>
            </a:r>
            <a:r>
              <a:rPr lang="en-US" sz="2700" baseline="-25000" dirty="0" err="1" smtClean="0"/>
              <a:t>i</a:t>
            </a:r>
            <a:r>
              <a:rPr lang="en-US" sz="2700" dirty="0" smtClean="0"/>
              <a:t> = </a:t>
            </a:r>
            <a:r>
              <a:rPr lang="en-US" sz="2700" dirty="0"/>
              <a:t>set of length-4 lists ending with odd digit </a:t>
            </a:r>
            <a:r>
              <a:rPr lang="en-US" sz="2700" dirty="0" err="1"/>
              <a:t>i</a:t>
            </a:r>
            <a:r>
              <a:rPr lang="en-US" sz="2700" dirty="0"/>
              <a:t>, repetition is </a:t>
            </a:r>
            <a:r>
              <a:rPr lang="en-US" sz="2700" dirty="0" smtClean="0"/>
              <a:t>not allowed</a:t>
            </a:r>
            <a:r>
              <a:rPr lang="en-US" sz="2700" dirty="0"/>
              <a:t>, </a:t>
            </a:r>
            <a:r>
              <a:rPr lang="en-US" sz="2700" dirty="0" err="1"/>
              <a:t>i</a:t>
            </a:r>
            <a:r>
              <a:rPr lang="en-US" sz="2700" dirty="0"/>
              <a:t>=1, 3, 5, 7, </a:t>
            </a:r>
            <a:r>
              <a:rPr lang="en-US" sz="2700" dirty="0" smtClean="0"/>
              <a:t>9</a:t>
            </a:r>
          </a:p>
          <a:p>
            <a:r>
              <a:rPr lang="en-US" sz="2700" dirty="0" smtClean="0"/>
              <a:t>B</a:t>
            </a:r>
            <a:r>
              <a:rPr lang="en-US" sz="2700" baseline="-25000" dirty="0" smtClean="0"/>
              <a:t>i</a:t>
            </a:r>
            <a:r>
              <a:rPr lang="en-US" sz="2700" dirty="0" smtClean="0"/>
              <a:t> – </a:t>
            </a:r>
            <a:r>
              <a:rPr lang="en-US" sz="2700" dirty="0" err="1" smtClean="0"/>
              <a:t>C</a:t>
            </a:r>
            <a:r>
              <a:rPr lang="en-US" sz="2700" baseline="-25000" dirty="0" err="1" smtClean="0"/>
              <a:t>i</a:t>
            </a:r>
            <a:r>
              <a:rPr lang="en-US" sz="2700" dirty="0" smtClean="0"/>
              <a:t> is the set of length-4 odd numbered list where at least one digit is repeated.</a:t>
            </a:r>
          </a:p>
          <a:p>
            <a:r>
              <a:rPr lang="en-US" sz="2700" b="1" dirty="0" err="1" smtClean="0">
                <a:solidFill>
                  <a:srgbClr val="FF0000"/>
                </a:solidFill>
              </a:rPr>
              <a:t>Ans</a:t>
            </a:r>
            <a:r>
              <a:rPr lang="en-US" sz="2700" b="1" dirty="0" smtClean="0">
                <a:solidFill>
                  <a:srgbClr val="FF0000"/>
                </a:solidFill>
              </a:rPr>
              <a:t> to the question is:</a:t>
            </a:r>
          </a:p>
          <a:p>
            <a:pPr marL="0" indent="0">
              <a:buNone/>
            </a:pPr>
            <a:r>
              <a:rPr lang="en-US" sz="2700" b="1" dirty="0" smtClean="0">
                <a:solidFill>
                  <a:srgbClr val="FF0000"/>
                </a:solidFill>
              </a:rPr>
              <a:t>	</a:t>
            </a:r>
            <a:r>
              <a:rPr lang="en-US" sz="2700" b="1" dirty="0" smtClean="0">
                <a:solidFill>
                  <a:srgbClr val="0000FF"/>
                </a:solidFill>
              </a:rPr>
              <a:t>|A| + |B</a:t>
            </a:r>
            <a:r>
              <a:rPr lang="en-US" sz="2700" b="1" baseline="-25000" dirty="0" smtClean="0">
                <a:solidFill>
                  <a:srgbClr val="0000FF"/>
                </a:solidFill>
              </a:rPr>
              <a:t>1</a:t>
            </a:r>
            <a:r>
              <a:rPr lang="en-US" sz="2700" b="1" dirty="0">
                <a:solidFill>
                  <a:srgbClr val="0000FF"/>
                </a:solidFill>
              </a:rPr>
              <a:t> </a:t>
            </a:r>
            <a:r>
              <a:rPr lang="en-US" sz="2700" b="1" dirty="0" smtClean="0">
                <a:solidFill>
                  <a:srgbClr val="0000FF"/>
                </a:solidFill>
              </a:rPr>
              <a:t>– C</a:t>
            </a:r>
            <a:r>
              <a:rPr lang="en-US" sz="2700" b="1" baseline="-25000" dirty="0" smtClean="0">
                <a:solidFill>
                  <a:srgbClr val="0000FF"/>
                </a:solidFill>
              </a:rPr>
              <a:t>1</a:t>
            </a:r>
            <a:r>
              <a:rPr lang="en-US" sz="2700" b="1" dirty="0" smtClean="0">
                <a:solidFill>
                  <a:srgbClr val="0000FF"/>
                </a:solidFill>
              </a:rPr>
              <a:t>| + </a:t>
            </a:r>
            <a:r>
              <a:rPr lang="en-US" sz="2700" b="1" dirty="0">
                <a:solidFill>
                  <a:srgbClr val="0000FF"/>
                </a:solidFill>
              </a:rPr>
              <a:t>|</a:t>
            </a:r>
            <a:r>
              <a:rPr lang="en-US" sz="2700" b="1" dirty="0" smtClean="0">
                <a:solidFill>
                  <a:srgbClr val="0000FF"/>
                </a:solidFill>
              </a:rPr>
              <a:t>B</a:t>
            </a:r>
            <a:r>
              <a:rPr lang="en-US" sz="2700" b="1" baseline="-25000" dirty="0" smtClean="0">
                <a:solidFill>
                  <a:srgbClr val="0000FF"/>
                </a:solidFill>
              </a:rPr>
              <a:t>3</a:t>
            </a:r>
            <a:r>
              <a:rPr lang="en-US" sz="2700" b="1" dirty="0" smtClean="0">
                <a:solidFill>
                  <a:srgbClr val="0000FF"/>
                </a:solidFill>
              </a:rPr>
              <a:t> </a:t>
            </a:r>
            <a:r>
              <a:rPr lang="en-US" sz="2700" b="1" dirty="0">
                <a:solidFill>
                  <a:srgbClr val="0000FF"/>
                </a:solidFill>
              </a:rPr>
              <a:t>– </a:t>
            </a:r>
            <a:r>
              <a:rPr lang="en-US" sz="2700" b="1" dirty="0" smtClean="0">
                <a:solidFill>
                  <a:srgbClr val="0000FF"/>
                </a:solidFill>
              </a:rPr>
              <a:t>C</a:t>
            </a:r>
            <a:r>
              <a:rPr lang="en-US" sz="2700" b="1" baseline="-25000" dirty="0" smtClean="0">
                <a:solidFill>
                  <a:srgbClr val="0000FF"/>
                </a:solidFill>
              </a:rPr>
              <a:t>3</a:t>
            </a:r>
            <a:r>
              <a:rPr lang="en-US" sz="2700" b="1" dirty="0" smtClean="0">
                <a:solidFill>
                  <a:srgbClr val="0000FF"/>
                </a:solidFill>
              </a:rPr>
              <a:t>| + </a:t>
            </a:r>
            <a:r>
              <a:rPr lang="en-US" sz="2700" b="1" dirty="0">
                <a:solidFill>
                  <a:srgbClr val="0000FF"/>
                </a:solidFill>
              </a:rPr>
              <a:t>|</a:t>
            </a:r>
            <a:r>
              <a:rPr lang="en-US" sz="2700" b="1" dirty="0" smtClean="0">
                <a:solidFill>
                  <a:srgbClr val="0000FF"/>
                </a:solidFill>
              </a:rPr>
              <a:t>B</a:t>
            </a:r>
            <a:r>
              <a:rPr lang="en-US" sz="2700" b="1" baseline="-25000" dirty="0">
                <a:solidFill>
                  <a:srgbClr val="0000FF"/>
                </a:solidFill>
              </a:rPr>
              <a:t>5</a:t>
            </a:r>
            <a:r>
              <a:rPr lang="en-US" sz="2700" b="1" dirty="0" smtClean="0">
                <a:solidFill>
                  <a:srgbClr val="0000FF"/>
                </a:solidFill>
              </a:rPr>
              <a:t> </a:t>
            </a:r>
            <a:r>
              <a:rPr lang="en-US" sz="2700" b="1" dirty="0">
                <a:solidFill>
                  <a:srgbClr val="0000FF"/>
                </a:solidFill>
              </a:rPr>
              <a:t>– </a:t>
            </a:r>
            <a:r>
              <a:rPr lang="en-US" sz="2700" b="1" dirty="0" smtClean="0">
                <a:solidFill>
                  <a:srgbClr val="0000FF"/>
                </a:solidFill>
              </a:rPr>
              <a:t>C</a:t>
            </a:r>
            <a:r>
              <a:rPr lang="en-US" sz="2700" b="1" baseline="-25000" dirty="0" smtClean="0">
                <a:solidFill>
                  <a:srgbClr val="0000FF"/>
                </a:solidFill>
              </a:rPr>
              <a:t>5</a:t>
            </a:r>
            <a:r>
              <a:rPr lang="en-US" sz="2700" b="1" dirty="0" smtClean="0">
                <a:solidFill>
                  <a:srgbClr val="0000FF"/>
                </a:solidFill>
              </a:rPr>
              <a:t>|  +</a:t>
            </a:r>
            <a:r>
              <a:rPr lang="en-US" sz="2700" b="1" dirty="0">
                <a:solidFill>
                  <a:srgbClr val="0000FF"/>
                </a:solidFill>
              </a:rPr>
              <a:t>|</a:t>
            </a:r>
            <a:r>
              <a:rPr lang="en-US" sz="2700" b="1" dirty="0" smtClean="0">
                <a:solidFill>
                  <a:srgbClr val="0000FF"/>
                </a:solidFill>
              </a:rPr>
              <a:t>B</a:t>
            </a:r>
            <a:r>
              <a:rPr lang="en-US" sz="2700" b="1" baseline="-25000" dirty="0" smtClean="0">
                <a:solidFill>
                  <a:srgbClr val="0000FF"/>
                </a:solidFill>
              </a:rPr>
              <a:t>7</a:t>
            </a:r>
            <a:r>
              <a:rPr lang="en-US" sz="2700" b="1" dirty="0" smtClean="0">
                <a:solidFill>
                  <a:srgbClr val="0000FF"/>
                </a:solidFill>
              </a:rPr>
              <a:t> </a:t>
            </a:r>
            <a:r>
              <a:rPr lang="en-US" sz="2700" b="1" dirty="0">
                <a:solidFill>
                  <a:srgbClr val="0000FF"/>
                </a:solidFill>
              </a:rPr>
              <a:t>– </a:t>
            </a:r>
            <a:r>
              <a:rPr lang="en-US" sz="2700" b="1" dirty="0" smtClean="0">
                <a:solidFill>
                  <a:srgbClr val="0000FF"/>
                </a:solidFill>
              </a:rPr>
              <a:t>C</a:t>
            </a:r>
            <a:r>
              <a:rPr lang="en-US" sz="2700" b="1" baseline="-25000" dirty="0" smtClean="0">
                <a:solidFill>
                  <a:srgbClr val="0000FF"/>
                </a:solidFill>
              </a:rPr>
              <a:t>7</a:t>
            </a:r>
            <a:r>
              <a:rPr lang="en-US" sz="2700" b="1" dirty="0" smtClean="0">
                <a:solidFill>
                  <a:srgbClr val="0000FF"/>
                </a:solidFill>
              </a:rPr>
              <a:t>|  + </a:t>
            </a:r>
            <a:r>
              <a:rPr lang="en-US" sz="2700" b="1" dirty="0">
                <a:solidFill>
                  <a:srgbClr val="0000FF"/>
                </a:solidFill>
              </a:rPr>
              <a:t>|</a:t>
            </a:r>
            <a:r>
              <a:rPr lang="en-US" sz="2700" b="1" dirty="0" smtClean="0">
                <a:solidFill>
                  <a:srgbClr val="0000FF"/>
                </a:solidFill>
              </a:rPr>
              <a:t>B</a:t>
            </a:r>
            <a:r>
              <a:rPr lang="en-US" sz="2700" b="1" baseline="-25000" dirty="0" smtClean="0">
                <a:solidFill>
                  <a:srgbClr val="0000FF"/>
                </a:solidFill>
              </a:rPr>
              <a:t>9</a:t>
            </a:r>
            <a:r>
              <a:rPr lang="en-US" sz="2700" b="1" dirty="0" smtClean="0">
                <a:solidFill>
                  <a:srgbClr val="0000FF"/>
                </a:solidFill>
              </a:rPr>
              <a:t> </a:t>
            </a:r>
            <a:r>
              <a:rPr lang="en-US" sz="2700" b="1" dirty="0">
                <a:solidFill>
                  <a:srgbClr val="0000FF"/>
                </a:solidFill>
              </a:rPr>
              <a:t>– </a:t>
            </a:r>
            <a:r>
              <a:rPr lang="en-US" sz="2700" b="1" dirty="0" smtClean="0">
                <a:solidFill>
                  <a:srgbClr val="0000FF"/>
                </a:solidFill>
              </a:rPr>
              <a:t>C</a:t>
            </a:r>
            <a:r>
              <a:rPr lang="en-US" sz="2700" b="1" baseline="-25000" dirty="0" smtClean="0">
                <a:solidFill>
                  <a:srgbClr val="0000FF"/>
                </a:solidFill>
              </a:rPr>
              <a:t>9</a:t>
            </a:r>
            <a:r>
              <a:rPr lang="en-US" sz="2700" b="1" dirty="0" smtClean="0">
                <a:solidFill>
                  <a:srgbClr val="0000FF"/>
                </a:solidFill>
              </a:rPr>
              <a:t>| .</a:t>
            </a:r>
            <a:endParaRPr lang="en-US" sz="2700" b="1" dirty="0">
              <a:solidFill>
                <a:srgbClr val="FF0000"/>
              </a:solidFill>
            </a:endParaRPr>
          </a:p>
        </p:txBody>
      </p:sp>
    </p:spTree>
    <p:extLst>
      <p:ext uri="{BB962C8B-B14F-4D97-AF65-F5344CB8AC3E}">
        <p14:creationId xmlns:p14="http://schemas.microsoft.com/office/powerpoint/2010/main" val="1958477011"/>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normAutofit/>
          </a:bodyPr>
          <a:lstStyle/>
          <a:p>
            <a:pPr algn="l" eaLnBrk="1" hangingPunct="1"/>
            <a:r>
              <a:rPr lang="en-US" sz="3600" b="1" dirty="0" smtClean="0">
                <a:solidFill>
                  <a:srgbClr val="0000FF"/>
                </a:solidFill>
                <a:latin typeface="Calibri" charset="0"/>
                <a:ea typeface="ＭＳ Ｐゴシック" charset="0"/>
                <a:cs typeface="ＭＳ Ｐゴシック" charset="0"/>
              </a:rPr>
              <a:t>Practice </a:t>
            </a:r>
            <a:r>
              <a:rPr lang="en-US" sz="3600" b="1" dirty="0">
                <a:solidFill>
                  <a:srgbClr val="0000FF"/>
                </a:solidFill>
                <a:latin typeface="Calibri" charset="0"/>
                <a:ea typeface="ＭＳ Ｐゴシック" charset="0"/>
                <a:cs typeface="ＭＳ Ｐゴシック" charset="0"/>
              </a:rPr>
              <a:t>p</a:t>
            </a:r>
            <a:r>
              <a:rPr lang="en-US" sz="3600" b="1" dirty="0" smtClean="0">
                <a:solidFill>
                  <a:srgbClr val="0000FF"/>
                </a:solidFill>
                <a:latin typeface="Calibri" charset="0"/>
                <a:ea typeface="ＭＳ Ｐゴシック" charset="0"/>
                <a:cs typeface="ＭＳ Ｐゴシック" charset="0"/>
              </a:rPr>
              <a:t>roblems from the text:</a:t>
            </a:r>
            <a:endParaRPr lang="en-US" sz="4000" b="1" dirty="0">
              <a:solidFill>
                <a:srgbClr val="0000FF"/>
              </a:solidFill>
              <a:latin typeface="Calibri" charset="0"/>
              <a:ea typeface="ＭＳ Ｐゴシック" charset="0"/>
              <a:cs typeface="ＭＳ Ｐゴシック" charset="0"/>
            </a:endParaRPr>
          </a:p>
        </p:txBody>
      </p:sp>
      <p:sp>
        <p:nvSpPr>
          <p:cNvPr id="33794" name="Content Placeholder 2"/>
          <p:cNvSpPr>
            <a:spLocks noGrp="1"/>
          </p:cNvSpPr>
          <p:nvPr>
            <p:ph idx="1"/>
          </p:nvPr>
        </p:nvSpPr>
        <p:spPr>
          <a:xfrm>
            <a:off x="457200" y="1600201"/>
            <a:ext cx="8229600" cy="4950424"/>
          </a:xfrm>
        </p:spPr>
        <p:txBody>
          <a:bodyPr>
            <a:normAutofit/>
          </a:bodyPr>
          <a:lstStyle/>
          <a:p>
            <a:pPr eaLnBrk="1" hangingPunct="1"/>
            <a:r>
              <a:rPr lang="en-US" sz="2800" dirty="0" smtClean="0">
                <a:latin typeface="Calibri" charset="0"/>
                <a:ea typeface="ＭＳ Ｐゴシック" charset="0"/>
                <a:cs typeface="ＭＳ Ｐゴシック" charset="0"/>
              </a:rPr>
              <a:t>Section 3.1</a:t>
            </a:r>
          </a:p>
          <a:p>
            <a:pPr lvl="1"/>
            <a:r>
              <a:rPr lang="en-US" sz="2400" dirty="0" smtClean="0">
                <a:latin typeface="Calibri" charset="0"/>
                <a:ea typeface="ＭＳ Ｐゴシック" charset="0"/>
                <a:cs typeface="ＭＳ Ｐゴシック" charset="0"/>
              </a:rPr>
              <a:t>1, 2, 3, 4, 5, 8, 9, 12</a:t>
            </a:r>
          </a:p>
          <a:p>
            <a:pPr eaLnBrk="1" hangingPunct="1"/>
            <a:r>
              <a:rPr lang="en-US" sz="2800" dirty="0" smtClean="0">
                <a:latin typeface="Calibri" charset="0"/>
                <a:ea typeface="ＭＳ Ｐゴシック" charset="0"/>
                <a:cs typeface="ＭＳ Ｐゴシック" charset="0"/>
              </a:rPr>
              <a:t>Section 3.2</a:t>
            </a:r>
          </a:p>
          <a:p>
            <a:pPr lvl="1"/>
            <a:r>
              <a:rPr lang="en-US" sz="2400" dirty="0" smtClean="0">
                <a:latin typeface="Calibri" charset="0"/>
                <a:ea typeface="ＭＳ Ｐゴシック" charset="0"/>
                <a:cs typeface="ＭＳ Ｐゴシック" charset="0"/>
              </a:rPr>
              <a:t>3, 5, 7</a:t>
            </a:r>
          </a:p>
          <a:p>
            <a:pPr eaLnBrk="1" hangingPunct="1"/>
            <a:r>
              <a:rPr lang="en-US" sz="2800" dirty="0" smtClean="0">
                <a:latin typeface="Calibri" charset="0"/>
                <a:ea typeface="ＭＳ Ｐゴシック" charset="0"/>
                <a:cs typeface="ＭＳ Ｐゴシック" charset="0"/>
              </a:rPr>
              <a:t>Section 3.3</a:t>
            </a:r>
          </a:p>
          <a:p>
            <a:pPr lvl="1"/>
            <a:r>
              <a:rPr lang="en-US" sz="2400" dirty="0" smtClean="0">
                <a:latin typeface="Calibri" charset="0"/>
                <a:ea typeface="ＭＳ Ｐゴシック" charset="0"/>
                <a:cs typeface="ＭＳ Ｐゴシック" charset="0"/>
              </a:rPr>
              <a:t>1, 3, 5, 7, 9, 10, 11, 12</a:t>
            </a:r>
          </a:p>
          <a:p>
            <a:pPr eaLnBrk="1" hangingPunct="1"/>
            <a:r>
              <a:rPr lang="en-US" sz="2800" dirty="0" smtClean="0">
                <a:latin typeface="Calibri" charset="0"/>
                <a:ea typeface="ＭＳ Ｐゴシック" charset="0"/>
                <a:cs typeface="ＭＳ Ｐゴシック" charset="0"/>
              </a:rPr>
              <a:t>Section 3.4</a:t>
            </a:r>
          </a:p>
          <a:p>
            <a:pPr lvl="1"/>
            <a:r>
              <a:rPr lang="en-US" sz="2400" dirty="0" smtClean="0">
                <a:latin typeface="Calibri" charset="0"/>
                <a:ea typeface="ＭＳ Ｐゴシック" charset="0"/>
                <a:cs typeface="ＭＳ Ｐゴシック" charset="0"/>
              </a:rPr>
              <a:t>3, 5, 6, 8, 9, 11, 13</a:t>
            </a:r>
          </a:p>
          <a:p>
            <a:r>
              <a:rPr lang="en-US" sz="2800" dirty="0" smtClean="0">
                <a:latin typeface="Calibri" charset="0"/>
                <a:ea typeface="ＭＳ Ｐゴシック" charset="0"/>
                <a:cs typeface="ＭＳ Ｐゴシック" charset="0"/>
              </a:rPr>
              <a:t>Section 3.5</a:t>
            </a:r>
          </a:p>
          <a:p>
            <a:pPr lvl="1"/>
            <a:r>
              <a:rPr lang="en-US" sz="2400" dirty="0" smtClean="0">
                <a:latin typeface="Calibri" charset="0"/>
                <a:ea typeface="ＭＳ Ｐゴシック" charset="0"/>
                <a:cs typeface="ＭＳ Ｐゴシック" charset="0"/>
              </a:rPr>
              <a:t>1, 3, 4, 5, 6, 8</a:t>
            </a:r>
          </a:p>
        </p:txBody>
      </p:sp>
    </p:spTree>
    <p:extLst>
      <p:ext uri="{BB962C8B-B14F-4D97-AF65-F5344CB8AC3E}">
        <p14:creationId xmlns:p14="http://schemas.microsoft.com/office/powerpoint/2010/main" val="31471898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82"/>
            <a:ext cx="8229600" cy="1143000"/>
          </a:xfrm>
        </p:spPr>
        <p:txBody>
          <a:bodyPr/>
          <a:lstStyle/>
          <a:p>
            <a:r>
              <a:rPr lang="en-US" dirty="0" smtClean="0"/>
              <a:t>Counting Lists</a:t>
            </a:r>
            <a:endParaRPr lang="en-US" dirty="0"/>
          </a:p>
        </p:txBody>
      </p:sp>
      <p:sp>
        <p:nvSpPr>
          <p:cNvPr id="3" name="Content Placeholder 2"/>
          <p:cNvSpPr>
            <a:spLocks noGrp="1"/>
          </p:cNvSpPr>
          <p:nvPr>
            <p:ph idx="1"/>
          </p:nvPr>
        </p:nvSpPr>
        <p:spPr>
          <a:xfrm>
            <a:off x="457200" y="1161160"/>
            <a:ext cx="8229600" cy="720426"/>
          </a:xfrm>
        </p:spPr>
        <p:txBody>
          <a:bodyPr>
            <a:normAutofit/>
          </a:bodyPr>
          <a:lstStyle/>
          <a:p>
            <a:r>
              <a:rPr lang="en-US" dirty="0" smtClean="0"/>
              <a:t>Constructing lists of length three:</a:t>
            </a:r>
          </a:p>
        </p:txBody>
      </p:sp>
      <p:pic>
        <p:nvPicPr>
          <p:cNvPr id="4" name="Picture 3" descr="Screen Shot 2015-01-29 at 11.15.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944" y="1881586"/>
            <a:ext cx="7454900" cy="4976414"/>
          </a:xfrm>
          <a:prstGeom prst="rect">
            <a:avLst/>
          </a:prstGeom>
        </p:spPr>
      </p:pic>
    </p:spTree>
    <p:extLst>
      <p:ext uri="{BB962C8B-B14F-4D97-AF65-F5344CB8AC3E}">
        <p14:creationId xmlns:p14="http://schemas.microsoft.com/office/powerpoint/2010/main" val="41328168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Multiplication Principle</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In making a list of length </a:t>
            </a:r>
            <a:r>
              <a:rPr lang="en-US" dirty="0" smtClean="0">
                <a:solidFill>
                  <a:srgbClr val="0000FF"/>
                </a:solidFill>
              </a:rPr>
              <a:t>n</a:t>
            </a:r>
            <a:r>
              <a:rPr lang="en-US" dirty="0" smtClean="0"/>
              <a:t>, suppose there are </a:t>
            </a:r>
            <a:r>
              <a:rPr lang="en-US" dirty="0" smtClean="0">
                <a:solidFill>
                  <a:srgbClr val="0000FF"/>
                </a:solidFill>
              </a:rPr>
              <a:t>a</a:t>
            </a:r>
            <a:r>
              <a:rPr lang="en-US" baseline="-25000" dirty="0" smtClean="0">
                <a:solidFill>
                  <a:srgbClr val="0000FF"/>
                </a:solidFill>
              </a:rPr>
              <a:t>1</a:t>
            </a:r>
            <a:r>
              <a:rPr lang="en-US" dirty="0" smtClean="0"/>
              <a:t> possible choices for first entry, </a:t>
            </a:r>
            <a:r>
              <a:rPr lang="en-US" dirty="0" smtClean="0">
                <a:solidFill>
                  <a:srgbClr val="0000FF"/>
                </a:solidFill>
              </a:rPr>
              <a:t>a</a:t>
            </a:r>
            <a:r>
              <a:rPr lang="en-US" baseline="-25000" dirty="0" smtClean="0">
                <a:solidFill>
                  <a:srgbClr val="0000FF"/>
                </a:solidFill>
              </a:rPr>
              <a:t>2</a:t>
            </a:r>
            <a:r>
              <a:rPr lang="en-US" dirty="0" smtClean="0"/>
              <a:t> possible choices for the second entry, </a:t>
            </a:r>
            <a:r>
              <a:rPr lang="en-US" dirty="0" smtClean="0">
                <a:solidFill>
                  <a:srgbClr val="0000FF"/>
                </a:solidFill>
              </a:rPr>
              <a:t>a</a:t>
            </a:r>
            <a:r>
              <a:rPr lang="en-US" baseline="-25000" dirty="0" smtClean="0">
                <a:solidFill>
                  <a:srgbClr val="0000FF"/>
                </a:solidFill>
              </a:rPr>
              <a:t>3</a:t>
            </a:r>
            <a:r>
              <a:rPr lang="en-US" dirty="0" smtClean="0"/>
              <a:t> possible choices for the third entry, and so on. Then the total number of different lists that can be made is the product  </a:t>
            </a:r>
            <a:r>
              <a:rPr lang="en-US" dirty="0" smtClean="0">
                <a:solidFill>
                  <a:srgbClr val="0000FF"/>
                </a:solidFill>
              </a:rPr>
              <a:t>a</a:t>
            </a:r>
            <a:r>
              <a:rPr lang="en-US" baseline="-25000" dirty="0" smtClean="0">
                <a:solidFill>
                  <a:srgbClr val="0000FF"/>
                </a:solidFill>
              </a:rPr>
              <a:t>1</a:t>
            </a:r>
            <a:r>
              <a:rPr lang="en-US" dirty="0">
                <a:solidFill>
                  <a:srgbClr val="0000FF"/>
                </a:solidFill>
              </a:rPr>
              <a:t> </a:t>
            </a:r>
            <a:r>
              <a:rPr lang="en-US" dirty="0" smtClean="0">
                <a:solidFill>
                  <a:srgbClr val="0000FF"/>
                </a:solidFill>
              </a:rPr>
              <a:t>x a</a:t>
            </a:r>
            <a:r>
              <a:rPr lang="en-US" baseline="-25000" dirty="0" smtClean="0">
                <a:solidFill>
                  <a:srgbClr val="0000FF"/>
                </a:solidFill>
              </a:rPr>
              <a:t>2</a:t>
            </a:r>
            <a:r>
              <a:rPr lang="en-US" dirty="0">
                <a:solidFill>
                  <a:srgbClr val="0000FF"/>
                </a:solidFill>
              </a:rPr>
              <a:t> </a:t>
            </a:r>
            <a:r>
              <a:rPr lang="en-US" dirty="0" smtClean="0">
                <a:solidFill>
                  <a:srgbClr val="0000FF"/>
                </a:solidFill>
              </a:rPr>
              <a:t>x a</a:t>
            </a:r>
            <a:r>
              <a:rPr lang="en-US" baseline="-25000" dirty="0" smtClean="0">
                <a:solidFill>
                  <a:srgbClr val="0000FF"/>
                </a:solidFill>
              </a:rPr>
              <a:t>3</a:t>
            </a:r>
            <a:r>
              <a:rPr lang="en-US" dirty="0" smtClean="0">
                <a:solidFill>
                  <a:srgbClr val="0000FF"/>
                </a:solidFill>
              </a:rPr>
              <a:t> x …. x a</a:t>
            </a:r>
            <a:r>
              <a:rPr lang="en-US" baseline="-25000" dirty="0" smtClean="0">
                <a:solidFill>
                  <a:srgbClr val="0000FF"/>
                </a:solidFill>
              </a:rPr>
              <a:t>n</a:t>
            </a:r>
            <a:r>
              <a:rPr lang="en-US" dirty="0" smtClean="0"/>
              <a:t>.</a:t>
            </a:r>
          </a:p>
        </p:txBody>
      </p:sp>
    </p:spTree>
    <p:extLst>
      <p:ext uri="{BB962C8B-B14F-4D97-AF65-F5344CB8AC3E}">
        <p14:creationId xmlns:p14="http://schemas.microsoft.com/office/powerpoint/2010/main" val="41956892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125421" y="1600200"/>
            <a:ext cx="9018579" cy="5257800"/>
          </a:xfrm>
        </p:spPr>
        <p:txBody>
          <a:bodyPr>
            <a:normAutofit/>
          </a:bodyPr>
          <a:lstStyle/>
          <a:p>
            <a:r>
              <a:rPr lang="en-US" sz="2800" dirty="0" smtClean="0"/>
              <a:t>In BC, the license plate of a car has either three letters followed by three digits, or 3 digits followed by three letters. For example ABC007, 007ABC are two standard license plates. How many different license plates are possible?</a:t>
            </a:r>
          </a:p>
          <a:p>
            <a:pPr lvl="1"/>
            <a:r>
              <a:rPr lang="en-US" sz="2400" dirty="0" smtClean="0"/>
              <a:t>Note that any license plates such as ABC007 corresponds to a length-6 list (A, B, C, 0, 0, 7).</a:t>
            </a:r>
          </a:p>
          <a:p>
            <a:pPr lvl="1"/>
            <a:r>
              <a:rPr lang="en-US" sz="2400" dirty="0" smtClean="0"/>
              <a:t># of license plates of the type                                 </a:t>
            </a:r>
            <a:r>
              <a:rPr lang="en-US" sz="2400" dirty="0" smtClean="0">
                <a:solidFill>
                  <a:srgbClr val="0000FF"/>
                </a:solidFill>
              </a:rPr>
              <a:t>(</a:t>
            </a:r>
            <a:r>
              <a:rPr lang="en-US" sz="2400" dirty="0" err="1" smtClean="0">
                <a:solidFill>
                  <a:srgbClr val="0000FF"/>
                </a:solidFill>
              </a:rPr>
              <a:t>letter,letter,letter</a:t>
            </a:r>
            <a:r>
              <a:rPr lang="en-US" sz="2400" dirty="0" smtClean="0">
                <a:solidFill>
                  <a:srgbClr val="0000FF"/>
                </a:solidFill>
              </a:rPr>
              <a:t>, </a:t>
            </a:r>
            <a:r>
              <a:rPr lang="en-US" sz="2400" dirty="0" err="1" smtClean="0">
                <a:solidFill>
                  <a:srgbClr val="0000FF"/>
                </a:solidFill>
              </a:rPr>
              <a:t>digit,digit,digit</a:t>
            </a:r>
            <a:r>
              <a:rPr lang="en-US" sz="2400" dirty="0" smtClean="0">
                <a:solidFill>
                  <a:srgbClr val="0000FF"/>
                </a:solidFill>
              </a:rPr>
              <a:t>) </a:t>
            </a:r>
            <a:r>
              <a:rPr lang="en-US" sz="2400" dirty="0" smtClean="0"/>
              <a:t>is 26 x 26 x 26 x 10 x 10 x 10</a:t>
            </a:r>
            <a:endParaRPr lang="en-US" b="1" dirty="0" smtClean="0">
              <a:solidFill>
                <a:srgbClr val="FF0000"/>
              </a:solidFill>
            </a:endParaRPr>
          </a:p>
          <a:p>
            <a:pPr marL="914400" lvl="1" indent="-457200"/>
            <a:endParaRPr lang="en-US" dirty="0" smtClean="0">
              <a:solidFill>
                <a:srgbClr val="000000"/>
              </a:solidFill>
            </a:endParaRPr>
          </a:p>
        </p:txBody>
      </p:sp>
    </p:spTree>
    <p:extLst>
      <p:ext uri="{BB962C8B-B14F-4D97-AF65-F5344CB8AC3E}">
        <p14:creationId xmlns:p14="http://schemas.microsoft.com/office/powerpoint/2010/main" val="23654231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125421" y="1600200"/>
            <a:ext cx="9018579" cy="5257800"/>
          </a:xfrm>
        </p:spPr>
        <p:txBody>
          <a:bodyPr>
            <a:normAutofit/>
          </a:bodyPr>
          <a:lstStyle/>
          <a:p>
            <a:r>
              <a:rPr lang="en-US" sz="2800" dirty="0" smtClean="0"/>
              <a:t>In BC, the license plate of a car has either three letters followed by three digits, or 3 digits followed by three letters. For example ABC007, 007ABC are two standard license plates. How many different license plates are possible?</a:t>
            </a:r>
          </a:p>
          <a:p>
            <a:pPr lvl="1"/>
            <a:r>
              <a:rPr lang="en-US" sz="2400" dirty="0" smtClean="0"/>
              <a:t>Note that any license plates such as ABC007 corresponds to a length-6 list (A, B, C, 0, 0, 7).</a:t>
            </a:r>
          </a:p>
          <a:p>
            <a:pPr lvl="1"/>
            <a:r>
              <a:rPr lang="en-US" sz="2400" dirty="0" smtClean="0"/>
              <a:t># of license plates of the type                                 </a:t>
            </a:r>
            <a:r>
              <a:rPr lang="en-US" sz="2400" dirty="0" smtClean="0">
                <a:solidFill>
                  <a:srgbClr val="0000FF"/>
                </a:solidFill>
              </a:rPr>
              <a:t>(</a:t>
            </a:r>
            <a:r>
              <a:rPr lang="en-US" sz="2400" dirty="0" err="1" smtClean="0">
                <a:solidFill>
                  <a:srgbClr val="0000FF"/>
                </a:solidFill>
              </a:rPr>
              <a:t>letter,letter,letter</a:t>
            </a:r>
            <a:r>
              <a:rPr lang="en-US" sz="2400" dirty="0" smtClean="0">
                <a:solidFill>
                  <a:srgbClr val="0000FF"/>
                </a:solidFill>
              </a:rPr>
              <a:t>, </a:t>
            </a:r>
            <a:r>
              <a:rPr lang="en-US" sz="2400" dirty="0" err="1" smtClean="0">
                <a:solidFill>
                  <a:srgbClr val="0000FF"/>
                </a:solidFill>
              </a:rPr>
              <a:t>digit,digit,digit</a:t>
            </a:r>
            <a:r>
              <a:rPr lang="en-US" sz="2400" dirty="0" smtClean="0">
                <a:solidFill>
                  <a:srgbClr val="0000FF"/>
                </a:solidFill>
              </a:rPr>
              <a:t>) </a:t>
            </a:r>
            <a:r>
              <a:rPr lang="en-US" sz="2400" dirty="0" smtClean="0"/>
              <a:t>is 26 x 26 x 26 x 10 x 10 x 10</a:t>
            </a:r>
          </a:p>
          <a:p>
            <a:pPr lvl="1"/>
            <a:r>
              <a:rPr lang="en-US" sz="2400" dirty="0" smtClean="0">
                <a:solidFill>
                  <a:srgbClr val="000000"/>
                </a:solidFill>
              </a:rPr>
              <a:t># of license plates of the type </a:t>
            </a:r>
          </a:p>
          <a:p>
            <a:pPr marL="457200" lvl="1" indent="0">
              <a:buNone/>
            </a:pPr>
            <a:r>
              <a:rPr lang="en-US" sz="2400" dirty="0" smtClean="0">
                <a:solidFill>
                  <a:srgbClr val="000000"/>
                </a:solidFill>
              </a:rPr>
              <a:t>    </a:t>
            </a:r>
            <a:r>
              <a:rPr lang="en-US" sz="2400" dirty="0" smtClean="0">
                <a:solidFill>
                  <a:srgbClr val="0000FF"/>
                </a:solidFill>
              </a:rPr>
              <a:t>(</a:t>
            </a:r>
            <a:r>
              <a:rPr lang="en-US" sz="2400" dirty="0" err="1" smtClean="0">
                <a:solidFill>
                  <a:srgbClr val="0000FF"/>
                </a:solidFill>
              </a:rPr>
              <a:t>digit,digit,digit,letter,letter,letter</a:t>
            </a:r>
            <a:r>
              <a:rPr lang="en-US" sz="2400" dirty="0" smtClean="0">
                <a:solidFill>
                  <a:srgbClr val="0000FF"/>
                </a:solidFill>
              </a:rPr>
              <a:t>)</a:t>
            </a:r>
            <a:r>
              <a:rPr lang="en-US" sz="2400" dirty="0" smtClean="0">
                <a:solidFill>
                  <a:srgbClr val="000000"/>
                </a:solidFill>
              </a:rPr>
              <a:t> is 10 x 10 x 10 x 26 x 26 x 26</a:t>
            </a:r>
          </a:p>
          <a:p>
            <a:pPr marL="457200" lvl="1" indent="0">
              <a:buNone/>
            </a:pPr>
            <a:endParaRPr lang="en-US" dirty="0" smtClean="0">
              <a:solidFill>
                <a:srgbClr val="000000"/>
              </a:solidFill>
            </a:endParaRPr>
          </a:p>
        </p:txBody>
      </p:sp>
    </p:spTree>
    <p:extLst>
      <p:ext uri="{BB962C8B-B14F-4D97-AF65-F5344CB8AC3E}">
        <p14:creationId xmlns:p14="http://schemas.microsoft.com/office/powerpoint/2010/main" val="23848235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125421" y="1600200"/>
            <a:ext cx="9018579" cy="5257800"/>
          </a:xfrm>
        </p:spPr>
        <p:txBody>
          <a:bodyPr>
            <a:normAutofit/>
          </a:bodyPr>
          <a:lstStyle/>
          <a:p>
            <a:r>
              <a:rPr lang="en-US" sz="2800" dirty="0" smtClean="0"/>
              <a:t>In BC, the license plate of a car has either three letters followed by three digits, or 3 digits followed by three letters. For example ABC007, 007ABC are two standard license plates. How many different license plates are possible?</a:t>
            </a:r>
          </a:p>
          <a:p>
            <a:pPr lvl="1"/>
            <a:r>
              <a:rPr lang="en-US" sz="2400" dirty="0" smtClean="0"/>
              <a:t>Note that any license plates such as ABC007 corresponds to a length-6 list (A, B, C, 0, 0, 7).</a:t>
            </a:r>
          </a:p>
          <a:p>
            <a:pPr lvl="1"/>
            <a:r>
              <a:rPr lang="en-US" sz="2400" dirty="0" smtClean="0"/>
              <a:t># of license plates of the type                                 </a:t>
            </a:r>
            <a:r>
              <a:rPr lang="en-US" sz="2400" dirty="0" smtClean="0">
                <a:solidFill>
                  <a:srgbClr val="0000FF"/>
                </a:solidFill>
              </a:rPr>
              <a:t>(</a:t>
            </a:r>
            <a:r>
              <a:rPr lang="en-US" sz="2400" dirty="0" err="1" smtClean="0">
                <a:solidFill>
                  <a:srgbClr val="0000FF"/>
                </a:solidFill>
              </a:rPr>
              <a:t>letter,letter,letter</a:t>
            </a:r>
            <a:r>
              <a:rPr lang="en-US" sz="2400" dirty="0" smtClean="0">
                <a:solidFill>
                  <a:srgbClr val="0000FF"/>
                </a:solidFill>
              </a:rPr>
              <a:t>, </a:t>
            </a:r>
            <a:r>
              <a:rPr lang="en-US" sz="2400" dirty="0" err="1" smtClean="0">
                <a:solidFill>
                  <a:srgbClr val="0000FF"/>
                </a:solidFill>
              </a:rPr>
              <a:t>digit,digit,digit</a:t>
            </a:r>
            <a:r>
              <a:rPr lang="en-US" sz="2400" dirty="0" smtClean="0">
                <a:solidFill>
                  <a:srgbClr val="0000FF"/>
                </a:solidFill>
              </a:rPr>
              <a:t>) </a:t>
            </a:r>
            <a:r>
              <a:rPr lang="en-US" sz="2400" dirty="0" smtClean="0"/>
              <a:t>is 26 x 26 x 26 x 10 x 10 x 10</a:t>
            </a:r>
          </a:p>
          <a:p>
            <a:pPr lvl="1"/>
            <a:r>
              <a:rPr lang="en-US" sz="2400" dirty="0" smtClean="0">
                <a:solidFill>
                  <a:srgbClr val="000000"/>
                </a:solidFill>
              </a:rPr>
              <a:t># of license plates of the type </a:t>
            </a:r>
          </a:p>
          <a:p>
            <a:pPr marL="457200" lvl="1" indent="0">
              <a:buNone/>
            </a:pPr>
            <a:r>
              <a:rPr lang="en-US" sz="2400" dirty="0" smtClean="0">
                <a:solidFill>
                  <a:srgbClr val="000000"/>
                </a:solidFill>
              </a:rPr>
              <a:t>    </a:t>
            </a:r>
            <a:r>
              <a:rPr lang="en-US" sz="2400" dirty="0" smtClean="0">
                <a:solidFill>
                  <a:srgbClr val="0000FF"/>
                </a:solidFill>
              </a:rPr>
              <a:t>(</a:t>
            </a:r>
            <a:r>
              <a:rPr lang="en-US" sz="2400" dirty="0" err="1" smtClean="0">
                <a:solidFill>
                  <a:srgbClr val="0000FF"/>
                </a:solidFill>
              </a:rPr>
              <a:t>digit,digit,digit,letter,letter,letter</a:t>
            </a:r>
            <a:r>
              <a:rPr lang="en-US" sz="2400" dirty="0" smtClean="0">
                <a:solidFill>
                  <a:srgbClr val="0000FF"/>
                </a:solidFill>
              </a:rPr>
              <a:t>)</a:t>
            </a:r>
            <a:r>
              <a:rPr lang="en-US" sz="2400" dirty="0" smtClean="0">
                <a:solidFill>
                  <a:srgbClr val="000000"/>
                </a:solidFill>
              </a:rPr>
              <a:t> is 10 x 10 x 10 x 26 x 26 x 26</a:t>
            </a:r>
          </a:p>
          <a:p>
            <a:pPr marL="914400" lvl="1" indent="-457200"/>
            <a:r>
              <a:rPr lang="en-US" b="1" dirty="0" smtClean="0">
                <a:solidFill>
                  <a:srgbClr val="FF0000"/>
                </a:solidFill>
              </a:rPr>
              <a:t>Total = 2 x  26 x 26 x 26 x 10 x 10 x 10</a:t>
            </a:r>
          </a:p>
          <a:p>
            <a:pPr marL="914400" lvl="1" indent="-457200"/>
            <a:endParaRPr lang="en-US" dirty="0" smtClean="0">
              <a:solidFill>
                <a:srgbClr val="000000"/>
              </a:solidFill>
            </a:endParaRPr>
          </a:p>
        </p:txBody>
      </p:sp>
    </p:spTree>
    <p:extLst>
      <p:ext uri="{BB962C8B-B14F-4D97-AF65-F5344CB8AC3E}">
        <p14:creationId xmlns:p14="http://schemas.microsoft.com/office/powerpoint/2010/main" val="13606244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125421" y="1600200"/>
            <a:ext cx="9018579" cy="5257800"/>
          </a:xfrm>
        </p:spPr>
        <p:txBody>
          <a:bodyPr>
            <a:normAutofit/>
          </a:bodyPr>
          <a:lstStyle/>
          <a:p>
            <a:pPr marL="514350" indent="-457200"/>
            <a:r>
              <a:rPr lang="en-US" dirty="0" smtClean="0">
                <a:solidFill>
                  <a:srgbClr val="000000"/>
                </a:solidFill>
              </a:rPr>
              <a:t>Consider making lists from the symbols A, B, C, D, E, F, G</a:t>
            </a:r>
          </a:p>
          <a:p>
            <a:pPr marL="971550" lvl="1" indent="-514350">
              <a:buAutoNum type="alphaLcParenBoth"/>
            </a:pPr>
            <a:r>
              <a:rPr lang="en-US" dirty="0" smtClean="0">
                <a:solidFill>
                  <a:srgbClr val="000000"/>
                </a:solidFill>
              </a:rPr>
              <a:t>How many length-4 lists are possible if repetition is allowed (i.e. a symbol may appear more than once)?</a:t>
            </a:r>
          </a:p>
          <a:p>
            <a:pPr marL="971550" lvl="1" indent="-514350">
              <a:buAutoNum type="alphaLcParenBoth"/>
            </a:pPr>
            <a:r>
              <a:rPr lang="en-US" dirty="0" smtClean="0">
                <a:solidFill>
                  <a:srgbClr val="000000"/>
                </a:solidFill>
              </a:rPr>
              <a:t> How many length-4 lists are possible if repetition is </a:t>
            </a:r>
            <a:r>
              <a:rPr lang="en-US" b="1" dirty="0" smtClean="0">
                <a:solidFill>
                  <a:srgbClr val="FF0000"/>
                </a:solidFill>
              </a:rPr>
              <a:t>not</a:t>
            </a:r>
            <a:r>
              <a:rPr lang="en-US" dirty="0" smtClean="0">
                <a:solidFill>
                  <a:srgbClr val="000000"/>
                </a:solidFill>
              </a:rPr>
              <a:t> allowed?</a:t>
            </a:r>
          </a:p>
          <a:p>
            <a:pPr marL="971550" lvl="1" indent="-514350">
              <a:buAutoNum type="alphaLcParenBoth"/>
            </a:pPr>
            <a:r>
              <a:rPr lang="en-US" dirty="0" smtClean="0">
                <a:solidFill>
                  <a:srgbClr val="000000"/>
                </a:solidFill>
              </a:rPr>
              <a:t>How many length-4 lists are possible if repetition is </a:t>
            </a:r>
            <a:r>
              <a:rPr lang="en-US" b="1" dirty="0" smtClean="0">
                <a:solidFill>
                  <a:srgbClr val="FF0000"/>
                </a:solidFill>
              </a:rPr>
              <a:t>not</a:t>
            </a:r>
            <a:r>
              <a:rPr lang="en-US" dirty="0" smtClean="0">
                <a:solidFill>
                  <a:srgbClr val="000000"/>
                </a:solidFill>
              </a:rPr>
              <a:t> allowed and the list must contain an E?</a:t>
            </a:r>
            <a:endParaRPr lang="en-US" dirty="0">
              <a:solidFill>
                <a:srgbClr val="000000"/>
              </a:solidFill>
            </a:endParaRPr>
          </a:p>
          <a:p>
            <a:pPr marL="971550" lvl="1" indent="-514350">
              <a:buFont typeface="Arial"/>
              <a:buAutoNum type="alphaLcParenBoth"/>
            </a:pPr>
            <a:r>
              <a:rPr lang="en-US" dirty="0" smtClean="0">
                <a:solidFill>
                  <a:srgbClr val="000000"/>
                </a:solidFill>
              </a:rPr>
              <a:t>How many length-4 lists are possible if repetition is allowed and the list must contain an E?</a:t>
            </a:r>
          </a:p>
        </p:txBody>
      </p:sp>
    </p:spTree>
    <p:extLst>
      <p:ext uri="{BB962C8B-B14F-4D97-AF65-F5344CB8AC3E}">
        <p14:creationId xmlns:p14="http://schemas.microsoft.com/office/powerpoint/2010/main" val="15093680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125421" y="1600200"/>
            <a:ext cx="9018579" cy="5257800"/>
          </a:xfrm>
        </p:spPr>
        <p:txBody>
          <a:bodyPr>
            <a:normAutofit/>
          </a:bodyPr>
          <a:lstStyle/>
          <a:p>
            <a:pPr marL="514350" indent="-457200"/>
            <a:r>
              <a:rPr lang="en-US" dirty="0" smtClean="0">
                <a:solidFill>
                  <a:srgbClr val="000000"/>
                </a:solidFill>
              </a:rPr>
              <a:t>Consider making lists from the symbols A, B, C, D, E, F, G</a:t>
            </a:r>
          </a:p>
          <a:p>
            <a:pPr marL="971550" lvl="1" indent="-514350">
              <a:buAutoNum type="alphaLcParenBoth"/>
            </a:pPr>
            <a:r>
              <a:rPr lang="en-US" dirty="0" smtClean="0">
                <a:solidFill>
                  <a:srgbClr val="000000"/>
                </a:solidFill>
              </a:rPr>
              <a:t>How many length-4 lists are possible if repetition is allowed (i.e. a symbol may appear more than once)?</a:t>
            </a:r>
          </a:p>
          <a:p>
            <a:pPr marL="457200" lvl="1" indent="0">
              <a:buNone/>
            </a:pPr>
            <a:r>
              <a:rPr lang="en-US" b="1" dirty="0" err="1" smtClean="0">
                <a:solidFill>
                  <a:srgbClr val="FF0000"/>
                </a:solidFill>
              </a:rPr>
              <a:t>Ans</a:t>
            </a:r>
            <a:r>
              <a:rPr lang="en-US" b="1" dirty="0" smtClean="0">
                <a:solidFill>
                  <a:srgbClr val="FF0000"/>
                </a:solidFill>
              </a:rPr>
              <a:t>:</a:t>
            </a:r>
            <a:r>
              <a:rPr lang="en-US" dirty="0" smtClean="0">
                <a:solidFill>
                  <a:srgbClr val="000000"/>
                </a:solidFill>
              </a:rPr>
              <a:t> </a:t>
            </a:r>
          </a:p>
        </p:txBody>
      </p:sp>
    </p:spTree>
    <p:extLst>
      <p:ext uri="{BB962C8B-B14F-4D97-AF65-F5344CB8AC3E}">
        <p14:creationId xmlns:p14="http://schemas.microsoft.com/office/powerpoint/2010/main" val="17197780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125421" y="1600200"/>
            <a:ext cx="9018579" cy="5257800"/>
          </a:xfrm>
        </p:spPr>
        <p:txBody>
          <a:bodyPr>
            <a:normAutofit/>
          </a:bodyPr>
          <a:lstStyle/>
          <a:p>
            <a:pPr marL="514350" indent="-457200"/>
            <a:r>
              <a:rPr lang="en-US" dirty="0" smtClean="0">
                <a:solidFill>
                  <a:srgbClr val="000000"/>
                </a:solidFill>
              </a:rPr>
              <a:t>Consider making lists from the symbols A, B, C, D, E, F, G</a:t>
            </a:r>
          </a:p>
          <a:p>
            <a:pPr marL="971550" lvl="1" indent="-514350">
              <a:buAutoNum type="alphaLcParenBoth"/>
            </a:pPr>
            <a:r>
              <a:rPr lang="en-US" dirty="0" smtClean="0">
                <a:solidFill>
                  <a:srgbClr val="000000"/>
                </a:solidFill>
              </a:rPr>
              <a:t>How many length-4 lists are possible if repetition is allowed (i.e. a symbol may appear more than once)?</a:t>
            </a:r>
          </a:p>
          <a:p>
            <a:pPr marL="457200" lvl="1" indent="0">
              <a:buNone/>
            </a:pPr>
            <a:r>
              <a:rPr lang="en-US" b="1" dirty="0" err="1" smtClean="0">
                <a:solidFill>
                  <a:srgbClr val="FF0000"/>
                </a:solidFill>
              </a:rPr>
              <a:t>Ans</a:t>
            </a:r>
            <a:r>
              <a:rPr lang="en-US" b="1" dirty="0" smtClean="0">
                <a:solidFill>
                  <a:srgbClr val="FF0000"/>
                </a:solidFill>
              </a:rPr>
              <a:t>:</a:t>
            </a:r>
            <a:r>
              <a:rPr lang="en-US" dirty="0" smtClean="0">
                <a:solidFill>
                  <a:srgbClr val="000000"/>
                </a:solidFill>
              </a:rPr>
              <a:t> </a:t>
            </a:r>
          </a:p>
          <a:p>
            <a:pPr marL="457200" lvl="1" indent="0">
              <a:buNone/>
            </a:pPr>
            <a:r>
              <a:rPr lang="en-US" dirty="0" smtClean="0">
                <a:solidFill>
                  <a:srgbClr val="0000FF"/>
                </a:solidFill>
              </a:rPr>
              <a:t>There are 7 choices for each position of the list. Therefore, the number of length-4 lists in this case is        7 x 7 x 7 x 7.</a:t>
            </a:r>
          </a:p>
        </p:txBody>
      </p:sp>
    </p:spTree>
    <p:extLst>
      <p:ext uri="{BB962C8B-B14F-4D97-AF65-F5344CB8AC3E}">
        <p14:creationId xmlns:p14="http://schemas.microsoft.com/office/powerpoint/2010/main" val="89212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Combinatorics</a:t>
            </a:r>
            <a:endParaRPr lang="en-US" dirty="0"/>
          </a:p>
        </p:txBody>
      </p:sp>
      <p:sp>
        <p:nvSpPr>
          <p:cNvPr id="3" name="Content Placeholder 2"/>
          <p:cNvSpPr>
            <a:spLocks noGrp="1"/>
          </p:cNvSpPr>
          <p:nvPr>
            <p:ph idx="1"/>
          </p:nvPr>
        </p:nvSpPr>
        <p:spPr/>
        <p:txBody>
          <a:bodyPr/>
          <a:lstStyle/>
          <a:p>
            <a:r>
              <a:rPr lang="en-US" dirty="0" err="1" smtClean="0"/>
              <a:t>Combinatorics</a:t>
            </a:r>
            <a:r>
              <a:rPr lang="en-US" dirty="0" smtClean="0"/>
              <a:t> is the study of arrangement of objects. For example:</a:t>
            </a:r>
          </a:p>
          <a:p>
            <a:pPr lvl="1"/>
            <a:r>
              <a:rPr lang="en-US" dirty="0" smtClean="0">
                <a:solidFill>
                  <a:srgbClr val="0000FF"/>
                </a:solidFill>
              </a:rPr>
              <a:t>In how many ways can a convex polygon with n sides be divided into triangles by adding non-crossing diagonals?</a:t>
            </a:r>
          </a:p>
          <a:p>
            <a:r>
              <a:rPr lang="en-US" dirty="0" smtClean="0"/>
              <a:t>For n=3, there is only one.</a:t>
            </a:r>
            <a:endParaRPr lang="en-US" dirty="0"/>
          </a:p>
        </p:txBody>
      </p:sp>
      <p:pic>
        <p:nvPicPr>
          <p:cNvPr id="4" name="Picture 3" descr="Screen Shot 2015-01-29 at 10.18.1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8760" y="4749588"/>
            <a:ext cx="1846481" cy="1754157"/>
          </a:xfrm>
          <a:prstGeom prst="rect">
            <a:avLst/>
          </a:prstGeom>
        </p:spPr>
      </p:pic>
    </p:spTree>
    <p:extLst>
      <p:ext uri="{BB962C8B-B14F-4D97-AF65-F5344CB8AC3E}">
        <p14:creationId xmlns:p14="http://schemas.microsoft.com/office/powerpoint/2010/main" val="34198231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125421" y="1600200"/>
            <a:ext cx="9018579" cy="5257800"/>
          </a:xfrm>
        </p:spPr>
        <p:txBody>
          <a:bodyPr>
            <a:normAutofit/>
          </a:bodyPr>
          <a:lstStyle/>
          <a:p>
            <a:pPr marL="514350" indent="-457200"/>
            <a:r>
              <a:rPr lang="en-US" dirty="0" smtClean="0">
                <a:solidFill>
                  <a:srgbClr val="000000"/>
                </a:solidFill>
              </a:rPr>
              <a:t>Consider making lists from the symbols A, B, C, D, E, F, G</a:t>
            </a:r>
          </a:p>
          <a:p>
            <a:pPr marL="457200" lvl="1" indent="0">
              <a:buNone/>
            </a:pPr>
            <a:r>
              <a:rPr lang="en-US" dirty="0" smtClean="0">
                <a:solidFill>
                  <a:srgbClr val="000000"/>
                </a:solidFill>
              </a:rPr>
              <a:t>(b) How many length-4 lists are possible if repetition is </a:t>
            </a:r>
            <a:r>
              <a:rPr lang="en-US" b="1" dirty="0" smtClean="0">
                <a:solidFill>
                  <a:srgbClr val="FF0000"/>
                </a:solidFill>
              </a:rPr>
              <a:t>not</a:t>
            </a:r>
            <a:r>
              <a:rPr lang="en-US" dirty="0" smtClean="0">
                <a:solidFill>
                  <a:srgbClr val="000000"/>
                </a:solidFill>
              </a:rPr>
              <a:t> allowed?</a:t>
            </a:r>
          </a:p>
          <a:p>
            <a:pPr marL="457200" lvl="1" indent="0">
              <a:buNone/>
            </a:pPr>
            <a:r>
              <a:rPr lang="en-US" b="1" dirty="0" err="1" smtClean="0">
                <a:solidFill>
                  <a:srgbClr val="0000FF"/>
                </a:solidFill>
              </a:rPr>
              <a:t>Ans</a:t>
            </a:r>
            <a:endParaRPr lang="en-US" b="1" dirty="0" smtClean="0">
              <a:solidFill>
                <a:srgbClr val="0000FF"/>
              </a:solidFill>
            </a:endParaRPr>
          </a:p>
        </p:txBody>
      </p:sp>
    </p:spTree>
    <p:extLst>
      <p:ext uri="{BB962C8B-B14F-4D97-AF65-F5344CB8AC3E}">
        <p14:creationId xmlns:p14="http://schemas.microsoft.com/office/powerpoint/2010/main" val="40211257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125421" y="1600200"/>
            <a:ext cx="9018579" cy="5257800"/>
          </a:xfrm>
        </p:spPr>
        <p:txBody>
          <a:bodyPr>
            <a:normAutofit fontScale="92500" lnSpcReduction="10000"/>
          </a:bodyPr>
          <a:lstStyle/>
          <a:p>
            <a:pPr marL="514350" indent="-457200"/>
            <a:r>
              <a:rPr lang="en-US" dirty="0" smtClean="0">
                <a:solidFill>
                  <a:srgbClr val="000000"/>
                </a:solidFill>
              </a:rPr>
              <a:t>Consider making lists from the symbols A, B, C, D, E, F, G</a:t>
            </a:r>
          </a:p>
          <a:p>
            <a:pPr marL="457200" lvl="1" indent="0">
              <a:buNone/>
            </a:pPr>
            <a:r>
              <a:rPr lang="en-US" dirty="0" smtClean="0">
                <a:solidFill>
                  <a:srgbClr val="000000"/>
                </a:solidFill>
              </a:rPr>
              <a:t>(b) How many length-4 lists are possible if repetition is </a:t>
            </a:r>
            <a:r>
              <a:rPr lang="en-US" b="1" dirty="0" smtClean="0">
                <a:solidFill>
                  <a:srgbClr val="FF0000"/>
                </a:solidFill>
              </a:rPr>
              <a:t>not</a:t>
            </a:r>
            <a:r>
              <a:rPr lang="en-US" dirty="0" smtClean="0">
                <a:solidFill>
                  <a:srgbClr val="000000"/>
                </a:solidFill>
              </a:rPr>
              <a:t> allowed?</a:t>
            </a:r>
          </a:p>
          <a:p>
            <a:pPr marL="457200" lvl="1" indent="0">
              <a:buNone/>
            </a:pPr>
            <a:r>
              <a:rPr lang="en-US" b="1" dirty="0" err="1" smtClean="0">
                <a:solidFill>
                  <a:srgbClr val="0000FF"/>
                </a:solidFill>
              </a:rPr>
              <a:t>Ans</a:t>
            </a:r>
            <a:endParaRPr lang="en-US" b="1" dirty="0" smtClean="0">
              <a:solidFill>
                <a:srgbClr val="0000FF"/>
              </a:solidFill>
            </a:endParaRPr>
          </a:p>
          <a:p>
            <a:pPr lvl="1"/>
            <a:r>
              <a:rPr lang="en-US" sz="2400" dirty="0" smtClean="0">
                <a:solidFill>
                  <a:srgbClr val="000000"/>
                </a:solidFill>
              </a:rPr>
              <a:t>Here repetition is not allowed. </a:t>
            </a:r>
          </a:p>
          <a:p>
            <a:pPr lvl="1"/>
            <a:r>
              <a:rPr lang="en-US" sz="2400" dirty="0" smtClean="0">
                <a:solidFill>
                  <a:srgbClr val="000000"/>
                </a:solidFill>
              </a:rPr>
              <a:t>Note that once the letter for position one of the list is chosen, the same letter cannot be chosen again. </a:t>
            </a:r>
          </a:p>
          <a:p>
            <a:pPr lvl="1"/>
            <a:r>
              <a:rPr lang="en-US" sz="2400" dirty="0" smtClean="0">
                <a:solidFill>
                  <a:srgbClr val="000000"/>
                </a:solidFill>
              </a:rPr>
              <a:t>Thus the choice for the first position is </a:t>
            </a:r>
            <a:r>
              <a:rPr lang="en-US" sz="2400" dirty="0" smtClean="0">
                <a:solidFill>
                  <a:srgbClr val="0000FF"/>
                </a:solidFill>
              </a:rPr>
              <a:t>7</a:t>
            </a:r>
            <a:r>
              <a:rPr lang="en-US" sz="2400" dirty="0" smtClean="0">
                <a:solidFill>
                  <a:srgbClr val="000000"/>
                </a:solidFill>
              </a:rPr>
              <a:t>, and the choice for the second position is </a:t>
            </a:r>
            <a:r>
              <a:rPr lang="en-US" sz="2400" dirty="0" smtClean="0">
                <a:solidFill>
                  <a:srgbClr val="0000FF"/>
                </a:solidFill>
              </a:rPr>
              <a:t>6</a:t>
            </a:r>
            <a:r>
              <a:rPr lang="en-US" sz="2400" dirty="0" smtClean="0">
                <a:solidFill>
                  <a:srgbClr val="000000"/>
                </a:solidFill>
              </a:rPr>
              <a:t>. </a:t>
            </a:r>
          </a:p>
          <a:p>
            <a:pPr lvl="1"/>
            <a:r>
              <a:rPr lang="en-US" sz="2400" dirty="0" smtClean="0">
                <a:solidFill>
                  <a:srgbClr val="000000"/>
                </a:solidFill>
              </a:rPr>
              <a:t>Once the second position of the list is filled, there only </a:t>
            </a:r>
            <a:r>
              <a:rPr lang="en-US" sz="2400" dirty="0" smtClean="0">
                <a:solidFill>
                  <a:srgbClr val="0000FF"/>
                </a:solidFill>
              </a:rPr>
              <a:t>5</a:t>
            </a:r>
            <a:r>
              <a:rPr lang="en-US" sz="2400" dirty="0" smtClean="0">
                <a:solidFill>
                  <a:srgbClr val="000000"/>
                </a:solidFill>
              </a:rPr>
              <a:t> choices for the third position of the list. </a:t>
            </a:r>
          </a:p>
          <a:p>
            <a:pPr lvl="1"/>
            <a:r>
              <a:rPr lang="en-US" sz="2400" dirty="0" smtClean="0">
                <a:solidFill>
                  <a:srgbClr val="000000"/>
                </a:solidFill>
              </a:rPr>
              <a:t>Therefore, the total number length-4 lists is </a:t>
            </a:r>
            <a:r>
              <a:rPr lang="en-US" sz="2400" dirty="0" smtClean="0">
                <a:solidFill>
                  <a:srgbClr val="0000FF"/>
                </a:solidFill>
              </a:rPr>
              <a:t>7 x 6 x 5 x 4</a:t>
            </a:r>
            <a:endParaRPr lang="en-US" sz="2400" dirty="0">
              <a:solidFill>
                <a:srgbClr val="0000FF"/>
              </a:solidFill>
            </a:endParaRPr>
          </a:p>
        </p:txBody>
      </p:sp>
    </p:spTree>
    <p:extLst>
      <p:ext uri="{BB962C8B-B14F-4D97-AF65-F5344CB8AC3E}">
        <p14:creationId xmlns:p14="http://schemas.microsoft.com/office/powerpoint/2010/main" val="28985971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125421" y="1600200"/>
            <a:ext cx="9018579" cy="5257800"/>
          </a:xfrm>
        </p:spPr>
        <p:txBody>
          <a:bodyPr>
            <a:normAutofit/>
          </a:bodyPr>
          <a:lstStyle/>
          <a:p>
            <a:pPr marL="514350" indent="-457200"/>
            <a:r>
              <a:rPr lang="en-US" sz="2800" dirty="0" smtClean="0">
                <a:solidFill>
                  <a:srgbClr val="000000"/>
                </a:solidFill>
              </a:rPr>
              <a:t>Consider making lists from the symbols A, B, C, D, E, F, G</a:t>
            </a:r>
          </a:p>
          <a:p>
            <a:pPr marL="457200" lvl="1" indent="0">
              <a:buNone/>
            </a:pPr>
            <a:r>
              <a:rPr lang="en-US" sz="2400" dirty="0" smtClean="0">
                <a:solidFill>
                  <a:srgbClr val="000000"/>
                </a:solidFill>
              </a:rPr>
              <a:t>(c) How many length-4 lists are possible if repetition is </a:t>
            </a:r>
            <a:r>
              <a:rPr lang="en-US" sz="2400" b="1" dirty="0" smtClean="0">
                <a:solidFill>
                  <a:srgbClr val="FF0000"/>
                </a:solidFill>
              </a:rPr>
              <a:t>not</a:t>
            </a:r>
            <a:r>
              <a:rPr lang="en-US" sz="2400" dirty="0" smtClean="0">
                <a:solidFill>
                  <a:srgbClr val="000000"/>
                </a:solidFill>
              </a:rPr>
              <a:t> allowed and the list must contain an E?</a:t>
            </a:r>
          </a:p>
          <a:p>
            <a:pPr marL="457200" lvl="1" indent="0">
              <a:buNone/>
            </a:pPr>
            <a:r>
              <a:rPr lang="en-US" sz="2400" b="1" dirty="0" err="1" smtClean="0">
                <a:solidFill>
                  <a:srgbClr val="0000FF"/>
                </a:solidFill>
              </a:rPr>
              <a:t>Ans</a:t>
            </a:r>
            <a:r>
              <a:rPr lang="en-US" sz="2400" b="1" dirty="0" smtClean="0">
                <a:solidFill>
                  <a:srgbClr val="0000FF"/>
                </a:solidFill>
              </a:rPr>
              <a:t>:</a:t>
            </a:r>
            <a:endParaRPr lang="en-US" sz="2400" dirty="0" smtClean="0"/>
          </a:p>
          <a:p>
            <a:pPr marL="457200" lvl="1" indent="0">
              <a:buNone/>
            </a:pPr>
            <a:endParaRPr lang="en-US" sz="2400" dirty="0" smtClean="0"/>
          </a:p>
          <a:p>
            <a:pPr marL="457200" lvl="1" indent="0">
              <a:buNone/>
            </a:pPr>
            <a:endParaRPr lang="en-US" sz="2400" dirty="0" smtClean="0"/>
          </a:p>
          <a:p>
            <a:pPr marL="457200" lvl="1" indent="0">
              <a:buNone/>
            </a:pPr>
            <a:endParaRPr lang="en-US" sz="2400" dirty="0" smtClean="0"/>
          </a:p>
          <a:p>
            <a:pPr marL="457200" lvl="1" indent="0">
              <a:buNone/>
            </a:pPr>
            <a:endParaRPr lang="en-US" sz="2400" dirty="0" smtClean="0"/>
          </a:p>
        </p:txBody>
      </p:sp>
    </p:spTree>
    <p:extLst>
      <p:ext uri="{BB962C8B-B14F-4D97-AF65-F5344CB8AC3E}">
        <p14:creationId xmlns:p14="http://schemas.microsoft.com/office/powerpoint/2010/main" val="273214292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125421" y="1600200"/>
            <a:ext cx="9018579" cy="5257800"/>
          </a:xfrm>
        </p:spPr>
        <p:txBody>
          <a:bodyPr>
            <a:normAutofit/>
          </a:bodyPr>
          <a:lstStyle/>
          <a:p>
            <a:pPr marL="514350" indent="-457200"/>
            <a:r>
              <a:rPr lang="en-US" sz="2800" dirty="0" smtClean="0">
                <a:solidFill>
                  <a:srgbClr val="000000"/>
                </a:solidFill>
              </a:rPr>
              <a:t>Consider making lists from the symbols A, B, C, D, E, F, G</a:t>
            </a:r>
          </a:p>
          <a:p>
            <a:pPr marL="457200" lvl="1" indent="0">
              <a:buNone/>
            </a:pPr>
            <a:r>
              <a:rPr lang="en-US" sz="2400" dirty="0" smtClean="0">
                <a:solidFill>
                  <a:srgbClr val="000000"/>
                </a:solidFill>
              </a:rPr>
              <a:t>(c) How many length-4 lists are possible if repetition is </a:t>
            </a:r>
            <a:r>
              <a:rPr lang="en-US" sz="2400" b="1" dirty="0" smtClean="0">
                <a:solidFill>
                  <a:srgbClr val="FF0000"/>
                </a:solidFill>
              </a:rPr>
              <a:t>not</a:t>
            </a:r>
            <a:r>
              <a:rPr lang="en-US" sz="2400" dirty="0" smtClean="0">
                <a:solidFill>
                  <a:srgbClr val="000000"/>
                </a:solidFill>
              </a:rPr>
              <a:t> allowed and the list must contain an E?</a:t>
            </a:r>
          </a:p>
          <a:p>
            <a:pPr marL="457200" lvl="1" indent="0">
              <a:buNone/>
            </a:pPr>
            <a:r>
              <a:rPr lang="en-US" sz="2400" b="1" dirty="0" err="1" smtClean="0">
                <a:solidFill>
                  <a:srgbClr val="0000FF"/>
                </a:solidFill>
              </a:rPr>
              <a:t>Ans</a:t>
            </a:r>
            <a:r>
              <a:rPr lang="en-US" sz="2400" b="1" dirty="0" smtClean="0">
                <a:solidFill>
                  <a:srgbClr val="0000FF"/>
                </a:solidFill>
              </a:rPr>
              <a:t>:  </a:t>
            </a:r>
            <a:r>
              <a:rPr lang="en-US" sz="2400" dirty="0" smtClean="0"/>
              <a:t>There are four types of lists depending on whether E occurs as the first, second, third or fourth entry. These four types are shown below.</a:t>
            </a:r>
          </a:p>
          <a:p>
            <a:pPr marL="457200" lvl="1" indent="0">
              <a:buNone/>
            </a:pPr>
            <a:endParaRPr lang="en-US" sz="2400" dirty="0" smtClean="0"/>
          </a:p>
          <a:p>
            <a:pPr marL="457200" lvl="1" indent="0">
              <a:buNone/>
            </a:pPr>
            <a:endParaRPr lang="en-US" sz="2400" dirty="0" smtClean="0"/>
          </a:p>
          <a:p>
            <a:pPr marL="457200" lvl="1" indent="0">
              <a:buNone/>
            </a:pPr>
            <a:endParaRPr lang="en-US" sz="2400" dirty="0" smtClean="0"/>
          </a:p>
          <a:p>
            <a:pPr marL="457200" lvl="1" indent="0">
              <a:buNone/>
            </a:pPr>
            <a:endParaRPr lang="en-US" sz="2400" dirty="0" smtClean="0"/>
          </a:p>
          <a:p>
            <a:pPr marL="457200" lvl="1" indent="0">
              <a:buNone/>
            </a:pPr>
            <a:endParaRPr lang="en-US" sz="2400" dirty="0" smtClean="0"/>
          </a:p>
        </p:txBody>
      </p:sp>
      <p:pic>
        <p:nvPicPr>
          <p:cNvPr id="5" name="Picture 4" descr="Screen Shot 2015-01-29 at 2.08.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114586"/>
            <a:ext cx="8547100" cy="1739900"/>
          </a:xfrm>
          <a:prstGeom prst="rect">
            <a:avLst/>
          </a:prstGeom>
        </p:spPr>
      </p:pic>
    </p:spTree>
    <p:extLst>
      <p:ext uri="{BB962C8B-B14F-4D97-AF65-F5344CB8AC3E}">
        <p14:creationId xmlns:p14="http://schemas.microsoft.com/office/powerpoint/2010/main" val="40211257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125421" y="1600200"/>
            <a:ext cx="9018579" cy="5257800"/>
          </a:xfrm>
        </p:spPr>
        <p:txBody>
          <a:bodyPr>
            <a:normAutofit/>
          </a:bodyPr>
          <a:lstStyle/>
          <a:p>
            <a:pPr marL="514350" indent="-457200"/>
            <a:r>
              <a:rPr lang="en-US" sz="2800" dirty="0" smtClean="0">
                <a:solidFill>
                  <a:srgbClr val="000000"/>
                </a:solidFill>
              </a:rPr>
              <a:t>Consider making lists from the symbols A, B, C, D, E, F, G</a:t>
            </a:r>
          </a:p>
          <a:p>
            <a:pPr marL="457200" lvl="1" indent="0">
              <a:buNone/>
            </a:pPr>
            <a:r>
              <a:rPr lang="en-US" sz="2400" dirty="0" smtClean="0">
                <a:solidFill>
                  <a:srgbClr val="000000"/>
                </a:solidFill>
              </a:rPr>
              <a:t>(c) How many length-4 lists are possible if repetition is </a:t>
            </a:r>
            <a:r>
              <a:rPr lang="en-US" sz="2400" b="1" dirty="0" smtClean="0">
                <a:solidFill>
                  <a:srgbClr val="FF0000"/>
                </a:solidFill>
              </a:rPr>
              <a:t>not</a:t>
            </a:r>
            <a:r>
              <a:rPr lang="en-US" sz="2400" dirty="0" smtClean="0">
                <a:solidFill>
                  <a:srgbClr val="000000"/>
                </a:solidFill>
              </a:rPr>
              <a:t> allowed and the list must contain an E?</a:t>
            </a:r>
          </a:p>
          <a:p>
            <a:pPr marL="457200" lvl="1" indent="0">
              <a:buNone/>
            </a:pPr>
            <a:r>
              <a:rPr lang="en-US" sz="2400" b="1" dirty="0" err="1" smtClean="0">
                <a:solidFill>
                  <a:srgbClr val="0000FF"/>
                </a:solidFill>
              </a:rPr>
              <a:t>Ans</a:t>
            </a:r>
            <a:r>
              <a:rPr lang="en-US" sz="2400" b="1" dirty="0" smtClean="0">
                <a:solidFill>
                  <a:srgbClr val="0000FF"/>
                </a:solidFill>
              </a:rPr>
              <a:t>:  </a:t>
            </a:r>
            <a:r>
              <a:rPr lang="en-US" sz="2400" dirty="0" smtClean="0"/>
              <a:t>There are four types of lists depending on whether E occurs as the first, second, third or fourth entry. These four types are shown below.</a:t>
            </a:r>
          </a:p>
          <a:p>
            <a:pPr marL="457200" lvl="1" indent="0">
              <a:buNone/>
            </a:pPr>
            <a:endParaRPr lang="en-US" sz="2400" dirty="0"/>
          </a:p>
          <a:p>
            <a:pPr marL="457200" lvl="1" indent="0">
              <a:buNone/>
            </a:pPr>
            <a:endParaRPr lang="en-US" sz="2400" dirty="0" smtClean="0"/>
          </a:p>
          <a:p>
            <a:pPr marL="457200" lvl="1" indent="0">
              <a:buNone/>
            </a:pPr>
            <a:endParaRPr lang="en-US" sz="2400" dirty="0"/>
          </a:p>
          <a:p>
            <a:pPr marL="457200" lvl="1" indent="0">
              <a:buNone/>
            </a:pPr>
            <a:endParaRPr lang="en-US" sz="2400" dirty="0" smtClean="0"/>
          </a:p>
          <a:p>
            <a:pPr marL="457200" lvl="1" indent="0">
              <a:buNone/>
            </a:pPr>
            <a:endParaRPr lang="en-US" sz="2400" dirty="0"/>
          </a:p>
          <a:p>
            <a:pPr marL="457200" lvl="1" indent="0">
              <a:buNone/>
            </a:pPr>
            <a:r>
              <a:rPr lang="en-US" b="1" dirty="0" smtClean="0">
                <a:solidFill>
                  <a:srgbClr val="0000FF"/>
                </a:solidFill>
              </a:rPr>
              <a:t>Total # =(6 x 5 x 4) + (6 x 5 x 4) + (6 x 5 x 4) + (6 x 5 x 4)</a:t>
            </a:r>
            <a:endParaRPr lang="en-US" sz="3200" b="1" dirty="0">
              <a:solidFill>
                <a:srgbClr val="0000FF"/>
              </a:solidFill>
            </a:endParaRPr>
          </a:p>
        </p:txBody>
      </p:sp>
      <p:pic>
        <p:nvPicPr>
          <p:cNvPr id="5" name="Picture 4" descr="Screen Shot 2015-01-29 at 2.08.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114586"/>
            <a:ext cx="8547100" cy="1739900"/>
          </a:xfrm>
          <a:prstGeom prst="rect">
            <a:avLst/>
          </a:prstGeom>
        </p:spPr>
      </p:pic>
    </p:spTree>
    <p:extLst>
      <p:ext uri="{BB962C8B-B14F-4D97-AF65-F5344CB8AC3E}">
        <p14:creationId xmlns:p14="http://schemas.microsoft.com/office/powerpoint/2010/main" val="26716365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125421" y="1270920"/>
            <a:ext cx="9018579" cy="5587080"/>
          </a:xfrm>
        </p:spPr>
        <p:txBody>
          <a:bodyPr>
            <a:normAutofit/>
          </a:bodyPr>
          <a:lstStyle/>
          <a:p>
            <a:pPr marL="514350" indent="-457200"/>
            <a:r>
              <a:rPr lang="en-US" sz="2800" dirty="0" smtClean="0">
                <a:solidFill>
                  <a:srgbClr val="000000"/>
                </a:solidFill>
              </a:rPr>
              <a:t>Consider making lists from the symbols A, B, C, D, E, F, G</a:t>
            </a:r>
          </a:p>
          <a:p>
            <a:pPr marL="457200" lvl="1" indent="0">
              <a:buNone/>
            </a:pPr>
            <a:r>
              <a:rPr lang="en-US" sz="2400" dirty="0" smtClean="0">
                <a:solidFill>
                  <a:srgbClr val="000000"/>
                </a:solidFill>
              </a:rPr>
              <a:t>(d) How many length-4 lists are possible if repetition is allowed and the list must contain an E?</a:t>
            </a:r>
          </a:p>
          <a:p>
            <a:pPr marL="457200" lvl="1" indent="0">
              <a:buNone/>
            </a:pPr>
            <a:r>
              <a:rPr lang="en-US" sz="2400" b="1" dirty="0" err="1" smtClean="0">
                <a:solidFill>
                  <a:srgbClr val="0000FF"/>
                </a:solidFill>
              </a:rPr>
              <a:t>Ans</a:t>
            </a:r>
            <a:r>
              <a:rPr lang="en-US" sz="2400" b="1" dirty="0" smtClean="0">
                <a:solidFill>
                  <a:srgbClr val="0000FF"/>
                </a:solidFill>
              </a:rPr>
              <a:t>:</a:t>
            </a:r>
            <a:endParaRPr lang="en-US" sz="2400" dirty="0" smtClean="0"/>
          </a:p>
        </p:txBody>
      </p:sp>
    </p:spTree>
    <p:extLst>
      <p:ext uri="{BB962C8B-B14F-4D97-AF65-F5344CB8AC3E}">
        <p14:creationId xmlns:p14="http://schemas.microsoft.com/office/powerpoint/2010/main" val="40211257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125421" y="1270920"/>
            <a:ext cx="9018579" cy="5587080"/>
          </a:xfrm>
        </p:spPr>
        <p:txBody>
          <a:bodyPr>
            <a:normAutofit/>
          </a:bodyPr>
          <a:lstStyle/>
          <a:p>
            <a:pPr marL="514350" indent="-457200"/>
            <a:r>
              <a:rPr lang="en-US" sz="2800" dirty="0" smtClean="0">
                <a:solidFill>
                  <a:srgbClr val="000000"/>
                </a:solidFill>
              </a:rPr>
              <a:t>Consider making lists from the symbols A, B, C, D, E, F, G</a:t>
            </a:r>
          </a:p>
          <a:p>
            <a:pPr marL="457200" lvl="1" indent="0">
              <a:buNone/>
            </a:pPr>
            <a:r>
              <a:rPr lang="en-US" sz="2400" dirty="0" smtClean="0">
                <a:solidFill>
                  <a:srgbClr val="000000"/>
                </a:solidFill>
              </a:rPr>
              <a:t>(d) How many length-4 lists are possible if repetition is allowed and the list must contain an E?</a:t>
            </a:r>
          </a:p>
          <a:p>
            <a:pPr marL="457200" lvl="1" indent="0">
              <a:buNone/>
            </a:pPr>
            <a:r>
              <a:rPr lang="en-US" sz="2400" b="1" dirty="0" err="1" smtClean="0">
                <a:solidFill>
                  <a:srgbClr val="0000FF"/>
                </a:solidFill>
              </a:rPr>
              <a:t>Ans</a:t>
            </a:r>
            <a:r>
              <a:rPr lang="en-US" sz="2400" b="1" dirty="0" smtClean="0">
                <a:solidFill>
                  <a:srgbClr val="0000FF"/>
                </a:solidFill>
              </a:rPr>
              <a:t>: </a:t>
            </a:r>
            <a:r>
              <a:rPr lang="en-US" sz="2400" dirty="0"/>
              <a:t>A</a:t>
            </a:r>
            <a:r>
              <a:rPr lang="en-US" sz="2400" dirty="0" smtClean="0"/>
              <a:t>gain there are four types of lists.</a:t>
            </a:r>
          </a:p>
          <a:p>
            <a:pPr marL="457200" lvl="1" indent="0">
              <a:buNone/>
            </a:pPr>
            <a:endParaRPr lang="en-US" sz="2400" dirty="0"/>
          </a:p>
          <a:p>
            <a:pPr marL="457200" lvl="1" indent="0">
              <a:buNone/>
            </a:pPr>
            <a:endParaRPr lang="en-US" sz="2400" dirty="0" smtClean="0"/>
          </a:p>
          <a:p>
            <a:pPr marL="457200" lvl="1" indent="0">
              <a:buNone/>
            </a:pPr>
            <a:endParaRPr lang="en-US" sz="2400" dirty="0"/>
          </a:p>
          <a:p>
            <a:pPr marL="457200" lvl="1" indent="0">
              <a:buNone/>
            </a:pPr>
            <a:endParaRPr lang="en-US" sz="2400" dirty="0"/>
          </a:p>
        </p:txBody>
      </p:sp>
      <p:pic>
        <p:nvPicPr>
          <p:cNvPr id="4" name="Picture 3" descr="Screen Shot 2015-01-29 at 2.49.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460364"/>
            <a:ext cx="8674100" cy="1701800"/>
          </a:xfrm>
          <a:prstGeom prst="rect">
            <a:avLst/>
          </a:prstGeom>
        </p:spPr>
      </p:pic>
    </p:spTree>
    <p:extLst>
      <p:ext uri="{BB962C8B-B14F-4D97-AF65-F5344CB8AC3E}">
        <p14:creationId xmlns:p14="http://schemas.microsoft.com/office/powerpoint/2010/main" val="53826018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125421" y="1270920"/>
            <a:ext cx="9018579" cy="5587080"/>
          </a:xfrm>
        </p:spPr>
        <p:txBody>
          <a:bodyPr>
            <a:normAutofit/>
          </a:bodyPr>
          <a:lstStyle/>
          <a:p>
            <a:pPr marL="514350" indent="-457200"/>
            <a:r>
              <a:rPr lang="en-US" sz="2800" dirty="0" smtClean="0">
                <a:solidFill>
                  <a:srgbClr val="000000"/>
                </a:solidFill>
              </a:rPr>
              <a:t>Consider making lists from the symbols A, B, C, D, E, F, G</a:t>
            </a:r>
          </a:p>
          <a:p>
            <a:pPr marL="457200" lvl="1" indent="0">
              <a:buNone/>
            </a:pPr>
            <a:r>
              <a:rPr lang="en-US" sz="2400" dirty="0" smtClean="0">
                <a:solidFill>
                  <a:srgbClr val="000000"/>
                </a:solidFill>
              </a:rPr>
              <a:t>(d) How many length-4 lists are possible if repetition is allowed and the list must contain an E?</a:t>
            </a:r>
          </a:p>
          <a:p>
            <a:pPr marL="457200" lvl="1" indent="0">
              <a:buNone/>
            </a:pPr>
            <a:r>
              <a:rPr lang="en-US" sz="2400" b="1" dirty="0" err="1" smtClean="0">
                <a:solidFill>
                  <a:srgbClr val="0000FF"/>
                </a:solidFill>
              </a:rPr>
              <a:t>Ans</a:t>
            </a:r>
            <a:r>
              <a:rPr lang="en-US" sz="2400" b="1" dirty="0" smtClean="0">
                <a:solidFill>
                  <a:srgbClr val="0000FF"/>
                </a:solidFill>
              </a:rPr>
              <a:t>: </a:t>
            </a:r>
            <a:r>
              <a:rPr lang="en-US" sz="2400" dirty="0"/>
              <a:t>A</a:t>
            </a:r>
            <a:r>
              <a:rPr lang="en-US" sz="2400" dirty="0" smtClean="0"/>
              <a:t>gain there are four types of lists.</a:t>
            </a:r>
          </a:p>
          <a:p>
            <a:pPr marL="457200" lvl="1" indent="0">
              <a:buNone/>
            </a:pPr>
            <a:endParaRPr lang="en-US" sz="2400" dirty="0"/>
          </a:p>
          <a:p>
            <a:pPr marL="457200" lvl="1" indent="0">
              <a:buNone/>
            </a:pPr>
            <a:endParaRPr lang="en-US" sz="2400" dirty="0" smtClean="0"/>
          </a:p>
          <a:p>
            <a:pPr marL="457200" lvl="1" indent="0">
              <a:buNone/>
            </a:pPr>
            <a:endParaRPr lang="en-US" sz="2400" dirty="0"/>
          </a:p>
          <a:p>
            <a:pPr marL="457200" lvl="1" indent="0">
              <a:buNone/>
            </a:pPr>
            <a:endParaRPr lang="en-US" sz="2400" dirty="0"/>
          </a:p>
          <a:p>
            <a:pPr marL="457200" lvl="1" indent="0">
              <a:buNone/>
            </a:pPr>
            <a:r>
              <a:rPr lang="en-US" sz="2400" dirty="0" smtClean="0">
                <a:solidFill>
                  <a:srgbClr val="FF0000"/>
                </a:solidFill>
              </a:rPr>
              <a:t>The total number of lists is 4 x 7</a:t>
            </a:r>
            <a:r>
              <a:rPr lang="en-US" sz="2400" baseline="30000" dirty="0" smtClean="0">
                <a:solidFill>
                  <a:srgbClr val="FF0000"/>
                </a:solidFill>
              </a:rPr>
              <a:t>4</a:t>
            </a:r>
            <a:r>
              <a:rPr lang="en-US" sz="2400" dirty="0" smtClean="0">
                <a:solidFill>
                  <a:srgbClr val="FF0000"/>
                </a:solidFill>
              </a:rPr>
              <a:t> = 1372.</a:t>
            </a:r>
            <a:endParaRPr lang="en-US" sz="2400" dirty="0" smtClean="0"/>
          </a:p>
        </p:txBody>
      </p:sp>
      <p:pic>
        <p:nvPicPr>
          <p:cNvPr id="4" name="Picture 3" descr="Screen Shot 2015-01-29 at 2.49.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444684"/>
            <a:ext cx="8674100" cy="1701800"/>
          </a:xfrm>
          <a:prstGeom prst="rect">
            <a:avLst/>
          </a:prstGeom>
        </p:spPr>
      </p:pic>
    </p:spTree>
    <p:extLst>
      <p:ext uri="{BB962C8B-B14F-4D97-AF65-F5344CB8AC3E}">
        <p14:creationId xmlns:p14="http://schemas.microsoft.com/office/powerpoint/2010/main" val="13091444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125421" y="1270920"/>
            <a:ext cx="9018579" cy="5587080"/>
          </a:xfrm>
        </p:spPr>
        <p:txBody>
          <a:bodyPr>
            <a:normAutofit/>
          </a:bodyPr>
          <a:lstStyle/>
          <a:p>
            <a:pPr marL="514350" indent="-457200"/>
            <a:r>
              <a:rPr lang="en-US" sz="2800" dirty="0" smtClean="0">
                <a:solidFill>
                  <a:srgbClr val="000000"/>
                </a:solidFill>
              </a:rPr>
              <a:t>Consider making lists from the symbols A, B, C, D, E, F, G</a:t>
            </a:r>
          </a:p>
          <a:p>
            <a:pPr marL="457200" lvl="1" indent="0">
              <a:buNone/>
            </a:pPr>
            <a:r>
              <a:rPr lang="en-US" sz="2400" dirty="0" smtClean="0">
                <a:solidFill>
                  <a:srgbClr val="000000"/>
                </a:solidFill>
              </a:rPr>
              <a:t>(d) How many length-4 lists are possible if repetition is allowed and the list must contain an E?</a:t>
            </a:r>
          </a:p>
          <a:p>
            <a:pPr marL="457200" lvl="1" indent="0">
              <a:buNone/>
            </a:pPr>
            <a:r>
              <a:rPr lang="en-US" sz="2400" b="1" dirty="0" err="1" smtClean="0">
                <a:solidFill>
                  <a:srgbClr val="0000FF"/>
                </a:solidFill>
              </a:rPr>
              <a:t>Ans</a:t>
            </a:r>
            <a:r>
              <a:rPr lang="en-US" sz="2400" b="1" dirty="0" smtClean="0">
                <a:solidFill>
                  <a:srgbClr val="0000FF"/>
                </a:solidFill>
              </a:rPr>
              <a:t>: </a:t>
            </a:r>
            <a:r>
              <a:rPr lang="en-US" sz="2400" dirty="0"/>
              <a:t>A</a:t>
            </a:r>
            <a:r>
              <a:rPr lang="en-US" sz="2400" dirty="0" smtClean="0"/>
              <a:t>gain there are four types of lists.</a:t>
            </a:r>
          </a:p>
          <a:p>
            <a:pPr marL="457200" lvl="1" indent="0">
              <a:buNone/>
            </a:pPr>
            <a:endParaRPr lang="en-US" sz="2400" dirty="0"/>
          </a:p>
          <a:p>
            <a:pPr marL="457200" lvl="1" indent="0">
              <a:buNone/>
            </a:pPr>
            <a:endParaRPr lang="en-US" sz="2400" dirty="0" smtClean="0"/>
          </a:p>
          <a:p>
            <a:pPr marL="457200" lvl="1" indent="0">
              <a:buNone/>
            </a:pPr>
            <a:endParaRPr lang="en-US" sz="2400" dirty="0"/>
          </a:p>
          <a:p>
            <a:pPr marL="457200" lvl="1" indent="0">
              <a:buNone/>
            </a:pPr>
            <a:endParaRPr lang="en-US" sz="2400" dirty="0"/>
          </a:p>
          <a:p>
            <a:pPr marL="457200" lvl="1" indent="0">
              <a:buNone/>
            </a:pPr>
            <a:r>
              <a:rPr lang="en-US" sz="2400" dirty="0" smtClean="0">
                <a:solidFill>
                  <a:srgbClr val="FF0000"/>
                </a:solidFill>
              </a:rPr>
              <a:t>The total number of lists is 4 x 7</a:t>
            </a:r>
            <a:r>
              <a:rPr lang="en-US" sz="2400" baseline="30000" dirty="0" smtClean="0">
                <a:solidFill>
                  <a:srgbClr val="FF0000"/>
                </a:solidFill>
              </a:rPr>
              <a:t>4</a:t>
            </a:r>
            <a:r>
              <a:rPr lang="en-US" sz="2400" dirty="0" smtClean="0">
                <a:solidFill>
                  <a:srgbClr val="FF0000"/>
                </a:solidFill>
              </a:rPr>
              <a:t> = 1372 </a:t>
            </a:r>
            <a:r>
              <a:rPr lang="en-US" sz="2400" dirty="0" smtClean="0">
                <a:solidFill>
                  <a:srgbClr val="0000FF"/>
                </a:solidFill>
              </a:rPr>
              <a:t>which is substantially larger than the correct value of 1105. </a:t>
            </a:r>
          </a:p>
        </p:txBody>
      </p:sp>
      <p:pic>
        <p:nvPicPr>
          <p:cNvPr id="4" name="Picture 3" descr="Screen Shot 2015-01-29 at 2.49.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444684"/>
            <a:ext cx="8674100" cy="1701800"/>
          </a:xfrm>
          <a:prstGeom prst="rect">
            <a:avLst/>
          </a:prstGeom>
        </p:spPr>
      </p:pic>
    </p:spTree>
    <p:extLst>
      <p:ext uri="{BB962C8B-B14F-4D97-AF65-F5344CB8AC3E}">
        <p14:creationId xmlns:p14="http://schemas.microsoft.com/office/powerpoint/2010/main" val="229006686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125421" y="1270920"/>
            <a:ext cx="9018579" cy="5587080"/>
          </a:xfrm>
        </p:spPr>
        <p:txBody>
          <a:bodyPr>
            <a:normAutofit/>
          </a:bodyPr>
          <a:lstStyle/>
          <a:p>
            <a:pPr marL="514350" indent="-457200"/>
            <a:r>
              <a:rPr lang="en-US" sz="2800" dirty="0" smtClean="0">
                <a:solidFill>
                  <a:srgbClr val="000000"/>
                </a:solidFill>
              </a:rPr>
              <a:t>Consider making lists from the symbols A, B, C, D, E, F, G</a:t>
            </a:r>
          </a:p>
          <a:p>
            <a:pPr marL="457200" lvl="1" indent="0">
              <a:buNone/>
            </a:pPr>
            <a:r>
              <a:rPr lang="en-US" sz="2400" dirty="0" smtClean="0">
                <a:solidFill>
                  <a:srgbClr val="000000"/>
                </a:solidFill>
              </a:rPr>
              <a:t>(d) How many length-4 lists are possible if repetition is allowed and the list must contain an E?</a:t>
            </a:r>
          </a:p>
          <a:p>
            <a:pPr marL="457200" lvl="1" indent="0">
              <a:buNone/>
            </a:pPr>
            <a:r>
              <a:rPr lang="en-US" sz="2400" b="1" dirty="0" err="1" smtClean="0">
                <a:solidFill>
                  <a:srgbClr val="0000FF"/>
                </a:solidFill>
              </a:rPr>
              <a:t>Ans</a:t>
            </a:r>
            <a:r>
              <a:rPr lang="en-US" sz="2400" b="1" dirty="0" smtClean="0">
                <a:solidFill>
                  <a:srgbClr val="0000FF"/>
                </a:solidFill>
              </a:rPr>
              <a:t>: </a:t>
            </a:r>
            <a:r>
              <a:rPr lang="en-US" sz="2400" dirty="0"/>
              <a:t>A</a:t>
            </a:r>
            <a:r>
              <a:rPr lang="en-US" sz="2400" dirty="0" smtClean="0"/>
              <a:t>gain there are four types of lists.</a:t>
            </a:r>
          </a:p>
          <a:p>
            <a:pPr marL="457200" lvl="1" indent="0">
              <a:buNone/>
            </a:pPr>
            <a:endParaRPr lang="en-US" sz="2400" dirty="0"/>
          </a:p>
          <a:p>
            <a:pPr marL="457200" lvl="1" indent="0">
              <a:buNone/>
            </a:pPr>
            <a:endParaRPr lang="en-US" sz="2400" dirty="0" smtClean="0"/>
          </a:p>
          <a:p>
            <a:pPr marL="457200" lvl="1" indent="0">
              <a:buNone/>
            </a:pPr>
            <a:endParaRPr lang="en-US" sz="2400" dirty="0"/>
          </a:p>
          <a:p>
            <a:pPr marL="457200" lvl="1" indent="0">
              <a:buNone/>
            </a:pPr>
            <a:endParaRPr lang="en-US" sz="2400" dirty="0"/>
          </a:p>
          <a:p>
            <a:pPr marL="457200" lvl="1" indent="0">
              <a:buNone/>
            </a:pPr>
            <a:r>
              <a:rPr lang="en-US" sz="2400" dirty="0" smtClean="0">
                <a:solidFill>
                  <a:srgbClr val="FF0000"/>
                </a:solidFill>
              </a:rPr>
              <a:t>The total number of lists is 4 x 7</a:t>
            </a:r>
            <a:r>
              <a:rPr lang="en-US" sz="2400" baseline="30000" dirty="0" smtClean="0">
                <a:solidFill>
                  <a:srgbClr val="FF0000"/>
                </a:solidFill>
              </a:rPr>
              <a:t>4</a:t>
            </a:r>
            <a:r>
              <a:rPr lang="en-US" sz="2400" dirty="0" smtClean="0">
                <a:solidFill>
                  <a:srgbClr val="FF0000"/>
                </a:solidFill>
              </a:rPr>
              <a:t> = 1372 </a:t>
            </a:r>
            <a:r>
              <a:rPr lang="en-US" sz="2400" dirty="0" smtClean="0">
                <a:solidFill>
                  <a:srgbClr val="0000FF"/>
                </a:solidFill>
              </a:rPr>
              <a:t>which is substantially larger than the correct value of 1105. </a:t>
            </a:r>
          </a:p>
          <a:p>
            <a:pPr marL="457200" lvl="1" indent="0">
              <a:buNone/>
            </a:pPr>
            <a:r>
              <a:rPr lang="en-US" sz="2400" dirty="0" smtClean="0"/>
              <a:t>Note: The list (E,A,E,C,D) is counted twice, one as a type 1 and one as a type 3. Similarly (E,E,E,E) is counted 4 times.</a:t>
            </a:r>
          </a:p>
        </p:txBody>
      </p:sp>
      <p:pic>
        <p:nvPicPr>
          <p:cNvPr id="4" name="Picture 3" descr="Screen Shot 2015-01-29 at 2.49.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444684"/>
            <a:ext cx="8674100" cy="1701800"/>
          </a:xfrm>
          <a:prstGeom prst="rect">
            <a:avLst/>
          </a:prstGeom>
        </p:spPr>
      </p:pic>
    </p:spTree>
    <p:extLst>
      <p:ext uri="{BB962C8B-B14F-4D97-AF65-F5344CB8AC3E}">
        <p14:creationId xmlns:p14="http://schemas.microsoft.com/office/powerpoint/2010/main" val="16423183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Combinatorics</a:t>
            </a:r>
            <a:endParaRPr lang="en-US" dirty="0"/>
          </a:p>
        </p:txBody>
      </p:sp>
      <p:sp>
        <p:nvSpPr>
          <p:cNvPr id="3" name="Content Placeholder 2"/>
          <p:cNvSpPr>
            <a:spLocks noGrp="1"/>
          </p:cNvSpPr>
          <p:nvPr>
            <p:ph idx="1"/>
          </p:nvPr>
        </p:nvSpPr>
        <p:spPr/>
        <p:txBody>
          <a:bodyPr/>
          <a:lstStyle/>
          <a:p>
            <a:r>
              <a:rPr lang="en-US" dirty="0" smtClean="0"/>
              <a:t>For n=4, there are 2 such arrangements.</a:t>
            </a:r>
            <a:endParaRPr lang="en-US" dirty="0"/>
          </a:p>
        </p:txBody>
      </p:sp>
      <p:pic>
        <p:nvPicPr>
          <p:cNvPr id="5" name="Picture 4" descr="Screen Shot 2015-01-29 at 10.20.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5409" y="2477426"/>
            <a:ext cx="4065401" cy="1714326"/>
          </a:xfrm>
          <a:prstGeom prst="rect">
            <a:avLst/>
          </a:prstGeom>
        </p:spPr>
      </p:pic>
    </p:spTree>
    <p:extLst>
      <p:ext uri="{BB962C8B-B14F-4D97-AF65-F5344CB8AC3E}">
        <p14:creationId xmlns:p14="http://schemas.microsoft.com/office/powerpoint/2010/main" val="268342037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125421" y="1270920"/>
            <a:ext cx="9018579" cy="5587080"/>
          </a:xfrm>
        </p:spPr>
        <p:txBody>
          <a:bodyPr>
            <a:normAutofit/>
          </a:bodyPr>
          <a:lstStyle/>
          <a:p>
            <a:pPr marL="514350" indent="-457200"/>
            <a:r>
              <a:rPr lang="en-US" sz="2800" dirty="0" smtClean="0">
                <a:solidFill>
                  <a:srgbClr val="000000"/>
                </a:solidFill>
              </a:rPr>
              <a:t>Consider making lists from the symbols A, B, C, D, E, F, G</a:t>
            </a:r>
          </a:p>
          <a:p>
            <a:pPr marL="457200" lvl="1" indent="0">
              <a:buNone/>
            </a:pPr>
            <a:r>
              <a:rPr lang="en-US" sz="2400" dirty="0" smtClean="0">
                <a:solidFill>
                  <a:srgbClr val="000000"/>
                </a:solidFill>
              </a:rPr>
              <a:t>(d) How many length-4 lists are possible if repetition is allowed and the list must contain an E?</a:t>
            </a:r>
          </a:p>
          <a:p>
            <a:pPr marL="457200" lvl="1" indent="0">
              <a:buNone/>
            </a:pPr>
            <a:r>
              <a:rPr lang="en-US" sz="2400" b="1" dirty="0" err="1" smtClean="0">
                <a:solidFill>
                  <a:srgbClr val="0000FF"/>
                </a:solidFill>
              </a:rPr>
              <a:t>Ans</a:t>
            </a:r>
            <a:r>
              <a:rPr lang="en-US" sz="2400" b="1" dirty="0" smtClean="0">
                <a:solidFill>
                  <a:srgbClr val="0000FF"/>
                </a:solidFill>
              </a:rPr>
              <a:t>: </a:t>
            </a:r>
            <a:r>
              <a:rPr lang="en-US" sz="2400" dirty="0"/>
              <a:t>A</a:t>
            </a:r>
            <a:r>
              <a:rPr lang="en-US" sz="2400" dirty="0" smtClean="0"/>
              <a:t>gain there are four types of lists.</a:t>
            </a:r>
          </a:p>
          <a:p>
            <a:pPr marL="457200" lvl="1" indent="0">
              <a:buNone/>
            </a:pPr>
            <a:endParaRPr lang="en-US" sz="2400" dirty="0"/>
          </a:p>
          <a:p>
            <a:pPr marL="457200" lvl="1" indent="0">
              <a:buNone/>
            </a:pPr>
            <a:endParaRPr lang="en-US" sz="2400" dirty="0" smtClean="0"/>
          </a:p>
          <a:p>
            <a:pPr marL="457200" lvl="1" indent="0">
              <a:buNone/>
            </a:pPr>
            <a:endParaRPr lang="en-US" sz="2400" dirty="0"/>
          </a:p>
          <a:p>
            <a:pPr marL="457200" lvl="1" indent="0">
              <a:buNone/>
            </a:pPr>
            <a:endParaRPr lang="en-US" sz="2400" dirty="0"/>
          </a:p>
          <a:p>
            <a:pPr marL="457200" lvl="1" indent="0">
              <a:buNone/>
            </a:pPr>
            <a:r>
              <a:rPr lang="en-US" sz="2400" dirty="0" smtClean="0">
                <a:solidFill>
                  <a:srgbClr val="FF0000"/>
                </a:solidFill>
              </a:rPr>
              <a:t>The total number of lists is 4 x 7</a:t>
            </a:r>
            <a:r>
              <a:rPr lang="en-US" sz="2400" baseline="30000" dirty="0" smtClean="0">
                <a:solidFill>
                  <a:srgbClr val="FF0000"/>
                </a:solidFill>
              </a:rPr>
              <a:t>4</a:t>
            </a:r>
            <a:r>
              <a:rPr lang="en-US" sz="2400" dirty="0" smtClean="0">
                <a:solidFill>
                  <a:srgbClr val="FF0000"/>
                </a:solidFill>
              </a:rPr>
              <a:t> = 1372 which is substantially larger than the correct value of 1105. </a:t>
            </a:r>
          </a:p>
          <a:p>
            <a:pPr marL="457200" lvl="1" indent="0">
              <a:buNone/>
            </a:pPr>
            <a:r>
              <a:rPr lang="en-US" sz="2400" dirty="0" smtClean="0"/>
              <a:t>Note: The list (E,A,E,C,D) is counted twice, one as a type 1 and one as a type 3. Similarly (E,E,E,E) is counted 4 times.</a:t>
            </a:r>
          </a:p>
        </p:txBody>
      </p:sp>
      <p:pic>
        <p:nvPicPr>
          <p:cNvPr id="4" name="Picture 3" descr="Screen Shot 2015-01-29 at 2.49.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444684"/>
            <a:ext cx="8674100" cy="1701800"/>
          </a:xfrm>
          <a:prstGeom prst="rect">
            <a:avLst/>
          </a:prstGeom>
        </p:spPr>
      </p:pic>
      <p:sp>
        <p:nvSpPr>
          <p:cNvPr id="5" name="TextBox 4"/>
          <p:cNvSpPr txBox="1"/>
          <p:nvPr/>
        </p:nvSpPr>
        <p:spPr>
          <a:xfrm>
            <a:off x="5596928" y="3112701"/>
            <a:ext cx="2163519" cy="954107"/>
          </a:xfrm>
          <a:prstGeom prst="rect">
            <a:avLst/>
          </a:prstGeom>
          <a:solidFill>
            <a:srgbClr val="FFFF00"/>
          </a:solidFill>
        </p:spPr>
        <p:txBody>
          <a:bodyPr wrap="square" rtlCol="0">
            <a:spAutoFit/>
          </a:bodyPr>
          <a:lstStyle/>
          <a:p>
            <a:r>
              <a:rPr lang="en-US" sz="2800" dirty="0" smtClean="0"/>
              <a:t>Need to think it differently</a:t>
            </a:r>
            <a:endParaRPr lang="en-US" sz="2800" dirty="0"/>
          </a:p>
        </p:txBody>
      </p:sp>
    </p:spTree>
    <p:extLst>
      <p:ext uri="{BB962C8B-B14F-4D97-AF65-F5344CB8AC3E}">
        <p14:creationId xmlns:p14="http://schemas.microsoft.com/office/powerpoint/2010/main" val="24360922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642"/>
            <a:ext cx="8229600" cy="1143000"/>
          </a:xfrm>
        </p:spPr>
        <p:txBody>
          <a:bodyPr/>
          <a:lstStyle/>
          <a:p>
            <a:r>
              <a:rPr lang="en-US" dirty="0" smtClean="0"/>
              <a:t>Example</a:t>
            </a:r>
            <a:endParaRPr lang="en-US" dirty="0"/>
          </a:p>
        </p:txBody>
      </p:sp>
      <p:sp>
        <p:nvSpPr>
          <p:cNvPr id="3" name="Content Placeholder 2"/>
          <p:cNvSpPr>
            <a:spLocks noGrp="1"/>
          </p:cNvSpPr>
          <p:nvPr>
            <p:ph idx="1"/>
          </p:nvPr>
        </p:nvSpPr>
        <p:spPr>
          <a:xfrm>
            <a:off x="125421" y="878920"/>
            <a:ext cx="9018579" cy="5063763"/>
          </a:xfrm>
        </p:spPr>
        <p:txBody>
          <a:bodyPr>
            <a:normAutofit/>
          </a:bodyPr>
          <a:lstStyle/>
          <a:p>
            <a:pPr marL="514350" indent="-457200"/>
            <a:r>
              <a:rPr lang="en-US" sz="2800" dirty="0" smtClean="0">
                <a:solidFill>
                  <a:srgbClr val="000000"/>
                </a:solidFill>
              </a:rPr>
              <a:t>Consider making lists from the symbols A, B, C, D, E, F, G</a:t>
            </a:r>
          </a:p>
          <a:p>
            <a:pPr marL="457200" lvl="1" indent="0">
              <a:buNone/>
            </a:pPr>
            <a:r>
              <a:rPr lang="en-US" sz="2400" dirty="0" smtClean="0">
                <a:solidFill>
                  <a:srgbClr val="000000"/>
                </a:solidFill>
              </a:rPr>
              <a:t>(d) How many length-4 lists are possible if repetition is allowed and the list must contain an E?</a:t>
            </a:r>
          </a:p>
          <a:p>
            <a:pPr marL="457200" lvl="1" indent="0">
              <a:buNone/>
            </a:pPr>
            <a:r>
              <a:rPr lang="en-US" sz="2400" b="1" dirty="0" err="1" smtClean="0">
                <a:solidFill>
                  <a:srgbClr val="0000FF"/>
                </a:solidFill>
              </a:rPr>
              <a:t>Ans</a:t>
            </a:r>
            <a:r>
              <a:rPr lang="en-US" sz="2400" b="1" dirty="0" smtClean="0">
                <a:solidFill>
                  <a:srgbClr val="0000FF"/>
                </a:solidFill>
              </a:rPr>
              <a:t>: </a:t>
            </a:r>
            <a:r>
              <a:rPr lang="en-US" sz="2400" dirty="0" smtClean="0"/>
              <a:t>Correct thinking:</a:t>
            </a:r>
          </a:p>
          <a:p>
            <a:pPr marL="457200" lvl="1" indent="0">
              <a:buNone/>
            </a:pPr>
            <a:endParaRPr lang="en-US" sz="2400" dirty="0" smtClean="0"/>
          </a:p>
          <a:p>
            <a:pPr marL="457200" lvl="1" indent="0">
              <a:buNone/>
            </a:pPr>
            <a:endParaRPr lang="en-US" sz="2400" dirty="0"/>
          </a:p>
          <a:p>
            <a:pPr marL="457200" lvl="1" indent="0">
              <a:buNone/>
            </a:pPr>
            <a:endParaRPr lang="en-US" sz="2400" dirty="0" smtClean="0"/>
          </a:p>
          <a:p>
            <a:pPr marL="457200" lvl="1" indent="0">
              <a:buNone/>
            </a:pPr>
            <a:endParaRPr lang="en-US" sz="2400" dirty="0"/>
          </a:p>
          <a:p>
            <a:pPr marL="457200" lvl="1" indent="0">
              <a:buNone/>
            </a:pPr>
            <a:endParaRPr lang="en-US" sz="2400" dirty="0"/>
          </a:p>
        </p:txBody>
      </p:sp>
    </p:spTree>
    <p:extLst>
      <p:ext uri="{BB962C8B-B14F-4D97-AF65-F5344CB8AC3E}">
        <p14:creationId xmlns:p14="http://schemas.microsoft.com/office/powerpoint/2010/main" val="210933598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642"/>
            <a:ext cx="8229600" cy="1143000"/>
          </a:xfrm>
        </p:spPr>
        <p:txBody>
          <a:bodyPr/>
          <a:lstStyle/>
          <a:p>
            <a:r>
              <a:rPr lang="en-US" dirty="0" smtClean="0"/>
              <a:t>Example</a:t>
            </a:r>
            <a:endParaRPr lang="en-US" dirty="0"/>
          </a:p>
        </p:txBody>
      </p:sp>
      <p:sp>
        <p:nvSpPr>
          <p:cNvPr id="3" name="Content Placeholder 2"/>
          <p:cNvSpPr>
            <a:spLocks noGrp="1"/>
          </p:cNvSpPr>
          <p:nvPr>
            <p:ph idx="1"/>
          </p:nvPr>
        </p:nvSpPr>
        <p:spPr>
          <a:xfrm>
            <a:off x="125421" y="878920"/>
            <a:ext cx="9018579" cy="5063763"/>
          </a:xfrm>
        </p:spPr>
        <p:txBody>
          <a:bodyPr>
            <a:normAutofit/>
          </a:bodyPr>
          <a:lstStyle/>
          <a:p>
            <a:pPr marL="514350" indent="-457200"/>
            <a:r>
              <a:rPr lang="en-US" sz="2800" dirty="0" smtClean="0">
                <a:solidFill>
                  <a:srgbClr val="000000"/>
                </a:solidFill>
              </a:rPr>
              <a:t>Consider making lists from the symbols A, B, C, D, E, F, G</a:t>
            </a:r>
          </a:p>
          <a:p>
            <a:pPr marL="457200" lvl="1" indent="0">
              <a:buNone/>
            </a:pPr>
            <a:r>
              <a:rPr lang="en-US" sz="2400" dirty="0" smtClean="0">
                <a:solidFill>
                  <a:srgbClr val="000000"/>
                </a:solidFill>
              </a:rPr>
              <a:t>(d) How many length-4 lists are possible if repetition is allowed and the list must contain an E?</a:t>
            </a:r>
          </a:p>
          <a:p>
            <a:pPr marL="457200" lvl="1" indent="0">
              <a:buNone/>
            </a:pPr>
            <a:r>
              <a:rPr lang="en-US" sz="2400" b="1" dirty="0" err="1" smtClean="0">
                <a:solidFill>
                  <a:srgbClr val="0000FF"/>
                </a:solidFill>
              </a:rPr>
              <a:t>Ans</a:t>
            </a:r>
            <a:r>
              <a:rPr lang="en-US" sz="2400" b="1" dirty="0" smtClean="0">
                <a:solidFill>
                  <a:srgbClr val="0000FF"/>
                </a:solidFill>
              </a:rPr>
              <a:t>: </a:t>
            </a:r>
            <a:r>
              <a:rPr lang="en-US" sz="2400" dirty="0" smtClean="0"/>
              <a:t>Correct thinking:</a:t>
            </a:r>
          </a:p>
          <a:p>
            <a:pPr marL="914400" lvl="1" indent="-457200">
              <a:buAutoNum type="alphaLcParenBoth"/>
            </a:pPr>
            <a:r>
              <a:rPr lang="en-US" sz="2400" dirty="0" smtClean="0"/>
              <a:t>We know that the number of length-4 lists with repetitions 	is 7</a:t>
            </a:r>
            <a:r>
              <a:rPr lang="en-US" baseline="30000" dirty="0" smtClean="0"/>
              <a:t>4</a:t>
            </a:r>
            <a:r>
              <a:rPr lang="en-US" dirty="0" smtClean="0"/>
              <a:t>.</a:t>
            </a:r>
            <a:endParaRPr lang="en-US" sz="2400" dirty="0" smtClean="0"/>
          </a:p>
          <a:p>
            <a:pPr marL="457200" lvl="1" indent="0">
              <a:buNone/>
            </a:pPr>
            <a:endParaRPr lang="en-US" sz="2400" dirty="0"/>
          </a:p>
          <a:p>
            <a:pPr marL="457200" lvl="1" indent="0">
              <a:buNone/>
            </a:pPr>
            <a:endParaRPr lang="en-US" sz="2400" dirty="0" smtClean="0"/>
          </a:p>
          <a:p>
            <a:pPr marL="457200" lvl="1" indent="0">
              <a:buNone/>
            </a:pPr>
            <a:endParaRPr lang="en-US" sz="2400" dirty="0"/>
          </a:p>
          <a:p>
            <a:pPr marL="457200" lvl="1" indent="0">
              <a:buNone/>
            </a:pPr>
            <a:endParaRPr lang="en-US" sz="2400" dirty="0"/>
          </a:p>
        </p:txBody>
      </p:sp>
    </p:spTree>
    <p:extLst>
      <p:ext uri="{BB962C8B-B14F-4D97-AF65-F5344CB8AC3E}">
        <p14:creationId xmlns:p14="http://schemas.microsoft.com/office/powerpoint/2010/main" val="83534372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642"/>
            <a:ext cx="8229600" cy="1143000"/>
          </a:xfrm>
        </p:spPr>
        <p:txBody>
          <a:bodyPr/>
          <a:lstStyle/>
          <a:p>
            <a:r>
              <a:rPr lang="en-US" dirty="0" smtClean="0"/>
              <a:t>Example</a:t>
            </a:r>
            <a:endParaRPr lang="en-US" dirty="0"/>
          </a:p>
        </p:txBody>
      </p:sp>
      <p:sp>
        <p:nvSpPr>
          <p:cNvPr id="3" name="Content Placeholder 2"/>
          <p:cNvSpPr>
            <a:spLocks noGrp="1"/>
          </p:cNvSpPr>
          <p:nvPr>
            <p:ph idx="1"/>
          </p:nvPr>
        </p:nvSpPr>
        <p:spPr>
          <a:xfrm>
            <a:off x="125421" y="878920"/>
            <a:ext cx="9018579" cy="5063763"/>
          </a:xfrm>
        </p:spPr>
        <p:txBody>
          <a:bodyPr>
            <a:normAutofit/>
          </a:bodyPr>
          <a:lstStyle/>
          <a:p>
            <a:pPr marL="514350" indent="-457200"/>
            <a:r>
              <a:rPr lang="en-US" sz="2800" dirty="0" smtClean="0">
                <a:solidFill>
                  <a:srgbClr val="000000"/>
                </a:solidFill>
              </a:rPr>
              <a:t>Consider making lists from the symbols A, B, C, D, E, F, G</a:t>
            </a:r>
          </a:p>
          <a:p>
            <a:pPr marL="457200" lvl="1" indent="0">
              <a:buNone/>
            </a:pPr>
            <a:r>
              <a:rPr lang="en-US" sz="2400" dirty="0" smtClean="0">
                <a:solidFill>
                  <a:srgbClr val="000000"/>
                </a:solidFill>
              </a:rPr>
              <a:t>(d) How many length-4 lists are possible if repetition is allowed and the list must contain an E?</a:t>
            </a:r>
          </a:p>
          <a:p>
            <a:pPr marL="457200" lvl="1" indent="0">
              <a:buNone/>
            </a:pPr>
            <a:r>
              <a:rPr lang="en-US" sz="2400" b="1" dirty="0" err="1" smtClean="0">
                <a:solidFill>
                  <a:srgbClr val="0000FF"/>
                </a:solidFill>
              </a:rPr>
              <a:t>Ans</a:t>
            </a:r>
            <a:r>
              <a:rPr lang="en-US" sz="2400" b="1" dirty="0" smtClean="0">
                <a:solidFill>
                  <a:srgbClr val="0000FF"/>
                </a:solidFill>
              </a:rPr>
              <a:t>: </a:t>
            </a:r>
            <a:r>
              <a:rPr lang="en-US" sz="2400" dirty="0" smtClean="0"/>
              <a:t>Correct thinking:</a:t>
            </a:r>
          </a:p>
          <a:p>
            <a:pPr marL="914400" lvl="1" indent="-457200">
              <a:buAutoNum type="alphaLcParenBoth"/>
            </a:pPr>
            <a:r>
              <a:rPr lang="en-US" sz="2400" dirty="0" smtClean="0"/>
              <a:t>We know that the number of length-4 lists with repetitions 	is 7</a:t>
            </a:r>
            <a:r>
              <a:rPr lang="en-US" baseline="30000" dirty="0" smtClean="0"/>
              <a:t>4</a:t>
            </a:r>
            <a:r>
              <a:rPr lang="en-US" dirty="0" smtClean="0"/>
              <a:t>.</a:t>
            </a:r>
          </a:p>
          <a:p>
            <a:pPr marL="914400" lvl="1" indent="-457200">
              <a:buAutoNum type="alphaLcParenBoth"/>
            </a:pPr>
            <a:r>
              <a:rPr lang="en-US" sz="2400" dirty="0"/>
              <a:t> </a:t>
            </a:r>
            <a:r>
              <a:rPr lang="en-US" sz="2400" dirty="0" smtClean="0"/>
              <a:t>There are many lists which contain no E. We subtract these lists (containing no E) from 7</a:t>
            </a:r>
            <a:r>
              <a:rPr lang="en-US" sz="2400" baseline="30000" dirty="0" smtClean="0"/>
              <a:t>4</a:t>
            </a:r>
            <a:r>
              <a:rPr lang="en-US" sz="2400" dirty="0" smtClean="0"/>
              <a:t> to obtain the number of lists that contain at least one E.</a:t>
            </a:r>
          </a:p>
          <a:p>
            <a:pPr marL="457200" lvl="1" indent="0">
              <a:buNone/>
            </a:pPr>
            <a:r>
              <a:rPr lang="en-US" sz="2400" dirty="0" smtClean="0"/>
              <a:t>	There are 6</a:t>
            </a:r>
            <a:r>
              <a:rPr lang="en-US" sz="2400" baseline="30000" dirty="0" smtClean="0"/>
              <a:t>4</a:t>
            </a:r>
            <a:r>
              <a:rPr lang="en-US" sz="2400" dirty="0" smtClean="0"/>
              <a:t> lists that do not have an E.</a:t>
            </a:r>
          </a:p>
          <a:p>
            <a:pPr marL="457200" lvl="1" indent="0">
              <a:buNone/>
            </a:pPr>
            <a:endParaRPr lang="en-US" sz="2400" dirty="0"/>
          </a:p>
          <a:p>
            <a:pPr marL="457200" lvl="1" indent="0">
              <a:buNone/>
            </a:pPr>
            <a:endParaRPr lang="en-US" sz="2400" dirty="0" smtClean="0"/>
          </a:p>
          <a:p>
            <a:pPr marL="457200" lvl="1" indent="0">
              <a:buNone/>
            </a:pPr>
            <a:endParaRPr lang="en-US" sz="2400" dirty="0"/>
          </a:p>
          <a:p>
            <a:pPr marL="457200" lvl="1" indent="0">
              <a:buNone/>
            </a:pPr>
            <a:endParaRPr lang="en-US" sz="2400" dirty="0"/>
          </a:p>
        </p:txBody>
      </p:sp>
    </p:spTree>
    <p:extLst>
      <p:ext uri="{BB962C8B-B14F-4D97-AF65-F5344CB8AC3E}">
        <p14:creationId xmlns:p14="http://schemas.microsoft.com/office/powerpoint/2010/main" val="196182238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642"/>
            <a:ext cx="8229600" cy="1143000"/>
          </a:xfrm>
        </p:spPr>
        <p:txBody>
          <a:bodyPr/>
          <a:lstStyle/>
          <a:p>
            <a:r>
              <a:rPr lang="en-US" dirty="0" smtClean="0"/>
              <a:t>Example</a:t>
            </a:r>
            <a:endParaRPr lang="en-US" dirty="0"/>
          </a:p>
        </p:txBody>
      </p:sp>
      <p:sp>
        <p:nvSpPr>
          <p:cNvPr id="3" name="Content Placeholder 2"/>
          <p:cNvSpPr>
            <a:spLocks noGrp="1"/>
          </p:cNvSpPr>
          <p:nvPr>
            <p:ph idx="1"/>
          </p:nvPr>
        </p:nvSpPr>
        <p:spPr>
          <a:xfrm>
            <a:off x="125421" y="878920"/>
            <a:ext cx="9018579" cy="5063763"/>
          </a:xfrm>
        </p:spPr>
        <p:txBody>
          <a:bodyPr>
            <a:normAutofit/>
          </a:bodyPr>
          <a:lstStyle/>
          <a:p>
            <a:pPr marL="514350" indent="-457200"/>
            <a:r>
              <a:rPr lang="en-US" sz="2800" dirty="0" smtClean="0">
                <a:solidFill>
                  <a:srgbClr val="000000"/>
                </a:solidFill>
              </a:rPr>
              <a:t>Consider making lists from the symbols A, B, C, D, E, F, G</a:t>
            </a:r>
          </a:p>
          <a:p>
            <a:pPr marL="457200" lvl="1" indent="0">
              <a:buNone/>
            </a:pPr>
            <a:r>
              <a:rPr lang="en-US" sz="2400" dirty="0" smtClean="0">
                <a:solidFill>
                  <a:srgbClr val="000000"/>
                </a:solidFill>
              </a:rPr>
              <a:t>(d) How many length-4 lists are possible if repetition is allowed and the list must contain an E?</a:t>
            </a:r>
          </a:p>
          <a:p>
            <a:pPr marL="457200" lvl="1" indent="0">
              <a:buNone/>
            </a:pPr>
            <a:r>
              <a:rPr lang="en-US" sz="2400" b="1" dirty="0" err="1" smtClean="0">
                <a:solidFill>
                  <a:srgbClr val="0000FF"/>
                </a:solidFill>
              </a:rPr>
              <a:t>Ans</a:t>
            </a:r>
            <a:r>
              <a:rPr lang="en-US" sz="2400" b="1" dirty="0" smtClean="0">
                <a:solidFill>
                  <a:srgbClr val="0000FF"/>
                </a:solidFill>
              </a:rPr>
              <a:t>: </a:t>
            </a:r>
            <a:r>
              <a:rPr lang="en-US" sz="2400" dirty="0" smtClean="0"/>
              <a:t>Correct thinking:</a:t>
            </a:r>
          </a:p>
          <a:p>
            <a:pPr marL="914400" lvl="1" indent="-457200">
              <a:buAutoNum type="alphaLcParenBoth"/>
            </a:pPr>
            <a:r>
              <a:rPr lang="en-US" sz="2400" dirty="0" smtClean="0"/>
              <a:t>We know that the number of length-4 lists with repetitions 	is 7</a:t>
            </a:r>
            <a:r>
              <a:rPr lang="en-US" baseline="30000" dirty="0" smtClean="0"/>
              <a:t>4</a:t>
            </a:r>
            <a:r>
              <a:rPr lang="en-US" dirty="0" smtClean="0"/>
              <a:t>.</a:t>
            </a:r>
          </a:p>
          <a:p>
            <a:pPr marL="914400" lvl="1" indent="-457200">
              <a:buAutoNum type="alphaLcParenBoth"/>
            </a:pPr>
            <a:r>
              <a:rPr lang="en-US" sz="2400" dirty="0"/>
              <a:t> </a:t>
            </a:r>
            <a:r>
              <a:rPr lang="en-US" sz="2400" dirty="0" smtClean="0"/>
              <a:t>There are many lists which contain no E. We subtract these lists (containing no E) from 7</a:t>
            </a:r>
            <a:r>
              <a:rPr lang="en-US" sz="2400" baseline="30000" dirty="0" smtClean="0"/>
              <a:t>4</a:t>
            </a:r>
            <a:r>
              <a:rPr lang="en-US" sz="2400" dirty="0" smtClean="0"/>
              <a:t> to obtain the number of lists that contain at least one E.</a:t>
            </a:r>
          </a:p>
          <a:p>
            <a:pPr marL="457200" lvl="1" indent="0">
              <a:buNone/>
            </a:pPr>
            <a:r>
              <a:rPr lang="en-US" sz="2400" dirty="0" smtClean="0"/>
              <a:t>	There are 6</a:t>
            </a:r>
            <a:r>
              <a:rPr lang="en-US" sz="2400" baseline="30000" dirty="0" smtClean="0"/>
              <a:t>4</a:t>
            </a:r>
            <a:r>
              <a:rPr lang="en-US" sz="2400" dirty="0" smtClean="0"/>
              <a:t> lists that do not have an E.</a:t>
            </a:r>
          </a:p>
          <a:p>
            <a:pPr marL="914400" lvl="1" indent="-457200">
              <a:buAutoNum type="alphaLcParenBoth" startAt="3"/>
            </a:pPr>
            <a:r>
              <a:rPr lang="en-US" sz="2400" dirty="0" smtClean="0"/>
              <a:t>Therefore there are 7</a:t>
            </a:r>
            <a:r>
              <a:rPr lang="en-US" sz="2400" baseline="30000" dirty="0" smtClean="0"/>
              <a:t>4 </a:t>
            </a:r>
            <a:r>
              <a:rPr lang="en-US" sz="2400" dirty="0" smtClean="0"/>
              <a:t>– 6</a:t>
            </a:r>
            <a:r>
              <a:rPr lang="en-US" sz="2400" baseline="30000" dirty="0" smtClean="0"/>
              <a:t>4</a:t>
            </a:r>
            <a:r>
              <a:rPr lang="en-US" sz="2400" dirty="0" smtClean="0"/>
              <a:t> = </a:t>
            </a:r>
            <a:r>
              <a:rPr lang="en-US" sz="2400" dirty="0" smtClean="0">
                <a:solidFill>
                  <a:srgbClr val="0000FF"/>
                </a:solidFill>
              </a:rPr>
              <a:t>1105 </a:t>
            </a:r>
            <a:r>
              <a:rPr lang="en-US" sz="2400" dirty="0" smtClean="0"/>
              <a:t>lists with repetition allowed that contain at least one E.</a:t>
            </a:r>
            <a:endParaRPr lang="en-US" dirty="0" smtClean="0"/>
          </a:p>
          <a:p>
            <a:pPr marL="914400" lvl="1" indent="-457200">
              <a:buAutoNum type="alphaLcParenBoth"/>
            </a:pPr>
            <a:endParaRPr lang="en-US" sz="2400" dirty="0" smtClean="0"/>
          </a:p>
          <a:p>
            <a:pPr marL="457200" lvl="1" indent="0">
              <a:buNone/>
            </a:pPr>
            <a:endParaRPr lang="en-US" sz="2400" dirty="0"/>
          </a:p>
          <a:p>
            <a:pPr marL="457200" lvl="1" indent="0">
              <a:buNone/>
            </a:pPr>
            <a:endParaRPr lang="en-US" sz="2400" dirty="0" smtClean="0"/>
          </a:p>
          <a:p>
            <a:pPr marL="457200" lvl="1" indent="0">
              <a:buNone/>
            </a:pPr>
            <a:endParaRPr lang="en-US" sz="2400" dirty="0"/>
          </a:p>
          <a:p>
            <a:pPr marL="457200" lvl="1" indent="0">
              <a:buNone/>
            </a:pPr>
            <a:endParaRPr lang="en-US" sz="2400" dirty="0"/>
          </a:p>
        </p:txBody>
      </p:sp>
    </p:spTree>
    <p:extLst>
      <p:ext uri="{BB962C8B-B14F-4D97-AF65-F5344CB8AC3E}">
        <p14:creationId xmlns:p14="http://schemas.microsoft.com/office/powerpoint/2010/main" val="64970113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642"/>
            <a:ext cx="8229600" cy="1143000"/>
          </a:xfrm>
        </p:spPr>
        <p:txBody>
          <a:bodyPr/>
          <a:lstStyle/>
          <a:p>
            <a:r>
              <a:rPr lang="en-US" dirty="0" smtClean="0"/>
              <a:t>Example</a:t>
            </a:r>
            <a:endParaRPr lang="en-US" dirty="0"/>
          </a:p>
        </p:txBody>
      </p:sp>
      <p:sp>
        <p:nvSpPr>
          <p:cNvPr id="3" name="Content Placeholder 2"/>
          <p:cNvSpPr>
            <a:spLocks noGrp="1"/>
          </p:cNvSpPr>
          <p:nvPr>
            <p:ph idx="1"/>
          </p:nvPr>
        </p:nvSpPr>
        <p:spPr>
          <a:xfrm>
            <a:off x="125421" y="878920"/>
            <a:ext cx="9018579" cy="5063763"/>
          </a:xfrm>
        </p:spPr>
        <p:txBody>
          <a:bodyPr>
            <a:normAutofit/>
          </a:bodyPr>
          <a:lstStyle/>
          <a:p>
            <a:pPr marL="514350" indent="-457200"/>
            <a:r>
              <a:rPr lang="en-US" sz="2800" dirty="0" smtClean="0">
                <a:solidFill>
                  <a:srgbClr val="000000"/>
                </a:solidFill>
              </a:rPr>
              <a:t>Consider making lists from the symbols A, B, C, D, E, F, G</a:t>
            </a:r>
          </a:p>
          <a:p>
            <a:pPr marL="457200" lvl="1" indent="0">
              <a:buNone/>
            </a:pPr>
            <a:r>
              <a:rPr lang="en-US" sz="2400" dirty="0" smtClean="0">
                <a:solidFill>
                  <a:srgbClr val="000000"/>
                </a:solidFill>
              </a:rPr>
              <a:t>(d) How many length-4 lists are possible if repetition is allowed and the list must contain an E?</a:t>
            </a:r>
          </a:p>
          <a:p>
            <a:pPr marL="457200" lvl="1" indent="0">
              <a:buNone/>
            </a:pPr>
            <a:r>
              <a:rPr lang="en-US" sz="2400" b="1" dirty="0" err="1" smtClean="0">
                <a:solidFill>
                  <a:srgbClr val="0000FF"/>
                </a:solidFill>
              </a:rPr>
              <a:t>Ans</a:t>
            </a:r>
            <a:r>
              <a:rPr lang="en-US" sz="2400" b="1" dirty="0" smtClean="0">
                <a:solidFill>
                  <a:srgbClr val="0000FF"/>
                </a:solidFill>
              </a:rPr>
              <a:t>: </a:t>
            </a:r>
            <a:r>
              <a:rPr lang="en-US" sz="2400" dirty="0" smtClean="0"/>
              <a:t>Correct thinking:</a:t>
            </a:r>
          </a:p>
          <a:p>
            <a:pPr marL="914400" lvl="1" indent="-457200">
              <a:buAutoNum type="alphaLcParenBoth"/>
            </a:pPr>
            <a:r>
              <a:rPr lang="en-US" sz="2400" dirty="0" smtClean="0"/>
              <a:t>We know that the number of length-4 lists with repetitions 	is 7</a:t>
            </a:r>
            <a:r>
              <a:rPr lang="en-US" baseline="30000" dirty="0" smtClean="0"/>
              <a:t>4</a:t>
            </a:r>
            <a:r>
              <a:rPr lang="en-US" dirty="0" smtClean="0"/>
              <a:t>.</a:t>
            </a:r>
          </a:p>
          <a:p>
            <a:pPr marL="914400" lvl="1" indent="-457200">
              <a:buAutoNum type="alphaLcParenBoth"/>
            </a:pPr>
            <a:r>
              <a:rPr lang="en-US" sz="2400" dirty="0"/>
              <a:t> </a:t>
            </a:r>
            <a:r>
              <a:rPr lang="en-US" sz="2400" dirty="0" smtClean="0"/>
              <a:t>There are many lists which contain no E. We subtract these lists (containing no E) from 7</a:t>
            </a:r>
            <a:r>
              <a:rPr lang="en-US" sz="2400" baseline="30000" dirty="0" smtClean="0"/>
              <a:t>4</a:t>
            </a:r>
            <a:r>
              <a:rPr lang="en-US" sz="2400" dirty="0" smtClean="0"/>
              <a:t> to obtain the number of lists that contain at least one E.</a:t>
            </a:r>
          </a:p>
          <a:p>
            <a:pPr marL="457200" lvl="1" indent="0">
              <a:buNone/>
            </a:pPr>
            <a:r>
              <a:rPr lang="en-US" sz="2400" dirty="0" smtClean="0"/>
              <a:t>	There are 6</a:t>
            </a:r>
            <a:r>
              <a:rPr lang="en-US" sz="2400" baseline="30000" dirty="0" smtClean="0"/>
              <a:t>4</a:t>
            </a:r>
            <a:r>
              <a:rPr lang="en-US" sz="2400" dirty="0" smtClean="0"/>
              <a:t> lists that do not have an E.</a:t>
            </a:r>
          </a:p>
          <a:p>
            <a:pPr marL="914400" lvl="1" indent="-457200">
              <a:buAutoNum type="alphaLcParenBoth" startAt="3"/>
            </a:pPr>
            <a:r>
              <a:rPr lang="en-US" sz="2400" dirty="0" smtClean="0"/>
              <a:t>Therefore there are 7</a:t>
            </a:r>
            <a:r>
              <a:rPr lang="en-US" sz="2400" baseline="30000" dirty="0" smtClean="0"/>
              <a:t>4 </a:t>
            </a:r>
            <a:r>
              <a:rPr lang="en-US" sz="2400" dirty="0" smtClean="0"/>
              <a:t>– 6</a:t>
            </a:r>
            <a:r>
              <a:rPr lang="en-US" sz="2400" baseline="30000" dirty="0" smtClean="0"/>
              <a:t>4</a:t>
            </a:r>
            <a:r>
              <a:rPr lang="en-US" sz="2400" dirty="0" smtClean="0"/>
              <a:t> = </a:t>
            </a:r>
            <a:r>
              <a:rPr lang="en-US" sz="2400" dirty="0" smtClean="0">
                <a:solidFill>
                  <a:srgbClr val="0000FF"/>
                </a:solidFill>
              </a:rPr>
              <a:t>1105 </a:t>
            </a:r>
            <a:r>
              <a:rPr lang="en-US" sz="2400" dirty="0" smtClean="0"/>
              <a:t>lists with repetition allowed that contain at least one E.</a:t>
            </a:r>
            <a:endParaRPr lang="en-US" dirty="0" smtClean="0"/>
          </a:p>
          <a:p>
            <a:pPr marL="914400" lvl="1" indent="-457200">
              <a:buAutoNum type="alphaLcParenBoth"/>
            </a:pPr>
            <a:endParaRPr lang="en-US" sz="2400" dirty="0" smtClean="0"/>
          </a:p>
          <a:p>
            <a:pPr marL="457200" lvl="1" indent="0">
              <a:buNone/>
            </a:pPr>
            <a:endParaRPr lang="en-US" sz="2400" dirty="0"/>
          </a:p>
          <a:p>
            <a:pPr marL="457200" lvl="1" indent="0">
              <a:buNone/>
            </a:pPr>
            <a:endParaRPr lang="en-US" sz="2400" dirty="0" smtClean="0"/>
          </a:p>
          <a:p>
            <a:pPr marL="457200" lvl="1" indent="0">
              <a:buNone/>
            </a:pPr>
            <a:endParaRPr lang="en-US" sz="2400" dirty="0"/>
          </a:p>
          <a:p>
            <a:pPr marL="457200" lvl="1" indent="0">
              <a:buNone/>
            </a:pPr>
            <a:endParaRPr lang="en-US" sz="2400" dirty="0"/>
          </a:p>
        </p:txBody>
      </p:sp>
      <p:sp>
        <p:nvSpPr>
          <p:cNvPr id="6" name="TextBox 5"/>
          <p:cNvSpPr txBox="1"/>
          <p:nvPr/>
        </p:nvSpPr>
        <p:spPr>
          <a:xfrm>
            <a:off x="627105" y="5919184"/>
            <a:ext cx="8262133" cy="830997"/>
          </a:xfrm>
          <a:prstGeom prst="rect">
            <a:avLst/>
          </a:prstGeom>
          <a:solidFill>
            <a:srgbClr val="FFFF00"/>
          </a:solidFill>
        </p:spPr>
        <p:txBody>
          <a:bodyPr wrap="square" rtlCol="0">
            <a:spAutoFit/>
          </a:bodyPr>
          <a:lstStyle/>
          <a:p>
            <a:r>
              <a:rPr lang="en-US" sz="2400" dirty="0" smtClean="0"/>
              <a:t>In solving counting problems, we must always be careful to avoid this kind of multiple counting.</a:t>
            </a:r>
            <a:endParaRPr lang="en-US" sz="2400" dirty="0"/>
          </a:p>
        </p:txBody>
      </p:sp>
    </p:spTree>
    <p:extLst>
      <p:ext uri="{BB962C8B-B14F-4D97-AF65-F5344CB8AC3E}">
        <p14:creationId xmlns:p14="http://schemas.microsoft.com/office/powerpoint/2010/main" val="308559528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from text</a:t>
            </a:r>
            <a:endParaRPr lang="en-US" dirty="0"/>
          </a:p>
        </p:txBody>
      </p:sp>
      <p:sp>
        <p:nvSpPr>
          <p:cNvPr id="3" name="Content Placeholder 2"/>
          <p:cNvSpPr>
            <a:spLocks noGrp="1"/>
          </p:cNvSpPr>
          <p:nvPr>
            <p:ph idx="1"/>
          </p:nvPr>
        </p:nvSpPr>
        <p:spPr>
          <a:xfrm>
            <a:off x="457200" y="1365000"/>
            <a:ext cx="8229600" cy="5257800"/>
          </a:xfrm>
        </p:spPr>
        <p:txBody>
          <a:bodyPr>
            <a:normAutofit/>
          </a:bodyPr>
          <a:lstStyle/>
          <a:p>
            <a:r>
              <a:rPr lang="en-US" sz="2800" dirty="0" smtClean="0">
                <a:solidFill>
                  <a:srgbClr val="FF0000"/>
                </a:solidFill>
              </a:rPr>
              <a:t>3.1(4)</a:t>
            </a:r>
            <a:r>
              <a:rPr lang="en-US" sz="2800" dirty="0" smtClean="0"/>
              <a:t> Five cards are dealt off of a standard 52-card deck and lined up in a row. How many such line ups are there in which all 5 cards are of the same suit?</a:t>
            </a:r>
          </a:p>
          <a:p>
            <a:r>
              <a:rPr lang="en-US" sz="2800" b="1" dirty="0" err="1" smtClean="0">
                <a:solidFill>
                  <a:srgbClr val="0000FF"/>
                </a:solidFill>
              </a:rPr>
              <a:t>Ans</a:t>
            </a:r>
            <a:r>
              <a:rPr lang="en-US" sz="2800" dirty="0" smtClean="0"/>
              <a:t>:</a:t>
            </a:r>
            <a:endParaRPr lang="en-US" dirty="0"/>
          </a:p>
        </p:txBody>
      </p:sp>
    </p:spTree>
    <p:extLst>
      <p:ext uri="{BB962C8B-B14F-4D97-AF65-F5344CB8AC3E}">
        <p14:creationId xmlns:p14="http://schemas.microsoft.com/office/powerpoint/2010/main" val="318726946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from text</a:t>
            </a:r>
            <a:endParaRPr lang="en-US" dirty="0"/>
          </a:p>
        </p:txBody>
      </p:sp>
      <p:sp>
        <p:nvSpPr>
          <p:cNvPr id="3" name="Content Placeholder 2"/>
          <p:cNvSpPr>
            <a:spLocks noGrp="1"/>
          </p:cNvSpPr>
          <p:nvPr>
            <p:ph idx="1"/>
          </p:nvPr>
        </p:nvSpPr>
        <p:spPr>
          <a:xfrm>
            <a:off x="457200" y="1365000"/>
            <a:ext cx="8229600" cy="5257800"/>
          </a:xfrm>
        </p:spPr>
        <p:txBody>
          <a:bodyPr>
            <a:normAutofit/>
          </a:bodyPr>
          <a:lstStyle/>
          <a:p>
            <a:r>
              <a:rPr lang="en-US" sz="2800" dirty="0" smtClean="0">
                <a:solidFill>
                  <a:srgbClr val="FF0000"/>
                </a:solidFill>
              </a:rPr>
              <a:t>3.1(4)</a:t>
            </a:r>
            <a:r>
              <a:rPr lang="en-US" sz="2800" dirty="0" smtClean="0"/>
              <a:t> Five cards are dealt off of a standard 52-card deck and lined up in a row. How many such line ups are there in which all 5 cards are of the same suit?</a:t>
            </a:r>
          </a:p>
          <a:p>
            <a:r>
              <a:rPr lang="en-US" sz="2800" b="1" dirty="0" err="1" smtClean="0">
                <a:solidFill>
                  <a:srgbClr val="0000FF"/>
                </a:solidFill>
              </a:rPr>
              <a:t>Ans</a:t>
            </a:r>
            <a:r>
              <a:rPr lang="en-US" sz="2800" dirty="0" smtClean="0"/>
              <a:t>: There are 4 suites: club, diamond, heart and spade. Each suite has 13 cards.</a:t>
            </a:r>
          </a:p>
          <a:p>
            <a:pPr lvl="1"/>
            <a:r>
              <a:rPr lang="en-US" sz="2400" dirty="0" smtClean="0"/>
              <a:t>how many rows (lists) of 5-card club suite?</a:t>
            </a:r>
          </a:p>
        </p:txBody>
      </p:sp>
    </p:spTree>
    <p:extLst>
      <p:ext uri="{BB962C8B-B14F-4D97-AF65-F5344CB8AC3E}">
        <p14:creationId xmlns:p14="http://schemas.microsoft.com/office/powerpoint/2010/main" val="170841118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from text</a:t>
            </a:r>
            <a:endParaRPr lang="en-US" dirty="0"/>
          </a:p>
        </p:txBody>
      </p:sp>
      <p:sp>
        <p:nvSpPr>
          <p:cNvPr id="3" name="Content Placeholder 2"/>
          <p:cNvSpPr>
            <a:spLocks noGrp="1"/>
          </p:cNvSpPr>
          <p:nvPr>
            <p:ph idx="1"/>
          </p:nvPr>
        </p:nvSpPr>
        <p:spPr>
          <a:xfrm>
            <a:off x="457200" y="1365000"/>
            <a:ext cx="8229600" cy="5257800"/>
          </a:xfrm>
        </p:spPr>
        <p:txBody>
          <a:bodyPr>
            <a:normAutofit/>
          </a:bodyPr>
          <a:lstStyle/>
          <a:p>
            <a:r>
              <a:rPr lang="en-US" sz="2800" dirty="0" smtClean="0">
                <a:solidFill>
                  <a:srgbClr val="FF0000"/>
                </a:solidFill>
              </a:rPr>
              <a:t>3.1(4)</a:t>
            </a:r>
            <a:r>
              <a:rPr lang="en-US" sz="2800" dirty="0" smtClean="0"/>
              <a:t> Five cards are dealt off of a standard 52-card deck and lined up in a row. How many such line ups are there in which all 5 cards are of the same suit?</a:t>
            </a:r>
          </a:p>
          <a:p>
            <a:r>
              <a:rPr lang="en-US" sz="2800" b="1" dirty="0" err="1" smtClean="0">
                <a:solidFill>
                  <a:srgbClr val="0000FF"/>
                </a:solidFill>
              </a:rPr>
              <a:t>Ans</a:t>
            </a:r>
            <a:r>
              <a:rPr lang="en-US" sz="2800" dirty="0" smtClean="0"/>
              <a:t>: There are 4 suites: club, diamond, heart and spade. Each suite has 13 cards.</a:t>
            </a:r>
          </a:p>
          <a:p>
            <a:pPr lvl="1"/>
            <a:r>
              <a:rPr lang="en-US" sz="2400" dirty="0" smtClean="0"/>
              <a:t>how many rows (lists) of 5-card club suite?</a:t>
            </a:r>
          </a:p>
          <a:p>
            <a:pPr lvl="2"/>
            <a:r>
              <a:rPr lang="en-US" sz="2000" dirty="0" smtClean="0"/>
              <a:t>first element has  13 choices</a:t>
            </a:r>
          </a:p>
          <a:p>
            <a:pPr lvl="2"/>
            <a:r>
              <a:rPr lang="en-US" sz="2000" dirty="0" smtClean="0"/>
              <a:t>second element has 12 choices</a:t>
            </a:r>
          </a:p>
          <a:p>
            <a:pPr lvl="2"/>
            <a:r>
              <a:rPr lang="en-US" sz="2000" dirty="0" smtClean="0"/>
              <a:t>third element has 11 choices</a:t>
            </a:r>
          </a:p>
          <a:p>
            <a:pPr lvl="2"/>
            <a:r>
              <a:rPr lang="en-US" sz="2000" dirty="0" smtClean="0"/>
              <a:t>fourth element has 10 choices</a:t>
            </a:r>
          </a:p>
          <a:p>
            <a:pPr lvl="2"/>
            <a:r>
              <a:rPr lang="en-US" sz="2000" dirty="0" smtClean="0"/>
              <a:t>fifth element has 9 choices.</a:t>
            </a:r>
          </a:p>
        </p:txBody>
      </p:sp>
    </p:spTree>
    <p:extLst>
      <p:ext uri="{BB962C8B-B14F-4D97-AF65-F5344CB8AC3E}">
        <p14:creationId xmlns:p14="http://schemas.microsoft.com/office/powerpoint/2010/main" val="92390633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from text</a:t>
            </a:r>
            <a:endParaRPr lang="en-US" dirty="0"/>
          </a:p>
        </p:txBody>
      </p:sp>
      <p:sp>
        <p:nvSpPr>
          <p:cNvPr id="3" name="Content Placeholder 2"/>
          <p:cNvSpPr>
            <a:spLocks noGrp="1"/>
          </p:cNvSpPr>
          <p:nvPr>
            <p:ph idx="1"/>
          </p:nvPr>
        </p:nvSpPr>
        <p:spPr>
          <a:xfrm>
            <a:off x="457200" y="1365000"/>
            <a:ext cx="8229600" cy="5257800"/>
          </a:xfrm>
        </p:spPr>
        <p:txBody>
          <a:bodyPr>
            <a:normAutofit fontScale="92500"/>
          </a:bodyPr>
          <a:lstStyle/>
          <a:p>
            <a:r>
              <a:rPr lang="en-US" sz="2800" dirty="0" smtClean="0">
                <a:solidFill>
                  <a:srgbClr val="FF0000"/>
                </a:solidFill>
              </a:rPr>
              <a:t>3.1(4)</a:t>
            </a:r>
            <a:r>
              <a:rPr lang="en-US" sz="2800" dirty="0" smtClean="0"/>
              <a:t> Five cards are dealt off of a standard 52-card deck and lined up in a row. How many such line ups are there in which all 5 cards are of the same suit?</a:t>
            </a:r>
          </a:p>
          <a:p>
            <a:r>
              <a:rPr lang="en-US" sz="2800" b="1" dirty="0" err="1" smtClean="0">
                <a:solidFill>
                  <a:srgbClr val="0000FF"/>
                </a:solidFill>
              </a:rPr>
              <a:t>Ans</a:t>
            </a:r>
            <a:r>
              <a:rPr lang="en-US" sz="2800" dirty="0" smtClean="0"/>
              <a:t>: There are 4 suites: club, diamond, heart and spade. Each suite has 13 cards.</a:t>
            </a:r>
          </a:p>
          <a:p>
            <a:pPr lvl="1"/>
            <a:r>
              <a:rPr lang="en-US" sz="2400" dirty="0" smtClean="0"/>
              <a:t>how many rows (lists) of 5-card club suite?</a:t>
            </a:r>
          </a:p>
          <a:p>
            <a:pPr lvl="2"/>
            <a:r>
              <a:rPr lang="en-US" sz="2000" dirty="0" smtClean="0"/>
              <a:t>first element has  13 choices</a:t>
            </a:r>
          </a:p>
          <a:p>
            <a:pPr lvl="2"/>
            <a:r>
              <a:rPr lang="en-US" sz="2000" dirty="0" smtClean="0"/>
              <a:t>second element has 12 choices</a:t>
            </a:r>
          </a:p>
          <a:p>
            <a:pPr lvl="2"/>
            <a:r>
              <a:rPr lang="en-US" sz="2000" dirty="0" smtClean="0"/>
              <a:t>third element has 11 choices</a:t>
            </a:r>
          </a:p>
          <a:p>
            <a:pPr lvl="2"/>
            <a:r>
              <a:rPr lang="en-US" sz="2000" dirty="0" smtClean="0"/>
              <a:t>fourth element has 10 choices</a:t>
            </a:r>
          </a:p>
          <a:p>
            <a:pPr lvl="2"/>
            <a:r>
              <a:rPr lang="en-US" sz="2000" dirty="0" smtClean="0"/>
              <a:t>fifth element has 9 choices.</a:t>
            </a:r>
          </a:p>
          <a:p>
            <a:pPr lvl="1"/>
            <a:r>
              <a:rPr lang="en-US" dirty="0" smtClean="0"/>
              <a:t>number of 5-card  lists of </a:t>
            </a:r>
            <a:r>
              <a:rPr lang="en-US" dirty="0" smtClean="0">
                <a:solidFill>
                  <a:srgbClr val="0000FF"/>
                </a:solidFill>
              </a:rPr>
              <a:t>club</a:t>
            </a:r>
            <a:r>
              <a:rPr lang="en-US" dirty="0" smtClean="0"/>
              <a:t> suites = 13.12.11.10.9</a:t>
            </a:r>
          </a:p>
          <a:p>
            <a:pPr lvl="1"/>
            <a:r>
              <a:rPr lang="en-US" dirty="0" smtClean="0"/>
              <a:t>number of 5-card lists of </a:t>
            </a:r>
            <a:r>
              <a:rPr lang="en-US" dirty="0" smtClean="0">
                <a:solidFill>
                  <a:srgbClr val="0000FF"/>
                </a:solidFill>
              </a:rPr>
              <a:t>four</a:t>
            </a:r>
            <a:r>
              <a:rPr lang="en-US" dirty="0" smtClean="0"/>
              <a:t> suites= 4.13.12.11.10.9</a:t>
            </a:r>
            <a:endParaRPr lang="en-US" dirty="0"/>
          </a:p>
        </p:txBody>
      </p:sp>
    </p:spTree>
    <p:extLst>
      <p:ext uri="{BB962C8B-B14F-4D97-AF65-F5344CB8AC3E}">
        <p14:creationId xmlns:p14="http://schemas.microsoft.com/office/powerpoint/2010/main" val="6891486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Combinatorics</a:t>
            </a:r>
            <a:endParaRPr lang="en-US" dirty="0"/>
          </a:p>
        </p:txBody>
      </p:sp>
      <p:sp>
        <p:nvSpPr>
          <p:cNvPr id="3" name="Content Placeholder 2"/>
          <p:cNvSpPr>
            <a:spLocks noGrp="1"/>
          </p:cNvSpPr>
          <p:nvPr>
            <p:ph idx="1"/>
          </p:nvPr>
        </p:nvSpPr>
        <p:spPr/>
        <p:txBody>
          <a:bodyPr/>
          <a:lstStyle/>
          <a:p>
            <a:r>
              <a:rPr lang="en-US" dirty="0" smtClean="0"/>
              <a:t>For n=5, there are 5 such arrangements.</a:t>
            </a:r>
            <a:endParaRPr lang="en-US" dirty="0"/>
          </a:p>
        </p:txBody>
      </p:sp>
      <p:pic>
        <p:nvPicPr>
          <p:cNvPr id="4" name="Picture 3" descr="Screen Shot 2015-01-29 at 10.21.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519" y="2895600"/>
            <a:ext cx="8126107" cy="1479094"/>
          </a:xfrm>
          <a:prstGeom prst="rect">
            <a:avLst/>
          </a:prstGeom>
        </p:spPr>
      </p:pic>
    </p:spTree>
    <p:extLst>
      <p:ext uri="{BB962C8B-B14F-4D97-AF65-F5344CB8AC3E}">
        <p14:creationId xmlns:p14="http://schemas.microsoft.com/office/powerpoint/2010/main" val="265762398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from text</a:t>
            </a:r>
            <a:endParaRPr lang="en-US" dirty="0"/>
          </a:p>
        </p:txBody>
      </p:sp>
      <p:sp>
        <p:nvSpPr>
          <p:cNvPr id="3" name="Content Placeholder 2"/>
          <p:cNvSpPr>
            <a:spLocks noGrp="1"/>
          </p:cNvSpPr>
          <p:nvPr>
            <p:ph idx="1"/>
          </p:nvPr>
        </p:nvSpPr>
        <p:spPr>
          <a:xfrm>
            <a:off x="457200" y="1365000"/>
            <a:ext cx="8229600" cy="5257800"/>
          </a:xfrm>
        </p:spPr>
        <p:txBody>
          <a:bodyPr>
            <a:normAutofit/>
          </a:bodyPr>
          <a:lstStyle/>
          <a:p>
            <a:r>
              <a:rPr lang="en-US" sz="2400" dirty="0" smtClean="0">
                <a:solidFill>
                  <a:srgbClr val="FF0000"/>
                </a:solidFill>
              </a:rPr>
              <a:t>3.1(10) </a:t>
            </a:r>
            <a:r>
              <a:rPr lang="en-US" sz="2400" dirty="0" smtClean="0"/>
              <a:t>This problem concerns list made from the letters A, B, C, D, E, F, G, H, I, J.</a:t>
            </a:r>
          </a:p>
          <a:p>
            <a:pPr marL="914400" lvl="1" indent="-457200">
              <a:buAutoNum type="alphaLcParenBoth"/>
            </a:pPr>
            <a:r>
              <a:rPr lang="en-US" sz="2400" dirty="0" smtClean="0"/>
              <a:t>How many length-5 lists can be made from these letters if repetition is not allowed, and the list must begin with a vowel?</a:t>
            </a:r>
          </a:p>
          <a:p>
            <a:pPr marL="914400" lvl="1" indent="-457200">
              <a:buFont typeface="Arial"/>
              <a:buAutoNum type="alphaLcParenBoth"/>
            </a:pPr>
            <a:r>
              <a:rPr lang="en-US" sz="2400" dirty="0" smtClean="0"/>
              <a:t>How many length-5 lists can be made from these letters if repetition is not allowed, and the list must begin and end with a vowel?</a:t>
            </a:r>
          </a:p>
          <a:p>
            <a:pPr marL="914400" lvl="1" indent="-457200">
              <a:buFont typeface="Arial"/>
              <a:buAutoNum type="alphaLcParenBoth"/>
            </a:pPr>
            <a:r>
              <a:rPr lang="en-US" sz="2400" dirty="0" smtClean="0"/>
              <a:t>How many length-5 lists can be made from these letters if repetition is not allowed, and the list must contain exactly one A.</a:t>
            </a:r>
          </a:p>
          <a:p>
            <a:pPr marL="914400" lvl="1" indent="-457200">
              <a:buAutoNum type="alphaLcParenBoth"/>
            </a:pPr>
            <a:endParaRPr lang="en-US" sz="2400" dirty="0" smtClean="0"/>
          </a:p>
          <a:p>
            <a:pPr marL="914400" lvl="1" indent="-457200">
              <a:buAutoNum type="alphaLcParenBoth"/>
            </a:pPr>
            <a:endParaRPr lang="en-US" sz="2400" dirty="0"/>
          </a:p>
        </p:txBody>
      </p:sp>
    </p:spTree>
    <p:extLst>
      <p:ext uri="{BB962C8B-B14F-4D97-AF65-F5344CB8AC3E}">
        <p14:creationId xmlns:p14="http://schemas.microsoft.com/office/powerpoint/2010/main" val="60259206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from text</a:t>
            </a:r>
            <a:endParaRPr lang="en-US" dirty="0"/>
          </a:p>
        </p:txBody>
      </p:sp>
      <p:sp>
        <p:nvSpPr>
          <p:cNvPr id="3" name="Content Placeholder 2"/>
          <p:cNvSpPr>
            <a:spLocks noGrp="1"/>
          </p:cNvSpPr>
          <p:nvPr>
            <p:ph idx="1"/>
          </p:nvPr>
        </p:nvSpPr>
        <p:spPr>
          <a:xfrm>
            <a:off x="457200" y="1365000"/>
            <a:ext cx="8229600" cy="5257800"/>
          </a:xfrm>
        </p:spPr>
        <p:txBody>
          <a:bodyPr>
            <a:normAutofit/>
          </a:bodyPr>
          <a:lstStyle/>
          <a:p>
            <a:r>
              <a:rPr lang="en-US" sz="2400" dirty="0" smtClean="0">
                <a:solidFill>
                  <a:srgbClr val="FF0000"/>
                </a:solidFill>
              </a:rPr>
              <a:t>3.1(10) </a:t>
            </a:r>
            <a:r>
              <a:rPr lang="en-US" sz="2400" dirty="0" smtClean="0"/>
              <a:t>This problem concerns list made from the letters A, B, C, D, E, F, G, H, I, J.</a:t>
            </a:r>
          </a:p>
          <a:p>
            <a:pPr marL="914400" lvl="1" indent="-457200">
              <a:buAutoNum type="alphaLcParenBoth"/>
            </a:pPr>
            <a:r>
              <a:rPr lang="en-US" sz="2400" dirty="0" smtClean="0"/>
              <a:t>How many length-5 lists can be made from these letters if repetition is not allowed, and the list must begin with a vowel?</a:t>
            </a:r>
          </a:p>
          <a:p>
            <a:pPr marL="457200" lvl="1" indent="0">
              <a:buNone/>
            </a:pPr>
            <a:r>
              <a:rPr lang="en-US" sz="2400" dirty="0" err="1" smtClean="0"/>
              <a:t>Ans</a:t>
            </a:r>
            <a:r>
              <a:rPr lang="en-US" sz="2400" dirty="0" smtClean="0"/>
              <a:t>: There are 3 vowels in the given letters: </a:t>
            </a:r>
            <a:r>
              <a:rPr lang="en-US" sz="2400" dirty="0" smtClean="0">
                <a:solidFill>
                  <a:srgbClr val="0000FF"/>
                </a:solidFill>
              </a:rPr>
              <a:t>A</a:t>
            </a:r>
            <a:r>
              <a:rPr lang="en-US" sz="2400" dirty="0" smtClean="0"/>
              <a:t>, </a:t>
            </a:r>
            <a:r>
              <a:rPr lang="en-US" sz="2400" dirty="0" smtClean="0">
                <a:solidFill>
                  <a:srgbClr val="0000FF"/>
                </a:solidFill>
              </a:rPr>
              <a:t>E</a:t>
            </a:r>
            <a:r>
              <a:rPr lang="en-US" sz="2400" dirty="0" smtClean="0"/>
              <a:t> and </a:t>
            </a:r>
            <a:r>
              <a:rPr lang="en-US" sz="2400" dirty="0" smtClean="0">
                <a:solidFill>
                  <a:srgbClr val="0000FF"/>
                </a:solidFill>
              </a:rPr>
              <a:t>I</a:t>
            </a:r>
            <a:r>
              <a:rPr lang="en-US" sz="2400" dirty="0" smtClean="0"/>
              <a:t>.</a:t>
            </a:r>
          </a:p>
        </p:txBody>
      </p:sp>
    </p:spTree>
    <p:extLst>
      <p:ext uri="{BB962C8B-B14F-4D97-AF65-F5344CB8AC3E}">
        <p14:creationId xmlns:p14="http://schemas.microsoft.com/office/powerpoint/2010/main" val="367429806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from text</a:t>
            </a:r>
            <a:endParaRPr lang="en-US" dirty="0"/>
          </a:p>
        </p:txBody>
      </p:sp>
      <p:sp>
        <p:nvSpPr>
          <p:cNvPr id="3" name="Content Placeholder 2"/>
          <p:cNvSpPr>
            <a:spLocks noGrp="1"/>
          </p:cNvSpPr>
          <p:nvPr>
            <p:ph idx="1"/>
          </p:nvPr>
        </p:nvSpPr>
        <p:spPr>
          <a:xfrm>
            <a:off x="457200" y="1365000"/>
            <a:ext cx="8229600" cy="5257800"/>
          </a:xfrm>
        </p:spPr>
        <p:txBody>
          <a:bodyPr>
            <a:normAutofit/>
          </a:bodyPr>
          <a:lstStyle/>
          <a:p>
            <a:r>
              <a:rPr lang="en-US" sz="2400" dirty="0" smtClean="0">
                <a:solidFill>
                  <a:srgbClr val="FF0000"/>
                </a:solidFill>
              </a:rPr>
              <a:t>3.1(10) </a:t>
            </a:r>
            <a:r>
              <a:rPr lang="en-US" sz="2400" dirty="0" smtClean="0"/>
              <a:t>This problem concerns list made from the letters A, B, C, D, E, F, G, H, I, J.</a:t>
            </a:r>
          </a:p>
          <a:p>
            <a:pPr marL="914400" lvl="1" indent="-457200">
              <a:buAutoNum type="alphaLcParenBoth"/>
            </a:pPr>
            <a:r>
              <a:rPr lang="en-US" sz="2400" dirty="0" smtClean="0"/>
              <a:t>How many length-5 lists can be made from these letters if repetition is not allowed, and the list must begin with a vowel?</a:t>
            </a:r>
          </a:p>
          <a:p>
            <a:pPr marL="457200" lvl="1" indent="0">
              <a:buNone/>
            </a:pPr>
            <a:r>
              <a:rPr lang="en-US" sz="2400" dirty="0" err="1" smtClean="0"/>
              <a:t>Ans</a:t>
            </a:r>
            <a:r>
              <a:rPr lang="en-US" sz="2400" dirty="0" smtClean="0"/>
              <a:t>: There are 3 vowels in the given letters: </a:t>
            </a:r>
            <a:r>
              <a:rPr lang="en-US" sz="2400" dirty="0" smtClean="0">
                <a:solidFill>
                  <a:srgbClr val="0000FF"/>
                </a:solidFill>
              </a:rPr>
              <a:t>A</a:t>
            </a:r>
            <a:r>
              <a:rPr lang="en-US" sz="2400" dirty="0" smtClean="0"/>
              <a:t>, </a:t>
            </a:r>
            <a:r>
              <a:rPr lang="en-US" sz="2400" dirty="0" smtClean="0">
                <a:solidFill>
                  <a:srgbClr val="0000FF"/>
                </a:solidFill>
              </a:rPr>
              <a:t>E</a:t>
            </a:r>
            <a:r>
              <a:rPr lang="en-US" sz="2400" dirty="0" smtClean="0"/>
              <a:t> and </a:t>
            </a:r>
            <a:r>
              <a:rPr lang="en-US" sz="2400" dirty="0" smtClean="0">
                <a:solidFill>
                  <a:srgbClr val="0000FF"/>
                </a:solidFill>
              </a:rPr>
              <a:t>I</a:t>
            </a:r>
            <a:r>
              <a:rPr lang="en-US" sz="2400" dirty="0" smtClean="0"/>
              <a:t>.</a:t>
            </a:r>
          </a:p>
          <a:p>
            <a:pPr lvl="2"/>
            <a:r>
              <a:rPr lang="en-US" sz="2000" dirty="0" smtClean="0"/>
              <a:t>There are three types of lists we need to count. One type that starts with A, the other two types that start with E and I.</a:t>
            </a:r>
          </a:p>
          <a:p>
            <a:pPr lvl="2"/>
            <a:r>
              <a:rPr lang="en-US" sz="2000" dirty="0" smtClean="0">
                <a:solidFill>
                  <a:srgbClr val="0000FF"/>
                </a:solidFill>
              </a:rPr>
              <a:t>Lists that start with A</a:t>
            </a:r>
            <a:r>
              <a:rPr lang="en-US" sz="2000" dirty="0" smtClean="0"/>
              <a:t>: Since no repetition is allowed, there are </a:t>
            </a:r>
            <a:r>
              <a:rPr lang="en-US" sz="2000" dirty="0" smtClean="0">
                <a:solidFill>
                  <a:srgbClr val="0000FF"/>
                </a:solidFill>
              </a:rPr>
              <a:t>9</a:t>
            </a:r>
            <a:r>
              <a:rPr lang="en-US" sz="2000" dirty="0" smtClean="0"/>
              <a:t> choices for position </a:t>
            </a:r>
            <a:r>
              <a:rPr lang="en-US" sz="2000" dirty="0" smtClean="0">
                <a:solidFill>
                  <a:srgbClr val="0000FF"/>
                </a:solidFill>
              </a:rPr>
              <a:t>2</a:t>
            </a:r>
            <a:r>
              <a:rPr lang="en-US" sz="2000" dirty="0" smtClean="0"/>
              <a:t>, </a:t>
            </a:r>
            <a:r>
              <a:rPr lang="en-US" sz="2000" dirty="0" smtClean="0">
                <a:solidFill>
                  <a:srgbClr val="0000FF"/>
                </a:solidFill>
              </a:rPr>
              <a:t>8</a:t>
            </a:r>
            <a:r>
              <a:rPr lang="en-US" sz="2000" dirty="0" smtClean="0"/>
              <a:t> choices for position </a:t>
            </a:r>
            <a:r>
              <a:rPr lang="en-US" sz="2000" dirty="0" smtClean="0">
                <a:solidFill>
                  <a:srgbClr val="0000FF"/>
                </a:solidFill>
              </a:rPr>
              <a:t>3</a:t>
            </a:r>
            <a:r>
              <a:rPr lang="en-US" sz="2000" dirty="0" smtClean="0"/>
              <a:t>, </a:t>
            </a:r>
            <a:r>
              <a:rPr lang="en-US" sz="2000" dirty="0" smtClean="0">
                <a:solidFill>
                  <a:srgbClr val="0000FF"/>
                </a:solidFill>
              </a:rPr>
              <a:t>7</a:t>
            </a:r>
            <a:r>
              <a:rPr lang="en-US" sz="2000" dirty="0" smtClean="0"/>
              <a:t> choices for position </a:t>
            </a:r>
            <a:r>
              <a:rPr lang="en-US" sz="2000" dirty="0" smtClean="0">
                <a:solidFill>
                  <a:srgbClr val="0000FF"/>
                </a:solidFill>
              </a:rPr>
              <a:t>4</a:t>
            </a:r>
            <a:r>
              <a:rPr lang="en-US" sz="2000" dirty="0" smtClean="0"/>
              <a:t> and</a:t>
            </a:r>
            <a:r>
              <a:rPr lang="en-US" sz="2000" dirty="0" smtClean="0">
                <a:solidFill>
                  <a:srgbClr val="0000FF"/>
                </a:solidFill>
              </a:rPr>
              <a:t> 6 </a:t>
            </a:r>
            <a:r>
              <a:rPr lang="en-US" sz="2000" dirty="0" smtClean="0"/>
              <a:t>choices for position </a:t>
            </a:r>
            <a:r>
              <a:rPr lang="en-US" sz="2000" dirty="0" smtClean="0">
                <a:solidFill>
                  <a:srgbClr val="0000FF"/>
                </a:solidFill>
              </a:rPr>
              <a:t>5</a:t>
            </a:r>
            <a:r>
              <a:rPr lang="en-US" sz="2000" dirty="0" smtClean="0"/>
              <a:t>.</a:t>
            </a:r>
          </a:p>
          <a:p>
            <a:pPr marL="914400" lvl="2" indent="0">
              <a:buNone/>
            </a:pPr>
            <a:r>
              <a:rPr lang="en-US" sz="2000" dirty="0" smtClean="0"/>
              <a:t>    Total number of lists for this type: </a:t>
            </a:r>
            <a:r>
              <a:rPr lang="en-US" sz="2000" dirty="0" smtClean="0">
                <a:solidFill>
                  <a:srgbClr val="0000FF"/>
                </a:solidFill>
              </a:rPr>
              <a:t>9.8.7.6</a:t>
            </a:r>
          </a:p>
          <a:p>
            <a:pPr lvl="2"/>
            <a:r>
              <a:rPr lang="en-US" sz="2000" dirty="0" smtClean="0"/>
              <a:t>Total number of lists of all types: </a:t>
            </a:r>
            <a:r>
              <a:rPr lang="en-US" sz="2000" dirty="0" smtClean="0">
                <a:solidFill>
                  <a:srgbClr val="0000FF"/>
                </a:solidFill>
              </a:rPr>
              <a:t>3x(9.8.7.6)</a:t>
            </a:r>
          </a:p>
          <a:p>
            <a:pPr lvl="2"/>
            <a:endParaRPr lang="en-US" sz="2000" dirty="0" smtClean="0"/>
          </a:p>
          <a:p>
            <a:pPr marL="914400" lvl="1" indent="-457200">
              <a:buAutoNum type="alphaLcParenBoth"/>
            </a:pPr>
            <a:endParaRPr lang="en-US" sz="2400" dirty="0"/>
          </a:p>
        </p:txBody>
      </p:sp>
    </p:spTree>
    <p:extLst>
      <p:ext uri="{BB962C8B-B14F-4D97-AF65-F5344CB8AC3E}">
        <p14:creationId xmlns:p14="http://schemas.microsoft.com/office/powerpoint/2010/main" val="303100374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118"/>
            <a:ext cx="8229600" cy="1143000"/>
          </a:xfrm>
        </p:spPr>
        <p:txBody>
          <a:bodyPr/>
          <a:lstStyle/>
          <a:p>
            <a:r>
              <a:rPr lang="en-US" dirty="0" smtClean="0"/>
              <a:t>Examples from text</a:t>
            </a:r>
            <a:endParaRPr lang="en-US" dirty="0"/>
          </a:p>
        </p:txBody>
      </p:sp>
      <p:sp>
        <p:nvSpPr>
          <p:cNvPr id="3" name="Content Placeholder 2"/>
          <p:cNvSpPr>
            <a:spLocks noGrp="1"/>
          </p:cNvSpPr>
          <p:nvPr>
            <p:ph idx="1"/>
          </p:nvPr>
        </p:nvSpPr>
        <p:spPr>
          <a:xfrm>
            <a:off x="109745" y="1051402"/>
            <a:ext cx="8920592" cy="4938323"/>
          </a:xfrm>
        </p:spPr>
        <p:txBody>
          <a:bodyPr>
            <a:normAutofit/>
          </a:bodyPr>
          <a:lstStyle/>
          <a:p>
            <a:r>
              <a:rPr lang="en-US" sz="2400" dirty="0" smtClean="0">
                <a:solidFill>
                  <a:srgbClr val="FF0000"/>
                </a:solidFill>
              </a:rPr>
              <a:t>3.1(10) </a:t>
            </a:r>
            <a:r>
              <a:rPr lang="en-US" sz="2400" dirty="0" smtClean="0"/>
              <a:t>This problem concerns list made from the letters A, B, C, D, E, F, G, H, I, J.</a:t>
            </a:r>
          </a:p>
          <a:p>
            <a:pPr marL="971550" lvl="1" indent="-514350">
              <a:buAutoNum type="alphaLcParenBoth" startAt="2"/>
            </a:pPr>
            <a:r>
              <a:rPr lang="en-US" sz="2400" dirty="0" smtClean="0"/>
              <a:t>How many length-5 lists can be made from these letters if repetition is not allowed, and the list must begin and end with a vowel?</a:t>
            </a:r>
          </a:p>
        </p:txBody>
      </p:sp>
    </p:spTree>
    <p:extLst>
      <p:ext uri="{BB962C8B-B14F-4D97-AF65-F5344CB8AC3E}">
        <p14:creationId xmlns:p14="http://schemas.microsoft.com/office/powerpoint/2010/main" val="273819807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118"/>
            <a:ext cx="8229600" cy="1143000"/>
          </a:xfrm>
        </p:spPr>
        <p:txBody>
          <a:bodyPr/>
          <a:lstStyle/>
          <a:p>
            <a:r>
              <a:rPr lang="en-US" dirty="0" smtClean="0"/>
              <a:t>Examples from text</a:t>
            </a:r>
            <a:endParaRPr lang="en-US" dirty="0"/>
          </a:p>
        </p:txBody>
      </p:sp>
      <p:sp>
        <p:nvSpPr>
          <p:cNvPr id="3" name="Content Placeholder 2"/>
          <p:cNvSpPr>
            <a:spLocks noGrp="1"/>
          </p:cNvSpPr>
          <p:nvPr>
            <p:ph idx="1"/>
          </p:nvPr>
        </p:nvSpPr>
        <p:spPr>
          <a:xfrm>
            <a:off x="109745" y="1051402"/>
            <a:ext cx="8920592" cy="4938323"/>
          </a:xfrm>
        </p:spPr>
        <p:txBody>
          <a:bodyPr>
            <a:normAutofit lnSpcReduction="10000"/>
          </a:bodyPr>
          <a:lstStyle/>
          <a:p>
            <a:r>
              <a:rPr lang="en-US" sz="2400" dirty="0" smtClean="0">
                <a:solidFill>
                  <a:srgbClr val="FF0000"/>
                </a:solidFill>
              </a:rPr>
              <a:t>3.1(10) </a:t>
            </a:r>
            <a:r>
              <a:rPr lang="en-US" sz="2400" dirty="0" smtClean="0"/>
              <a:t>This problem concerns list made from the letters A, B, C, D, E, F, G, H, I, J.</a:t>
            </a:r>
          </a:p>
          <a:p>
            <a:pPr marL="971550" lvl="1" indent="-514350">
              <a:buAutoNum type="alphaLcParenBoth" startAt="2"/>
            </a:pPr>
            <a:r>
              <a:rPr lang="en-US" sz="2400" dirty="0" smtClean="0"/>
              <a:t>How many length-5 lists can be made from these letters if repetition is not allowed, and the list must begin and end with a vowel?</a:t>
            </a:r>
          </a:p>
          <a:p>
            <a:pPr marL="457200" lvl="1" indent="0">
              <a:buNone/>
            </a:pPr>
            <a:r>
              <a:rPr lang="en-US" dirty="0" err="1" smtClean="0"/>
              <a:t>Ans</a:t>
            </a:r>
            <a:r>
              <a:rPr lang="en-US" dirty="0" smtClean="0"/>
              <a:t>: </a:t>
            </a:r>
            <a:r>
              <a:rPr lang="en-US" sz="2400" dirty="0" smtClean="0"/>
              <a:t>There are six types lists: one starts with </a:t>
            </a:r>
            <a:r>
              <a:rPr lang="en-US" sz="2400" dirty="0" smtClean="0">
                <a:solidFill>
                  <a:srgbClr val="0000FF"/>
                </a:solidFill>
              </a:rPr>
              <a:t>A</a:t>
            </a:r>
            <a:r>
              <a:rPr lang="en-US" sz="2400" dirty="0" smtClean="0"/>
              <a:t> and ends with </a:t>
            </a:r>
            <a:r>
              <a:rPr lang="en-US" sz="2400" dirty="0" smtClean="0">
                <a:solidFill>
                  <a:srgbClr val="0000FF"/>
                </a:solidFill>
              </a:rPr>
              <a:t>E</a:t>
            </a:r>
            <a:r>
              <a:rPr lang="en-US" sz="2400" dirty="0" smtClean="0"/>
              <a:t>.; one starts with </a:t>
            </a:r>
            <a:r>
              <a:rPr lang="en-US" sz="2400" dirty="0" smtClean="0">
                <a:solidFill>
                  <a:srgbClr val="0000FF"/>
                </a:solidFill>
              </a:rPr>
              <a:t>A</a:t>
            </a:r>
            <a:r>
              <a:rPr lang="en-US" sz="2400" dirty="0" smtClean="0"/>
              <a:t> and ends in </a:t>
            </a:r>
            <a:r>
              <a:rPr lang="en-US" sz="2400" dirty="0" smtClean="0">
                <a:solidFill>
                  <a:srgbClr val="0000FF"/>
                </a:solidFill>
              </a:rPr>
              <a:t>I</a:t>
            </a:r>
            <a:r>
              <a:rPr lang="en-US" sz="2400" dirty="0" smtClean="0"/>
              <a:t>; one starts with </a:t>
            </a:r>
            <a:r>
              <a:rPr lang="en-US" sz="2400" dirty="0" smtClean="0">
                <a:solidFill>
                  <a:srgbClr val="0000FF"/>
                </a:solidFill>
              </a:rPr>
              <a:t>E</a:t>
            </a:r>
            <a:r>
              <a:rPr lang="en-US" sz="2400" dirty="0" smtClean="0"/>
              <a:t> and ends with </a:t>
            </a:r>
            <a:r>
              <a:rPr lang="en-US" sz="2400" dirty="0" smtClean="0">
                <a:solidFill>
                  <a:srgbClr val="0000FF"/>
                </a:solidFill>
              </a:rPr>
              <a:t>A</a:t>
            </a:r>
            <a:r>
              <a:rPr lang="en-US" sz="2400" dirty="0" smtClean="0"/>
              <a:t>; one starts with </a:t>
            </a:r>
            <a:r>
              <a:rPr lang="en-US" sz="2400" dirty="0" smtClean="0">
                <a:solidFill>
                  <a:srgbClr val="0000FF"/>
                </a:solidFill>
              </a:rPr>
              <a:t>E</a:t>
            </a:r>
            <a:r>
              <a:rPr lang="en-US" sz="2400" dirty="0" smtClean="0"/>
              <a:t> and ends with</a:t>
            </a:r>
            <a:r>
              <a:rPr lang="en-US" sz="2400" dirty="0" smtClean="0">
                <a:solidFill>
                  <a:srgbClr val="0000FF"/>
                </a:solidFill>
              </a:rPr>
              <a:t> I</a:t>
            </a:r>
            <a:r>
              <a:rPr lang="en-US" sz="2400" dirty="0" smtClean="0"/>
              <a:t>; one starts with </a:t>
            </a:r>
            <a:r>
              <a:rPr lang="en-US" sz="2400" dirty="0" smtClean="0">
                <a:solidFill>
                  <a:srgbClr val="0000FF"/>
                </a:solidFill>
              </a:rPr>
              <a:t>I</a:t>
            </a:r>
            <a:r>
              <a:rPr lang="en-US" sz="2400" dirty="0" smtClean="0"/>
              <a:t> and ends with </a:t>
            </a:r>
            <a:r>
              <a:rPr lang="en-US" sz="2400" dirty="0" smtClean="0">
                <a:solidFill>
                  <a:srgbClr val="0000FF"/>
                </a:solidFill>
              </a:rPr>
              <a:t>A</a:t>
            </a:r>
            <a:r>
              <a:rPr lang="en-US" sz="2400" dirty="0" smtClean="0"/>
              <a:t>; and one starts with </a:t>
            </a:r>
            <a:r>
              <a:rPr lang="en-US" sz="2400" dirty="0" smtClean="0">
                <a:solidFill>
                  <a:srgbClr val="0000FF"/>
                </a:solidFill>
              </a:rPr>
              <a:t>I</a:t>
            </a:r>
            <a:r>
              <a:rPr lang="en-US" sz="2400" dirty="0" smtClean="0"/>
              <a:t> and ends with </a:t>
            </a:r>
            <a:r>
              <a:rPr lang="en-US" sz="2400" dirty="0" smtClean="0">
                <a:solidFill>
                  <a:srgbClr val="0000FF"/>
                </a:solidFill>
              </a:rPr>
              <a:t>E</a:t>
            </a:r>
            <a:r>
              <a:rPr lang="en-US" sz="2400" dirty="0" smtClean="0"/>
              <a:t>.</a:t>
            </a:r>
          </a:p>
          <a:p>
            <a:pPr lvl="2"/>
            <a:r>
              <a:rPr lang="en-US" dirty="0" smtClean="0"/>
              <a:t>Lists that starts with A and ends in E: the choices for positions 2, 3, 4 are 8, 7, 6 respectively. Total such lists is </a:t>
            </a:r>
            <a:r>
              <a:rPr lang="en-US" dirty="0" smtClean="0">
                <a:solidFill>
                  <a:srgbClr val="0000FF"/>
                </a:solidFill>
              </a:rPr>
              <a:t>8.7.6</a:t>
            </a:r>
            <a:r>
              <a:rPr lang="en-US" dirty="0" smtClean="0"/>
              <a:t>.</a:t>
            </a:r>
          </a:p>
          <a:p>
            <a:pPr lvl="2"/>
            <a:r>
              <a:rPr lang="en-US" dirty="0" smtClean="0"/>
              <a:t>Total number of lists of all types  is </a:t>
            </a:r>
            <a:r>
              <a:rPr lang="en-US" dirty="0" smtClean="0">
                <a:solidFill>
                  <a:srgbClr val="0000FF"/>
                </a:solidFill>
              </a:rPr>
              <a:t>6x(8.7.6)</a:t>
            </a:r>
          </a:p>
        </p:txBody>
      </p:sp>
      <p:sp>
        <p:nvSpPr>
          <p:cNvPr id="4" name="TextBox 3"/>
          <p:cNvSpPr txBox="1"/>
          <p:nvPr/>
        </p:nvSpPr>
        <p:spPr>
          <a:xfrm>
            <a:off x="830916" y="5848606"/>
            <a:ext cx="7650703" cy="830997"/>
          </a:xfrm>
          <a:prstGeom prst="rect">
            <a:avLst/>
          </a:prstGeom>
          <a:solidFill>
            <a:srgbClr val="FFFF00"/>
          </a:solidFill>
        </p:spPr>
        <p:txBody>
          <a:bodyPr wrap="square" rtlCol="0">
            <a:spAutoFit/>
          </a:bodyPr>
          <a:lstStyle/>
          <a:p>
            <a:r>
              <a:rPr lang="en-US" sz="2400" dirty="0" smtClean="0"/>
              <a:t>Note that 6 types of lists come from the fact there are </a:t>
            </a:r>
            <a:r>
              <a:rPr lang="en-US" sz="2400" dirty="0" smtClean="0">
                <a:solidFill>
                  <a:srgbClr val="0000FF"/>
                </a:solidFill>
              </a:rPr>
              <a:t>3</a:t>
            </a:r>
            <a:r>
              <a:rPr lang="en-US" sz="2400" dirty="0" smtClean="0"/>
              <a:t> vowels enumerating lists with </a:t>
            </a:r>
            <a:r>
              <a:rPr lang="en-US" sz="2400" dirty="0" smtClean="0">
                <a:solidFill>
                  <a:srgbClr val="0000FF"/>
                </a:solidFill>
              </a:rPr>
              <a:t>2</a:t>
            </a:r>
            <a:r>
              <a:rPr lang="en-US" sz="2400" dirty="0" smtClean="0"/>
              <a:t> positions.</a:t>
            </a:r>
            <a:endParaRPr lang="en-US" sz="2400" dirty="0"/>
          </a:p>
        </p:txBody>
      </p:sp>
    </p:spTree>
    <p:extLst>
      <p:ext uri="{BB962C8B-B14F-4D97-AF65-F5344CB8AC3E}">
        <p14:creationId xmlns:p14="http://schemas.microsoft.com/office/powerpoint/2010/main" val="38781508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from text</a:t>
            </a:r>
            <a:endParaRPr lang="en-US" dirty="0"/>
          </a:p>
        </p:txBody>
      </p:sp>
      <p:sp>
        <p:nvSpPr>
          <p:cNvPr id="3" name="Content Placeholder 2"/>
          <p:cNvSpPr>
            <a:spLocks noGrp="1"/>
          </p:cNvSpPr>
          <p:nvPr>
            <p:ph idx="1"/>
          </p:nvPr>
        </p:nvSpPr>
        <p:spPr>
          <a:xfrm>
            <a:off x="457200" y="1365000"/>
            <a:ext cx="8229600" cy="5257800"/>
          </a:xfrm>
        </p:spPr>
        <p:txBody>
          <a:bodyPr>
            <a:normAutofit/>
          </a:bodyPr>
          <a:lstStyle/>
          <a:p>
            <a:r>
              <a:rPr lang="en-US" sz="2400" dirty="0" smtClean="0">
                <a:solidFill>
                  <a:srgbClr val="FF0000"/>
                </a:solidFill>
              </a:rPr>
              <a:t>3.1(10) </a:t>
            </a:r>
            <a:r>
              <a:rPr lang="en-US" sz="2400" dirty="0" smtClean="0"/>
              <a:t>This problem concerns list made from the letters A, B, C, D, E, F, G, H, I, J.</a:t>
            </a:r>
          </a:p>
          <a:p>
            <a:pPr marL="914400" lvl="1" indent="-457200">
              <a:buAutoNum type="alphaLcParenBoth" startAt="3"/>
            </a:pPr>
            <a:r>
              <a:rPr lang="en-US" sz="2400" dirty="0" smtClean="0"/>
              <a:t>How many length-5 lists can be made from these letters if repetition is not allowed, and the list must contain exactly one A.</a:t>
            </a:r>
          </a:p>
          <a:p>
            <a:pPr marL="457200" lvl="1" indent="0">
              <a:buNone/>
            </a:pPr>
            <a:r>
              <a:rPr lang="en-US" dirty="0"/>
              <a:t>	</a:t>
            </a:r>
            <a:r>
              <a:rPr lang="en-US" b="1" dirty="0" smtClean="0">
                <a:solidFill>
                  <a:srgbClr val="0000FF"/>
                </a:solidFill>
              </a:rPr>
              <a:t>Very similar to a problem </a:t>
            </a:r>
            <a:r>
              <a:rPr lang="en-US" b="1" smtClean="0">
                <a:solidFill>
                  <a:srgbClr val="0000FF"/>
                </a:solidFill>
              </a:rPr>
              <a:t>solved earlier.</a:t>
            </a:r>
            <a:endParaRPr lang="en-US" dirty="0" smtClean="0"/>
          </a:p>
          <a:p>
            <a:pPr marL="914400" lvl="1" indent="-457200">
              <a:buAutoNum type="alphaLcParenBoth" startAt="3"/>
            </a:pPr>
            <a:endParaRPr lang="en-US" sz="2400" dirty="0" smtClean="0"/>
          </a:p>
          <a:p>
            <a:pPr marL="914400" lvl="1" indent="-457200">
              <a:buAutoNum type="alphaLcParenBoth"/>
            </a:pPr>
            <a:endParaRPr lang="en-US" sz="2400" dirty="0" smtClean="0"/>
          </a:p>
          <a:p>
            <a:pPr marL="914400" lvl="1" indent="-457200">
              <a:buAutoNum type="alphaLcParenBoth"/>
            </a:pPr>
            <a:endParaRPr lang="en-US" sz="2400" dirty="0"/>
          </a:p>
        </p:txBody>
      </p:sp>
    </p:spTree>
    <p:extLst>
      <p:ext uri="{BB962C8B-B14F-4D97-AF65-F5344CB8AC3E}">
        <p14:creationId xmlns:p14="http://schemas.microsoft.com/office/powerpoint/2010/main" val="273819807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Factorial (section 3.2)</a:t>
            </a:r>
            <a:endParaRPr lang="en-US" b="1" dirty="0">
              <a:solidFill>
                <a:srgbClr val="0000FF"/>
              </a:solidFill>
            </a:endParaRPr>
          </a:p>
        </p:txBody>
      </p:sp>
      <p:sp>
        <p:nvSpPr>
          <p:cNvPr id="3" name="Content Placeholder 2"/>
          <p:cNvSpPr>
            <a:spLocks noGrp="1"/>
          </p:cNvSpPr>
          <p:nvPr>
            <p:ph idx="1"/>
          </p:nvPr>
        </p:nvSpPr>
        <p:spPr>
          <a:xfrm>
            <a:off x="457200" y="1365000"/>
            <a:ext cx="8229600" cy="5257800"/>
          </a:xfrm>
        </p:spPr>
        <p:txBody>
          <a:bodyPr>
            <a:normAutofit/>
          </a:bodyPr>
          <a:lstStyle/>
          <a:p>
            <a:pPr marL="514350" indent="-457200"/>
            <a:r>
              <a:rPr lang="en-US" dirty="0" smtClean="0"/>
              <a:t>For any positive integer </a:t>
            </a:r>
            <a:r>
              <a:rPr lang="en-US" dirty="0" smtClean="0">
                <a:solidFill>
                  <a:srgbClr val="0000FF"/>
                </a:solidFill>
              </a:rPr>
              <a:t>n</a:t>
            </a:r>
            <a:r>
              <a:rPr lang="en-US" dirty="0" smtClean="0"/>
              <a:t>, </a:t>
            </a:r>
            <a:r>
              <a:rPr lang="en-US" b="1" dirty="0" smtClean="0">
                <a:solidFill>
                  <a:srgbClr val="0000FF"/>
                </a:solidFill>
              </a:rPr>
              <a:t>n!</a:t>
            </a:r>
            <a:r>
              <a:rPr lang="en-US" dirty="0" smtClean="0"/>
              <a:t> means:</a:t>
            </a:r>
          </a:p>
          <a:p>
            <a:pPr marL="914400" lvl="1" indent="-457200"/>
            <a:r>
              <a:rPr lang="en-US" b="1" dirty="0" smtClean="0">
                <a:solidFill>
                  <a:srgbClr val="0000FF"/>
                </a:solidFill>
              </a:rPr>
              <a:t>n(n-1)(n-2) ……. 3.2.1</a:t>
            </a:r>
          </a:p>
          <a:p>
            <a:pPr marL="514350" indent="-457200"/>
            <a:r>
              <a:rPr lang="en-US" b="1" dirty="0" smtClean="0">
                <a:solidFill>
                  <a:srgbClr val="0000FF"/>
                </a:solidFill>
              </a:rPr>
              <a:t>0!</a:t>
            </a:r>
            <a:r>
              <a:rPr lang="en-US" dirty="0" smtClean="0"/>
              <a:t> is defined as equal to </a:t>
            </a:r>
            <a:r>
              <a:rPr lang="en-US" b="1" dirty="0" smtClean="0">
                <a:solidFill>
                  <a:srgbClr val="0000FF"/>
                </a:solidFill>
              </a:rPr>
              <a:t>one</a:t>
            </a:r>
            <a:r>
              <a:rPr lang="en-US" dirty="0" smtClean="0"/>
              <a:t>.</a:t>
            </a:r>
          </a:p>
          <a:p>
            <a:pPr marL="514350" indent="-457200"/>
            <a:r>
              <a:rPr lang="en-US" dirty="0" smtClean="0"/>
              <a:t>Examples:  4! = 4.3.2.1 = 24.</a:t>
            </a:r>
          </a:p>
          <a:p>
            <a:pPr marL="514350" indent="-457200"/>
            <a:r>
              <a:rPr lang="en-US" dirty="0" smtClean="0"/>
              <a:t>Examples: 3.5! = 3.(5!)</a:t>
            </a:r>
            <a:endParaRPr lang="en-US" dirty="0"/>
          </a:p>
        </p:txBody>
      </p:sp>
    </p:spTree>
    <p:extLst>
      <p:ext uri="{BB962C8B-B14F-4D97-AF65-F5344CB8AC3E}">
        <p14:creationId xmlns:p14="http://schemas.microsoft.com/office/powerpoint/2010/main" val="310833635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Example</a:t>
            </a:r>
            <a:endParaRPr lang="en-US" b="1" dirty="0">
              <a:solidFill>
                <a:srgbClr val="0000FF"/>
              </a:solidFill>
            </a:endParaRPr>
          </a:p>
        </p:txBody>
      </p:sp>
      <p:sp>
        <p:nvSpPr>
          <p:cNvPr id="3" name="Content Placeholder 2"/>
          <p:cNvSpPr>
            <a:spLocks noGrp="1"/>
          </p:cNvSpPr>
          <p:nvPr>
            <p:ph idx="1"/>
          </p:nvPr>
        </p:nvSpPr>
        <p:spPr>
          <a:xfrm>
            <a:off x="457199" y="1365000"/>
            <a:ext cx="8573138" cy="5257800"/>
          </a:xfrm>
        </p:spPr>
        <p:txBody>
          <a:bodyPr>
            <a:normAutofit/>
          </a:bodyPr>
          <a:lstStyle/>
          <a:p>
            <a:pPr marL="514350" indent="-457200"/>
            <a:r>
              <a:rPr lang="en-US" dirty="0" smtClean="0"/>
              <a:t>Consider the problem of counting lists of length seven from the symbols 0, 1, 2, 3, 4, 5, 6.</a:t>
            </a:r>
            <a:endParaRPr lang="en-US" dirty="0"/>
          </a:p>
          <a:p>
            <a:pPr marL="971550" lvl="1" indent="-514350">
              <a:buAutoNum type="alphaLcParenBoth"/>
            </a:pPr>
            <a:r>
              <a:rPr lang="en-US" dirty="0" smtClean="0"/>
              <a:t>How many such lists if repetition is not allowed           </a:t>
            </a:r>
            <a:r>
              <a:rPr lang="en-US" b="1" dirty="0" err="1" smtClean="0">
                <a:solidFill>
                  <a:srgbClr val="0000FF"/>
                </a:solidFill>
              </a:rPr>
              <a:t>Ans</a:t>
            </a:r>
            <a:r>
              <a:rPr lang="en-US" b="1" dirty="0" smtClean="0">
                <a:solidFill>
                  <a:srgbClr val="0000FF"/>
                </a:solidFill>
              </a:rPr>
              <a:t>:</a:t>
            </a:r>
            <a:r>
              <a:rPr lang="en-US" dirty="0" smtClean="0"/>
              <a:t> </a:t>
            </a:r>
            <a:r>
              <a:rPr lang="en-US" dirty="0" smtClean="0">
                <a:solidFill>
                  <a:srgbClr val="0000FF"/>
                </a:solidFill>
              </a:rPr>
              <a:t>7.6.5.4.3.2.1</a:t>
            </a:r>
            <a:endParaRPr lang="en-US" sz="2400" dirty="0" smtClean="0">
              <a:solidFill>
                <a:srgbClr val="000000"/>
              </a:solidFill>
            </a:endParaRPr>
          </a:p>
        </p:txBody>
      </p:sp>
    </p:spTree>
    <p:extLst>
      <p:ext uri="{BB962C8B-B14F-4D97-AF65-F5344CB8AC3E}">
        <p14:creationId xmlns:p14="http://schemas.microsoft.com/office/powerpoint/2010/main" val="402873826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Example</a:t>
            </a:r>
            <a:endParaRPr lang="en-US" b="1" dirty="0">
              <a:solidFill>
                <a:srgbClr val="0000FF"/>
              </a:solidFill>
            </a:endParaRPr>
          </a:p>
        </p:txBody>
      </p:sp>
      <p:sp>
        <p:nvSpPr>
          <p:cNvPr id="3" name="Content Placeholder 2"/>
          <p:cNvSpPr>
            <a:spLocks noGrp="1"/>
          </p:cNvSpPr>
          <p:nvPr>
            <p:ph idx="1"/>
          </p:nvPr>
        </p:nvSpPr>
        <p:spPr>
          <a:xfrm>
            <a:off x="457199" y="1365000"/>
            <a:ext cx="8573138" cy="5257800"/>
          </a:xfrm>
        </p:spPr>
        <p:txBody>
          <a:bodyPr>
            <a:normAutofit/>
          </a:bodyPr>
          <a:lstStyle/>
          <a:p>
            <a:pPr marL="514350" indent="-457200"/>
            <a:r>
              <a:rPr lang="en-US" dirty="0" smtClean="0"/>
              <a:t>Consider the problem of counting lists of length seven from the symbols 0, 1, 2, 3, 4, 5, 6.</a:t>
            </a:r>
            <a:endParaRPr lang="en-US" dirty="0"/>
          </a:p>
          <a:p>
            <a:pPr marL="971550" lvl="1" indent="-514350">
              <a:buAutoNum type="alphaLcParenBoth"/>
            </a:pPr>
            <a:r>
              <a:rPr lang="en-US" dirty="0" smtClean="0"/>
              <a:t>How many such lists if repetition is not allowed           </a:t>
            </a:r>
            <a:r>
              <a:rPr lang="en-US" b="1" dirty="0" err="1" smtClean="0">
                <a:solidFill>
                  <a:srgbClr val="0000FF"/>
                </a:solidFill>
              </a:rPr>
              <a:t>Ans</a:t>
            </a:r>
            <a:r>
              <a:rPr lang="en-US" b="1" dirty="0" smtClean="0">
                <a:solidFill>
                  <a:srgbClr val="0000FF"/>
                </a:solidFill>
              </a:rPr>
              <a:t>:</a:t>
            </a:r>
            <a:r>
              <a:rPr lang="en-US" dirty="0" smtClean="0"/>
              <a:t> </a:t>
            </a:r>
            <a:r>
              <a:rPr lang="en-US" dirty="0" smtClean="0">
                <a:solidFill>
                  <a:srgbClr val="0000FF"/>
                </a:solidFill>
              </a:rPr>
              <a:t>7.6.5.4.3.2.1 which is 7!.</a:t>
            </a:r>
          </a:p>
        </p:txBody>
      </p:sp>
    </p:spTree>
    <p:extLst>
      <p:ext uri="{BB962C8B-B14F-4D97-AF65-F5344CB8AC3E}">
        <p14:creationId xmlns:p14="http://schemas.microsoft.com/office/powerpoint/2010/main" val="108370055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Example</a:t>
            </a:r>
            <a:endParaRPr lang="en-US" b="1" dirty="0">
              <a:solidFill>
                <a:srgbClr val="0000FF"/>
              </a:solidFill>
            </a:endParaRPr>
          </a:p>
        </p:txBody>
      </p:sp>
      <p:sp>
        <p:nvSpPr>
          <p:cNvPr id="3" name="Content Placeholder 2"/>
          <p:cNvSpPr>
            <a:spLocks noGrp="1"/>
          </p:cNvSpPr>
          <p:nvPr>
            <p:ph idx="1"/>
          </p:nvPr>
        </p:nvSpPr>
        <p:spPr>
          <a:xfrm>
            <a:off x="457199" y="1365000"/>
            <a:ext cx="8573138" cy="5257800"/>
          </a:xfrm>
        </p:spPr>
        <p:txBody>
          <a:bodyPr>
            <a:normAutofit/>
          </a:bodyPr>
          <a:lstStyle/>
          <a:p>
            <a:pPr marL="514350" indent="-457200"/>
            <a:r>
              <a:rPr lang="en-US" dirty="0" smtClean="0"/>
              <a:t>Consider the problem of counting lists of length seven from the symbols 0, 1, 2, 3, 4, 5, 6.</a:t>
            </a:r>
            <a:endParaRPr lang="en-US" dirty="0"/>
          </a:p>
          <a:p>
            <a:pPr marL="971550" lvl="1" indent="-514350">
              <a:buAutoNum type="alphaLcParenBoth"/>
            </a:pPr>
            <a:r>
              <a:rPr lang="en-US" dirty="0" smtClean="0"/>
              <a:t>How many such lists if repetition is not allowed           </a:t>
            </a:r>
            <a:r>
              <a:rPr lang="en-US" b="1" dirty="0" err="1" smtClean="0">
                <a:solidFill>
                  <a:srgbClr val="0000FF"/>
                </a:solidFill>
              </a:rPr>
              <a:t>Ans</a:t>
            </a:r>
            <a:r>
              <a:rPr lang="en-US" b="1" dirty="0" smtClean="0">
                <a:solidFill>
                  <a:srgbClr val="0000FF"/>
                </a:solidFill>
              </a:rPr>
              <a:t>:</a:t>
            </a:r>
            <a:r>
              <a:rPr lang="en-US" dirty="0" smtClean="0"/>
              <a:t> </a:t>
            </a:r>
            <a:r>
              <a:rPr lang="en-US" dirty="0" smtClean="0">
                <a:solidFill>
                  <a:srgbClr val="0000FF"/>
                </a:solidFill>
              </a:rPr>
              <a:t>7.6.5.4.3.2.1 which is 7!.</a:t>
            </a:r>
          </a:p>
          <a:p>
            <a:pPr marL="971550" lvl="1" indent="-514350">
              <a:buAutoNum type="alphaLcParenBoth"/>
            </a:pPr>
            <a:r>
              <a:rPr lang="en-US" sz="2800" dirty="0" smtClean="0">
                <a:solidFill>
                  <a:srgbClr val="000000"/>
                </a:solidFill>
              </a:rPr>
              <a:t>How many such lists if repetition is not allowed,   and the first three entries must be odd.</a:t>
            </a:r>
          </a:p>
        </p:txBody>
      </p:sp>
    </p:spTree>
    <p:extLst>
      <p:ext uri="{BB962C8B-B14F-4D97-AF65-F5344CB8AC3E}">
        <p14:creationId xmlns:p14="http://schemas.microsoft.com/office/powerpoint/2010/main" val="3916263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Combinatorics</a:t>
            </a:r>
            <a:endParaRPr lang="en-US" dirty="0"/>
          </a:p>
        </p:txBody>
      </p:sp>
      <p:sp>
        <p:nvSpPr>
          <p:cNvPr id="3" name="Content Placeholder 2"/>
          <p:cNvSpPr>
            <a:spLocks noGrp="1"/>
          </p:cNvSpPr>
          <p:nvPr>
            <p:ph idx="1"/>
          </p:nvPr>
        </p:nvSpPr>
        <p:spPr/>
        <p:txBody>
          <a:bodyPr/>
          <a:lstStyle/>
          <a:p>
            <a:r>
              <a:rPr lang="en-US" dirty="0" smtClean="0"/>
              <a:t>For n=6, there are 14 such arrangements.</a:t>
            </a:r>
            <a:endParaRPr lang="en-US" dirty="0"/>
          </a:p>
        </p:txBody>
      </p:sp>
      <p:pic>
        <p:nvPicPr>
          <p:cNvPr id="5" name="Picture 4" descr="Screen Shot 2015-01-29 at 10.23.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041" y="2251519"/>
            <a:ext cx="8067752" cy="3874644"/>
          </a:xfrm>
          <a:prstGeom prst="rect">
            <a:avLst/>
          </a:prstGeom>
        </p:spPr>
      </p:pic>
    </p:spTree>
    <p:extLst>
      <p:ext uri="{BB962C8B-B14F-4D97-AF65-F5344CB8AC3E}">
        <p14:creationId xmlns:p14="http://schemas.microsoft.com/office/powerpoint/2010/main" val="130058617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Example</a:t>
            </a:r>
            <a:endParaRPr lang="en-US" b="1" dirty="0">
              <a:solidFill>
                <a:srgbClr val="0000FF"/>
              </a:solidFill>
            </a:endParaRPr>
          </a:p>
        </p:txBody>
      </p:sp>
      <p:sp>
        <p:nvSpPr>
          <p:cNvPr id="3" name="Content Placeholder 2"/>
          <p:cNvSpPr>
            <a:spLocks noGrp="1"/>
          </p:cNvSpPr>
          <p:nvPr>
            <p:ph idx="1"/>
          </p:nvPr>
        </p:nvSpPr>
        <p:spPr>
          <a:xfrm>
            <a:off x="457199" y="1365000"/>
            <a:ext cx="8573138" cy="5257800"/>
          </a:xfrm>
        </p:spPr>
        <p:txBody>
          <a:bodyPr>
            <a:normAutofit/>
          </a:bodyPr>
          <a:lstStyle/>
          <a:p>
            <a:pPr marL="514350" indent="-457200"/>
            <a:r>
              <a:rPr lang="en-US" dirty="0" smtClean="0"/>
              <a:t>Consider the problem of counting lists of length seven from the symbols 0, 1, 2, 3, 4, 5, 6.</a:t>
            </a:r>
            <a:endParaRPr lang="en-US" dirty="0"/>
          </a:p>
          <a:p>
            <a:pPr marL="971550" lvl="1" indent="-514350">
              <a:buAutoNum type="alphaLcParenBoth"/>
            </a:pPr>
            <a:r>
              <a:rPr lang="en-US" dirty="0" smtClean="0"/>
              <a:t>How many such lists if repetition is not allowed           </a:t>
            </a:r>
            <a:r>
              <a:rPr lang="en-US" b="1" dirty="0" err="1" smtClean="0">
                <a:solidFill>
                  <a:srgbClr val="0000FF"/>
                </a:solidFill>
              </a:rPr>
              <a:t>Ans</a:t>
            </a:r>
            <a:r>
              <a:rPr lang="en-US" b="1" dirty="0" smtClean="0">
                <a:solidFill>
                  <a:srgbClr val="0000FF"/>
                </a:solidFill>
              </a:rPr>
              <a:t>:</a:t>
            </a:r>
            <a:r>
              <a:rPr lang="en-US" dirty="0" smtClean="0"/>
              <a:t> </a:t>
            </a:r>
            <a:r>
              <a:rPr lang="en-US" dirty="0" smtClean="0">
                <a:solidFill>
                  <a:srgbClr val="0000FF"/>
                </a:solidFill>
              </a:rPr>
              <a:t>7.6.5.4.3.2.1 which is 7!.</a:t>
            </a:r>
          </a:p>
          <a:p>
            <a:pPr marL="971550" lvl="1" indent="-514350">
              <a:buAutoNum type="alphaLcParenBoth"/>
            </a:pPr>
            <a:r>
              <a:rPr lang="en-US" sz="2800" dirty="0" smtClean="0">
                <a:solidFill>
                  <a:srgbClr val="000000"/>
                </a:solidFill>
              </a:rPr>
              <a:t>How many such lists if repetition is not allowed,   and the first three entries must be odd.</a:t>
            </a:r>
          </a:p>
          <a:p>
            <a:pPr marL="1200150" lvl="2" indent="-342900"/>
            <a:r>
              <a:rPr lang="en-US" sz="2400" dirty="0" smtClean="0">
                <a:solidFill>
                  <a:srgbClr val="000000"/>
                </a:solidFill>
              </a:rPr>
              <a:t>There are three odd numbers in the seven symbols. We therefore fill first three positions with odd numbers and the last four positions with even numbers. Thus the total number is </a:t>
            </a:r>
            <a:r>
              <a:rPr lang="en-US" sz="2400" dirty="0" smtClean="0">
                <a:solidFill>
                  <a:srgbClr val="0000FF"/>
                </a:solidFill>
              </a:rPr>
              <a:t>3.2.1.4.3.2.1</a:t>
            </a:r>
            <a:r>
              <a:rPr lang="en-US" sz="2400" dirty="0" smtClean="0">
                <a:solidFill>
                  <a:srgbClr val="000000"/>
                </a:solidFill>
              </a:rPr>
              <a:t> which is </a:t>
            </a:r>
            <a:r>
              <a:rPr lang="en-US" sz="2400" dirty="0" smtClean="0">
                <a:solidFill>
                  <a:srgbClr val="0000FF"/>
                </a:solidFill>
              </a:rPr>
              <a:t>3!4!</a:t>
            </a:r>
            <a:r>
              <a:rPr lang="en-US" sz="2400" dirty="0" smtClean="0">
                <a:solidFill>
                  <a:srgbClr val="000000"/>
                </a:solidFill>
              </a:rPr>
              <a:t>. Thus we note that there </a:t>
            </a:r>
            <a:r>
              <a:rPr lang="en-US" sz="2400" dirty="0" smtClean="0">
                <a:solidFill>
                  <a:srgbClr val="0000FF"/>
                </a:solidFill>
              </a:rPr>
              <a:t>3!</a:t>
            </a:r>
            <a:r>
              <a:rPr lang="en-US" sz="2400" dirty="0" smtClean="0">
                <a:solidFill>
                  <a:srgbClr val="000000"/>
                </a:solidFill>
              </a:rPr>
              <a:t> ways to form length-3 lists and </a:t>
            </a:r>
            <a:r>
              <a:rPr lang="en-US" sz="2400" dirty="0" smtClean="0">
                <a:solidFill>
                  <a:srgbClr val="0000FF"/>
                </a:solidFill>
              </a:rPr>
              <a:t>4!</a:t>
            </a:r>
            <a:r>
              <a:rPr lang="en-US" sz="2400" dirty="0" smtClean="0">
                <a:solidFill>
                  <a:srgbClr val="000000"/>
                </a:solidFill>
              </a:rPr>
              <a:t> ways to form length-4 lists.</a:t>
            </a:r>
          </a:p>
        </p:txBody>
      </p:sp>
    </p:spTree>
    <p:extLst>
      <p:ext uri="{BB962C8B-B14F-4D97-AF65-F5344CB8AC3E}">
        <p14:creationId xmlns:p14="http://schemas.microsoft.com/office/powerpoint/2010/main" val="40107053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Example</a:t>
            </a:r>
            <a:endParaRPr lang="en-US" b="1" dirty="0">
              <a:solidFill>
                <a:srgbClr val="0000FF"/>
              </a:solidFill>
            </a:endParaRPr>
          </a:p>
        </p:txBody>
      </p:sp>
      <p:sp>
        <p:nvSpPr>
          <p:cNvPr id="3" name="Content Placeholder 2"/>
          <p:cNvSpPr>
            <a:spLocks noGrp="1"/>
          </p:cNvSpPr>
          <p:nvPr>
            <p:ph idx="1"/>
          </p:nvPr>
        </p:nvSpPr>
        <p:spPr>
          <a:xfrm>
            <a:off x="457199" y="1365000"/>
            <a:ext cx="8573138" cy="5257800"/>
          </a:xfrm>
        </p:spPr>
        <p:txBody>
          <a:bodyPr>
            <a:normAutofit/>
          </a:bodyPr>
          <a:lstStyle/>
          <a:p>
            <a:pPr marL="514350" indent="-457200"/>
            <a:r>
              <a:rPr lang="en-US" dirty="0" smtClean="0"/>
              <a:t>Consider the problem of counting lists of length seven from the symbols 0, 1, 2, 3, 4, 5, 6</a:t>
            </a:r>
          </a:p>
          <a:p>
            <a:pPr marL="457200" lvl="1" indent="0">
              <a:buNone/>
            </a:pPr>
            <a:r>
              <a:rPr lang="en-US" dirty="0" smtClean="0"/>
              <a:t>(c) How many such lists are there in which repetition is allowed, and the list must contain at least one repeated number.</a:t>
            </a:r>
          </a:p>
          <a:p>
            <a:pPr marL="457200" lvl="1" indent="0">
              <a:buNone/>
            </a:pPr>
            <a:r>
              <a:rPr lang="en-US" dirty="0"/>
              <a:t> </a:t>
            </a:r>
            <a:r>
              <a:rPr lang="en-US" dirty="0" smtClean="0"/>
              <a:t>      </a:t>
            </a:r>
            <a:r>
              <a:rPr lang="en-US" dirty="0" err="1" smtClean="0">
                <a:solidFill>
                  <a:srgbClr val="0000FF"/>
                </a:solidFill>
              </a:rPr>
              <a:t>Ans</a:t>
            </a:r>
            <a:r>
              <a:rPr lang="en-US" dirty="0" smtClean="0">
                <a:solidFill>
                  <a:srgbClr val="0000FF"/>
                </a:solidFill>
              </a:rPr>
              <a:t>: 7</a:t>
            </a:r>
            <a:r>
              <a:rPr lang="en-US" baseline="30000" dirty="0" smtClean="0">
                <a:solidFill>
                  <a:srgbClr val="0000FF"/>
                </a:solidFill>
              </a:rPr>
              <a:t>7</a:t>
            </a:r>
            <a:r>
              <a:rPr lang="en-US" dirty="0" smtClean="0">
                <a:solidFill>
                  <a:srgbClr val="0000FF"/>
                </a:solidFill>
              </a:rPr>
              <a:t> – 7!</a:t>
            </a:r>
          </a:p>
          <a:p>
            <a:pPr marL="457200" lvl="1" indent="0">
              <a:buNone/>
            </a:pPr>
            <a:r>
              <a:rPr lang="en-US" dirty="0">
                <a:solidFill>
                  <a:srgbClr val="0000FF"/>
                </a:solidFill>
              </a:rPr>
              <a:t> </a:t>
            </a:r>
            <a:r>
              <a:rPr lang="en-US" dirty="0" smtClean="0">
                <a:solidFill>
                  <a:srgbClr val="0000FF"/>
                </a:solidFill>
              </a:rPr>
              <a:t> Why?</a:t>
            </a:r>
          </a:p>
        </p:txBody>
      </p:sp>
    </p:spTree>
    <p:extLst>
      <p:ext uri="{BB962C8B-B14F-4D97-AF65-F5344CB8AC3E}">
        <p14:creationId xmlns:p14="http://schemas.microsoft.com/office/powerpoint/2010/main" val="167354429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Theorem</a:t>
            </a:r>
            <a:endParaRPr lang="en-US" b="1" dirty="0">
              <a:solidFill>
                <a:srgbClr val="0000FF"/>
              </a:solidFill>
            </a:endParaRPr>
          </a:p>
        </p:txBody>
      </p:sp>
      <p:sp>
        <p:nvSpPr>
          <p:cNvPr id="3" name="Content Placeholder 2"/>
          <p:cNvSpPr>
            <a:spLocks noGrp="1"/>
          </p:cNvSpPr>
          <p:nvPr>
            <p:ph idx="1"/>
          </p:nvPr>
        </p:nvSpPr>
        <p:spPr>
          <a:xfrm>
            <a:off x="457199" y="1365000"/>
            <a:ext cx="8573138" cy="5257800"/>
          </a:xfrm>
        </p:spPr>
        <p:txBody>
          <a:bodyPr>
            <a:normAutofit/>
          </a:bodyPr>
          <a:lstStyle/>
          <a:p>
            <a:pPr marL="514350" indent="-457200"/>
            <a:r>
              <a:rPr lang="en-US" dirty="0" smtClean="0"/>
              <a:t>The number of non-repetitive lists of length-k whose entries are chosen from a set of n possible entries is </a:t>
            </a:r>
          </a:p>
          <a:p>
            <a:pPr marL="57150" indent="0">
              <a:buNone/>
            </a:pPr>
            <a:r>
              <a:rPr lang="en-US" sz="2800" b="1" dirty="0" smtClean="0">
                <a:solidFill>
                  <a:srgbClr val="0000FF"/>
                </a:solidFill>
              </a:rPr>
              <a:t>Proof: </a:t>
            </a:r>
            <a:r>
              <a:rPr lang="en-US" sz="2800" dirty="0" smtClean="0">
                <a:solidFill>
                  <a:srgbClr val="000000"/>
                </a:solidFill>
              </a:rPr>
              <a:t>Using the multiplication rule we see that the number of  length-k lists is </a:t>
            </a:r>
            <a:r>
              <a:rPr lang="en-US" sz="2800" dirty="0" smtClean="0">
                <a:solidFill>
                  <a:srgbClr val="0000FF"/>
                </a:solidFill>
              </a:rPr>
              <a:t>n.(n-1).(n-2). …. (n-k+1).</a:t>
            </a:r>
          </a:p>
          <a:p>
            <a:pPr marL="57150" indent="0">
              <a:buNone/>
            </a:pPr>
            <a:endParaRPr lang="en-US" sz="2800" dirty="0" smtClean="0">
              <a:solidFill>
                <a:srgbClr val="000090"/>
              </a:solidFill>
            </a:endParaRPr>
          </a:p>
          <a:p>
            <a:pPr marL="57150" indent="0">
              <a:buNone/>
            </a:pPr>
            <a:r>
              <a:rPr lang="en-US" sz="2800" dirty="0" smtClean="0"/>
              <a:t>We can rewrite </a:t>
            </a:r>
            <a:r>
              <a:rPr lang="en-US" sz="2800" dirty="0">
                <a:solidFill>
                  <a:srgbClr val="0000FF"/>
                </a:solidFill>
              </a:rPr>
              <a:t>n.(n-1).(n-2). …. (n-k+1</a:t>
            </a:r>
            <a:r>
              <a:rPr lang="en-US" sz="2800" dirty="0" smtClean="0">
                <a:solidFill>
                  <a:srgbClr val="0000FF"/>
                </a:solidFill>
              </a:rPr>
              <a:t>) </a:t>
            </a:r>
            <a:r>
              <a:rPr lang="en-US" sz="2800" dirty="0" smtClean="0">
                <a:solidFill>
                  <a:srgbClr val="000000"/>
                </a:solidFill>
              </a:rPr>
              <a:t>this as</a:t>
            </a:r>
          </a:p>
          <a:p>
            <a:pPr marL="57150" indent="0">
              <a:buNone/>
            </a:pPr>
            <a:endParaRPr lang="en-US" sz="2800" dirty="0">
              <a:solidFill>
                <a:srgbClr val="000090"/>
              </a:solidFill>
            </a:endParaRPr>
          </a:p>
          <a:p>
            <a:pPr marL="57150" indent="0">
              <a:buNone/>
            </a:pPr>
            <a:endParaRPr lang="en-US" sz="2800" dirty="0">
              <a:solidFill>
                <a:srgbClr val="000090"/>
              </a:solidFill>
            </a:endParaRPr>
          </a:p>
        </p:txBody>
      </p:sp>
      <p:pic>
        <p:nvPicPr>
          <p:cNvPr id="7" name="Picture 6" descr="Screen Shot 2015-01-29 at 10.59.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8428" y="2342264"/>
            <a:ext cx="812550" cy="652599"/>
          </a:xfrm>
          <a:prstGeom prst="rect">
            <a:avLst/>
          </a:prstGeom>
        </p:spPr>
      </p:pic>
      <p:pic>
        <p:nvPicPr>
          <p:cNvPr id="8" name="Picture 7" descr="Screen Shot 2015-01-29 at 11.05.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462" y="5195366"/>
            <a:ext cx="8028338" cy="931017"/>
          </a:xfrm>
          <a:prstGeom prst="rect">
            <a:avLst/>
          </a:prstGeom>
        </p:spPr>
      </p:pic>
    </p:spTree>
    <p:extLst>
      <p:ext uri="{BB962C8B-B14F-4D97-AF65-F5344CB8AC3E}">
        <p14:creationId xmlns:p14="http://schemas.microsoft.com/office/powerpoint/2010/main" val="226427983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a:bodyPr>
          <a:lstStyle/>
          <a:p>
            <a:r>
              <a:rPr lang="en-US" sz="2800" dirty="0" smtClean="0">
                <a:solidFill>
                  <a:srgbClr val="FF0000"/>
                </a:solidFill>
              </a:rPr>
              <a:t>3.2(4)</a:t>
            </a:r>
            <a:r>
              <a:rPr lang="en-US" sz="2800" dirty="0" smtClean="0"/>
              <a:t> Using only pencil and paper, find the value of</a:t>
            </a:r>
          </a:p>
          <a:p>
            <a:r>
              <a:rPr lang="en-US" sz="2800" dirty="0" smtClean="0">
                <a:solidFill>
                  <a:srgbClr val="FF0000"/>
                </a:solidFill>
              </a:rPr>
              <a:t>3.2(6)</a:t>
            </a:r>
            <a:r>
              <a:rPr lang="en-US" sz="2800" dirty="0" smtClean="0"/>
              <a:t> There are two 0’s at the end of 10!=3,268,800. Using only paper and pencil, determine how many 0’s are at the end of 100!. </a:t>
            </a:r>
          </a:p>
          <a:p>
            <a:r>
              <a:rPr lang="en-US" sz="2800" dirty="0" smtClean="0">
                <a:solidFill>
                  <a:srgbClr val="FF0000"/>
                </a:solidFill>
              </a:rPr>
              <a:t>3.2(8)</a:t>
            </a:r>
            <a:r>
              <a:rPr lang="en-US" sz="2800" dirty="0" smtClean="0"/>
              <a:t> Compute how many 7-digit numbers can be  made from the digits 1,2,3,4,5,6,7 if there is no repetition and the odd digits must appear in an unbroken sequence. (3571264, 2413576 are ok, but not 7234615)</a:t>
            </a:r>
            <a:endParaRPr lang="en-US" sz="2800" dirty="0"/>
          </a:p>
        </p:txBody>
      </p:sp>
      <p:pic>
        <p:nvPicPr>
          <p:cNvPr id="4" name="Picture 3" descr="Screen Shot 2015-02-02 at 12.12.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1633" y="1600200"/>
            <a:ext cx="736600" cy="584200"/>
          </a:xfrm>
          <a:prstGeom prst="rect">
            <a:avLst/>
          </a:prstGeom>
        </p:spPr>
      </p:pic>
    </p:spTree>
    <p:extLst>
      <p:ext uri="{BB962C8B-B14F-4D97-AF65-F5344CB8AC3E}">
        <p14:creationId xmlns:p14="http://schemas.microsoft.com/office/powerpoint/2010/main" val="9578648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normAutofit/>
          </a:bodyPr>
          <a:lstStyle/>
          <a:p>
            <a:r>
              <a:rPr lang="en-US" sz="2800" dirty="0" smtClean="0">
                <a:solidFill>
                  <a:srgbClr val="FF0000"/>
                </a:solidFill>
              </a:rPr>
              <a:t>3.2(4)</a:t>
            </a:r>
            <a:r>
              <a:rPr lang="en-US" sz="2800" dirty="0" smtClean="0"/>
              <a:t> Using only pencil and paper, find the value of</a:t>
            </a:r>
          </a:p>
          <a:p>
            <a:pPr marL="0" indent="0">
              <a:buNone/>
            </a:pPr>
            <a:r>
              <a:rPr lang="en-US" sz="2800" dirty="0"/>
              <a:t> </a:t>
            </a:r>
            <a:r>
              <a:rPr lang="en-US" sz="2800" dirty="0" smtClean="0"/>
              <a:t>    </a:t>
            </a:r>
            <a:r>
              <a:rPr lang="en-US" sz="2800" dirty="0" smtClean="0">
                <a:solidFill>
                  <a:srgbClr val="0000FF"/>
                </a:solidFill>
              </a:rPr>
              <a:t>Easy.</a:t>
            </a:r>
          </a:p>
          <a:p>
            <a:r>
              <a:rPr lang="en-US" sz="2800" dirty="0" smtClean="0">
                <a:solidFill>
                  <a:srgbClr val="FF0000"/>
                </a:solidFill>
              </a:rPr>
              <a:t>3.2(6)</a:t>
            </a:r>
            <a:r>
              <a:rPr lang="en-US" sz="2800" dirty="0" smtClean="0"/>
              <a:t> There are two 0’s at the end of 10!=3,268,800. Using only paper and pencil, determine how many 0’s are at the </a:t>
            </a:r>
            <a:r>
              <a:rPr lang="en-US" sz="2800" smtClean="0"/>
              <a:t>end of </a:t>
            </a:r>
            <a:r>
              <a:rPr lang="en-US" sz="2800" dirty="0" smtClean="0"/>
              <a:t>100!. </a:t>
            </a:r>
          </a:p>
          <a:p>
            <a:pPr marL="0" indent="0">
              <a:buNone/>
            </a:pPr>
            <a:r>
              <a:rPr lang="en-US" sz="2800" dirty="0" smtClean="0"/>
              <a:t>	</a:t>
            </a:r>
          </a:p>
        </p:txBody>
      </p:sp>
      <p:pic>
        <p:nvPicPr>
          <p:cNvPr id="4" name="Picture 3" descr="Screen Shot 2015-02-02 at 12.12.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1633" y="1600200"/>
            <a:ext cx="736600" cy="584200"/>
          </a:xfrm>
          <a:prstGeom prst="rect">
            <a:avLst/>
          </a:prstGeom>
        </p:spPr>
      </p:pic>
    </p:spTree>
    <p:extLst>
      <p:ext uri="{BB962C8B-B14F-4D97-AF65-F5344CB8AC3E}">
        <p14:creationId xmlns:p14="http://schemas.microsoft.com/office/powerpoint/2010/main" val="102516567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solidFill>
                  <a:srgbClr val="FF0000"/>
                </a:solidFill>
              </a:rPr>
              <a:t>3.2(4)</a:t>
            </a:r>
            <a:r>
              <a:rPr lang="en-US" sz="2800" dirty="0" smtClean="0"/>
              <a:t> Using only pencil and paper, find the value of</a:t>
            </a:r>
          </a:p>
          <a:p>
            <a:pPr marL="0" indent="0">
              <a:buNone/>
            </a:pPr>
            <a:r>
              <a:rPr lang="en-US" sz="2800" dirty="0"/>
              <a:t> </a:t>
            </a:r>
            <a:r>
              <a:rPr lang="en-US" sz="2800" dirty="0" smtClean="0"/>
              <a:t>    </a:t>
            </a:r>
            <a:r>
              <a:rPr lang="en-US" sz="2800" dirty="0" smtClean="0">
                <a:solidFill>
                  <a:srgbClr val="0000FF"/>
                </a:solidFill>
              </a:rPr>
              <a:t>Easy.</a:t>
            </a:r>
          </a:p>
          <a:p>
            <a:r>
              <a:rPr lang="en-US" sz="2800" dirty="0" smtClean="0">
                <a:solidFill>
                  <a:srgbClr val="FF0000"/>
                </a:solidFill>
              </a:rPr>
              <a:t>3.2(6)</a:t>
            </a:r>
            <a:r>
              <a:rPr lang="en-US" sz="2800" dirty="0" smtClean="0"/>
              <a:t> There are two 0’s at the end of 10!=3,268,800. Using only paper and pencil, determine how many 0’s are at the end od 100!. </a:t>
            </a:r>
          </a:p>
          <a:p>
            <a:pPr marL="0" indent="0">
              <a:buNone/>
            </a:pPr>
            <a:r>
              <a:rPr lang="en-US" sz="2800" dirty="0" smtClean="0"/>
              <a:t>	</a:t>
            </a:r>
            <a:r>
              <a:rPr lang="en-US" sz="2800" b="1" dirty="0" err="1" smtClean="0">
                <a:solidFill>
                  <a:srgbClr val="FF0000"/>
                </a:solidFill>
              </a:rPr>
              <a:t>Ans</a:t>
            </a:r>
            <a:r>
              <a:rPr lang="en-US" sz="2800" b="1" dirty="0" smtClean="0">
                <a:solidFill>
                  <a:srgbClr val="FF0000"/>
                </a:solidFill>
              </a:rPr>
              <a:t>:</a:t>
            </a:r>
            <a:r>
              <a:rPr lang="en-US" sz="2800" dirty="0" smtClean="0"/>
              <a:t> The two zeros in 10! come from the fact that </a:t>
            </a:r>
          </a:p>
          <a:p>
            <a:pPr lvl="1"/>
            <a:r>
              <a:rPr lang="en-US" sz="2400" dirty="0" smtClean="0">
                <a:solidFill>
                  <a:srgbClr val="0000FF"/>
                </a:solidFill>
              </a:rPr>
              <a:t>(1) The number is divisible by 10, and</a:t>
            </a:r>
          </a:p>
          <a:p>
            <a:pPr lvl="1"/>
            <a:r>
              <a:rPr lang="en-US" sz="2400" dirty="0" smtClean="0">
                <a:solidFill>
                  <a:srgbClr val="0000FF"/>
                </a:solidFill>
              </a:rPr>
              <a:t>(2) The number is divisible by both 5 and 2.</a:t>
            </a:r>
          </a:p>
          <a:p>
            <a:pPr marL="0" indent="0">
              <a:buNone/>
            </a:pPr>
            <a:r>
              <a:rPr lang="en-US" dirty="0"/>
              <a:t>	</a:t>
            </a:r>
            <a:r>
              <a:rPr lang="en-US" sz="2800" dirty="0" smtClean="0"/>
              <a:t>Now 100! is divisible by 100*(95*92)* 90*(85*82)*</a:t>
            </a:r>
          </a:p>
          <a:p>
            <a:pPr marL="0" indent="0">
              <a:buNone/>
            </a:pPr>
            <a:r>
              <a:rPr lang="en-US" sz="2800" dirty="0" smtClean="0"/>
              <a:t>…..10*(5*2). </a:t>
            </a:r>
          </a:p>
          <a:p>
            <a:pPr lvl="1"/>
            <a:r>
              <a:rPr lang="en-US" sz="2400" dirty="0" smtClean="0">
                <a:solidFill>
                  <a:srgbClr val="FF0000"/>
                </a:solidFill>
              </a:rPr>
              <a:t>The number of trailing zeros in 100! is 21.</a:t>
            </a:r>
          </a:p>
        </p:txBody>
      </p:sp>
      <p:pic>
        <p:nvPicPr>
          <p:cNvPr id="4" name="Picture 3" descr="Screen Shot 2015-02-02 at 12.12.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0200" y="1558748"/>
            <a:ext cx="736600" cy="584200"/>
          </a:xfrm>
          <a:prstGeom prst="rect">
            <a:avLst/>
          </a:prstGeom>
        </p:spPr>
      </p:pic>
    </p:spTree>
    <p:extLst>
      <p:ext uri="{BB962C8B-B14F-4D97-AF65-F5344CB8AC3E}">
        <p14:creationId xmlns:p14="http://schemas.microsoft.com/office/powerpoint/2010/main" val="112577261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a:xfrm>
            <a:off x="457200" y="1600200"/>
            <a:ext cx="8229600" cy="4820356"/>
          </a:xfrm>
        </p:spPr>
        <p:txBody>
          <a:bodyPr>
            <a:normAutofit/>
          </a:bodyPr>
          <a:lstStyle/>
          <a:p>
            <a:r>
              <a:rPr lang="en-US" sz="2800" dirty="0" smtClean="0">
                <a:solidFill>
                  <a:srgbClr val="FF0000"/>
                </a:solidFill>
              </a:rPr>
              <a:t>3.2(8)</a:t>
            </a:r>
            <a:r>
              <a:rPr lang="en-US" sz="2800" dirty="0" smtClean="0"/>
              <a:t> Compute how many 7-digit numbers can be  made from the digits 1,2,3,4,5,6,7 if there is no repetition and the odd digits must appear in an unbroken sequence. (3571264, 2413576 are valid, but not 7234615)</a:t>
            </a:r>
          </a:p>
          <a:p>
            <a:r>
              <a:rPr lang="en-US" sz="2800" dirty="0" err="1" smtClean="0">
                <a:solidFill>
                  <a:srgbClr val="FF0000"/>
                </a:solidFill>
              </a:rPr>
              <a:t>Ans</a:t>
            </a:r>
            <a:r>
              <a:rPr lang="en-US" sz="2800" dirty="0" smtClean="0">
                <a:solidFill>
                  <a:srgbClr val="FF0000"/>
                </a:solidFill>
              </a:rPr>
              <a:t>:</a:t>
            </a:r>
            <a:r>
              <a:rPr lang="en-US" sz="2800" dirty="0" smtClean="0"/>
              <a:t> </a:t>
            </a:r>
          </a:p>
        </p:txBody>
      </p:sp>
    </p:spTree>
    <p:extLst>
      <p:ext uri="{BB962C8B-B14F-4D97-AF65-F5344CB8AC3E}">
        <p14:creationId xmlns:p14="http://schemas.microsoft.com/office/powerpoint/2010/main" val="393086085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a:xfrm>
            <a:off x="457200" y="1600200"/>
            <a:ext cx="8229600" cy="4820356"/>
          </a:xfrm>
        </p:spPr>
        <p:txBody>
          <a:bodyPr>
            <a:normAutofit lnSpcReduction="10000"/>
          </a:bodyPr>
          <a:lstStyle/>
          <a:p>
            <a:r>
              <a:rPr lang="en-US" sz="2800" dirty="0" smtClean="0">
                <a:solidFill>
                  <a:srgbClr val="FF0000"/>
                </a:solidFill>
              </a:rPr>
              <a:t>3.2(8)</a:t>
            </a:r>
            <a:r>
              <a:rPr lang="en-US" sz="2800" dirty="0" smtClean="0"/>
              <a:t> Compute how many 7-digit numbers can be  made from the digits 1,2,3,4,5,6,7 if there is no repetition and the odd digits must appear in an unbroken sequence. (3571264, 2413576 are ok, but not 7234615)</a:t>
            </a:r>
          </a:p>
          <a:p>
            <a:r>
              <a:rPr lang="en-US" sz="2800" dirty="0" err="1" smtClean="0"/>
              <a:t>Ans</a:t>
            </a:r>
            <a:r>
              <a:rPr lang="en-US" sz="2800" dirty="0" smtClean="0"/>
              <a:t>: </a:t>
            </a:r>
          </a:p>
          <a:p>
            <a:pPr lvl="1"/>
            <a:r>
              <a:rPr lang="en-US" sz="2400" dirty="0" smtClean="0">
                <a:solidFill>
                  <a:srgbClr val="0000FF"/>
                </a:solidFill>
              </a:rPr>
              <a:t>There are 4 odd digits. There are 4! length-4 lists of odd integers without repetition. </a:t>
            </a:r>
          </a:p>
          <a:p>
            <a:pPr lvl="1"/>
            <a:r>
              <a:rPr lang="en-US" sz="2400" dirty="0" smtClean="0">
                <a:solidFill>
                  <a:srgbClr val="0000FF"/>
                </a:solidFill>
              </a:rPr>
              <a:t>The 7-digit valid number can be visualized as a list of length 4 using symbols 2, 4, 6, and a length-4 list of odd integers. There are 4! different such lists.</a:t>
            </a:r>
          </a:p>
          <a:p>
            <a:pPr lvl="1"/>
            <a:r>
              <a:rPr lang="en-US" sz="2400" dirty="0" smtClean="0">
                <a:solidFill>
                  <a:srgbClr val="FF0000"/>
                </a:solidFill>
              </a:rPr>
              <a:t>The total number of valid 7-digit sequence  is (4!)</a:t>
            </a:r>
            <a:r>
              <a:rPr lang="en-US" sz="2400" baseline="30000" dirty="0" smtClean="0">
                <a:solidFill>
                  <a:srgbClr val="FF0000"/>
                </a:solidFill>
              </a:rPr>
              <a:t>2</a:t>
            </a:r>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333337337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Counting Subsets (section 3.3)</a:t>
            </a:r>
            <a:endParaRPr lang="en-US" b="1" dirty="0">
              <a:solidFill>
                <a:srgbClr val="0000FF"/>
              </a:solidFill>
            </a:endParaRPr>
          </a:p>
        </p:txBody>
      </p:sp>
      <p:sp>
        <p:nvSpPr>
          <p:cNvPr id="3" name="Content Placeholder 2"/>
          <p:cNvSpPr>
            <a:spLocks noGrp="1"/>
          </p:cNvSpPr>
          <p:nvPr>
            <p:ph idx="1"/>
          </p:nvPr>
        </p:nvSpPr>
        <p:spPr>
          <a:xfrm>
            <a:off x="457199" y="1365000"/>
            <a:ext cx="8573138" cy="5493000"/>
          </a:xfrm>
        </p:spPr>
        <p:txBody>
          <a:bodyPr>
            <a:normAutofit/>
          </a:bodyPr>
          <a:lstStyle/>
          <a:p>
            <a:pPr marL="514350" indent="-457200"/>
            <a:r>
              <a:rPr lang="en-US" sz="2800" dirty="0" smtClean="0"/>
              <a:t>In counting the number of length-</a:t>
            </a:r>
            <a:r>
              <a:rPr lang="en-US" sz="2800" dirty="0" smtClean="0">
                <a:solidFill>
                  <a:srgbClr val="0000FF"/>
                </a:solidFill>
              </a:rPr>
              <a:t>k</a:t>
            </a:r>
            <a:r>
              <a:rPr lang="en-US" sz="2800" dirty="0" smtClean="0"/>
              <a:t> lists from a set of </a:t>
            </a:r>
            <a:r>
              <a:rPr lang="en-US" sz="2800" dirty="0" smtClean="0">
                <a:solidFill>
                  <a:srgbClr val="0000FF"/>
                </a:solidFill>
              </a:rPr>
              <a:t>n</a:t>
            </a:r>
            <a:r>
              <a:rPr lang="en-US" sz="2800" dirty="0" smtClean="0"/>
              <a:t> possible objects, the order of the objects were very important.</a:t>
            </a:r>
          </a:p>
          <a:p>
            <a:pPr marL="514350" indent="-457200"/>
            <a:r>
              <a:rPr lang="en-US" sz="2800" dirty="0" smtClean="0"/>
              <a:t>What happens when the order is not important?</a:t>
            </a:r>
          </a:p>
          <a:p>
            <a:pPr marL="514350" indent="-457200"/>
            <a:r>
              <a:rPr lang="en-US" sz="2800" dirty="0" smtClean="0"/>
              <a:t>Now we select size-</a:t>
            </a:r>
            <a:r>
              <a:rPr lang="en-US" sz="2800" dirty="0" smtClean="0">
                <a:solidFill>
                  <a:srgbClr val="0000FF"/>
                </a:solidFill>
              </a:rPr>
              <a:t>k</a:t>
            </a:r>
            <a:r>
              <a:rPr lang="en-US" sz="2800" dirty="0" smtClean="0"/>
              <a:t> subsets from a set of </a:t>
            </a:r>
            <a:r>
              <a:rPr lang="en-US" sz="2800" dirty="0" smtClean="0">
                <a:solidFill>
                  <a:srgbClr val="0000FF"/>
                </a:solidFill>
              </a:rPr>
              <a:t>n</a:t>
            </a:r>
            <a:r>
              <a:rPr lang="en-US" sz="2800" dirty="0" smtClean="0"/>
              <a:t> possible objects.</a:t>
            </a:r>
          </a:p>
          <a:p>
            <a:pPr marL="514350" indent="-457200"/>
            <a:r>
              <a:rPr lang="en-US" sz="2800" dirty="0" smtClean="0"/>
              <a:t>How many such size-</a:t>
            </a:r>
            <a:r>
              <a:rPr lang="en-US" sz="2800" dirty="0" smtClean="0">
                <a:solidFill>
                  <a:srgbClr val="0000FF"/>
                </a:solidFill>
              </a:rPr>
              <a:t>k</a:t>
            </a:r>
            <a:r>
              <a:rPr lang="en-US" sz="2800" dirty="0" smtClean="0"/>
              <a:t> subsets are there?</a:t>
            </a:r>
          </a:p>
        </p:txBody>
      </p:sp>
    </p:spTree>
    <p:extLst>
      <p:ext uri="{BB962C8B-B14F-4D97-AF65-F5344CB8AC3E}">
        <p14:creationId xmlns:p14="http://schemas.microsoft.com/office/powerpoint/2010/main" val="224260869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Counting Subsets (section 3.3)</a:t>
            </a:r>
            <a:endParaRPr lang="en-US" b="1" dirty="0">
              <a:solidFill>
                <a:srgbClr val="0000FF"/>
              </a:solidFill>
            </a:endParaRPr>
          </a:p>
        </p:txBody>
      </p:sp>
      <p:sp>
        <p:nvSpPr>
          <p:cNvPr id="3" name="Content Placeholder 2"/>
          <p:cNvSpPr>
            <a:spLocks noGrp="1"/>
          </p:cNvSpPr>
          <p:nvPr>
            <p:ph idx="1"/>
          </p:nvPr>
        </p:nvSpPr>
        <p:spPr>
          <a:xfrm>
            <a:off x="457199" y="1365000"/>
            <a:ext cx="8573138" cy="5493000"/>
          </a:xfrm>
        </p:spPr>
        <p:txBody>
          <a:bodyPr>
            <a:normAutofit fontScale="92500" lnSpcReduction="10000"/>
          </a:bodyPr>
          <a:lstStyle/>
          <a:p>
            <a:pPr marL="514350" indent="-457200"/>
            <a:r>
              <a:rPr lang="en-US" sz="2800" dirty="0" smtClean="0"/>
              <a:t>In counting the number of length-</a:t>
            </a:r>
            <a:r>
              <a:rPr lang="en-US" sz="2800" dirty="0" smtClean="0">
                <a:solidFill>
                  <a:srgbClr val="0000FF"/>
                </a:solidFill>
              </a:rPr>
              <a:t>k</a:t>
            </a:r>
            <a:r>
              <a:rPr lang="en-US" sz="2800" dirty="0" smtClean="0"/>
              <a:t> lists from a set of </a:t>
            </a:r>
            <a:r>
              <a:rPr lang="en-US" sz="2800" dirty="0" smtClean="0">
                <a:solidFill>
                  <a:srgbClr val="0000FF"/>
                </a:solidFill>
              </a:rPr>
              <a:t>n</a:t>
            </a:r>
            <a:r>
              <a:rPr lang="en-US" sz="2800" dirty="0" smtClean="0"/>
              <a:t> possible objects, the order of the objects were very important.</a:t>
            </a:r>
          </a:p>
          <a:p>
            <a:pPr marL="514350" indent="-457200"/>
            <a:r>
              <a:rPr lang="en-US" sz="2800" dirty="0" smtClean="0"/>
              <a:t>What happens when the order is not important?</a:t>
            </a:r>
          </a:p>
          <a:p>
            <a:pPr marL="514350" indent="-457200"/>
            <a:r>
              <a:rPr lang="en-US" sz="2800" dirty="0" smtClean="0"/>
              <a:t>Now we select size-</a:t>
            </a:r>
            <a:r>
              <a:rPr lang="en-US" sz="2800" dirty="0" smtClean="0">
                <a:solidFill>
                  <a:srgbClr val="0000FF"/>
                </a:solidFill>
              </a:rPr>
              <a:t>k</a:t>
            </a:r>
            <a:r>
              <a:rPr lang="en-US" sz="2800" dirty="0" smtClean="0"/>
              <a:t> subsets from a set of </a:t>
            </a:r>
            <a:r>
              <a:rPr lang="en-US" sz="2800" dirty="0" smtClean="0">
                <a:solidFill>
                  <a:srgbClr val="0000FF"/>
                </a:solidFill>
              </a:rPr>
              <a:t>n</a:t>
            </a:r>
            <a:r>
              <a:rPr lang="en-US" sz="2800" dirty="0" smtClean="0"/>
              <a:t> possible objects.</a:t>
            </a:r>
          </a:p>
          <a:p>
            <a:pPr marL="514350" indent="-457200"/>
            <a:r>
              <a:rPr lang="en-US" sz="2800" dirty="0" smtClean="0"/>
              <a:t>How many such size-</a:t>
            </a:r>
            <a:r>
              <a:rPr lang="en-US" sz="2800" dirty="0" smtClean="0">
                <a:solidFill>
                  <a:srgbClr val="0000FF"/>
                </a:solidFill>
              </a:rPr>
              <a:t>k</a:t>
            </a:r>
            <a:r>
              <a:rPr lang="en-US" sz="2800" dirty="0" smtClean="0"/>
              <a:t> subsets are there?</a:t>
            </a:r>
          </a:p>
          <a:p>
            <a:pPr marL="514350" indent="-457200"/>
            <a:r>
              <a:rPr lang="en-US" sz="2800" dirty="0" smtClean="0">
                <a:solidFill>
                  <a:srgbClr val="0000FF"/>
                </a:solidFill>
              </a:rPr>
              <a:t>Suppose A = {</a:t>
            </a:r>
            <a:r>
              <a:rPr lang="en-US" sz="2800" dirty="0" err="1" smtClean="0">
                <a:solidFill>
                  <a:srgbClr val="0000FF"/>
                </a:solidFill>
              </a:rPr>
              <a:t>a,b,c,d,e</a:t>
            </a:r>
            <a:r>
              <a:rPr lang="en-US" sz="2800" dirty="0" smtClean="0">
                <a:solidFill>
                  <a:srgbClr val="0000FF"/>
                </a:solidFill>
              </a:rPr>
              <a:t>}</a:t>
            </a:r>
          </a:p>
          <a:p>
            <a:pPr marL="514350" indent="-457200"/>
            <a:r>
              <a:rPr lang="en-US" sz="2800" dirty="0" smtClean="0">
                <a:solidFill>
                  <a:srgbClr val="FF0000"/>
                </a:solidFill>
              </a:rPr>
              <a:t>Size-2 subsets of A are: {</a:t>
            </a:r>
            <a:r>
              <a:rPr lang="en-US" sz="2800" dirty="0" err="1" smtClean="0">
                <a:solidFill>
                  <a:srgbClr val="FF0000"/>
                </a:solidFill>
              </a:rPr>
              <a:t>a,b</a:t>
            </a:r>
            <a:r>
              <a:rPr lang="en-US" sz="2800" dirty="0" smtClean="0">
                <a:solidFill>
                  <a:srgbClr val="FF0000"/>
                </a:solidFill>
              </a:rPr>
              <a:t>}, {</a:t>
            </a:r>
            <a:r>
              <a:rPr lang="en-US" sz="2800" dirty="0" err="1" smtClean="0">
                <a:solidFill>
                  <a:srgbClr val="FF0000"/>
                </a:solidFill>
              </a:rPr>
              <a:t>a,c</a:t>
            </a:r>
            <a:r>
              <a:rPr lang="en-US" sz="2800" dirty="0" smtClean="0">
                <a:solidFill>
                  <a:srgbClr val="FF0000"/>
                </a:solidFill>
              </a:rPr>
              <a:t>}, {</a:t>
            </a:r>
            <a:r>
              <a:rPr lang="en-US" sz="2800" dirty="0" err="1" smtClean="0">
                <a:solidFill>
                  <a:srgbClr val="FF0000"/>
                </a:solidFill>
              </a:rPr>
              <a:t>a,d</a:t>
            </a:r>
            <a:r>
              <a:rPr lang="en-US" sz="2800" dirty="0" smtClean="0">
                <a:solidFill>
                  <a:srgbClr val="FF0000"/>
                </a:solidFill>
              </a:rPr>
              <a:t>}, {</a:t>
            </a:r>
            <a:r>
              <a:rPr lang="en-US" sz="2800" dirty="0" err="1" smtClean="0">
                <a:solidFill>
                  <a:srgbClr val="FF0000"/>
                </a:solidFill>
              </a:rPr>
              <a:t>a,e</a:t>
            </a:r>
            <a:r>
              <a:rPr lang="en-US" sz="2800" dirty="0" smtClean="0">
                <a:solidFill>
                  <a:srgbClr val="FF0000"/>
                </a:solidFill>
              </a:rPr>
              <a:t>}, {</a:t>
            </a:r>
            <a:r>
              <a:rPr lang="en-US" sz="2800" dirty="0" err="1" smtClean="0">
                <a:solidFill>
                  <a:srgbClr val="FF0000"/>
                </a:solidFill>
              </a:rPr>
              <a:t>b,c</a:t>
            </a:r>
            <a:r>
              <a:rPr lang="en-US" sz="2800" dirty="0" smtClean="0">
                <a:solidFill>
                  <a:srgbClr val="FF0000"/>
                </a:solidFill>
              </a:rPr>
              <a:t>}, {</a:t>
            </a:r>
            <a:r>
              <a:rPr lang="en-US" sz="2800" dirty="0" err="1" smtClean="0">
                <a:solidFill>
                  <a:srgbClr val="FF0000"/>
                </a:solidFill>
              </a:rPr>
              <a:t>b,d</a:t>
            </a:r>
            <a:r>
              <a:rPr lang="en-US" sz="2800" dirty="0" smtClean="0">
                <a:solidFill>
                  <a:srgbClr val="FF0000"/>
                </a:solidFill>
              </a:rPr>
              <a:t>}, {</a:t>
            </a:r>
            <a:r>
              <a:rPr lang="en-US" sz="2800" dirty="0" err="1" smtClean="0">
                <a:solidFill>
                  <a:srgbClr val="FF0000"/>
                </a:solidFill>
              </a:rPr>
              <a:t>b,e</a:t>
            </a:r>
            <a:r>
              <a:rPr lang="en-US" sz="2800" dirty="0" smtClean="0">
                <a:solidFill>
                  <a:srgbClr val="FF0000"/>
                </a:solidFill>
              </a:rPr>
              <a:t>}, {</a:t>
            </a:r>
            <a:r>
              <a:rPr lang="en-US" sz="2800" dirty="0" err="1" smtClean="0">
                <a:solidFill>
                  <a:srgbClr val="FF0000"/>
                </a:solidFill>
              </a:rPr>
              <a:t>c,d</a:t>
            </a:r>
            <a:r>
              <a:rPr lang="en-US" sz="2800" dirty="0" smtClean="0">
                <a:solidFill>
                  <a:srgbClr val="FF0000"/>
                </a:solidFill>
              </a:rPr>
              <a:t>}, {</a:t>
            </a:r>
            <a:r>
              <a:rPr lang="en-US" sz="2800" dirty="0" err="1" smtClean="0">
                <a:solidFill>
                  <a:srgbClr val="FF0000"/>
                </a:solidFill>
              </a:rPr>
              <a:t>c,e</a:t>
            </a:r>
            <a:r>
              <a:rPr lang="en-US" sz="2800" dirty="0" smtClean="0">
                <a:solidFill>
                  <a:srgbClr val="FF0000"/>
                </a:solidFill>
              </a:rPr>
              <a:t>}, {</a:t>
            </a:r>
            <a:r>
              <a:rPr lang="en-US" sz="2800" dirty="0" err="1" smtClean="0">
                <a:solidFill>
                  <a:srgbClr val="FF0000"/>
                </a:solidFill>
              </a:rPr>
              <a:t>d,e</a:t>
            </a:r>
            <a:r>
              <a:rPr lang="en-US" sz="2800" dirty="0" smtClean="0">
                <a:solidFill>
                  <a:srgbClr val="FF0000"/>
                </a:solidFill>
              </a:rPr>
              <a:t>}.</a:t>
            </a:r>
          </a:p>
          <a:p>
            <a:pPr marL="514350" indent="-457200"/>
            <a:r>
              <a:rPr lang="en-US" sz="2800" dirty="0" smtClean="0">
                <a:solidFill>
                  <a:srgbClr val="660066"/>
                </a:solidFill>
              </a:rPr>
              <a:t>Observe length-2 lists: (</a:t>
            </a:r>
            <a:r>
              <a:rPr lang="en-US" sz="2800" dirty="0" err="1" smtClean="0">
                <a:solidFill>
                  <a:srgbClr val="660066"/>
                </a:solidFill>
              </a:rPr>
              <a:t>a,b</a:t>
            </a:r>
            <a:r>
              <a:rPr lang="en-US" sz="2800" dirty="0" smtClean="0">
                <a:solidFill>
                  <a:srgbClr val="660066"/>
                </a:solidFill>
              </a:rPr>
              <a:t>), (</a:t>
            </a:r>
            <a:r>
              <a:rPr lang="en-US" sz="2800" dirty="0" err="1" smtClean="0">
                <a:solidFill>
                  <a:srgbClr val="660066"/>
                </a:solidFill>
              </a:rPr>
              <a:t>b,a</a:t>
            </a:r>
            <a:r>
              <a:rPr lang="en-US" sz="2800" dirty="0" smtClean="0">
                <a:solidFill>
                  <a:srgbClr val="660066"/>
                </a:solidFill>
              </a:rPr>
              <a:t>), (</a:t>
            </a:r>
            <a:r>
              <a:rPr lang="en-US" sz="2800" dirty="0" err="1" smtClean="0">
                <a:solidFill>
                  <a:srgbClr val="660066"/>
                </a:solidFill>
              </a:rPr>
              <a:t>a,c</a:t>
            </a:r>
            <a:r>
              <a:rPr lang="en-US" sz="2800" dirty="0" smtClean="0">
                <a:solidFill>
                  <a:srgbClr val="660066"/>
                </a:solidFill>
              </a:rPr>
              <a:t>), (</a:t>
            </a:r>
            <a:r>
              <a:rPr lang="en-US" sz="2800" dirty="0" err="1" smtClean="0">
                <a:solidFill>
                  <a:srgbClr val="660066"/>
                </a:solidFill>
              </a:rPr>
              <a:t>c,a</a:t>
            </a:r>
            <a:r>
              <a:rPr lang="en-US" sz="2800" dirty="0" smtClean="0">
                <a:solidFill>
                  <a:srgbClr val="660066"/>
                </a:solidFill>
              </a:rPr>
              <a:t>), (</a:t>
            </a:r>
            <a:r>
              <a:rPr lang="en-US" sz="2800" dirty="0" err="1" smtClean="0">
                <a:solidFill>
                  <a:srgbClr val="660066"/>
                </a:solidFill>
              </a:rPr>
              <a:t>a,d</a:t>
            </a:r>
            <a:r>
              <a:rPr lang="en-US" sz="2800" dirty="0" smtClean="0">
                <a:solidFill>
                  <a:srgbClr val="660066"/>
                </a:solidFill>
              </a:rPr>
              <a:t>), (</a:t>
            </a:r>
            <a:r>
              <a:rPr lang="en-US" sz="2800" dirty="0" err="1" smtClean="0">
                <a:solidFill>
                  <a:srgbClr val="660066"/>
                </a:solidFill>
              </a:rPr>
              <a:t>d,a</a:t>
            </a:r>
            <a:r>
              <a:rPr lang="en-US" sz="2800" dirty="0" smtClean="0">
                <a:solidFill>
                  <a:srgbClr val="660066"/>
                </a:solidFill>
              </a:rPr>
              <a:t>),(</a:t>
            </a:r>
            <a:r>
              <a:rPr lang="en-US" sz="2800" dirty="0" err="1" smtClean="0">
                <a:solidFill>
                  <a:srgbClr val="660066"/>
                </a:solidFill>
              </a:rPr>
              <a:t>a,e</a:t>
            </a:r>
            <a:r>
              <a:rPr lang="en-US" sz="2800" dirty="0" smtClean="0">
                <a:solidFill>
                  <a:srgbClr val="660066"/>
                </a:solidFill>
              </a:rPr>
              <a:t>), (</a:t>
            </a:r>
            <a:r>
              <a:rPr lang="en-US" sz="2800" dirty="0" err="1" smtClean="0">
                <a:solidFill>
                  <a:srgbClr val="660066"/>
                </a:solidFill>
              </a:rPr>
              <a:t>e,a</a:t>
            </a:r>
            <a:r>
              <a:rPr lang="en-US" sz="2800" dirty="0" smtClean="0">
                <a:solidFill>
                  <a:srgbClr val="660066"/>
                </a:solidFill>
              </a:rPr>
              <a:t>), (</a:t>
            </a:r>
            <a:r>
              <a:rPr lang="en-US" sz="2800" dirty="0" err="1" smtClean="0">
                <a:solidFill>
                  <a:srgbClr val="660066"/>
                </a:solidFill>
              </a:rPr>
              <a:t>b,c</a:t>
            </a:r>
            <a:r>
              <a:rPr lang="en-US" sz="2800" dirty="0" smtClean="0">
                <a:solidFill>
                  <a:srgbClr val="660066"/>
                </a:solidFill>
              </a:rPr>
              <a:t>), (</a:t>
            </a:r>
            <a:r>
              <a:rPr lang="en-US" sz="2800" dirty="0" err="1" smtClean="0">
                <a:solidFill>
                  <a:srgbClr val="660066"/>
                </a:solidFill>
              </a:rPr>
              <a:t>c,b</a:t>
            </a:r>
            <a:r>
              <a:rPr lang="en-US" sz="2800" dirty="0" smtClean="0">
                <a:solidFill>
                  <a:srgbClr val="660066"/>
                </a:solidFill>
              </a:rPr>
              <a:t>), (</a:t>
            </a:r>
            <a:r>
              <a:rPr lang="en-US" sz="2800" dirty="0" err="1" smtClean="0">
                <a:solidFill>
                  <a:srgbClr val="660066"/>
                </a:solidFill>
              </a:rPr>
              <a:t>b,d</a:t>
            </a:r>
            <a:r>
              <a:rPr lang="en-US" sz="2800" dirty="0" smtClean="0">
                <a:solidFill>
                  <a:srgbClr val="660066"/>
                </a:solidFill>
              </a:rPr>
              <a:t>), (</a:t>
            </a:r>
            <a:r>
              <a:rPr lang="en-US" sz="2800" dirty="0" err="1" smtClean="0">
                <a:solidFill>
                  <a:srgbClr val="660066"/>
                </a:solidFill>
              </a:rPr>
              <a:t>d,b</a:t>
            </a:r>
            <a:r>
              <a:rPr lang="en-US" sz="2800" dirty="0" smtClean="0">
                <a:solidFill>
                  <a:srgbClr val="660066"/>
                </a:solidFill>
              </a:rPr>
              <a:t>), (</a:t>
            </a:r>
            <a:r>
              <a:rPr lang="en-US" sz="2800" dirty="0" err="1" smtClean="0">
                <a:solidFill>
                  <a:srgbClr val="660066"/>
                </a:solidFill>
              </a:rPr>
              <a:t>b,e</a:t>
            </a:r>
            <a:r>
              <a:rPr lang="en-US" sz="2800" dirty="0" smtClean="0">
                <a:solidFill>
                  <a:srgbClr val="660066"/>
                </a:solidFill>
              </a:rPr>
              <a:t>), (</a:t>
            </a:r>
            <a:r>
              <a:rPr lang="en-US" sz="2800" dirty="0" err="1" smtClean="0">
                <a:solidFill>
                  <a:srgbClr val="660066"/>
                </a:solidFill>
              </a:rPr>
              <a:t>e,b</a:t>
            </a:r>
            <a:r>
              <a:rPr lang="en-US" sz="2800" dirty="0" smtClean="0">
                <a:solidFill>
                  <a:srgbClr val="660066"/>
                </a:solidFill>
              </a:rPr>
              <a:t>), (</a:t>
            </a:r>
            <a:r>
              <a:rPr lang="en-US" sz="2800" dirty="0" err="1" smtClean="0">
                <a:solidFill>
                  <a:srgbClr val="660066"/>
                </a:solidFill>
              </a:rPr>
              <a:t>c,d</a:t>
            </a:r>
            <a:r>
              <a:rPr lang="en-US" sz="2800" dirty="0" smtClean="0">
                <a:solidFill>
                  <a:srgbClr val="660066"/>
                </a:solidFill>
              </a:rPr>
              <a:t>), (</a:t>
            </a:r>
            <a:r>
              <a:rPr lang="en-US" sz="2800" dirty="0" err="1" smtClean="0">
                <a:solidFill>
                  <a:srgbClr val="660066"/>
                </a:solidFill>
              </a:rPr>
              <a:t>d,c</a:t>
            </a:r>
            <a:r>
              <a:rPr lang="en-US" sz="2800" dirty="0" smtClean="0">
                <a:solidFill>
                  <a:srgbClr val="660066"/>
                </a:solidFill>
              </a:rPr>
              <a:t>), (</a:t>
            </a:r>
            <a:r>
              <a:rPr lang="en-US" sz="2800" dirty="0" err="1" smtClean="0">
                <a:solidFill>
                  <a:srgbClr val="660066"/>
                </a:solidFill>
              </a:rPr>
              <a:t>c,e</a:t>
            </a:r>
            <a:r>
              <a:rPr lang="en-US" sz="2800" dirty="0" smtClean="0">
                <a:solidFill>
                  <a:srgbClr val="660066"/>
                </a:solidFill>
              </a:rPr>
              <a:t>), (</a:t>
            </a:r>
            <a:r>
              <a:rPr lang="en-US" sz="2800" dirty="0" err="1" smtClean="0">
                <a:solidFill>
                  <a:srgbClr val="660066"/>
                </a:solidFill>
              </a:rPr>
              <a:t>e,c</a:t>
            </a:r>
            <a:r>
              <a:rPr lang="en-US" sz="2800" dirty="0" smtClean="0">
                <a:solidFill>
                  <a:srgbClr val="660066"/>
                </a:solidFill>
              </a:rPr>
              <a:t>), (</a:t>
            </a:r>
            <a:r>
              <a:rPr lang="en-US" sz="2800" dirty="0" err="1" smtClean="0">
                <a:solidFill>
                  <a:srgbClr val="660066"/>
                </a:solidFill>
              </a:rPr>
              <a:t>d,e</a:t>
            </a:r>
            <a:r>
              <a:rPr lang="en-US" sz="2800" dirty="0" smtClean="0">
                <a:solidFill>
                  <a:srgbClr val="660066"/>
                </a:solidFill>
              </a:rPr>
              <a:t>), (</a:t>
            </a:r>
            <a:r>
              <a:rPr lang="en-US" sz="2800" dirty="0" err="1" smtClean="0">
                <a:solidFill>
                  <a:srgbClr val="660066"/>
                </a:solidFill>
              </a:rPr>
              <a:t>e,d</a:t>
            </a:r>
            <a:r>
              <a:rPr lang="en-US" sz="2800" dirty="0" smtClean="0">
                <a:solidFill>
                  <a:srgbClr val="660066"/>
                </a:solidFill>
              </a:rPr>
              <a:t>)</a:t>
            </a:r>
            <a:endParaRPr lang="en-US" sz="2800" dirty="0">
              <a:solidFill>
                <a:srgbClr val="660066"/>
              </a:solidFill>
            </a:endParaRPr>
          </a:p>
        </p:txBody>
      </p:sp>
    </p:spTree>
    <p:extLst>
      <p:ext uri="{BB962C8B-B14F-4D97-AF65-F5344CB8AC3E}">
        <p14:creationId xmlns:p14="http://schemas.microsoft.com/office/powerpoint/2010/main" val="19587512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Combinatorics</a:t>
            </a:r>
            <a:endParaRPr lang="en-US" dirty="0"/>
          </a:p>
        </p:txBody>
      </p:sp>
      <p:sp>
        <p:nvSpPr>
          <p:cNvPr id="3" name="Content Placeholder 2"/>
          <p:cNvSpPr>
            <a:spLocks noGrp="1"/>
          </p:cNvSpPr>
          <p:nvPr>
            <p:ph idx="1"/>
          </p:nvPr>
        </p:nvSpPr>
        <p:spPr/>
        <p:txBody>
          <a:bodyPr/>
          <a:lstStyle/>
          <a:p>
            <a:r>
              <a:rPr lang="en-US" dirty="0" smtClean="0"/>
              <a:t>For n=7, there are 42 such arrangements.</a:t>
            </a:r>
            <a:endParaRPr lang="en-US" dirty="0"/>
          </a:p>
        </p:txBody>
      </p:sp>
      <p:pic>
        <p:nvPicPr>
          <p:cNvPr id="4" name="Picture 3" descr="Screen Shot 2015-01-29 at 10.25.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2356240"/>
            <a:ext cx="8597900" cy="4470400"/>
          </a:xfrm>
          <a:prstGeom prst="rect">
            <a:avLst/>
          </a:prstGeom>
        </p:spPr>
      </p:pic>
    </p:spTree>
    <p:extLst>
      <p:ext uri="{BB962C8B-B14F-4D97-AF65-F5344CB8AC3E}">
        <p14:creationId xmlns:p14="http://schemas.microsoft.com/office/powerpoint/2010/main" val="37400701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Counting Subsets</a:t>
            </a:r>
            <a:endParaRPr lang="en-US" b="1" dirty="0">
              <a:solidFill>
                <a:srgbClr val="0000FF"/>
              </a:solidFill>
            </a:endParaRPr>
          </a:p>
        </p:txBody>
      </p:sp>
      <p:sp>
        <p:nvSpPr>
          <p:cNvPr id="3" name="Content Placeholder 2"/>
          <p:cNvSpPr>
            <a:spLocks noGrp="1"/>
          </p:cNvSpPr>
          <p:nvPr>
            <p:ph idx="1"/>
          </p:nvPr>
        </p:nvSpPr>
        <p:spPr>
          <a:xfrm>
            <a:off x="457199" y="1365000"/>
            <a:ext cx="8573138" cy="5493000"/>
          </a:xfrm>
        </p:spPr>
        <p:txBody>
          <a:bodyPr>
            <a:normAutofit/>
          </a:bodyPr>
          <a:lstStyle/>
          <a:p>
            <a:pPr marL="514350" indent="-457200"/>
            <a:r>
              <a:rPr lang="en-US" sz="2800" dirty="0" smtClean="0"/>
              <a:t>Suppose A = {</a:t>
            </a:r>
            <a:r>
              <a:rPr lang="en-US" sz="2800" dirty="0" err="1" smtClean="0"/>
              <a:t>a,b,c,d,e</a:t>
            </a:r>
            <a:r>
              <a:rPr lang="en-US" sz="2800" dirty="0" smtClean="0"/>
              <a:t>}</a:t>
            </a:r>
          </a:p>
          <a:p>
            <a:pPr marL="514350" indent="-457200"/>
            <a:r>
              <a:rPr lang="en-US" sz="2800" dirty="0" smtClean="0"/>
              <a:t>Size-2 subsets of A are: {</a:t>
            </a:r>
            <a:r>
              <a:rPr lang="en-US" sz="2800" dirty="0" err="1" smtClean="0"/>
              <a:t>a,b</a:t>
            </a:r>
            <a:r>
              <a:rPr lang="en-US" sz="2800" dirty="0" smtClean="0"/>
              <a:t>}, {</a:t>
            </a:r>
            <a:r>
              <a:rPr lang="en-US" sz="2800" dirty="0" err="1" smtClean="0"/>
              <a:t>a,c</a:t>
            </a:r>
            <a:r>
              <a:rPr lang="en-US" sz="2800" dirty="0" smtClean="0"/>
              <a:t>}, {</a:t>
            </a:r>
            <a:r>
              <a:rPr lang="en-US" sz="2800" dirty="0" err="1" smtClean="0"/>
              <a:t>a,d</a:t>
            </a:r>
            <a:r>
              <a:rPr lang="en-US" sz="2800" dirty="0" smtClean="0"/>
              <a:t>}, {</a:t>
            </a:r>
            <a:r>
              <a:rPr lang="en-US" sz="2800" dirty="0" err="1" smtClean="0"/>
              <a:t>a,e</a:t>
            </a:r>
            <a:r>
              <a:rPr lang="en-US" sz="2800" dirty="0" smtClean="0"/>
              <a:t>}, {</a:t>
            </a:r>
            <a:r>
              <a:rPr lang="en-US" sz="2800" dirty="0" err="1" smtClean="0"/>
              <a:t>b,c</a:t>
            </a:r>
            <a:r>
              <a:rPr lang="en-US" sz="2800" dirty="0" smtClean="0"/>
              <a:t>}, {</a:t>
            </a:r>
            <a:r>
              <a:rPr lang="en-US" sz="2800" dirty="0" err="1" smtClean="0"/>
              <a:t>b,d</a:t>
            </a:r>
            <a:r>
              <a:rPr lang="en-US" sz="2800" dirty="0" smtClean="0"/>
              <a:t>}, {</a:t>
            </a:r>
            <a:r>
              <a:rPr lang="en-US" sz="2800" dirty="0" err="1" smtClean="0"/>
              <a:t>b,e</a:t>
            </a:r>
            <a:r>
              <a:rPr lang="en-US" sz="2800" dirty="0" smtClean="0"/>
              <a:t>}, {</a:t>
            </a:r>
            <a:r>
              <a:rPr lang="en-US" sz="2800" dirty="0" err="1" smtClean="0"/>
              <a:t>c,d</a:t>
            </a:r>
            <a:r>
              <a:rPr lang="en-US" sz="2800" dirty="0" smtClean="0"/>
              <a:t>}, {</a:t>
            </a:r>
            <a:r>
              <a:rPr lang="en-US" sz="2800" dirty="0" err="1" smtClean="0"/>
              <a:t>c,e</a:t>
            </a:r>
            <a:r>
              <a:rPr lang="en-US" sz="2800" dirty="0" smtClean="0"/>
              <a:t>}, {</a:t>
            </a:r>
            <a:r>
              <a:rPr lang="en-US" sz="2800" dirty="0" err="1" smtClean="0"/>
              <a:t>d,e</a:t>
            </a:r>
            <a:r>
              <a:rPr lang="en-US" sz="2800" dirty="0" smtClean="0"/>
              <a:t>}.</a:t>
            </a:r>
          </a:p>
          <a:p>
            <a:pPr marL="514350" indent="-457200"/>
            <a:r>
              <a:rPr lang="en-US" sz="2800" dirty="0" smtClean="0"/>
              <a:t>Observe length-2 lists: (</a:t>
            </a:r>
            <a:r>
              <a:rPr lang="en-US" sz="2800" dirty="0" err="1" smtClean="0"/>
              <a:t>a,b</a:t>
            </a:r>
            <a:r>
              <a:rPr lang="en-US" sz="2800" dirty="0" smtClean="0"/>
              <a:t>), (</a:t>
            </a:r>
            <a:r>
              <a:rPr lang="en-US" sz="2800" dirty="0" err="1" smtClean="0"/>
              <a:t>b,a</a:t>
            </a:r>
            <a:r>
              <a:rPr lang="en-US" sz="2800" dirty="0" smtClean="0"/>
              <a:t>), (</a:t>
            </a:r>
            <a:r>
              <a:rPr lang="en-US" sz="2800" dirty="0" err="1" smtClean="0"/>
              <a:t>a,c</a:t>
            </a:r>
            <a:r>
              <a:rPr lang="en-US" sz="2800" dirty="0" smtClean="0"/>
              <a:t>), (</a:t>
            </a:r>
            <a:r>
              <a:rPr lang="en-US" sz="2800" dirty="0" err="1" smtClean="0"/>
              <a:t>c,d</a:t>
            </a:r>
            <a:r>
              <a:rPr lang="en-US" sz="2800" dirty="0" smtClean="0"/>
              <a:t>), (</a:t>
            </a:r>
            <a:r>
              <a:rPr lang="en-US" sz="2800" dirty="0" err="1" smtClean="0"/>
              <a:t>a,d</a:t>
            </a:r>
            <a:r>
              <a:rPr lang="en-US" sz="2800" dirty="0" smtClean="0"/>
              <a:t>), (</a:t>
            </a:r>
            <a:r>
              <a:rPr lang="en-US" sz="2800" dirty="0" err="1" smtClean="0"/>
              <a:t>d,a</a:t>
            </a:r>
            <a:r>
              <a:rPr lang="en-US" sz="2800" dirty="0" smtClean="0"/>
              <a:t>),(</a:t>
            </a:r>
            <a:r>
              <a:rPr lang="en-US" sz="2800" dirty="0" err="1" smtClean="0"/>
              <a:t>a,e</a:t>
            </a:r>
            <a:r>
              <a:rPr lang="en-US" sz="2800" dirty="0" smtClean="0"/>
              <a:t>), (</a:t>
            </a:r>
            <a:r>
              <a:rPr lang="en-US" sz="2800" dirty="0" err="1" smtClean="0"/>
              <a:t>e,a</a:t>
            </a:r>
            <a:r>
              <a:rPr lang="en-US" sz="2800" dirty="0" smtClean="0"/>
              <a:t>), (</a:t>
            </a:r>
            <a:r>
              <a:rPr lang="en-US" sz="2800" dirty="0" err="1" smtClean="0"/>
              <a:t>b,c</a:t>
            </a:r>
            <a:r>
              <a:rPr lang="en-US" sz="2800" dirty="0" smtClean="0"/>
              <a:t>), (</a:t>
            </a:r>
            <a:r>
              <a:rPr lang="en-US" sz="2800" dirty="0" err="1" smtClean="0"/>
              <a:t>c,b</a:t>
            </a:r>
            <a:r>
              <a:rPr lang="en-US" sz="2800" dirty="0" smtClean="0"/>
              <a:t>), (</a:t>
            </a:r>
            <a:r>
              <a:rPr lang="en-US" sz="2800" dirty="0" err="1" smtClean="0"/>
              <a:t>b,d</a:t>
            </a:r>
            <a:r>
              <a:rPr lang="en-US" sz="2800" dirty="0" smtClean="0"/>
              <a:t>), (</a:t>
            </a:r>
            <a:r>
              <a:rPr lang="en-US" sz="2800" dirty="0" err="1" smtClean="0"/>
              <a:t>d,b</a:t>
            </a:r>
            <a:r>
              <a:rPr lang="en-US" sz="2800" dirty="0" smtClean="0"/>
              <a:t>), (</a:t>
            </a:r>
            <a:r>
              <a:rPr lang="en-US" sz="2800" dirty="0" err="1" smtClean="0"/>
              <a:t>b,e</a:t>
            </a:r>
            <a:r>
              <a:rPr lang="en-US" sz="2800" dirty="0" smtClean="0"/>
              <a:t>), (</a:t>
            </a:r>
            <a:r>
              <a:rPr lang="en-US" sz="2800" dirty="0" err="1" smtClean="0"/>
              <a:t>e,b</a:t>
            </a:r>
            <a:r>
              <a:rPr lang="en-US" sz="2800" dirty="0" smtClean="0"/>
              <a:t>), (</a:t>
            </a:r>
            <a:r>
              <a:rPr lang="en-US" sz="2800" dirty="0" err="1" smtClean="0"/>
              <a:t>c,d</a:t>
            </a:r>
            <a:r>
              <a:rPr lang="en-US" sz="2800" dirty="0" smtClean="0"/>
              <a:t>), (</a:t>
            </a:r>
            <a:r>
              <a:rPr lang="en-US" sz="2800" dirty="0" err="1" smtClean="0"/>
              <a:t>d,c</a:t>
            </a:r>
            <a:r>
              <a:rPr lang="en-US" sz="2800" dirty="0" smtClean="0"/>
              <a:t>), (</a:t>
            </a:r>
            <a:r>
              <a:rPr lang="en-US" sz="2800" dirty="0" err="1" smtClean="0"/>
              <a:t>c,e</a:t>
            </a:r>
            <a:r>
              <a:rPr lang="en-US" sz="2800" dirty="0" smtClean="0"/>
              <a:t>), (</a:t>
            </a:r>
            <a:r>
              <a:rPr lang="en-US" sz="2800" dirty="0" err="1" smtClean="0"/>
              <a:t>e,c</a:t>
            </a:r>
            <a:r>
              <a:rPr lang="en-US" sz="2800" dirty="0" smtClean="0"/>
              <a:t>), (</a:t>
            </a:r>
            <a:r>
              <a:rPr lang="en-US" sz="2800" dirty="0" err="1" smtClean="0"/>
              <a:t>d,e</a:t>
            </a:r>
            <a:r>
              <a:rPr lang="en-US" sz="2800" dirty="0" smtClean="0"/>
              <a:t>), (</a:t>
            </a:r>
            <a:r>
              <a:rPr lang="en-US" sz="2800" dirty="0" err="1" smtClean="0"/>
              <a:t>e,d</a:t>
            </a:r>
            <a:r>
              <a:rPr lang="en-US" sz="2800" dirty="0" smtClean="0"/>
              <a:t>).</a:t>
            </a:r>
          </a:p>
          <a:p>
            <a:pPr marL="514350" indent="-457200"/>
            <a:r>
              <a:rPr lang="en-US" sz="2800" dirty="0" smtClean="0"/>
              <a:t>There is definitely some connection between the number of size-k subsets and the number of length-k lists.</a:t>
            </a:r>
            <a:endParaRPr lang="en-US" sz="2800" dirty="0"/>
          </a:p>
        </p:txBody>
      </p:sp>
    </p:spTree>
    <p:extLst>
      <p:ext uri="{BB962C8B-B14F-4D97-AF65-F5344CB8AC3E}">
        <p14:creationId xmlns:p14="http://schemas.microsoft.com/office/powerpoint/2010/main" val="377411230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Counting Subsets</a:t>
            </a:r>
            <a:endParaRPr lang="en-US" b="1" dirty="0">
              <a:solidFill>
                <a:srgbClr val="0000FF"/>
              </a:solidFill>
            </a:endParaRPr>
          </a:p>
        </p:txBody>
      </p:sp>
      <p:sp>
        <p:nvSpPr>
          <p:cNvPr id="3" name="Content Placeholder 2"/>
          <p:cNvSpPr>
            <a:spLocks noGrp="1"/>
          </p:cNvSpPr>
          <p:nvPr>
            <p:ph idx="1"/>
          </p:nvPr>
        </p:nvSpPr>
        <p:spPr>
          <a:xfrm>
            <a:off x="457199" y="1365000"/>
            <a:ext cx="8573138" cy="5493000"/>
          </a:xfrm>
        </p:spPr>
        <p:txBody>
          <a:bodyPr>
            <a:normAutofit/>
          </a:bodyPr>
          <a:lstStyle/>
          <a:p>
            <a:pPr marL="514350" indent="-457200"/>
            <a:r>
              <a:rPr lang="en-US" sz="2800" dirty="0" smtClean="0"/>
              <a:t>Consider a size-k subset {a</a:t>
            </a:r>
            <a:r>
              <a:rPr lang="en-US" sz="2800" baseline="-25000" dirty="0" smtClean="0"/>
              <a:t>1</a:t>
            </a:r>
            <a:r>
              <a:rPr lang="en-US" sz="2800" dirty="0" smtClean="0"/>
              <a:t>,a</a:t>
            </a:r>
            <a:r>
              <a:rPr lang="en-US" sz="2800" baseline="-25000" dirty="0" smtClean="0"/>
              <a:t>2</a:t>
            </a:r>
            <a:r>
              <a:rPr lang="en-US" sz="2800" dirty="0" smtClean="0"/>
              <a:t>, …, </a:t>
            </a:r>
            <a:r>
              <a:rPr lang="en-US" sz="2800" dirty="0" err="1" smtClean="0"/>
              <a:t>a</a:t>
            </a:r>
            <a:r>
              <a:rPr lang="en-US" sz="2800" baseline="-25000" dirty="0" err="1" smtClean="0"/>
              <a:t>k</a:t>
            </a:r>
            <a:r>
              <a:rPr lang="en-US" sz="2800" dirty="0" smtClean="0"/>
              <a:t>}.</a:t>
            </a:r>
          </a:p>
          <a:p>
            <a:pPr marL="514350" indent="-457200"/>
            <a:r>
              <a:rPr lang="en-US" sz="2800" dirty="0" smtClean="0"/>
              <a:t>This size-k subsets generate </a:t>
            </a:r>
            <a:r>
              <a:rPr lang="en-US" sz="2800" dirty="0" smtClean="0">
                <a:solidFill>
                  <a:srgbClr val="0000FF"/>
                </a:solidFill>
              </a:rPr>
              <a:t>k!</a:t>
            </a:r>
            <a:r>
              <a:rPr lang="en-US" sz="2800" dirty="0" smtClean="0"/>
              <a:t> length-k lists using the </a:t>
            </a:r>
            <a:r>
              <a:rPr lang="en-US" sz="2800" dirty="0" smtClean="0">
                <a:solidFill>
                  <a:srgbClr val="0000FF"/>
                </a:solidFill>
              </a:rPr>
              <a:t>k</a:t>
            </a:r>
            <a:r>
              <a:rPr lang="en-US" sz="2800" dirty="0" smtClean="0"/>
              <a:t> symbols </a:t>
            </a:r>
            <a:r>
              <a:rPr lang="en-US" sz="2800" dirty="0">
                <a:solidFill>
                  <a:srgbClr val="0000FF"/>
                </a:solidFill>
              </a:rPr>
              <a:t>a</a:t>
            </a:r>
            <a:r>
              <a:rPr lang="en-US" sz="2800" baseline="-25000" dirty="0">
                <a:solidFill>
                  <a:srgbClr val="0000FF"/>
                </a:solidFill>
              </a:rPr>
              <a:t>1</a:t>
            </a:r>
            <a:r>
              <a:rPr lang="en-US" sz="2800" dirty="0">
                <a:solidFill>
                  <a:srgbClr val="0000FF"/>
                </a:solidFill>
              </a:rPr>
              <a:t>,a</a:t>
            </a:r>
            <a:r>
              <a:rPr lang="en-US" sz="2800" baseline="-25000" dirty="0">
                <a:solidFill>
                  <a:srgbClr val="0000FF"/>
                </a:solidFill>
              </a:rPr>
              <a:t>2</a:t>
            </a:r>
            <a:r>
              <a:rPr lang="en-US" sz="2800" dirty="0">
                <a:solidFill>
                  <a:srgbClr val="0000FF"/>
                </a:solidFill>
              </a:rPr>
              <a:t>, …, </a:t>
            </a:r>
            <a:r>
              <a:rPr lang="en-US" sz="2800" dirty="0" err="1" smtClean="0">
                <a:solidFill>
                  <a:srgbClr val="0000FF"/>
                </a:solidFill>
              </a:rPr>
              <a:t>a</a:t>
            </a:r>
            <a:r>
              <a:rPr lang="en-US" sz="2800" baseline="-25000" dirty="0" err="1" smtClean="0">
                <a:solidFill>
                  <a:srgbClr val="0000FF"/>
                </a:solidFill>
              </a:rPr>
              <a:t>k</a:t>
            </a:r>
            <a:r>
              <a:rPr lang="en-US" sz="2800" dirty="0" smtClean="0">
                <a:solidFill>
                  <a:srgbClr val="0000FF"/>
                </a:solidFill>
              </a:rPr>
              <a:t>. </a:t>
            </a:r>
          </a:p>
          <a:p>
            <a:pPr marL="514350" indent="-457200"/>
            <a:r>
              <a:rPr lang="en-US" sz="2800" dirty="0" smtClean="0"/>
              <a:t>These </a:t>
            </a:r>
            <a:r>
              <a:rPr lang="en-US" sz="2800" dirty="0" smtClean="0">
                <a:solidFill>
                  <a:srgbClr val="0000FF"/>
                </a:solidFill>
              </a:rPr>
              <a:t>k!</a:t>
            </a:r>
            <a:r>
              <a:rPr lang="en-US" sz="2800" dirty="0" smtClean="0"/>
              <a:t> lists are present in              length-k lists using n symbols.</a:t>
            </a:r>
          </a:p>
          <a:p>
            <a:pPr marL="514350" indent="-457200"/>
            <a:r>
              <a:rPr lang="en-US" sz="2800" dirty="0" smtClean="0">
                <a:solidFill>
                  <a:srgbClr val="FF0000"/>
                </a:solidFill>
              </a:rPr>
              <a:t>Thus every size-k subset realizes k! length-k lists.</a:t>
            </a:r>
          </a:p>
          <a:p>
            <a:pPr marL="514350" indent="-457200"/>
            <a:r>
              <a:rPr lang="en-US" sz="2800" dirty="0" smtClean="0"/>
              <a:t>Therefore, </a:t>
            </a:r>
          </a:p>
          <a:p>
            <a:pPr marL="914400" lvl="1" indent="-457200"/>
            <a:r>
              <a:rPr lang="en-US" sz="2400" dirty="0" smtClean="0"/>
              <a:t>number of size-k subsets x k! = number of length-k lists</a:t>
            </a:r>
          </a:p>
          <a:p>
            <a:pPr marL="914400" lvl="1" indent="-457200"/>
            <a:endParaRPr lang="en-US" sz="2400" dirty="0" smtClean="0"/>
          </a:p>
          <a:p>
            <a:pPr marL="457200" lvl="1" indent="0">
              <a:buNone/>
            </a:pPr>
            <a:r>
              <a:rPr lang="en-US" sz="2400" dirty="0" smtClean="0"/>
              <a:t>       number of size-k subsets =  C(</a:t>
            </a:r>
            <a:r>
              <a:rPr lang="en-US" sz="2400" dirty="0" err="1" smtClean="0"/>
              <a:t>n,k</a:t>
            </a:r>
            <a:r>
              <a:rPr lang="en-US" sz="2400" dirty="0" smtClean="0"/>
              <a:t>) =   </a:t>
            </a:r>
            <a:endParaRPr lang="en-US" sz="2400" dirty="0"/>
          </a:p>
        </p:txBody>
      </p:sp>
      <p:pic>
        <p:nvPicPr>
          <p:cNvPr id="4" name="Picture 3" descr="Screen Shot 2015-01-29 at 10.59.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120" y="2749941"/>
            <a:ext cx="968734" cy="778038"/>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904499750"/>
              </p:ext>
            </p:extLst>
          </p:nvPr>
        </p:nvGraphicFramePr>
        <p:xfrm>
          <a:off x="954874" y="5783889"/>
          <a:ext cx="431800" cy="254000"/>
        </p:xfrm>
        <a:graphic>
          <a:graphicData uri="http://schemas.openxmlformats.org/presentationml/2006/ole">
            <mc:AlternateContent xmlns:mc="http://schemas.openxmlformats.org/markup-compatibility/2006">
              <mc:Choice xmlns:v="urn:schemas-microsoft-com:vml" Requires="v">
                <p:oleObj spid="_x0000_s1060" name="Equation" r:id="rId4" imgW="431800" imgH="254000" progId="Equation.3">
                  <p:embed/>
                </p:oleObj>
              </mc:Choice>
              <mc:Fallback>
                <p:oleObj name="Equation" r:id="rId4" imgW="431800" imgH="254000" progId="Equation.3">
                  <p:embed/>
                  <p:pic>
                    <p:nvPicPr>
                      <p:cNvPr id="0" name=""/>
                      <p:cNvPicPr/>
                      <p:nvPr/>
                    </p:nvPicPr>
                    <p:blipFill>
                      <a:blip r:embed="rId5"/>
                      <a:stretch>
                        <a:fillRect/>
                      </a:stretch>
                    </p:blipFill>
                    <p:spPr>
                      <a:xfrm>
                        <a:off x="954874" y="5783889"/>
                        <a:ext cx="431800" cy="254000"/>
                      </a:xfrm>
                      <a:prstGeom prst="rect">
                        <a:avLst/>
                      </a:prstGeom>
                    </p:spPr>
                  </p:pic>
                </p:oleObj>
              </mc:Fallback>
            </mc:AlternateContent>
          </a:graphicData>
        </a:graphic>
      </p:graphicFrame>
      <p:pic>
        <p:nvPicPr>
          <p:cNvPr id="6" name="Picture 5" descr="Screen Shot 2015-01-30 at 12.27.39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2142" y="5501651"/>
            <a:ext cx="1320800" cy="889000"/>
          </a:xfrm>
          <a:prstGeom prst="rect">
            <a:avLst/>
          </a:prstGeom>
        </p:spPr>
      </p:pic>
    </p:spTree>
    <p:extLst>
      <p:ext uri="{BB962C8B-B14F-4D97-AF65-F5344CB8AC3E}">
        <p14:creationId xmlns:p14="http://schemas.microsoft.com/office/powerpoint/2010/main" val="333280392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Counting Subsets</a:t>
            </a:r>
            <a:endParaRPr lang="en-US" b="1" dirty="0">
              <a:solidFill>
                <a:srgbClr val="0000FF"/>
              </a:solidFill>
            </a:endParaRPr>
          </a:p>
        </p:txBody>
      </p:sp>
      <p:sp>
        <p:nvSpPr>
          <p:cNvPr id="3" name="Content Placeholder 2"/>
          <p:cNvSpPr>
            <a:spLocks noGrp="1"/>
          </p:cNvSpPr>
          <p:nvPr>
            <p:ph idx="1"/>
          </p:nvPr>
        </p:nvSpPr>
        <p:spPr>
          <a:xfrm>
            <a:off x="457199" y="1365000"/>
            <a:ext cx="8573138" cy="5493000"/>
          </a:xfrm>
        </p:spPr>
        <p:txBody>
          <a:bodyPr>
            <a:normAutofit/>
          </a:bodyPr>
          <a:lstStyle/>
          <a:p>
            <a:pPr marL="514350" indent="-457200"/>
            <a:r>
              <a:rPr lang="en-US" sz="2400" dirty="0" smtClean="0"/>
              <a:t>In the text, C(</a:t>
            </a:r>
            <a:r>
              <a:rPr lang="en-US" sz="2400" dirty="0" err="1" smtClean="0"/>
              <a:t>n,k</a:t>
            </a:r>
            <a:r>
              <a:rPr lang="en-US" sz="2400" dirty="0" smtClean="0"/>
              <a:t>) is written as      .</a:t>
            </a:r>
          </a:p>
          <a:p>
            <a:pPr marL="514350" indent="-457200"/>
            <a:r>
              <a:rPr lang="en-US" sz="2400" dirty="0" smtClean="0"/>
              <a:t>     is read as ``</a:t>
            </a:r>
            <a:r>
              <a:rPr lang="en-US" sz="2400" b="1" dirty="0" smtClean="0">
                <a:solidFill>
                  <a:srgbClr val="FF0000"/>
                </a:solidFill>
              </a:rPr>
              <a:t>n choose k</a:t>
            </a:r>
            <a:r>
              <a:rPr lang="en-US" sz="2400" dirty="0" smtClean="0"/>
              <a:t>’’</a:t>
            </a:r>
          </a:p>
          <a:p>
            <a:pPr marL="514350" indent="-457200"/>
            <a:r>
              <a:rPr lang="en-US" sz="2400" dirty="0" smtClean="0"/>
              <a:t>C(</a:t>
            </a:r>
            <a:r>
              <a:rPr lang="en-US" sz="2400" dirty="0" err="1" smtClean="0"/>
              <a:t>n,k</a:t>
            </a:r>
            <a:r>
              <a:rPr lang="en-US" sz="2400" dirty="0" smtClean="0"/>
              <a:t>) denotes the number of subsets that can be made by choosing k elements from a set of n elements.</a:t>
            </a:r>
            <a:endParaRPr lang="en-US" sz="2400" dirty="0"/>
          </a:p>
        </p:txBody>
      </p:sp>
      <p:pic>
        <p:nvPicPr>
          <p:cNvPr id="7" name="Picture 6" descr="Screen Shot 2015-02-01 at 9.47.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717" y="1417638"/>
            <a:ext cx="419100" cy="495300"/>
          </a:xfrm>
          <a:prstGeom prst="rect">
            <a:avLst/>
          </a:prstGeom>
        </p:spPr>
      </p:pic>
      <p:pic>
        <p:nvPicPr>
          <p:cNvPr id="8" name="Picture 7" descr="Screen Shot 2015-02-01 at 9.47.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666" y="1817688"/>
            <a:ext cx="419100" cy="495300"/>
          </a:xfrm>
          <a:prstGeom prst="rect">
            <a:avLst/>
          </a:prstGeom>
        </p:spPr>
      </p:pic>
    </p:spTree>
    <p:extLst>
      <p:ext uri="{BB962C8B-B14F-4D97-AF65-F5344CB8AC3E}">
        <p14:creationId xmlns:p14="http://schemas.microsoft.com/office/powerpoint/2010/main" val="337321931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Counting Subsets</a:t>
            </a:r>
            <a:endParaRPr lang="en-US" b="1" dirty="0">
              <a:solidFill>
                <a:srgbClr val="0000FF"/>
              </a:solidFill>
            </a:endParaRPr>
          </a:p>
        </p:txBody>
      </p:sp>
      <p:pic>
        <p:nvPicPr>
          <p:cNvPr id="9" name="Picture 8" descr="Screen Shot 2015-02-01 at 9.52.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18" y="1348994"/>
            <a:ext cx="7146502" cy="5509006"/>
          </a:xfrm>
          <a:prstGeom prst="rect">
            <a:avLst/>
          </a:prstGeom>
        </p:spPr>
      </p:pic>
    </p:spTree>
    <p:extLst>
      <p:ext uri="{BB962C8B-B14F-4D97-AF65-F5344CB8AC3E}">
        <p14:creationId xmlns:p14="http://schemas.microsoft.com/office/powerpoint/2010/main" val="325149123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Example</a:t>
            </a:r>
            <a:endParaRPr lang="en-US" b="1" dirty="0">
              <a:solidFill>
                <a:srgbClr val="0000FF"/>
              </a:solidFill>
            </a:endParaRPr>
          </a:p>
        </p:txBody>
      </p:sp>
      <p:sp>
        <p:nvSpPr>
          <p:cNvPr id="3" name="Content Placeholder 2"/>
          <p:cNvSpPr>
            <a:spLocks noGrp="1"/>
          </p:cNvSpPr>
          <p:nvPr>
            <p:ph idx="1"/>
          </p:nvPr>
        </p:nvSpPr>
        <p:spPr>
          <a:xfrm>
            <a:off x="457199" y="1365000"/>
            <a:ext cx="8573138" cy="5346001"/>
          </a:xfrm>
        </p:spPr>
        <p:txBody>
          <a:bodyPr>
            <a:normAutofit/>
          </a:bodyPr>
          <a:lstStyle/>
          <a:p>
            <a:pPr marL="514350" indent="-457200"/>
            <a:r>
              <a:rPr lang="en-US" sz="2800" dirty="0" smtClean="0"/>
              <a:t>How many 5-card hands are there in which two of the cards are clubs and three are hearts?</a:t>
            </a:r>
          </a:p>
          <a:p>
            <a:pPr marL="514350" indent="-457200"/>
            <a:r>
              <a:rPr lang="en-US" sz="2800" dirty="0" err="1" smtClean="0"/>
              <a:t>Ans</a:t>
            </a:r>
            <a:r>
              <a:rPr lang="en-US" sz="2800" dirty="0" smtClean="0"/>
              <a:t>: Note that order is not important.</a:t>
            </a:r>
          </a:p>
          <a:p>
            <a:pPr marL="57150" indent="0">
              <a:buNone/>
            </a:pPr>
            <a:r>
              <a:rPr lang="en-US" sz="2800" dirty="0"/>
              <a:t>	</a:t>
            </a:r>
            <a:r>
              <a:rPr lang="en-US" sz="2800" dirty="0" smtClean="0">
                <a:solidFill>
                  <a:srgbClr val="0000FF"/>
                </a:solidFill>
              </a:rPr>
              <a:t>How many ways can we select two club cards?</a:t>
            </a:r>
          </a:p>
          <a:p>
            <a:pPr marL="57150" indent="0">
              <a:buNone/>
            </a:pPr>
            <a:r>
              <a:rPr lang="en-US" sz="2800" dirty="0"/>
              <a:t>	</a:t>
            </a:r>
          </a:p>
          <a:p>
            <a:pPr marL="57150" indent="0">
              <a:buNone/>
            </a:pPr>
            <a:r>
              <a:rPr lang="en-US" sz="2800" dirty="0" smtClean="0"/>
              <a:t>	</a:t>
            </a:r>
            <a:r>
              <a:rPr lang="en-US" sz="2800" dirty="0" smtClean="0">
                <a:solidFill>
                  <a:srgbClr val="0000FF"/>
                </a:solidFill>
              </a:rPr>
              <a:t>How many ways can we select three hearts?</a:t>
            </a:r>
          </a:p>
          <a:p>
            <a:pPr marL="57150" indent="0">
              <a:buNone/>
            </a:pPr>
            <a:r>
              <a:rPr lang="en-US" sz="2800" dirty="0">
                <a:solidFill>
                  <a:srgbClr val="0000FF"/>
                </a:solidFill>
              </a:rPr>
              <a:t>	</a:t>
            </a:r>
            <a:endParaRPr lang="en-US" sz="2800" dirty="0" smtClean="0"/>
          </a:p>
        </p:txBody>
      </p:sp>
    </p:spTree>
    <p:extLst>
      <p:ext uri="{BB962C8B-B14F-4D97-AF65-F5344CB8AC3E}">
        <p14:creationId xmlns:p14="http://schemas.microsoft.com/office/powerpoint/2010/main" val="261786324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Example</a:t>
            </a:r>
            <a:endParaRPr lang="en-US" b="1" dirty="0">
              <a:solidFill>
                <a:srgbClr val="0000FF"/>
              </a:solidFill>
            </a:endParaRPr>
          </a:p>
        </p:txBody>
      </p:sp>
      <p:sp>
        <p:nvSpPr>
          <p:cNvPr id="3" name="Content Placeholder 2"/>
          <p:cNvSpPr>
            <a:spLocks noGrp="1"/>
          </p:cNvSpPr>
          <p:nvPr>
            <p:ph idx="1"/>
          </p:nvPr>
        </p:nvSpPr>
        <p:spPr>
          <a:xfrm>
            <a:off x="457199" y="1365000"/>
            <a:ext cx="8573138" cy="5346001"/>
          </a:xfrm>
        </p:spPr>
        <p:txBody>
          <a:bodyPr>
            <a:normAutofit/>
          </a:bodyPr>
          <a:lstStyle/>
          <a:p>
            <a:pPr marL="514350" indent="-457200"/>
            <a:r>
              <a:rPr lang="en-US" sz="2800" dirty="0" smtClean="0"/>
              <a:t>How many 5-card hands are there in which two of the cards are clubs and three are hearts?</a:t>
            </a:r>
          </a:p>
          <a:p>
            <a:pPr marL="514350" indent="-457200"/>
            <a:r>
              <a:rPr lang="en-US" sz="2800" dirty="0" err="1" smtClean="0"/>
              <a:t>Ans</a:t>
            </a:r>
            <a:r>
              <a:rPr lang="en-US" sz="2800" dirty="0" smtClean="0"/>
              <a:t>: Note that order is not important.</a:t>
            </a:r>
          </a:p>
          <a:p>
            <a:pPr marL="57150" indent="0">
              <a:buNone/>
            </a:pPr>
            <a:r>
              <a:rPr lang="en-US" sz="2800" dirty="0"/>
              <a:t>	</a:t>
            </a:r>
            <a:r>
              <a:rPr lang="en-US" sz="2800" dirty="0" smtClean="0">
                <a:solidFill>
                  <a:srgbClr val="0000FF"/>
                </a:solidFill>
              </a:rPr>
              <a:t>How many ways can we select two club cards?</a:t>
            </a:r>
          </a:p>
          <a:p>
            <a:pPr marL="57150" indent="0">
              <a:buNone/>
            </a:pPr>
            <a:r>
              <a:rPr lang="en-US" sz="2800" dirty="0"/>
              <a:t>	</a:t>
            </a:r>
            <a:r>
              <a:rPr lang="en-US" sz="2800" dirty="0" smtClean="0">
                <a:solidFill>
                  <a:srgbClr val="FF0000"/>
                </a:solidFill>
              </a:rPr>
              <a:t>The answer is</a:t>
            </a:r>
            <a:r>
              <a:rPr lang="en-US" sz="2800" dirty="0" smtClean="0"/>
              <a:t>: C(13,2) =       =  </a:t>
            </a:r>
          </a:p>
          <a:p>
            <a:pPr marL="57150" indent="0">
              <a:buNone/>
            </a:pPr>
            <a:endParaRPr lang="en-US" sz="2800" dirty="0"/>
          </a:p>
          <a:p>
            <a:pPr marL="57150" indent="0">
              <a:buNone/>
            </a:pPr>
            <a:r>
              <a:rPr lang="en-US" sz="2800" dirty="0" smtClean="0"/>
              <a:t>	</a:t>
            </a:r>
            <a:r>
              <a:rPr lang="en-US" sz="2800" dirty="0" smtClean="0">
                <a:solidFill>
                  <a:srgbClr val="0000FF"/>
                </a:solidFill>
              </a:rPr>
              <a:t>How many ways can we select three hearts?</a:t>
            </a:r>
          </a:p>
          <a:p>
            <a:pPr marL="57150" indent="0">
              <a:buNone/>
            </a:pPr>
            <a:r>
              <a:rPr lang="en-US" sz="2800" dirty="0">
                <a:solidFill>
                  <a:srgbClr val="0000FF"/>
                </a:solidFill>
              </a:rPr>
              <a:t>	</a:t>
            </a:r>
            <a:r>
              <a:rPr lang="en-US" sz="2800" dirty="0" smtClean="0">
                <a:solidFill>
                  <a:srgbClr val="FF0000"/>
                </a:solidFill>
              </a:rPr>
              <a:t>The answer is</a:t>
            </a:r>
            <a:r>
              <a:rPr lang="en-US" sz="2800" dirty="0" smtClean="0">
                <a:solidFill>
                  <a:srgbClr val="0000FF"/>
                </a:solidFill>
              </a:rPr>
              <a:t>: </a:t>
            </a:r>
            <a:r>
              <a:rPr lang="en-US" sz="2800" dirty="0" smtClean="0"/>
              <a:t>C(13,3)</a:t>
            </a:r>
          </a:p>
          <a:p>
            <a:pPr marL="57150" indent="0">
              <a:buNone/>
            </a:pPr>
            <a:endParaRPr lang="en-US" sz="2800" dirty="0"/>
          </a:p>
          <a:p>
            <a:pPr marL="57150" indent="0">
              <a:buNone/>
            </a:pPr>
            <a:r>
              <a:rPr lang="en-US" sz="2800" dirty="0" smtClean="0"/>
              <a:t>	Total number = C(13,2). C(13,3) = </a:t>
            </a:r>
          </a:p>
        </p:txBody>
      </p:sp>
      <p:grpSp>
        <p:nvGrpSpPr>
          <p:cNvPr id="6" name="Group 5"/>
          <p:cNvGrpSpPr/>
          <p:nvPr/>
        </p:nvGrpSpPr>
        <p:grpSpPr>
          <a:xfrm>
            <a:off x="4446399" y="3337759"/>
            <a:ext cx="1462149" cy="571500"/>
            <a:chOff x="4446399" y="3337759"/>
            <a:chExt cx="1462149" cy="571500"/>
          </a:xfrm>
        </p:grpSpPr>
        <p:pic>
          <p:nvPicPr>
            <p:cNvPr id="4" name="Picture 3" descr="Screen Shot 2015-02-01 at 10.01.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6399" y="3337759"/>
              <a:ext cx="520700" cy="546100"/>
            </a:xfrm>
            <a:prstGeom prst="rect">
              <a:avLst/>
            </a:prstGeom>
          </p:spPr>
        </p:pic>
        <p:pic>
          <p:nvPicPr>
            <p:cNvPr id="5" name="Picture 4" descr="Screen Shot 2015-02-01 at 10.01.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848" y="3337759"/>
              <a:ext cx="647700" cy="571500"/>
            </a:xfrm>
            <a:prstGeom prst="rect">
              <a:avLst/>
            </a:prstGeom>
          </p:spPr>
        </p:pic>
      </p:grpSp>
      <p:pic>
        <p:nvPicPr>
          <p:cNvPr id="7" name="Picture 6" descr="Screen Shot 2015-02-01 at 10.07.0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8548" y="5893584"/>
            <a:ext cx="1244600" cy="558800"/>
          </a:xfrm>
          <a:prstGeom prst="rect">
            <a:avLst/>
          </a:prstGeom>
        </p:spPr>
      </p:pic>
    </p:spTree>
    <p:extLst>
      <p:ext uri="{BB962C8B-B14F-4D97-AF65-F5344CB8AC3E}">
        <p14:creationId xmlns:p14="http://schemas.microsoft.com/office/powerpoint/2010/main" val="355520310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Example</a:t>
            </a:r>
            <a:endParaRPr lang="en-US" b="1" dirty="0">
              <a:solidFill>
                <a:srgbClr val="0000FF"/>
              </a:solidFill>
            </a:endParaRPr>
          </a:p>
        </p:txBody>
      </p:sp>
      <p:sp>
        <p:nvSpPr>
          <p:cNvPr id="3" name="Content Placeholder 2"/>
          <p:cNvSpPr>
            <a:spLocks noGrp="1"/>
          </p:cNvSpPr>
          <p:nvPr>
            <p:ph idx="1"/>
          </p:nvPr>
        </p:nvSpPr>
        <p:spPr>
          <a:xfrm>
            <a:off x="457200" y="1600200"/>
            <a:ext cx="8229600" cy="5257800"/>
          </a:xfrm>
        </p:spPr>
        <p:txBody>
          <a:bodyPr>
            <a:normAutofit/>
          </a:bodyPr>
          <a:lstStyle/>
          <a:p>
            <a:r>
              <a:rPr lang="en-US" sz="2800" dirty="0" smtClean="0">
                <a:solidFill>
                  <a:srgbClr val="FF0000"/>
                </a:solidFill>
              </a:rPr>
              <a:t>3.3(4) </a:t>
            </a:r>
            <a:r>
              <a:rPr lang="en-US" sz="2800" dirty="0" smtClean="0">
                <a:solidFill>
                  <a:srgbClr val="000000"/>
                </a:solidFill>
              </a:rPr>
              <a:t>Suppose</a:t>
            </a:r>
            <a:r>
              <a:rPr lang="en-US" sz="2800" dirty="0" smtClean="0">
                <a:solidFill>
                  <a:srgbClr val="FF0000"/>
                </a:solidFill>
              </a:rPr>
              <a:t> </a:t>
            </a:r>
            <a:r>
              <a:rPr lang="en-US" sz="2800" dirty="0" smtClean="0">
                <a:solidFill>
                  <a:srgbClr val="000000"/>
                </a:solidFill>
              </a:rPr>
              <a:t>a set B has the property that</a:t>
            </a:r>
          </a:p>
          <a:p>
            <a:pPr marL="0" indent="0">
              <a:buNone/>
            </a:pPr>
            <a:r>
              <a:rPr lang="en-US" sz="2800" dirty="0" smtClean="0">
                <a:solidFill>
                  <a:srgbClr val="000000"/>
                </a:solidFill>
              </a:rPr>
              <a:t>                                                                 Find |B|.</a:t>
            </a:r>
          </a:p>
          <a:p>
            <a:endParaRPr lang="en-US" sz="2800" b="1" dirty="0" smtClean="0">
              <a:solidFill>
                <a:srgbClr val="FF0000"/>
              </a:solidFill>
            </a:endParaRPr>
          </a:p>
          <a:p>
            <a:r>
              <a:rPr lang="en-US" sz="2800" b="1" dirty="0" err="1" smtClean="0">
                <a:solidFill>
                  <a:srgbClr val="FF0000"/>
                </a:solidFill>
              </a:rPr>
              <a:t>Ans</a:t>
            </a:r>
            <a:r>
              <a:rPr lang="en-US" sz="2800" b="1" dirty="0">
                <a:solidFill>
                  <a:srgbClr val="FF0000"/>
                </a:solidFill>
              </a:rPr>
              <a:t>:</a:t>
            </a:r>
          </a:p>
        </p:txBody>
      </p:sp>
      <p:pic>
        <p:nvPicPr>
          <p:cNvPr id="4" name="Picture 3" descr="Screen Shot 2015-02-02 at 12.49.3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078" y="2199922"/>
            <a:ext cx="4824589" cy="444054"/>
          </a:xfrm>
          <a:prstGeom prst="rect">
            <a:avLst/>
          </a:prstGeom>
        </p:spPr>
      </p:pic>
    </p:spTree>
    <p:extLst>
      <p:ext uri="{BB962C8B-B14F-4D97-AF65-F5344CB8AC3E}">
        <p14:creationId xmlns:p14="http://schemas.microsoft.com/office/powerpoint/2010/main" val="173115858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Example</a:t>
            </a:r>
            <a:endParaRPr lang="en-US" b="1" dirty="0">
              <a:solidFill>
                <a:srgbClr val="0000FF"/>
              </a:solidFill>
            </a:endParaRPr>
          </a:p>
        </p:txBody>
      </p:sp>
      <p:sp>
        <p:nvSpPr>
          <p:cNvPr id="3" name="Content Placeholder 2"/>
          <p:cNvSpPr>
            <a:spLocks noGrp="1"/>
          </p:cNvSpPr>
          <p:nvPr>
            <p:ph idx="1"/>
          </p:nvPr>
        </p:nvSpPr>
        <p:spPr>
          <a:xfrm>
            <a:off x="457200" y="1600200"/>
            <a:ext cx="8229600" cy="5257800"/>
          </a:xfrm>
        </p:spPr>
        <p:txBody>
          <a:bodyPr>
            <a:normAutofit/>
          </a:bodyPr>
          <a:lstStyle/>
          <a:p>
            <a:r>
              <a:rPr lang="en-US" sz="2800" dirty="0" smtClean="0">
                <a:solidFill>
                  <a:srgbClr val="FF0000"/>
                </a:solidFill>
              </a:rPr>
              <a:t>3.3(4) </a:t>
            </a:r>
            <a:r>
              <a:rPr lang="en-US" sz="2800" dirty="0" smtClean="0">
                <a:solidFill>
                  <a:srgbClr val="000000"/>
                </a:solidFill>
              </a:rPr>
              <a:t>Suppose</a:t>
            </a:r>
            <a:r>
              <a:rPr lang="en-US" sz="2800" dirty="0" smtClean="0">
                <a:solidFill>
                  <a:srgbClr val="FF0000"/>
                </a:solidFill>
              </a:rPr>
              <a:t> </a:t>
            </a:r>
            <a:r>
              <a:rPr lang="en-US" sz="2800" dirty="0" smtClean="0">
                <a:solidFill>
                  <a:srgbClr val="000000"/>
                </a:solidFill>
              </a:rPr>
              <a:t>a set B has the property that</a:t>
            </a:r>
          </a:p>
          <a:p>
            <a:pPr marL="0" indent="0">
              <a:buNone/>
            </a:pPr>
            <a:r>
              <a:rPr lang="en-US" sz="2800" dirty="0" smtClean="0">
                <a:solidFill>
                  <a:srgbClr val="000000"/>
                </a:solidFill>
              </a:rPr>
              <a:t>                                                                 Find |B|.</a:t>
            </a:r>
          </a:p>
          <a:p>
            <a:endParaRPr lang="en-US" sz="2800" b="1" dirty="0" smtClean="0">
              <a:solidFill>
                <a:srgbClr val="FF0000"/>
              </a:solidFill>
            </a:endParaRPr>
          </a:p>
          <a:p>
            <a:r>
              <a:rPr lang="en-US" sz="2800" b="1" dirty="0" err="1" smtClean="0">
                <a:solidFill>
                  <a:srgbClr val="FF0000"/>
                </a:solidFill>
              </a:rPr>
              <a:t>Ans</a:t>
            </a:r>
            <a:r>
              <a:rPr lang="en-US" sz="2800" b="1" dirty="0" smtClean="0">
                <a:solidFill>
                  <a:srgbClr val="FF0000"/>
                </a:solidFill>
              </a:rPr>
              <a:t>:  Since</a:t>
            </a:r>
          </a:p>
          <a:p>
            <a:pPr marL="0" indent="0">
              <a:buNone/>
            </a:pPr>
            <a:endParaRPr lang="en-US" sz="2800" b="1" dirty="0" smtClean="0">
              <a:solidFill>
                <a:srgbClr val="FF0000"/>
              </a:solidFill>
            </a:endParaRPr>
          </a:p>
          <a:p>
            <a:pPr marL="0" indent="0">
              <a:buNone/>
            </a:pPr>
            <a:r>
              <a:rPr lang="en-US" sz="2800" b="1" dirty="0" smtClean="0">
                <a:solidFill>
                  <a:srgbClr val="FF0000"/>
                </a:solidFill>
              </a:rPr>
              <a:t>                                                                                           </a:t>
            </a:r>
            <a:r>
              <a:rPr lang="en-US" sz="2800" b="1" dirty="0" smtClean="0">
                <a:solidFill>
                  <a:srgbClr val="000000"/>
                </a:solidFill>
              </a:rPr>
              <a:t>,</a:t>
            </a:r>
          </a:p>
          <a:p>
            <a:pPr marL="0" indent="0">
              <a:buNone/>
            </a:pPr>
            <a:r>
              <a:rPr lang="en-US" sz="2800" b="1" dirty="0" smtClean="0">
                <a:solidFill>
                  <a:srgbClr val="000000"/>
                </a:solidFill>
              </a:rPr>
              <a:t>	</a:t>
            </a:r>
            <a:r>
              <a:rPr lang="en-US" sz="2800" dirty="0" smtClean="0">
                <a:solidFill>
                  <a:srgbClr val="000000"/>
                </a:solidFill>
              </a:rPr>
              <a:t>therefore </a:t>
            </a:r>
          </a:p>
          <a:p>
            <a:pPr marL="0" indent="0">
              <a:buNone/>
            </a:pPr>
            <a:endParaRPr lang="en-US" sz="2800" b="1" dirty="0" smtClean="0">
              <a:solidFill>
                <a:srgbClr val="FF0000"/>
              </a:solidFill>
            </a:endParaRPr>
          </a:p>
          <a:p>
            <a:pPr marL="0" indent="0">
              <a:buNone/>
            </a:pPr>
            <a:endParaRPr lang="en-US" sz="2800" b="1" dirty="0">
              <a:solidFill>
                <a:srgbClr val="FF0000"/>
              </a:solidFill>
            </a:endParaRPr>
          </a:p>
          <a:p>
            <a:r>
              <a:rPr lang="en-US" sz="2800" b="1" dirty="0" smtClean="0">
                <a:solidFill>
                  <a:srgbClr val="0000FF"/>
                </a:solidFill>
              </a:rPr>
              <a:t>The above identity is valid when |B|=8.</a:t>
            </a:r>
          </a:p>
          <a:p>
            <a:pPr marL="0" indent="0">
              <a:buNone/>
            </a:pPr>
            <a:endParaRPr lang="en-US" sz="2800" b="1" dirty="0">
              <a:solidFill>
                <a:srgbClr val="FF0000"/>
              </a:solidFill>
            </a:endParaRPr>
          </a:p>
        </p:txBody>
      </p:sp>
      <p:pic>
        <p:nvPicPr>
          <p:cNvPr id="4" name="Picture 3" descr="Screen Shot 2015-02-02 at 12.49.3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078" y="2199922"/>
            <a:ext cx="4824589" cy="444054"/>
          </a:xfrm>
          <a:prstGeom prst="rect">
            <a:avLst/>
          </a:prstGeom>
        </p:spPr>
      </p:pic>
      <p:pic>
        <p:nvPicPr>
          <p:cNvPr id="5" name="Picture 4" descr="Screen Shot 2015-02-02 at 12.52.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187" y="3922888"/>
            <a:ext cx="6629400" cy="939800"/>
          </a:xfrm>
          <a:prstGeom prst="rect">
            <a:avLst/>
          </a:prstGeom>
        </p:spPr>
      </p:pic>
      <p:pic>
        <p:nvPicPr>
          <p:cNvPr id="6" name="Picture 5" descr="Screen Shot 2015-02-02 at 12.56.0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5956" y="4957763"/>
            <a:ext cx="4267200" cy="1168400"/>
          </a:xfrm>
          <a:prstGeom prst="rect">
            <a:avLst/>
          </a:prstGeom>
        </p:spPr>
      </p:pic>
    </p:spTree>
    <p:extLst>
      <p:ext uri="{BB962C8B-B14F-4D97-AF65-F5344CB8AC3E}">
        <p14:creationId xmlns:p14="http://schemas.microsoft.com/office/powerpoint/2010/main" val="2213316304"/>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Example </a:t>
            </a:r>
            <a:endParaRPr lang="en-US" sz="4000" b="1" dirty="0">
              <a:solidFill>
                <a:srgbClr val="0000FF"/>
              </a:solidFill>
            </a:endParaRPr>
          </a:p>
        </p:txBody>
      </p:sp>
      <p:sp>
        <p:nvSpPr>
          <p:cNvPr id="3" name="Content Placeholder 2"/>
          <p:cNvSpPr>
            <a:spLocks noGrp="1"/>
          </p:cNvSpPr>
          <p:nvPr>
            <p:ph idx="1"/>
          </p:nvPr>
        </p:nvSpPr>
        <p:spPr/>
        <p:txBody>
          <a:bodyPr>
            <a:normAutofit/>
          </a:bodyPr>
          <a:lstStyle/>
          <a:p>
            <a:r>
              <a:rPr lang="en-US" sz="2800" dirty="0" smtClean="0"/>
              <a:t>In how many ways a gambler draw five cards from a standard deck and get</a:t>
            </a:r>
          </a:p>
          <a:p>
            <a:pPr lvl="1"/>
            <a:r>
              <a:rPr lang="en-US" sz="2400" dirty="0" smtClean="0"/>
              <a:t>(a) a flush (five card of the same suit)?</a:t>
            </a:r>
          </a:p>
          <a:p>
            <a:pPr lvl="1"/>
            <a:r>
              <a:rPr lang="en-US" sz="2400" dirty="0" smtClean="0"/>
              <a:t>(b) four aces?</a:t>
            </a:r>
          </a:p>
          <a:p>
            <a:pPr lvl="1"/>
            <a:r>
              <a:rPr lang="en-US" sz="2400" dirty="0" smtClean="0"/>
              <a:t>(c) four of a kind?</a:t>
            </a:r>
          </a:p>
          <a:p>
            <a:pPr lvl="1"/>
            <a:r>
              <a:rPr lang="en-US" sz="2400" dirty="0" smtClean="0"/>
              <a:t>(d) three aces and two jacks?</a:t>
            </a:r>
          </a:p>
          <a:p>
            <a:pPr lvl="1"/>
            <a:r>
              <a:rPr lang="en-US" sz="2400" dirty="0" smtClean="0"/>
              <a:t>(e) three aces and a pair?</a:t>
            </a:r>
          </a:p>
          <a:p>
            <a:pPr lvl="1"/>
            <a:r>
              <a:rPr lang="en-US" sz="2400" dirty="0" smtClean="0"/>
              <a:t>(f) a full house (three of a kind and a pair)?</a:t>
            </a:r>
          </a:p>
          <a:p>
            <a:pPr lvl="1"/>
            <a:r>
              <a:rPr lang="en-US" sz="2400" dirty="0" smtClean="0"/>
              <a:t>(g) thee of a kind?</a:t>
            </a:r>
          </a:p>
          <a:p>
            <a:pPr lvl="1"/>
            <a:r>
              <a:rPr lang="en-US" sz="2400" dirty="0" smtClean="0"/>
              <a:t>(h) two pairs?</a:t>
            </a:r>
            <a:endParaRPr lang="en-US" sz="2400" dirty="0"/>
          </a:p>
        </p:txBody>
      </p:sp>
    </p:spTree>
    <p:extLst>
      <p:ext uri="{BB962C8B-B14F-4D97-AF65-F5344CB8AC3E}">
        <p14:creationId xmlns:p14="http://schemas.microsoft.com/office/powerpoint/2010/main" val="156409158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00FF"/>
                </a:solidFill>
              </a:rPr>
              <a:t>Example</a:t>
            </a:r>
            <a:r>
              <a:rPr lang="en-US" dirty="0" smtClean="0"/>
              <a:t> </a:t>
            </a:r>
            <a:endParaRPr lang="en-US" dirty="0"/>
          </a:p>
        </p:txBody>
      </p:sp>
      <p:sp>
        <p:nvSpPr>
          <p:cNvPr id="3" name="Content Placeholder 2"/>
          <p:cNvSpPr>
            <a:spLocks noGrp="1"/>
          </p:cNvSpPr>
          <p:nvPr>
            <p:ph idx="1"/>
          </p:nvPr>
        </p:nvSpPr>
        <p:spPr/>
        <p:txBody>
          <a:bodyPr>
            <a:normAutofit/>
          </a:bodyPr>
          <a:lstStyle/>
          <a:p>
            <a:r>
              <a:rPr lang="en-US" sz="2800" dirty="0" smtClean="0"/>
              <a:t>In how many ways a gambler draw five cards from a standard deck and get</a:t>
            </a:r>
          </a:p>
          <a:p>
            <a:pPr lvl="1"/>
            <a:r>
              <a:rPr lang="en-US" sz="2400" dirty="0" smtClean="0"/>
              <a:t>(a) a flush (five card of the same suit)?</a:t>
            </a:r>
            <a:r>
              <a:rPr lang="en-US" sz="2400" dirty="0" smtClean="0">
                <a:solidFill>
                  <a:srgbClr val="FF0000"/>
                </a:solidFill>
              </a:rPr>
              <a:t> C(4,1).C(13,5)</a:t>
            </a:r>
            <a:endParaRPr lang="en-US" sz="2400" dirty="0" smtClean="0"/>
          </a:p>
          <a:p>
            <a:pPr lvl="1"/>
            <a:r>
              <a:rPr lang="en-US" sz="2400" dirty="0" smtClean="0"/>
              <a:t>(b) four aces? </a:t>
            </a:r>
          </a:p>
          <a:p>
            <a:pPr lvl="1"/>
            <a:r>
              <a:rPr lang="en-US" sz="2400" dirty="0" smtClean="0"/>
              <a:t>(c) four of a kind? </a:t>
            </a:r>
          </a:p>
          <a:p>
            <a:pPr lvl="1"/>
            <a:r>
              <a:rPr lang="en-US" sz="2400" dirty="0" smtClean="0"/>
              <a:t>(d) three aces and two jacks? </a:t>
            </a:r>
          </a:p>
          <a:p>
            <a:pPr lvl="1"/>
            <a:r>
              <a:rPr lang="en-US" sz="2400" dirty="0" smtClean="0"/>
              <a:t>(e) three aces and a pair? </a:t>
            </a:r>
          </a:p>
          <a:p>
            <a:pPr lvl="1"/>
            <a:r>
              <a:rPr lang="en-US" sz="2400" dirty="0" smtClean="0"/>
              <a:t>(f) a full house (three of a kind and a pair)? </a:t>
            </a:r>
            <a:endParaRPr lang="en-US" sz="2400" dirty="0" smtClean="0">
              <a:solidFill>
                <a:srgbClr val="FF0000"/>
              </a:solidFill>
            </a:endParaRPr>
          </a:p>
          <a:p>
            <a:pPr lvl="1"/>
            <a:r>
              <a:rPr lang="en-US" sz="2400" dirty="0" smtClean="0"/>
              <a:t>(g) three of a kind? </a:t>
            </a:r>
          </a:p>
          <a:p>
            <a:pPr lvl="1"/>
            <a:r>
              <a:rPr lang="en-US" sz="2400" dirty="0" smtClean="0"/>
              <a:t>(h) two pairs? </a:t>
            </a:r>
            <a:endParaRPr lang="en-US" sz="2400" dirty="0">
              <a:solidFill>
                <a:srgbClr val="FF0000"/>
              </a:solidFill>
            </a:endParaRPr>
          </a:p>
        </p:txBody>
      </p:sp>
    </p:spTree>
    <p:extLst>
      <p:ext uri="{BB962C8B-B14F-4D97-AF65-F5344CB8AC3E}">
        <p14:creationId xmlns:p14="http://schemas.microsoft.com/office/powerpoint/2010/main" val="29064591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Combinatorics</a:t>
            </a:r>
            <a:endParaRPr lang="en-US" dirty="0"/>
          </a:p>
        </p:txBody>
      </p:sp>
      <p:sp>
        <p:nvSpPr>
          <p:cNvPr id="3" name="Content Placeholder 2"/>
          <p:cNvSpPr>
            <a:spLocks noGrp="1"/>
          </p:cNvSpPr>
          <p:nvPr>
            <p:ph idx="1"/>
          </p:nvPr>
        </p:nvSpPr>
        <p:spPr/>
        <p:txBody>
          <a:bodyPr/>
          <a:lstStyle/>
          <a:p>
            <a:r>
              <a:rPr lang="en-US" dirty="0" err="1" smtClean="0"/>
              <a:t>Combinatorics</a:t>
            </a:r>
            <a:r>
              <a:rPr lang="en-US" dirty="0" smtClean="0"/>
              <a:t> is the study of arrangement of objects. </a:t>
            </a:r>
          </a:p>
          <a:p>
            <a:r>
              <a:rPr lang="en-US" dirty="0"/>
              <a:t>C</a:t>
            </a:r>
            <a:r>
              <a:rPr lang="en-US" dirty="0" smtClean="0"/>
              <a:t>ounting of objects with certain properties is an important component of </a:t>
            </a:r>
            <a:r>
              <a:rPr lang="en-US" dirty="0" err="1" smtClean="0"/>
              <a:t>combinatorics</a:t>
            </a:r>
            <a:r>
              <a:rPr lang="en-US" dirty="0" smtClean="0"/>
              <a:t>.</a:t>
            </a:r>
          </a:p>
          <a:p>
            <a:r>
              <a:rPr lang="en-US" dirty="0" smtClean="0"/>
              <a:t>We use counting to determine the complexity (running time) of algorithms.</a:t>
            </a:r>
          </a:p>
          <a:p>
            <a:r>
              <a:rPr lang="en-US" dirty="0" smtClean="0"/>
              <a:t>Counting plays important role in determining probabilities of events.</a:t>
            </a:r>
          </a:p>
        </p:txBody>
      </p:sp>
    </p:spTree>
    <p:extLst>
      <p:ext uri="{BB962C8B-B14F-4D97-AF65-F5344CB8AC3E}">
        <p14:creationId xmlns:p14="http://schemas.microsoft.com/office/powerpoint/2010/main" val="413183815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00FF"/>
                </a:solidFill>
              </a:rPr>
              <a:t>Example</a:t>
            </a:r>
            <a:r>
              <a:rPr lang="en-US" dirty="0" smtClean="0"/>
              <a:t> </a:t>
            </a:r>
            <a:endParaRPr lang="en-US" dirty="0"/>
          </a:p>
        </p:txBody>
      </p:sp>
      <p:sp>
        <p:nvSpPr>
          <p:cNvPr id="3" name="Content Placeholder 2"/>
          <p:cNvSpPr>
            <a:spLocks noGrp="1"/>
          </p:cNvSpPr>
          <p:nvPr>
            <p:ph idx="1"/>
          </p:nvPr>
        </p:nvSpPr>
        <p:spPr/>
        <p:txBody>
          <a:bodyPr>
            <a:normAutofit/>
          </a:bodyPr>
          <a:lstStyle/>
          <a:p>
            <a:r>
              <a:rPr lang="en-US" sz="2800" dirty="0" smtClean="0"/>
              <a:t>In how many ways a gambler draw five cards from a standard deck and get</a:t>
            </a:r>
          </a:p>
          <a:p>
            <a:pPr lvl="1"/>
            <a:r>
              <a:rPr lang="en-US" sz="2400" dirty="0" smtClean="0"/>
              <a:t>(a) a flush (five card of the same suit)?</a:t>
            </a:r>
            <a:r>
              <a:rPr lang="en-US" sz="2400" dirty="0" smtClean="0">
                <a:solidFill>
                  <a:srgbClr val="FF0000"/>
                </a:solidFill>
              </a:rPr>
              <a:t> C(</a:t>
            </a:r>
            <a:r>
              <a:rPr lang="en-US" sz="2400" dirty="0">
                <a:solidFill>
                  <a:srgbClr val="FF0000"/>
                </a:solidFill>
              </a:rPr>
              <a:t>4</a:t>
            </a:r>
            <a:r>
              <a:rPr lang="en-US" sz="2400" dirty="0" smtClean="0">
                <a:solidFill>
                  <a:srgbClr val="FF0000"/>
                </a:solidFill>
              </a:rPr>
              <a:t>,1).C(13,5)</a:t>
            </a:r>
            <a:endParaRPr lang="en-US" sz="2400" dirty="0" smtClean="0"/>
          </a:p>
          <a:p>
            <a:pPr lvl="1"/>
            <a:r>
              <a:rPr lang="en-US" sz="2400" dirty="0" smtClean="0"/>
              <a:t>(b) four aces? </a:t>
            </a:r>
            <a:r>
              <a:rPr lang="en-US" sz="2400" dirty="0" smtClean="0">
                <a:solidFill>
                  <a:srgbClr val="FF0000"/>
                </a:solidFill>
              </a:rPr>
              <a:t>C(4,4).C(48,1)</a:t>
            </a:r>
          </a:p>
          <a:p>
            <a:pPr lvl="1"/>
            <a:r>
              <a:rPr lang="en-US" sz="2400" dirty="0" smtClean="0"/>
              <a:t>(c) four of a kind? </a:t>
            </a:r>
          </a:p>
          <a:p>
            <a:pPr lvl="1"/>
            <a:r>
              <a:rPr lang="en-US" sz="2400" dirty="0" smtClean="0"/>
              <a:t>(d) three aces and two jacks? </a:t>
            </a:r>
          </a:p>
          <a:p>
            <a:pPr lvl="1"/>
            <a:r>
              <a:rPr lang="en-US" sz="2400" dirty="0" smtClean="0"/>
              <a:t>(e) three aces and a pair? </a:t>
            </a:r>
          </a:p>
          <a:p>
            <a:pPr lvl="1"/>
            <a:r>
              <a:rPr lang="en-US" sz="2400" dirty="0" smtClean="0"/>
              <a:t>(f) a full house (three of a kind and a pair)? </a:t>
            </a:r>
            <a:endParaRPr lang="en-US" sz="2400" dirty="0" smtClean="0">
              <a:solidFill>
                <a:srgbClr val="FF0000"/>
              </a:solidFill>
            </a:endParaRPr>
          </a:p>
          <a:p>
            <a:pPr lvl="1"/>
            <a:r>
              <a:rPr lang="en-US" sz="2400" dirty="0" smtClean="0"/>
              <a:t>(g) three of a kind? </a:t>
            </a:r>
          </a:p>
          <a:p>
            <a:pPr lvl="1"/>
            <a:r>
              <a:rPr lang="en-US" sz="2400" dirty="0" smtClean="0"/>
              <a:t>(h) two pairs? </a:t>
            </a:r>
            <a:endParaRPr lang="en-US" sz="2400" dirty="0">
              <a:solidFill>
                <a:srgbClr val="FF0000"/>
              </a:solidFill>
            </a:endParaRPr>
          </a:p>
        </p:txBody>
      </p:sp>
    </p:spTree>
    <p:extLst>
      <p:ext uri="{BB962C8B-B14F-4D97-AF65-F5344CB8AC3E}">
        <p14:creationId xmlns:p14="http://schemas.microsoft.com/office/powerpoint/2010/main" val="76654014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00FF"/>
                </a:solidFill>
              </a:rPr>
              <a:t>Example</a:t>
            </a:r>
            <a:r>
              <a:rPr lang="en-US" dirty="0" smtClean="0"/>
              <a:t> </a:t>
            </a:r>
            <a:endParaRPr lang="en-US" dirty="0"/>
          </a:p>
        </p:txBody>
      </p:sp>
      <p:sp>
        <p:nvSpPr>
          <p:cNvPr id="3" name="Content Placeholder 2"/>
          <p:cNvSpPr>
            <a:spLocks noGrp="1"/>
          </p:cNvSpPr>
          <p:nvPr>
            <p:ph idx="1"/>
          </p:nvPr>
        </p:nvSpPr>
        <p:spPr/>
        <p:txBody>
          <a:bodyPr>
            <a:normAutofit/>
          </a:bodyPr>
          <a:lstStyle/>
          <a:p>
            <a:r>
              <a:rPr lang="en-US" sz="2800" dirty="0" smtClean="0"/>
              <a:t>In how many ways a gambler draw five cards from a standard deck and get</a:t>
            </a:r>
          </a:p>
          <a:p>
            <a:pPr lvl="1"/>
            <a:r>
              <a:rPr lang="en-US" sz="2400" dirty="0" smtClean="0"/>
              <a:t>(a) a flush (five card of the same suit)?</a:t>
            </a:r>
            <a:r>
              <a:rPr lang="en-US" sz="2400" dirty="0" smtClean="0">
                <a:solidFill>
                  <a:srgbClr val="FF0000"/>
                </a:solidFill>
              </a:rPr>
              <a:t> C</a:t>
            </a:r>
            <a:r>
              <a:rPr lang="en-US" sz="2400" dirty="0" smtClean="0">
                <a:solidFill>
                  <a:srgbClr val="FF0000"/>
                </a:solidFill>
              </a:rPr>
              <a:t>(</a:t>
            </a:r>
            <a:r>
              <a:rPr lang="en-US" sz="2400" dirty="0">
                <a:solidFill>
                  <a:srgbClr val="FF0000"/>
                </a:solidFill>
              </a:rPr>
              <a:t>4</a:t>
            </a:r>
            <a:r>
              <a:rPr lang="en-US" sz="2400" dirty="0" smtClean="0">
                <a:solidFill>
                  <a:srgbClr val="FF0000"/>
                </a:solidFill>
              </a:rPr>
              <a:t>,1</a:t>
            </a:r>
            <a:r>
              <a:rPr lang="en-US" sz="2400" dirty="0" smtClean="0">
                <a:solidFill>
                  <a:srgbClr val="FF0000"/>
                </a:solidFill>
              </a:rPr>
              <a:t>).C(13,5)</a:t>
            </a:r>
            <a:endParaRPr lang="en-US" sz="2400" dirty="0" smtClean="0"/>
          </a:p>
          <a:p>
            <a:pPr lvl="1"/>
            <a:r>
              <a:rPr lang="en-US" sz="2400" dirty="0" smtClean="0"/>
              <a:t>(b) four aces? </a:t>
            </a:r>
            <a:r>
              <a:rPr lang="en-US" sz="2400" dirty="0" smtClean="0">
                <a:solidFill>
                  <a:srgbClr val="FF0000"/>
                </a:solidFill>
              </a:rPr>
              <a:t>C(4,4).C(48,1)</a:t>
            </a:r>
          </a:p>
          <a:p>
            <a:pPr lvl="1"/>
            <a:r>
              <a:rPr lang="en-US" sz="2400" dirty="0" smtClean="0"/>
              <a:t>(c) four of a kind? </a:t>
            </a:r>
            <a:r>
              <a:rPr lang="en-US" sz="2400" dirty="0" smtClean="0">
                <a:solidFill>
                  <a:srgbClr val="FF0000"/>
                </a:solidFill>
              </a:rPr>
              <a:t>C(13,1).C(48,1)</a:t>
            </a:r>
          </a:p>
          <a:p>
            <a:pPr lvl="1"/>
            <a:r>
              <a:rPr lang="en-US" sz="2400" dirty="0" smtClean="0"/>
              <a:t>(d) three aces and two jacks? </a:t>
            </a:r>
          </a:p>
          <a:p>
            <a:pPr lvl="1"/>
            <a:r>
              <a:rPr lang="en-US" sz="2400" dirty="0" smtClean="0"/>
              <a:t>(e) three aces and a pair? </a:t>
            </a:r>
          </a:p>
          <a:p>
            <a:pPr lvl="1"/>
            <a:r>
              <a:rPr lang="en-US" sz="2400" dirty="0" smtClean="0"/>
              <a:t>(f) a full house (three of a kind and a pair)? </a:t>
            </a:r>
            <a:endParaRPr lang="en-US" sz="2400" dirty="0" smtClean="0">
              <a:solidFill>
                <a:srgbClr val="FF0000"/>
              </a:solidFill>
            </a:endParaRPr>
          </a:p>
          <a:p>
            <a:pPr lvl="1"/>
            <a:r>
              <a:rPr lang="en-US" sz="2400" dirty="0" smtClean="0"/>
              <a:t>(g) three of a kind? </a:t>
            </a:r>
          </a:p>
          <a:p>
            <a:pPr lvl="1"/>
            <a:r>
              <a:rPr lang="en-US" sz="2400" dirty="0" smtClean="0"/>
              <a:t>(h) two pairs? </a:t>
            </a:r>
            <a:endParaRPr lang="en-US" sz="2400" dirty="0">
              <a:solidFill>
                <a:srgbClr val="FF0000"/>
              </a:solidFill>
            </a:endParaRPr>
          </a:p>
        </p:txBody>
      </p:sp>
    </p:spTree>
    <p:extLst>
      <p:ext uri="{BB962C8B-B14F-4D97-AF65-F5344CB8AC3E}">
        <p14:creationId xmlns:p14="http://schemas.microsoft.com/office/powerpoint/2010/main" val="413256812"/>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00FF"/>
                </a:solidFill>
              </a:rPr>
              <a:t>Example</a:t>
            </a:r>
            <a:r>
              <a:rPr lang="en-US" dirty="0" smtClean="0"/>
              <a:t> </a:t>
            </a:r>
            <a:endParaRPr lang="en-US" dirty="0"/>
          </a:p>
        </p:txBody>
      </p:sp>
      <p:sp>
        <p:nvSpPr>
          <p:cNvPr id="3" name="Content Placeholder 2"/>
          <p:cNvSpPr>
            <a:spLocks noGrp="1"/>
          </p:cNvSpPr>
          <p:nvPr>
            <p:ph idx="1"/>
          </p:nvPr>
        </p:nvSpPr>
        <p:spPr/>
        <p:txBody>
          <a:bodyPr>
            <a:normAutofit/>
          </a:bodyPr>
          <a:lstStyle/>
          <a:p>
            <a:r>
              <a:rPr lang="en-US" sz="2800" dirty="0" smtClean="0"/>
              <a:t>In how many ways a gambler draw five cards from a standard deck and get</a:t>
            </a:r>
          </a:p>
          <a:p>
            <a:pPr lvl="1"/>
            <a:r>
              <a:rPr lang="en-US" sz="2400" dirty="0" smtClean="0"/>
              <a:t>(a) a flush (five card of the same suit)?</a:t>
            </a:r>
            <a:r>
              <a:rPr lang="en-US" sz="2400" dirty="0" smtClean="0">
                <a:solidFill>
                  <a:srgbClr val="FF0000"/>
                </a:solidFill>
              </a:rPr>
              <a:t> C</a:t>
            </a:r>
            <a:r>
              <a:rPr lang="en-US" sz="2400" dirty="0" smtClean="0">
                <a:solidFill>
                  <a:srgbClr val="FF0000"/>
                </a:solidFill>
              </a:rPr>
              <a:t>(</a:t>
            </a:r>
            <a:r>
              <a:rPr lang="en-US" sz="2400" dirty="0">
                <a:solidFill>
                  <a:srgbClr val="FF0000"/>
                </a:solidFill>
              </a:rPr>
              <a:t>4</a:t>
            </a:r>
            <a:r>
              <a:rPr lang="en-US" sz="2400" dirty="0" smtClean="0">
                <a:solidFill>
                  <a:srgbClr val="FF0000"/>
                </a:solidFill>
              </a:rPr>
              <a:t>,1</a:t>
            </a:r>
            <a:r>
              <a:rPr lang="en-US" sz="2400" dirty="0" smtClean="0">
                <a:solidFill>
                  <a:srgbClr val="FF0000"/>
                </a:solidFill>
              </a:rPr>
              <a:t>).C(13,5)</a:t>
            </a:r>
            <a:endParaRPr lang="en-US" sz="2400" dirty="0" smtClean="0"/>
          </a:p>
          <a:p>
            <a:pPr lvl="1"/>
            <a:r>
              <a:rPr lang="en-US" sz="2400" dirty="0" smtClean="0"/>
              <a:t>(b) four aces? </a:t>
            </a:r>
            <a:r>
              <a:rPr lang="en-US" sz="2400" dirty="0" smtClean="0">
                <a:solidFill>
                  <a:srgbClr val="FF0000"/>
                </a:solidFill>
              </a:rPr>
              <a:t>C(4,4).C(48,1)</a:t>
            </a:r>
          </a:p>
          <a:p>
            <a:pPr lvl="1"/>
            <a:r>
              <a:rPr lang="en-US" sz="2400" dirty="0" smtClean="0"/>
              <a:t>(c) four of a kind? </a:t>
            </a:r>
            <a:r>
              <a:rPr lang="en-US" sz="2400" dirty="0" smtClean="0">
                <a:solidFill>
                  <a:srgbClr val="FF0000"/>
                </a:solidFill>
              </a:rPr>
              <a:t>C(13,1).C(48,1)</a:t>
            </a:r>
          </a:p>
          <a:p>
            <a:pPr lvl="1"/>
            <a:r>
              <a:rPr lang="en-US" sz="2400" dirty="0" smtClean="0"/>
              <a:t>(d) three aces and two jacks? </a:t>
            </a:r>
            <a:r>
              <a:rPr lang="en-US" sz="2400" dirty="0" smtClean="0">
                <a:solidFill>
                  <a:srgbClr val="FF0000"/>
                </a:solidFill>
              </a:rPr>
              <a:t>C(4,3).C(4,2)</a:t>
            </a:r>
          </a:p>
          <a:p>
            <a:pPr lvl="1"/>
            <a:r>
              <a:rPr lang="en-US" sz="2400" dirty="0" smtClean="0"/>
              <a:t>(e) three aces and a pair? </a:t>
            </a:r>
          </a:p>
          <a:p>
            <a:pPr lvl="1"/>
            <a:r>
              <a:rPr lang="en-US" sz="2400" dirty="0" smtClean="0"/>
              <a:t>(f) a full house (three of a kind and a pair)? </a:t>
            </a:r>
            <a:endParaRPr lang="en-US" sz="2400" dirty="0" smtClean="0">
              <a:solidFill>
                <a:srgbClr val="FF0000"/>
              </a:solidFill>
            </a:endParaRPr>
          </a:p>
          <a:p>
            <a:pPr lvl="1"/>
            <a:r>
              <a:rPr lang="en-US" sz="2400" dirty="0" smtClean="0"/>
              <a:t>(g) three of a kind? </a:t>
            </a:r>
          </a:p>
          <a:p>
            <a:pPr lvl="1"/>
            <a:r>
              <a:rPr lang="en-US" sz="2400" dirty="0" smtClean="0"/>
              <a:t>(h) two pairs? </a:t>
            </a:r>
            <a:endParaRPr lang="en-US" sz="2400" dirty="0">
              <a:solidFill>
                <a:srgbClr val="FF0000"/>
              </a:solidFill>
            </a:endParaRPr>
          </a:p>
        </p:txBody>
      </p:sp>
    </p:spTree>
    <p:extLst>
      <p:ext uri="{BB962C8B-B14F-4D97-AF65-F5344CB8AC3E}">
        <p14:creationId xmlns:p14="http://schemas.microsoft.com/office/powerpoint/2010/main" val="50042912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00FF"/>
                </a:solidFill>
              </a:rPr>
              <a:t>Example</a:t>
            </a:r>
            <a:r>
              <a:rPr lang="en-US" dirty="0" smtClean="0"/>
              <a:t> </a:t>
            </a:r>
            <a:endParaRPr lang="en-US" dirty="0"/>
          </a:p>
        </p:txBody>
      </p:sp>
      <p:sp>
        <p:nvSpPr>
          <p:cNvPr id="3" name="Content Placeholder 2"/>
          <p:cNvSpPr>
            <a:spLocks noGrp="1"/>
          </p:cNvSpPr>
          <p:nvPr>
            <p:ph idx="1"/>
          </p:nvPr>
        </p:nvSpPr>
        <p:spPr/>
        <p:txBody>
          <a:bodyPr>
            <a:normAutofit/>
          </a:bodyPr>
          <a:lstStyle/>
          <a:p>
            <a:r>
              <a:rPr lang="en-US" sz="2800" dirty="0" smtClean="0"/>
              <a:t>In how many ways a gambler draw five cards from a standard deck and get</a:t>
            </a:r>
          </a:p>
          <a:p>
            <a:pPr lvl="1"/>
            <a:r>
              <a:rPr lang="en-US" sz="2400" dirty="0" smtClean="0"/>
              <a:t>(a) a flush (five card of the same suit)?</a:t>
            </a:r>
            <a:r>
              <a:rPr lang="en-US" sz="2400" dirty="0" smtClean="0">
                <a:solidFill>
                  <a:srgbClr val="FF0000"/>
                </a:solidFill>
              </a:rPr>
              <a:t> C(4,1).C(13,5)</a:t>
            </a:r>
            <a:endParaRPr lang="en-US" sz="2400" dirty="0" smtClean="0"/>
          </a:p>
          <a:p>
            <a:pPr lvl="1"/>
            <a:r>
              <a:rPr lang="en-US" sz="2400" dirty="0" smtClean="0"/>
              <a:t>(b) four aces? </a:t>
            </a:r>
            <a:r>
              <a:rPr lang="en-US" sz="2400" dirty="0" smtClean="0">
                <a:solidFill>
                  <a:srgbClr val="FF0000"/>
                </a:solidFill>
              </a:rPr>
              <a:t>C(4,4).C(48,1)</a:t>
            </a:r>
          </a:p>
          <a:p>
            <a:pPr lvl="1"/>
            <a:r>
              <a:rPr lang="en-US" sz="2400" dirty="0" smtClean="0"/>
              <a:t>(c) four of a kind? </a:t>
            </a:r>
            <a:r>
              <a:rPr lang="en-US" sz="2400" dirty="0" smtClean="0">
                <a:solidFill>
                  <a:srgbClr val="FF0000"/>
                </a:solidFill>
              </a:rPr>
              <a:t>C(13,1).C(48,1)</a:t>
            </a:r>
          </a:p>
          <a:p>
            <a:pPr lvl="1"/>
            <a:r>
              <a:rPr lang="en-US" sz="2400" dirty="0" smtClean="0"/>
              <a:t>(d) three aces and two jacks? </a:t>
            </a:r>
            <a:r>
              <a:rPr lang="en-US" sz="2400" dirty="0" smtClean="0">
                <a:solidFill>
                  <a:srgbClr val="FF0000"/>
                </a:solidFill>
              </a:rPr>
              <a:t>C(4,3).C(4,2)</a:t>
            </a:r>
          </a:p>
          <a:p>
            <a:pPr lvl="1"/>
            <a:r>
              <a:rPr lang="en-US" sz="2400" dirty="0" smtClean="0"/>
              <a:t>(e) three aces and a pair? </a:t>
            </a:r>
            <a:r>
              <a:rPr lang="en-US" sz="2400" dirty="0" smtClean="0">
                <a:solidFill>
                  <a:srgbClr val="FF0000"/>
                </a:solidFill>
              </a:rPr>
              <a:t>C(4,3).C(12,1).C(4,2)</a:t>
            </a:r>
          </a:p>
          <a:p>
            <a:pPr lvl="1"/>
            <a:r>
              <a:rPr lang="en-US" sz="2400" dirty="0" smtClean="0"/>
              <a:t>(f) a full house (three of a kind and a pair)? </a:t>
            </a:r>
            <a:endParaRPr lang="en-US" sz="2400" dirty="0" smtClean="0">
              <a:solidFill>
                <a:srgbClr val="FF0000"/>
              </a:solidFill>
            </a:endParaRPr>
          </a:p>
          <a:p>
            <a:pPr lvl="1"/>
            <a:r>
              <a:rPr lang="en-US" sz="2400" dirty="0" smtClean="0"/>
              <a:t>(g) three of a kind? </a:t>
            </a:r>
          </a:p>
          <a:p>
            <a:pPr lvl="1"/>
            <a:r>
              <a:rPr lang="en-US" sz="2400" dirty="0" smtClean="0"/>
              <a:t>(h) two pairs? </a:t>
            </a:r>
            <a:endParaRPr lang="en-US" sz="2400" dirty="0">
              <a:solidFill>
                <a:srgbClr val="FF0000"/>
              </a:solidFill>
            </a:endParaRPr>
          </a:p>
        </p:txBody>
      </p:sp>
    </p:spTree>
    <p:extLst>
      <p:ext uri="{BB962C8B-B14F-4D97-AF65-F5344CB8AC3E}">
        <p14:creationId xmlns:p14="http://schemas.microsoft.com/office/powerpoint/2010/main" val="2501220930"/>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00FF"/>
                </a:solidFill>
              </a:rPr>
              <a:t>Example</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In how many ways a gambler draw five cards from a standard deck and get</a:t>
            </a:r>
          </a:p>
          <a:p>
            <a:pPr lvl="1"/>
            <a:r>
              <a:rPr lang="en-US" sz="2400" dirty="0" smtClean="0"/>
              <a:t>(a) a flush (five card of the same suit)?</a:t>
            </a:r>
            <a:r>
              <a:rPr lang="en-US" sz="2400" dirty="0" smtClean="0">
                <a:solidFill>
                  <a:srgbClr val="FF0000"/>
                </a:solidFill>
              </a:rPr>
              <a:t> C</a:t>
            </a:r>
            <a:r>
              <a:rPr lang="en-US" sz="2400" dirty="0" smtClean="0">
                <a:solidFill>
                  <a:srgbClr val="FF0000"/>
                </a:solidFill>
              </a:rPr>
              <a:t>(4,1</a:t>
            </a:r>
            <a:r>
              <a:rPr lang="en-US" sz="2400" dirty="0" smtClean="0">
                <a:solidFill>
                  <a:srgbClr val="FF0000"/>
                </a:solidFill>
              </a:rPr>
              <a:t>).C(13,5)</a:t>
            </a:r>
            <a:endParaRPr lang="en-US" sz="2400" dirty="0" smtClean="0"/>
          </a:p>
          <a:p>
            <a:pPr lvl="1"/>
            <a:r>
              <a:rPr lang="en-US" sz="2400" dirty="0" smtClean="0"/>
              <a:t>(b) four aces? </a:t>
            </a:r>
            <a:r>
              <a:rPr lang="en-US" sz="2400" dirty="0" smtClean="0">
                <a:solidFill>
                  <a:srgbClr val="FF0000"/>
                </a:solidFill>
              </a:rPr>
              <a:t>C(4,4).C(48,1)</a:t>
            </a:r>
          </a:p>
          <a:p>
            <a:pPr lvl="1"/>
            <a:r>
              <a:rPr lang="en-US" sz="2400" dirty="0" smtClean="0"/>
              <a:t>(c) four of a kind? </a:t>
            </a:r>
            <a:r>
              <a:rPr lang="en-US" sz="2400" dirty="0" smtClean="0">
                <a:solidFill>
                  <a:srgbClr val="FF0000"/>
                </a:solidFill>
              </a:rPr>
              <a:t>C(13,1).C(48,1)</a:t>
            </a:r>
          </a:p>
          <a:p>
            <a:pPr lvl="1"/>
            <a:r>
              <a:rPr lang="en-US" sz="2400" dirty="0" smtClean="0"/>
              <a:t>(d) three aces and two jacks? </a:t>
            </a:r>
            <a:r>
              <a:rPr lang="en-US" sz="2400" dirty="0" smtClean="0">
                <a:solidFill>
                  <a:srgbClr val="FF0000"/>
                </a:solidFill>
              </a:rPr>
              <a:t>C(4,3).C(4,2)</a:t>
            </a:r>
          </a:p>
          <a:p>
            <a:pPr lvl="1"/>
            <a:r>
              <a:rPr lang="en-US" sz="2400" dirty="0" smtClean="0"/>
              <a:t>(e) three aces and a pair? </a:t>
            </a:r>
            <a:r>
              <a:rPr lang="en-US" sz="2400" dirty="0" smtClean="0">
                <a:solidFill>
                  <a:srgbClr val="FF0000"/>
                </a:solidFill>
              </a:rPr>
              <a:t>C(4,3).C(12,1).C(4,2)</a:t>
            </a:r>
          </a:p>
          <a:p>
            <a:pPr lvl="1"/>
            <a:r>
              <a:rPr lang="en-US" sz="2400" dirty="0" smtClean="0"/>
              <a:t>(f) a full house (three of a kind and a pair)? </a:t>
            </a:r>
            <a:r>
              <a:rPr lang="en-US" sz="2400" dirty="0" smtClean="0">
                <a:solidFill>
                  <a:srgbClr val="FF0000"/>
                </a:solidFill>
              </a:rPr>
              <a:t>C(13,1).C(4,3).C(12,1).C(4,2)</a:t>
            </a:r>
          </a:p>
          <a:p>
            <a:pPr lvl="1"/>
            <a:r>
              <a:rPr lang="en-US" sz="2400" dirty="0" smtClean="0"/>
              <a:t>(g) three of a kind? </a:t>
            </a:r>
          </a:p>
          <a:p>
            <a:pPr lvl="1"/>
            <a:r>
              <a:rPr lang="en-US" sz="2400" dirty="0" smtClean="0"/>
              <a:t>(h) two pairs? </a:t>
            </a:r>
            <a:endParaRPr lang="en-US" sz="2400" dirty="0">
              <a:solidFill>
                <a:srgbClr val="FF0000"/>
              </a:solidFill>
            </a:endParaRPr>
          </a:p>
        </p:txBody>
      </p:sp>
    </p:spTree>
    <p:extLst>
      <p:ext uri="{BB962C8B-B14F-4D97-AF65-F5344CB8AC3E}">
        <p14:creationId xmlns:p14="http://schemas.microsoft.com/office/powerpoint/2010/main" val="1472152371"/>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00FF"/>
                </a:solidFill>
              </a:rPr>
              <a:t>Example</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In how many ways a gambler draw five cards from a standard deck and get</a:t>
            </a:r>
          </a:p>
          <a:p>
            <a:pPr lvl="1"/>
            <a:r>
              <a:rPr lang="en-US" sz="2400" dirty="0" smtClean="0"/>
              <a:t>(a) a flush (five card of the same suit)?</a:t>
            </a:r>
            <a:r>
              <a:rPr lang="en-US" sz="2400" dirty="0" smtClean="0">
                <a:solidFill>
                  <a:srgbClr val="FF0000"/>
                </a:solidFill>
              </a:rPr>
              <a:t> C</a:t>
            </a:r>
            <a:r>
              <a:rPr lang="en-US" sz="2400" dirty="0" smtClean="0">
                <a:solidFill>
                  <a:srgbClr val="FF0000"/>
                </a:solidFill>
              </a:rPr>
              <a:t>(</a:t>
            </a:r>
            <a:r>
              <a:rPr lang="en-US" sz="2400" dirty="0">
                <a:solidFill>
                  <a:srgbClr val="FF0000"/>
                </a:solidFill>
              </a:rPr>
              <a:t>4</a:t>
            </a:r>
            <a:r>
              <a:rPr lang="en-US" sz="2400" dirty="0" smtClean="0">
                <a:solidFill>
                  <a:srgbClr val="FF0000"/>
                </a:solidFill>
              </a:rPr>
              <a:t>,1</a:t>
            </a:r>
            <a:r>
              <a:rPr lang="en-US" sz="2400" dirty="0" smtClean="0">
                <a:solidFill>
                  <a:srgbClr val="FF0000"/>
                </a:solidFill>
              </a:rPr>
              <a:t>).C(13,5)</a:t>
            </a:r>
            <a:endParaRPr lang="en-US" sz="2400" dirty="0" smtClean="0"/>
          </a:p>
          <a:p>
            <a:pPr lvl="1"/>
            <a:r>
              <a:rPr lang="en-US" sz="2400" dirty="0" smtClean="0"/>
              <a:t>(b) four aces? </a:t>
            </a:r>
            <a:r>
              <a:rPr lang="en-US" sz="2400" dirty="0" smtClean="0">
                <a:solidFill>
                  <a:srgbClr val="FF0000"/>
                </a:solidFill>
              </a:rPr>
              <a:t>C(4,4).C(48,1)</a:t>
            </a:r>
          </a:p>
          <a:p>
            <a:pPr lvl="1"/>
            <a:r>
              <a:rPr lang="en-US" sz="2400" dirty="0" smtClean="0"/>
              <a:t>(c) four of a kind? </a:t>
            </a:r>
            <a:r>
              <a:rPr lang="en-US" sz="2400" dirty="0" smtClean="0">
                <a:solidFill>
                  <a:srgbClr val="FF0000"/>
                </a:solidFill>
              </a:rPr>
              <a:t>C(13,1).C(48,1)</a:t>
            </a:r>
          </a:p>
          <a:p>
            <a:pPr lvl="1"/>
            <a:r>
              <a:rPr lang="en-US" sz="2400" dirty="0" smtClean="0"/>
              <a:t>(d) three aces and two jacks? </a:t>
            </a:r>
            <a:r>
              <a:rPr lang="en-US" sz="2400" dirty="0" smtClean="0">
                <a:solidFill>
                  <a:srgbClr val="FF0000"/>
                </a:solidFill>
              </a:rPr>
              <a:t>C(4,3).C(4,2)</a:t>
            </a:r>
          </a:p>
          <a:p>
            <a:pPr lvl="1"/>
            <a:r>
              <a:rPr lang="en-US" sz="2400" dirty="0" smtClean="0"/>
              <a:t>(e) three aces and a pair? </a:t>
            </a:r>
            <a:r>
              <a:rPr lang="en-US" sz="2400" dirty="0" smtClean="0">
                <a:solidFill>
                  <a:srgbClr val="FF0000"/>
                </a:solidFill>
              </a:rPr>
              <a:t>C(4,3).C(12,1).C(4,2)</a:t>
            </a:r>
          </a:p>
          <a:p>
            <a:pPr lvl="1"/>
            <a:r>
              <a:rPr lang="en-US" sz="2400" dirty="0" smtClean="0"/>
              <a:t>(f) a full house (three of a kind and a pair)? </a:t>
            </a:r>
            <a:r>
              <a:rPr lang="en-US" sz="2400" dirty="0" smtClean="0">
                <a:solidFill>
                  <a:srgbClr val="FF0000"/>
                </a:solidFill>
              </a:rPr>
              <a:t>C(13,1).C(4,3).C(12,1).C(4,2)</a:t>
            </a:r>
          </a:p>
          <a:p>
            <a:pPr lvl="1"/>
            <a:r>
              <a:rPr lang="en-US" sz="2400" dirty="0" smtClean="0"/>
              <a:t>(g) three of a kind? </a:t>
            </a:r>
            <a:r>
              <a:rPr lang="en-US" sz="2400" dirty="0" smtClean="0">
                <a:solidFill>
                  <a:srgbClr val="FF0000"/>
                </a:solidFill>
              </a:rPr>
              <a:t>C(13,1)C(4,3).((C(48,1).C(44,1))/2)</a:t>
            </a:r>
          </a:p>
          <a:p>
            <a:pPr lvl="1"/>
            <a:r>
              <a:rPr lang="en-US" sz="2400" dirty="0" smtClean="0"/>
              <a:t>(h) two pairs? </a:t>
            </a:r>
            <a:endParaRPr lang="en-US" sz="2400" dirty="0">
              <a:solidFill>
                <a:srgbClr val="FF0000"/>
              </a:solidFill>
            </a:endParaRPr>
          </a:p>
        </p:txBody>
      </p:sp>
    </p:spTree>
    <p:extLst>
      <p:ext uri="{BB962C8B-B14F-4D97-AF65-F5344CB8AC3E}">
        <p14:creationId xmlns:p14="http://schemas.microsoft.com/office/powerpoint/2010/main" val="3369742888"/>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00FF"/>
                </a:solidFill>
              </a:rPr>
              <a:t>Example</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In how many ways a gambler draw five cards from a standard deck and get</a:t>
            </a:r>
          </a:p>
          <a:p>
            <a:pPr lvl="1"/>
            <a:r>
              <a:rPr lang="en-US" sz="2400" dirty="0" smtClean="0"/>
              <a:t>(a) a flush (five card of the same suit)?</a:t>
            </a:r>
            <a:r>
              <a:rPr lang="en-US" sz="2400" dirty="0" smtClean="0">
                <a:solidFill>
                  <a:srgbClr val="FF0000"/>
                </a:solidFill>
              </a:rPr>
              <a:t> C</a:t>
            </a:r>
            <a:r>
              <a:rPr lang="en-US" sz="2400" dirty="0" smtClean="0">
                <a:solidFill>
                  <a:srgbClr val="FF0000"/>
                </a:solidFill>
              </a:rPr>
              <a:t>(</a:t>
            </a:r>
            <a:r>
              <a:rPr lang="en-US" sz="2400" dirty="0">
                <a:solidFill>
                  <a:srgbClr val="FF0000"/>
                </a:solidFill>
              </a:rPr>
              <a:t>4</a:t>
            </a:r>
            <a:r>
              <a:rPr lang="en-US" sz="2400" dirty="0" smtClean="0">
                <a:solidFill>
                  <a:srgbClr val="FF0000"/>
                </a:solidFill>
              </a:rPr>
              <a:t>,1</a:t>
            </a:r>
            <a:r>
              <a:rPr lang="en-US" sz="2400" dirty="0" smtClean="0">
                <a:solidFill>
                  <a:srgbClr val="FF0000"/>
                </a:solidFill>
              </a:rPr>
              <a:t>).C(13,5)</a:t>
            </a:r>
            <a:endParaRPr lang="en-US" sz="2400" dirty="0" smtClean="0"/>
          </a:p>
          <a:p>
            <a:pPr lvl="1"/>
            <a:r>
              <a:rPr lang="en-US" sz="2400" dirty="0" smtClean="0"/>
              <a:t>(b) four aces? </a:t>
            </a:r>
            <a:r>
              <a:rPr lang="en-US" sz="2400" dirty="0" smtClean="0">
                <a:solidFill>
                  <a:srgbClr val="FF0000"/>
                </a:solidFill>
              </a:rPr>
              <a:t>C(4,4).C(48,1)</a:t>
            </a:r>
          </a:p>
          <a:p>
            <a:pPr lvl="1"/>
            <a:r>
              <a:rPr lang="en-US" sz="2400" dirty="0" smtClean="0"/>
              <a:t>(c) four of a kind? </a:t>
            </a:r>
            <a:r>
              <a:rPr lang="en-US" sz="2400" dirty="0" smtClean="0">
                <a:solidFill>
                  <a:srgbClr val="FF0000"/>
                </a:solidFill>
              </a:rPr>
              <a:t>C(13,1).C(48,1)</a:t>
            </a:r>
          </a:p>
          <a:p>
            <a:pPr lvl="1"/>
            <a:r>
              <a:rPr lang="en-US" sz="2400" dirty="0" smtClean="0"/>
              <a:t>(d) three aces and two jacks? </a:t>
            </a:r>
            <a:r>
              <a:rPr lang="en-US" sz="2400" dirty="0" smtClean="0">
                <a:solidFill>
                  <a:srgbClr val="FF0000"/>
                </a:solidFill>
              </a:rPr>
              <a:t>C(4,3).C(4,2)</a:t>
            </a:r>
          </a:p>
          <a:p>
            <a:pPr lvl="1"/>
            <a:r>
              <a:rPr lang="en-US" sz="2400" dirty="0" smtClean="0"/>
              <a:t>(e) three aces and a pair? </a:t>
            </a:r>
            <a:r>
              <a:rPr lang="en-US" sz="2400" dirty="0" smtClean="0">
                <a:solidFill>
                  <a:srgbClr val="FF0000"/>
                </a:solidFill>
              </a:rPr>
              <a:t>C(4,3).C(12,1).C(4,2)</a:t>
            </a:r>
          </a:p>
          <a:p>
            <a:pPr lvl="1"/>
            <a:r>
              <a:rPr lang="en-US" sz="2400" dirty="0" smtClean="0"/>
              <a:t>(f) a full house (three of a kind and a pair)? </a:t>
            </a:r>
            <a:r>
              <a:rPr lang="en-US" sz="2400" dirty="0" smtClean="0">
                <a:solidFill>
                  <a:srgbClr val="FF0000"/>
                </a:solidFill>
              </a:rPr>
              <a:t>C(13,1).C(4,3).C(12,1).C(4,2)</a:t>
            </a:r>
          </a:p>
          <a:p>
            <a:pPr lvl="1"/>
            <a:r>
              <a:rPr lang="en-US" sz="2400" dirty="0" smtClean="0"/>
              <a:t>(g) three of a kind? </a:t>
            </a:r>
            <a:r>
              <a:rPr lang="en-US" sz="2400" dirty="0" smtClean="0">
                <a:solidFill>
                  <a:srgbClr val="FF0000"/>
                </a:solidFill>
              </a:rPr>
              <a:t>C(13,1)C(4,3).((C(48,1).C(44,1))/2)</a:t>
            </a:r>
          </a:p>
          <a:p>
            <a:pPr lvl="1"/>
            <a:r>
              <a:rPr lang="en-US" sz="2400" dirty="0" smtClean="0"/>
              <a:t>(h) two pairs? </a:t>
            </a:r>
            <a:r>
              <a:rPr lang="en-US" sz="2400" dirty="0" smtClean="0">
                <a:solidFill>
                  <a:srgbClr val="FF0000"/>
                </a:solidFill>
              </a:rPr>
              <a:t>C(13,2).C(4,2).C(4,2).C(44,1)</a:t>
            </a:r>
            <a:endParaRPr lang="en-US" sz="2400" dirty="0">
              <a:solidFill>
                <a:srgbClr val="FF0000"/>
              </a:solidFill>
            </a:endParaRPr>
          </a:p>
        </p:txBody>
      </p:sp>
    </p:spTree>
    <p:extLst>
      <p:ext uri="{BB962C8B-B14F-4D97-AF65-F5344CB8AC3E}">
        <p14:creationId xmlns:p14="http://schemas.microsoft.com/office/powerpoint/2010/main" val="147215237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00FF"/>
                </a:solidFill>
              </a:rPr>
              <a:t>Example</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In how many ways a gambler draw five cards from a standard deck and get</a:t>
            </a:r>
          </a:p>
          <a:p>
            <a:pPr lvl="1"/>
            <a:r>
              <a:rPr lang="en-US" sz="2400" dirty="0" smtClean="0"/>
              <a:t>(a) a flush (five card of the same suit)?</a:t>
            </a:r>
            <a:r>
              <a:rPr lang="en-US" sz="2400" dirty="0" smtClean="0">
                <a:solidFill>
                  <a:srgbClr val="FF0000"/>
                </a:solidFill>
              </a:rPr>
              <a:t> C</a:t>
            </a:r>
            <a:r>
              <a:rPr lang="en-US" sz="2400" dirty="0" smtClean="0">
                <a:solidFill>
                  <a:srgbClr val="FF0000"/>
                </a:solidFill>
              </a:rPr>
              <a:t>(</a:t>
            </a:r>
            <a:r>
              <a:rPr lang="en-US" sz="2400" dirty="0">
                <a:solidFill>
                  <a:srgbClr val="FF0000"/>
                </a:solidFill>
              </a:rPr>
              <a:t>4</a:t>
            </a:r>
            <a:r>
              <a:rPr lang="en-US" sz="2400" dirty="0" smtClean="0">
                <a:solidFill>
                  <a:srgbClr val="FF0000"/>
                </a:solidFill>
              </a:rPr>
              <a:t>,1</a:t>
            </a:r>
            <a:r>
              <a:rPr lang="en-US" sz="2400" dirty="0" smtClean="0">
                <a:solidFill>
                  <a:srgbClr val="FF0000"/>
                </a:solidFill>
              </a:rPr>
              <a:t>).C(13,5)</a:t>
            </a:r>
            <a:endParaRPr lang="en-US" sz="2400" dirty="0" smtClean="0"/>
          </a:p>
          <a:p>
            <a:pPr lvl="1"/>
            <a:r>
              <a:rPr lang="en-US" sz="2400" dirty="0" smtClean="0"/>
              <a:t>(b) four aces? </a:t>
            </a:r>
            <a:r>
              <a:rPr lang="en-US" sz="2400" dirty="0" smtClean="0">
                <a:solidFill>
                  <a:srgbClr val="FF0000"/>
                </a:solidFill>
              </a:rPr>
              <a:t>C(4,4).C(48,1)</a:t>
            </a:r>
          </a:p>
          <a:p>
            <a:pPr lvl="1"/>
            <a:r>
              <a:rPr lang="en-US" sz="2400" dirty="0" smtClean="0"/>
              <a:t>(c) four of a kind? </a:t>
            </a:r>
            <a:r>
              <a:rPr lang="en-US" sz="2400" dirty="0" smtClean="0">
                <a:solidFill>
                  <a:srgbClr val="FF0000"/>
                </a:solidFill>
              </a:rPr>
              <a:t>C(13,1).C(48,1)</a:t>
            </a:r>
          </a:p>
          <a:p>
            <a:pPr lvl="1"/>
            <a:r>
              <a:rPr lang="en-US" sz="2400" dirty="0" smtClean="0"/>
              <a:t>(d) three aces and two jacks? </a:t>
            </a:r>
            <a:r>
              <a:rPr lang="en-US" sz="2400" dirty="0" smtClean="0">
                <a:solidFill>
                  <a:srgbClr val="FF0000"/>
                </a:solidFill>
              </a:rPr>
              <a:t>C(4,3).C(4,2)</a:t>
            </a:r>
          </a:p>
          <a:p>
            <a:pPr lvl="1"/>
            <a:r>
              <a:rPr lang="en-US" sz="2400" dirty="0" smtClean="0"/>
              <a:t>(e) three aces and a pair? </a:t>
            </a:r>
            <a:r>
              <a:rPr lang="en-US" sz="2400" dirty="0" smtClean="0">
                <a:solidFill>
                  <a:srgbClr val="FF0000"/>
                </a:solidFill>
              </a:rPr>
              <a:t>C(4,3).C(12,1).C(4,2)</a:t>
            </a:r>
          </a:p>
          <a:p>
            <a:pPr lvl="1"/>
            <a:r>
              <a:rPr lang="en-US" sz="2400" dirty="0" smtClean="0"/>
              <a:t>(f) a full house (three of a kind and a pair)? </a:t>
            </a:r>
            <a:r>
              <a:rPr lang="en-US" sz="2400" dirty="0" smtClean="0">
                <a:solidFill>
                  <a:srgbClr val="FF0000"/>
                </a:solidFill>
              </a:rPr>
              <a:t>C(13,1).C(4,3).C(12,1).C(4,2)</a:t>
            </a:r>
          </a:p>
          <a:p>
            <a:pPr lvl="1"/>
            <a:r>
              <a:rPr lang="en-US" sz="2400" dirty="0" smtClean="0"/>
              <a:t>(g) three of a kind? </a:t>
            </a:r>
            <a:r>
              <a:rPr lang="en-US" sz="2400" dirty="0" smtClean="0">
                <a:solidFill>
                  <a:srgbClr val="FF0000"/>
                </a:solidFill>
              </a:rPr>
              <a:t>C(13,1)C(4,3).((C(48,1).C(44,1))/2)</a:t>
            </a:r>
          </a:p>
          <a:p>
            <a:pPr marL="457200" lvl="1" indent="0">
              <a:buNone/>
            </a:pPr>
            <a:r>
              <a:rPr lang="en-US" sz="2400" dirty="0">
                <a:solidFill>
                  <a:srgbClr val="FF0000"/>
                </a:solidFill>
              </a:rPr>
              <a:t>	</a:t>
            </a:r>
            <a:r>
              <a:rPr lang="en-US" sz="2400" dirty="0" smtClean="0">
                <a:solidFill>
                  <a:srgbClr val="FF0000"/>
                </a:solidFill>
              </a:rPr>
              <a:t>			C(13,1).C(4,3).C(12,2).C(4,1).C(4,1)</a:t>
            </a:r>
          </a:p>
          <a:p>
            <a:pPr lvl="1"/>
            <a:r>
              <a:rPr lang="en-US" sz="2400" dirty="0" smtClean="0"/>
              <a:t>(h) two pairs? </a:t>
            </a:r>
            <a:r>
              <a:rPr lang="en-US" sz="2400" dirty="0" smtClean="0">
                <a:solidFill>
                  <a:srgbClr val="FF0000"/>
                </a:solidFill>
              </a:rPr>
              <a:t>C(13,2).C(4,2).C(4,2).C(44,1)</a:t>
            </a:r>
            <a:endParaRPr lang="en-US" sz="2400" dirty="0">
              <a:solidFill>
                <a:srgbClr val="FF0000"/>
              </a:solidFill>
            </a:endParaRPr>
          </a:p>
        </p:txBody>
      </p:sp>
    </p:spTree>
    <p:extLst>
      <p:ext uri="{BB962C8B-B14F-4D97-AF65-F5344CB8AC3E}">
        <p14:creationId xmlns:p14="http://schemas.microsoft.com/office/powerpoint/2010/main" val="2944327926"/>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Example</a:t>
            </a:r>
            <a:endParaRPr lang="en-US" b="1" dirty="0">
              <a:solidFill>
                <a:srgbClr val="0000FF"/>
              </a:solidFill>
            </a:endParaRPr>
          </a:p>
        </p:txBody>
      </p:sp>
      <p:sp>
        <p:nvSpPr>
          <p:cNvPr id="3" name="Content Placeholder 2"/>
          <p:cNvSpPr>
            <a:spLocks noGrp="1"/>
          </p:cNvSpPr>
          <p:nvPr>
            <p:ph idx="1"/>
          </p:nvPr>
        </p:nvSpPr>
        <p:spPr>
          <a:xfrm>
            <a:off x="457200" y="1600200"/>
            <a:ext cx="8229600" cy="5257800"/>
          </a:xfrm>
        </p:spPr>
        <p:txBody>
          <a:bodyPr>
            <a:normAutofit/>
          </a:bodyPr>
          <a:lstStyle/>
          <a:p>
            <a:r>
              <a:rPr lang="en-US" sz="2800" dirty="0" smtClean="0">
                <a:solidFill>
                  <a:srgbClr val="FF0000"/>
                </a:solidFill>
              </a:rPr>
              <a:t>3.3(8) </a:t>
            </a:r>
            <a:r>
              <a:rPr lang="en-US" sz="2800" dirty="0" smtClean="0"/>
              <a:t>The problem concerns lists made from the symbols A,B,C,D,E,F,G,H,I.</a:t>
            </a:r>
          </a:p>
          <a:p>
            <a:pPr marL="914400" lvl="1" indent="-457200">
              <a:buAutoNum type="alphaLcParenBoth"/>
            </a:pPr>
            <a:r>
              <a:rPr lang="en-US" sz="2400" dirty="0" smtClean="0"/>
              <a:t>How many length-5 lists can be made if repetition is not allowed and the list is in alphabetical order? (Example: BDEFI or ABCGH, but not BACGH)</a:t>
            </a:r>
          </a:p>
          <a:p>
            <a:pPr marL="1314450" lvl="2" indent="-457200"/>
            <a:r>
              <a:rPr lang="en-US" sz="2000" dirty="0" smtClean="0">
                <a:solidFill>
                  <a:srgbClr val="0000FF"/>
                </a:solidFill>
              </a:rPr>
              <a:t>Observe that size-5 subset realizes one length-5 list in alphabetical order, and one length-5 list realizes one size-5 subset. Therefore, the number od length-5 alphabetically ordered list is the same as the number of size-5 subsets. Hence the number is </a:t>
            </a:r>
            <a:r>
              <a:rPr lang="en-US" sz="2000" dirty="0" smtClean="0">
                <a:solidFill>
                  <a:srgbClr val="FF0000"/>
                </a:solidFill>
              </a:rPr>
              <a:t>C(9,5).</a:t>
            </a:r>
            <a:endParaRPr lang="en-US" dirty="0" smtClean="0">
              <a:solidFill>
                <a:srgbClr val="FF0000"/>
              </a:solidFill>
            </a:endParaRPr>
          </a:p>
          <a:p>
            <a:pPr marL="914400" lvl="1" indent="-457200">
              <a:buAutoNum type="alphaLcParenBoth"/>
            </a:pPr>
            <a:r>
              <a:rPr lang="en-US" sz="2400" dirty="0" smtClean="0"/>
              <a:t>How many length-5 lists can be made if repetition is not allowed and the list is </a:t>
            </a:r>
            <a:r>
              <a:rPr lang="en-US" sz="2400" b="1" dirty="0" smtClean="0"/>
              <a:t>not</a:t>
            </a:r>
            <a:r>
              <a:rPr lang="en-US" sz="2400" dirty="0" smtClean="0"/>
              <a:t> alphabetical order.</a:t>
            </a:r>
          </a:p>
          <a:p>
            <a:pPr marL="1314450" lvl="2" indent="-457200"/>
            <a:r>
              <a:rPr lang="en-US" sz="2000" dirty="0" err="1" smtClean="0"/>
              <a:t>Ans</a:t>
            </a:r>
            <a:r>
              <a:rPr lang="en-US" sz="2000" dirty="0" smtClean="0"/>
              <a:t>: </a:t>
            </a:r>
            <a:r>
              <a:rPr lang="en-US" sz="2000" dirty="0" smtClean="0">
                <a:solidFill>
                  <a:srgbClr val="0000FF"/>
                </a:solidFill>
              </a:rPr>
              <a:t>9x8x7x6x5 – C(9,5).</a:t>
            </a:r>
            <a:endParaRPr lang="en-US" sz="2000" dirty="0">
              <a:solidFill>
                <a:srgbClr val="0000FF"/>
              </a:solidFill>
            </a:endParaRPr>
          </a:p>
        </p:txBody>
      </p:sp>
    </p:spTree>
    <p:extLst>
      <p:ext uri="{BB962C8B-B14F-4D97-AF65-F5344CB8AC3E}">
        <p14:creationId xmlns:p14="http://schemas.microsoft.com/office/powerpoint/2010/main" val="2930599756"/>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Example</a:t>
            </a:r>
            <a:endParaRPr lang="en-US" sz="4000" b="1" dirty="0">
              <a:solidFill>
                <a:srgbClr val="0000FF"/>
              </a:solidFill>
            </a:endParaRPr>
          </a:p>
        </p:txBody>
      </p:sp>
      <p:sp>
        <p:nvSpPr>
          <p:cNvPr id="3" name="Content Placeholder 2"/>
          <p:cNvSpPr>
            <a:spLocks noGrp="1"/>
          </p:cNvSpPr>
          <p:nvPr>
            <p:ph idx="1"/>
          </p:nvPr>
        </p:nvSpPr>
        <p:spPr/>
        <p:txBody>
          <a:bodyPr>
            <a:normAutofit/>
          </a:bodyPr>
          <a:lstStyle/>
          <a:p>
            <a:r>
              <a:rPr lang="en-US" sz="2800" b="1" dirty="0" smtClean="0">
                <a:solidFill>
                  <a:srgbClr val="FF0000"/>
                </a:solidFill>
              </a:rPr>
              <a:t>3.3(14)</a:t>
            </a:r>
            <a:endParaRPr lang="en-US" sz="2800" b="1" dirty="0">
              <a:solidFill>
                <a:srgbClr val="FF0000"/>
              </a:solidFill>
            </a:endParaRPr>
          </a:p>
        </p:txBody>
      </p:sp>
      <p:pic>
        <p:nvPicPr>
          <p:cNvPr id="5" name="Picture 4" descr="Screen Shot 2015-02-04 at 12.38.4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178" y="2311400"/>
            <a:ext cx="7192900" cy="2458156"/>
          </a:xfrm>
          <a:prstGeom prst="rect">
            <a:avLst/>
          </a:prstGeom>
        </p:spPr>
      </p:pic>
    </p:spTree>
    <p:extLst>
      <p:ext uri="{BB962C8B-B14F-4D97-AF65-F5344CB8AC3E}">
        <p14:creationId xmlns:p14="http://schemas.microsoft.com/office/powerpoint/2010/main" val="42700417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a:t>
            </a:r>
            <a:endParaRPr lang="en-US" dirty="0"/>
          </a:p>
        </p:txBody>
      </p:sp>
      <p:sp>
        <p:nvSpPr>
          <p:cNvPr id="3" name="Content Placeholder 2"/>
          <p:cNvSpPr>
            <a:spLocks noGrp="1"/>
          </p:cNvSpPr>
          <p:nvPr>
            <p:ph idx="1"/>
          </p:nvPr>
        </p:nvSpPr>
        <p:spPr/>
        <p:txBody>
          <a:bodyPr/>
          <a:lstStyle/>
          <a:p>
            <a:r>
              <a:rPr lang="en-US" dirty="0" smtClean="0"/>
              <a:t>In the class, the topic will be covered along the following lines.</a:t>
            </a:r>
          </a:p>
          <a:p>
            <a:pPr lvl="1"/>
            <a:r>
              <a:rPr lang="en-US" dirty="0" smtClean="0"/>
              <a:t>First go through Chapter 3 of the text.</a:t>
            </a:r>
          </a:p>
          <a:p>
            <a:pPr lvl="1"/>
            <a:r>
              <a:rPr lang="en-US" dirty="0" smtClean="0"/>
              <a:t>Next we will cover the materials of Chapter 6 of the book by Rosen. We will only cover the parts of this chapter not covered in the text.</a:t>
            </a:r>
          </a:p>
        </p:txBody>
      </p:sp>
    </p:spTree>
    <p:extLst>
      <p:ext uri="{BB962C8B-B14F-4D97-AF65-F5344CB8AC3E}">
        <p14:creationId xmlns:p14="http://schemas.microsoft.com/office/powerpoint/2010/main" val="339635342"/>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00FF"/>
                </a:solidFill>
              </a:rPr>
              <a:t>Pascal’s Triangle and the Binomial Theorem</a:t>
            </a:r>
            <a:endParaRPr lang="en-US" sz="3600" b="1" dirty="0">
              <a:solidFill>
                <a:srgbClr val="0000FF"/>
              </a:solidFill>
            </a:endParaRPr>
          </a:p>
        </p:txBody>
      </p:sp>
      <p:sp>
        <p:nvSpPr>
          <p:cNvPr id="3" name="Content Placeholder 2"/>
          <p:cNvSpPr>
            <a:spLocks noGrp="1"/>
          </p:cNvSpPr>
          <p:nvPr>
            <p:ph idx="1"/>
          </p:nvPr>
        </p:nvSpPr>
        <p:spPr>
          <a:xfrm>
            <a:off x="457199" y="1365000"/>
            <a:ext cx="8573138" cy="5257800"/>
          </a:xfrm>
        </p:spPr>
        <p:txBody>
          <a:bodyPr>
            <a:normAutofit/>
          </a:bodyPr>
          <a:lstStyle/>
          <a:p>
            <a:pPr marL="514350" indent="-457200"/>
            <a:r>
              <a:rPr lang="en-US" dirty="0" smtClean="0">
                <a:solidFill>
                  <a:srgbClr val="000000"/>
                </a:solidFill>
              </a:rPr>
              <a:t>We will focus on the pattern based on one equation (identity)</a:t>
            </a:r>
          </a:p>
          <a:p>
            <a:pPr marL="514350" indent="-457200"/>
            <a:endParaRPr lang="en-US" dirty="0">
              <a:solidFill>
                <a:srgbClr val="000000"/>
              </a:solidFill>
            </a:endParaRPr>
          </a:p>
          <a:p>
            <a:pPr marL="514350" indent="-457200"/>
            <a:endParaRPr lang="en-US" dirty="0" smtClean="0">
              <a:solidFill>
                <a:srgbClr val="000000"/>
              </a:solidFill>
            </a:endParaRPr>
          </a:p>
          <a:p>
            <a:pPr marL="57150" indent="0">
              <a:buNone/>
            </a:pPr>
            <a:r>
              <a:rPr lang="en-US" dirty="0">
                <a:solidFill>
                  <a:srgbClr val="000000"/>
                </a:solidFill>
              </a:rPr>
              <a:t>	</a:t>
            </a:r>
            <a:r>
              <a:rPr lang="en-US" dirty="0" smtClean="0">
                <a:solidFill>
                  <a:srgbClr val="000000"/>
                </a:solidFill>
              </a:rPr>
              <a:t>for any integers 1 ≤ n ≤ k.</a:t>
            </a:r>
          </a:p>
          <a:p>
            <a:pPr marL="514350" indent="-457200"/>
            <a:r>
              <a:rPr lang="en-US" dirty="0" smtClean="0">
                <a:solidFill>
                  <a:srgbClr val="000000"/>
                </a:solidFill>
              </a:rPr>
              <a:t>For </a:t>
            </a:r>
            <a:r>
              <a:rPr lang="en-US" dirty="0">
                <a:solidFill>
                  <a:srgbClr val="000000"/>
                </a:solidFill>
              </a:rPr>
              <a:t>any integers 1 ≤ n ≤ </a:t>
            </a:r>
            <a:r>
              <a:rPr lang="en-US" dirty="0" smtClean="0">
                <a:solidFill>
                  <a:srgbClr val="000000"/>
                </a:solidFill>
              </a:rPr>
              <a:t>k, </a:t>
            </a:r>
          </a:p>
          <a:p>
            <a:pPr marL="57150" indent="0" algn="ctr">
              <a:buNone/>
            </a:pPr>
            <a:r>
              <a:rPr lang="en-US" dirty="0">
                <a:solidFill>
                  <a:srgbClr val="000000"/>
                </a:solidFill>
              </a:rPr>
              <a:t>	</a:t>
            </a:r>
            <a:r>
              <a:rPr lang="en-US" dirty="0" smtClean="0">
                <a:solidFill>
                  <a:srgbClr val="0000FF"/>
                </a:solidFill>
              </a:rPr>
              <a:t>C(n+1,k) = C(n,k-1) + C(</a:t>
            </a:r>
            <a:r>
              <a:rPr lang="en-US" dirty="0" err="1" smtClean="0">
                <a:solidFill>
                  <a:srgbClr val="0000FF"/>
                </a:solidFill>
              </a:rPr>
              <a:t>n,k</a:t>
            </a:r>
            <a:r>
              <a:rPr lang="en-US" dirty="0" smtClean="0">
                <a:solidFill>
                  <a:srgbClr val="0000FF"/>
                </a:solidFill>
              </a:rPr>
              <a:t>)</a:t>
            </a:r>
            <a:endParaRPr lang="en-US" dirty="0">
              <a:solidFill>
                <a:srgbClr val="0000FF"/>
              </a:solidFill>
            </a:endParaRPr>
          </a:p>
          <a:p>
            <a:pPr marL="514350" indent="-457200"/>
            <a:endParaRPr lang="en-US" dirty="0" smtClean="0">
              <a:solidFill>
                <a:srgbClr val="000000"/>
              </a:solidFill>
            </a:endParaRPr>
          </a:p>
        </p:txBody>
      </p:sp>
      <p:pic>
        <p:nvPicPr>
          <p:cNvPr id="4" name="Picture 3" descr="Screen Shot 2015-02-01 at 11.59.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0701" y="2390082"/>
            <a:ext cx="3200400" cy="1168400"/>
          </a:xfrm>
          <a:prstGeom prst="rect">
            <a:avLst/>
          </a:prstGeom>
        </p:spPr>
      </p:pic>
    </p:spTree>
    <p:extLst>
      <p:ext uri="{BB962C8B-B14F-4D97-AF65-F5344CB8AC3E}">
        <p14:creationId xmlns:p14="http://schemas.microsoft.com/office/powerpoint/2010/main" val="1711471513"/>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00FF"/>
                </a:solidFill>
              </a:rPr>
              <a:t>Pascal’s Triangle and the binomial Theorem</a:t>
            </a:r>
            <a:endParaRPr lang="en-US" sz="3600" b="1" dirty="0">
              <a:solidFill>
                <a:srgbClr val="0000FF"/>
              </a:solidFill>
            </a:endParaRPr>
          </a:p>
        </p:txBody>
      </p:sp>
      <p:sp>
        <p:nvSpPr>
          <p:cNvPr id="3" name="Content Placeholder 2"/>
          <p:cNvSpPr>
            <a:spLocks noGrp="1"/>
          </p:cNvSpPr>
          <p:nvPr>
            <p:ph idx="1"/>
          </p:nvPr>
        </p:nvSpPr>
        <p:spPr>
          <a:xfrm>
            <a:off x="344909" y="1365000"/>
            <a:ext cx="8685428" cy="5493000"/>
          </a:xfrm>
        </p:spPr>
        <p:txBody>
          <a:bodyPr>
            <a:normAutofit lnSpcReduction="10000"/>
          </a:bodyPr>
          <a:lstStyle/>
          <a:p>
            <a:pPr marL="514350" indent="-457200"/>
            <a:r>
              <a:rPr lang="en-US" sz="2800" dirty="0" smtClean="0">
                <a:solidFill>
                  <a:srgbClr val="000000"/>
                </a:solidFill>
              </a:rPr>
              <a:t>For </a:t>
            </a:r>
            <a:r>
              <a:rPr lang="en-US" sz="2800" dirty="0">
                <a:solidFill>
                  <a:srgbClr val="000000"/>
                </a:solidFill>
              </a:rPr>
              <a:t>any integers 1 ≤ </a:t>
            </a:r>
            <a:r>
              <a:rPr lang="en-US" sz="2800" dirty="0" smtClean="0">
                <a:solidFill>
                  <a:srgbClr val="000000"/>
                </a:solidFill>
              </a:rPr>
              <a:t>k </a:t>
            </a:r>
            <a:r>
              <a:rPr lang="en-US" sz="2800" dirty="0">
                <a:solidFill>
                  <a:srgbClr val="000000"/>
                </a:solidFill>
              </a:rPr>
              <a:t>≤ n</a:t>
            </a:r>
            <a:r>
              <a:rPr lang="en-US" sz="2800" dirty="0" smtClean="0">
                <a:solidFill>
                  <a:srgbClr val="000000"/>
                </a:solidFill>
              </a:rPr>
              <a:t>, </a:t>
            </a:r>
          </a:p>
          <a:p>
            <a:pPr marL="57150" indent="0" algn="ctr">
              <a:buNone/>
            </a:pPr>
            <a:r>
              <a:rPr lang="en-US" sz="2800" dirty="0">
                <a:solidFill>
                  <a:srgbClr val="000000"/>
                </a:solidFill>
              </a:rPr>
              <a:t>	</a:t>
            </a:r>
            <a:r>
              <a:rPr lang="en-US" sz="2800" dirty="0" smtClean="0">
                <a:solidFill>
                  <a:srgbClr val="0000FF"/>
                </a:solidFill>
              </a:rPr>
              <a:t>C(n+1,k) = C(n,k-1) + C(</a:t>
            </a:r>
            <a:r>
              <a:rPr lang="en-US" sz="2800" dirty="0" err="1" smtClean="0">
                <a:solidFill>
                  <a:srgbClr val="0000FF"/>
                </a:solidFill>
              </a:rPr>
              <a:t>n,k</a:t>
            </a:r>
            <a:r>
              <a:rPr lang="en-US" sz="2800" dirty="0" smtClean="0">
                <a:solidFill>
                  <a:srgbClr val="0000FF"/>
                </a:solidFill>
              </a:rPr>
              <a:t>)</a:t>
            </a:r>
          </a:p>
          <a:p>
            <a:pPr marL="514350" indent="-457200"/>
            <a:r>
              <a:rPr lang="en-US" sz="2800" dirty="0" smtClean="0">
                <a:solidFill>
                  <a:srgbClr val="000000"/>
                </a:solidFill>
              </a:rPr>
              <a:t>It says that number of size-k subset of a set with n+1 elements is equal to the sum of the number of size-(k-1)  subset of a set of n elements and the number of size-k subset of a set of n elements.</a:t>
            </a:r>
          </a:p>
          <a:p>
            <a:pPr marL="514350" indent="-457200"/>
            <a:r>
              <a:rPr lang="en-US" sz="2800" dirty="0" smtClean="0">
                <a:solidFill>
                  <a:srgbClr val="000000"/>
                </a:solidFill>
              </a:rPr>
              <a:t>Consider a set with n+1 elements.</a:t>
            </a:r>
          </a:p>
          <a:p>
            <a:pPr marL="57150" indent="0">
              <a:buNone/>
            </a:pPr>
            <a:r>
              <a:rPr lang="en-US" sz="2800" dirty="0">
                <a:solidFill>
                  <a:srgbClr val="000000"/>
                </a:solidFill>
              </a:rPr>
              <a:t>	</a:t>
            </a:r>
            <a:r>
              <a:rPr lang="en-US" sz="2800" dirty="0" smtClean="0">
                <a:solidFill>
                  <a:srgbClr val="000000"/>
                </a:solidFill>
              </a:rPr>
              <a:t> A={0,1,2, …,n).</a:t>
            </a:r>
          </a:p>
          <a:p>
            <a:pPr marL="514350" indent="-457200"/>
            <a:r>
              <a:rPr lang="en-US" sz="2800" dirty="0">
                <a:solidFill>
                  <a:srgbClr val="0000FF"/>
                </a:solidFill>
              </a:rPr>
              <a:t>A</a:t>
            </a:r>
            <a:r>
              <a:rPr lang="en-US" sz="2800" dirty="0" smtClean="0">
                <a:solidFill>
                  <a:srgbClr val="0000FF"/>
                </a:solidFill>
              </a:rPr>
              <a:t>ll subsets of A of size k</a:t>
            </a:r>
          </a:p>
          <a:p>
            <a:pPr marL="57150" indent="0">
              <a:buNone/>
            </a:pPr>
            <a:r>
              <a:rPr lang="en-US" sz="2800" dirty="0">
                <a:solidFill>
                  <a:srgbClr val="000000"/>
                </a:solidFill>
              </a:rPr>
              <a:t>	</a:t>
            </a:r>
            <a:r>
              <a:rPr lang="en-US" sz="2800" dirty="0" smtClean="0">
                <a:solidFill>
                  <a:srgbClr val="000000"/>
                </a:solidFill>
              </a:rPr>
              <a:t> 		      = </a:t>
            </a:r>
            <a:r>
              <a:rPr lang="en-US" sz="2800" dirty="0" smtClean="0">
                <a:solidFill>
                  <a:srgbClr val="0000FF"/>
                </a:solidFill>
              </a:rPr>
              <a:t>All subsets of size k with element 0  in it </a:t>
            </a:r>
          </a:p>
          <a:p>
            <a:pPr marL="57150" indent="0">
              <a:buNone/>
            </a:pPr>
            <a:r>
              <a:rPr lang="en-US" sz="2800" dirty="0">
                <a:solidFill>
                  <a:srgbClr val="000000"/>
                </a:solidFill>
              </a:rPr>
              <a:t>	</a:t>
            </a:r>
            <a:r>
              <a:rPr lang="en-US" sz="2800" dirty="0" smtClean="0">
                <a:solidFill>
                  <a:srgbClr val="000000"/>
                </a:solidFill>
              </a:rPr>
              <a:t>				+ </a:t>
            </a:r>
            <a:r>
              <a:rPr lang="en-US" sz="2800" dirty="0" smtClean="0">
                <a:solidFill>
                  <a:srgbClr val="0000FF"/>
                </a:solidFill>
              </a:rPr>
              <a:t>All subsets of size k with no element 0.</a:t>
            </a:r>
          </a:p>
          <a:p>
            <a:pPr marL="57150" indent="0">
              <a:buNone/>
            </a:pPr>
            <a:r>
              <a:rPr lang="en-US" sz="2800" dirty="0" smtClean="0">
                <a:solidFill>
                  <a:srgbClr val="000000"/>
                </a:solidFill>
              </a:rPr>
              <a:t>      </a:t>
            </a:r>
            <a:r>
              <a:rPr lang="en-US" sz="2800" b="1" dirty="0" smtClean="0">
                <a:solidFill>
                  <a:srgbClr val="FF0000"/>
                </a:solidFill>
              </a:rPr>
              <a:t>C(n+1,k) = C(n,k-1) + C(</a:t>
            </a:r>
            <a:r>
              <a:rPr lang="en-US" sz="2800" b="1" dirty="0" err="1" smtClean="0">
                <a:solidFill>
                  <a:srgbClr val="FF0000"/>
                </a:solidFill>
              </a:rPr>
              <a:t>n,k</a:t>
            </a:r>
            <a:r>
              <a:rPr lang="en-US" sz="2800" b="1" dirty="0" smtClean="0">
                <a:solidFill>
                  <a:srgbClr val="FF0000"/>
                </a:solidFill>
              </a:rPr>
              <a:t>).</a:t>
            </a:r>
            <a:endParaRPr lang="en-US" sz="2800" b="1" dirty="0">
              <a:solidFill>
                <a:srgbClr val="FF0000"/>
              </a:solidFill>
            </a:endParaRPr>
          </a:p>
          <a:p>
            <a:pPr marL="514350" indent="-457200"/>
            <a:endParaRPr lang="en-US" sz="2800" dirty="0" smtClean="0">
              <a:solidFill>
                <a:srgbClr val="000000"/>
              </a:solidFill>
            </a:endParaRPr>
          </a:p>
        </p:txBody>
      </p:sp>
    </p:spTree>
    <p:extLst>
      <p:ext uri="{BB962C8B-B14F-4D97-AF65-F5344CB8AC3E}">
        <p14:creationId xmlns:p14="http://schemas.microsoft.com/office/powerpoint/2010/main" val="4105774052"/>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00FF"/>
                </a:solidFill>
              </a:rPr>
              <a:t>Pascal’s Triangle and the Binomial Theorem</a:t>
            </a:r>
            <a:endParaRPr lang="en-US" sz="3600" b="1" dirty="0">
              <a:solidFill>
                <a:srgbClr val="0000FF"/>
              </a:solidFill>
            </a:endParaRPr>
          </a:p>
        </p:txBody>
      </p:sp>
      <p:sp>
        <p:nvSpPr>
          <p:cNvPr id="3" name="Content Placeholder 2"/>
          <p:cNvSpPr>
            <a:spLocks noGrp="1"/>
          </p:cNvSpPr>
          <p:nvPr>
            <p:ph idx="1"/>
          </p:nvPr>
        </p:nvSpPr>
        <p:spPr>
          <a:xfrm>
            <a:off x="344909" y="1365000"/>
            <a:ext cx="8685428" cy="5493000"/>
          </a:xfrm>
        </p:spPr>
        <p:txBody>
          <a:bodyPr>
            <a:normAutofit lnSpcReduction="10000"/>
          </a:bodyPr>
          <a:lstStyle/>
          <a:p>
            <a:pPr marL="514350" indent="-457200"/>
            <a:r>
              <a:rPr lang="en-US" sz="2800" dirty="0" smtClean="0">
                <a:solidFill>
                  <a:srgbClr val="000000"/>
                </a:solidFill>
              </a:rPr>
              <a:t>For </a:t>
            </a:r>
            <a:r>
              <a:rPr lang="en-US" sz="2800" dirty="0">
                <a:solidFill>
                  <a:srgbClr val="000000"/>
                </a:solidFill>
              </a:rPr>
              <a:t>any integers 1 ≤ </a:t>
            </a:r>
            <a:r>
              <a:rPr lang="en-US" sz="2800" dirty="0" smtClean="0">
                <a:solidFill>
                  <a:srgbClr val="000000"/>
                </a:solidFill>
              </a:rPr>
              <a:t>k </a:t>
            </a:r>
            <a:r>
              <a:rPr lang="en-US" sz="2800" dirty="0">
                <a:solidFill>
                  <a:srgbClr val="000000"/>
                </a:solidFill>
              </a:rPr>
              <a:t>≤ n</a:t>
            </a:r>
            <a:r>
              <a:rPr lang="en-US" sz="2800" dirty="0" smtClean="0">
                <a:solidFill>
                  <a:srgbClr val="000000"/>
                </a:solidFill>
              </a:rPr>
              <a:t>, </a:t>
            </a:r>
          </a:p>
          <a:p>
            <a:pPr marL="57150" indent="0" algn="ctr">
              <a:buNone/>
            </a:pPr>
            <a:r>
              <a:rPr lang="en-US" sz="2800" dirty="0">
                <a:solidFill>
                  <a:srgbClr val="000000"/>
                </a:solidFill>
              </a:rPr>
              <a:t>	</a:t>
            </a:r>
            <a:r>
              <a:rPr lang="en-US" sz="2800" dirty="0" smtClean="0">
                <a:solidFill>
                  <a:srgbClr val="0000FF"/>
                </a:solidFill>
              </a:rPr>
              <a:t>C(n+1,k) = C(n,k-1) + C(</a:t>
            </a:r>
            <a:r>
              <a:rPr lang="en-US" sz="2800" dirty="0" err="1" smtClean="0">
                <a:solidFill>
                  <a:srgbClr val="0000FF"/>
                </a:solidFill>
              </a:rPr>
              <a:t>n,k</a:t>
            </a:r>
            <a:r>
              <a:rPr lang="en-US" sz="2800" dirty="0" smtClean="0">
                <a:solidFill>
                  <a:srgbClr val="0000FF"/>
                </a:solidFill>
              </a:rPr>
              <a:t>)</a:t>
            </a:r>
          </a:p>
          <a:p>
            <a:pPr marL="514350" indent="-457200"/>
            <a:r>
              <a:rPr lang="en-US" sz="2800" dirty="0" smtClean="0">
                <a:solidFill>
                  <a:srgbClr val="000000"/>
                </a:solidFill>
              </a:rPr>
              <a:t>It says that number of size-k subset of a set with n+1 elements is equal to the sum of the number of size-(k-1)  subset of a set of n elements and the number of size-k subset of a set of n elements.</a:t>
            </a:r>
          </a:p>
          <a:p>
            <a:pPr marL="514350" indent="-457200"/>
            <a:r>
              <a:rPr lang="en-US" sz="2800" dirty="0" smtClean="0">
                <a:solidFill>
                  <a:srgbClr val="000000"/>
                </a:solidFill>
              </a:rPr>
              <a:t>Consider a set with n+1 elements.</a:t>
            </a:r>
          </a:p>
          <a:p>
            <a:pPr marL="57150" indent="0">
              <a:buNone/>
            </a:pPr>
            <a:r>
              <a:rPr lang="en-US" sz="2800" dirty="0">
                <a:solidFill>
                  <a:srgbClr val="000000"/>
                </a:solidFill>
              </a:rPr>
              <a:t>	</a:t>
            </a:r>
            <a:r>
              <a:rPr lang="en-US" sz="2800" dirty="0" smtClean="0">
                <a:solidFill>
                  <a:srgbClr val="000000"/>
                </a:solidFill>
              </a:rPr>
              <a:t> A={0,1,2, …,n).</a:t>
            </a:r>
          </a:p>
          <a:p>
            <a:pPr marL="514350" indent="-457200"/>
            <a:r>
              <a:rPr lang="en-US" sz="2800" dirty="0">
                <a:solidFill>
                  <a:srgbClr val="0000FF"/>
                </a:solidFill>
              </a:rPr>
              <a:t>A</a:t>
            </a:r>
            <a:r>
              <a:rPr lang="en-US" sz="2800" dirty="0" smtClean="0">
                <a:solidFill>
                  <a:srgbClr val="0000FF"/>
                </a:solidFill>
              </a:rPr>
              <a:t>ll subsets of A of size k</a:t>
            </a:r>
          </a:p>
          <a:p>
            <a:pPr marL="57150" indent="0">
              <a:buNone/>
            </a:pPr>
            <a:r>
              <a:rPr lang="en-US" sz="2800" dirty="0">
                <a:solidFill>
                  <a:srgbClr val="000000"/>
                </a:solidFill>
              </a:rPr>
              <a:t>	</a:t>
            </a:r>
            <a:r>
              <a:rPr lang="en-US" sz="2800" dirty="0" smtClean="0">
                <a:solidFill>
                  <a:srgbClr val="000000"/>
                </a:solidFill>
              </a:rPr>
              <a:t> 		      = </a:t>
            </a:r>
            <a:r>
              <a:rPr lang="en-US" sz="2800" dirty="0" smtClean="0">
                <a:solidFill>
                  <a:srgbClr val="0000FF"/>
                </a:solidFill>
              </a:rPr>
              <a:t>All subsets of size k with element 0  in it </a:t>
            </a:r>
          </a:p>
          <a:p>
            <a:pPr marL="57150" indent="0">
              <a:buNone/>
            </a:pPr>
            <a:r>
              <a:rPr lang="en-US" sz="2800" dirty="0">
                <a:solidFill>
                  <a:srgbClr val="000000"/>
                </a:solidFill>
              </a:rPr>
              <a:t>	</a:t>
            </a:r>
            <a:r>
              <a:rPr lang="en-US" sz="2800" dirty="0" smtClean="0">
                <a:solidFill>
                  <a:srgbClr val="000000"/>
                </a:solidFill>
              </a:rPr>
              <a:t>				+ </a:t>
            </a:r>
            <a:r>
              <a:rPr lang="en-US" sz="2800" dirty="0" smtClean="0">
                <a:solidFill>
                  <a:srgbClr val="0000FF"/>
                </a:solidFill>
              </a:rPr>
              <a:t>All subsets of size k with no element 0.</a:t>
            </a:r>
          </a:p>
          <a:p>
            <a:pPr marL="57150" indent="0">
              <a:buNone/>
            </a:pPr>
            <a:r>
              <a:rPr lang="en-US" sz="2800" dirty="0" smtClean="0">
                <a:solidFill>
                  <a:srgbClr val="000000"/>
                </a:solidFill>
              </a:rPr>
              <a:t>      </a:t>
            </a:r>
            <a:r>
              <a:rPr lang="en-US" sz="2800" b="1" dirty="0" smtClean="0">
                <a:solidFill>
                  <a:srgbClr val="FF0000"/>
                </a:solidFill>
              </a:rPr>
              <a:t>C(n+1,k) = C(n,k-1) + C(</a:t>
            </a:r>
            <a:r>
              <a:rPr lang="en-US" sz="2800" b="1" dirty="0" err="1" smtClean="0">
                <a:solidFill>
                  <a:srgbClr val="FF0000"/>
                </a:solidFill>
              </a:rPr>
              <a:t>n,k</a:t>
            </a:r>
            <a:r>
              <a:rPr lang="en-US" sz="2800" b="1" dirty="0" smtClean="0">
                <a:solidFill>
                  <a:srgbClr val="FF0000"/>
                </a:solidFill>
              </a:rPr>
              <a:t>).</a:t>
            </a:r>
            <a:endParaRPr lang="en-US" sz="2800" b="1" dirty="0">
              <a:solidFill>
                <a:srgbClr val="FF0000"/>
              </a:solidFill>
            </a:endParaRPr>
          </a:p>
          <a:p>
            <a:pPr marL="514350" indent="-457200"/>
            <a:endParaRPr lang="en-US" sz="2800" dirty="0" smtClean="0">
              <a:solidFill>
                <a:srgbClr val="000000"/>
              </a:solidFill>
            </a:endParaRPr>
          </a:p>
        </p:txBody>
      </p:sp>
      <p:sp>
        <p:nvSpPr>
          <p:cNvPr id="5" name="TextBox 4"/>
          <p:cNvSpPr txBox="1"/>
          <p:nvPr/>
        </p:nvSpPr>
        <p:spPr>
          <a:xfrm>
            <a:off x="4969821" y="3982697"/>
            <a:ext cx="3716979" cy="1384995"/>
          </a:xfrm>
          <a:prstGeom prst="rect">
            <a:avLst/>
          </a:prstGeom>
          <a:solidFill>
            <a:srgbClr val="FFFF00"/>
          </a:solidFill>
        </p:spPr>
        <p:txBody>
          <a:bodyPr wrap="square" rtlCol="0">
            <a:spAutoFit/>
          </a:bodyPr>
          <a:lstStyle/>
          <a:p>
            <a:r>
              <a:rPr lang="en-US" sz="2800" dirty="0" smtClean="0"/>
              <a:t>Note that k is at least 1 and k cannot be greater than n.</a:t>
            </a:r>
            <a:endParaRPr lang="en-US" sz="2800" dirty="0"/>
          </a:p>
        </p:txBody>
      </p:sp>
    </p:spTree>
    <p:extLst>
      <p:ext uri="{BB962C8B-B14F-4D97-AF65-F5344CB8AC3E}">
        <p14:creationId xmlns:p14="http://schemas.microsoft.com/office/powerpoint/2010/main" val="1028200643"/>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411033" y="2570821"/>
            <a:ext cx="6947159" cy="4113110"/>
            <a:chOff x="588932" y="2422473"/>
            <a:chExt cx="6947159" cy="4113110"/>
          </a:xfrm>
        </p:grpSpPr>
        <p:pic>
          <p:nvPicPr>
            <p:cNvPr id="6" name="Picture 5" descr="Screen Shot 2015-02-01 at 1.58.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142" y="2422473"/>
              <a:ext cx="6371949" cy="4113110"/>
            </a:xfrm>
            <a:prstGeom prst="rect">
              <a:avLst/>
            </a:prstGeom>
          </p:spPr>
        </p:pic>
        <p:grpSp>
          <p:nvGrpSpPr>
            <p:cNvPr id="16" name="Group 15"/>
            <p:cNvGrpSpPr/>
            <p:nvPr/>
          </p:nvGrpSpPr>
          <p:grpSpPr>
            <a:xfrm>
              <a:off x="588932" y="2728303"/>
              <a:ext cx="4302500" cy="3295479"/>
              <a:chOff x="588932" y="2728303"/>
              <a:chExt cx="4302500" cy="3295479"/>
            </a:xfrm>
          </p:grpSpPr>
          <p:sp>
            <p:nvSpPr>
              <p:cNvPr id="8" name="TextBox 7"/>
              <p:cNvSpPr txBox="1"/>
              <p:nvPr/>
            </p:nvSpPr>
            <p:spPr>
              <a:xfrm>
                <a:off x="595751" y="2728303"/>
                <a:ext cx="4295681" cy="369332"/>
              </a:xfrm>
              <a:prstGeom prst="rect">
                <a:avLst/>
              </a:prstGeom>
              <a:noFill/>
            </p:spPr>
            <p:txBody>
              <a:bodyPr wrap="square" rtlCol="0">
                <a:spAutoFit/>
              </a:bodyPr>
              <a:lstStyle/>
              <a:p>
                <a:r>
                  <a:rPr lang="en-US" dirty="0" smtClean="0"/>
                  <a:t>n=0 -----------------------------------------</a:t>
                </a:r>
                <a:endParaRPr lang="en-US" dirty="0"/>
              </a:p>
            </p:txBody>
          </p:sp>
          <p:sp>
            <p:nvSpPr>
              <p:cNvPr id="9" name="TextBox 8"/>
              <p:cNvSpPr txBox="1"/>
              <p:nvPr/>
            </p:nvSpPr>
            <p:spPr>
              <a:xfrm>
                <a:off x="588932" y="3094929"/>
                <a:ext cx="4295681" cy="369332"/>
              </a:xfrm>
              <a:prstGeom prst="rect">
                <a:avLst/>
              </a:prstGeom>
              <a:noFill/>
            </p:spPr>
            <p:txBody>
              <a:bodyPr wrap="square" rtlCol="0">
                <a:spAutoFit/>
              </a:bodyPr>
              <a:lstStyle/>
              <a:p>
                <a:r>
                  <a:rPr lang="en-US" dirty="0" smtClean="0"/>
                  <a:t>n=1 -----------------------------------</a:t>
                </a:r>
                <a:endParaRPr lang="en-US" dirty="0"/>
              </a:p>
            </p:txBody>
          </p:sp>
          <p:sp>
            <p:nvSpPr>
              <p:cNvPr id="10" name="TextBox 9"/>
              <p:cNvSpPr txBox="1"/>
              <p:nvPr/>
            </p:nvSpPr>
            <p:spPr>
              <a:xfrm>
                <a:off x="595757" y="3495621"/>
                <a:ext cx="3449081" cy="369332"/>
              </a:xfrm>
              <a:prstGeom prst="rect">
                <a:avLst/>
              </a:prstGeom>
              <a:noFill/>
            </p:spPr>
            <p:txBody>
              <a:bodyPr wrap="square" rtlCol="0">
                <a:spAutoFit/>
              </a:bodyPr>
              <a:lstStyle/>
              <a:p>
                <a:r>
                  <a:rPr lang="en-US" dirty="0" smtClean="0"/>
                  <a:t>n=2 ------------------------------</a:t>
                </a:r>
                <a:endParaRPr lang="en-US" dirty="0"/>
              </a:p>
            </p:txBody>
          </p:sp>
          <p:sp>
            <p:nvSpPr>
              <p:cNvPr id="11" name="TextBox 10"/>
              <p:cNvSpPr txBox="1"/>
              <p:nvPr/>
            </p:nvSpPr>
            <p:spPr>
              <a:xfrm>
                <a:off x="588932" y="3948450"/>
                <a:ext cx="3449081" cy="369332"/>
              </a:xfrm>
              <a:prstGeom prst="rect">
                <a:avLst/>
              </a:prstGeom>
              <a:noFill/>
            </p:spPr>
            <p:txBody>
              <a:bodyPr wrap="square" rtlCol="0">
                <a:spAutoFit/>
              </a:bodyPr>
              <a:lstStyle/>
              <a:p>
                <a:r>
                  <a:rPr lang="en-US" dirty="0" smtClean="0"/>
                  <a:t>n=3 --------------------------</a:t>
                </a:r>
                <a:endParaRPr lang="en-US" dirty="0"/>
              </a:p>
            </p:txBody>
          </p:sp>
          <p:sp>
            <p:nvSpPr>
              <p:cNvPr id="12" name="TextBox 11"/>
              <p:cNvSpPr txBox="1"/>
              <p:nvPr/>
            </p:nvSpPr>
            <p:spPr>
              <a:xfrm>
                <a:off x="595757" y="4383176"/>
                <a:ext cx="3449081" cy="369332"/>
              </a:xfrm>
              <a:prstGeom prst="rect">
                <a:avLst/>
              </a:prstGeom>
              <a:noFill/>
            </p:spPr>
            <p:txBody>
              <a:bodyPr wrap="square" rtlCol="0">
                <a:spAutoFit/>
              </a:bodyPr>
              <a:lstStyle/>
              <a:p>
                <a:r>
                  <a:rPr lang="en-US" dirty="0" smtClean="0"/>
                  <a:t>n=4 ---------------------</a:t>
                </a:r>
                <a:endParaRPr lang="en-US" dirty="0"/>
              </a:p>
            </p:txBody>
          </p:sp>
          <p:sp>
            <p:nvSpPr>
              <p:cNvPr id="13" name="TextBox 12"/>
              <p:cNvSpPr txBox="1"/>
              <p:nvPr/>
            </p:nvSpPr>
            <p:spPr>
              <a:xfrm>
                <a:off x="613980" y="4817628"/>
                <a:ext cx="3449081" cy="369332"/>
              </a:xfrm>
              <a:prstGeom prst="rect">
                <a:avLst/>
              </a:prstGeom>
              <a:noFill/>
            </p:spPr>
            <p:txBody>
              <a:bodyPr wrap="square" rtlCol="0">
                <a:spAutoFit/>
              </a:bodyPr>
              <a:lstStyle/>
              <a:p>
                <a:r>
                  <a:rPr lang="en-US" dirty="0" smtClean="0"/>
                  <a:t>n=5 -----------------</a:t>
                </a:r>
                <a:endParaRPr lang="en-US" dirty="0"/>
              </a:p>
            </p:txBody>
          </p:sp>
          <p:sp>
            <p:nvSpPr>
              <p:cNvPr id="14" name="TextBox 13"/>
              <p:cNvSpPr txBox="1"/>
              <p:nvPr/>
            </p:nvSpPr>
            <p:spPr>
              <a:xfrm>
                <a:off x="645336" y="5191457"/>
                <a:ext cx="3449081" cy="369332"/>
              </a:xfrm>
              <a:prstGeom prst="rect">
                <a:avLst/>
              </a:prstGeom>
              <a:noFill/>
            </p:spPr>
            <p:txBody>
              <a:bodyPr wrap="square" rtlCol="0">
                <a:spAutoFit/>
              </a:bodyPr>
              <a:lstStyle/>
              <a:p>
                <a:r>
                  <a:rPr lang="en-US" dirty="0" smtClean="0"/>
                  <a:t>n=6 ------------</a:t>
                </a:r>
                <a:endParaRPr lang="en-US" dirty="0"/>
              </a:p>
            </p:txBody>
          </p:sp>
          <p:sp>
            <p:nvSpPr>
              <p:cNvPr id="15" name="TextBox 14"/>
              <p:cNvSpPr txBox="1"/>
              <p:nvPr/>
            </p:nvSpPr>
            <p:spPr>
              <a:xfrm>
                <a:off x="645336" y="5654450"/>
                <a:ext cx="3449081" cy="369332"/>
              </a:xfrm>
              <a:prstGeom prst="rect">
                <a:avLst/>
              </a:prstGeom>
              <a:noFill/>
            </p:spPr>
            <p:txBody>
              <a:bodyPr wrap="square" rtlCol="0">
                <a:spAutoFit/>
              </a:bodyPr>
              <a:lstStyle/>
              <a:p>
                <a:r>
                  <a:rPr lang="en-US" dirty="0" smtClean="0"/>
                  <a:t>n=7 --------</a:t>
                </a:r>
                <a:endParaRPr lang="en-US" dirty="0"/>
              </a:p>
            </p:txBody>
          </p:sp>
        </p:grpSp>
      </p:grpSp>
      <p:sp>
        <p:nvSpPr>
          <p:cNvPr id="2" name="Title 1"/>
          <p:cNvSpPr>
            <a:spLocks noGrp="1"/>
          </p:cNvSpPr>
          <p:nvPr>
            <p:ph type="title"/>
          </p:nvPr>
        </p:nvSpPr>
        <p:spPr/>
        <p:txBody>
          <a:bodyPr>
            <a:noAutofit/>
          </a:bodyPr>
          <a:lstStyle/>
          <a:p>
            <a:r>
              <a:rPr lang="en-US" sz="3600" b="1" dirty="0" smtClean="0">
                <a:solidFill>
                  <a:srgbClr val="0000FF"/>
                </a:solidFill>
              </a:rPr>
              <a:t>Pascal’s Triangle</a:t>
            </a:r>
            <a:endParaRPr lang="en-US" sz="3600" b="1" dirty="0">
              <a:solidFill>
                <a:srgbClr val="0000FF"/>
              </a:solidFill>
            </a:endParaRPr>
          </a:p>
        </p:txBody>
      </p:sp>
      <p:sp>
        <p:nvSpPr>
          <p:cNvPr id="3" name="Content Placeholder 2"/>
          <p:cNvSpPr>
            <a:spLocks noGrp="1"/>
          </p:cNvSpPr>
          <p:nvPr>
            <p:ph idx="1"/>
          </p:nvPr>
        </p:nvSpPr>
        <p:spPr>
          <a:xfrm>
            <a:off x="344909" y="1365000"/>
            <a:ext cx="8685428" cy="5493000"/>
          </a:xfrm>
        </p:spPr>
        <p:txBody>
          <a:bodyPr>
            <a:normAutofit/>
          </a:bodyPr>
          <a:lstStyle/>
          <a:p>
            <a:pPr marL="514350" indent="-457200"/>
            <a:r>
              <a:rPr lang="en-US" sz="2800" dirty="0" smtClean="0">
                <a:solidFill>
                  <a:srgbClr val="000000"/>
                </a:solidFill>
              </a:rPr>
              <a:t>Suppose we write C(</a:t>
            </a:r>
            <a:r>
              <a:rPr lang="en-US" sz="2800" dirty="0" err="1" smtClean="0">
                <a:solidFill>
                  <a:srgbClr val="000000"/>
                </a:solidFill>
              </a:rPr>
              <a:t>n,k</a:t>
            </a:r>
            <a:r>
              <a:rPr lang="en-US" sz="2800" dirty="0" smtClean="0">
                <a:solidFill>
                  <a:srgbClr val="000000"/>
                </a:solidFill>
              </a:rPr>
              <a:t>), 1 ≤ k ≤ n for n=0,1,2, … and for all feasible values of k, with a certain pattern as follows:</a:t>
            </a:r>
            <a:endParaRPr lang="en-US" sz="2800" dirty="0">
              <a:solidFill>
                <a:srgbClr val="000000"/>
              </a:solidFill>
            </a:endParaRPr>
          </a:p>
        </p:txBody>
      </p:sp>
    </p:spTree>
    <p:extLst>
      <p:ext uri="{BB962C8B-B14F-4D97-AF65-F5344CB8AC3E}">
        <p14:creationId xmlns:p14="http://schemas.microsoft.com/office/powerpoint/2010/main" val="3615395586"/>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Pascal’s Triangle</a:t>
            </a:r>
            <a:endParaRPr lang="en-US" b="1" dirty="0">
              <a:solidFill>
                <a:srgbClr val="0000FF"/>
              </a:solidFill>
            </a:endParaRPr>
          </a:p>
        </p:txBody>
      </p:sp>
      <p:sp>
        <p:nvSpPr>
          <p:cNvPr id="3" name="Content Placeholder 2"/>
          <p:cNvSpPr>
            <a:spLocks noGrp="1"/>
          </p:cNvSpPr>
          <p:nvPr>
            <p:ph idx="1"/>
          </p:nvPr>
        </p:nvSpPr>
        <p:spPr>
          <a:xfrm>
            <a:off x="457199" y="1365000"/>
            <a:ext cx="8573138" cy="5257800"/>
          </a:xfrm>
        </p:spPr>
        <p:txBody>
          <a:bodyPr>
            <a:normAutofit/>
          </a:bodyPr>
          <a:lstStyle/>
          <a:p>
            <a:pPr marL="514350" indent="-457200"/>
            <a:r>
              <a:rPr lang="en-US" dirty="0" smtClean="0">
                <a:solidFill>
                  <a:srgbClr val="0000FF"/>
                </a:solidFill>
              </a:rPr>
              <a:t>Any number C(n+1,k) for  </a:t>
            </a:r>
            <a:r>
              <a:rPr lang="en-US" dirty="0">
                <a:solidFill>
                  <a:srgbClr val="0000FF"/>
                </a:solidFill>
              </a:rPr>
              <a:t>1 ≤ k </a:t>
            </a:r>
            <a:r>
              <a:rPr lang="en-US" dirty="0" smtClean="0">
                <a:solidFill>
                  <a:srgbClr val="0000FF"/>
                </a:solidFill>
              </a:rPr>
              <a:t>≤</a:t>
            </a:r>
            <a:r>
              <a:rPr lang="en-US" dirty="0">
                <a:solidFill>
                  <a:srgbClr val="0000FF"/>
                </a:solidFill>
              </a:rPr>
              <a:t> </a:t>
            </a:r>
            <a:r>
              <a:rPr lang="en-US" dirty="0" smtClean="0">
                <a:solidFill>
                  <a:srgbClr val="0000FF"/>
                </a:solidFill>
              </a:rPr>
              <a:t>n is immediately below and between the two numbers C(n,k-1) and C(</a:t>
            </a:r>
            <a:r>
              <a:rPr lang="en-US" dirty="0" err="1" smtClean="0">
                <a:solidFill>
                  <a:srgbClr val="0000FF"/>
                </a:solidFill>
              </a:rPr>
              <a:t>n,k</a:t>
            </a:r>
            <a:r>
              <a:rPr lang="en-US" dirty="0" smtClean="0">
                <a:solidFill>
                  <a:srgbClr val="0000FF"/>
                </a:solidFill>
              </a:rPr>
              <a:t>) in the previous row.</a:t>
            </a:r>
          </a:p>
          <a:p>
            <a:pPr marL="514350" indent="-457200"/>
            <a:endParaRPr lang="en-US" dirty="0">
              <a:solidFill>
                <a:srgbClr val="0000FF"/>
              </a:solidFill>
            </a:endParaRPr>
          </a:p>
        </p:txBody>
      </p:sp>
    </p:spTree>
    <p:extLst>
      <p:ext uri="{BB962C8B-B14F-4D97-AF65-F5344CB8AC3E}">
        <p14:creationId xmlns:p14="http://schemas.microsoft.com/office/powerpoint/2010/main" val="1725828340"/>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00FF"/>
                </a:solidFill>
              </a:rPr>
              <a:t>Pascal’s Triangle</a:t>
            </a:r>
            <a:endParaRPr lang="en-US" sz="3600" b="1" dirty="0">
              <a:solidFill>
                <a:srgbClr val="0000FF"/>
              </a:solidFill>
            </a:endParaRPr>
          </a:p>
        </p:txBody>
      </p:sp>
      <p:sp>
        <p:nvSpPr>
          <p:cNvPr id="3" name="Content Placeholder 2"/>
          <p:cNvSpPr>
            <a:spLocks noGrp="1"/>
          </p:cNvSpPr>
          <p:nvPr>
            <p:ph idx="1"/>
          </p:nvPr>
        </p:nvSpPr>
        <p:spPr>
          <a:xfrm>
            <a:off x="344908" y="1365000"/>
            <a:ext cx="8799091" cy="5493000"/>
          </a:xfrm>
        </p:spPr>
        <p:txBody>
          <a:bodyPr>
            <a:normAutofit/>
          </a:bodyPr>
          <a:lstStyle/>
          <a:p>
            <a:pPr marL="514350" indent="-457200"/>
            <a:r>
              <a:rPr lang="en-US" sz="2800" dirty="0" smtClean="0">
                <a:solidFill>
                  <a:srgbClr val="000000"/>
                </a:solidFill>
              </a:rPr>
              <a:t>When we evaluate C(</a:t>
            </a:r>
            <a:r>
              <a:rPr lang="en-US" sz="2800" dirty="0" err="1" smtClean="0">
                <a:solidFill>
                  <a:srgbClr val="000000"/>
                </a:solidFill>
              </a:rPr>
              <a:t>n,k</a:t>
            </a:r>
            <a:r>
              <a:rPr lang="en-US" sz="2800" dirty="0" smtClean="0">
                <a:solidFill>
                  <a:srgbClr val="000000"/>
                </a:solidFill>
              </a:rPr>
              <a:t>) for all n and k, we get the following triangle of numbers. For example C(6,4)=20.</a:t>
            </a:r>
          </a:p>
          <a:p>
            <a:pPr marL="514350" indent="-457200"/>
            <a:r>
              <a:rPr lang="en-US" sz="2400" dirty="0" smtClean="0">
                <a:solidFill>
                  <a:srgbClr val="000000"/>
                </a:solidFill>
              </a:rPr>
              <a:t>The arrangement is called </a:t>
            </a:r>
            <a:r>
              <a:rPr lang="en-US" sz="2400" b="1" dirty="0" smtClean="0">
                <a:solidFill>
                  <a:srgbClr val="FF0000"/>
                </a:solidFill>
              </a:rPr>
              <a:t>Pascal’s triangle (Pascal 1623-1660)</a:t>
            </a:r>
            <a:r>
              <a:rPr lang="en-US" sz="2400" dirty="0" smtClean="0">
                <a:solidFill>
                  <a:srgbClr val="000000"/>
                </a:solidFill>
              </a:rPr>
              <a:t>.</a:t>
            </a:r>
            <a:endParaRPr lang="en-US" sz="2400" dirty="0">
              <a:solidFill>
                <a:srgbClr val="000000"/>
              </a:solidFill>
            </a:endParaRPr>
          </a:p>
        </p:txBody>
      </p:sp>
      <p:grpSp>
        <p:nvGrpSpPr>
          <p:cNvPr id="7" name="Group 6"/>
          <p:cNvGrpSpPr/>
          <p:nvPr/>
        </p:nvGrpSpPr>
        <p:grpSpPr>
          <a:xfrm>
            <a:off x="1610764" y="3016235"/>
            <a:ext cx="6675268" cy="3640990"/>
            <a:chOff x="588932" y="2724537"/>
            <a:chExt cx="6675268" cy="3640990"/>
          </a:xfrm>
        </p:grpSpPr>
        <p:pic>
          <p:nvPicPr>
            <p:cNvPr id="5" name="Picture 4" descr="Screen Shot 2015-02-01 at 2.33.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913" y="2724537"/>
              <a:ext cx="5821287" cy="3640990"/>
            </a:xfrm>
            <a:prstGeom prst="rect">
              <a:avLst/>
            </a:prstGeom>
          </p:spPr>
        </p:pic>
        <p:sp>
          <p:nvSpPr>
            <p:cNvPr id="8" name="TextBox 7"/>
            <p:cNvSpPr txBox="1"/>
            <p:nvPr/>
          </p:nvSpPr>
          <p:spPr>
            <a:xfrm>
              <a:off x="595751" y="2728303"/>
              <a:ext cx="4295681" cy="369332"/>
            </a:xfrm>
            <a:prstGeom prst="rect">
              <a:avLst/>
            </a:prstGeom>
            <a:noFill/>
          </p:spPr>
          <p:txBody>
            <a:bodyPr wrap="square" rtlCol="0">
              <a:spAutoFit/>
            </a:bodyPr>
            <a:lstStyle/>
            <a:p>
              <a:r>
                <a:rPr lang="en-US" dirty="0" smtClean="0"/>
                <a:t>n=0  (Row 0)--------------------------------</a:t>
              </a:r>
              <a:endParaRPr lang="en-US" dirty="0"/>
            </a:p>
          </p:txBody>
        </p:sp>
        <p:sp>
          <p:nvSpPr>
            <p:cNvPr id="9" name="TextBox 8"/>
            <p:cNvSpPr txBox="1"/>
            <p:nvPr/>
          </p:nvSpPr>
          <p:spPr>
            <a:xfrm>
              <a:off x="588932" y="3094929"/>
              <a:ext cx="4295681" cy="369332"/>
            </a:xfrm>
            <a:prstGeom prst="rect">
              <a:avLst/>
            </a:prstGeom>
            <a:noFill/>
          </p:spPr>
          <p:txBody>
            <a:bodyPr wrap="square" rtlCol="0">
              <a:spAutoFit/>
            </a:bodyPr>
            <a:lstStyle/>
            <a:p>
              <a:r>
                <a:rPr lang="en-US" dirty="0" smtClean="0"/>
                <a:t>n=1  (Row 1)---------------------------</a:t>
              </a:r>
              <a:endParaRPr lang="en-US" dirty="0"/>
            </a:p>
          </p:txBody>
        </p:sp>
        <p:sp>
          <p:nvSpPr>
            <p:cNvPr id="10" name="TextBox 9"/>
            <p:cNvSpPr txBox="1"/>
            <p:nvPr/>
          </p:nvSpPr>
          <p:spPr>
            <a:xfrm>
              <a:off x="595757" y="3495621"/>
              <a:ext cx="3449081" cy="369332"/>
            </a:xfrm>
            <a:prstGeom prst="rect">
              <a:avLst/>
            </a:prstGeom>
            <a:noFill/>
          </p:spPr>
          <p:txBody>
            <a:bodyPr wrap="square" rtlCol="0">
              <a:spAutoFit/>
            </a:bodyPr>
            <a:lstStyle/>
            <a:p>
              <a:r>
                <a:rPr lang="en-US" dirty="0" smtClean="0"/>
                <a:t>n=2 (Row 2) ----------------------</a:t>
              </a:r>
              <a:endParaRPr lang="en-US" dirty="0"/>
            </a:p>
          </p:txBody>
        </p:sp>
        <p:sp>
          <p:nvSpPr>
            <p:cNvPr id="11" name="TextBox 10"/>
            <p:cNvSpPr txBox="1"/>
            <p:nvPr/>
          </p:nvSpPr>
          <p:spPr>
            <a:xfrm>
              <a:off x="588932" y="3948450"/>
              <a:ext cx="3449081" cy="369332"/>
            </a:xfrm>
            <a:prstGeom prst="rect">
              <a:avLst/>
            </a:prstGeom>
            <a:noFill/>
          </p:spPr>
          <p:txBody>
            <a:bodyPr wrap="square" rtlCol="0">
              <a:spAutoFit/>
            </a:bodyPr>
            <a:lstStyle/>
            <a:p>
              <a:r>
                <a:rPr lang="en-US" dirty="0" smtClean="0"/>
                <a:t>n=3 (Row 3)----------------</a:t>
              </a:r>
              <a:endParaRPr lang="en-US" dirty="0"/>
            </a:p>
          </p:txBody>
        </p:sp>
        <p:sp>
          <p:nvSpPr>
            <p:cNvPr id="12" name="TextBox 11"/>
            <p:cNvSpPr txBox="1"/>
            <p:nvPr/>
          </p:nvSpPr>
          <p:spPr>
            <a:xfrm>
              <a:off x="595757" y="4383176"/>
              <a:ext cx="3449081" cy="369332"/>
            </a:xfrm>
            <a:prstGeom prst="rect">
              <a:avLst/>
            </a:prstGeom>
            <a:noFill/>
          </p:spPr>
          <p:txBody>
            <a:bodyPr wrap="square" rtlCol="0">
              <a:spAutoFit/>
            </a:bodyPr>
            <a:lstStyle/>
            <a:p>
              <a:r>
                <a:rPr lang="en-US" dirty="0" smtClean="0"/>
                <a:t>n=4 (Row 4)------------</a:t>
              </a:r>
              <a:endParaRPr lang="en-US" dirty="0"/>
            </a:p>
          </p:txBody>
        </p:sp>
        <p:sp>
          <p:nvSpPr>
            <p:cNvPr id="13" name="TextBox 12"/>
            <p:cNvSpPr txBox="1"/>
            <p:nvPr/>
          </p:nvSpPr>
          <p:spPr>
            <a:xfrm>
              <a:off x="613980" y="4817628"/>
              <a:ext cx="3449081" cy="369332"/>
            </a:xfrm>
            <a:prstGeom prst="rect">
              <a:avLst/>
            </a:prstGeom>
            <a:noFill/>
          </p:spPr>
          <p:txBody>
            <a:bodyPr wrap="square" rtlCol="0">
              <a:spAutoFit/>
            </a:bodyPr>
            <a:lstStyle/>
            <a:p>
              <a:r>
                <a:rPr lang="en-US" dirty="0" smtClean="0"/>
                <a:t>n=5 (Row 5)-------</a:t>
              </a:r>
              <a:endParaRPr lang="en-US" dirty="0"/>
            </a:p>
          </p:txBody>
        </p:sp>
        <p:sp>
          <p:nvSpPr>
            <p:cNvPr id="14" name="TextBox 13"/>
            <p:cNvSpPr txBox="1"/>
            <p:nvPr/>
          </p:nvSpPr>
          <p:spPr>
            <a:xfrm>
              <a:off x="645336" y="5191457"/>
              <a:ext cx="3449081" cy="369332"/>
            </a:xfrm>
            <a:prstGeom prst="rect">
              <a:avLst/>
            </a:prstGeom>
            <a:noFill/>
          </p:spPr>
          <p:txBody>
            <a:bodyPr wrap="square" rtlCol="0">
              <a:spAutoFit/>
            </a:bodyPr>
            <a:lstStyle/>
            <a:p>
              <a:r>
                <a:rPr lang="en-US" dirty="0" smtClean="0"/>
                <a:t>n=6 (Row 6)---</a:t>
              </a:r>
              <a:endParaRPr lang="en-US" dirty="0"/>
            </a:p>
          </p:txBody>
        </p:sp>
        <p:sp>
          <p:nvSpPr>
            <p:cNvPr id="15" name="TextBox 14"/>
            <p:cNvSpPr txBox="1"/>
            <p:nvPr/>
          </p:nvSpPr>
          <p:spPr>
            <a:xfrm>
              <a:off x="612774" y="5573050"/>
              <a:ext cx="3449081" cy="369332"/>
            </a:xfrm>
            <a:prstGeom prst="rect">
              <a:avLst/>
            </a:prstGeom>
            <a:noFill/>
          </p:spPr>
          <p:txBody>
            <a:bodyPr wrap="square" rtlCol="0">
              <a:spAutoFit/>
            </a:bodyPr>
            <a:lstStyle/>
            <a:p>
              <a:r>
                <a:rPr lang="en-US" dirty="0" smtClean="0"/>
                <a:t>n=7 (Row 7) </a:t>
              </a:r>
              <a:endParaRPr lang="en-US" dirty="0"/>
            </a:p>
          </p:txBody>
        </p:sp>
      </p:grpSp>
    </p:spTree>
    <p:extLst>
      <p:ext uri="{BB962C8B-B14F-4D97-AF65-F5344CB8AC3E}">
        <p14:creationId xmlns:p14="http://schemas.microsoft.com/office/powerpoint/2010/main" val="2571364006"/>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00FF"/>
                </a:solidFill>
              </a:rPr>
              <a:t>Pascal’s Triangle and Coefficients of (</a:t>
            </a:r>
            <a:r>
              <a:rPr lang="en-US" sz="3600" b="1" dirty="0" err="1" smtClean="0">
                <a:solidFill>
                  <a:srgbClr val="0000FF"/>
                </a:solidFill>
              </a:rPr>
              <a:t>x+y</a:t>
            </a:r>
            <a:r>
              <a:rPr lang="en-US" sz="3600" b="1" dirty="0" smtClean="0">
                <a:solidFill>
                  <a:srgbClr val="0000FF"/>
                </a:solidFill>
              </a:rPr>
              <a:t>)</a:t>
            </a:r>
            <a:r>
              <a:rPr lang="en-US" sz="3600" b="1" baseline="30000" dirty="0" smtClean="0">
                <a:solidFill>
                  <a:srgbClr val="0000FF"/>
                </a:solidFill>
              </a:rPr>
              <a:t>n</a:t>
            </a:r>
            <a:endParaRPr lang="en-US" sz="3600" b="1" dirty="0">
              <a:solidFill>
                <a:srgbClr val="0000FF"/>
              </a:solidFill>
            </a:endParaRPr>
          </a:p>
        </p:txBody>
      </p:sp>
      <p:sp>
        <p:nvSpPr>
          <p:cNvPr id="3" name="Content Placeholder 2"/>
          <p:cNvSpPr>
            <a:spLocks noGrp="1"/>
          </p:cNvSpPr>
          <p:nvPr>
            <p:ph idx="1"/>
          </p:nvPr>
        </p:nvSpPr>
        <p:spPr>
          <a:xfrm>
            <a:off x="344908" y="1365000"/>
            <a:ext cx="8799091" cy="5493000"/>
          </a:xfrm>
        </p:spPr>
        <p:txBody>
          <a:bodyPr>
            <a:normAutofit/>
          </a:bodyPr>
          <a:lstStyle/>
          <a:p>
            <a:pPr marL="514350" indent="-457200"/>
            <a:r>
              <a:rPr lang="en-US" sz="2800" dirty="0" smtClean="0">
                <a:solidFill>
                  <a:srgbClr val="000000"/>
                </a:solidFill>
              </a:rPr>
              <a:t>n</a:t>
            </a:r>
            <a:r>
              <a:rPr lang="en-US" sz="2800" baseline="30000" dirty="0" smtClean="0">
                <a:solidFill>
                  <a:srgbClr val="000000"/>
                </a:solidFill>
              </a:rPr>
              <a:t>th </a:t>
            </a:r>
            <a:r>
              <a:rPr lang="en-US" sz="2800" dirty="0" smtClean="0">
                <a:solidFill>
                  <a:srgbClr val="000000"/>
                </a:solidFill>
              </a:rPr>
              <a:t>row of </a:t>
            </a:r>
            <a:r>
              <a:rPr lang="en-US" sz="2800" dirty="0" err="1" smtClean="0">
                <a:solidFill>
                  <a:srgbClr val="000000"/>
                </a:solidFill>
              </a:rPr>
              <a:t>Pascal’striangle</a:t>
            </a:r>
            <a:r>
              <a:rPr lang="en-US" sz="2800" dirty="0" smtClean="0">
                <a:solidFill>
                  <a:srgbClr val="000000"/>
                </a:solidFill>
              </a:rPr>
              <a:t> lists the coefficients of (</a:t>
            </a:r>
            <a:r>
              <a:rPr lang="en-US" sz="2800" dirty="0" err="1" smtClean="0">
                <a:solidFill>
                  <a:srgbClr val="000000"/>
                </a:solidFill>
              </a:rPr>
              <a:t>x+y</a:t>
            </a:r>
            <a:r>
              <a:rPr lang="en-US" sz="2800" dirty="0" smtClean="0">
                <a:solidFill>
                  <a:srgbClr val="000000"/>
                </a:solidFill>
              </a:rPr>
              <a:t>)</a:t>
            </a:r>
            <a:r>
              <a:rPr lang="en-US" sz="2800" baseline="30000" dirty="0" smtClean="0">
                <a:solidFill>
                  <a:srgbClr val="000000"/>
                </a:solidFill>
              </a:rPr>
              <a:t>n</a:t>
            </a:r>
            <a:r>
              <a:rPr lang="en-US" sz="2800" dirty="0" smtClean="0">
                <a:solidFill>
                  <a:srgbClr val="000000"/>
                </a:solidFill>
              </a:rPr>
              <a:t>.</a:t>
            </a:r>
          </a:p>
        </p:txBody>
      </p:sp>
      <p:pic>
        <p:nvPicPr>
          <p:cNvPr id="4" name="Picture 3" descr="Screen Shot 2015-02-01 at 2.48.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409458"/>
            <a:ext cx="9144000" cy="3646746"/>
          </a:xfrm>
          <a:prstGeom prst="rect">
            <a:avLst/>
          </a:prstGeom>
        </p:spPr>
      </p:pic>
    </p:spTree>
    <p:extLst>
      <p:ext uri="{BB962C8B-B14F-4D97-AF65-F5344CB8AC3E}">
        <p14:creationId xmlns:p14="http://schemas.microsoft.com/office/powerpoint/2010/main" val="2009601669"/>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00FF"/>
                </a:solidFill>
              </a:rPr>
              <a:t>Binomial Theorem</a:t>
            </a:r>
            <a:endParaRPr lang="en-US" sz="3600" b="1" dirty="0">
              <a:solidFill>
                <a:srgbClr val="0000FF"/>
              </a:solidFill>
            </a:endParaRPr>
          </a:p>
        </p:txBody>
      </p:sp>
      <p:pic>
        <p:nvPicPr>
          <p:cNvPr id="4" name="Picture 3" descr="Screen Shot 2015-02-01 at 2.48.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60663"/>
            <a:ext cx="9144000" cy="3646746"/>
          </a:xfrm>
          <a:prstGeom prst="rect">
            <a:avLst/>
          </a:prstGeom>
        </p:spPr>
      </p:pic>
      <p:pic>
        <p:nvPicPr>
          <p:cNvPr id="9" name="Picture 8" descr="Screen Shot 2015-02-01 at 2.57.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10645"/>
            <a:ext cx="9144000" cy="996244"/>
          </a:xfrm>
          <a:prstGeom prst="rect">
            <a:avLst/>
          </a:prstGeom>
        </p:spPr>
      </p:pic>
    </p:spTree>
    <p:extLst>
      <p:ext uri="{BB962C8B-B14F-4D97-AF65-F5344CB8AC3E}">
        <p14:creationId xmlns:p14="http://schemas.microsoft.com/office/powerpoint/2010/main" val="1742609881"/>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00FF"/>
                </a:solidFill>
              </a:rPr>
              <a:t>Binomial Theorem</a:t>
            </a:r>
            <a:endParaRPr lang="en-US" sz="3600" b="1" dirty="0">
              <a:solidFill>
                <a:srgbClr val="0000FF"/>
              </a:solidFill>
            </a:endParaRPr>
          </a:p>
        </p:txBody>
      </p:sp>
      <p:pic>
        <p:nvPicPr>
          <p:cNvPr id="5" name="Picture 4" descr="Screen Shot 2015-02-05 at 10.11.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1422400"/>
            <a:ext cx="9029700" cy="4000500"/>
          </a:xfrm>
          <a:prstGeom prst="rect">
            <a:avLst/>
          </a:prstGeom>
        </p:spPr>
      </p:pic>
    </p:spTree>
    <p:extLst>
      <p:ext uri="{BB962C8B-B14F-4D97-AF65-F5344CB8AC3E}">
        <p14:creationId xmlns:p14="http://schemas.microsoft.com/office/powerpoint/2010/main" val="1801142100"/>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00FF"/>
                </a:solidFill>
              </a:rPr>
              <a:t>Binomial Theorem</a:t>
            </a:r>
            <a:endParaRPr lang="en-US" sz="3600" b="1" dirty="0">
              <a:solidFill>
                <a:srgbClr val="0000FF"/>
              </a:solidFill>
            </a:endParaRPr>
          </a:p>
        </p:txBody>
      </p:sp>
      <p:pic>
        <p:nvPicPr>
          <p:cNvPr id="3" name="Picture 2" descr="Screen Shot 2015-02-05 at 10.13.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1545168"/>
            <a:ext cx="7835900" cy="4940300"/>
          </a:xfrm>
          <a:prstGeom prst="rect">
            <a:avLst/>
          </a:prstGeom>
        </p:spPr>
      </p:pic>
    </p:spTree>
    <p:extLst>
      <p:ext uri="{BB962C8B-B14F-4D97-AF65-F5344CB8AC3E}">
        <p14:creationId xmlns:p14="http://schemas.microsoft.com/office/powerpoint/2010/main" val="4759087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Lists (Section 3.1)</a:t>
            </a:r>
            <a:endParaRPr lang="en-US" dirty="0"/>
          </a:p>
        </p:txBody>
      </p:sp>
      <p:sp>
        <p:nvSpPr>
          <p:cNvPr id="3" name="Content Placeholder 2"/>
          <p:cNvSpPr>
            <a:spLocks noGrp="1"/>
          </p:cNvSpPr>
          <p:nvPr>
            <p:ph idx="1"/>
          </p:nvPr>
        </p:nvSpPr>
        <p:spPr>
          <a:xfrm>
            <a:off x="457200" y="1600200"/>
            <a:ext cx="8229600" cy="4525963"/>
          </a:xfrm>
        </p:spPr>
        <p:txBody>
          <a:bodyPr>
            <a:normAutofit lnSpcReduction="10000"/>
          </a:bodyPr>
          <a:lstStyle/>
          <a:p>
            <a:r>
              <a:rPr lang="en-US" dirty="0" smtClean="0"/>
              <a:t>A list is an ordered sequence of objects.</a:t>
            </a:r>
          </a:p>
          <a:p>
            <a:pPr lvl="1"/>
            <a:r>
              <a:rPr lang="en-US" dirty="0" smtClean="0"/>
              <a:t>Top 10 movies: A list of 10 movies which can be represented as (name 1, name 2, …, name 10).</a:t>
            </a:r>
          </a:p>
          <a:p>
            <a:pPr lvl="1"/>
            <a:r>
              <a:rPr lang="en-US" dirty="0" smtClean="0"/>
              <a:t>The objects are ordered.</a:t>
            </a:r>
          </a:p>
          <a:p>
            <a:pPr lvl="1"/>
            <a:r>
              <a:rPr lang="en-US" dirty="0" err="1" smtClean="0"/>
              <a:t>i</a:t>
            </a:r>
            <a:r>
              <a:rPr lang="en-US" baseline="30000" dirty="0" err="1" smtClean="0"/>
              <a:t>th</a:t>
            </a:r>
            <a:r>
              <a:rPr lang="en-US" dirty="0" smtClean="0"/>
              <a:t> element of the list is the </a:t>
            </a:r>
            <a:r>
              <a:rPr lang="en-US" dirty="0" err="1" smtClean="0"/>
              <a:t>i</a:t>
            </a:r>
            <a:r>
              <a:rPr lang="en-US" baseline="30000" dirty="0" err="1" smtClean="0"/>
              <a:t>th</a:t>
            </a:r>
            <a:r>
              <a:rPr lang="en-US" dirty="0" smtClean="0"/>
              <a:t> object.</a:t>
            </a:r>
          </a:p>
          <a:p>
            <a:pPr lvl="1"/>
            <a:r>
              <a:rPr lang="en-US" dirty="0" smtClean="0"/>
              <a:t>(</a:t>
            </a:r>
            <a:r>
              <a:rPr lang="en-US" dirty="0" err="1" smtClean="0"/>
              <a:t>a,b</a:t>
            </a:r>
            <a:r>
              <a:rPr lang="en-US" dirty="0" smtClean="0"/>
              <a:t>) list different than (</a:t>
            </a:r>
            <a:r>
              <a:rPr lang="en-US" dirty="0" err="1" smtClean="0"/>
              <a:t>b,a</a:t>
            </a:r>
            <a:r>
              <a:rPr lang="en-US" dirty="0" smtClean="0"/>
              <a:t>).</a:t>
            </a:r>
          </a:p>
          <a:p>
            <a:pPr lvl="1"/>
            <a:r>
              <a:rPr lang="en-US" dirty="0" smtClean="0"/>
              <a:t>The number of elements in the list is called its length.</a:t>
            </a:r>
          </a:p>
          <a:p>
            <a:pPr lvl="1"/>
            <a:r>
              <a:rPr lang="en-US" dirty="0" smtClean="0"/>
              <a:t>Note the similarity with n-tuple we discussed earlier.</a:t>
            </a:r>
          </a:p>
        </p:txBody>
      </p:sp>
    </p:spTree>
    <p:extLst>
      <p:ext uri="{BB962C8B-B14F-4D97-AF65-F5344CB8AC3E}">
        <p14:creationId xmlns:p14="http://schemas.microsoft.com/office/powerpoint/2010/main" val="3390966378"/>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00FF"/>
                </a:solidFill>
              </a:rPr>
              <a:t>Binomial Theorem</a:t>
            </a:r>
            <a:br>
              <a:rPr lang="en-US" sz="3600" b="1" dirty="0" smtClean="0">
                <a:solidFill>
                  <a:srgbClr val="0000FF"/>
                </a:solidFill>
              </a:rPr>
            </a:br>
            <a:r>
              <a:rPr lang="en-US" sz="3600" b="1" dirty="0" smtClean="0">
                <a:solidFill>
                  <a:srgbClr val="0000FF"/>
                </a:solidFill>
              </a:rPr>
              <a:t>(Example)</a:t>
            </a:r>
            <a:endParaRPr lang="en-US" sz="3600" b="1" dirty="0">
              <a:solidFill>
                <a:srgbClr val="0000FF"/>
              </a:solidFill>
            </a:endParaRPr>
          </a:p>
        </p:txBody>
      </p:sp>
      <p:sp>
        <p:nvSpPr>
          <p:cNvPr id="4" name="TextBox 3"/>
          <p:cNvSpPr txBox="1"/>
          <p:nvPr/>
        </p:nvSpPr>
        <p:spPr>
          <a:xfrm>
            <a:off x="457199" y="1820333"/>
            <a:ext cx="8545689" cy="954107"/>
          </a:xfrm>
          <a:prstGeom prst="rect">
            <a:avLst/>
          </a:prstGeom>
          <a:noFill/>
        </p:spPr>
        <p:txBody>
          <a:bodyPr wrap="square" rtlCol="0">
            <a:spAutoFit/>
          </a:bodyPr>
          <a:lstStyle/>
          <a:p>
            <a:pPr marL="457200" indent="-457200">
              <a:buFont typeface="Arial"/>
              <a:buChar char="•"/>
            </a:pPr>
            <a:r>
              <a:rPr lang="en-US" sz="2800" b="1" dirty="0" smtClean="0">
                <a:solidFill>
                  <a:srgbClr val="FF0000"/>
                </a:solidFill>
              </a:rPr>
              <a:t>3.4(4</a:t>
            </a:r>
            <a:r>
              <a:rPr lang="en-US" sz="2800" b="1" dirty="0" smtClean="0">
                <a:solidFill>
                  <a:srgbClr val="0000FF"/>
                </a:solidFill>
              </a:rPr>
              <a:t>)</a:t>
            </a:r>
            <a:r>
              <a:rPr lang="en-US" sz="2800" dirty="0" smtClean="0">
                <a:solidFill>
                  <a:srgbClr val="0000FF"/>
                </a:solidFill>
              </a:rPr>
              <a:t> Use the binomial theorem to find the coefficient of x</a:t>
            </a:r>
            <a:r>
              <a:rPr lang="en-US" sz="2800" baseline="30000" dirty="0" smtClean="0">
                <a:solidFill>
                  <a:srgbClr val="0000FF"/>
                </a:solidFill>
              </a:rPr>
              <a:t>6</a:t>
            </a:r>
            <a:r>
              <a:rPr lang="en-US" sz="2800" dirty="0" smtClean="0">
                <a:solidFill>
                  <a:srgbClr val="0000FF"/>
                </a:solidFill>
              </a:rPr>
              <a:t>y</a:t>
            </a:r>
            <a:r>
              <a:rPr lang="en-US" sz="2800" baseline="30000" dirty="0" smtClean="0">
                <a:solidFill>
                  <a:srgbClr val="0000FF"/>
                </a:solidFill>
              </a:rPr>
              <a:t>3</a:t>
            </a:r>
            <a:r>
              <a:rPr lang="en-US" sz="2800" dirty="0" smtClean="0">
                <a:solidFill>
                  <a:srgbClr val="0000FF"/>
                </a:solidFill>
              </a:rPr>
              <a:t> in (3x-2y)</a:t>
            </a:r>
            <a:r>
              <a:rPr lang="en-US" sz="2800" baseline="30000" dirty="0" smtClean="0">
                <a:solidFill>
                  <a:srgbClr val="0000FF"/>
                </a:solidFill>
              </a:rPr>
              <a:t>9</a:t>
            </a:r>
            <a:r>
              <a:rPr lang="en-US" sz="2800" dirty="0" smtClean="0">
                <a:solidFill>
                  <a:srgbClr val="0000FF"/>
                </a:solidFill>
              </a:rPr>
              <a:t>.</a:t>
            </a:r>
          </a:p>
        </p:txBody>
      </p:sp>
    </p:spTree>
    <p:extLst>
      <p:ext uri="{BB962C8B-B14F-4D97-AF65-F5344CB8AC3E}">
        <p14:creationId xmlns:p14="http://schemas.microsoft.com/office/powerpoint/2010/main" val="1504211085"/>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00FF"/>
                </a:solidFill>
              </a:rPr>
              <a:t>Binomial Theorem</a:t>
            </a:r>
            <a:br>
              <a:rPr lang="en-US" sz="3600" b="1" dirty="0" smtClean="0">
                <a:solidFill>
                  <a:srgbClr val="0000FF"/>
                </a:solidFill>
              </a:rPr>
            </a:br>
            <a:r>
              <a:rPr lang="en-US" sz="3600" b="1" dirty="0" smtClean="0">
                <a:solidFill>
                  <a:srgbClr val="0000FF"/>
                </a:solidFill>
              </a:rPr>
              <a:t>(Example)</a:t>
            </a:r>
            <a:endParaRPr lang="en-US" sz="3600" b="1" dirty="0">
              <a:solidFill>
                <a:srgbClr val="0000FF"/>
              </a:solidFill>
            </a:endParaRPr>
          </a:p>
        </p:txBody>
      </p:sp>
      <p:sp>
        <p:nvSpPr>
          <p:cNvPr id="4" name="TextBox 3"/>
          <p:cNvSpPr txBox="1"/>
          <p:nvPr/>
        </p:nvSpPr>
        <p:spPr>
          <a:xfrm>
            <a:off x="457199" y="1820333"/>
            <a:ext cx="8545689" cy="3108544"/>
          </a:xfrm>
          <a:prstGeom prst="rect">
            <a:avLst/>
          </a:prstGeom>
          <a:noFill/>
        </p:spPr>
        <p:txBody>
          <a:bodyPr wrap="square" rtlCol="0">
            <a:spAutoFit/>
          </a:bodyPr>
          <a:lstStyle/>
          <a:p>
            <a:pPr marL="457200" indent="-457200">
              <a:buFont typeface="Arial"/>
              <a:buChar char="•"/>
            </a:pPr>
            <a:r>
              <a:rPr lang="en-US" sz="2800" b="1" dirty="0" smtClean="0">
                <a:solidFill>
                  <a:srgbClr val="FF0000"/>
                </a:solidFill>
              </a:rPr>
              <a:t>3.4(4</a:t>
            </a:r>
            <a:r>
              <a:rPr lang="en-US" sz="2800" b="1" dirty="0" smtClean="0">
                <a:solidFill>
                  <a:srgbClr val="0000FF"/>
                </a:solidFill>
              </a:rPr>
              <a:t>)</a:t>
            </a:r>
            <a:r>
              <a:rPr lang="en-US" sz="2800" dirty="0" smtClean="0">
                <a:solidFill>
                  <a:srgbClr val="0000FF"/>
                </a:solidFill>
              </a:rPr>
              <a:t> Use the binomial theorem to find the coefficient of x</a:t>
            </a:r>
            <a:r>
              <a:rPr lang="en-US" sz="2800" baseline="30000" dirty="0" smtClean="0">
                <a:solidFill>
                  <a:srgbClr val="0000FF"/>
                </a:solidFill>
              </a:rPr>
              <a:t>6</a:t>
            </a:r>
            <a:r>
              <a:rPr lang="en-US" sz="2800" dirty="0" smtClean="0">
                <a:solidFill>
                  <a:srgbClr val="0000FF"/>
                </a:solidFill>
              </a:rPr>
              <a:t>y</a:t>
            </a:r>
            <a:r>
              <a:rPr lang="en-US" sz="2800" baseline="30000" dirty="0" smtClean="0">
                <a:solidFill>
                  <a:srgbClr val="0000FF"/>
                </a:solidFill>
              </a:rPr>
              <a:t>3</a:t>
            </a:r>
            <a:r>
              <a:rPr lang="en-US" sz="2800" dirty="0" smtClean="0">
                <a:solidFill>
                  <a:srgbClr val="0000FF"/>
                </a:solidFill>
              </a:rPr>
              <a:t> in (3x-2y)</a:t>
            </a:r>
            <a:r>
              <a:rPr lang="en-US" sz="2800" baseline="30000" dirty="0" smtClean="0">
                <a:solidFill>
                  <a:srgbClr val="0000FF"/>
                </a:solidFill>
              </a:rPr>
              <a:t>9</a:t>
            </a:r>
            <a:r>
              <a:rPr lang="en-US" sz="2800" dirty="0" smtClean="0">
                <a:solidFill>
                  <a:srgbClr val="0000FF"/>
                </a:solidFill>
              </a:rPr>
              <a:t>.</a:t>
            </a:r>
          </a:p>
          <a:p>
            <a:pPr lvl="1"/>
            <a:endParaRPr lang="en-US" sz="2800" dirty="0"/>
          </a:p>
          <a:p>
            <a:pPr lvl="1"/>
            <a:r>
              <a:rPr lang="en-US" sz="2800" dirty="0" smtClean="0"/>
              <a:t>We can write </a:t>
            </a:r>
            <a:r>
              <a:rPr lang="en-US" sz="2800" dirty="0" smtClean="0">
                <a:solidFill>
                  <a:srgbClr val="FF0000"/>
                </a:solidFill>
              </a:rPr>
              <a:t>(3x – 2y)</a:t>
            </a:r>
            <a:r>
              <a:rPr lang="en-US" sz="2800" baseline="30000" dirty="0" smtClean="0">
                <a:solidFill>
                  <a:srgbClr val="FF0000"/>
                </a:solidFill>
              </a:rPr>
              <a:t>9</a:t>
            </a:r>
            <a:r>
              <a:rPr lang="en-US" sz="2800" dirty="0" smtClean="0">
                <a:solidFill>
                  <a:srgbClr val="FF0000"/>
                </a:solidFill>
              </a:rPr>
              <a:t> </a:t>
            </a:r>
            <a:r>
              <a:rPr lang="en-US" sz="2800" dirty="0" smtClean="0"/>
              <a:t>as </a:t>
            </a:r>
            <a:r>
              <a:rPr lang="en-US" sz="2800" dirty="0" smtClean="0">
                <a:solidFill>
                  <a:srgbClr val="FF0000"/>
                </a:solidFill>
              </a:rPr>
              <a:t>(a + b)</a:t>
            </a:r>
            <a:r>
              <a:rPr lang="en-US" sz="2800" baseline="30000" dirty="0" smtClean="0">
                <a:solidFill>
                  <a:srgbClr val="FF0000"/>
                </a:solidFill>
              </a:rPr>
              <a:t>9</a:t>
            </a:r>
            <a:r>
              <a:rPr lang="en-US" sz="2800" dirty="0" smtClean="0">
                <a:solidFill>
                  <a:srgbClr val="FF0000"/>
                </a:solidFill>
              </a:rPr>
              <a:t> </a:t>
            </a:r>
            <a:r>
              <a:rPr lang="en-US" sz="2800" dirty="0" smtClean="0"/>
              <a:t>where a = 3x and b = -2y.  Now the coefficient of  a</a:t>
            </a:r>
            <a:r>
              <a:rPr lang="en-US" sz="2800" baseline="30000" dirty="0" smtClean="0"/>
              <a:t>6</a:t>
            </a:r>
            <a:r>
              <a:rPr lang="en-US" sz="2800" dirty="0" smtClean="0"/>
              <a:t>b</a:t>
            </a:r>
            <a:r>
              <a:rPr lang="en-US" sz="2800" baseline="30000" dirty="0" smtClean="0"/>
              <a:t>3</a:t>
            </a:r>
            <a:r>
              <a:rPr lang="en-US" sz="2800" dirty="0" smtClean="0"/>
              <a:t> is C(9,6).</a:t>
            </a:r>
          </a:p>
          <a:p>
            <a:pPr lvl="1"/>
            <a:endParaRPr lang="en-US" sz="2800" dirty="0"/>
          </a:p>
          <a:p>
            <a:pPr lvl="1"/>
            <a:r>
              <a:rPr lang="en-US" sz="2800" dirty="0" smtClean="0"/>
              <a:t>Now </a:t>
            </a:r>
            <a:r>
              <a:rPr lang="en-US" sz="2800" dirty="0" smtClean="0">
                <a:solidFill>
                  <a:srgbClr val="FF0000"/>
                </a:solidFill>
              </a:rPr>
              <a:t>C(9,6).a</a:t>
            </a:r>
            <a:r>
              <a:rPr lang="en-US" sz="2800" baseline="30000" dirty="0" smtClean="0">
                <a:solidFill>
                  <a:srgbClr val="FF0000"/>
                </a:solidFill>
              </a:rPr>
              <a:t>6</a:t>
            </a:r>
            <a:r>
              <a:rPr lang="en-US" sz="2800" dirty="0" smtClean="0">
                <a:solidFill>
                  <a:srgbClr val="FF0000"/>
                </a:solidFill>
              </a:rPr>
              <a:t>b</a:t>
            </a:r>
            <a:r>
              <a:rPr lang="en-US" sz="2800" baseline="30000" dirty="0" smtClean="0">
                <a:solidFill>
                  <a:srgbClr val="FF0000"/>
                </a:solidFill>
              </a:rPr>
              <a:t>3</a:t>
            </a:r>
            <a:r>
              <a:rPr lang="en-US" sz="2800" dirty="0" smtClean="0">
                <a:solidFill>
                  <a:srgbClr val="FF0000"/>
                </a:solidFill>
              </a:rPr>
              <a:t> = C(9,6) (3x)</a:t>
            </a:r>
            <a:r>
              <a:rPr lang="en-US" sz="2800" baseline="30000" dirty="0" smtClean="0">
                <a:solidFill>
                  <a:srgbClr val="FF0000"/>
                </a:solidFill>
              </a:rPr>
              <a:t>6</a:t>
            </a:r>
            <a:r>
              <a:rPr lang="en-US" sz="2800" dirty="0" smtClean="0">
                <a:solidFill>
                  <a:srgbClr val="FF0000"/>
                </a:solidFill>
              </a:rPr>
              <a:t> (-2y)</a:t>
            </a:r>
            <a:r>
              <a:rPr lang="en-US" sz="2800" baseline="30000" dirty="0" smtClean="0">
                <a:solidFill>
                  <a:srgbClr val="FF0000"/>
                </a:solidFill>
              </a:rPr>
              <a:t>3</a:t>
            </a:r>
            <a:r>
              <a:rPr lang="en-US" sz="2800" dirty="0" smtClean="0">
                <a:solidFill>
                  <a:srgbClr val="FF0000"/>
                </a:solidFill>
              </a:rPr>
              <a:t> = - C(9,6)3</a:t>
            </a:r>
            <a:r>
              <a:rPr lang="en-US" sz="2800" baseline="30000" dirty="0" smtClean="0">
                <a:solidFill>
                  <a:srgbClr val="FF0000"/>
                </a:solidFill>
              </a:rPr>
              <a:t>6 </a:t>
            </a:r>
            <a:r>
              <a:rPr lang="en-US" sz="2800" dirty="0" smtClean="0">
                <a:solidFill>
                  <a:srgbClr val="FF0000"/>
                </a:solidFill>
              </a:rPr>
              <a:t>2</a:t>
            </a:r>
            <a:r>
              <a:rPr lang="en-US" sz="2800" baseline="30000" dirty="0" smtClean="0">
                <a:solidFill>
                  <a:srgbClr val="FF0000"/>
                </a:solidFill>
              </a:rPr>
              <a:t>3 </a:t>
            </a:r>
            <a:r>
              <a:rPr lang="en-US" sz="2800" dirty="0" smtClean="0">
                <a:solidFill>
                  <a:srgbClr val="FF0000"/>
                </a:solidFill>
              </a:rPr>
              <a:t>x</a:t>
            </a:r>
            <a:r>
              <a:rPr lang="en-US" sz="2800" baseline="30000" dirty="0" smtClean="0">
                <a:solidFill>
                  <a:srgbClr val="FF0000"/>
                </a:solidFill>
              </a:rPr>
              <a:t>6</a:t>
            </a:r>
            <a:r>
              <a:rPr lang="en-US" sz="2800" dirty="0" smtClean="0">
                <a:solidFill>
                  <a:srgbClr val="FF0000"/>
                </a:solidFill>
              </a:rPr>
              <a:t>y</a:t>
            </a:r>
            <a:r>
              <a:rPr lang="en-US" sz="2800" baseline="30000" dirty="0" smtClean="0">
                <a:solidFill>
                  <a:srgbClr val="FF0000"/>
                </a:solidFill>
              </a:rPr>
              <a:t>3</a:t>
            </a:r>
            <a:r>
              <a:rPr lang="en-US" sz="2800" dirty="0" smtClean="0">
                <a:solidFill>
                  <a:srgbClr val="FF0000"/>
                </a:solidFill>
              </a:rPr>
              <a:t>.</a:t>
            </a:r>
          </a:p>
        </p:txBody>
      </p:sp>
    </p:spTree>
    <p:extLst>
      <p:ext uri="{BB962C8B-B14F-4D97-AF65-F5344CB8AC3E}">
        <p14:creationId xmlns:p14="http://schemas.microsoft.com/office/powerpoint/2010/main" val="2553168917"/>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Inclusion-Exclusion (Section 3.5)</a:t>
            </a:r>
            <a:endParaRPr lang="en-US" b="1" dirty="0">
              <a:solidFill>
                <a:srgbClr val="0000FF"/>
              </a:solidFill>
            </a:endParaRPr>
          </a:p>
        </p:txBody>
      </p:sp>
      <p:sp>
        <p:nvSpPr>
          <p:cNvPr id="3" name="Content Placeholder 2"/>
          <p:cNvSpPr>
            <a:spLocks noGrp="1"/>
          </p:cNvSpPr>
          <p:nvPr>
            <p:ph idx="1"/>
          </p:nvPr>
        </p:nvSpPr>
        <p:spPr>
          <a:xfrm>
            <a:off x="457200" y="1600200"/>
            <a:ext cx="8686800" cy="4538133"/>
          </a:xfrm>
        </p:spPr>
        <p:txBody>
          <a:bodyPr>
            <a:normAutofit fontScale="92500" lnSpcReduction="20000"/>
          </a:bodyPr>
          <a:lstStyle/>
          <a:p>
            <a:r>
              <a:rPr lang="en-US" sz="2800" dirty="0" smtClean="0"/>
              <a:t>We have looked at the following two problems.</a:t>
            </a:r>
          </a:p>
          <a:p>
            <a:pPr marL="514350" indent="-457200"/>
            <a:r>
              <a:rPr lang="en-US" sz="2800" dirty="0">
                <a:solidFill>
                  <a:srgbClr val="0000FF"/>
                </a:solidFill>
              </a:rPr>
              <a:t>Consider making lists from the symbols A, B, C, D, E, F, G</a:t>
            </a:r>
          </a:p>
          <a:p>
            <a:pPr marL="457200" lvl="1" indent="0">
              <a:buNone/>
            </a:pPr>
            <a:r>
              <a:rPr lang="en-US" sz="2400" dirty="0">
                <a:solidFill>
                  <a:srgbClr val="0000FF"/>
                </a:solidFill>
              </a:rPr>
              <a:t>(c) How many length-4 lists are possible if repetition is </a:t>
            </a:r>
            <a:r>
              <a:rPr lang="en-US" sz="2400" b="1" dirty="0">
                <a:solidFill>
                  <a:srgbClr val="FF0000"/>
                </a:solidFill>
              </a:rPr>
              <a:t>not</a:t>
            </a:r>
            <a:r>
              <a:rPr lang="en-US" sz="2400" dirty="0">
                <a:solidFill>
                  <a:srgbClr val="0000FF"/>
                </a:solidFill>
              </a:rPr>
              <a:t> allowed and the list must contain an E?</a:t>
            </a:r>
          </a:p>
          <a:p>
            <a:pPr marL="457200" lvl="1" indent="0">
              <a:buNone/>
            </a:pPr>
            <a:r>
              <a:rPr lang="en-US" sz="2400" b="1" dirty="0" err="1">
                <a:solidFill>
                  <a:srgbClr val="0000FF"/>
                </a:solidFill>
              </a:rPr>
              <a:t>Ans</a:t>
            </a:r>
            <a:r>
              <a:rPr lang="en-US" sz="2400" b="1" dirty="0">
                <a:solidFill>
                  <a:srgbClr val="0000FF"/>
                </a:solidFill>
              </a:rPr>
              <a:t>:  </a:t>
            </a:r>
            <a:r>
              <a:rPr lang="en-US" sz="2400" dirty="0"/>
              <a:t>There are four types of lists depending on whether E occurs as the first, second, third or fourth entry. These four types are shown below.</a:t>
            </a:r>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smtClean="0"/>
          </a:p>
          <a:p>
            <a:pPr marL="457200" lvl="1" indent="0">
              <a:buNone/>
            </a:pPr>
            <a:r>
              <a:rPr lang="en-US" b="1" dirty="0" smtClean="0">
                <a:solidFill>
                  <a:srgbClr val="0000FF"/>
                </a:solidFill>
              </a:rPr>
              <a:t>Total </a:t>
            </a:r>
            <a:r>
              <a:rPr lang="en-US" b="1" dirty="0">
                <a:solidFill>
                  <a:srgbClr val="0000FF"/>
                </a:solidFill>
              </a:rPr>
              <a:t># =(6 x 5 x 4) + (6 x 5 x 4) + (6 x 5 x 4) + (6 x 5 x 4</a:t>
            </a:r>
            <a:r>
              <a:rPr lang="en-US" b="1" dirty="0" smtClean="0">
                <a:solidFill>
                  <a:srgbClr val="0000FF"/>
                </a:solidFill>
              </a:rPr>
              <a:t>)</a:t>
            </a:r>
            <a:endParaRPr lang="en-US" sz="2400" dirty="0" smtClean="0">
              <a:solidFill>
                <a:srgbClr val="FF0000"/>
              </a:solidFill>
            </a:endParaRPr>
          </a:p>
          <a:p>
            <a:pPr marL="514350" indent="-514350">
              <a:buFont typeface="+mj-lt"/>
              <a:buAutoNum type="arabicPeriod"/>
            </a:pPr>
            <a:endParaRPr lang="en-US" sz="2800" dirty="0"/>
          </a:p>
        </p:txBody>
      </p:sp>
      <p:pic>
        <p:nvPicPr>
          <p:cNvPr id="5" name="Picture 4" descr="Screen Shot 2015-01-29 at 2.08.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66" y="3860586"/>
            <a:ext cx="7776633" cy="1583059"/>
          </a:xfrm>
          <a:prstGeom prst="rect">
            <a:avLst/>
          </a:prstGeom>
        </p:spPr>
      </p:pic>
      <p:pic>
        <p:nvPicPr>
          <p:cNvPr id="6" name="Picture 5" descr="Screen Shot 2015-02-03 at 1.37.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666" y="6027499"/>
            <a:ext cx="6985000" cy="730188"/>
          </a:xfrm>
          <a:prstGeom prst="rect">
            <a:avLst/>
          </a:prstGeom>
          <a:solidFill>
            <a:srgbClr val="FFFF00"/>
          </a:solidFill>
          <a:ln>
            <a:solidFill>
              <a:srgbClr val="0000FF"/>
            </a:solidFill>
          </a:ln>
        </p:spPr>
      </p:pic>
    </p:spTree>
    <p:extLst>
      <p:ext uri="{BB962C8B-B14F-4D97-AF65-F5344CB8AC3E}">
        <p14:creationId xmlns:p14="http://schemas.microsoft.com/office/powerpoint/2010/main" val="9892571"/>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Inclusion-Exclusion (Section 3.5)</a:t>
            </a:r>
            <a:endParaRPr lang="en-US" b="1" dirty="0">
              <a:solidFill>
                <a:srgbClr val="0000FF"/>
              </a:solidFill>
            </a:endParaRPr>
          </a:p>
        </p:txBody>
      </p:sp>
      <p:sp>
        <p:nvSpPr>
          <p:cNvPr id="3" name="Content Placeholder 2"/>
          <p:cNvSpPr>
            <a:spLocks noGrp="1"/>
          </p:cNvSpPr>
          <p:nvPr>
            <p:ph idx="1"/>
          </p:nvPr>
        </p:nvSpPr>
        <p:spPr>
          <a:xfrm>
            <a:off x="457200" y="1600200"/>
            <a:ext cx="8686800" cy="4538133"/>
          </a:xfrm>
        </p:spPr>
        <p:txBody>
          <a:bodyPr>
            <a:normAutofit fontScale="92500" lnSpcReduction="20000"/>
          </a:bodyPr>
          <a:lstStyle/>
          <a:p>
            <a:r>
              <a:rPr lang="en-US" sz="2800" dirty="0" smtClean="0"/>
              <a:t>We have looked at the following two </a:t>
            </a:r>
            <a:r>
              <a:rPr lang="en-US" sz="3000" dirty="0" smtClean="0"/>
              <a:t>problems.</a:t>
            </a:r>
          </a:p>
          <a:p>
            <a:pPr marL="514350" indent="-514350">
              <a:buFont typeface="+mj-lt"/>
              <a:buAutoNum type="arabicPeriod" startAt="2"/>
            </a:pPr>
            <a:r>
              <a:rPr lang="en-US" sz="2600" dirty="0" smtClean="0">
                <a:solidFill>
                  <a:srgbClr val="0000FF"/>
                </a:solidFill>
              </a:rPr>
              <a:t>Consider </a:t>
            </a:r>
            <a:r>
              <a:rPr lang="en-US" sz="2600" dirty="0">
                <a:solidFill>
                  <a:srgbClr val="0000FF"/>
                </a:solidFill>
              </a:rPr>
              <a:t>making lists from the symbols A, B, C, D, E, F, G</a:t>
            </a:r>
          </a:p>
          <a:p>
            <a:pPr marL="457200" lvl="1" indent="0">
              <a:buNone/>
            </a:pPr>
            <a:r>
              <a:rPr lang="en-US" sz="2600" dirty="0">
                <a:solidFill>
                  <a:srgbClr val="0000FF"/>
                </a:solidFill>
              </a:rPr>
              <a:t>(d) How many length-4 lists are possible if repetition is allowed and the list must contain an E</a:t>
            </a:r>
            <a:r>
              <a:rPr lang="en-US" sz="2600" dirty="0" smtClean="0">
                <a:solidFill>
                  <a:srgbClr val="0000FF"/>
                </a:solidFill>
              </a:rPr>
              <a:t>?</a:t>
            </a:r>
          </a:p>
          <a:p>
            <a:pPr marL="457200" lvl="1" indent="0">
              <a:buNone/>
            </a:pPr>
            <a:r>
              <a:rPr lang="en-US" sz="2600" b="1" dirty="0" err="1" smtClean="0">
                <a:solidFill>
                  <a:srgbClr val="0000FF"/>
                </a:solidFill>
              </a:rPr>
              <a:t>Ans</a:t>
            </a:r>
            <a:r>
              <a:rPr lang="en-US" sz="2600" b="1" dirty="0">
                <a:solidFill>
                  <a:srgbClr val="0000FF"/>
                </a:solidFill>
              </a:rPr>
              <a:t>:  </a:t>
            </a:r>
            <a:r>
              <a:rPr lang="en-US" sz="2600" dirty="0"/>
              <a:t>There are four types of lists depending on whether E occurs as the first, second, third or fourth entry. These four types are shown below.</a:t>
            </a:r>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smtClean="0"/>
          </a:p>
          <a:p>
            <a:pPr marL="457200" lvl="1" indent="0">
              <a:buNone/>
            </a:pPr>
            <a:r>
              <a:rPr lang="en-US" b="1" dirty="0" smtClean="0">
                <a:solidFill>
                  <a:srgbClr val="0000FF"/>
                </a:solidFill>
              </a:rPr>
              <a:t>Total </a:t>
            </a:r>
            <a:r>
              <a:rPr lang="en-US" b="1" dirty="0">
                <a:solidFill>
                  <a:srgbClr val="0000FF"/>
                </a:solidFill>
              </a:rPr>
              <a:t># =</a:t>
            </a:r>
            <a:r>
              <a:rPr lang="en-US" b="1" dirty="0" smtClean="0">
                <a:solidFill>
                  <a:srgbClr val="0000FF"/>
                </a:solidFill>
              </a:rPr>
              <a:t>(7x7x7) </a:t>
            </a:r>
            <a:r>
              <a:rPr lang="en-US" b="1" dirty="0">
                <a:solidFill>
                  <a:srgbClr val="0000FF"/>
                </a:solidFill>
              </a:rPr>
              <a:t>+ </a:t>
            </a:r>
            <a:r>
              <a:rPr lang="en-US" b="1" dirty="0" smtClean="0">
                <a:solidFill>
                  <a:srgbClr val="0000FF"/>
                </a:solidFill>
              </a:rPr>
              <a:t>(7x7x7) </a:t>
            </a:r>
            <a:r>
              <a:rPr lang="en-US" b="1" dirty="0">
                <a:solidFill>
                  <a:srgbClr val="0000FF"/>
                </a:solidFill>
              </a:rPr>
              <a:t>+ </a:t>
            </a:r>
            <a:r>
              <a:rPr lang="en-US" b="1" dirty="0" smtClean="0">
                <a:solidFill>
                  <a:srgbClr val="0000FF"/>
                </a:solidFill>
              </a:rPr>
              <a:t>(7x7x7) </a:t>
            </a:r>
            <a:r>
              <a:rPr lang="en-US" b="1" dirty="0">
                <a:solidFill>
                  <a:srgbClr val="0000FF"/>
                </a:solidFill>
              </a:rPr>
              <a:t>+ </a:t>
            </a:r>
            <a:r>
              <a:rPr lang="en-US" b="1" dirty="0" smtClean="0">
                <a:solidFill>
                  <a:srgbClr val="0000FF"/>
                </a:solidFill>
              </a:rPr>
              <a:t>(7x7x7)</a:t>
            </a:r>
            <a:endParaRPr lang="en-US" sz="2400" dirty="0" smtClean="0">
              <a:solidFill>
                <a:srgbClr val="FF0000"/>
              </a:solidFill>
            </a:endParaRPr>
          </a:p>
          <a:p>
            <a:pPr marL="514350" indent="-514350">
              <a:buFont typeface="+mj-lt"/>
              <a:buAutoNum type="arabicPeriod" startAt="2"/>
            </a:pPr>
            <a:endParaRPr lang="en-US" sz="2800" dirty="0"/>
          </a:p>
        </p:txBody>
      </p:sp>
      <p:pic>
        <p:nvPicPr>
          <p:cNvPr id="7" name="Picture 6" descr="Screen Shot 2015-01-29 at 2.49.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67" y="4024808"/>
            <a:ext cx="8674100" cy="1701800"/>
          </a:xfrm>
          <a:prstGeom prst="rect">
            <a:avLst/>
          </a:prstGeom>
        </p:spPr>
      </p:pic>
      <p:pic>
        <p:nvPicPr>
          <p:cNvPr id="6" name="Picture 5" descr="Screen Shot 2015-02-06 at 3.27.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221" y="6110111"/>
            <a:ext cx="4515557" cy="719667"/>
          </a:xfrm>
          <a:prstGeom prst="rect">
            <a:avLst/>
          </a:prstGeom>
        </p:spPr>
      </p:pic>
    </p:spTree>
    <p:extLst>
      <p:ext uri="{BB962C8B-B14F-4D97-AF65-F5344CB8AC3E}">
        <p14:creationId xmlns:p14="http://schemas.microsoft.com/office/powerpoint/2010/main" val="951383297"/>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Principle of Inclusion-Exclusion (PIE)</a:t>
            </a:r>
            <a:endParaRPr lang="en-US" sz="4000" b="1" dirty="0">
              <a:solidFill>
                <a:srgbClr val="0000FF"/>
              </a:solidFill>
            </a:endParaRPr>
          </a:p>
        </p:txBody>
      </p:sp>
      <p:sp>
        <p:nvSpPr>
          <p:cNvPr id="3" name="Content Placeholder 2"/>
          <p:cNvSpPr>
            <a:spLocks noGrp="1"/>
          </p:cNvSpPr>
          <p:nvPr>
            <p:ph idx="1"/>
          </p:nvPr>
        </p:nvSpPr>
        <p:spPr>
          <a:xfrm>
            <a:off x="457200" y="1600200"/>
            <a:ext cx="8229600" cy="5257800"/>
          </a:xfrm>
        </p:spPr>
        <p:txBody>
          <a:bodyPr>
            <a:normAutofit/>
          </a:bodyPr>
          <a:lstStyle/>
          <a:p>
            <a:r>
              <a:rPr lang="en-US" sz="2800" dirty="0" smtClean="0"/>
              <a:t>It is not correct to say that |A </a:t>
            </a:r>
            <a:r>
              <a:rPr lang="en-US" sz="2800" dirty="0" smtClean="0">
                <a:latin typeface="Calibri" charset="0"/>
                <a:ea typeface="ＭＳ Ｐゴシック" charset="0"/>
                <a:sym typeface="Symbol" charset="0"/>
              </a:rPr>
              <a:t> B| must equal to      |A|</a:t>
            </a:r>
            <a:r>
              <a:rPr lang="en-US" sz="2800" dirty="0" smtClean="0"/>
              <a:t> + |B| if A and B have some elements in common. In this case we have counted each element of A </a:t>
            </a:r>
            <a:r>
              <a:rPr lang="en-US" sz="2800" dirty="0" smtClean="0">
                <a:latin typeface="Calibri" charset="0"/>
                <a:ea typeface="ＭＳ Ｐゴシック" charset="0"/>
                <a:sym typeface="Symbol" charset="0"/>
              </a:rPr>
              <a:t> B twice.</a:t>
            </a:r>
          </a:p>
          <a:p>
            <a:endParaRPr lang="en-US" sz="2800" dirty="0">
              <a:latin typeface="Calibri" charset="0"/>
              <a:ea typeface="ＭＳ Ｐゴシック" charset="0"/>
              <a:sym typeface="Symbol" charset="0"/>
            </a:endParaRPr>
          </a:p>
          <a:p>
            <a:endParaRPr lang="en-US" sz="2800" dirty="0" smtClean="0">
              <a:latin typeface="Calibri" charset="0"/>
              <a:ea typeface="ＭＳ Ｐゴシック" charset="0"/>
              <a:sym typeface="Symbol" charset="0"/>
            </a:endParaRPr>
          </a:p>
          <a:p>
            <a:endParaRPr lang="en-US" sz="2800" dirty="0">
              <a:latin typeface="Calibri" charset="0"/>
              <a:ea typeface="ＭＳ Ｐゴシック" charset="0"/>
              <a:sym typeface="Symbol" charset="0"/>
            </a:endParaRPr>
          </a:p>
          <a:p>
            <a:endParaRPr lang="en-US" sz="2800" dirty="0" smtClean="0">
              <a:latin typeface="Calibri" charset="0"/>
              <a:ea typeface="ＭＳ Ｐゴシック" charset="0"/>
              <a:sym typeface="Symbol" charset="0"/>
            </a:endParaRPr>
          </a:p>
          <a:p>
            <a:endParaRPr lang="en-US" sz="2800" dirty="0" smtClean="0">
              <a:latin typeface="Calibri" charset="0"/>
              <a:ea typeface="ＭＳ Ｐゴシック" charset="0"/>
              <a:sym typeface="Symbol" charset="0"/>
            </a:endParaRPr>
          </a:p>
          <a:p>
            <a:r>
              <a:rPr lang="en-US" sz="2800" dirty="0" smtClean="0">
                <a:latin typeface="Calibri" charset="0"/>
                <a:ea typeface="ＭＳ Ｐゴシック" charset="0"/>
                <a:sym typeface="Symbol" charset="0"/>
              </a:rPr>
              <a:t>Correct identity is </a:t>
            </a:r>
            <a:r>
              <a:rPr lang="en-US" sz="2800" dirty="0" smtClean="0">
                <a:solidFill>
                  <a:srgbClr val="FF0000"/>
                </a:solidFill>
              </a:rPr>
              <a:t>|</a:t>
            </a:r>
            <a:r>
              <a:rPr lang="en-US" sz="2800" dirty="0">
                <a:solidFill>
                  <a:srgbClr val="FF0000"/>
                </a:solidFill>
              </a:rPr>
              <a:t>A </a:t>
            </a:r>
            <a:r>
              <a:rPr lang="en-US" sz="2800" dirty="0">
                <a:solidFill>
                  <a:srgbClr val="FF0000"/>
                </a:solidFill>
                <a:latin typeface="Calibri" charset="0"/>
                <a:ea typeface="ＭＳ Ｐゴシック" charset="0"/>
                <a:sym typeface="Symbol" charset="0"/>
              </a:rPr>
              <a:t> B| </a:t>
            </a:r>
            <a:r>
              <a:rPr lang="en-US" sz="2800" dirty="0" smtClean="0">
                <a:solidFill>
                  <a:srgbClr val="FF0000"/>
                </a:solidFill>
                <a:latin typeface="Calibri" charset="0"/>
                <a:ea typeface="ＭＳ Ｐゴシック" charset="0"/>
                <a:sym typeface="Symbol" charset="0"/>
              </a:rPr>
              <a:t>= |A| + |B| - |</a:t>
            </a:r>
            <a:r>
              <a:rPr lang="en-US" sz="2800" dirty="0">
                <a:solidFill>
                  <a:srgbClr val="FF0000"/>
                </a:solidFill>
              </a:rPr>
              <a:t>A </a:t>
            </a:r>
            <a:r>
              <a:rPr lang="en-US" sz="2800" dirty="0">
                <a:solidFill>
                  <a:srgbClr val="FF0000"/>
                </a:solidFill>
                <a:latin typeface="Calibri" charset="0"/>
                <a:ea typeface="ＭＳ Ｐゴシック" charset="0"/>
                <a:sym typeface="Symbol" charset="0"/>
              </a:rPr>
              <a:t> </a:t>
            </a:r>
            <a:r>
              <a:rPr lang="en-US" sz="2800" dirty="0" smtClean="0">
                <a:solidFill>
                  <a:srgbClr val="FF0000"/>
                </a:solidFill>
                <a:latin typeface="Calibri" charset="0"/>
                <a:ea typeface="ＭＳ Ｐゴシック" charset="0"/>
                <a:sym typeface="Symbol" charset="0"/>
              </a:rPr>
              <a:t>B| </a:t>
            </a:r>
            <a:endParaRPr lang="en-US" sz="2800" dirty="0">
              <a:solidFill>
                <a:srgbClr val="FF0000"/>
              </a:solidFill>
            </a:endParaRPr>
          </a:p>
        </p:txBody>
      </p:sp>
      <p:pic>
        <p:nvPicPr>
          <p:cNvPr id="4" name="Picture 3" descr="Screen Shot 2015-02-03 at 10.21.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700" y="3376792"/>
            <a:ext cx="4025900" cy="2616200"/>
          </a:xfrm>
          <a:prstGeom prst="rect">
            <a:avLst/>
          </a:prstGeom>
        </p:spPr>
      </p:pic>
    </p:spTree>
    <p:extLst>
      <p:ext uri="{BB962C8B-B14F-4D97-AF65-F5344CB8AC3E}">
        <p14:creationId xmlns:p14="http://schemas.microsoft.com/office/powerpoint/2010/main" val="1487659928"/>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normAutofit/>
          </a:bodyPr>
          <a:lstStyle/>
          <a:p>
            <a:r>
              <a:rPr lang="en-US" sz="4000" b="1" dirty="0" smtClean="0">
                <a:solidFill>
                  <a:srgbClr val="0000FF"/>
                </a:solidFill>
                <a:latin typeface="Calibri" charset="0"/>
                <a:ea typeface="ＭＳ Ｐゴシック" charset="0"/>
                <a:cs typeface="ＭＳ Ｐゴシック" charset="0"/>
              </a:rPr>
              <a:t>PIE</a:t>
            </a:r>
            <a:endParaRPr lang="en-US" sz="4000" b="1" dirty="0">
              <a:solidFill>
                <a:srgbClr val="0000FF"/>
              </a:solidFill>
              <a:latin typeface="Calibri" charset="0"/>
              <a:ea typeface="ＭＳ Ｐゴシック" charset="0"/>
              <a:cs typeface="ＭＳ Ｐゴシック" charset="0"/>
            </a:endParaRPr>
          </a:p>
        </p:txBody>
      </p:sp>
      <p:sp>
        <p:nvSpPr>
          <p:cNvPr id="38914" name="Content Placeholder 2"/>
          <p:cNvSpPr>
            <a:spLocks noGrp="1"/>
          </p:cNvSpPr>
          <p:nvPr>
            <p:ph idx="1"/>
          </p:nvPr>
        </p:nvSpPr>
        <p:spPr>
          <a:xfrm>
            <a:off x="457200" y="1600201"/>
            <a:ext cx="8229600" cy="3282244"/>
          </a:xfrm>
        </p:spPr>
        <p:txBody>
          <a:bodyPr/>
          <a:lstStyle/>
          <a:p>
            <a:r>
              <a:rPr lang="en-US" sz="2800" dirty="0">
                <a:latin typeface="Calibri" charset="0"/>
                <a:ea typeface="ＭＳ Ｐゴシック" charset="0"/>
                <a:cs typeface="ＭＳ Ｐゴシック" charset="0"/>
              </a:rPr>
              <a:t>More generally, we have the following</a:t>
            </a:r>
          </a:p>
          <a:p>
            <a:r>
              <a:rPr lang="en-US" sz="2800" b="1" dirty="0">
                <a:latin typeface="Calibri" charset="0"/>
                <a:ea typeface="ＭＳ Ｐゴシック" charset="0"/>
                <a:cs typeface="ＭＳ Ｐゴシック" charset="0"/>
              </a:rPr>
              <a:t>Lemma</a:t>
            </a:r>
            <a:r>
              <a:rPr lang="en-US" sz="2800" dirty="0">
                <a:latin typeface="Calibri" charset="0"/>
                <a:ea typeface="ＭＳ Ｐゴシック" charset="0"/>
                <a:cs typeface="ＭＳ Ｐゴシック" charset="0"/>
              </a:rPr>
              <a:t>: Let A, B, be subsets of a finite set U.  Then</a:t>
            </a:r>
          </a:p>
          <a:p>
            <a:pPr marL="914400" lvl="1" indent="-514350">
              <a:buFont typeface="Calibri" charset="0"/>
              <a:buAutoNum type="arabicPeriod"/>
            </a:pPr>
            <a:r>
              <a:rPr lang="en-US" sz="2400" dirty="0">
                <a:latin typeface="Calibri" charset="0"/>
                <a:ea typeface="ＭＳ Ｐゴシック" charset="0"/>
              </a:rPr>
              <a:t>|A</a:t>
            </a:r>
            <a:r>
              <a:rPr lang="en-US" sz="2400" dirty="0">
                <a:latin typeface="Calibri" charset="0"/>
                <a:ea typeface="ＭＳ Ｐゴシック" charset="0"/>
                <a:sym typeface="Symbol" charset="0"/>
              </a:rPr>
              <a:t></a:t>
            </a:r>
            <a:r>
              <a:rPr lang="en-US" sz="2400" dirty="0">
                <a:latin typeface="Calibri" charset="0"/>
                <a:ea typeface="ＭＳ Ｐゴシック" charset="0"/>
              </a:rPr>
              <a:t>B| = |A| + |B| - |A</a:t>
            </a:r>
            <a:r>
              <a:rPr lang="en-US" sz="2400" dirty="0">
                <a:latin typeface="Calibri" charset="0"/>
                <a:ea typeface="ＭＳ Ｐゴシック" charset="0"/>
                <a:sym typeface="Symbol" charset="0"/>
              </a:rPr>
              <a:t></a:t>
            </a:r>
            <a:r>
              <a:rPr lang="en-US" sz="2400" dirty="0">
                <a:latin typeface="Calibri" charset="0"/>
                <a:ea typeface="ＭＳ Ｐゴシック" charset="0"/>
              </a:rPr>
              <a:t>B|</a:t>
            </a:r>
          </a:p>
          <a:p>
            <a:pPr marL="914400" lvl="1" indent="-514350">
              <a:buFont typeface="Calibri" charset="0"/>
              <a:buAutoNum type="arabicPeriod"/>
            </a:pPr>
            <a:r>
              <a:rPr lang="en-US" sz="2400" dirty="0">
                <a:latin typeface="Calibri" charset="0"/>
                <a:ea typeface="ＭＳ Ｐゴシック" charset="0"/>
              </a:rPr>
              <a:t>|A</a:t>
            </a:r>
            <a:r>
              <a:rPr lang="en-US" sz="2400" dirty="0">
                <a:latin typeface="Calibri" charset="0"/>
                <a:ea typeface="ＭＳ Ｐゴシック" charset="0"/>
                <a:sym typeface="Symbol" charset="0"/>
              </a:rPr>
              <a:t>  </a:t>
            </a:r>
            <a:r>
              <a:rPr lang="en-US" sz="2400" dirty="0">
                <a:latin typeface="Calibri" charset="0"/>
                <a:ea typeface="ＭＳ Ｐゴシック" charset="0"/>
              </a:rPr>
              <a:t>B| </a:t>
            </a:r>
            <a:r>
              <a:rPr lang="en-US" sz="2400" dirty="0">
                <a:latin typeface="Calibri" charset="0"/>
                <a:ea typeface="ＭＳ Ｐゴシック" charset="0"/>
                <a:sym typeface="Symbol" charset="0"/>
              </a:rPr>
              <a:t></a:t>
            </a:r>
            <a:r>
              <a:rPr lang="en-US" sz="2400" dirty="0">
                <a:latin typeface="Calibri" charset="0"/>
                <a:ea typeface="ＭＳ Ｐゴシック" charset="0"/>
              </a:rPr>
              <a:t> min {|A|, |B|}</a:t>
            </a:r>
          </a:p>
          <a:p>
            <a:pPr marL="914400" lvl="1" indent="-514350">
              <a:buFont typeface="Calibri" charset="0"/>
              <a:buAutoNum type="arabicPeriod"/>
            </a:pPr>
            <a:r>
              <a:rPr lang="en-US" sz="2400" dirty="0">
                <a:latin typeface="Calibri" charset="0"/>
                <a:ea typeface="ＭＳ Ｐゴシック" charset="0"/>
              </a:rPr>
              <a:t>|</a:t>
            </a:r>
            <a:r>
              <a:rPr lang="en-US" sz="2400" dirty="0" smtClean="0">
                <a:latin typeface="Calibri" charset="0"/>
                <a:ea typeface="ＭＳ Ｐゴシック" charset="0"/>
              </a:rPr>
              <a:t>A - B</a:t>
            </a:r>
            <a:r>
              <a:rPr lang="en-US" sz="2400" dirty="0">
                <a:latin typeface="Calibri" charset="0"/>
                <a:ea typeface="ＭＳ Ｐゴシック" charset="0"/>
              </a:rPr>
              <a:t>| = |A| - |A</a:t>
            </a:r>
            <a:r>
              <a:rPr lang="en-US" sz="2400" dirty="0">
                <a:latin typeface="Calibri" charset="0"/>
                <a:ea typeface="ＭＳ Ｐゴシック" charset="0"/>
                <a:sym typeface="Symbol" charset="0"/>
              </a:rPr>
              <a:t></a:t>
            </a:r>
            <a:r>
              <a:rPr lang="en-US" sz="2400" dirty="0">
                <a:latin typeface="Calibri" charset="0"/>
                <a:ea typeface="ＭＳ Ｐゴシック" charset="0"/>
              </a:rPr>
              <a:t>B</a:t>
            </a:r>
            <a:r>
              <a:rPr lang="en-US" sz="2400" dirty="0" smtClean="0">
                <a:latin typeface="Calibri" charset="0"/>
                <a:ea typeface="ＭＳ Ｐゴシック" charset="0"/>
              </a:rPr>
              <a:t>|</a:t>
            </a:r>
            <a:endParaRPr lang="en-US" sz="2400" dirty="0">
              <a:latin typeface="Calibri" charset="0"/>
              <a:ea typeface="ＭＳ Ｐゴシック" charset="0"/>
            </a:endParaRPr>
          </a:p>
          <a:p>
            <a:pPr marL="914400" lvl="1" indent="-514350">
              <a:buFont typeface="Calibri" charset="0"/>
              <a:buAutoNum type="arabicPeriod"/>
            </a:pPr>
            <a:r>
              <a:rPr lang="en-US" sz="2400" dirty="0" smtClean="0">
                <a:latin typeface="Calibri" charset="0"/>
                <a:ea typeface="ＭＳ Ｐゴシック" charset="0"/>
              </a:rPr>
              <a:t>|</a:t>
            </a:r>
            <a:r>
              <a:rPr lang="en-US" sz="2400" dirty="0">
                <a:latin typeface="Calibri" charset="0"/>
                <a:ea typeface="ＭＳ Ｐゴシック" charset="0"/>
              </a:rPr>
              <a:t>A</a:t>
            </a:r>
            <a:r>
              <a:rPr lang="en-US" sz="2400" dirty="0">
                <a:latin typeface="Calibri" charset="0"/>
                <a:ea typeface="ＭＳ Ｐゴシック" charset="0"/>
                <a:sym typeface="Symbol" charset="0"/>
              </a:rPr>
              <a:t></a:t>
            </a:r>
            <a:r>
              <a:rPr lang="en-US" sz="2400" dirty="0">
                <a:latin typeface="Calibri" charset="0"/>
                <a:ea typeface="ＭＳ Ｐゴシック" charset="0"/>
              </a:rPr>
              <a:t>B| =|A</a:t>
            </a:r>
            <a:r>
              <a:rPr lang="en-US" sz="2400" dirty="0">
                <a:latin typeface="Calibri" charset="0"/>
                <a:ea typeface="ＭＳ Ｐゴシック" charset="0"/>
                <a:sym typeface="Symbol" charset="0"/>
              </a:rPr>
              <a:t></a:t>
            </a:r>
            <a:r>
              <a:rPr lang="en-US" sz="2400" dirty="0">
                <a:latin typeface="Calibri" charset="0"/>
                <a:ea typeface="ＭＳ Ｐゴシック" charset="0"/>
              </a:rPr>
              <a:t>B|-|A</a:t>
            </a:r>
            <a:r>
              <a:rPr lang="en-US" sz="2400" dirty="0">
                <a:latin typeface="Calibri" charset="0"/>
                <a:ea typeface="ＭＳ Ｐゴシック" charset="0"/>
                <a:sym typeface="Symbol" charset="0"/>
              </a:rPr>
              <a:t></a:t>
            </a:r>
            <a:r>
              <a:rPr lang="en-US" sz="2400" dirty="0">
                <a:latin typeface="Calibri" charset="0"/>
                <a:ea typeface="ＭＳ Ｐゴシック" charset="0"/>
              </a:rPr>
              <a:t>B|= |A|+|B|-2|A</a:t>
            </a:r>
            <a:r>
              <a:rPr lang="en-US" sz="2400" dirty="0">
                <a:latin typeface="Calibri" charset="0"/>
                <a:ea typeface="ＭＳ Ｐゴシック" charset="0"/>
                <a:sym typeface="Symbol" charset="0"/>
              </a:rPr>
              <a:t></a:t>
            </a:r>
            <a:r>
              <a:rPr lang="en-US" sz="2400" dirty="0">
                <a:latin typeface="Calibri" charset="0"/>
                <a:ea typeface="ＭＳ Ｐゴシック" charset="0"/>
              </a:rPr>
              <a:t>B</a:t>
            </a:r>
            <a:r>
              <a:rPr lang="en-US" sz="2400" dirty="0" smtClean="0">
                <a:latin typeface="Calibri" charset="0"/>
                <a:ea typeface="ＭＳ Ｐゴシック" charset="0"/>
              </a:rPr>
              <a:t>|</a:t>
            </a:r>
            <a:endParaRPr lang="en-US" sz="2400" dirty="0">
              <a:latin typeface="Calibri" charset="0"/>
              <a:ea typeface="ＭＳ Ｐゴシック" charset="0"/>
            </a:endParaRPr>
          </a:p>
          <a:p>
            <a:pPr marL="914400" lvl="1" indent="-514350">
              <a:buFont typeface="Calibri" charset="0"/>
              <a:buAutoNum type="arabicPeriod"/>
            </a:pPr>
            <a:r>
              <a:rPr lang="en-US" sz="2400" dirty="0">
                <a:latin typeface="Calibri" charset="0"/>
                <a:ea typeface="ＭＳ Ｐゴシック" charset="0"/>
                <a:sym typeface="Symbol" charset="0"/>
              </a:rPr>
              <a:t>|A  B| = |A||B|</a:t>
            </a:r>
            <a:endParaRPr lang="en-US" sz="2400" dirty="0">
              <a:latin typeface="Calibri" charset="0"/>
              <a:ea typeface="ＭＳ Ｐゴシック" charset="0"/>
            </a:endParaRPr>
          </a:p>
        </p:txBody>
      </p:sp>
      <p:pic>
        <p:nvPicPr>
          <p:cNvPr id="6" name="Picture 5" descr="Screen Shot 2015-02-03 at 10.21.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070" y="5050165"/>
            <a:ext cx="2640189" cy="1715706"/>
          </a:xfrm>
          <a:prstGeom prst="rect">
            <a:avLst/>
          </a:prstGeom>
        </p:spPr>
      </p:pic>
    </p:spTree>
    <p:extLst>
      <p:ext uri="{BB962C8B-B14F-4D97-AF65-F5344CB8AC3E}">
        <p14:creationId xmlns:p14="http://schemas.microsoft.com/office/powerpoint/2010/main" val="684049049"/>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normAutofit/>
          </a:bodyPr>
          <a:lstStyle/>
          <a:p>
            <a:r>
              <a:rPr lang="en-US" sz="4000" b="1" dirty="0" smtClean="0">
                <a:solidFill>
                  <a:srgbClr val="0000FF"/>
                </a:solidFill>
                <a:latin typeface="Calibri" charset="0"/>
                <a:ea typeface="ＭＳ Ｐゴシック" charset="0"/>
                <a:cs typeface="ＭＳ Ｐゴシック" charset="0"/>
              </a:rPr>
              <a:t>PIE</a:t>
            </a:r>
            <a:endParaRPr lang="en-US" sz="4000" b="1" dirty="0">
              <a:solidFill>
                <a:srgbClr val="0000FF"/>
              </a:solidFill>
              <a:latin typeface="Calibri" charset="0"/>
              <a:ea typeface="ＭＳ Ｐゴシック" charset="0"/>
              <a:cs typeface="ＭＳ Ｐゴシック" charset="0"/>
            </a:endParaRPr>
          </a:p>
        </p:txBody>
      </p:sp>
      <p:sp>
        <p:nvSpPr>
          <p:cNvPr id="38914" name="Content Placeholder 2"/>
          <p:cNvSpPr>
            <a:spLocks noGrp="1"/>
          </p:cNvSpPr>
          <p:nvPr>
            <p:ph idx="1"/>
          </p:nvPr>
        </p:nvSpPr>
        <p:spPr>
          <a:xfrm>
            <a:off x="457200" y="1600200"/>
            <a:ext cx="8229600" cy="4524021"/>
          </a:xfrm>
        </p:spPr>
        <p:txBody>
          <a:bodyPr>
            <a:normAutofit/>
          </a:bodyPr>
          <a:lstStyle/>
          <a:p>
            <a:r>
              <a:rPr lang="en-US" sz="2800" dirty="0" smtClean="0">
                <a:latin typeface="Calibri" charset="0"/>
                <a:ea typeface="ＭＳ Ｐゴシック" charset="0"/>
                <a:cs typeface="ＭＳ Ｐゴシック" charset="0"/>
              </a:rPr>
              <a:t>Consider three sets A, B, C as represented in the following Venn Diagram.</a:t>
            </a:r>
          </a:p>
          <a:p>
            <a:endParaRPr lang="en-US" sz="2800" dirty="0">
              <a:latin typeface="Calibri" charset="0"/>
              <a:ea typeface="ＭＳ Ｐゴシック" charset="0"/>
              <a:cs typeface="ＭＳ Ｐゴシック" charset="0"/>
            </a:endParaRPr>
          </a:p>
          <a:p>
            <a:endParaRPr lang="en-US" sz="2800" dirty="0" smtClean="0">
              <a:latin typeface="Calibri" charset="0"/>
              <a:ea typeface="ＭＳ Ｐゴシック" charset="0"/>
              <a:cs typeface="ＭＳ Ｐゴシック" charset="0"/>
            </a:endParaRPr>
          </a:p>
          <a:p>
            <a:endParaRPr lang="en-US" sz="2800" dirty="0">
              <a:latin typeface="Calibri" charset="0"/>
              <a:ea typeface="ＭＳ Ｐゴシック" charset="0"/>
              <a:cs typeface="ＭＳ Ｐゴシック" charset="0"/>
            </a:endParaRPr>
          </a:p>
          <a:p>
            <a:endParaRPr lang="en-US" sz="2800" dirty="0" smtClean="0">
              <a:latin typeface="Calibri" charset="0"/>
              <a:ea typeface="ＭＳ Ｐゴシック" charset="0"/>
              <a:cs typeface="ＭＳ Ｐゴシック" charset="0"/>
            </a:endParaRPr>
          </a:p>
          <a:p>
            <a:r>
              <a:rPr lang="en-US" sz="2800" dirty="0" smtClean="0">
                <a:latin typeface="Calibri" charset="0"/>
                <a:ea typeface="ＭＳ Ｐゴシック" charset="0"/>
                <a:cs typeface="ＭＳ Ｐゴシック" charset="0"/>
              </a:rPr>
              <a:t>Using similar arguments as before we can write</a:t>
            </a:r>
          </a:p>
          <a:p>
            <a:endParaRPr lang="en-US" sz="2800" dirty="0" smtClean="0">
              <a:latin typeface="Calibri" charset="0"/>
              <a:ea typeface="ＭＳ Ｐゴシック" charset="0"/>
              <a:cs typeface="ＭＳ Ｐゴシック" charset="0"/>
            </a:endParaRPr>
          </a:p>
          <a:p>
            <a:endParaRPr lang="en-US" sz="2800" dirty="0">
              <a:latin typeface="Calibri" charset="0"/>
              <a:ea typeface="ＭＳ Ｐゴシック" charset="0"/>
              <a:cs typeface="ＭＳ Ｐゴシック" charset="0"/>
            </a:endParaRPr>
          </a:p>
          <a:p>
            <a:endParaRPr lang="en-US" sz="2800" dirty="0" smtClean="0">
              <a:latin typeface="Calibri" charset="0"/>
              <a:ea typeface="ＭＳ Ｐゴシック" charset="0"/>
              <a:cs typeface="ＭＳ Ｐゴシック" charset="0"/>
            </a:endParaRPr>
          </a:p>
          <a:p>
            <a:endParaRPr lang="en-US" sz="2800" dirty="0">
              <a:latin typeface="Calibri" charset="0"/>
              <a:ea typeface="ＭＳ Ｐゴシック" charset="0"/>
              <a:cs typeface="ＭＳ Ｐゴシック" charset="0"/>
            </a:endParaRPr>
          </a:p>
          <a:p>
            <a:endParaRPr lang="en-US" sz="2800" dirty="0" smtClean="0">
              <a:latin typeface="Calibri" charset="0"/>
              <a:ea typeface="ＭＳ Ｐゴシック" charset="0"/>
              <a:cs typeface="ＭＳ Ｐゴシック" charset="0"/>
            </a:endParaRPr>
          </a:p>
          <a:p>
            <a:endParaRPr lang="en-US" sz="2400" dirty="0">
              <a:latin typeface="Calibri" charset="0"/>
              <a:ea typeface="ＭＳ Ｐゴシック" charset="0"/>
            </a:endParaRPr>
          </a:p>
        </p:txBody>
      </p:sp>
      <p:pic>
        <p:nvPicPr>
          <p:cNvPr id="2" name="Picture 1" descr="Screen Shot 2015-02-03 at 10.30.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4433" y="2617611"/>
            <a:ext cx="2389011" cy="2143984"/>
          </a:xfrm>
          <a:prstGeom prst="rect">
            <a:avLst/>
          </a:prstGeom>
        </p:spPr>
      </p:pic>
      <p:pic>
        <p:nvPicPr>
          <p:cNvPr id="3" name="Picture 2" descr="Screen Shot 2015-02-03 at 10.32.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54" y="5019247"/>
            <a:ext cx="8311446" cy="520880"/>
          </a:xfrm>
          <a:prstGeom prst="rect">
            <a:avLst/>
          </a:prstGeom>
        </p:spPr>
      </p:pic>
    </p:spTree>
    <p:extLst>
      <p:ext uri="{BB962C8B-B14F-4D97-AF65-F5344CB8AC3E}">
        <p14:creationId xmlns:p14="http://schemas.microsoft.com/office/powerpoint/2010/main" val="4260285685"/>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normAutofit/>
          </a:bodyPr>
          <a:lstStyle/>
          <a:p>
            <a:r>
              <a:rPr lang="en-US" sz="4000" b="1" dirty="0">
                <a:solidFill>
                  <a:srgbClr val="0000FF"/>
                </a:solidFill>
                <a:latin typeface="Calibri" charset="0"/>
                <a:ea typeface="ＭＳ Ｐゴシック" charset="0"/>
                <a:cs typeface="ＭＳ Ｐゴシック" charset="0"/>
              </a:rPr>
              <a:t>PIE </a:t>
            </a:r>
            <a:r>
              <a:rPr lang="en-US" sz="4000" b="1" dirty="0" smtClean="0">
                <a:solidFill>
                  <a:srgbClr val="0000FF"/>
                </a:solidFill>
                <a:latin typeface="Calibri" charset="0"/>
                <a:ea typeface="ＭＳ Ｐゴシック" charset="0"/>
                <a:cs typeface="ＭＳ Ｐゴシック" charset="0"/>
              </a:rPr>
              <a:t>: </a:t>
            </a:r>
            <a:r>
              <a:rPr lang="en-US" sz="4000" b="1" dirty="0">
                <a:solidFill>
                  <a:srgbClr val="0000FF"/>
                </a:solidFill>
                <a:latin typeface="Calibri" charset="0"/>
                <a:ea typeface="ＭＳ Ｐゴシック" charset="0"/>
                <a:cs typeface="ＭＳ Ｐゴシック" charset="0"/>
              </a:rPr>
              <a:t>Example </a:t>
            </a:r>
          </a:p>
        </p:txBody>
      </p:sp>
      <p:sp>
        <p:nvSpPr>
          <p:cNvPr id="41986" name="Content Placeholder 2"/>
          <p:cNvSpPr>
            <a:spLocks noGrp="1"/>
          </p:cNvSpPr>
          <p:nvPr>
            <p:ph idx="1"/>
          </p:nvPr>
        </p:nvSpPr>
        <p:spPr>
          <a:xfrm>
            <a:off x="457200" y="1600200"/>
            <a:ext cx="8534400" cy="4525963"/>
          </a:xfrm>
        </p:spPr>
        <p:txBody>
          <a:bodyPr>
            <a:normAutofit lnSpcReduction="10000"/>
          </a:bodyPr>
          <a:lstStyle/>
          <a:p>
            <a:r>
              <a:rPr lang="en-US" dirty="0">
                <a:latin typeface="Calibri" charset="0"/>
                <a:ea typeface="ＭＳ Ｐゴシック" charset="0"/>
                <a:cs typeface="ＭＳ Ｐゴシック" charset="0"/>
              </a:rPr>
              <a:t>To illustrate, when n=4, we have</a:t>
            </a:r>
          </a:p>
          <a:p>
            <a:pPr>
              <a:buFont typeface="Arial" charset="0"/>
              <a:buNone/>
            </a:pPr>
            <a:r>
              <a:rPr lang="en-US" dirty="0">
                <a:latin typeface="Calibri" charset="0"/>
                <a:ea typeface="ＭＳ Ｐゴシック" charset="0"/>
                <a:cs typeface="ＭＳ Ｐゴシック" charset="0"/>
              </a:rPr>
              <a:t>|A</a:t>
            </a:r>
            <a:r>
              <a:rPr lang="en-US" baseline="-25000" dirty="0">
                <a:latin typeface="Calibri" charset="0"/>
                <a:ea typeface="ＭＳ Ｐゴシック" charset="0"/>
                <a:cs typeface="ＭＳ Ｐゴシック" charset="0"/>
              </a:rPr>
              <a:t>1</a:t>
            </a:r>
            <a:r>
              <a:rPr lang="en-US" dirty="0">
                <a:latin typeface="Calibri" charset="0"/>
                <a:ea typeface="ＭＳ Ｐゴシック" charset="0"/>
                <a:cs typeface="ＭＳ Ｐゴシック" charset="0"/>
                <a:sym typeface="Symbol" charset="0"/>
              </a:rPr>
              <a:t>A</a:t>
            </a:r>
            <a:r>
              <a:rPr lang="en-US" baseline="-25000" dirty="0">
                <a:latin typeface="Calibri" charset="0"/>
                <a:ea typeface="ＭＳ Ｐゴシック" charset="0"/>
                <a:cs typeface="ＭＳ Ｐゴシック" charset="0"/>
                <a:sym typeface="Symbol" charset="0"/>
              </a:rPr>
              <a:t>2</a:t>
            </a:r>
            <a:r>
              <a:rPr lang="en-US" dirty="0">
                <a:latin typeface="Calibri" charset="0"/>
                <a:ea typeface="ＭＳ Ｐゴシック" charset="0"/>
                <a:cs typeface="ＭＳ Ｐゴシック" charset="0"/>
                <a:sym typeface="Symbol" charset="0"/>
              </a:rPr>
              <a:t>A</a:t>
            </a:r>
            <a:r>
              <a:rPr lang="en-US" baseline="-25000" dirty="0">
                <a:latin typeface="Calibri" charset="0"/>
                <a:ea typeface="ＭＳ Ｐゴシック" charset="0"/>
                <a:cs typeface="ＭＳ Ｐゴシック" charset="0"/>
                <a:sym typeface="Symbol" charset="0"/>
              </a:rPr>
              <a:t>3</a:t>
            </a:r>
            <a:r>
              <a:rPr lang="en-US" dirty="0">
                <a:latin typeface="Calibri" charset="0"/>
                <a:ea typeface="ＭＳ Ｐゴシック" charset="0"/>
                <a:cs typeface="ＭＳ Ｐゴシック" charset="0"/>
                <a:sym typeface="Symbol" charset="0"/>
              </a:rPr>
              <a:t>A</a:t>
            </a:r>
            <a:r>
              <a:rPr lang="en-US" baseline="-25000" dirty="0">
                <a:latin typeface="Calibri" charset="0"/>
                <a:ea typeface="ＭＳ Ｐゴシック" charset="0"/>
                <a:cs typeface="ＭＳ Ｐゴシック" charset="0"/>
                <a:sym typeface="Symbol" charset="0"/>
              </a:rPr>
              <a:t>4</a:t>
            </a:r>
            <a:r>
              <a:rPr lang="en-US" dirty="0">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sym typeface="Symbol" charset="0"/>
              </a:rPr>
              <a:t>|A</a:t>
            </a:r>
            <a:r>
              <a:rPr lang="en-US" baseline="-25000" dirty="0">
                <a:latin typeface="Calibri" charset="0"/>
                <a:ea typeface="ＭＳ Ｐゴシック" charset="0"/>
                <a:cs typeface="ＭＳ Ｐゴシック" charset="0"/>
                <a:sym typeface="Symbol" charset="0"/>
              </a:rPr>
              <a:t>1</a:t>
            </a:r>
            <a:r>
              <a:rPr lang="en-US" dirty="0">
                <a:latin typeface="Calibri" charset="0"/>
                <a:ea typeface="ＭＳ Ｐゴシック" charset="0"/>
                <a:cs typeface="ＭＳ Ｐゴシック" charset="0"/>
                <a:sym typeface="Symbol" charset="0"/>
              </a:rPr>
              <a:t>|+|A</a:t>
            </a:r>
            <a:r>
              <a:rPr lang="en-US" baseline="-25000" dirty="0">
                <a:latin typeface="Calibri" charset="0"/>
                <a:ea typeface="ＭＳ Ｐゴシック" charset="0"/>
                <a:cs typeface="ＭＳ Ｐゴシック" charset="0"/>
                <a:sym typeface="Symbol" charset="0"/>
              </a:rPr>
              <a:t>2</a:t>
            </a:r>
            <a:r>
              <a:rPr lang="en-US" dirty="0">
                <a:latin typeface="Calibri" charset="0"/>
                <a:ea typeface="ＭＳ Ｐゴシック" charset="0"/>
                <a:cs typeface="ＭＳ Ｐゴシック" charset="0"/>
                <a:sym typeface="Symbol" charset="0"/>
              </a:rPr>
              <a:t>|+|A</a:t>
            </a:r>
            <a:r>
              <a:rPr lang="en-US" baseline="-25000" dirty="0">
                <a:latin typeface="Calibri" charset="0"/>
                <a:ea typeface="ＭＳ Ｐゴシック" charset="0"/>
                <a:cs typeface="ＭＳ Ｐゴシック" charset="0"/>
                <a:sym typeface="Symbol" charset="0"/>
              </a:rPr>
              <a:t>3</a:t>
            </a:r>
            <a:r>
              <a:rPr lang="en-US" dirty="0">
                <a:latin typeface="Calibri" charset="0"/>
                <a:ea typeface="ＭＳ Ｐゴシック" charset="0"/>
                <a:cs typeface="ＭＳ Ｐゴシック" charset="0"/>
                <a:sym typeface="Symbol" charset="0"/>
              </a:rPr>
              <a:t>|+|A</a:t>
            </a:r>
            <a:r>
              <a:rPr lang="en-US" baseline="-25000" dirty="0">
                <a:latin typeface="Calibri" charset="0"/>
                <a:ea typeface="ＭＳ Ｐゴシック" charset="0"/>
                <a:cs typeface="ＭＳ Ｐゴシック" charset="0"/>
                <a:sym typeface="Symbol" charset="0"/>
              </a:rPr>
              <a:t>4</a:t>
            </a:r>
            <a:r>
              <a:rPr lang="en-US" dirty="0">
                <a:latin typeface="Calibri" charset="0"/>
                <a:ea typeface="ＭＳ Ｐゴシック" charset="0"/>
                <a:cs typeface="ＭＳ Ｐゴシック" charset="0"/>
                <a:sym typeface="Symbol" charset="0"/>
              </a:rPr>
              <a:t>|</a:t>
            </a:r>
          </a:p>
          <a:p>
            <a:pPr>
              <a:buFont typeface="Arial" charset="0"/>
              <a:buNone/>
            </a:pPr>
            <a:r>
              <a:rPr lang="en-US" dirty="0">
                <a:latin typeface="Calibri" charset="0"/>
                <a:ea typeface="ＭＳ Ｐゴシック" charset="0"/>
                <a:cs typeface="ＭＳ Ｐゴシック" charset="0"/>
                <a:sym typeface="Symbol" charset="0"/>
              </a:rPr>
              <a:t>                                - </a:t>
            </a:r>
            <a:r>
              <a:rPr lang="en-US" dirty="0">
                <a:solidFill>
                  <a:srgbClr val="0000FF"/>
                </a:solidFill>
                <a:latin typeface="Calibri" charset="0"/>
                <a:ea typeface="ＭＳ Ｐゴシック" charset="0"/>
                <a:cs typeface="ＭＳ Ｐゴシック" charset="0"/>
                <a:sym typeface="Symbol" charset="0"/>
              </a:rPr>
              <a:t>[|A</a:t>
            </a:r>
            <a:r>
              <a:rPr lang="en-US" baseline="-25000" dirty="0">
                <a:solidFill>
                  <a:srgbClr val="0000FF"/>
                </a:solidFill>
                <a:latin typeface="Calibri" charset="0"/>
                <a:ea typeface="ＭＳ Ｐゴシック" charset="0"/>
                <a:cs typeface="ＭＳ Ｐゴシック" charset="0"/>
                <a:sym typeface="Symbol" charset="0"/>
              </a:rPr>
              <a:t>1</a:t>
            </a:r>
            <a:r>
              <a:rPr lang="en-US" dirty="0">
                <a:solidFill>
                  <a:srgbClr val="0000FF"/>
                </a:solidFill>
                <a:latin typeface="Calibri" charset="0"/>
                <a:ea typeface="ＭＳ Ｐゴシック" charset="0"/>
                <a:cs typeface="ＭＳ Ｐゴシック" charset="0"/>
                <a:sym typeface="Symbol" charset="0"/>
              </a:rPr>
              <a:t>A</a:t>
            </a:r>
            <a:r>
              <a:rPr lang="en-US" baseline="-25000" dirty="0">
                <a:solidFill>
                  <a:srgbClr val="0000FF"/>
                </a:solidFill>
                <a:latin typeface="Calibri" charset="0"/>
                <a:ea typeface="ＭＳ Ｐゴシック" charset="0"/>
                <a:cs typeface="ＭＳ Ｐゴシック" charset="0"/>
                <a:sym typeface="Symbol" charset="0"/>
              </a:rPr>
              <a:t>2</a:t>
            </a:r>
            <a:r>
              <a:rPr lang="en-US" dirty="0">
                <a:solidFill>
                  <a:srgbClr val="0000FF"/>
                </a:solidFill>
                <a:latin typeface="Calibri" charset="0"/>
                <a:ea typeface="ＭＳ Ｐゴシック" charset="0"/>
                <a:cs typeface="ＭＳ Ｐゴシック" charset="0"/>
                <a:sym typeface="Symbol" charset="0"/>
              </a:rPr>
              <a:t>|+|A</a:t>
            </a:r>
            <a:r>
              <a:rPr lang="en-US" baseline="-25000" dirty="0">
                <a:solidFill>
                  <a:srgbClr val="0000FF"/>
                </a:solidFill>
                <a:latin typeface="Calibri" charset="0"/>
                <a:ea typeface="ＭＳ Ｐゴシック" charset="0"/>
                <a:cs typeface="ＭＳ Ｐゴシック" charset="0"/>
                <a:sym typeface="Symbol" charset="0"/>
              </a:rPr>
              <a:t>1</a:t>
            </a:r>
            <a:r>
              <a:rPr lang="en-US" dirty="0">
                <a:solidFill>
                  <a:srgbClr val="0000FF"/>
                </a:solidFill>
                <a:latin typeface="Calibri" charset="0"/>
                <a:ea typeface="ＭＳ Ｐゴシック" charset="0"/>
                <a:cs typeface="ＭＳ Ｐゴシック" charset="0"/>
                <a:sym typeface="Symbol" charset="0"/>
              </a:rPr>
              <a:t>A</a:t>
            </a:r>
            <a:r>
              <a:rPr lang="en-US" baseline="-25000" dirty="0">
                <a:solidFill>
                  <a:srgbClr val="0000FF"/>
                </a:solidFill>
                <a:latin typeface="Calibri" charset="0"/>
                <a:ea typeface="ＭＳ Ｐゴシック" charset="0"/>
                <a:cs typeface="ＭＳ Ｐゴシック" charset="0"/>
                <a:sym typeface="Symbol" charset="0"/>
              </a:rPr>
              <a:t>3</a:t>
            </a:r>
            <a:r>
              <a:rPr lang="en-US" dirty="0">
                <a:solidFill>
                  <a:srgbClr val="0000FF"/>
                </a:solidFill>
                <a:latin typeface="Calibri" charset="0"/>
                <a:ea typeface="ＭＳ Ｐゴシック" charset="0"/>
                <a:cs typeface="ＭＳ Ｐゴシック" charset="0"/>
                <a:sym typeface="Symbol" charset="0"/>
              </a:rPr>
              <a:t>|+|A</a:t>
            </a:r>
            <a:r>
              <a:rPr lang="en-US" baseline="-25000" dirty="0">
                <a:solidFill>
                  <a:srgbClr val="0000FF"/>
                </a:solidFill>
                <a:latin typeface="Calibri" charset="0"/>
                <a:ea typeface="ＭＳ Ｐゴシック" charset="0"/>
                <a:cs typeface="ＭＳ Ｐゴシック" charset="0"/>
                <a:sym typeface="Symbol" charset="0"/>
              </a:rPr>
              <a:t>1</a:t>
            </a:r>
            <a:r>
              <a:rPr lang="en-US" dirty="0">
                <a:solidFill>
                  <a:srgbClr val="0000FF"/>
                </a:solidFill>
                <a:latin typeface="Calibri" charset="0"/>
                <a:ea typeface="ＭＳ Ｐゴシック" charset="0"/>
                <a:cs typeface="ＭＳ Ｐゴシック" charset="0"/>
                <a:sym typeface="Symbol" charset="0"/>
              </a:rPr>
              <a:t>A</a:t>
            </a:r>
            <a:r>
              <a:rPr lang="en-US" baseline="-25000" dirty="0">
                <a:solidFill>
                  <a:srgbClr val="0000FF"/>
                </a:solidFill>
                <a:latin typeface="Calibri" charset="0"/>
                <a:ea typeface="ＭＳ Ｐゴシック" charset="0"/>
                <a:cs typeface="ＭＳ Ｐゴシック" charset="0"/>
                <a:sym typeface="Symbol" charset="0"/>
              </a:rPr>
              <a:t>4</a:t>
            </a:r>
            <a:r>
              <a:rPr lang="en-US" dirty="0">
                <a:solidFill>
                  <a:srgbClr val="0000FF"/>
                </a:solidFill>
                <a:latin typeface="Calibri" charset="0"/>
                <a:ea typeface="ＭＳ Ｐゴシック" charset="0"/>
                <a:cs typeface="ＭＳ Ｐゴシック" charset="0"/>
                <a:sym typeface="Symbol" charset="0"/>
              </a:rPr>
              <a:t>|</a:t>
            </a:r>
          </a:p>
          <a:p>
            <a:pPr>
              <a:buFont typeface="Arial" charset="0"/>
              <a:buNone/>
            </a:pPr>
            <a:r>
              <a:rPr lang="en-US" dirty="0">
                <a:solidFill>
                  <a:srgbClr val="0000FF"/>
                </a:solidFill>
                <a:latin typeface="Calibri" charset="0"/>
                <a:ea typeface="ＭＳ Ｐゴシック" charset="0"/>
                <a:cs typeface="ＭＳ Ｐゴシック" charset="0"/>
                <a:sym typeface="Symbol" charset="0"/>
              </a:rPr>
              <a:t>                                    +|A</a:t>
            </a:r>
            <a:r>
              <a:rPr lang="en-US" baseline="-25000" dirty="0">
                <a:solidFill>
                  <a:srgbClr val="0000FF"/>
                </a:solidFill>
                <a:latin typeface="Calibri" charset="0"/>
                <a:ea typeface="ＭＳ Ｐゴシック" charset="0"/>
                <a:cs typeface="ＭＳ Ｐゴシック" charset="0"/>
                <a:sym typeface="Symbol" charset="0"/>
              </a:rPr>
              <a:t>2</a:t>
            </a:r>
            <a:r>
              <a:rPr lang="en-US" dirty="0">
                <a:solidFill>
                  <a:srgbClr val="0000FF"/>
                </a:solidFill>
                <a:latin typeface="Calibri" charset="0"/>
                <a:ea typeface="ＭＳ Ｐゴシック" charset="0"/>
                <a:cs typeface="ＭＳ Ｐゴシック" charset="0"/>
                <a:sym typeface="Symbol" charset="0"/>
              </a:rPr>
              <a:t>A</a:t>
            </a:r>
            <a:r>
              <a:rPr lang="en-US" baseline="-25000" dirty="0">
                <a:solidFill>
                  <a:srgbClr val="0000FF"/>
                </a:solidFill>
                <a:latin typeface="Calibri" charset="0"/>
                <a:ea typeface="ＭＳ Ｐゴシック" charset="0"/>
                <a:cs typeface="ＭＳ Ｐゴシック" charset="0"/>
                <a:sym typeface="Symbol" charset="0"/>
              </a:rPr>
              <a:t>3</a:t>
            </a:r>
            <a:r>
              <a:rPr lang="en-US" dirty="0">
                <a:solidFill>
                  <a:srgbClr val="0000FF"/>
                </a:solidFill>
                <a:latin typeface="Calibri" charset="0"/>
                <a:ea typeface="ＭＳ Ｐゴシック" charset="0"/>
                <a:cs typeface="ＭＳ Ｐゴシック" charset="0"/>
                <a:sym typeface="Symbol" charset="0"/>
              </a:rPr>
              <a:t>|+|A</a:t>
            </a:r>
            <a:r>
              <a:rPr lang="en-US" baseline="-25000" dirty="0">
                <a:solidFill>
                  <a:srgbClr val="0000FF"/>
                </a:solidFill>
                <a:latin typeface="Calibri" charset="0"/>
                <a:ea typeface="ＭＳ Ｐゴシック" charset="0"/>
                <a:cs typeface="ＭＳ Ｐゴシック" charset="0"/>
                <a:sym typeface="Symbol" charset="0"/>
              </a:rPr>
              <a:t>2</a:t>
            </a:r>
            <a:r>
              <a:rPr lang="en-US" dirty="0">
                <a:solidFill>
                  <a:srgbClr val="0000FF"/>
                </a:solidFill>
                <a:latin typeface="Calibri" charset="0"/>
                <a:ea typeface="ＭＳ Ｐゴシック" charset="0"/>
                <a:cs typeface="ＭＳ Ｐゴシック" charset="0"/>
                <a:sym typeface="Symbol" charset="0"/>
              </a:rPr>
              <a:t>A</a:t>
            </a:r>
            <a:r>
              <a:rPr lang="en-US" baseline="-25000" dirty="0">
                <a:solidFill>
                  <a:srgbClr val="0000FF"/>
                </a:solidFill>
                <a:latin typeface="Calibri" charset="0"/>
                <a:ea typeface="ＭＳ Ｐゴシック" charset="0"/>
                <a:cs typeface="ＭＳ Ｐゴシック" charset="0"/>
                <a:sym typeface="Symbol" charset="0"/>
              </a:rPr>
              <a:t>4</a:t>
            </a:r>
            <a:r>
              <a:rPr lang="en-US" dirty="0">
                <a:solidFill>
                  <a:srgbClr val="0000FF"/>
                </a:solidFill>
                <a:latin typeface="Calibri" charset="0"/>
                <a:ea typeface="ＭＳ Ｐゴシック" charset="0"/>
                <a:cs typeface="ＭＳ Ｐゴシック" charset="0"/>
                <a:sym typeface="Symbol" charset="0"/>
              </a:rPr>
              <a:t>|+|A</a:t>
            </a:r>
            <a:r>
              <a:rPr lang="en-US" baseline="-25000" dirty="0">
                <a:solidFill>
                  <a:srgbClr val="0000FF"/>
                </a:solidFill>
                <a:latin typeface="Calibri" charset="0"/>
                <a:ea typeface="ＭＳ Ｐゴシック" charset="0"/>
                <a:cs typeface="ＭＳ Ｐゴシック" charset="0"/>
                <a:sym typeface="Symbol" charset="0"/>
              </a:rPr>
              <a:t>3</a:t>
            </a:r>
            <a:r>
              <a:rPr lang="en-US" dirty="0">
                <a:solidFill>
                  <a:srgbClr val="0000FF"/>
                </a:solidFill>
                <a:latin typeface="Calibri" charset="0"/>
                <a:ea typeface="ＭＳ Ｐゴシック" charset="0"/>
                <a:cs typeface="ＭＳ Ｐゴシック" charset="0"/>
                <a:sym typeface="Symbol" charset="0"/>
              </a:rPr>
              <a:t>A</a:t>
            </a:r>
            <a:r>
              <a:rPr lang="en-US" baseline="-25000" dirty="0">
                <a:solidFill>
                  <a:srgbClr val="0000FF"/>
                </a:solidFill>
                <a:latin typeface="Calibri" charset="0"/>
                <a:ea typeface="ＭＳ Ｐゴシック" charset="0"/>
                <a:cs typeface="ＭＳ Ｐゴシック" charset="0"/>
                <a:sym typeface="Symbol" charset="0"/>
              </a:rPr>
              <a:t>4</a:t>
            </a:r>
            <a:r>
              <a:rPr lang="en-US" dirty="0">
                <a:solidFill>
                  <a:srgbClr val="0000FF"/>
                </a:solidFill>
                <a:latin typeface="Calibri" charset="0"/>
                <a:ea typeface="ＭＳ Ｐゴシック" charset="0"/>
                <a:cs typeface="ＭＳ Ｐゴシック" charset="0"/>
                <a:sym typeface="Symbol" charset="0"/>
              </a:rPr>
              <a:t>|]</a:t>
            </a:r>
          </a:p>
          <a:p>
            <a:pPr>
              <a:buFont typeface="Arial" charset="0"/>
              <a:buNone/>
            </a:pPr>
            <a:r>
              <a:rPr lang="en-US" dirty="0">
                <a:latin typeface="Calibri" charset="0"/>
                <a:ea typeface="ＭＳ Ｐゴシック" charset="0"/>
                <a:cs typeface="ＭＳ Ｐゴシック" charset="0"/>
                <a:sym typeface="Symbol" charset="0"/>
              </a:rPr>
              <a:t>                                + </a:t>
            </a:r>
            <a:r>
              <a:rPr lang="en-US" dirty="0">
                <a:solidFill>
                  <a:srgbClr val="FF0000"/>
                </a:solidFill>
                <a:latin typeface="Calibri" charset="0"/>
                <a:ea typeface="ＭＳ Ｐゴシック" charset="0"/>
                <a:cs typeface="ＭＳ Ｐゴシック" charset="0"/>
                <a:sym typeface="Symbol" charset="0"/>
              </a:rPr>
              <a:t>[|A</a:t>
            </a:r>
            <a:r>
              <a:rPr lang="en-US" baseline="-25000" dirty="0">
                <a:solidFill>
                  <a:srgbClr val="FF0000"/>
                </a:solidFill>
                <a:latin typeface="Calibri" charset="0"/>
                <a:ea typeface="ＭＳ Ｐゴシック" charset="0"/>
                <a:cs typeface="ＭＳ Ｐゴシック" charset="0"/>
                <a:sym typeface="Symbol" charset="0"/>
              </a:rPr>
              <a:t>1</a:t>
            </a:r>
            <a:r>
              <a:rPr lang="en-US" dirty="0">
                <a:solidFill>
                  <a:srgbClr val="FF0000"/>
                </a:solidFill>
                <a:latin typeface="Calibri" charset="0"/>
                <a:ea typeface="ＭＳ Ｐゴシック" charset="0"/>
                <a:cs typeface="ＭＳ Ｐゴシック" charset="0"/>
                <a:sym typeface="Symbol" charset="0"/>
              </a:rPr>
              <a:t>A</a:t>
            </a:r>
            <a:r>
              <a:rPr lang="en-US" baseline="-25000" dirty="0">
                <a:solidFill>
                  <a:srgbClr val="FF0000"/>
                </a:solidFill>
                <a:latin typeface="Calibri" charset="0"/>
                <a:ea typeface="ＭＳ Ｐゴシック" charset="0"/>
                <a:cs typeface="ＭＳ Ｐゴシック" charset="0"/>
                <a:sym typeface="Symbol" charset="0"/>
              </a:rPr>
              <a:t>2</a:t>
            </a:r>
            <a:r>
              <a:rPr lang="en-US" dirty="0">
                <a:solidFill>
                  <a:srgbClr val="FF0000"/>
                </a:solidFill>
                <a:latin typeface="Calibri" charset="0"/>
                <a:ea typeface="ＭＳ Ｐゴシック" charset="0"/>
                <a:cs typeface="ＭＳ Ｐゴシック" charset="0"/>
                <a:sym typeface="Symbol" charset="0"/>
              </a:rPr>
              <a:t>A</a:t>
            </a:r>
            <a:r>
              <a:rPr lang="en-US" baseline="-25000" dirty="0">
                <a:solidFill>
                  <a:srgbClr val="FF0000"/>
                </a:solidFill>
                <a:latin typeface="Calibri" charset="0"/>
                <a:ea typeface="ＭＳ Ｐゴシック" charset="0"/>
                <a:cs typeface="ＭＳ Ｐゴシック" charset="0"/>
                <a:sym typeface="Symbol" charset="0"/>
              </a:rPr>
              <a:t>3</a:t>
            </a:r>
            <a:r>
              <a:rPr lang="en-US" dirty="0">
                <a:solidFill>
                  <a:srgbClr val="FF0000"/>
                </a:solidFill>
                <a:latin typeface="Calibri" charset="0"/>
                <a:ea typeface="ＭＳ Ｐゴシック" charset="0"/>
                <a:cs typeface="ＭＳ Ｐゴシック" charset="0"/>
                <a:sym typeface="Symbol" charset="0"/>
              </a:rPr>
              <a:t>|+|A</a:t>
            </a:r>
            <a:r>
              <a:rPr lang="en-US" baseline="-25000" dirty="0">
                <a:solidFill>
                  <a:srgbClr val="FF0000"/>
                </a:solidFill>
                <a:latin typeface="Calibri" charset="0"/>
                <a:ea typeface="ＭＳ Ｐゴシック" charset="0"/>
                <a:cs typeface="ＭＳ Ｐゴシック" charset="0"/>
                <a:sym typeface="Symbol" charset="0"/>
              </a:rPr>
              <a:t>1</a:t>
            </a:r>
            <a:r>
              <a:rPr lang="en-US" dirty="0">
                <a:solidFill>
                  <a:srgbClr val="FF0000"/>
                </a:solidFill>
                <a:latin typeface="Calibri" charset="0"/>
                <a:ea typeface="ＭＳ Ｐゴシック" charset="0"/>
                <a:cs typeface="ＭＳ Ｐゴシック" charset="0"/>
                <a:sym typeface="Symbol" charset="0"/>
              </a:rPr>
              <a:t>A</a:t>
            </a:r>
            <a:r>
              <a:rPr lang="en-US" baseline="-25000" dirty="0">
                <a:solidFill>
                  <a:srgbClr val="FF0000"/>
                </a:solidFill>
                <a:latin typeface="Calibri" charset="0"/>
                <a:ea typeface="ＭＳ Ｐゴシック" charset="0"/>
                <a:cs typeface="ＭＳ Ｐゴシック" charset="0"/>
                <a:sym typeface="Symbol" charset="0"/>
              </a:rPr>
              <a:t>2</a:t>
            </a:r>
            <a:r>
              <a:rPr lang="en-US" dirty="0">
                <a:solidFill>
                  <a:srgbClr val="FF0000"/>
                </a:solidFill>
                <a:latin typeface="Calibri" charset="0"/>
                <a:ea typeface="ＭＳ Ｐゴシック" charset="0"/>
                <a:cs typeface="ＭＳ Ｐゴシック" charset="0"/>
                <a:sym typeface="Symbol" charset="0"/>
              </a:rPr>
              <a:t>A</a:t>
            </a:r>
            <a:r>
              <a:rPr lang="en-US" baseline="-25000" dirty="0">
                <a:solidFill>
                  <a:srgbClr val="FF0000"/>
                </a:solidFill>
                <a:latin typeface="Calibri" charset="0"/>
                <a:ea typeface="ＭＳ Ｐゴシック" charset="0"/>
                <a:cs typeface="ＭＳ Ｐゴシック" charset="0"/>
                <a:sym typeface="Symbol" charset="0"/>
              </a:rPr>
              <a:t>4</a:t>
            </a:r>
            <a:r>
              <a:rPr lang="en-US" dirty="0">
                <a:solidFill>
                  <a:srgbClr val="FF0000"/>
                </a:solidFill>
                <a:latin typeface="Calibri" charset="0"/>
                <a:ea typeface="ＭＳ Ｐゴシック" charset="0"/>
                <a:cs typeface="ＭＳ Ｐゴシック" charset="0"/>
                <a:sym typeface="Symbol" charset="0"/>
              </a:rPr>
              <a:t>|</a:t>
            </a:r>
          </a:p>
          <a:p>
            <a:pPr>
              <a:buFont typeface="Arial" charset="0"/>
              <a:buNone/>
            </a:pPr>
            <a:r>
              <a:rPr lang="en-US" dirty="0">
                <a:solidFill>
                  <a:srgbClr val="FF0000"/>
                </a:solidFill>
                <a:latin typeface="Calibri" charset="0"/>
                <a:ea typeface="ＭＳ Ｐゴシック" charset="0"/>
                <a:cs typeface="ＭＳ Ｐゴシック" charset="0"/>
                <a:sym typeface="Symbol" charset="0"/>
              </a:rPr>
              <a:t>                                    +|A</a:t>
            </a:r>
            <a:r>
              <a:rPr lang="en-US" baseline="-25000" dirty="0">
                <a:solidFill>
                  <a:srgbClr val="FF0000"/>
                </a:solidFill>
                <a:latin typeface="Calibri" charset="0"/>
                <a:ea typeface="ＭＳ Ｐゴシック" charset="0"/>
                <a:cs typeface="ＭＳ Ｐゴシック" charset="0"/>
                <a:sym typeface="Symbol" charset="0"/>
              </a:rPr>
              <a:t>1</a:t>
            </a:r>
            <a:r>
              <a:rPr lang="en-US" dirty="0">
                <a:solidFill>
                  <a:srgbClr val="FF0000"/>
                </a:solidFill>
                <a:latin typeface="Calibri" charset="0"/>
                <a:ea typeface="ＭＳ Ｐゴシック" charset="0"/>
                <a:cs typeface="ＭＳ Ｐゴシック" charset="0"/>
                <a:sym typeface="Symbol" charset="0"/>
              </a:rPr>
              <a:t>A</a:t>
            </a:r>
            <a:r>
              <a:rPr lang="en-US" baseline="-25000" dirty="0">
                <a:solidFill>
                  <a:srgbClr val="FF0000"/>
                </a:solidFill>
                <a:latin typeface="Calibri" charset="0"/>
                <a:ea typeface="ＭＳ Ｐゴシック" charset="0"/>
                <a:cs typeface="ＭＳ Ｐゴシック" charset="0"/>
                <a:sym typeface="Symbol" charset="0"/>
              </a:rPr>
              <a:t>3</a:t>
            </a:r>
            <a:r>
              <a:rPr lang="en-US" dirty="0">
                <a:solidFill>
                  <a:srgbClr val="FF0000"/>
                </a:solidFill>
                <a:latin typeface="Calibri" charset="0"/>
                <a:ea typeface="ＭＳ Ｐゴシック" charset="0"/>
                <a:cs typeface="ＭＳ Ｐゴシック" charset="0"/>
                <a:sym typeface="Symbol" charset="0"/>
              </a:rPr>
              <a:t>A</a:t>
            </a:r>
            <a:r>
              <a:rPr lang="en-US" baseline="-25000" dirty="0">
                <a:solidFill>
                  <a:srgbClr val="FF0000"/>
                </a:solidFill>
                <a:latin typeface="Calibri" charset="0"/>
                <a:ea typeface="ＭＳ Ｐゴシック" charset="0"/>
                <a:cs typeface="ＭＳ Ｐゴシック" charset="0"/>
                <a:sym typeface="Symbol" charset="0"/>
              </a:rPr>
              <a:t>4</a:t>
            </a:r>
            <a:r>
              <a:rPr lang="en-US" dirty="0">
                <a:solidFill>
                  <a:srgbClr val="FF0000"/>
                </a:solidFill>
                <a:latin typeface="Calibri" charset="0"/>
                <a:ea typeface="ＭＳ Ｐゴシック" charset="0"/>
                <a:cs typeface="ＭＳ Ｐゴシック" charset="0"/>
                <a:sym typeface="Symbol" charset="0"/>
              </a:rPr>
              <a:t>|+|A</a:t>
            </a:r>
            <a:r>
              <a:rPr lang="en-US" baseline="-25000" dirty="0">
                <a:solidFill>
                  <a:srgbClr val="FF0000"/>
                </a:solidFill>
                <a:latin typeface="Calibri" charset="0"/>
                <a:ea typeface="ＭＳ Ｐゴシック" charset="0"/>
                <a:cs typeface="ＭＳ Ｐゴシック" charset="0"/>
                <a:sym typeface="Symbol" charset="0"/>
              </a:rPr>
              <a:t>2</a:t>
            </a:r>
            <a:r>
              <a:rPr lang="en-US" dirty="0">
                <a:solidFill>
                  <a:srgbClr val="FF0000"/>
                </a:solidFill>
                <a:latin typeface="Calibri" charset="0"/>
                <a:ea typeface="ＭＳ Ｐゴシック" charset="0"/>
                <a:cs typeface="ＭＳ Ｐゴシック" charset="0"/>
                <a:sym typeface="Symbol" charset="0"/>
              </a:rPr>
              <a:t>A</a:t>
            </a:r>
            <a:r>
              <a:rPr lang="en-US" baseline="-25000" dirty="0">
                <a:solidFill>
                  <a:srgbClr val="FF0000"/>
                </a:solidFill>
                <a:latin typeface="Calibri" charset="0"/>
                <a:ea typeface="ＭＳ Ｐゴシック" charset="0"/>
                <a:cs typeface="ＭＳ Ｐゴシック" charset="0"/>
                <a:sym typeface="Symbol" charset="0"/>
              </a:rPr>
              <a:t>3</a:t>
            </a:r>
            <a:r>
              <a:rPr lang="en-US" dirty="0">
                <a:solidFill>
                  <a:srgbClr val="FF0000"/>
                </a:solidFill>
                <a:latin typeface="Calibri" charset="0"/>
                <a:ea typeface="ＭＳ Ｐゴシック" charset="0"/>
                <a:cs typeface="ＭＳ Ｐゴシック" charset="0"/>
                <a:sym typeface="Symbol" charset="0"/>
              </a:rPr>
              <a:t>A</a:t>
            </a:r>
            <a:r>
              <a:rPr lang="en-US" baseline="-25000" dirty="0">
                <a:solidFill>
                  <a:srgbClr val="FF0000"/>
                </a:solidFill>
                <a:latin typeface="Calibri" charset="0"/>
                <a:ea typeface="ＭＳ Ｐゴシック" charset="0"/>
                <a:cs typeface="ＭＳ Ｐゴシック" charset="0"/>
                <a:sym typeface="Symbol" charset="0"/>
              </a:rPr>
              <a:t>4</a:t>
            </a:r>
            <a:r>
              <a:rPr lang="en-US" dirty="0">
                <a:solidFill>
                  <a:srgbClr val="FF0000"/>
                </a:solidFill>
                <a:latin typeface="Calibri" charset="0"/>
                <a:ea typeface="ＭＳ Ｐゴシック" charset="0"/>
                <a:cs typeface="ＭＳ Ｐゴシック" charset="0"/>
                <a:sym typeface="Symbol" charset="0"/>
              </a:rPr>
              <a:t>|]</a:t>
            </a:r>
          </a:p>
          <a:p>
            <a:pPr>
              <a:buFont typeface="Arial" charset="0"/>
              <a:buNone/>
            </a:pPr>
            <a:r>
              <a:rPr lang="en-US" dirty="0">
                <a:latin typeface="Calibri" charset="0"/>
                <a:ea typeface="ＭＳ Ｐゴシック" charset="0"/>
                <a:cs typeface="ＭＳ Ｐゴシック" charset="0"/>
                <a:sym typeface="Symbol" charset="0"/>
              </a:rPr>
              <a:t>                                - </a:t>
            </a:r>
            <a:r>
              <a:rPr lang="en-US" dirty="0">
                <a:solidFill>
                  <a:srgbClr val="800000"/>
                </a:solidFill>
                <a:latin typeface="Calibri" charset="0"/>
                <a:ea typeface="ＭＳ Ｐゴシック" charset="0"/>
                <a:cs typeface="ＭＳ Ｐゴシック" charset="0"/>
                <a:sym typeface="Symbol" charset="0"/>
              </a:rPr>
              <a:t>|A</a:t>
            </a:r>
            <a:r>
              <a:rPr lang="en-US" baseline="-25000" dirty="0">
                <a:solidFill>
                  <a:srgbClr val="800000"/>
                </a:solidFill>
                <a:latin typeface="Calibri" charset="0"/>
                <a:ea typeface="ＭＳ Ｐゴシック" charset="0"/>
                <a:cs typeface="ＭＳ Ｐゴシック" charset="0"/>
                <a:sym typeface="Symbol" charset="0"/>
              </a:rPr>
              <a:t>1</a:t>
            </a:r>
            <a:r>
              <a:rPr lang="en-US" dirty="0">
                <a:solidFill>
                  <a:srgbClr val="800000"/>
                </a:solidFill>
                <a:latin typeface="Calibri" charset="0"/>
                <a:ea typeface="ＭＳ Ｐゴシック" charset="0"/>
                <a:cs typeface="ＭＳ Ｐゴシック" charset="0"/>
                <a:sym typeface="Symbol" charset="0"/>
              </a:rPr>
              <a:t> A</a:t>
            </a:r>
            <a:r>
              <a:rPr lang="en-US" baseline="-25000" dirty="0">
                <a:solidFill>
                  <a:srgbClr val="800000"/>
                </a:solidFill>
                <a:latin typeface="Calibri" charset="0"/>
                <a:ea typeface="ＭＳ Ｐゴシック" charset="0"/>
                <a:cs typeface="ＭＳ Ｐゴシック" charset="0"/>
                <a:sym typeface="Symbol" charset="0"/>
              </a:rPr>
              <a:t>2 </a:t>
            </a:r>
            <a:r>
              <a:rPr lang="en-US" dirty="0">
                <a:solidFill>
                  <a:srgbClr val="800000"/>
                </a:solidFill>
                <a:latin typeface="Calibri" charset="0"/>
                <a:ea typeface="ＭＳ Ｐゴシック" charset="0"/>
                <a:cs typeface="ＭＳ Ｐゴシック" charset="0"/>
                <a:sym typeface="Symbol" charset="0"/>
              </a:rPr>
              <a:t>A</a:t>
            </a:r>
            <a:r>
              <a:rPr lang="en-US" baseline="-25000" dirty="0">
                <a:solidFill>
                  <a:srgbClr val="800000"/>
                </a:solidFill>
                <a:latin typeface="Calibri" charset="0"/>
                <a:ea typeface="ＭＳ Ｐゴシック" charset="0"/>
                <a:cs typeface="ＭＳ Ｐゴシック" charset="0"/>
                <a:sym typeface="Symbol" charset="0"/>
              </a:rPr>
              <a:t>3 </a:t>
            </a:r>
            <a:r>
              <a:rPr lang="en-US" dirty="0">
                <a:solidFill>
                  <a:srgbClr val="800000"/>
                </a:solidFill>
                <a:latin typeface="Calibri" charset="0"/>
                <a:ea typeface="ＭＳ Ｐゴシック" charset="0"/>
                <a:cs typeface="ＭＳ Ｐゴシック" charset="0"/>
                <a:sym typeface="Symbol" charset="0"/>
              </a:rPr>
              <a:t>A</a:t>
            </a:r>
            <a:r>
              <a:rPr lang="en-US" baseline="-25000" dirty="0">
                <a:solidFill>
                  <a:srgbClr val="800000"/>
                </a:solidFill>
                <a:latin typeface="Calibri" charset="0"/>
                <a:ea typeface="ＭＳ Ｐゴシック" charset="0"/>
                <a:cs typeface="ＭＳ Ｐゴシック" charset="0"/>
                <a:sym typeface="Symbol" charset="0"/>
              </a:rPr>
              <a:t>4</a:t>
            </a:r>
            <a:r>
              <a:rPr lang="en-US" dirty="0">
                <a:solidFill>
                  <a:srgbClr val="800000"/>
                </a:solidFill>
                <a:latin typeface="Calibri" charset="0"/>
                <a:ea typeface="ＭＳ Ｐゴシック" charset="0"/>
                <a:cs typeface="ＭＳ Ｐゴシック" charset="0"/>
                <a:sym typeface="Symbol" charset="0"/>
              </a:rPr>
              <a:t>|</a:t>
            </a:r>
          </a:p>
          <a:p>
            <a:pPr>
              <a:buFont typeface="Arial" charset="0"/>
              <a:buNone/>
            </a:pPr>
            <a:r>
              <a:rPr lang="en-US" dirty="0">
                <a:latin typeface="Calibri" charset="0"/>
                <a:ea typeface="ＭＳ Ｐゴシック" charset="0"/>
                <a:cs typeface="ＭＳ Ｐゴシック" charset="0"/>
                <a:sym typeface="Symbol" charset="0"/>
              </a:rPr>
              <a:t>                             </a:t>
            </a: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458478107"/>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normAutofit/>
          </a:bodyPr>
          <a:lstStyle/>
          <a:p>
            <a:r>
              <a:rPr lang="en-US" sz="4000" b="1" dirty="0">
                <a:solidFill>
                  <a:srgbClr val="0000FF"/>
                </a:solidFill>
                <a:latin typeface="Calibri" charset="0"/>
                <a:ea typeface="ＭＳ Ｐゴシック" charset="0"/>
                <a:cs typeface="ＭＳ Ｐゴシック" charset="0"/>
              </a:rPr>
              <a:t>PIE: Theorem</a:t>
            </a:r>
          </a:p>
        </p:txBody>
      </p:sp>
      <p:sp>
        <p:nvSpPr>
          <p:cNvPr id="39938" name="Content Placeholder 2"/>
          <p:cNvSpPr>
            <a:spLocks noGrp="1"/>
          </p:cNvSpPr>
          <p:nvPr>
            <p:ph idx="1"/>
          </p:nvPr>
        </p:nvSpPr>
        <p:spPr/>
        <p:txBody>
          <a:bodyPr>
            <a:normAutofit lnSpcReduction="10000"/>
          </a:bodyPr>
          <a:lstStyle/>
          <a:p>
            <a:r>
              <a:rPr lang="en-US" sz="2800" b="1">
                <a:latin typeface="Calibri" charset="0"/>
                <a:ea typeface="ＭＳ Ｐゴシック" charset="0"/>
                <a:cs typeface="ＭＳ Ｐゴシック" charset="0"/>
              </a:rPr>
              <a:t>Theorem</a:t>
            </a:r>
            <a:r>
              <a:rPr lang="en-US" sz="2800">
                <a:latin typeface="Calibri" charset="0"/>
                <a:ea typeface="ＭＳ Ｐゴシック" charset="0"/>
                <a:cs typeface="ＭＳ Ｐゴシック" charset="0"/>
              </a:rPr>
              <a:t>:  Let A</a:t>
            </a:r>
            <a:r>
              <a:rPr lang="en-US" sz="2800" baseline="-25000">
                <a:latin typeface="Calibri" charset="0"/>
                <a:ea typeface="ＭＳ Ｐゴシック" charset="0"/>
                <a:cs typeface="ＭＳ Ｐゴシック" charset="0"/>
              </a:rPr>
              <a:t>1</a:t>
            </a:r>
            <a:r>
              <a:rPr lang="en-US" sz="2800">
                <a:latin typeface="Calibri" charset="0"/>
                <a:ea typeface="ＭＳ Ｐゴシック" charset="0"/>
                <a:cs typeface="ＭＳ Ｐゴシック" charset="0"/>
              </a:rPr>
              <a:t>,A</a:t>
            </a:r>
            <a:r>
              <a:rPr lang="en-US" sz="2800" baseline="-25000">
                <a:latin typeface="Calibri" charset="0"/>
                <a:ea typeface="ＭＳ Ｐゴシック" charset="0"/>
                <a:cs typeface="ＭＳ Ｐゴシック" charset="0"/>
              </a:rPr>
              <a:t>2</a:t>
            </a:r>
            <a:r>
              <a:rPr lang="en-US" sz="2800">
                <a:latin typeface="Calibri" charset="0"/>
                <a:ea typeface="ＭＳ Ｐゴシック" charset="0"/>
                <a:cs typeface="ＭＳ Ｐゴシック" charset="0"/>
              </a:rPr>
              <a:t>, …,A</a:t>
            </a:r>
            <a:r>
              <a:rPr lang="en-US" sz="2800" baseline="-25000">
                <a:latin typeface="Calibri" charset="0"/>
                <a:ea typeface="ＭＳ Ｐゴシック" charset="0"/>
                <a:cs typeface="ＭＳ Ｐゴシック" charset="0"/>
              </a:rPr>
              <a:t>n</a:t>
            </a:r>
            <a:r>
              <a:rPr lang="en-US" sz="2800">
                <a:latin typeface="Calibri" charset="0"/>
                <a:ea typeface="ＭＳ Ｐゴシック" charset="0"/>
                <a:cs typeface="ＭＳ Ｐゴシック" charset="0"/>
              </a:rPr>
              <a:t> be finite sets, then</a:t>
            </a:r>
          </a:p>
          <a:p>
            <a:pPr>
              <a:buFont typeface="Arial" charset="0"/>
              <a:buNone/>
            </a:pPr>
            <a:r>
              <a:rPr lang="en-US" sz="2800">
                <a:latin typeface="Calibri" charset="0"/>
                <a:ea typeface="ＭＳ Ｐゴシック" charset="0"/>
                <a:cs typeface="ＭＳ Ｐゴシック" charset="0"/>
              </a:rPr>
              <a:t>	|A</a:t>
            </a:r>
            <a:r>
              <a:rPr lang="en-US" sz="2800" baseline="-25000">
                <a:latin typeface="Calibri" charset="0"/>
                <a:ea typeface="ＭＳ Ｐゴシック" charset="0"/>
                <a:cs typeface="ＭＳ Ｐゴシック" charset="0"/>
              </a:rPr>
              <a:t>1</a:t>
            </a:r>
            <a:r>
              <a:rPr lang="en-US" sz="2800">
                <a:latin typeface="Calibri" charset="0"/>
                <a:ea typeface="ＭＳ Ｐゴシック" charset="0"/>
                <a:cs typeface="ＭＳ Ｐゴシック" charset="0"/>
                <a:sym typeface="Symbol" charset="0"/>
              </a:rPr>
              <a:t> A</a:t>
            </a:r>
            <a:r>
              <a:rPr lang="en-US" sz="2800" baseline="-25000">
                <a:latin typeface="Calibri" charset="0"/>
                <a:ea typeface="ＭＳ Ｐゴシック" charset="0"/>
                <a:cs typeface="ＭＳ Ｐゴシック" charset="0"/>
                <a:sym typeface="Symbol" charset="0"/>
              </a:rPr>
              <a:t>2</a:t>
            </a:r>
            <a:r>
              <a:rPr lang="en-US" sz="2800">
                <a:latin typeface="Calibri" charset="0"/>
                <a:ea typeface="ＭＳ Ｐゴシック" charset="0"/>
                <a:cs typeface="ＭＳ Ｐゴシック" charset="0"/>
                <a:sym typeface="Symbol" charset="0"/>
              </a:rPr>
              <a:t> ...A</a:t>
            </a:r>
            <a:r>
              <a:rPr lang="en-US" sz="2800" baseline="-25000">
                <a:latin typeface="Calibri" charset="0"/>
                <a:ea typeface="ＭＳ Ｐゴシック" charset="0"/>
                <a:cs typeface="ＭＳ Ｐゴシック" charset="0"/>
                <a:sym typeface="Symbol" charset="0"/>
              </a:rPr>
              <a:t>n</a:t>
            </a:r>
            <a:r>
              <a:rPr lang="en-US" sz="2800">
                <a:latin typeface="Calibri" charset="0"/>
                <a:ea typeface="ＭＳ Ｐゴシック" charset="0"/>
                <a:cs typeface="ＭＳ Ｐゴシック" charset="0"/>
              </a:rPr>
              <a:t>|= </a:t>
            </a:r>
            <a:r>
              <a:rPr lang="en-US" sz="2800">
                <a:latin typeface="Calibri" charset="0"/>
                <a:ea typeface="ＭＳ Ｐゴシック" charset="0"/>
                <a:cs typeface="ＭＳ Ｐゴシック" charset="0"/>
                <a:sym typeface="Symbol" charset="0"/>
              </a:rPr>
              <a:t></a:t>
            </a:r>
            <a:r>
              <a:rPr lang="en-US" sz="2800" baseline="-25000">
                <a:latin typeface="Calibri" charset="0"/>
                <a:ea typeface="ＭＳ Ｐゴシック" charset="0"/>
                <a:cs typeface="ＭＳ Ｐゴシック" charset="0"/>
                <a:sym typeface="Symbol" charset="0"/>
              </a:rPr>
              <a:t>i</a:t>
            </a:r>
            <a:r>
              <a:rPr lang="en-US" sz="2800">
                <a:latin typeface="Calibri" charset="0"/>
                <a:ea typeface="ＭＳ Ｐゴシック" charset="0"/>
                <a:cs typeface="ＭＳ Ｐゴシック" charset="0"/>
                <a:sym typeface="Symbol" charset="0"/>
              </a:rPr>
              <a:t>|A</a:t>
            </a:r>
            <a:r>
              <a:rPr lang="en-US" sz="2800" baseline="-25000">
                <a:latin typeface="Calibri" charset="0"/>
                <a:ea typeface="ＭＳ Ｐゴシック" charset="0"/>
                <a:cs typeface="ＭＳ Ｐゴシック" charset="0"/>
                <a:sym typeface="Symbol" charset="0"/>
              </a:rPr>
              <a:t>i</a:t>
            </a:r>
            <a:r>
              <a:rPr lang="en-US" sz="2800">
                <a:latin typeface="Calibri" charset="0"/>
                <a:ea typeface="ＭＳ Ｐゴシック" charset="0"/>
                <a:cs typeface="ＭＳ Ｐゴシック" charset="0"/>
                <a:sym typeface="Symbol" charset="0"/>
              </a:rPr>
              <a:t>|</a:t>
            </a:r>
          </a:p>
          <a:p>
            <a:pPr>
              <a:buFont typeface="Arial" charset="0"/>
              <a:buNone/>
            </a:pPr>
            <a:r>
              <a:rPr lang="en-US" sz="2800">
                <a:latin typeface="Calibri" charset="0"/>
                <a:ea typeface="ＭＳ Ｐゴシック" charset="0"/>
                <a:cs typeface="ＭＳ Ｐゴシック" charset="0"/>
                <a:sym typeface="Symbol" charset="0"/>
              </a:rPr>
              <a:t>                                       - </a:t>
            </a:r>
            <a:r>
              <a:rPr lang="en-US" sz="2800" baseline="-25000">
                <a:latin typeface="Calibri" charset="0"/>
                <a:ea typeface="ＭＳ Ｐゴシック" charset="0"/>
                <a:cs typeface="ＭＳ Ｐゴシック" charset="0"/>
                <a:sym typeface="Symbol" charset="0"/>
              </a:rPr>
              <a:t>i&lt;j</a:t>
            </a:r>
            <a:r>
              <a:rPr lang="en-US" sz="2800">
                <a:latin typeface="Calibri" charset="0"/>
                <a:ea typeface="ＭＳ Ｐゴシック" charset="0"/>
                <a:cs typeface="ＭＳ Ｐゴシック" charset="0"/>
                <a:sym typeface="Symbol" charset="0"/>
              </a:rPr>
              <a:t>|A</a:t>
            </a:r>
            <a:r>
              <a:rPr lang="en-US" sz="2800" baseline="-25000">
                <a:latin typeface="Calibri" charset="0"/>
                <a:ea typeface="ＭＳ Ｐゴシック" charset="0"/>
                <a:cs typeface="ＭＳ Ｐゴシック" charset="0"/>
                <a:sym typeface="Symbol" charset="0"/>
              </a:rPr>
              <a:t>i</a:t>
            </a:r>
            <a:r>
              <a:rPr lang="en-US" sz="2800">
                <a:latin typeface="Calibri" charset="0"/>
                <a:ea typeface="ＭＳ Ｐゴシック" charset="0"/>
                <a:cs typeface="ＭＳ Ｐゴシック" charset="0"/>
                <a:sym typeface="Symbol" charset="0"/>
              </a:rPr>
              <a:t>  A</a:t>
            </a:r>
            <a:r>
              <a:rPr lang="en-US" sz="2800" baseline="-25000">
                <a:latin typeface="Calibri" charset="0"/>
                <a:ea typeface="ＭＳ Ｐゴシック" charset="0"/>
                <a:cs typeface="ＭＳ Ｐゴシック" charset="0"/>
                <a:sym typeface="Symbol" charset="0"/>
              </a:rPr>
              <a:t>j</a:t>
            </a:r>
            <a:r>
              <a:rPr lang="en-US" sz="2800">
                <a:latin typeface="Calibri" charset="0"/>
                <a:ea typeface="ＭＳ Ｐゴシック" charset="0"/>
                <a:cs typeface="ＭＳ Ｐゴシック" charset="0"/>
                <a:sym typeface="Symbol" charset="0"/>
              </a:rPr>
              <a:t>|</a:t>
            </a:r>
          </a:p>
          <a:p>
            <a:pPr>
              <a:buFont typeface="Arial" charset="0"/>
              <a:buNone/>
            </a:pPr>
            <a:r>
              <a:rPr lang="en-US" sz="2800">
                <a:latin typeface="Calibri" charset="0"/>
                <a:ea typeface="ＭＳ Ｐゴシック" charset="0"/>
                <a:cs typeface="ＭＳ Ｐゴシック" charset="0"/>
                <a:sym typeface="Symbol" charset="0"/>
              </a:rPr>
              <a:t>                                       + </a:t>
            </a:r>
            <a:r>
              <a:rPr lang="en-US" sz="2800" baseline="-25000">
                <a:latin typeface="Calibri" charset="0"/>
                <a:ea typeface="ＭＳ Ｐゴシック" charset="0"/>
                <a:cs typeface="ＭＳ Ｐゴシック" charset="0"/>
                <a:sym typeface="Symbol" charset="0"/>
              </a:rPr>
              <a:t>i&lt;j&lt;k</a:t>
            </a:r>
            <a:r>
              <a:rPr lang="en-US" sz="2800">
                <a:latin typeface="Calibri" charset="0"/>
                <a:ea typeface="ＭＳ Ｐゴシック" charset="0"/>
                <a:cs typeface="ＭＳ Ｐゴシック" charset="0"/>
                <a:sym typeface="Symbol" charset="0"/>
              </a:rPr>
              <a:t>|A</a:t>
            </a:r>
            <a:r>
              <a:rPr lang="en-US" sz="2800" baseline="-25000">
                <a:latin typeface="Calibri" charset="0"/>
                <a:ea typeface="ＭＳ Ｐゴシック" charset="0"/>
                <a:cs typeface="ＭＳ Ｐゴシック" charset="0"/>
                <a:sym typeface="Symbol" charset="0"/>
              </a:rPr>
              <a:t>i</a:t>
            </a:r>
            <a:r>
              <a:rPr lang="en-US" sz="2800">
                <a:latin typeface="Calibri" charset="0"/>
                <a:ea typeface="ＭＳ Ｐゴシック" charset="0"/>
                <a:cs typeface="ＭＳ Ｐゴシック" charset="0"/>
                <a:sym typeface="Symbol" charset="0"/>
              </a:rPr>
              <a:t>  A</a:t>
            </a:r>
            <a:r>
              <a:rPr lang="en-US" sz="2800" baseline="-25000">
                <a:latin typeface="Calibri" charset="0"/>
                <a:ea typeface="ＭＳ Ｐゴシック" charset="0"/>
                <a:cs typeface="ＭＳ Ｐゴシック" charset="0"/>
                <a:sym typeface="Symbol" charset="0"/>
              </a:rPr>
              <a:t>j</a:t>
            </a:r>
            <a:r>
              <a:rPr lang="en-US" sz="2800">
                <a:latin typeface="Calibri" charset="0"/>
                <a:ea typeface="ＭＳ Ｐゴシック" charset="0"/>
                <a:cs typeface="ＭＳ Ｐゴシック" charset="0"/>
                <a:sym typeface="Symbol" charset="0"/>
              </a:rPr>
              <a:t>  A</a:t>
            </a:r>
            <a:r>
              <a:rPr lang="en-US" sz="2800" baseline="-25000">
                <a:latin typeface="Calibri" charset="0"/>
                <a:ea typeface="ＭＳ Ｐゴシック" charset="0"/>
                <a:cs typeface="ＭＳ Ｐゴシック" charset="0"/>
                <a:sym typeface="Symbol" charset="0"/>
              </a:rPr>
              <a:t>k</a:t>
            </a:r>
            <a:r>
              <a:rPr lang="en-US" sz="2800">
                <a:latin typeface="Calibri" charset="0"/>
                <a:ea typeface="ＭＳ Ｐゴシック" charset="0"/>
                <a:cs typeface="ＭＳ Ｐゴシック" charset="0"/>
                <a:sym typeface="Symbol" charset="0"/>
              </a:rPr>
              <a:t>|</a:t>
            </a:r>
          </a:p>
          <a:p>
            <a:pPr>
              <a:buFont typeface="Arial" charset="0"/>
              <a:buNone/>
            </a:pPr>
            <a:r>
              <a:rPr lang="en-US" sz="2800">
                <a:latin typeface="Calibri" charset="0"/>
                <a:ea typeface="ＭＳ Ｐゴシック" charset="0"/>
                <a:cs typeface="ＭＳ Ｐゴシック" charset="0"/>
                <a:sym typeface="Symbol" charset="0"/>
              </a:rPr>
              <a:t>                                       - …</a:t>
            </a:r>
          </a:p>
          <a:p>
            <a:pPr>
              <a:buFont typeface="Arial" charset="0"/>
              <a:buNone/>
            </a:pPr>
            <a:r>
              <a:rPr lang="en-US" sz="2800">
                <a:latin typeface="Calibri" charset="0"/>
                <a:ea typeface="ＭＳ Ｐゴシック" charset="0"/>
                <a:cs typeface="ＭＳ Ｐゴシック" charset="0"/>
                <a:sym typeface="Symbol" charset="0"/>
              </a:rPr>
              <a:t>                                       +(-1)</a:t>
            </a:r>
            <a:r>
              <a:rPr lang="en-US" sz="2800" baseline="30000">
                <a:latin typeface="Calibri" charset="0"/>
                <a:ea typeface="ＭＳ Ｐゴシック" charset="0"/>
                <a:cs typeface="ＭＳ Ｐゴシック" charset="0"/>
                <a:sym typeface="Symbol" charset="0"/>
              </a:rPr>
              <a:t>n+1</a:t>
            </a:r>
            <a:r>
              <a:rPr lang="en-US" sz="2800">
                <a:latin typeface="Calibri" charset="0"/>
                <a:ea typeface="ＭＳ Ｐゴシック" charset="0"/>
                <a:cs typeface="ＭＳ Ｐゴシック" charset="0"/>
                <a:sym typeface="Symbol" charset="0"/>
              </a:rPr>
              <a:t> |A</a:t>
            </a:r>
            <a:r>
              <a:rPr lang="en-US" sz="2800" baseline="-25000">
                <a:latin typeface="Calibri" charset="0"/>
                <a:ea typeface="ＭＳ Ｐゴシック" charset="0"/>
                <a:cs typeface="ＭＳ Ｐゴシック" charset="0"/>
                <a:sym typeface="Symbol" charset="0"/>
              </a:rPr>
              <a:t>1</a:t>
            </a:r>
            <a:r>
              <a:rPr lang="en-US" sz="2800">
                <a:latin typeface="Calibri" charset="0"/>
                <a:ea typeface="ＭＳ Ｐゴシック" charset="0"/>
                <a:cs typeface="ＭＳ Ｐゴシック" charset="0"/>
                <a:sym typeface="Symbol" charset="0"/>
              </a:rPr>
              <a:t>A</a:t>
            </a:r>
            <a:r>
              <a:rPr lang="en-US" sz="2800" baseline="-25000">
                <a:latin typeface="Calibri" charset="0"/>
                <a:ea typeface="ＭＳ Ｐゴシック" charset="0"/>
                <a:cs typeface="ＭＳ Ｐゴシック" charset="0"/>
                <a:sym typeface="Symbol" charset="0"/>
              </a:rPr>
              <a:t>2</a:t>
            </a:r>
            <a:r>
              <a:rPr lang="en-US" sz="2800">
                <a:latin typeface="Calibri" charset="0"/>
                <a:ea typeface="ＭＳ Ｐゴシック" charset="0"/>
                <a:cs typeface="ＭＳ Ｐゴシック" charset="0"/>
                <a:sym typeface="Symbol" charset="0"/>
              </a:rPr>
              <a:t>...A</a:t>
            </a:r>
            <a:r>
              <a:rPr lang="en-US" sz="2800" baseline="-25000">
                <a:latin typeface="Calibri" charset="0"/>
                <a:ea typeface="ＭＳ Ｐゴシック" charset="0"/>
                <a:cs typeface="ＭＳ Ｐゴシック" charset="0"/>
                <a:sym typeface="Symbol" charset="0"/>
              </a:rPr>
              <a:t>n</a:t>
            </a:r>
            <a:r>
              <a:rPr lang="en-US" sz="2800">
                <a:latin typeface="Calibri" charset="0"/>
                <a:ea typeface="ＭＳ Ｐゴシック" charset="0"/>
                <a:cs typeface="ＭＳ Ｐゴシック" charset="0"/>
                <a:sym typeface="Symbol" charset="0"/>
              </a:rPr>
              <a:t>|</a:t>
            </a:r>
          </a:p>
          <a:p>
            <a:pPr lvl="1">
              <a:buFont typeface="Arial" charset="0"/>
              <a:buNone/>
            </a:pPr>
            <a:r>
              <a:rPr lang="en-US" sz="2400">
                <a:latin typeface="Calibri" charset="0"/>
                <a:ea typeface="ＭＳ Ｐゴシック" charset="0"/>
                <a:sym typeface="Symbol" charset="0"/>
              </a:rPr>
              <a:t>Each summation is over </a:t>
            </a:r>
          </a:p>
          <a:p>
            <a:pPr lvl="2"/>
            <a:r>
              <a:rPr lang="en-US" sz="2000">
                <a:latin typeface="Calibri" charset="0"/>
                <a:ea typeface="ＭＳ Ｐゴシック" charset="0"/>
                <a:sym typeface="Symbol" charset="0"/>
              </a:rPr>
              <a:t>all i, </a:t>
            </a:r>
          </a:p>
          <a:p>
            <a:pPr lvl="2"/>
            <a:r>
              <a:rPr lang="en-US" sz="2000">
                <a:latin typeface="Calibri" charset="0"/>
                <a:ea typeface="ＭＳ Ｐゴシック" charset="0"/>
                <a:sym typeface="Symbol" charset="0"/>
              </a:rPr>
              <a:t>pairs i,j with i&lt;j, </a:t>
            </a:r>
          </a:p>
          <a:p>
            <a:pPr lvl="2"/>
            <a:r>
              <a:rPr lang="en-US" sz="2000">
                <a:latin typeface="Calibri" charset="0"/>
                <a:ea typeface="ＭＳ Ｐゴシック" charset="0"/>
                <a:sym typeface="Symbol" charset="0"/>
              </a:rPr>
              <a:t>triples with i&lt;j&lt;k, etc.</a:t>
            </a:r>
            <a:endParaRPr lang="en-US" sz="2000">
              <a:latin typeface="Calibri" charset="0"/>
              <a:ea typeface="ＭＳ Ｐゴシック" charset="0"/>
            </a:endParaRPr>
          </a:p>
        </p:txBody>
      </p:sp>
    </p:spTree>
    <p:extLst>
      <p:ext uri="{BB962C8B-B14F-4D97-AF65-F5344CB8AC3E}">
        <p14:creationId xmlns:p14="http://schemas.microsoft.com/office/powerpoint/2010/main" val="563379507"/>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normAutofit/>
          </a:bodyPr>
          <a:lstStyle/>
          <a:p>
            <a:r>
              <a:rPr lang="en-US" sz="4000" b="1" dirty="0">
                <a:solidFill>
                  <a:srgbClr val="0000FF"/>
                </a:solidFill>
                <a:latin typeface="Calibri" charset="0"/>
                <a:ea typeface="ＭＳ Ｐゴシック" charset="0"/>
                <a:cs typeface="ＭＳ Ｐゴシック" charset="0"/>
              </a:rPr>
              <a:t>Application of PIE: </a:t>
            </a:r>
            <a:r>
              <a:rPr lang="en-US" sz="4000" b="1" dirty="0" smtClean="0">
                <a:solidFill>
                  <a:srgbClr val="0000FF"/>
                </a:solidFill>
                <a:latin typeface="Calibri" charset="0"/>
                <a:ea typeface="ＭＳ Ｐゴシック" charset="0"/>
                <a:cs typeface="ＭＳ Ｐゴシック" charset="0"/>
              </a:rPr>
              <a:t>Example 1</a:t>
            </a:r>
            <a:endParaRPr lang="en-US" sz="4000" b="1" dirty="0">
              <a:solidFill>
                <a:srgbClr val="0000FF"/>
              </a:solidFill>
              <a:latin typeface="Calibri" charset="0"/>
              <a:ea typeface="ＭＳ Ｐゴシック" charset="0"/>
              <a:cs typeface="ＭＳ Ｐゴシック" charset="0"/>
            </a:endParaRPr>
          </a:p>
        </p:txBody>
      </p:sp>
      <p:sp>
        <p:nvSpPr>
          <p:cNvPr id="43010" name="Content Placeholder 2"/>
          <p:cNvSpPr>
            <a:spLocks noGrp="1"/>
          </p:cNvSpPr>
          <p:nvPr>
            <p:ph idx="1"/>
          </p:nvPr>
        </p:nvSpPr>
        <p:spPr/>
        <p:txBody>
          <a:bodyPr>
            <a:normAutofit/>
          </a:bodyPr>
          <a:lstStyle/>
          <a:p>
            <a:r>
              <a:rPr lang="en-US" sz="2400" dirty="0">
                <a:latin typeface="Calibri" charset="0"/>
                <a:ea typeface="ＭＳ Ｐゴシック" charset="0"/>
                <a:cs typeface="ＭＳ Ｐゴシック" charset="0"/>
              </a:rPr>
              <a:t>How many integers between 1 and 300 (inclusive) are</a:t>
            </a:r>
          </a:p>
          <a:p>
            <a:pPr lvl="1"/>
            <a:r>
              <a:rPr lang="en-US" sz="2000" dirty="0">
                <a:latin typeface="Calibri" charset="0"/>
                <a:ea typeface="ＭＳ Ｐゴシック" charset="0"/>
              </a:rPr>
              <a:t>Divisible by at least one of 3,5,7? </a:t>
            </a:r>
          </a:p>
          <a:p>
            <a:pPr lvl="1"/>
            <a:r>
              <a:rPr lang="en-US" sz="2000" dirty="0">
                <a:latin typeface="Calibri" charset="0"/>
                <a:ea typeface="ＭＳ Ｐゴシック" charset="0"/>
              </a:rPr>
              <a:t>Divisible by 3 and by 5 but not by 7?</a:t>
            </a:r>
          </a:p>
          <a:p>
            <a:pPr lvl="1"/>
            <a:r>
              <a:rPr lang="en-US" sz="2000" dirty="0">
                <a:latin typeface="Calibri" charset="0"/>
                <a:ea typeface="ＭＳ Ｐゴシック" charset="0"/>
              </a:rPr>
              <a:t>Divisible by 5 but by neither 3 or 7</a:t>
            </a:r>
            <a:r>
              <a:rPr lang="en-US" sz="2000" dirty="0" smtClean="0">
                <a:latin typeface="Calibri" charset="0"/>
                <a:ea typeface="ＭＳ Ｐゴシック" charset="0"/>
              </a:rPr>
              <a:t>?</a:t>
            </a:r>
            <a:endParaRPr lang="en-US" sz="2000" dirty="0">
              <a:latin typeface="Calibri" charset="0"/>
              <a:ea typeface="ＭＳ Ｐゴシック" charset="0"/>
            </a:endParaRPr>
          </a:p>
        </p:txBody>
      </p:sp>
    </p:spTree>
    <p:extLst>
      <p:ext uri="{BB962C8B-B14F-4D97-AF65-F5344CB8AC3E}">
        <p14:creationId xmlns:p14="http://schemas.microsoft.com/office/powerpoint/2010/main" val="40839069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12926</TotalTime>
  <Words>9108</Words>
  <Application>Microsoft Macintosh PowerPoint</Application>
  <PresentationFormat>On-screen Show (4:3)</PresentationFormat>
  <Paragraphs>830</Paragraphs>
  <Slides>117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117</vt:i4>
      </vt:variant>
    </vt:vector>
  </HeadingPairs>
  <TitlesOfParts>
    <vt:vector size="119" baseType="lpstr">
      <vt:lpstr>Office Theme</vt:lpstr>
      <vt:lpstr>Equation</vt:lpstr>
      <vt:lpstr>Counting</vt:lpstr>
      <vt:lpstr>Combinatorics</vt:lpstr>
      <vt:lpstr>Combinatorics</vt:lpstr>
      <vt:lpstr>Combinatorics</vt:lpstr>
      <vt:lpstr>Combinatorics</vt:lpstr>
      <vt:lpstr>Combinatorics</vt:lpstr>
      <vt:lpstr>Combinatorics</vt:lpstr>
      <vt:lpstr>Counting</vt:lpstr>
      <vt:lpstr>Counting Lists (Section 3.1)</vt:lpstr>
      <vt:lpstr>Counting Lists (Section 3.1)</vt:lpstr>
      <vt:lpstr>Counting Lists (2)</vt:lpstr>
      <vt:lpstr>Counting Lists</vt:lpstr>
      <vt:lpstr>Multiplication Principle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Examples from text</vt:lpstr>
      <vt:lpstr>Examples from text</vt:lpstr>
      <vt:lpstr>Examples from text</vt:lpstr>
      <vt:lpstr>Examples from text</vt:lpstr>
      <vt:lpstr>Examples from text</vt:lpstr>
      <vt:lpstr>Examples from text</vt:lpstr>
      <vt:lpstr>Examples from text</vt:lpstr>
      <vt:lpstr>Examples from text</vt:lpstr>
      <vt:lpstr>Examples from text</vt:lpstr>
      <vt:lpstr>Examples from text</vt:lpstr>
      <vt:lpstr>Factorial (section 3.2)</vt:lpstr>
      <vt:lpstr>Example</vt:lpstr>
      <vt:lpstr>Example</vt:lpstr>
      <vt:lpstr>Example</vt:lpstr>
      <vt:lpstr>Example</vt:lpstr>
      <vt:lpstr>Example</vt:lpstr>
      <vt:lpstr>Theorem</vt:lpstr>
      <vt:lpstr>Examples</vt:lpstr>
      <vt:lpstr>Solution</vt:lpstr>
      <vt:lpstr>Solution</vt:lpstr>
      <vt:lpstr>Solution</vt:lpstr>
      <vt:lpstr>Solution</vt:lpstr>
      <vt:lpstr>Counting Subsets (section 3.3)</vt:lpstr>
      <vt:lpstr>Counting Subsets (section 3.3)</vt:lpstr>
      <vt:lpstr>Counting Subsets</vt:lpstr>
      <vt:lpstr>Counting Subsets</vt:lpstr>
      <vt:lpstr>Counting Subsets</vt:lpstr>
      <vt:lpstr>Counting Subsets</vt:lpstr>
      <vt:lpstr>Example</vt:lpstr>
      <vt:lpstr>Example</vt:lpstr>
      <vt:lpstr>Example</vt:lpstr>
      <vt:lpstr>Example</vt:lpstr>
      <vt:lpstr>Example </vt:lpstr>
      <vt:lpstr>Example </vt:lpstr>
      <vt:lpstr>Example </vt:lpstr>
      <vt:lpstr>Example </vt:lpstr>
      <vt:lpstr>Example </vt:lpstr>
      <vt:lpstr>Example </vt:lpstr>
      <vt:lpstr>Example </vt:lpstr>
      <vt:lpstr>Example </vt:lpstr>
      <vt:lpstr>Example </vt:lpstr>
      <vt:lpstr>Example </vt:lpstr>
      <vt:lpstr>Example</vt:lpstr>
      <vt:lpstr>Example</vt:lpstr>
      <vt:lpstr>Pascal’s Triangle and the Binomial Theorem</vt:lpstr>
      <vt:lpstr>Pascal’s Triangle and the binomial Theorem</vt:lpstr>
      <vt:lpstr>Pascal’s Triangle and the Binomial Theorem</vt:lpstr>
      <vt:lpstr>Pascal’s Triangle</vt:lpstr>
      <vt:lpstr>Pascal’s Triangle</vt:lpstr>
      <vt:lpstr>Pascal’s Triangle</vt:lpstr>
      <vt:lpstr>Pascal’s Triangle and Coefficients of (x+y)n</vt:lpstr>
      <vt:lpstr>Binomial Theorem</vt:lpstr>
      <vt:lpstr>Binomial Theorem</vt:lpstr>
      <vt:lpstr>Binomial Theorem</vt:lpstr>
      <vt:lpstr>Binomial Theorem (Example)</vt:lpstr>
      <vt:lpstr>Binomial Theorem (Example)</vt:lpstr>
      <vt:lpstr>Inclusion-Exclusion (Section 3.5)</vt:lpstr>
      <vt:lpstr>Inclusion-Exclusion (Section 3.5)</vt:lpstr>
      <vt:lpstr>Principle of Inclusion-Exclusion (PIE)</vt:lpstr>
      <vt:lpstr>PIE</vt:lpstr>
      <vt:lpstr>PIE</vt:lpstr>
      <vt:lpstr>PIE : Example </vt:lpstr>
      <vt:lpstr>PIE: Theorem</vt:lpstr>
      <vt:lpstr>Application of PIE: Example 1</vt:lpstr>
      <vt:lpstr>Application of PIE: Example 1</vt:lpstr>
      <vt:lpstr>Application of PIE: Example 1</vt:lpstr>
      <vt:lpstr>Application of PIE: Example 1</vt:lpstr>
      <vt:lpstr>Application of PIE: Example 1</vt:lpstr>
      <vt:lpstr>Application of PIE: Example 1</vt:lpstr>
      <vt:lpstr>Application of PIE: Example 1</vt:lpstr>
      <vt:lpstr>Application of PIE: Example 1</vt:lpstr>
      <vt:lpstr>Application of PIE: Example 1</vt:lpstr>
      <vt:lpstr>Application of PIE: Example 1</vt:lpstr>
      <vt:lpstr>Application of PIE: Example 1</vt:lpstr>
      <vt:lpstr>Application of PIE: Example 1</vt:lpstr>
      <vt:lpstr>Solution</vt:lpstr>
      <vt:lpstr>Solution</vt:lpstr>
      <vt:lpstr>Solution</vt:lpstr>
      <vt:lpstr>Solution</vt:lpstr>
      <vt:lpstr>Example 2:</vt:lpstr>
      <vt:lpstr>Example 2:</vt:lpstr>
      <vt:lpstr>Practice problems from the text:</vt:lpstr>
    </vt:vector>
  </TitlesOfParts>
  <Company>SFU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Counting</dc:title>
  <dc:creator>Binay Bhattacharya</dc:creator>
  <cp:lastModifiedBy>Binay Bhattacharya</cp:lastModifiedBy>
  <cp:revision>100</cp:revision>
  <cp:lastPrinted>2015-02-16T19:40:48Z</cp:lastPrinted>
  <dcterms:created xsi:type="dcterms:W3CDTF">2015-01-29T17:59:08Z</dcterms:created>
  <dcterms:modified xsi:type="dcterms:W3CDTF">2015-02-21T18:13:01Z</dcterms:modified>
</cp:coreProperties>
</file>