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4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1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4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4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5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0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2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0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8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FB7E4-9140-0D4F-B5E8-87CEB924A340}" type="datetimeFigureOut">
              <a:rPr lang="en-US" smtClean="0"/>
              <a:t>2015-01-28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F1E1-5C92-D542-8D13-25E73940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2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Applications of Logic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4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Boolean Simplification</a:t>
            </a:r>
            <a:br>
              <a:rPr lang="en-US" dirty="0" smtClean="0"/>
            </a:br>
            <a:r>
              <a:rPr lang="en-US" dirty="0" smtClean="0"/>
              <a:t>(two equivalent circuits)</a:t>
            </a:r>
            <a:endParaRPr lang="en-US" dirty="0"/>
          </a:p>
        </p:txBody>
      </p:sp>
      <p:pic>
        <p:nvPicPr>
          <p:cNvPr id="3" name="Picture 2" descr="Screen Shot 2015-01-27 at 9.30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1751402"/>
            <a:ext cx="6375400" cy="3009900"/>
          </a:xfrm>
          <a:prstGeom prst="rect">
            <a:avLst/>
          </a:prstGeom>
        </p:spPr>
      </p:pic>
      <p:pic>
        <p:nvPicPr>
          <p:cNvPr id="5" name="Picture 4" descr="Screen Shot 2015-01-27 at 9.30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058" y="5151241"/>
            <a:ext cx="33782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7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 Theorem Proving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the development of computer programs that show that some statement is a logical consequence of a set of statements.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0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the following argument is valid.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She is a math major or </a:t>
            </a:r>
            <a:r>
              <a:rPr lang="en-US" dirty="0" err="1" smtClean="0">
                <a:solidFill>
                  <a:srgbClr val="0000FF"/>
                </a:solidFill>
              </a:rPr>
              <a:t>cs</a:t>
            </a:r>
            <a:r>
              <a:rPr lang="en-US" dirty="0" smtClean="0">
                <a:solidFill>
                  <a:srgbClr val="0000FF"/>
                </a:solidFill>
              </a:rPr>
              <a:t> major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f she doesn’t know discrete math, she is not a math major.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f she knows discrete math, she is smart.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She is not a </a:t>
            </a:r>
            <a:r>
              <a:rPr lang="en-US" dirty="0" err="1" smtClean="0">
                <a:solidFill>
                  <a:srgbClr val="0000FF"/>
                </a:solidFill>
              </a:rPr>
              <a:t>cs</a:t>
            </a:r>
            <a:r>
              <a:rPr lang="en-US" dirty="0" smtClean="0">
                <a:solidFill>
                  <a:srgbClr val="0000FF"/>
                </a:solidFill>
              </a:rPr>
              <a:t> major.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She is smart.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334641"/>
              </p:ext>
            </p:extLst>
          </p:nvPr>
        </p:nvGraphicFramePr>
        <p:xfrm>
          <a:off x="834749" y="5334866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4749" y="5334866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915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p: She is a math major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q: She is a </a:t>
            </a:r>
            <a:r>
              <a:rPr lang="en-US" sz="2800" dirty="0" err="1" smtClean="0">
                <a:solidFill>
                  <a:srgbClr val="0000FF"/>
                </a:solidFill>
              </a:rPr>
              <a:t>cs</a:t>
            </a:r>
            <a:r>
              <a:rPr lang="en-US" sz="2800" dirty="0" smtClean="0">
                <a:solidFill>
                  <a:srgbClr val="0000FF"/>
                </a:solidFill>
              </a:rPr>
              <a:t> major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r : She knows discrete math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 : She is smart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p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q			is true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r         p		is true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          s		is true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q				is true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Therefore, s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91594"/>
              </p:ext>
            </p:extLst>
          </p:nvPr>
        </p:nvGraphicFramePr>
        <p:xfrm>
          <a:off x="1909487" y="4202218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9487" y="4202218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83236"/>
              </p:ext>
            </p:extLst>
          </p:nvPr>
        </p:nvGraphicFramePr>
        <p:xfrm>
          <a:off x="1693587" y="4686000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3587" y="4686000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/>
          <p:cNvSpPr/>
          <p:nvPr/>
        </p:nvSpPr>
        <p:spPr>
          <a:xfrm>
            <a:off x="952536" y="5425659"/>
            <a:ext cx="3147510" cy="0"/>
          </a:xfrm>
          <a:custGeom>
            <a:avLst/>
            <a:gdLst>
              <a:gd name="connsiteX0" fmla="*/ 0 w 3147510"/>
              <a:gd name="connsiteY0" fmla="*/ 0 h 0"/>
              <a:gd name="connsiteX1" fmla="*/ 3147510 w 3147510"/>
              <a:gd name="connsiteY1" fmla="*/ 0 h 0"/>
              <a:gd name="connsiteX2" fmla="*/ 3147510 w 314751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7510">
                <a:moveTo>
                  <a:pt x="0" y="0"/>
                </a:moveTo>
                <a:lnTo>
                  <a:pt x="3147510" y="0"/>
                </a:lnTo>
                <a:lnTo>
                  <a:pt x="3147510" y="0"/>
                </a:lnTo>
              </a:path>
            </a:pathLst>
          </a:cu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Inference (section 2.11)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know that the statement </a:t>
            </a:r>
            <a:r>
              <a:rPr lang="en-US" dirty="0" smtClean="0">
                <a:solidFill>
                  <a:srgbClr val="0000FF"/>
                </a:solidFill>
              </a:rPr>
              <a:t>p      q </a:t>
            </a:r>
            <a:r>
              <a:rPr lang="en-US" dirty="0" smtClean="0"/>
              <a:t>is true.</a:t>
            </a:r>
          </a:p>
          <a:p>
            <a:pPr lvl="1"/>
            <a:r>
              <a:rPr lang="en-US" dirty="0" smtClean="0"/>
              <a:t>This tells us whenever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 is true,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is true.</a:t>
            </a:r>
          </a:p>
          <a:p>
            <a:pPr lvl="1"/>
            <a:r>
              <a:rPr lang="en-US" dirty="0" smtClean="0"/>
              <a:t>It does not tell us whether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is true. (They both could be false, or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 is false and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is true.)</a:t>
            </a:r>
          </a:p>
          <a:p>
            <a:pPr marL="514350" indent="-457200"/>
            <a:r>
              <a:rPr lang="en-US" dirty="0" smtClean="0"/>
              <a:t>Suppose in addition we know that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 is true.</a:t>
            </a:r>
          </a:p>
          <a:p>
            <a:pPr marL="514350" indent="-457200"/>
            <a:r>
              <a:rPr lang="en-US" dirty="0" smtClean="0"/>
              <a:t>In this case we can infer that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is true.</a:t>
            </a:r>
          </a:p>
          <a:p>
            <a:pPr marL="514350" indent="-457200"/>
            <a:r>
              <a:rPr lang="en-US" dirty="0" smtClean="0"/>
              <a:t>This is called </a:t>
            </a:r>
            <a:r>
              <a:rPr lang="en-US" b="1" dirty="0" smtClean="0">
                <a:solidFill>
                  <a:srgbClr val="0000FF"/>
                </a:solidFill>
              </a:rPr>
              <a:t>logical inference. </a:t>
            </a:r>
          </a:p>
          <a:p>
            <a:pPr marL="5715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649447"/>
              </p:ext>
            </p:extLst>
          </p:nvPr>
        </p:nvGraphicFramePr>
        <p:xfrm>
          <a:off x="7450218" y="182821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0218" y="182821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9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6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Rules of Inference</a:t>
            </a:r>
            <a:endParaRPr lang="en-US" dirty="0"/>
          </a:p>
        </p:txBody>
      </p:sp>
      <p:pic>
        <p:nvPicPr>
          <p:cNvPr id="3" name="Picture 2" descr="Screen Shot 2015-01-28 at 10.51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976923"/>
            <a:ext cx="6309946" cy="57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1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SAT (</a:t>
            </a:r>
            <a:r>
              <a:rPr lang="en-US" dirty="0" err="1" smtClean="0"/>
              <a:t>Satisfiability</a:t>
            </a:r>
            <a:r>
              <a:rPr lang="en-US" dirty="0" smtClean="0"/>
              <a:t> problem)</a:t>
            </a:r>
          </a:p>
          <a:p>
            <a:pPr lvl="1"/>
            <a:r>
              <a:rPr lang="en-US" dirty="0" smtClean="0"/>
              <a:t>Given a formula involving n </a:t>
            </a:r>
            <a:r>
              <a:rPr lang="en-US" dirty="0" err="1" smtClean="0"/>
              <a:t>boolean</a:t>
            </a:r>
            <a:r>
              <a:rPr lang="en-US" dirty="0" smtClean="0"/>
              <a:t> variables, determine if it is possible to make the formula true by assigning truth values to the propositions.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53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Computer Science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Boolean variable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 is a variable that can have a value 1 or 0.   Thus,  Boolean variable is a proposition.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term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a Boolean variable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literal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a term or its negation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clause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a disjunction of literals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sentence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in PL is a conjunction of clauses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>
                <a:latin typeface="Calibri" charset="0"/>
                <a:ea typeface="ＭＳ Ｐゴシック" charset="0"/>
                <a:cs typeface="ＭＳ Ｐゴシック" charset="0"/>
              </a:rPr>
              <a:t>Example of a formula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dirty="0" smtClean="0">
                <a:latin typeface="Calibri" charset="0"/>
                <a:ea typeface="ＭＳ Ｐゴシック" charset="0"/>
                <a:cs typeface="ＭＳ Ｐゴシック" charset="0"/>
              </a:rPr>
              <a:t>formula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2700" u="sng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satisfiable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 err="1">
                <a:latin typeface="Calibri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>
                <a:latin typeface="Calibri" charset="0"/>
                <a:ea typeface="ＭＳ Ｐゴシック" charset="0"/>
              </a:rPr>
              <a:t>we can assign a truth value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>
                <a:latin typeface="Calibri" charset="0"/>
                <a:ea typeface="ＭＳ Ｐゴシック" charset="0"/>
              </a:rPr>
              <a:t>to each Boolean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>
                <a:latin typeface="Calibri" charset="0"/>
                <a:ea typeface="ＭＳ Ｐゴシック" charset="0"/>
              </a:rPr>
              <a:t>such that the sentence evaluates to true (i.e., holds)</a:t>
            </a:r>
          </a:p>
          <a:p>
            <a:pPr eaLnBrk="1" hangingPunct="1">
              <a:lnSpc>
                <a:spcPct val="90000"/>
              </a:lnSpc>
            </a:pPr>
            <a:endParaRPr lang="en-US" sz="27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3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Computer Science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Boolean variable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 is a variable that can have a value 1 or 0.   Thus,  Boolean variable is a proposition.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term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a Boolean variable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literal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a term or its negation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clause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a disjunction of literals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sentence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in PL is a conjunction of clauses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>
                <a:latin typeface="Calibri" charset="0"/>
                <a:ea typeface="ＭＳ Ｐゴシック" charset="0"/>
                <a:cs typeface="ＭＳ Ｐゴシック" charset="0"/>
              </a:rPr>
              <a:t>Example of a formula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 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 i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3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700" dirty="0" smtClean="0">
                <a:latin typeface="Calibri" charset="0"/>
                <a:ea typeface="ＭＳ Ｐゴシック" charset="0"/>
                <a:cs typeface="ＭＳ Ｐゴシック" charset="0"/>
              </a:rPr>
              <a:t>formula 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is </a:t>
            </a:r>
            <a:r>
              <a:rPr lang="en-US" sz="2700" u="sng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satisfiable</a:t>
            </a:r>
            <a:r>
              <a:rPr lang="en-US" sz="27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700" dirty="0" err="1">
                <a:latin typeface="Calibri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27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>
                <a:latin typeface="Calibri" charset="0"/>
                <a:ea typeface="ＭＳ Ｐゴシック" charset="0"/>
              </a:rPr>
              <a:t>we can assign a truth value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>
                <a:latin typeface="Calibri" charset="0"/>
                <a:ea typeface="ＭＳ Ｐゴシック" charset="0"/>
              </a:rPr>
              <a:t>to each Boolean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>
                <a:latin typeface="Calibri" charset="0"/>
                <a:ea typeface="ＭＳ Ｐゴシック" charset="0"/>
              </a:rPr>
              <a:t>such that the sentence evaluates to true (i.e., holds)</a:t>
            </a:r>
          </a:p>
          <a:p>
            <a:pPr eaLnBrk="1" hangingPunct="1">
              <a:lnSpc>
                <a:spcPct val="90000"/>
              </a:lnSpc>
            </a:pPr>
            <a:endParaRPr lang="en-US" sz="27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6874" y="3672326"/>
            <a:ext cx="2360633" cy="1200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problem is extremely hard to solve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800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1788"/>
          </a:xfrm>
        </p:spPr>
        <p:txBody>
          <a:bodyPr/>
          <a:lstStyle/>
          <a:p>
            <a:r>
              <a:rPr lang="en-US" dirty="0" smtClean="0"/>
              <a:t>Logical circuits are built using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, ,  gates.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NOT () gate</a:t>
            </a:r>
            <a:endParaRPr lang="en-US" dirty="0" smtClean="0"/>
          </a:p>
        </p:txBody>
      </p:sp>
      <p:pic>
        <p:nvPicPr>
          <p:cNvPr id="6" name="Picture 5" descr="Screen Shot 2015-01-27 at 8.56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21312"/>
            <a:ext cx="5638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(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) gate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Screen Shot 2015-01-27 at 8.58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543" y="2280524"/>
            <a:ext cx="3659186" cy="2602660"/>
          </a:xfrm>
          <a:prstGeom prst="rect">
            <a:avLst/>
          </a:prstGeom>
        </p:spPr>
      </p:pic>
      <p:pic>
        <p:nvPicPr>
          <p:cNvPr id="8" name="Picture 7" descr="Screen Shot 2015-01-27 at 9.00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5" y="2265406"/>
            <a:ext cx="4043415" cy="27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8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(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) gate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Screen Shot 2015-01-27 at 9.0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437" y="1791848"/>
            <a:ext cx="5382826" cy="45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4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Simplification</a:t>
            </a:r>
            <a:endParaRPr lang="en-US" dirty="0"/>
          </a:p>
        </p:txBody>
      </p:sp>
      <p:pic>
        <p:nvPicPr>
          <p:cNvPr id="4" name="Picture 3" descr="Screen Shot 2015-01-27 at 9.05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3" y="2146281"/>
            <a:ext cx="8081434" cy="368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Simplification</a:t>
            </a:r>
            <a:endParaRPr lang="en-US" dirty="0"/>
          </a:p>
        </p:txBody>
      </p:sp>
      <p:pic>
        <p:nvPicPr>
          <p:cNvPr id="3" name="Picture 2" descr="Screen Shot 2015-01-27 at 9.09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7" y="1417638"/>
            <a:ext cx="7569200" cy="391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6396" y="5805394"/>
            <a:ext cx="7863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Distributive Law:   </a:t>
            </a:r>
            <a:r>
              <a:rPr lang="en-US" sz="2400" dirty="0" smtClean="0">
                <a:solidFill>
                  <a:srgbClr val="0000FF"/>
                </a:solidFill>
              </a:rPr>
              <a:t>p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( q  r) = (p  q)  (p  r) 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9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Boolean Simplification</a:t>
            </a:r>
            <a:br>
              <a:rPr lang="en-US" dirty="0" smtClean="0"/>
            </a:br>
            <a:r>
              <a:rPr lang="en-US" dirty="0" smtClean="0"/>
              <a:t>(two equivalent circuits)</a:t>
            </a:r>
            <a:endParaRPr lang="en-US" dirty="0"/>
          </a:p>
        </p:txBody>
      </p:sp>
      <p:pic>
        <p:nvPicPr>
          <p:cNvPr id="4" name="Picture 3" descr="Screen Shot 2015-01-27 at 9.14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6" y="1432270"/>
            <a:ext cx="6908800" cy="2552700"/>
          </a:xfrm>
          <a:prstGeom prst="rect">
            <a:avLst/>
          </a:prstGeom>
        </p:spPr>
      </p:pic>
      <p:pic>
        <p:nvPicPr>
          <p:cNvPr id="6" name="Picture 5" descr="Screen Shot 2015-01-27 at 9.14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55" y="3984970"/>
            <a:ext cx="43688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7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Boolean Simplification</a:t>
            </a:r>
            <a:br>
              <a:rPr lang="en-US" dirty="0" smtClean="0"/>
            </a:br>
            <a:r>
              <a:rPr lang="en-US" dirty="0" smtClean="0"/>
              <a:t>(two equivalent circuits)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8131" y="5328610"/>
            <a:ext cx="8763325" cy="1200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(A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B)</a:t>
            </a:r>
            <a:r>
              <a:rPr lang="en-US" sz="2400" dirty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( B  C)  (B  C)  =  </a:t>
            </a:r>
            <a:r>
              <a:rPr lang="en-US" sz="2400" dirty="0" smtClean="0">
                <a:solidFill>
                  <a:srgbClr val="0000FF"/>
                </a:solidFill>
              </a:rPr>
              <a:t>(A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B)</a:t>
            </a:r>
            <a:r>
              <a:rPr lang="en-US" sz="2400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(( B  C)  B)  ((B  C)  B) </a:t>
            </a:r>
          </a:p>
          <a:p>
            <a:r>
              <a:rPr lang="en-US" sz="24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                                    =  </a:t>
            </a:r>
            <a:r>
              <a:rPr lang="en-US" sz="2400" dirty="0" smtClean="0">
                <a:solidFill>
                  <a:srgbClr val="0000FF"/>
                </a:solidFill>
              </a:rPr>
              <a:t>(A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B)</a:t>
            </a:r>
            <a:r>
              <a:rPr lang="en-US" sz="2400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( B  C)   ( B  C) </a:t>
            </a:r>
          </a:p>
          <a:p>
            <a:r>
              <a:rPr lang="en-US" sz="24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                                    =  </a:t>
            </a:r>
            <a:r>
              <a:rPr lang="en-US" sz="2400" dirty="0" smtClean="0">
                <a:solidFill>
                  <a:srgbClr val="0000FF"/>
                </a:solidFill>
              </a:rPr>
              <a:t>(A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B)</a:t>
            </a:r>
            <a:r>
              <a:rPr lang="en-US" sz="2400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( B  C)  = B  ( A  C) 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" name="Picture 3" descr="Screen Shot 2015-01-27 at 9.14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6" y="1432270"/>
            <a:ext cx="6908800" cy="2552700"/>
          </a:xfrm>
          <a:prstGeom prst="rect">
            <a:avLst/>
          </a:prstGeom>
        </p:spPr>
      </p:pic>
      <p:pic>
        <p:nvPicPr>
          <p:cNvPr id="6" name="Picture 5" descr="Screen Shot 2015-01-27 at 9.14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55" y="3984970"/>
            <a:ext cx="43688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Law</a:t>
            </a:r>
            <a:endParaRPr lang="en-US" dirty="0"/>
          </a:p>
        </p:txBody>
      </p:sp>
      <p:pic>
        <p:nvPicPr>
          <p:cNvPr id="4" name="Picture 3" descr="Screen Shot 2015-01-27 at 9.28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096" y="1940055"/>
            <a:ext cx="4476443" cy="466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5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618</Words>
  <Application>Microsoft Macintosh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Applications of Logic</vt:lpstr>
      <vt:lpstr>PowerPoint Presentation</vt:lpstr>
      <vt:lpstr>OR () gate </vt:lpstr>
      <vt:lpstr>AND () gate </vt:lpstr>
      <vt:lpstr>Boolean Simplification</vt:lpstr>
      <vt:lpstr>Boolean Simplification</vt:lpstr>
      <vt:lpstr>Boolean Simplification (two equivalent circuits)</vt:lpstr>
      <vt:lpstr>Boolean Simplification (two equivalent circuits)</vt:lpstr>
      <vt:lpstr>DeMorgan’s Law</vt:lpstr>
      <vt:lpstr>Boolean Simplification (two equivalent circuits)</vt:lpstr>
      <vt:lpstr>Automated  Theorem Proving</vt:lpstr>
      <vt:lpstr>An example</vt:lpstr>
      <vt:lpstr>An example</vt:lpstr>
      <vt:lpstr>Logical Inference (section 2.11)</vt:lpstr>
      <vt:lpstr>Rules of Inference</vt:lpstr>
      <vt:lpstr>Theoretical Computer Science</vt:lpstr>
      <vt:lpstr>Theoretical Computer Science</vt:lpstr>
      <vt:lpstr>Theoretical Computer Science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Logic</dc:title>
  <dc:creator>Binay Bhattacharya</dc:creator>
  <cp:lastModifiedBy>Binay Bhattacharya</cp:lastModifiedBy>
  <cp:revision>18</cp:revision>
  <cp:lastPrinted>2015-01-28T06:55:27Z</cp:lastPrinted>
  <dcterms:created xsi:type="dcterms:W3CDTF">2015-01-28T04:32:50Z</dcterms:created>
  <dcterms:modified xsi:type="dcterms:W3CDTF">2015-01-29T06:52:47Z</dcterms:modified>
</cp:coreProperties>
</file>