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74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2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B7E4-9140-0D4F-B5E8-87CEB924A340}" type="datetimeFigureOut">
              <a:rPr lang="en-US" smtClean="0"/>
              <a:t>2015-01-28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F1E1-5C92-D542-8D13-25E73940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14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B7E4-9140-0D4F-B5E8-87CEB924A340}" type="datetimeFigureOut">
              <a:rPr lang="en-US" smtClean="0"/>
              <a:t>2015-01-28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F1E1-5C92-D542-8D13-25E73940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546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B7E4-9140-0D4F-B5E8-87CEB924A340}" type="datetimeFigureOut">
              <a:rPr lang="en-US" smtClean="0"/>
              <a:t>2015-01-28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F1E1-5C92-D542-8D13-25E73940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059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B7E4-9140-0D4F-B5E8-87CEB924A340}" type="datetimeFigureOut">
              <a:rPr lang="en-US" smtClean="0"/>
              <a:t>2015-01-28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F1E1-5C92-D542-8D13-25E73940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345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B7E4-9140-0D4F-B5E8-87CEB924A340}" type="datetimeFigureOut">
              <a:rPr lang="en-US" smtClean="0"/>
              <a:t>2015-01-28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F1E1-5C92-D542-8D13-25E73940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4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B7E4-9140-0D4F-B5E8-87CEB924A340}" type="datetimeFigureOut">
              <a:rPr lang="en-US" smtClean="0"/>
              <a:t>2015-01-28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F1E1-5C92-D542-8D13-25E73940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2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B7E4-9140-0D4F-B5E8-87CEB924A340}" type="datetimeFigureOut">
              <a:rPr lang="en-US" smtClean="0"/>
              <a:t>2015-01-28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F1E1-5C92-D542-8D13-25E73940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50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B7E4-9140-0D4F-B5E8-87CEB924A340}" type="datetimeFigureOut">
              <a:rPr lang="en-US" smtClean="0"/>
              <a:t>2015-01-28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F1E1-5C92-D542-8D13-25E73940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107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B7E4-9140-0D4F-B5E8-87CEB924A340}" type="datetimeFigureOut">
              <a:rPr lang="en-US" smtClean="0"/>
              <a:t>2015-01-28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F1E1-5C92-D542-8D13-25E73940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26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B7E4-9140-0D4F-B5E8-87CEB924A340}" type="datetimeFigureOut">
              <a:rPr lang="en-US" smtClean="0"/>
              <a:t>2015-01-28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F1E1-5C92-D542-8D13-25E73940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00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B7E4-9140-0D4F-B5E8-87CEB924A340}" type="datetimeFigureOut">
              <a:rPr lang="en-US" smtClean="0"/>
              <a:t>2015-01-28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F1E1-5C92-D542-8D13-25E73940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8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FB7E4-9140-0D4F-B5E8-87CEB924A340}" type="datetimeFigureOut">
              <a:rPr lang="en-US" smtClean="0"/>
              <a:t>2015-01-28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9F1E1-5C92-D542-8D13-25E73940F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23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2.emf"/><Relationship Id="rId5" Type="http://schemas.openxmlformats.org/officeDocument/2006/relationships/oleObject" Target="../embeddings/oleObject3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12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Applications of Logic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48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Boolean Simplification</a:t>
            </a:r>
            <a:br>
              <a:rPr lang="en-US" dirty="0" smtClean="0"/>
            </a:br>
            <a:r>
              <a:rPr lang="en-US" dirty="0" smtClean="0"/>
              <a:t>(two equivalent circuits)</a:t>
            </a:r>
            <a:endParaRPr lang="en-US" dirty="0"/>
          </a:p>
        </p:txBody>
      </p:sp>
      <p:pic>
        <p:nvPicPr>
          <p:cNvPr id="3" name="Picture 2" descr="Screen Shot 2015-01-27 at 9.30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300" y="1751402"/>
            <a:ext cx="6375400" cy="3009900"/>
          </a:xfrm>
          <a:prstGeom prst="rect">
            <a:avLst/>
          </a:prstGeom>
        </p:spPr>
      </p:pic>
      <p:pic>
        <p:nvPicPr>
          <p:cNvPr id="5" name="Picture 4" descr="Screen Shot 2015-01-27 at 9.30.3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058" y="5151241"/>
            <a:ext cx="3378200" cy="93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574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Automated  Theorem Proving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Deals with the development of computer programs that show that some statement is a logical consequence of a set of statements.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009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whether the following argument is valid.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She is a math major or </a:t>
            </a:r>
            <a:r>
              <a:rPr lang="en-US" dirty="0" err="1" smtClean="0">
                <a:solidFill>
                  <a:srgbClr val="0000FF"/>
                </a:solidFill>
              </a:rPr>
              <a:t>cs</a:t>
            </a:r>
            <a:r>
              <a:rPr lang="en-US" dirty="0" smtClean="0">
                <a:solidFill>
                  <a:srgbClr val="0000FF"/>
                </a:solidFill>
              </a:rPr>
              <a:t> major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f she doesn’t know discrete math, she is not a math major.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f she knows discrete math, she is smart.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She is not a </a:t>
            </a:r>
            <a:r>
              <a:rPr lang="en-US" dirty="0" err="1" smtClean="0">
                <a:solidFill>
                  <a:srgbClr val="0000FF"/>
                </a:solidFill>
              </a:rPr>
              <a:t>cs</a:t>
            </a:r>
            <a:r>
              <a:rPr lang="en-US" dirty="0" smtClean="0">
                <a:solidFill>
                  <a:srgbClr val="0000FF"/>
                </a:solidFill>
              </a:rPr>
              <a:t> major.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She is smart.</a:t>
            </a:r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2334641"/>
              </p:ext>
            </p:extLst>
          </p:nvPr>
        </p:nvGraphicFramePr>
        <p:xfrm>
          <a:off x="834749" y="5334866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4749" y="5334866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6915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p: She is a math major 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q: She is a </a:t>
            </a:r>
            <a:r>
              <a:rPr lang="en-US" sz="2800" dirty="0" err="1" smtClean="0">
                <a:solidFill>
                  <a:srgbClr val="0000FF"/>
                </a:solidFill>
              </a:rPr>
              <a:t>cs</a:t>
            </a:r>
            <a:r>
              <a:rPr lang="en-US" sz="2800" dirty="0" smtClean="0">
                <a:solidFill>
                  <a:srgbClr val="0000FF"/>
                </a:solidFill>
              </a:rPr>
              <a:t> major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r : She knows discrete math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s : She is smart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00FF"/>
                </a:solidFill>
              </a:rPr>
              <a:t>p </a:t>
            </a:r>
            <a:r>
              <a:rPr lang="en-US" sz="24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 q			is true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r         p		is true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r          s		is true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q				is true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Therefore, s</a:t>
            </a:r>
          </a:p>
          <a:p>
            <a:pPr marL="457200" lvl="1" indent="0">
              <a:buNone/>
            </a:pPr>
            <a:endParaRPr lang="en-US" sz="2400" dirty="0" smtClean="0">
              <a:solidFill>
                <a:srgbClr val="0000FF"/>
              </a:solidFill>
            </a:endParaRPr>
          </a:p>
          <a:p>
            <a:endParaRPr lang="en-US" sz="2800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091594"/>
              </p:ext>
            </p:extLst>
          </p:nvPr>
        </p:nvGraphicFramePr>
        <p:xfrm>
          <a:off x="1909487" y="4202218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9487" y="4202218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683236"/>
              </p:ext>
            </p:extLst>
          </p:nvPr>
        </p:nvGraphicFramePr>
        <p:xfrm>
          <a:off x="1693587" y="4686000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5" imgW="431800" imgH="254000" progId="Equation.3">
                  <p:embed/>
                </p:oleObj>
              </mc:Choice>
              <mc:Fallback>
                <p:oleObj name="Equation" r:id="rId5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3587" y="4686000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reeform 6"/>
          <p:cNvSpPr/>
          <p:nvPr/>
        </p:nvSpPr>
        <p:spPr>
          <a:xfrm>
            <a:off x="952536" y="5425659"/>
            <a:ext cx="3147510" cy="0"/>
          </a:xfrm>
          <a:custGeom>
            <a:avLst/>
            <a:gdLst>
              <a:gd name="connsiteX0" fmla="*/ 0 w 3147510"/>
              <a:gd name="connsiteY0" fmla="*/ 0 h 0"/>
              <a:gd name="connsiteX1" fmla="*/ 3147510 w 3147510"/>
              <a:gd name="connsiteY1" fmla="*/ 0 h 0"/>
              <a:gd name="connsiteX2" fmla="*/ 3147510 w 3147510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47510">
                <a:moveTo>
                  <a:pt x="0" y="0"/>
                </a:moveTo>
                <a:lnTo>
                  <a:pt x="3147510" y="0"/>
                </a:lnTo>
                <a:lnTo>
                  <a:pt x="3147510" y="0"/>
                </a:lnTo>
              </a:path>
            </a:pathLst>
          </a:cu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48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Inference (section 2.11)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 we know that the statement </a:t>
            </a:r>
            <a:r>
              <a:rPr lang="en-US" dirty="0" smtClean="0">
                <a:solidFill>
                  <a:srgbClr val="0000FF"/>
                </a:solidFill>
              </a:rPr>
              <a:t>p      q </a:t>
            </a:r>
            <a:r>
              <a:rPr lang="en-US" dirty="0" smtClean="0"/>
              <a:t>is true.</a:t>
            </a:r>
          </a:p>
          <a:p>
            <a:pPr lvl="1"/>
            <a:r>
              <a:rPr lang="en-US" dirty="0" smtClean="0"/>
              <a:t>This tells us whenever </a:t>
            </a:r>
            <a:r>
              <a:rPr lang="en-US" dirty="0" smtClean="0">
                <a:solidFill>
                  <a:srgbClr val="0000FF"/>
                </a:solidFill>
              </a:rPr>
              <a:t>p</a:t>
            </a:r>
            <a:r>
              <a:rPr lang="en-US" dirty="0" smtClean="0"/>
              <a:t> is true, </a:t>
            </a:r>
            <a:r>
              <a:rPr lang="en-US" dirty="0" smtClean="0">
                <a:solidFill>
                  <a:srgbClr val="0000FF"/>
                </a:solidFill>
              </a:rPr>
              <a:t>q</a:t>
            </a:r>
            <a:r>
              <a:rPr lang="en-US" dirty="0" smtClean="0"/>
              <a:t> is true.</a:t>
            </a:r>
          </a:p>
          <a:p>
            <a:pPr lvl="1"/>
            <a:r>
              <a:rPr lang="en-US" dirty="0" smtClean="0"/>
              <a:t>It does not tell us whether </a:t>
            </a:r>
            <a:r>
              <a:rPr lang="en-US" dirty="0" smtClean="0">
                <a:solidFill>
                  <a:srgbClr val="0000FF"/>
                </a:solidFill>
              </a:rPr>
              <a:t>p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0000FF"/>
                </a:solidFill>
              </a:rPr>
              <a:t>q</a:t>
            </a:r>
            <a:r>
              <a:rPr lang="en-US" dirty="0" smtClean="0"/>
              <a:t> is true. (They both could be false, or </a:t>
            </a:r>
            <a:r>
              <a:rPr lang="en-US" dirty="0" smtClean="0">
                <a:solidFill>
                  <a:srgbClr val="0000FF"/>
                </a:solidFill>
              </a:rPr>
              <a:t>p</a:t>
            </a:r>
            <a:r>
              <a:rPr lang="en-US" dirty="0" smtClean="0"/>
              <a:t> is false and </a:t>
            </a:r>
            <a:r>
              <a:rPr lang="en-US" dirty="0" smtClean="0">
                <a:solidFill>
                  <a:srgbClr val="0000FF"/>
                </a:solidFill>
              </a:rPr>
              <a:t>q</a:t>
            </a:r>
            <a:r>
              <a:rPr lang="en-US" dirty="0" smtClean="0"/>
              <a:t> is true.)</a:t>
            </a:r>
          </a:p>
          <a:p>
            <a:pPr marL="514350" indent="-457200"/>
            <a:r>
              <a:rPr lang="en-US" dirty="0" smtClean="0"/>
              <a:t>Suppose in addition we know that </a:t>
            </a:r>
            <a:r>
              <a:rPr lang="en-US" dirty="0" smtClean="0">
                <a:solidFill>
                  <a:srgbClr val="0000FF"/>
                </a:solidFill>
              </a:rPr>
              <a:t>p</a:t>
            </a:r>
            <a:r>
              <a:rPr lang="en-US" dirty="0" smtClean="0"/>
              <a:t> is true.</a:t>
            </a:r>
          </a:p>
          <a:p>
            <a:pPr marL="514350" indent="-457200"/>
            <a:r>
              <a:rPr lang="en-US" dirty="0" smtClean="0"/>
              <a:t>In this case we can infer that </a:t>
            </a:r>
            <a:r>
              <a:rPr lang="en-US" dirty="0" smtClean="0">
                <a:solidFill>
                  <a:srgbClr val="0000FF"/>
                </a:solidFill>
              </a:rPr>
              <a:t>q</a:t>
            </a:r>
            <a:r>
              <a:rPr lang="en-US" dirty="0" smtClean="0"/>
              <a:t> is true.</a:t>
            </a:r>
          </a:p>
          <a:p>
            <a:pPr marL="514350" indent="-457200"/>
            <a:r>
              <a:rPr lang="en-US" dirty="0" smtClean="0"/>
              <a:t>This is called </a:t>
            </a:r>
            <a:r>
              <a:rPr lang="en-US" b="1" dirty="0" smtClean="0">
                <a:solidFill>
                  <a:srgbClr val="0000FF"/>
                </a:solidFill>
              </a:rPr>
              <a:t>logical inference. </a:t>
            </a:r>
          </a:p>
          <a:p>
            <a:pPr marL="57150" indent="0"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9649447"/>
              </p:ext>
            </p:extLst>
          </p:nvPr>
        </p:nvGraphicFramePr>
        <p:xfrm>
          <a:off x="7450218" y="1828213"/>
          <a:ext cx="43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3" imgW="431800" imgH="254000" progId="Equation.3">
                  <p:embed/>
                </p:oleObj>
              </mc:Choice>
              <mc:Fallback>
                <p:oleObj name="Equation" r:id="rId3" imgW="4318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50218" y="1828213"/>
                        <a:ext cx="43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297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06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Rules of Inference</a:t>
            </a:r>
            <a:endParaRPr lang="en-US" dirty="0"/>
          </a:p>
        </p:txBody>
      </p:sp>
      <p:pic>
        <p:nvPicPr>
          <p:cNvPr id="3" name="Picture 2" descr="Screen Shot 2015-01-28 at 10.51.3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" y="976923"/>
            <a:ext cx="6309946" cy="570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616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Computer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SAT (</a:t>
            </a:r>
            <a:r>
              <a:rPr lang="en-US" dirty="0" err="1" smtClean="0"/>
              <a:t>Satisfiability</a:t>
            </a:r>
            <a:r>
              <a:rPr lang="en-US" dirty="0" smtClean="0"/>
              <a:t> problem)</a:t>
            </a:r>
          </a:p>
          <a:p>
            <a:pPr lvl="1"/>
            <a:r>
              <a:rPr lang="en-US" dirty="0" smtClean="0"/>
              <a:t>Given a formula involving n </a:t>
            </a:r>
            <a:r>
              <a:rPr lang="en-US" dirty="0" err="1" smtClean="0"/>
              <a:t>boolean</a:t>
            </a:r>
            <a:r>
              <a:rPr lang="en-US" dirty="0" smtClean="0"/>
              <a:t> variables, determine if it is possible to make the formula true by assigning truth values to the propositions.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653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Computer Science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700" u="sng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Boolean variable</a:t>
            </a: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 is a variable that can have a value 1 or 0.   Thus,  Boolean variable is a proposition.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700" u="sng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term</a:t>
            </a:r>
            <a:r>
              <a:rPr lang="en-US" sz="2700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is a Boolean variable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700" u="sng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literal</a:t>
            </a:r>
            <a:r>
              <a:rPr lang="en-US" sz="2700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is a term or its negation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700" u="sng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clause</a:t>
            </a:r>
            <a:r>
              <a:rPr lang="en-US" sz="2700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is a disjunction of literals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700" u="sng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sentence</a:t>
            </a:r>
            <a:r>
              <a:rPr lang="en-US" sz="2700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in PL is a conjunction of clauses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 smtClean="0">
                <a:latin typeface="Calibri" charset="0"/>
                <a:ea typeface="ＭＳ Ｐゴシック" charset="0"/>
                <a:cs typeface="ＭＳ Ｐゴシック" charset="0"/>
              </a:rPr>
              <a:t>Example of a formula</a:t>
            </a:r>
          </a:p>
          <a:p>
            <a:pPr lvl="1">
              <a:lnSpc>
                <a:spcPct val="90000"/>
              </a:lnSpc>
            </a:pPr>
            <a:r>
              <a:rPr lang="en-US" sz="23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300" i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300" i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 </a:t>
            </a:r>
            <a:r>
              <a:rPr lang="en-US" sz="2300" i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c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 </a:t>
            </a:r>
            <a:r>
              <a:rPr lang="en-US" sz="2300" i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d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) 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300" i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 </a:t>
            </a:r>
            <a:r>
              <a:rPr lang="en-US" sz="2300" i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c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) 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300" i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300" i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c 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300" i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d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700" dirty="0" smtClean="0">
                <a:latin typeface="Calibri" charset="0"/>
                <a:ea typeface="ＭＳ Ｐゴシック" charset="0"/>
                <a:cs typeface="ＭＳ Ｐゴシック" charset="0"/>
              </a:rPr>
              <a:t>formula </a:t>
            </a: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is </a:t>
            </a:r>
            <a:r>
              <a:rPr lang="en-US" sz="2700" u="sng" dirty="0" err="1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satisfiable</a:t>
            </a:r>
            <a:r>
              <a:rPr lang="en-US" sz="2700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700" dirty="0" err="1">
                <a:latin typeface="Calibri" charset="0"/>
                <a:ea typeface="ＭＳ Ｐゴシック" charset="0"/>
                <a:cs typeface="ＭＳ Ｐゴシック" charset="0"/>
              </a:rPr>
              <a:t>iff</a:t>
            </a: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300" dirty="0">
                <a:latin typeface="Calibri" charset="0"/>
                <a:ea typeface="ＭＳ Ｐゴシック" charset="0"/>
              </a:rPr>
              <a:t>we can assign a truth value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300" dirty="0">
                <a:latin typeface="Calibri" charset="0"/>
                <a:ea typeface="ＭＳ Ｐゴシック" charset="0"/>
              </a:rPr>
              <a:t>to each Boolean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300" dirty="0">
                <a:latin typeface="Calibri" charset="0"/>
                <a:ea typeface="ＭＳ Ｐゴシック" charset="0"/>
              </a:rPr>
              <a:t>such that the sentence evaluates to true (i.e., holds)</a:t>
            </a:r>
          </a:p>
          <a:p>
            <a:pPr eaLnBrk="1" hangingPunct="1">
              <a:lnSpc>
                <a:spcPct val="90000"/>
              </a:lnSpc>
            </a:pPr>
            <a:endParaRPr lang="en-US" sz="27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531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Computer Science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700" u="sng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Boolean variable</a:t>
            </a: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 is a variable that can have a value 1 or 0.   Thus,  Boolean variable is a proposition.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700" u="sng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term</a:t>
            </a:r>
            <a:r>
              <a:rPr lang="en-US" sz="2700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is a Boolean variable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700" u="sng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literal</a:t>
            </a:r>
            <a:r>
              <a:rPr lang="en-US" sz="2700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is a term or its negation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700" u="sng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clause</a:t>
            </a:r>
            <a:r>
              <a:rPr lang="en-US" sz="2700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is a disjunction of literals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700" u="sng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sentence</a:t>
            </a:r>
            <a:r>
              <a:rPr lang="en-US" sz="2700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in PL is a conjunction of clauses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 smtClean="0">
                <a:latin typeface="Calibri" charset="0"/>
                <a:ea typeface="ＭＳ Ｐゴシック" charset="0"/>
                <a:cs typeface="ＭＳ Ｐゴシック" charset="0"/>
              </a:rPr>
              <a:t>Example of a formula</a:t>
            </a:r>
          </a:p>
          <a:p>
            <a:pPr lvl="1">
              <a:lnSpc>
                <a:spcPct val="90000"/>
              </a:lnSpc>
            </a:pPr>
            <a:r>
              <a:rPr lang="en-US" sz="23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300" i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300" i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 </a:t>
            </a:r>
            <a:r>
              <a:rPr lang="en-US" sz="2300" i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c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 </a:t>
            </a:r>
            <a:r>
              <a:rPr lang="en-US" sz="2300" i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d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) 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300" i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 </a:t>
            </a:r>
            <a:r>
              <a:rPr lang="en-US" sz="2300" i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c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) 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300" i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300" i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c 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300" i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d</a:t>
            </a:r>
            <a:r>
              <a:rPr lang="en-US" sz="23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700" dirty="0" smtClean="0">
                <a:latin typeface="Calibri" charset="0"/>
                <a:ea typeface="ＭＳ Ｐゴシック" charset="0"/>
                <a:cs typeface="ＭＳ Ｐゴシック" charset="0"/>
              </a:rPr>
              <a:t>formula </a:t>
            </a: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is </a:t>
            </a:r>
            <a:r>
              <a:rPr lang="en-US" sz="2700" u="sng" dirty="0" err="1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satisfiable</a:t>
            </a:r>
            <a:r>
              <a:rPr lang="en-US" sz="2700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700" dirty="0" err="1">
                <a:latin typeface="Calibri" charset="0"/>
                <a:ea typeface="ＭＳ Ｐゴシック" charset="0"/>
                <a:cs typeface="ＭＳ Ｐゴシック" charset="0"/>
              </a:rPr>
              <a:t>iff</a:t>
            </a:r>
            <a:r>
              <a:rPr lang="en-US" sz="27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300" dirty="0">
                <a:latin typeface="Calibri" charset="0"/>
                <a:ea typeface="ＭＳ Ｐゴシック" charset="0"/>
              </a:rPr>
              <a:t>we can assign a truth value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300" dirty="0">
                <a:latin typeface="Calibri" charset="0"/>
                <a:ea typeface="ＭＳ Ｐゴシック" charset="0"/>
              </a:rPr>
              <a:t>to each Boolean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300" dirty="0">
                <a:latin typeface="Calibri" charset="0"/>
                <a:ea typeface="ＭＳ Ｐゴシック" charset="0"/>
              </a:rPr>
              <a:t>such that the sentence evaluates to true (i.e., holds)</a:t>
            </a:r>
          </a:p>
          <a:p>
            <a:pPr eaLnBrk="1" hangingPunct="1">
              <a:lnSpc>
                <a:spcPct val="90000"/>
              </a:lnSpc>
            </a:pPr>
            <a:endParaRPr lang="en-US" sz="27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46874" y="3672326"/>
            <a:ext cx="2360633" cy="1200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problem is extremely hard to solve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8007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1788"/>
          </a:xfrm>
        </p:spPr>
        <p:txBody>
          <a:bodyPr/>
          <a:lstStyle/>
          <a:p>
            <a:r>
              <a:rPr lang="en-US" dirty="0" smtClean="0"/>
              <a:t>Logical circuits are built using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, ,  gates.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NOT () gate</a:t>
            </a:r>
            <a:endParaRPr lang="en-US" dirty="0" smtClean="0"/>
          </a:p>
        </p:txBody>
      </p:sp>
      <p:pic>
        <p:nvPicPr>
          <p:cNvPr id="6" name="Picture 5" descr="Screen Shot 2015-01-27 at 8.56.3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021312"/>
            <a:ext cx="56388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751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 (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) gate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4" descr="Screen Shot 2015-01-27 at 8.58.5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543" y="2280524"/>
            <a:ext cx="3659186" cy="2602660"/>
          </a:xfrm>
          <a:prstGeom prst="rect">
            <a:avLst/>
          </a:prstGeom>
        </p:spPr>
      </p:pic>
      <p:pic>
        <p:nvPicPr>
          <p:cNvPr id="8" name="Picture 7" descr="Screen Shot 2015-01-27 at 9.00.3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515" y="2265406"/>
            <a:ext cx="4043415" cy="276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89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(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) gate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" name="Picture 2" descr="Screen Shot 2015-01-27 at 9.03.0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437" y="1791848"/>
            <a:ext cx="5382826" cy="456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344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Simplification</a:t>
            </a:r>
            <a:endParaRPr lang="en-US" dirty="0"/>
          </a:p>
        </p:txBody>
      </p:sp>
      <p:pic>
        <p:nvPicPr>
          <p:cNvPr id="4" name="Picture 3" descr="Screen Shot 2015-01-27 at 9.05.2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73" y="2146281"/>
            <a:ext cx="8081434" cy="368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437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Simplification</a:t>
            </a:r>
            <a:endParaRPr lang="en-US" dirty="0"/>
          </a:p>
        </p:txBody>
      </p:sp>
      <p:pic>
        <p:nvPicPr>
          <p:cNvPr id="3" name="Picture 2" descr="Screen Shot 2015-01-27 at 9.09.5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97" y="1417638"/>
            <a:ext cx="7569200" cy="3911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66396" y="5805394"/>
            <a:ext cx="7863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Distributive Law:   </a:t>
            </a:r>
            <a:r>
              <a:rPr lang="en-US" sz="2400" dirty="0" smtClean="0">
                <a:solidFill>
                  <a:srgbClr val="0000FF"/>
                </a:solidFill>
              </a:rPr>
              <a:t>p </a:t>
            </a:r>
            <a:r>
              <a:rPr lang="en-US" sz="24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 ( q  r) = (p  q)  (p  r)  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597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Boolean Simplification</a:t>
            </a:r>
            <a:br>
              <a:rPr lang="en-US" dirty="0" smtClean="0"/>
            </a:br>
            <a:r>
              <a:rPr lang="en-US" dirty="0" smtClean="0"/>
              <a:t>(two equivalent circuits)</a:t>
            </a:r>
            <a:endParaRPr lang="en-US" dirty="0"/>
          </a:p>
        </p:txBody>
      </p:sp>
      <p:pic>
        <p:nvPicPr>
          <p:cNvPr id="4" name="Picture 3" descr="Screen Shot 2015-01-27 at 9.14.4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96" y="1432270"/>
            <a:ext cx="6908800" cy="2552700"/>
          </a:xfrm>
          <a:prstGeom prst="rect">
            <a:avLst/>
          </a:prstGeom>
        </p:spPr>
      </p:pic>
      <p:pic>
        <p:nvPicPr>
          <p:cNvPr id="6" name="Picture 5" descr="Screen Shot 2015-01-27 at 9.14.5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55" y="3984970"/>
            <a:ext cx="4368800" cy="116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774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Boolean Simplification</a:t>
            </a:r>
            <a:br>
              <a:rPr lang="en-US" dirty="0" smtClean="0"/>
            </a:br>
            <a:r>
              <a:rPr lang="en-US" dirty="0" smtClean="0"/>
              <a:t>(two equivalent circuits)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8131" y="5328610"/>
            <a:ext cx="8763325" cy="1200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(A </a:t>
            </a:r>
            <a:r>
              <a:rPr lang="en-US" sz="24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B)</a:t>
            </a:r>
            <a:r>
              <a:rPr lang="en-US" sz="2400" dirty="0">
                <a:solidFill>
                  <a:srgbClr val="0000FF"/>
                </a:solidFill>
                <a:sym typeface="Symbol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 ( B  C)  (B  C)  =  </a:t>
            </a:r>
            <a:r>
              <a:rPr lang="en-US" sz="2400" dirty="0" smtClean="0">
                <a:solidFill>
                  <a:srgbClr val="0000FF"/>
                </a:solidFill>
              </a:rPr>
              <a:t>(A </a:t>
            </a:r>
            <a:r>
              <a:rPr lang="en-US" sz="24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B)</a:t>
            </a:r>
            <a:r>
              <a:rPr lang="en-US" sz="2400" dirty="0" smtClean="0">
                <a:solidFill>
                  <a:srgbClr val="0000FF"/>
                </a:solidFill>
                <a:sym typeface="Symbol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 (( B  C)  B)  ((B  C)  B) </a:t>
            </a:r>
          </a:p>
          <a:p>
            <a:r>
              <a:rPr lang="en-US" sz="24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                                          =  </a:t>
            </a:r>
            <a:r>
              <a:rPr lang="en-US" sz="2400" dirty="0" smtClean="0">
                <a:solidFill>
                  <a:srgbClr val="0000FF"/>
                </a:solidFill>
              </a:rPr>
              <a:t>(A </a:t>
            </a:r>
            <a:r>
              <a:rPr lang="en-US" sz="24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B)</a:t>
            </a:r>
            <a:r>
              <a:rPr lang="en-US" sz="2400" dirty="0" smtClean="0">
                <a:solidFill>
                  <a:srgbClr val="0000FF"/>
                </a:solidFill>
                <a:sym typeface="Symbol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 ( B  C)   ( B  C) </a:t>
            </a:r>
          </a:p>
          <a:p>
            <a:r>
              <a:rPr lang="en-US" sz="24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                                          =  </a:t>
            </a:r>
            <a:r>
              <a:rPr lang="en-US" sz="2400" dirty="0" smtClean="0">
                <a:solidFill>
                  <a:srgbClr val="0000FF"/>
                </a:solidFill>
              </a:rPr>
              <a:t>(A </a:t>
            </a:r>
            <a:r>
              <a:rPr lang="en-US" sz="24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 B)</a:t>
            </a:r>
            <a:r>
              <a:rPr lang="en-US" sz="2400" dirty="0" smtClean="0">
                <a:solidFill>
                  <a:srgbClr val="0000FF"/>
                </a:solidFill>
                <a:sym typeface="Symbol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 ( B  C)  = B  ( A  C) </a:t>
            </a:r>
            <a:endParaRPr lang="en-US" sz="2400" dirty="0">
              <a:solidFill>
                <a:srgbClr val="0000FF"/>
              </a:solidFill>
            </a:endParaRPr>
          </a:p>
        </p:txBody>
      </p:sp>
      <p:pic>
        <p:nvPicPr>
          <p:cNvPr id="4" name="Picture 3" descr="Screen Shot 2015-01-27 at 9.14.4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96" y="1432270"/>
            <a:ext cx="6908800" cy="2552700"/>
          </a:xfrm>
          <a:prstGeom prst="rect">
            <a:avLst/>
          </a:prstGeom>
        </p:spPr>
      </p:pic>
      <p:pic>
        <p:nvPicPr>
          <p:cNvPr id="6" name="Picture 5" descr="Screen Shot 2015-01-27 at 9.14.5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55" y="3984970"/>
            <a:ext cx="4368800" cy="116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74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DeMorgan’s</a:t>
            </a:r>
            <a:r>
              <a:rPr lang="en-US" dirty="0" smtClean="0"/>
              <a:t> Law</a:t>
            </a:r>
            <a:endParaRPr lang="en-US" dirty="0"/>
          </a:p>
        </p:txBody>
      </p:sp>
      <p:pic>
        <p:nvPicPr>
          <p:cNvPr id="4" name="Picture 3" descr="Screen Shot 2015-01-27 at 9.28.3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096" y="1940055"/>
            <a:ext cx="4476443" cy="4667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355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</TotalTime>
  <Words>618</Words>
  <Application>Microsoft Macintosh PowerPoint</Application>
  <PresentationFormat>On-screen Show (4:3)</PresentationFormat>
  <Paragraphs>70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Applications of Logic</vt:lpstr>
      <vt:lpstr>PowerPoint Presentation</vt:lpstr>
      <vt:lpstr>OR () gate </vt:lpstr>
      <vt:lpstr>AND () gate </vt:lpstr>
      <vt:lpstr>Boolean Simplification</vt:lpstr>
      <vt:lpstr>Boolean Simplification</vt:lpstr>
      <vt:lpstr>Boolean Simplification (two equivalent circuits)</vt:lpstr>
      <vt:lpstr>Boolean Simplification (two equivalent circuits)</vt:lpstr>
      <vt:lpstr>DeMorgan’s Law</vt:lpstr>
      <vt:lpstr>Boolean Simplification (two equivalent circuits)</vt:lpstr>
      <vt:lpstr>Automated  Theorem Proving</vt:lpstr>
      <vt:lpstr>An example</vt:lpstr>
      <vt:lpstr>An example</vt:lpstr>
      <vt:lpstr>Logical Inference (section 2.11)</vt:lpstr>
      <vt:lpstr>Rules of Inference</vt:lpstr>
      <vt:lpstr>Theoretical Computer Science</vt:lpstr>
      <vt:lpstr>Theoretical Computer Science</vt:lpstr>
      <vt:lpstr>Theoretical Computer Science</vt:lpstr>
    </vt:vector>
  </TitlesOfParts>
  <Company>SFU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Applications of Logic</dc:title>
  <dc:creator>Binay Bhattacharya</dc:creator>
  <cp:lastModifiedBy>Binay Bhattacharya</cp:lastModifiedBy>
  <cp:revision>18</cp:revision>
  <cp:lastPrinted>2015-01-28T06:55:27Z</cp:lastPrinted>
  <dcterms:created xsi:type="dcterms:W3CDTF">2015-01-28T04:32:50Z</dcterms:created>
  <dcterms:modified xsi:type="dcterms:W3CDTF">2015-01-29T06:52:47Z</dcterms:modified>
</cp:coreProperties>
</file>