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5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54" d="100"/>
          <a:sy n="54" d="100"/>
        </p:scale>
        <p:origin x="-25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2A5520-1681-4B3D-A4E7-DD706806A4D0}" type="datetimeFigureOut">
              <a:rPr lang="en-US" smtClean="0"/>
              <a:pPr/>
              <a:t>12-03-21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8D6C53-607C-44E3-A57A-73DEE31384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315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C8EE8A-B1B9-4B04-BCA9-F12688CFB004}" type="slidenum">
              <a:rPr lang="en-US"/>
              <a:pPr/>
              <a:t>12</a:t>
            </a:fld>
            <a:endParaRPr lang="en-US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D8BD-E606-46A7-9A32-86FD4155723E}" type="datetimeFigureOut">
              <a:rPr lang="en-US" smtClean="0"/>
              <a:pPr/>
              <a:t>12-03-21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2542E-B807-4AF4-8E76-7289BDF3A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D8BD-E606-46A7-9A32-86FD4155723E}" type="datetimeFigureOut">
              <a:rPr lang="en-US" smtClean="0"/>
              <a:pPr/>
              <a:t>12-03-21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2542E-B807-4AF4-8E76-7289BDF3A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D8BD-E606-46A7-9A32-86FD4155723E}" type="datetimeFigureOut">
              <a:rPr lang="en-US" smtClean="0"/>
              <a:pPr/>
              <a:t>12-03-21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2542E-B807-4AF4-8E76-7289BDF3A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D8BD-E606-46A7-9A32-86FD4155723E}" type="datetimeFigureOut">
              <a:rPr lang="en-US" smtClean="0"/>
              <a:pPr/>
              <a:t>12-03-21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2542E-B807-4AF4-8E76-7289BDF3A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D8BD-E606-46A7-9A32-86FD4155723E}" type="datetimeFigureOut">
              <a:rPr lang="en-US" smtClean="0"/>
              <a:pPr/>
              <a:t>12-03-21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2542E-B807-4AF4-8E76-7289BDF3A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D8BD-E606-46A7-9A32-86FD4155723E}" type="datetimeFigureOut">
              <a:rPr lang="en-US" smtClean="0"/>
              <a:pPr/>
              <a:t>12-03-21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2542E-B807-4AF4-8E76-7289BDF3A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D8BD-E606-46A7-9A32-86FD4155723E}" type="datetimeFigureOut">
              <a:rPr lang="en-US" smtClean="0"/>
              <a:pPr/>
              <a:t>12-03-21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2542E-B807-4AF4-8E76-7289BDF3A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D8BD-E606-46A7-9A32-86FD4155723E}" type="datetimeFigureOut">
              <a:rPr lang="en-US" smtClean="0"/>
              <a:pPr/>
              <a:t>12-03-21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2542E-B807-4AF4-8E76-7289BDF3A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D8BD-E606-46A7-9A32-86FD4155723E}" type="datetimeFigureOut">
              <a:rPr lang="en-US" smtClean="0"/>
              <a:pPr/>
              <a:t>12-03-21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2542E-B807-4AF4-8E76-7289BDF3A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D8BD-E606-46A7-9A32-86FD4155723E}" type="datetimeFigureOut">
              <a:rPr lang="en-US" smtClean="0"/>
              <a:pPr/>
              <a:t>12-03-21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2542E-B807-4AF4-8E76-7289BDF3A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D8BD-E606-46A7-9A32-86FD4155723E}" type="datetimeFigureOut">
              <a:rPr lang="en-US" smtClean="0"/>
              <a:pPr/>
              <a:t>12-03-21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2542E-B807-4AF4-8E76-7289BDF3A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5D8BD-E606-46A7-9A32-86FD4155723E}" type="datetimeFigureOut">
              <a:rPr lang="en-US" smtClean="0"/>
              <a:pPr/>
              <a:t>12-03-21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2542E-B807-4AF4-8E76-7289BDF3A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File Input/Output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File operations </a:t>
            </a:r>
            <a:br>
              <a:rPr lang="en-US" dirty="0" smtClean="0"/>
            </a:br>
            <a:r>
              <a:rPr lang="en-US" dirty="0" smtClean="0"/>
              <a:t>(from programmers point of view)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File Read (Input from an existing file)</a:t>
            </a:r>
          </a:p>
          <a:p>
            <a:pPr lvl="1"/>
            <a:r>
              <a:rPr lang="en-US" sz="2400" dirty="0" smtClean="0"/>
              <a:t>reads line by line top down</a:t>
            </a:r>
          </a:p>
          <a:p>
            <a:pPr lvl="1"/>
            <a:r>
              <a:rPr lang="en-US" sz="2400" dirty="0" smtClean="0"/>
              <a:t>random reads</a:t>
            </a:r>
          </a:p>
          <a:p>
            <a:r>
              <a:rPr lang="en-US" sz="2800" dirty="0" smtClean="0"/>
              <a:t>File Write (Output to a file)</a:t>
            </a:r>
          </a:p>
          <a:p>
            <a:pPr lvl="1"/>
            <a:r>
              <a:rPr lang="en-US" sz="2400" dirty="0" smtClean="0"/>
              <a:t>create a file and write data to it</a:t>
            </a:r>
          </a:p>
          <a:p>
            <a:pPr lvl="1"/>
            <a:r>
              <a:rPr lang="en-US" sz="2400" dirty="0" smtClean="0"/>
              <a:t>modify existing file (Re-write or append)</a:t>
            </a:r>
          </a:p>
          <a:p>
            <a:r>
              <a:rPr lang="en-US" sz="2800" dirty="0" smtClean="0"/>
              <a:t>File Seek (Move the file pointer)</a:t>
            </a:r>
          </a:p>
          <a:p>
            <a:pPr lvl="1"/>
            <a:r>
              <a:rPr lang="en-US" sz="2400" dirty="0" smtClean="0"/>
              <a:t>rewind</a:t>
            </a:r>
          </a:p>
          <a:p>
            <a:r>
              <a:rPr lang="en-US" dirty="0" smtClean="0"/>
              <a:t>File Identifiers are integers when a file is opened.</a:t>
            </a:r>
            <a:endParaRPr lang="en-US" sz="2800" dirty="0" smtClean="0"/>
          </a:p>
          <a:p>
            <a:pPr lvl="1"/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File Input/Output Functions in MATLAB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Operations: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Open: Open a file (</a:t>
            </a:r>
            <a:r>
              <a:rPr lang="en-US" sz="2400" dirty="0" err="1" smtClean="0"/>
              <a:t>fopen</a:t>
            </a:r>
            <a:r>
              <a:rPr lang="en-US" sz="2400" dirty="0" smtClean="0"/>
              <a:t>)</a:t>
            </a:r>
            <a:endParaRPr lang="en-US" sz="2000" dirty="0" smtClean="0"/>
          </a:p>
          <a:p>
            <a:pPr marL="914400" lvl="1" indent="-457200">
              <a:buNone/>
            </a:pPr>
            <a:r>
              <a:rPr lang="en-US" sz="2000" dirty="0" smtClean="0"/>
              <a:t>	</a:t>
            </a:r>
            <a:r>
              <a:rPr lang="en-US" sz="2000" b="1" dirty="0" smtClean="0">
                <a:solidFill>
                  <a:srgbClr val="FF0000"/>
                </a:solidFill>
              </a:rPr>
              <a:t>fid = </a:t>
            </a:r>
            <a:r>
              <a:rPr lang="en-US" sz="2000" b="1" dirty="0" err="1" smtClean="0">
                <a:solidFill>
                  <a:srgbClr val="FF0000"/>
                </a:solidFill>
              </a:rPr>
              <a:t>fopen</a:t>
            </a:r>
            <a:r>
              <a:rPr lang="en-US" sz="2000" b="1" dirty="0" smtClean="0">
                <a:solidFill>
                  <a:srgbClr val="FF0000"/>
                </a:solidFill>
              </a:rPr>
              <a:t> (filename, permission) </a:t>
            </a:r>
          </a:p>
          <a:p>
            <a:pPr marL="914400" lvl="1" indent="-457200">
              <a:buNone/>
            </a:pPr>
            <a:r>
              <a:rPr lang="en-US" sz="2000" dirty="0" smtClean="0"/>
              <a:t>		where permission can be (‘</a:t>
            </a:r>
            <a:r>
              <a:rPr lang="en-US" sz="2000" dirty="0" err="1" smtClean="0"/>
              <a:t>r</a:t>
            </a:r>
            <a:r>
              <a:rPr lang="en-US" sz="2000" dirty="0" smtClean="0"/>
              <a:t>’ for reading the file; ‘</a:t>
            </a:r>
            <a:r>
              <a:rPr lang="en-US" sz="2000" dirty="0" err="1" smtClean="0"/>
              <a:t>w</a:t>
            </a:r>
            <a:r>
              <a:rPr lang="en-US" sz="2000" dirty="0" smtClean="0"/>
              <a:t>’ for writing 	on the file; ‘a’  for appending the file (create if necessary)</a:t>
            </a:r>
          </a:p>
          <a:p>
            <a:pPr marL="914400" lvl="1" indent="-457200">
              <a:buNone/>
            </a:pPr>
            <a:r>
              <a:rPr lang="en-US" sz="2000" dirty="0" smtClean="0"/>
              <a:t>	If </a:t>
            </a:r>
            <a:r>
              <a:rPr lang="en-US" sz="2000" dirty="0" err="1" smtClean="0">
                <a:solidFill>
                  <a:srgbClr val="FF0000"/>
                </a:solidFill>
              </a:rPr>
              <a:t>fopen</a:t>
            </a:r>
            <a:r>
              <a:rPr lang="en-US" sz="2000" dirty="0" smtClean="0"/>
              <a:t> cannot open the file, it returns -1</a:t>
            </a:r>
          </a:p>
          <a:p>
            <a:pPr marL="914400" lvl="1" indent="-457200">
              <a:buAutoNum type="arabicPeriod" startAt="2"/>
            </a:pPr>
            <a:r>
              <a:rPr lang="en-US" sz="2000" dirty="0" smtClean="0"/>
              <a:t>Close: Close the file; prevent future access to this file</a:t>
            </a:r>
          </a:p>
          <a:p>
            <a:pPr marL="1314450" lvl="2" indent="-45720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fclose(fid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 smtClean="0">
              <a:solidFill>
                <a:srgbClr val="000000"/>
              </a:solidFill>
            </a:endParaRPr>
          </a:p>
          <a:p>
            <a:pPr marL="914400" lvl="1" indent="-457200"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3.	Input: Reading data from a file</a:t>
            </a:r>
          </a:p>
          <a:p>
            <a:pPr marL="914400" lvl="1" indent="-457200"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</a:t>
            </a:r>
            <a:r>
              <a:rPr lang="en-US" sz="2400" dirty="0" err="1" smtClean="0">
                <a:solidFill>
                  <a:srgbClr val="FF0000"/>
                </a:solidFill>
              </a:rPr>
              <a:t>line_data</a:t>
            </a:r>
            <a:r>
              <a:rPr lang="en-US" sz="2400" dirty="0" smtClean="0">
                <a:solidFill>
                  <a:srgbClr val="FF0000"/>
                </a:solidFill>
              </a:rPr>
              <a:t>=</a:t>
            </a:r>
            <a:r>
              <a:rPr lang="en-US" sz="2400" dirty="0" err="1" smtClean="0">
                <a:solidFill>
                  <a:srgbClr val="FF0000"/>
                </a:solidFill>
              </a:rPr>
              <a:t>fgetl(fid</a:t>
            </a:r>
            <a:r>
              <a:rPr lang="en-US" sz="2400" dirty="0" smtClean="0">
                <a:solidFill>
                  <a:srgbClr val="FF0000"/>
                </a:solidFill>
              </a:rPr>
              <a:t>)	</a:t>
            </a:r>
          </a:p>
          <a:p>
            <a:pPr marL="914400" lvl="1" indent="-45720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/>
              <a:t>%Will read a line of the file. </a:t>
            </a:r>
            <a:r>
              <a:rPr lang="en-US" sz="2400" dirty="0" err="1" smtClean="0"/>
              <a:t>line_data</a:t>
            </a:r>
            <a:r>
              <a:rPr lang="en-US" sz="2400" dirty="0" smtClean="0"/>
              <a:t> is a character array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File?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27163"/>
            <a:ext cx="8229600" cy="4953000"/>
          </a:xfrm>
        </p:spPr>
        <p:txBody>
          <a:bodyPr/>
          <a:lstStyle/>
          <a:p>
            <a:r>
              <a:rPr lang="en-US" sz="2800"/>
              <a:t>A specific organization of data</a:t>
            </a:r>
          </a:p>
          <a:p>
            <a:r>
              <a:rPr lang="en-US" sz="2800"/>
              <a:t>In matlab it is identified with a fid</a:t>
            </a:r>
          </a:p>
          <a:p>
            <a:r>
              <a:rPr lang="en-US" sz="2800"/>
              <a:t>Location is specified with a pointer that can be moved around</a:t>
            </a:r>
          </a:p>
        </p:txBody>
      </p:sp>
      <p:sp>
        <p:nvSpPr>
          <p:cNvPr id="241668" name="Rectangle 4"/>
          <p:cNvSpPr>
            <a:spLocks noChangeArrowheads="1"/>
          </p:cNvSpPr>
          <p:nvPr/>
        </p:nvSpPr>
        <p:spPr bwMode="auto">
          <a:xfrm>
            <a:off x="3460750" y="3830638"/>
            <a:ext cx="1562100" cy="2384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file_name</a:t>
            </a:r>
          </a:p>
        </p:txBody>
      </p:sp>
      <p:sp>
        <p:nvSpPr>
          <p:cNvPr id="241670" name="Line 6"/>
          <p:cNvSpPr>
            <a:spLocks noChangeShapeType="1"/>
          </p:cNvSpPr>
          <p:nvPr/>
        </p:nvSpPr>
        <p:spPr bwMode="auto">
          <a:xfrm flipH="1">
            <a:off x="5011738" y="3495675"/>
            <a:ext cx="1006475" cy="577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1671" name="Text Box 7"/>
          <p:cNvSpPr txBox="1">
            <a:spLocks noChangeArrowheads="1"/>
          </p:cNvSpPr>
          <p:nvPr/>
        </p:nvSpPr>
        <p:spPr bwMode="auto">
          <a:xfrm>
            <a:off x="6054725" y="3251200"/>
            <a:ext cx="425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fid</a:t>
            </a:r>
          </a:p>
        </p:txBody>
      </p:sp>
      <p:sp>
        <p:nvSpPr>
          <p:cNvPr id="241672" name="Line 8"/>
          <p:cNvSpPr>
            <a:spLocks noChangeShapeType="1"/>
          </p:cNvSpPr>
          <p:nvPr/>
        </p:nvSpPr>
        <p:spPr bwMode="auto">
          <a:xfrm>
            <a:off x="2697163" y="4421188"/>
            <a:ext cx="1122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1673" name="Oval 9"/>
          <p:cNvSpPr>
            <a:spLocks noChangeArrowheads="1"/>
          </p:cNvSpPr>
          <p:nvPr/>
        </p:nvSpPr>
        <p:spPr bwMode="auto">
          <a:xfrm>
            <a:off x="3808413" y="4213225"/>
            <a:ext cx="334962" cy="393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1674" name="Text Box 10"/>
          <p:cNvSpPr txBox="1">
            <a:spLocks noChangeArrowheads="1"/>
          </p:cNvSpPr>
          <p:nvPr/>
        </p:nvSpPr>
        <p:spPr bwMode="auto">
          <a:xfrm>
            <a:off x="1712913" y="4235450"/>
            <a:ext cx="908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Pointer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Reading the data file </a:t>
            </a:r>
            <a:r>
              <a:rPr lang="en-US" sz="2800" dirty="0" err="1" smtClean="0">
                <a:solidFill>
                  <a:srgbClr val="FF0000"/>
                </a:solidFill>
              </a:rPr>
              <a:t>students.dat</a:t>
            </a:r>
            <a:r>
              <a:rPr lang="en-US" sz="2800" dirty="0" smtClean="0">
                <a:solidFill>
                  <a:srgbClr val="FF0000"/>
                </a:solidFill>
              </a:rPr>
              <a:t> and printing them on the command window with last name first 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pic>
        <p:nvPicPr>
          <p:cNvPr id="4" name="Picture 3" descr="Picture 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056" y="1403349"/>
            <a:ext cx="8903944" cy="44800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 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0699"/>
            <a:ext cx="9144000" cy="6113798"/>
          </a:xfrm>
          <a:prstGeom prst="rect">
            <a:avLst/>
          </a:prstGeom>
        </p:spPr>
      </p:pic>
      <p:pic>
        <p:nvPicPr>
          <p:cNvPr id="5" name="Picture 4" descr="Picture 1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50" y="546100"/>
            <a:ext cx="9004300" cy="576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Output (on the terminal)</a:t>
            </a:r>
            <a:endParaRPr lang="en-US" dirty="0"/>
          </a:p>
        </p:txBody>
      </p:sp>
      <p:pic>
        <p:nvPicPr>
          <p:cNvPr id="4" name="Picture 3" descr="Picture 1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50" y="981159"/>
            <a:ext cx="8921750" cy="58966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Would like to perform the following operations: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 smtClean="0"/>
              <a:t>Compute the semester averages</a:t>
            </a:r>
          </a:p>
          <a:p>
            <a:pPr>
              <a:buNone/>
            </a:pPr>
            <a:r>
              <a:rPr lang="en-US" sz="2000" dirty="0" smtClean="0"/>
              <a:t>			</a:t>
            </a:r>
            <a:r>
              <a:rPr lang="en-US" sz="2000" b="1" dirty="0" smtClean="0">
                <a:solidFill>
                  <a:srgbClr val="0000FF"/>
                </a:solidFill>
              </a:rPr>
              <a:t>Averages = </a:t>
            </a:r>
            <a:r>
              <a:rPr lang="en-US" sz="2000" b="1" dirty="0" err="1" smtClean="0">
                <a:solidFill>
                  <a:srgbClr val="0000FF"/>
                </a:solidFill>
              </a:rPr>
              <a:t>mean(Semester</a:t>
            </a:r>
            <a:r>
              <a:rPr lang="en-US" sz="2000" b="1" dirty="0" smtClean="0">
                <a:solidFill>
                  <a:srgbClr val="0000FF"/>
                </a:solidFill>
              </a:rPr>
              <a:t>’); % row vector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00FF"/>
                </a:solidFill>
              </a:rPr>
              <a:t>			Averages = Averages’;	% column vector</a:t>
            </a:r>
          </a:p>
          <a:p>
            <a:r>
              <a:rPr lang="en-US" sz="2000" dirty="0" smtClean="0"/>
              <a:t>Sort the record by their averages</a:t>
            </a:r>
          </a:p>
          <a:p>
            <a:pPr>
              <a:buNone/>
            </a:pPr>
            <a:r>
              <a:rPr lang="en-US" sz="2000" dirty="0" smtClean="0"/>
              <a:t>			</a:t>
            </a:r>
            <a:r>
              <a:rPr lang="en-US" sz="2000" b="1" dirty="0" smtClean="0">
                <a:solidFill>
                  <a:srgbClr val="0000FF"/>
                </a:solidFill>
              </a:rPr>
              <a:t>[</a:t>
            </a:r>
            <a:r>
              <a:rPr lang="en-US" sz="2000" b="1" dirty="0" err="1" smtClean="0">
                <a:solidFill>
                  <a:srgbClr val="0000FF"/>
                </a:solidFill>
              </a:rPr>
              <a:t>Averages_sort</a:t>
            </a:r>
            <a:r>
              <a:rPr lang="en-US" sz="2000" b="1" dirty="0" smtClean="0">
                <a:solidFill>
                  <a:srgbClr val="0000FF"/>
                </a:solidFill>
              </a:rPr>
              <a:t>, Index]=sortrows(Averages,-1);</a:t>
            </a:r>
          </a:p>
          <a:p>
            <a:r>
              <a:rPr lang="en-US" sz="2000" dirty="0" smtClean="0"/>
              <a:t>Print the sorted records on to the file</a:t>
            </a:r>
          </a:p>
          <a:p>
            <a:pPr>
              <a:buNone/>
            </a:pPr>
            <a:r>
              <a:rPr lang="en-US" sz="2000" dirty="0" smtClean="0"/>
              <a:t>			</a:t>
            </a:r>
            <a:r>
              <a:rPr lang="en-US" sz="2000" b="1" dirty="0" smtClean="0">
                <a:solidFill>
                  <a:srgbClr val="0000FF"/>
                </a:solidFill>
              </a:rPr>
              <a:t>fid=</a:t>
            </a:r>
            <a:r>
              <a:rPr lang="en-US" sz="2000" b="1" dirty="0" err="1" smtClean="0">
                <a:solidFill>
                  <a:srgbClr val="0000FF"/>
                </a:solidFill>
              </a:rPr>
              <a:t>fopen(‘Output_file.dat’,’w</a:t>
            </a:r>
            <a:r>
              <a:rPr lang="en-US" sz="2000" b="1" dirty="0" smtClean="0">
                <a:solidFill>
                  <a:srgbClr val="0000FF"/>
                </a:solidFill>
              </a:rPr>
              <a:t>’)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00FF"/>
                </a:solidFill>
              </a:rPr>
              <a:t>			for </a:t>
            </a:r>
            <a:r>
              <a:rPr lang="en-US" sz="2000" b="1" dirty="0" err="1" smtClean="0">
                <a:solidFill>
                  <a:srgbClr val="0000FF"/>
                </a:solidFill>
              </a:rPr>
              <a:t>k</a:t>
            </a:r>
            <a:r>
              <a:rPr lang="en-US" sz="2000" b="1" dirty="0" smtClean="0">
                <a:solidFill>
                  <a:srgbClr val="0000FF"/>
                </a:solidFill>
              </a:rPr>
              <a:t>=1:n				</a:t>
            </a:r>
            <a:r>
              <a:rPr lang="en-US" sz="2000" b="1" dirty="0" smtClean="0">
                <a:solidFill>
                  <a:srgbClr val="FF0000"/>
                </a:solidFill>
              </a:rPr>
              <a:t>%</a:t>
            </a:r>
            <a:r>
              <a:rPr lang="en-US" sz="2000" b="1" dirty="0" err="1" smtClean="0">
                <a:solidFill>
                  <a:srgbClr val="FF0000"/>
                </a:solidFill>
              </a:rPr>
              <a:t>n</a:t>
            </a:r>
            <a:r>
              <a:rPr lang="en-US" sz="2000" b="1" dirty="0" smtClean="0">
                <a:solidFill>
                  <a:srgbClr val="FF0000"/>
                </a:solidFill>
              </a:rPr>
              <a:t> records to print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00FF"/>
                </a:solidFill>
              </a:rPr>
              <a:t>				Next = </a:t>
            </a:r>
            <a:r>
              <a:rPr lang="en-US" sz="2000" b="1" dirty="0" err="1" smtClean="0">
                <a:solidFill>
                  <a:srgbClr val="0000FF"/>
                </a:solidFill>
              </a:rPr>
              <a:t>Index(k</a:t>
            </a:r>
            <a:r>
              <a:rPr lang="en-US" sz="2000" b="1" dirty="0" smtClean="0">
                <a:solidFill>
                  <a:srgbClr val="0000FF"/>
                </a:solidFill>
              </a:rPr>
              <a:t>);  	 </a:t>
            </a:r>
            <a:r>
              <a:rPr lang="en-US" sz="2000" b="1" dirty="0" smtClean="0">
                <a:solidFill>
                  <a:srgbClr val="FF0000"/>
                </a:solidFill>
              </a:rPr>
              <a:t>% Next largest element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00FF"/>
                </a:solidFill>
              </a:rPr>
              <a:t>				% All printing is done on the same line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00FF"/>
                </a:solidFill>
              </a:rPr>
              <a:t>				fprintf(fid,’%14s%14s ’, </a:t>
            </a:r>
            <a:r>
              <a:rPr lang="en-US" sz="2000" b="1" dirty="0" err="1" smtClean="0">
                <a:solidFill>
                  <a:srgbClr val="0000FF"/>
                </a:solidFill>
              </a:rPr>
              <a:t>lastname(Next</a:t>
            </a:r>
            <a:r>
              <a:rPr lang="en-US" sz="2000" b="1" dirty="0" smtClean="0">
                <a:solidFill>
                  <a:srgbClr val="0000FF"/>
                </a:solidFill>
              </a:rPr>
              <a:t>), </a:t>
            </a:r>
            <a:r>
              <a:rPr lang="en-US" sz="2000" b="1" dirty="0" err="1" smtClean="0">
                <a:solidFill>
                  <a:srgbClr val="0000FF"/>
                </a:solidFill>
              </a:rPr>
              <a:t>firstname(Next</a:t>
            </a:r>
            <a:r>
              <a:rPr lang="en-US" sz="2000" b="1" dirty="0" smtClean="0">
                <a:solidFill>
                  <a:srgbClr val="0000FF"/>
                </a:solidFill>
              </a:rPr>
              <a:t>));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00FF"/>
                </a:solidFill>
              </a:rPr>
              <a:t>				fprintf(fid,’%3d %2d’, </a:t>
            </a:r>
            <a:r>
              <a:rPr lang="en-US" sz="2000" b="1" dirty="0" err="1" smtClean="0">
                <a:solidFill>
                  <a:srgbClr val="0000FF"/>
                </a:solidFill>
              </a:rPr>
              <a:t>age(Next</a:t>
            </a:r>
            <a:r>
              <a:rPr lang="en-US" sz="2000" b="1" dirty="0" smtClean="0">
                <a:solidFill>
                  <a:srgbClr val="0000FF"/>
                </a:solidFill>
              </a:rPr>
              <a:t>), </a:t>
            </a:r>
            <a:r>
              <a:rPr lang="en-US" sz="2000" b="1" dirty="0" err="1" smtClean="0">
                <a:solidFill>
                  <a:srgbClr val="0000FF"/>
                </a:solidFill>
              </a:rPr>
              <a:t>sex(Next</a:t>
            </a:r>
            <a:r>
              <a:rPr lang="en-US" sz="2000" b="1" dirty="0" smtClean="0">
                <a:solidFill>
                  <a:srgbClr val="0000FF"/>
                </a:solidFill>
              </a:rPr>
              <a:t>));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00FF"/>
                </a:solidFill>
              </a:rPr>
              <a:t>				</a:t>
            </a:r>
            <a:r>
              <a:rPr lang="en-US" sz="2000" b="1" smtClean="0">
                <a:solidFill>
                  <a:srgbClr val="0000FF"/>
                </a:solidFill>
              </a:rPr>
              <a:t>fprintf(fid</a:t>
            </a:r>
            <a:r>
              <a:rPr lang="en-US" sz="2000" b="1" dirty="0" smtClean="0">
                <a:solidFill>
                  <a:srgbClr val="0000FF"/>
                </a:solidFill>
              </a:rPr>
              <a:t>,’%6.2f’,Semester(Next,:));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00FF"/>
                </a:solidFill>
              </a:rPr>
              <a:t>				fprintf(fid’,%6.2f’, </a:t>
            </a:r>
            <a:r>
              <a:rPr lang="en-US" sz="2000" b="1" dirty="0" err="1" smtClean="0">
                <a:solidFill>
                  <a:srgbClr val="0000FF"/>
                </a:solidFill>
              </a:rPr>
              <a:t>Averages(Next</a:t>
            </a:r>
            <a:r>
              <a:rPr lang="en-US" sz="2000" b="1" dirty="0" smtClean="0">
                <a:solidFill>
                  <a:srgbClr val="0000FF"/>
                </a:solidFill>
              </a:rPr>
              <a:t>);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00FF"/>
                </a:solidFill>
              </a:rPr>
              <a:t>				</a:t>
            </a:r>
            <a:r>
              <a:rPr lang="en-US" sz="2000" b="1" dirty="0" smtClean="0">
                <a:solidFill>
                  <a:srgbClr val="FF0000"/>
                </a:solidFill>
              </a:rPr>
              <a:t>% Printing of the line is finished. Next printing will be in a new line.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00FF"/>
                </a:solidFill>
              </a:rPr>
              <a:t>				</a:t>
            </a:r>
            <a:r>
              <a:rPr lang="en-US" sz="2000" b="1" dirty="0" err="1" smtClean="0">
                <a:solidFill>
                  <a:srgbClr val="0000FF"/>
                </a:solidFill>
              </a:rPr>
              <a:t>fprintf(fid,’\n</a:t>
            </a:r>
            <a:r>
              <a:rPr lang="en-US" sz="2000" b="1" dirty="0" smtClean="0">
                <a:solidFill>
                  <a:srgbClr val="0000FF"/>
                </a:solidFill>
              </a:rPr>
              <a:t>’);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00FF"/>
                </a:solidFill>
              </a:rPr>
              <a:t>			end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00FF"/>
                </a:solidFill>
              </a:rPr>
              <a:t>			</a:t>
            </a:r>
            <a:r>
              <a:rPr lang="en-US" sz="2000" b="1" dirty="0" err="1" smtClean="0">
                <a:solidFill>
                  <a:srgbClr val="0000FF"/>
                </a:solidFill>
              </a:rPr>
              <a:t>fclose(fid</a:t>
            </a:r>
            <a:r>
              <a:rPr lang="en-US" sz="2000" b="1" dirty="0" smtClean="0">
                <a:solidFill>
                  <a:srgbClr val="0000FF"/>
                </a:solidFill>
              </a:rPr>
              <a:t>);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Primary data type in MATLAB is the array or matrix.</a:t>
            </a:r>
          </a:p>
          <a:p>
            <a:pPr lvl="1"/>
            <a:r>
              <a:rPr lang="en-US" dirty="0" smtClean="0"/>
              <a:t>numeric 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Integer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</a:rPr>
              <a:t>			</a:t>
            </a:r>
            <a:r>
              <a:rPr lang="en-US" dirty="0" smtClean="0"/>
              <a:t>	4 bytes/element: single</a:t>
            </a:r>
          </a:p>
          <a:p>
            <a:pPr lvl="1">
              <a:buNone/>
            </a:pPr>
            <a:r>
              <a:rPr lang="en-US" dirty="0" smtClean="0"/>
              <a:t>				8 bytes/element: double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Floating point</a:t>
            </a:r>
            <a:r>
              <a:rPr lang="en-US" dirty="0" smtClean="0"/>
              <a:t> </a:t>
            </a:r>
          </a:p>
          <a:p>
            <a:pPr lvl="1">
              <a:buNone/>
            </a:pPr>
            <a:r>
              <a:rPr lang="en-US" dirty="0" smtClean="0"/>
              <a:t>				4 bytes/element: single</a:t>
            </a:r>
          </a:p>
          <a:p>
            <a:pPr lvl="1">
              <a:buNone/>
            </a:pPr>
            <a:r>
              <a:rPr lang="en-US" dirty="0" smtClean="0"/>
              <a:t>				8 bytes/element: double</a:t>
            </a:r>
          </a:p>
          <a:p>
            <a:pPr lvl="1">
              <a:buNone/>
            </a:pPr>
            <a:r>
              <a:rPr lang="en-US" dirty="0" smtClean="0"/>
              <a:t>				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Primary data type in MATLAB is the array or matrix.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logical</a:t>
            </a:r>
            <a:r>
              <a:rPr lang="en-US" dirty="0" smtClean="0"/>
              <a:t> 		A=[1 0 0 1] or A=[true false false true]</a:t>
            </a:r>
          </a:p>
          <a:p>
            <a:pPr lvl="1">
              <a:buNone/>
            </a:pPr>
            <a:r>
              <a:rPr lang="en-US" dirty="0" smtClean="0"/>
              <a:t>				1 byte/element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character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</a:rPr>
              <a:t>				</a:t>
            </a:r>
            <a:r>
              <a:rPr lang="en-US" dirty="0" smtClean="0"/>
              <a:t>2 bytes/element</a:t>
            </a:r>
          </a:p>
          <a:p>
            <a:pPr lvl="1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Characters and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H=‘</a:t>
            </a:r>
            <a:r>
              <a:rPr lang="en-US" sz="2800" dirty="0" err="1" smtClean="0"/>
              <a:t>binay</a:t>
            </a:r>
            <a:r>
              <a:rPr lang="en-US" sz="2800" dirty="0" smtClean="0"/>
              <a:t>’; 				 %	is stored as an array</a:t>
            </a:r>
          </a:p>
          <a:p>
            <a:r>
              <a:rPr lang="en-US" sz="2800" dirty="0" smtClean="0"/>
              <a:t>H=[‘</a:t>
            </a:r>
            <a:r>
              <a:rPr lang="en-US" sz="2800" dirty="0" err="1" smtClean="0"/>
              <a:t>b</a:t>
            </a:r>
            <a:r>
              <a:rPr lang="en-US" sz="2800" dirty="0" smtClean="0"/>
              <a:t>’, ‘</a:t>
            </a:r>
            <a:r>
              <a:rPr lang="en-US" sz="2800" dirty="0" err="1" smtClean="0"/>
              <a:t>i</a:t>
            </a:r>
            <a:r>
              <a:rPr lang="en-US" sz="2800" dirty="0" smtClean="0"/>
              <a:t>’, ‘n’, ‘a’, ‘</a:t>
            </a:r>
            <a:r>
              <a:rPr lang="en-US" sz="2800" dirty="0" err="1" smtClean="0"/>
              <a:t>y</a:t>
            </a:r>
            <a:r>
              <a:rPr lang="en-US" sz="2800" dirty="0" smtClean="0"/>
              <a:t>’];	 % each element is a character</a:t>
            </a:r>
          </a:p>
          <a:p>
            <a:r>
              <a:rPr lang="en-US" sz="2800" dirty="0" err="1" smtClean="0"/>
              <a:t>length(H</a:t>
            </a:r>
            <a:r>
              <a:rPr lang="en-US" sz="2800" dirty="0" smtClean="0"/>
              <a:t>) = 5</a:t>
            </a:r>
          </a:p>
          <a:p>
            <a:r>
              <a:rPr lang="en-US" sz="2800" dirty="0" smtClean="0"/>
              <a:t>H(4)  						%  prints the character </a:t>
            </a:r>
            <a:r>
              <a:rPr lang="en-US" sz="2800" dirty="0" smtClean="0">
                <a:solidFill>
                  <a:srgbClr val="FF0000"/>
                </a:solidFill>
              </a:rPr>
              <a:t>a</a:t>
            </a:r>
          </a:p>
          <a:p>
            <a:r>
              <a:rPr lang="en-US" sz="2800" dirty="0" smtClean="0"/>
              <a:t>Each character uses 2 bytes (ASCII)</a:t>
            </a:r>
          </a:p>
          <a:p>
            <a:r>
              <a:rPr lang="en-US" sz="2800" dirty="0" smtClean="0"/>
              <a:t>str2num(‘9’) will return numerical number 9.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Characters and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Character arrays </a:t>
            </a:r>
          </a:p>
          <a:p>
            <a:pPr>
              <a:buNone/>
            </a:pPr>
            <a:r>
              <a:rPr lang="en-US" sz="2800" dirty="0" smtClean="0"/>
              <a:t>	Q=[‘</a:t>
            </a:r>
            <a:r>
              <a:rPr lang="en-US" sz="2800" dirty="0" err="1" smtClean="0"/>
              <a:t>binay</a:t>
            </a:r>
            <a:r>
              <a:rPr lang="en-US" sz="2800" dirty="0" smtClean="0"/>
              <a:t>’; ‘john’; ‘</a:t>
            </a:r>
            <a:r>
              <a:rPr lang="en-US" sz="2800" dirty="0" err="1" smtClean="0"/>
              <a:t>bishnu</a:t>
            </a:r>
            <a:r>
              <a:rPr lang="en-US" sz="2800" dirty="0" smtClean="0"/>
              <a:t>’] will produce an error.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solidFill>
                  <a:srgbClr val="FF0000"/>
                </a:solidFill>
              </a:rPr>
              <a:t>The number of characters in every string must be the same.</a:t>
            </a:r>
          </a:p>
          <a:p>
            <a:r>
              <a:rPr lang="en-US" sz="2800" dirty="0" smtClean="0"/>
              <a:t>The correct way  is</a:t>
            </a:r>
          </a:p>
          <a:p>
            <a:pPr>
              <a:buNone/>
            </a:pPr>
            <a:r>
              <a:rPr lang="en-US" sz="2800" dirty="0" smtClean="0"/>
              <a:t>	Q =[‘</a:t>
            </a:r>
            <a:r>
              <a:rPr lang="en-US" sz="2800" dirty="0" err="1" smtClean="0"/>
              <a:t>binay</a:t>
            </a:r>
            <a:r>
              <a:rPr lang="en-US" sz="2800" dirty="0" smtClean="0"/>
              <a:t> ‘; ‘john  ‘; ‘</a:t>
            </a:r>
            <a:r>
              <a:rPr lang="en-US" sz="2800" dirty="0" err="1" smtClean="0"/>
              <a:t>bishnu</a:t>
            </a:r>
            <a:r>
              <a:rPr lang="en-US" sz="2800" dirty="0" smtClean="0"/>
              <a:t>’] will create 2-dimensional matrix of character type with 3 rows and 6 columns.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and writings from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Suppose that we have a file containing the student records.</a:t>
            </a:r>
          </a:p>
          <a:p>
            <a:r>
              <a:rPr lang="en-US" sz="2800" dirty="0" smtClean="0"/>
              <a:t>The name of the file is ‘</a:t>
            </a:r>
            <a:r>
              <a:rPr lang="en-US" sz="2800" dirty="0" err="1" smtClean="0"/>
              <a:t>students.dat</a:t>
            </a:r>
            <a:r>
              <a:rPr lang="en-US" sz="2800" dirty="0" smtClean="0"/>
              <a:t>’</a:t>
            </a:r>
          </a:p>
          <a:p>
            <a:r>
              <a:rPr lang="en-US" sz="2800" dirty="0" smtClean="0"/>
              <a:t>It is stored in the current directory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students.dat</a:t>
            </a:r>
            <a:endParaRPr lang="en-US" dirty="0"/>
          </a:p>
        </p:txBody>
      </p:sp>
      <p:pic>
        <p:nvPicPr>
          <p:cNvPr id="4" name="Picture 3" descr="Picture 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27125"/>
            <a:ext cx="9144000" cy="54914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students.dat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line (except the first two) contains a student record</a:t>
            </a:r>
          </a:p>
          <a:p>
            <a:pPr lvl="1"/>
            <a:r>
              <a:rPr lang="en-US" dirty="0" err="1" smtClean="0"/>
              <a:t>FirstName</a:t>
            </a:r>
            <a:r>
              <a:rPr lang="en-US" dirty="0" smtClean="0"/>
              <a:t>		string			columns 1-14</a:t>
            </a:r>
          </a:p>
          <a:p>
            <a:pPr lvl="1"/>
            <a:r>
              <a:rPr lang="en-US" dirty="0" err="1" smtClean="0"/>
              <a:t>LastName</a:t>
            </a:r>
            <a:r>
              <a:rPr lang="en-US" dirty="0" smtClean="0"/>
              <a:t>		string			columns 15-29</a:t>
            </a:r>
          </a:p>
          <a:p>
            <a:pPr lvl="1"/>
            <a:r>
              <a:rPr lang="en-US" dirty="0" smtClean="0"/>
              <a:t>Age				integer		columns 30-31</a:t>
            </a:r>
          </a:p>
          <a:p>
            <a:pPr lvl="1"/>
            <a:r>
              <a:rPr lang="en-US" dirty="0" smtClean="0"/>
              <a:t>Sex				logical		column 37</a:t>
            </a:r>
          </a:p>
          <a:p>
            <a:pPr lvl="1"/>
            <a:r>
              <a:rPr lang="en-US" dirty="0" smtClean="0"/>
              <a:t>Semester(1:5)numerical	%f10.9f  (5 times)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a file?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File: </a:t>
            </a:r>
          </a:p>
          <a:p>
            <a:pPr lvl="1"/>
            <a:r>
              <a:rPr lang="en-US" dirty="0" smtClean="0"/>
              <a:t>Contains information (data): text, audio, video, images, tables etc</a:t>
            </a:r>
          </a:p>
          <a:p>
            <a:pPr lvl="1"/>
            <a:r>
              <a:rPr lang="en-US" dirty="0" smtClean="0"/>
              <a:t>has attributes: filename, data, size, creation time, last modification time, owner (user-id) etc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1190</TotalTime>
  <Words>287</Words>
  <Application>Microsoft Macintosh PowerPoint</Application>
  <PresentationFormat>On-screen Show (4:3)</PresentationFormat>
  <Paragraphs>97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File Input/Output </vt:lpstr>
      <vt:lpstr>Data Types</vt:lpstr>
      <vt:lpstr>Data Types</vt:lpstr>
      <vt:lpstr>Characters and strings</vt:lpstr>
      <vt:lpstr>Characters and strings</vt:lpstr>
      <vt:lpstr>Reading and writings from files</vt:lpstr>
      <vt:lpstr>students.dat</vt:lpstr>
      <vt:lpstr>students.dat</vt:lpstr>
      <vt:lpstr>What is a file?</vt:lpstr>
      <vt:lpstr>File operations  (from programmers point of view)</vt:lpstr>
      <vt:lpstr>File Input/Output Functions in MATLAB</vt:lpstr>
      <vt:lpstr>What is a File?</vt:lpstr>
      <vt:lpstr>Reading the data file students.dat and printing them on the command window with last name first  </vt:lpstr>
      <vt:lpstr>PowerPoint Presentation</vt:lpstr>
      <vt:lpstr>Output (on the terminal)</vt:lpstr>
      <vt:lpstr>Would like to perform the following operations: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Binay Bhattacharya</dc:creator>
  <cp:lastModifiedBy>Binay Bhattacharya</cp:lastModifiedBy>
  <cp:revision>4</cp:revision>
  <dcterms:created xsi:type="dcterms:W3CDTF">2010-12-03T21:00:11Z</dcterms:created>
  <dcterms:modified xsi:type="dcterms:W3CDTF">2012-03-21T18:10:19Z</dcterms:modified>
</cp:coreProperties>
</file>