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3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34" r:id="rId54"/>
    <p:sldId id="288" r:id="rId55"/>
    <p:sldId id="289" r:id="rId56"/>
    <p:sldId id="290" r:id="rId57"/>
    <p:sldId id="291" r:id="rId58"/>
    <p:sldId id="292" r:id="rId59"/>
    <p:sldId id="294" r:id="rId60"/>
    <p:sldId id="295" r:id="rId61"/>
    <p:sldId id="296" r:id="rId62"/>
    <p:sldId id="297" r:id="rId63"/>
    <p:sldId id="298" r:id="rId64"/>
    <p:sldId id="299" r:id="rId65"/>
    <p:sldId id="300" r:id="rId66"/>
    <p:sldId id="301" r:id="rId67"/>
    <p:sldId id="302" r:id="rId68"/>
    <p:sldId id="293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77" d="100"/>
          <a:sy n="77" d="100"/>
        </p:scale>
        <p:origin x="-1968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59DF2-544D-441B-9BC6-DBACA087B042}" type="datetimeFigureOut">
              <a:rPr lang="en-US" smtClean="0"/>
              <a:pPr/>
              <a:t>12-04-02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F6E80-D8AA-436D-908C-412219AFB9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41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3F9243-DB26-4474-A04F-953BCB20B506}" type="slidenum">
              <a:rPr lang="en-US"/>
              <a:pPr/>
              <a:t>2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D2856-A957-45C5-8F56-50811A4B757E}" type="slidenum">
              <a:rPr lang="en-US"/>
              <a:pPr/>
              <a:t>11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2947F8-86AB-4199-9734-F6FDEBA231B0}" type="slidenum">
              <a:rPr lang="en-US"/>
              <a:pPr/>
              <a:t>12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A39F67-88F1-42EB-BFC4-09CD31A571B3}" type="slidenum">
              <a:rPr lang="en-US"/>
              <a:pPr/>
              <a:t>13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8D62E2-BBC4-4C89-AA3F-4598B735BFE4}" type="slidenum">
              <a:rPr lang="en-US"/>
              <a:pPr/>
              <a:t>14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09A612-6BB5-4CA3-B673-D1AC1D7028C4}" type="slidenum">
              <a:rPr lang="en-US"/>
              <a:pPr/>
              <a:t>15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12D57D-CB37-4C9C-9E2A-7300E9DAB145}" type="slidenum">
              <a:rPr lang="en-US"/>
              <a:pPr/>
              <a:t>16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5C80C2-07D5-4488-8141-F4582F7D967F}" type="slidenum">
              <a:rPr lang="en-US"/>
              <a:pPr/>
              <a:t>17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FE60DE-97AB-4E9B-A2C2-FF29C6F8C6C8}" type="slidenum">
              <a:rPr lang="en-US"/>
              <a:pPr/>
              <a:t>18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1E5E65-B104-436E-BF4B-C3609B014066}" type="slidenum">
              <a:rPr lang="en-US"/>
              <a:pPr/>
              <a:t>19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0B5F64-B9E6-4B1D-A7C2-084CF52633E6}" type="slidenum">
              <a:rPr lang="en-US"/>
              <a:pPr/>
              <a:t>20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3F9243-DB26-4474-A04F-953BCB20B506}" type="slidenum">
              <a:rPr lang="en-US"/>
              <a:pPr/>
              <a:t>3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408BC0-3441-4EB1-8A1F-BC7F0154B2B8}" type="slidenum">
              <a:rPr lang="en-US"/>
              <a:pPr/>
              <a:t>21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0C3E26-B69F-4A3D-BA71-8170DC7D0C6C}" type="slidenum">
              <a:rPr lang="en-US"/>
              <a:pPr/>
              <a:t>22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E61B03-6DF2-4949-A108-0685339F850D}" type="slidenum">
              <a:rPr lang="en-US"/>
              <a:pPr/>
              <a:t>23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9A4D5D-397F-4BEC-A744-DE0F2EEBC93A}" type="slidenum">
              <a:rPr lang="en-US"/>
              <a:pPr/>
              <a:t>24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EDABE-03F2-4423-89C0-6954244874E8}" type="slidenum">
              <a:rPr lang="en-US"/>
              <a:pPr/>
              <a:t>25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04B02-C7B3-4DF5-88E5-04F7109C6D5B}" type="slidenum">
              <a:rPr lang="en-US"/>
              <a:pPr/>
              <a:t>26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8F83D6-65B9-45D7-9E9A-13D4B24FBA4B}" type="slidenum">
              <a:rPr lang="en-US"/>
              <a:pPr/>
              <a:t>27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63533-7768-4D46-873E-D00A5CF872DB}" type="slidenum">
              <a:rPr lang="en-US"/>
              <a:pPr/>
              <a:t>28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1178A-B199-4FAA-8F15-832546DC00AE}" type="slidenum">
              <a:rPr lang="en-US"/>
              <a:pPr/>
              <a:t>29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D34CA-DD38-4C23-9A1B-29417B2E6DA8}" type="slidenum">
              <a:rPr lang="en-US"/>
              <a:pPr/>
              <a:t>54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4F3F9D-015E-46C1-99F9-D8B40158471E}" type="slidenum">
              <a:rPr lang="en-US"/>
              <a:pPr/>
              <a:t>4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4D0EFE-09D8-4AA6-8B51-13E2A69595B2}" type="slidenum">
              <a:rPr lang="en-US"/>
              <a:pPr/>
              <a:t>55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0EE81C-E127-4183-A195-3E219560BFC4}" type="slidenum">
              <a:rPr lang="en-US"/>
              <a:pPr/>
              <a:t>56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57F2BD-FF1E-448A-BFF8-FC55A9F5D209}" type="slidenum">
              <a:rPr lang="en-US"/>
              <a:pPr/>
              <a:t>57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6EED8-9B21-4717-B8EC-6F1A69CCA434}" type="slidenum">
              <a:rPr lang="en-US"/>
              <a:pPr/>
              <a:t>58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34869F-F0DE-4CB3-A317-7FF897438ECE}" type="slidenum">
              <a:rPr lang="en-US"/>
              <a:pPr/>
              <a:t>59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F9EA6A-74C3-46B5-B7A5-FB772F851941}" type="slidenum">
              <a:rPr lang="en-US"/>
              <a:pPr/>
              <a:t>60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F3D10-87A3-4BC8-A793-D8C62AECEA07}" type="slidenum">
              <a:rPr lang="en-US"/>
              <a:pPr/>
              <a:t>61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E09212-90AB-4B5D-828E-47231E880518}" type="slidenum">
              <a:rPr lang="en-US"/>
              <a:pPr/>
              <a:t>62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D29432-D508-4582-A385-E713924E4AD7}" type="slidenum">
              <a:rPr lang="en-US"/>
              <a:pPr/>
              <a:t>63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488430-2E1F-41BC-ACB5-3604E6771655}" type="slidenum">
              <a:rPr lang="en-US"/>
              <a:pPr/>
              <a:t>64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5927BB-BFB1-4CC6-9DA8-BD7416352BA2}" type="slidenum">
              <a:rPr lang="en-US"/>
              <a:pPr/>
              <a:t>5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1E9326-EB6F-44A4-BA0D-546B5CC891E9}" type="slidenum">
              <a:rPr lang="en-US"/>
              <a:pPr/>
              <a:t>65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59348-0954-4261-B53F-CA174C8F4888}" type="slidenum">
              <a:rPr lang="en-US"/>
              <a:pPr/>
              <a:t>66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60F09-0314-4EC0-BF8D-B3140DC1BE9A}" type="slidenum">
              <a:rPr lang="en-US"/>
              <a:pPr/>
              <a:t>67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201E9B-ACD5-45DA-81E0-D33A721B3185}" type="slidenum">
              <a:rPr lang="en-US"/>
              <a:pPr/>
              <a:t>68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DC997-5921-4E0C-8623-064544989123}" type="slidenum">
              <a:rPr lang="en-US"/>
              <a:pPr/>
              <a:t>6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9C5985-FDB6-4C6C-83F3-4F473DEC2624}" type="slidenum">
              <a:rPr lang="en-US"/>
              <a:pPr/>
              <a:t>7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23A752-0362-4A09-B435-56AF02663229}" type="slidenum">
              <a:rPr lang="en-US"/>
              <a:pPr/>
              <a:t>8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DF5944-C9A3-449E-B3BA-B1BFE2DCF0FC}" type="slidenum">
              <a:rPr lang="en-US"/>
              <a:pPr/>
              <a:t>9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03E0E-5C6A-48CD-B3CA-367FECCFF505}" type="slidenum">
              <a:rPr lang="en-US"/>
              <a:pPr/>
              <a:t>10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C6AC-E683-4D77-9970-6DD53B5DCDBA}" type="datetimeFigureOut">
              <a:rPr lang="en-US" smtClean="0"/>
              <a:pPr/>
              <a:t>12-04-02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38EF-DFE8-4D6D-9A1E-94931FEC3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C6AC-E683-4D77-9970-6DD53B5DCDBA}" type="datetimeFigureOut">
              <a:rPr lang="en-US" smtClean="0"/>
              <a:pPr/>
              <a:t>12-04-02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38EF-DFE8-4D6D-9A1E-94931FEC3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C6AC-E683-4D77-9970-6DD53B5DCDBA}" type="datetimeFigureOut">
              <a:rPr lang="en-US" smtClean="0"/>
              <a:pPr/>
              <a:t>12-04-02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38EF-DFE8-4D6D-9A1E-94931FEC3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C6AC-E683-4D77-9970-6DD53B5DCDBA}" type="datetimeFigureOut">
              <a:rPr lang="en-US" smtClean="0"/>
              <a:pPr/>
              <a:t>12-04-02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38EF-DFE8-4D6D-9A1E-94931FEC3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C6AC-E683-4D77-9970-6DD53B5DCDBA}" type="datetimeFigureOut">
              <a:rPr lang="en-US" smtClean="0"/>
              <a:pPr/>
              <a:t>12-04-02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38EF-DFE8-4D6D-9A1E-94931FEC3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C6AC-E683-4D77-9970-6DD53B5DCDBA}" type="datetimeFigureOut">
              <a:rPr lang="en-US" smtClean="0"/>
              <a:pPr/>
              <a:t>12-04-02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38EF-DFE8-4D6D-9A1E-94931FEC3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C6AC-E683-4D77-9970-6DD53B5DCDBA}" type="datetimeFigureOut">
              <a:rPr lang="en-US" smtClean="0"/>
              <a:pPr/>
              <a:t>12-04-02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38EF-DFE8-4D6D-9A1E-94931FEC3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C6AC-E683-4D77-9970-6DD53B5DCDBA}" type="datetimeFigureOut">
              <a:rPr lang="en-US" smtClean="0"/>
              <a:pPr/>
              <a:t>12-04-02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38EF-DFE8-4D6D-9A1E-94931FEC3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C6AC-E683-4D77-9970-6DD53B5DCDBA}" type="datetimeFigureOut">
              <a:rPr lang="en-US" smtClean="0"/>
              <a:pPr/>
              <a:t>12-04-02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38EF-DFE8-4D6D-9A1E-94931FEC3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C6AC-E683-4D77-9970-6DD53B5DCDBA}" type="datetimeFigureOut">
              <a:rPr lang="en-US" smtClean="0"/>
              <a:pPr/>
              <a:t>12-04-02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38EF-DFE8-4D6D-9A1E-94931FEC3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C6AC-E683-4D77-9970-6DD53B5DCDBA}" type="datetimeFigureOut">
              <a:rPr lang="en-US" smtClean="0"/>
              <a:pPr/>
              <a:t>12-04-02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38EF-DFE8-4D6D-9A1E-94931FEC3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EC6AC-E683-4D77-9970-6DD53B5DCDBA}" type="datetimeFigureOut">
              <a:rPr lang="en-US" smtClean="0"/>
              <a:pPr/>
              <a:t>12-04-02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38EF-DFE8-4D6D-9A1E-94931FEC3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6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Other kinds of Arrays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1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359275" y="4191000"/>
            <a:ext cx="3397250" cy="366713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Spaces are characters too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1320800"/>
            <a:ext cx="3440113" cy="1817688"/>
            <a:chOff x="0" y="832"/>
            <a:chExt cx="2167" cy="1145"/>
          </a:xfrm>
        </p:grpSpPr>
        <p:sp>
          <p:nvSpPr>
            <p:cNvPr id="46086" name="Oval 6"/>
            <p:cNvSpPr>
              <a:spLocks noChangeArrowheads="1"/>
            </p:cNvSpPr>
            <p:nvPr/>
          </p:nvSpPr>
          <p:spPr bwMode="auto">
            <a:xfrm>
              <a:off x="0" y="832"/>
              <a:ext cx="247" cy="558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37" y="1573"/>
              <a:ext cx="2030" cy="404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The ‘abc’ symbol indicates a character array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4200" y="1031875"/>
            <a:ext cx="32575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5475288" y="1833563"/>
            <a:ext cx="2640012" cy="201453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If you try to perform arithmetic with a combination of character and numeric data, MATLAB converts the character to its decimal equivalent 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5475288" y="4295775"/>
            <a:ext cx="2640012" cy="915988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Remember that a has a decimal equivalent of 97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Logical Data Types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Logical data can have only one of two values</a:t>
            </a:r>
          </a:p>
          <a:p>
            <a:pPr lvl="1"/>
            <a:r>
              <a:rPr lang="en-US"/>
              <a:t>True</a:t>
            </a:r>
          </a:p>
          <a:p>
            <a:pPr lvl="1"/>
            <a:r>
              <a:rPr lang="en-US"/>
              <a:t>False</a:t>
            </a:r>
          </a:p>
          <a:p>
            <a:r>
              <a:rPr lang="en-US"/>
              <a:t>MATLAB uses </a:t>
            </a:r>
          </a:p>
          <a:p>
            <a:pPr lvl="1"/>
            <a:r>
              <a:rPr lang="en-US"/>
              <a:t>0 to represent false and</a:t>
            </a:r>
          </a:p>
          <a:p>
            <a:pPr lvl="1"/>
            <a:r>
              <a:rPr lang="en-US"/>
              <a:t>1 to represent true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1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4130675" y="2544763"/>
            <a:ext cx="4144963" cy="91598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Although a logical array contains the information true and false, MATLAB represents it as 0 and 1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1335088"/>
            <a:ext cx="3062288" cy="1309687"/>
            <a:chOff x="0" y="841"/>
            <a:chExt cx="1929" cy="825"/>
          </a:xfrm>
        </p:grpSpPr>
        <p:sp>
          <p:nvSpPr>
            <p:cNvPr id="60422" name="Text Box 6"/>
            <p:cNvSpPr txBox="1">
              <a:spLocks noChangeArrowheads="1"/>
            </p:cNvSpPr>
            <p:nvPr/>
          </p:nvSpPr>
          <p:spPr bwMode="auto">
            <a:xfrm>
              <a:off x="192" y="1262"/>
              <a:ext cx="1737" cy="404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The check mark indicates a logical array</a:t>
              </a:r>
            </a:p>
          </p:txBody>
        </p:sp>
        <p:sp>
          <p:nvSpPr>
            <p:cNvPr id="60423" name="Oval 7"/>
            <p:cNvSpPr>
              <a:spLocks noChangeArrowheads="1"/>
            </p:cNvSpPr>
            <p:nvPr/>
          </p:nvSpPr>
          <p:spPr bwMode="auto">
            <a:xfrm>
              <a:off x="0" y="841"/>
              <a:ext cx="338" cy="25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1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258763" y="2270125"/>
            <a:ext cx="2957512" cy="915988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Notice that x and y are numeric arrays and z is a logical array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4208463" y="3149600"/>
            <a:ext cx="4021137" cy="915988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We can interpret this result to mean that x&gt;y is false for elements 1 and 3, and true for elements 2,3 and 5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4114800" y="4054475"/>
            <a:ext cx="4403725" cy="119062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 this example the find command used the result of the comparison x&gt;y to determine that elements 2, 3, and 4 met the criteria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Section 10.3</a:t>
            </a:r>
            <a:br>
              <a:rPr lang="en-US" sz="4000"/>
            </a:br>
            <a:r>
              <a:rPr lang="en-US" sz="4000"/>
              <a:t>Creating Character Arrays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can create two dimensional character arrays only if the number of elements in each row is the same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733800" y="2803525"/>
            <a:ext cx="4144963" cy="915988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This statement doesn’t work, because the number of characters in each line is different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1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297363" y="3352800"/>
            <a:ext cx="4297362" cy="915988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char functions “pads” the array with blanks.  Notice that the array size is 6 rows by 7 columns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4237038" y="4702175"/>
            <a:ext cx="4341812" cy="119062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Character arrays can store any of the characters defined in the ASCII coding scheme – including the symbols for numbers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Character arrays can only hold character data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can take advantage of this to create tables that look like they include both character and numeric information, but really are composed of just characters</a:t>
            </a:r>
          </a:p>
          <a:p>
            <a:r>
              <a:rPr lang="en-US"/>
              <a:t>The number 1 is different from the character 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There are a variety of array types to store the data</a:t>
            </a:r>
          </a:p>
        </p:txBody>
      </p:sp>
      <p:sp>
        <p:nvSpPr>
          <p:cNvPr id="12328" name="Text Box 40"/>
          <p:cNvSpPr txBox="1">
            <a:spLocks noChangeArrowheads="1"/>
          </p:cNvSpPr>
          <p:nvPr/>
        </p:nvSpPr>
        <p:spPr bwMode="auto">
          <a:xfrm>
            <a:off x="4076700" y="1897063"/>
            <a:ext cx="1887538" cy="323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/>
              <a:t>MATLAB Array Types</a:t>
            </a:r>
            <a:endParaRPr lang="en-US"/>
          </a:p>
        </p:txBody>
      </p:sp>
      <p:sp>
        <p:nvSpPr>
          <p:cNvPr id="12329" name="Text Box 41"/>
          <p:cNvSpPr txBox="1">
            <a:spLocks noChangeArrowheads="1"/>
          </p:cNvSpPr>
          <p:nvPr/>
        </p:nvSpPr>
        <p:spPr bwMode="auto">
          <a:xfrm>
            <a:off x="2330450" y="2706688"/>
            <a:ext cx="974725" cy="565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/>
              <a:t>Character Arrays</a:t>
            </a:r>
            <a:endParaRPr lang="en-US"/>
          </a:p>
        </p:txBody>
      </p:sp>
      <p:sp>
        <p:nvSpPr>
          <p:cNvPr id="12330" name="Line 42"/>
          <p:cNvSpPr>
            <a:spLocks noChangeShapeType="1"/>
          </p:cNvSpPr>
          <p:nvPr/>
        </p:nvSpPr>
        <p:spPr bwMode="auto">
          <a:xfrm>
            <a:off x="4970463" y="2220913"/>
            <a:ext cx="0" cy="138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31" name="Line 43"/>
          <p:cNvSpPr>
            <a:spLocks noChangeShapeType="1"/>
          </p:cNvSpPr>
          <p:nvPr/>
        </p:nvSpPr>
        <p:spPr bwMode="auto">
          <a:xfrm>
            <a:off x="2782888" y="2359025"/>
            <a:ext cx="52022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32" name="Line 44"/>
          <p:cNvSpPr>
            <a:spLocks noChangeShapeType="1"/>
          </p:cNvSpPr>
          <p:nvPr/>
        </p:nvSpPr>
        <p:spPr bwMode="auto">
          <a:xfrm>
            <a:off x="2781300" y="2359025"/>
            <a:ext cx="0" cy="347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33" name="Line 45"/>
          <p:cNvSpPr>
            <a:spLocks noChangeShapeType="1"/>
          </p:cNvSpPr>
          <p:nvPr/>
        </p:nvSpPr>
        <p:spPr bwMode="auto">
          <a:xfrm>
            <a:off x="3848100" y="2359025"/>
            <a:ext cx="0" cy="347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34" name="Line 46"/>
          <p:cNvSpPr>
            <a:spLocks noChangeShapeType="1"/>
          </p:cNvSpPr>
          <p:nvPr/>
        </p:nvSpPr>
        <p:spPr bwMode="auto">
          <a:xfrm>
            <a:off x="4867275" y="2359025"/>
            <a:ext cx="0" cy="347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35" name="Line 47"/>
          <p:cNvSpPr>
            <a:spLocks noChangeShapeType="1"/>
          </p:cNvSpPr>
          <p:nvPr/>
        </p:nvSpPr>
        <p:spPr bwMode="auto">
          <a:xfrm>
            <a:off x="7985125" y="2360613"/>
            <a:ext cx="0" cy="346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37" name="Line 49"/>
          <p:cNvSpPr>
            <a:spLocks noChangeShapeType="1"/>
          </p:cNvSpPr>
          <p:nvPr/>
        </p:nvSpPr>
        <p:spPr bwMode="auto">
          <a:xfrm>
            <a:off x="3757613" y="3654425"/>
            <a:ext cx="26876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5321300" y="3654425"/>
            <a:ext cx="2487613" cy="1608138"/>
            <a:chOff x="6391" y="3510"/>
            <a:chExt cx="3291" cy="2085"/>
          </a:xfrm>
        </p:grpSpPr>
        <p:sp>
          <p:nvSpPr>
            <p:cNvPr id="12339" name="Text Box 51"/>
            <p:cNvSpPr txBox="1">
              <a:spLocks noChangeArrowheads="1"/>
            </p:cNvSpPr>
            <p:nvPr/>
          </p:nvSpPr>
          <p:spPr bwMode="auto">
            <a:xfrm>
              <a:off x="7051" y="3720"/>
              <a:ext cx="2220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US" sz="1200"/>
                <a:t>Floating Point</a:t>
              </a:r>
              <a:endParaRPr lang="en-US"/>
            </a:p>
          </p:txBody>
        </p:sp>
        <p:sp>
          <p:nvSpPr>
            <p:cNvPr id="12340" name="Text Box 52"/>
            <p:cNvSpPr txBox="1">
              <a:spLocks noChangeArrowheads="1"/>
            </p:cNvSpPr>
            <p:nvPr/>
          </p:nvSpPr>
          <p:spPr bwMode="auto">
            <a:xfrm>
              <a:off x="6391" y="4681"/>
              <a:ext cx="1485" cy="9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US" sz="1200"/>
                <a:t>single precision</a:t>
              </a:r>
              <a:endParaRPr lang="en-US"/>
            </a:p>
          </p:txBody>
        </p:sp>
        <p:sp>
          <p:nvSpPr>
            <p:cNvPr id="12341" name="Text Box 53"/>
            <p:cNvSpPr txBox="1">
              <a:spLocks noChangeArrowheads="1"/>
            </p:cNvSpPr>
            <p:nvPr/>
          </p:nvSpPr>
          <p:spPr bwMode="auto">
            <a:xfrm>
              <a:off x="8197" y="4681"/>
              <a:ext cx="1485" cy="9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US" sz="1200"/>
                <a:t>double precision</a:t>
              </a:r>
              <a:endParaRPr lang="en-US"/>
            </a:p>
          </p:txBody>
        </p:sp>
        <p:sp>
          <p:nvSpPr>
            <p:cNvPr id="12342" name="Line 54"/>
            <p:cNvSpPr>
              <a:spLocks noChangeShapeType="1"/>
            </p:cNvSpPr>
            <p:nvPr/>
          </p:nvSpPr>
          <p:spPr bwMode="auto">
            <a:xfrm>
              <a:off x="7876" y="3510"/>
              <a:ext cx="0" cy="2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3" name="Line 55"/>
            <p:cNvSpPr>
              <a:spLocks noChangeShapeType="1"/>
            </p:cNvSpPr>
            <p:nvPr/>
          </p:nvSpPr>
          <p:spPr bwMode="auto">
            <a:xfrm>
              <a:off x="7876" y="4140"/>
              <a:ext cx="1" cy="2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4" name="Line 56"/>
            <p:cNvSpPr>
              <a:spLocks noChangeShapeType="1"/>
            </p:cNvSpPr>
            <p:nvPr/>
          </p:nvSpPr>
          <p:spPr bwMode="auto">
            <a:xfrm>
              <a:off x="7051" y="4351"/>
              <a:ext cx="175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5" name="Line 57"/>
            <p:cNvSpPr>
              <a:spLocks noChangeShapeType="1"/>
            </p:cNvSpPr>
            <p:nvPr/>
          </p:nvSpPr>
          <p:spPr bwMode="auto">
            <a:xfrm>
              <a:off x="7051" y="4350"/>
              <a:ext cx="0" cy="3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6" name="Line 58"/>
            <p:cNvSpPr>
              <a:spLocks noChangeShapeType="1"/>
            </p:cNvSpPr>
            <p:nvPr/>
          </p:nvSpPr>
          <p:spPr bwMode="auto">
            <a:xfrm>
              <a:off x="8805" y="4350"/>
              <a:ext cx="0" cy="3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347" name="Text Box 59"/>
          <p:cNvSpPr txBox="1">
            <a:spLocks noChangeArrowheads="1"/>
          </p:cNvSpPr>
          <p:nvPr/>
        </p:nvSpPr>
        <p:spPr bwMode="auto">
          <a:xfrm>
            <a:off x="3440113" y="2706688"/>
            <a:ext cx="860425" cy="565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/>
              <a:t>Logical Arrays</a:t>
            </a:r>
            <a:endParaRPr lang="en-US"/>
          </a:p>
        </p:txBody>
      </p:sp>
      <p:sp>
        <p:nvSpPr>
          <p:cNvPr id="12348" name="Text Box 60"/>
          <p:cNvSpPr txBox="1">
            <a:spLocks noChangeArrowheads="1"/>
          </p:cNvSpPr>
          <p:nvPr/>
        </p:nvSpPr>
        <p:spPr bwMode="auto">
          <a:xfrm>
            <a:off x="4425950" y="2706688"/>
            <a:ext cx="928688" cy="565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/>
              <a:t>Numeric Arrays</a:t>
            </a:r>
            <a:endParaRPr lang="en-US"/>
          </a:p>
        </p:txBody>
      </p:sp>
      <p:sp>
        <p:nvSpPr>
          <p:cNvPr id="12350" name="Text Box 62"/>
          <p:cNvSpPr txBox="1">
            <a:spLocks noChangeArrowheads="1"/>
          </p:cNvSpPr>
          <p:nvPr/>
        </p:nvSpPr>
        <p:spPr bwMode="auto">
          <a:xfrm>
            <a:off x="6581775" y="2706688"/>
            <a:ext cx="787400" cy="565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/>
              <a:t>Cell Arrays</a:t>
            </a:r>
            <a:endParaRPr lang="en-US"/>
          </a:p>
        </p:txBody>
      </p:sp>
      <p:sp>
        <p:nvSpPr>
          <p:cNvPr id="12351" name="Text Box 63"/>
          <p:cNvSpPr txBox="1">
            <a:spLocks noChangeArrowheads="1"/>
          </p:cNvSpPr>
          <p:nvPr/>
        </p:nvSpPr>
        <p:spPr bwMode="auto">
          <a:xfrm>
            <a:off x="7532688" y="2706688"/>
            <a:ext cx="996950" cy="565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/>
              <a:t>Structure Arrays</a:t>
            </a:r>
            <a:endParaRPr lang="en-US"/>
          </a:p>
        </p:txBody>
      </p:sp>
      <p:sp>
        <p:nvSpPr>
          <p:cNvPr id="12353" name="Line 65"/>
          <p:cNvSpPr>
            <a:spLocks noChangeShapeType="1"/>
          </p:cNvSpPr>
          <p:nvPr/>
        </p:nvSpPr>
        <p:spPr bwMode="auto">
          <a:xfrm>
            <a:off x="6942138" y="2359025"/>
            <a:ext cx="1587" cy="347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54" name="Line 66"/>
          <p:cNvSpPr>
            <a:spLocks noChangeShapeType="1"/>
          </p:cNvSpPr>
          <p:nvPr/>
        </p:nvSpPr>
        <p:spPr bwMode="auto">
          <a:xfrm>
            <a:off x="4867275" y="3271838"/>
            <a:ext cx="0" cy="382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2549525" y="3654425"/>
            <a:ext cx="2420634" cy="1608455"/>
            <a:chOff x="2731" y="3510"/>
            <a:chExt cx="3203" cy="2086"/>
          </a:xfrm>
        </p:grpSpPr>
        <p:sp>
          <p:nvSpPr>
            <p:cNvPr id="12361" name="Text Box 73"/>
            <p:cNvSpPr txBox="1">
              <a:spLocks noChangeArrowheads="1"/>
            </p:cNvSpPr>
            <p:nvPr/>
          </p:nvSpPr>
          <p:spPr bwMode="auto">
            <a:xfrm>
              <a:off x="3722" y="3720"/>
              <a:ext cx="148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US" sz="1200"/>
                <a:t>Integer</a:t>
              </a:r>
              <a:endParaRPr lang="en-US"/>
            </a:p>
          </p:txBody>
        </p:sp>
        <p:sp>
          <p:nvSpPr>
            <p:cNvPr id="12362" name="Text Box 74"/>
            <p:cNvSpPr txBox="1">
              <a:spLocks noChangeArrowheads="1"/>
            </p:cNvSpPr>
            <p:nvPr/>
          </p:nvSpPr>
          <p:spPr bwMode="auto">
            <a:xfrm>
              <a:off x="2731" y="4681"/>
              <a:ext cx="1589" cy="9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US" sz="1200" dirty="0" smtClean="0"/>
                <a:t>single precision</a:t>
              </a:r>
              <a:endParaRPr lang="en-US" dirty="0"/>
            </a:p>
          </p:txBody>
        </p:sp>
        <p:sp>
          <p:nvSpPr>
            <p:cNvPr id="12363" name="Text Box 75"/>
            <p:cNvSpPr txBox="1">
              <a:spLocks noChangeArrowheads="1"/>
            </p:cNvSpPr>
            <p:nvPr/>
          </p:nvSpPr>
          <p:spPr bwMode="auto">
            <a:xfrm>
              <a:off x="4441" y="4681"/>
              <a:ext cx="1493" cy="9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US" sz="1200" dirty="0" smtClean="0"/>
                <a:t>double precision</a:t>
              </a:r>
              <a:endParaRPr lang="en-US" dirty="0"/>
            </a:p>
          </p:txBody>
        </p:sp>
        <p:sp>
          <p:nvSpPr>
            <p:cNvPr id="12364" name="Line 76"/>
            <p:cNvSpPr>
              <a:spLocks noChangeShapeType="1"/>
            </p:cNvSpPr>
            <p:nvPr/>
          </p:nvSpPr>
          <p:spPr bwMode="auto">
            <a:xfrm>
              <a:off x="4320" y="3510"/>
              <a:ext cx="0" cy="2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5" name="Line 77"/>
            <p:cNvSpPr>
              <a:spLocks noChangeShapeType="1"/>
            </p:cNvSpPr>
            <p:nvPr/>
          </p:nvSpPr>
          <p:spPr bwMode="auto">
            <a:xfrm>
              <a:off x="4320" y="4140"/>
              <a:ext cx="0" cy="2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6" name="Line 78"/>
            <p:cNvSpPr>
              <a:spLocks noChangeShapeType="1"/>
            </p:cNvSpPr>
            <p:nvPr/>
          </p:nvSpPr>
          <p:spPr bwMode="auto">
            <a:xfrm>
              <a:off x="3405" y="4350"/>
              <a:ext cx="16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7" name="Line 79"/>
            <p:cNvSpPr>
              <a:spLocks noChangeShapeType="1"/>
            </p:cNvSpPr>
            <p:nvPr/>
          </p:nvSpPr>
          <p:spPr bwMode="auto">
            <a:xfrm>
              <a:off x="3405" y="4350"/>
              <a:ext cx="0" cy="3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8" name="Line 80"/>
            <p:cNvSpPr>
              <a:spLocks noChangeShapeType="1"/>
            </p:cNvSpPr>
            <p:nvPr/>
          </p:nvSpPr>
          <p:spPr bwMode="auto">
            <a:xfrm>
              <a:off x="5040" y="4351"/>
              <a:ext cx="0" cy="3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Let’s combine an array of test scores and names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Test scores</a:t>
            </a:r>
          </a:p>
          <a:p>
            <a:pPr lvl="1"/>
            <a:r>
              <a:rPr lang="en-US" b="1"/>
              <a:t>98</a:t>
            </a:r>
          </a:p>
          <a:p>
            <a:pPr lvl="1"/>
            <a:r>
              <a:rPr lang="en-US" b="1"/>
              <a:t>84</a:t>
            </a:r>
          </a:p>
          <a:p>
            <a:pPr lvl="1"/>
            <a:r>
              <a:rPr lang="en-US" b="1"/>
              <a:t>73</a:t>
            </a:r>
          </a:p>
          <a:p>
            <a:pPr lvl="1"/>
            <a:r>
              <a:rPr lang="en-US" b="1"/>
              <a:t>88</a:t>
            </a:r>
          </a:p>
          <a:p>
            <a:pPr lvl="1"/>
            <a:r>
              <a:rPr lang="en-US" b="1"/>
              <a:t>95</a:t>
            </a:r>
          </a:p>
          <a:p>
            <a:pPr lvl="1"/>
            <a:r>
              <a:rPr lang="en-US" b="1"/>
              <a:t>100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Names</a:t>
            </a:r>
          </a:p>
          <a:p>
            <a:pPr lvl="1"/>
            <a:r>
              <a:rPr lang="en-US" b="1"/>
              <a:t>Holly  </a:t>
            </a:r>
          </a:p>
          <a:p>
            <a:pPr lvl="1"/>
            <a:r>
              <a:rPr lang="en-US" b="1"/>
              <a:t>Steven </a:t>
            </a:r>
          </a:p>
          <a:p>
            <a:pPr lvl="1"/>
            <a:r>
              <a:rPr lang="en-US" b="1"/>
              <a:t>Meagan </a:t>
            </a:r>
          </a:p>
          <a:p>
            <a:pPr lvl="1"/>
            <a:r>
              <a:rPr lang="en-US" b="1"/>
              <a:t>David  </a:t>
            </a:r>
          </a:p>
          <a:p>
            <a:pPr lvl="1"/>
            <a:r>
              <a:rPr lang="en-US" b="1"/>
              <a:t>Michael</a:t>
            </a:r>
          </a:p>
          <a:p>
            <a:pPr lvl="1"/>
            <a:r>
              <a:rPr lang="en-US" b="1"/>
              <a:t>Heidi</a:t>
            </a:r>
          </a:p>
          <a:p>
            <a:endParaRPr lang="en-US"/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2133600" y="4978400"/>
            <a:ext cx="2395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Numeric information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5630863" y="4964113"/>
            <a:ext cx="2598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Character information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/>
      <p:bldP spid="778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1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4572000" y="3001963"/>
            <a:ext cx="3230563" cy="173990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When we tried to store the two different data types into the same array, MATLAB interpreted the numbers as the ASCII equivalent of characters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203200" y="2395538"/>
            <a:ext cx="2395538" cy="6413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Notice that table is a character array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order to store the two different data types in the same array, we’ll need to convert the numbers into the corresponding characters</a:t>
            </a:r>
          </a:p>
          <a:p>
            <a:r>
              <a:rPr lang="en-US"/>
              <a:t>num2str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1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5151438" y="3825875"/>
            <a:ext cx="3565525" cy="915988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num2str function converted the array of scores into the corresponding characters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Creation of file names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 useful application of character arrays and the </a:t>
            </a:r>
            <a:r>
              <a:rPr lang="en-US" b="1"/>
              <a:t>num2str</a:t>
            </a:r>
            <a:r>
              <a:rPr lang="en-US"/>
              <a:t> function is the creation of file names </a:t>
            </a:r>
          </a:p>
          <a:p>
            <a:pPr>
              <a:lnSpc>
                <a:spcPct val="90000"/>
              </a:lnSpc>
            </a:pPr>
            <a:r>
              <a:rPr lang="en-US"/>
              <a:t>There are occasions when you may want to save data into .dat or .mat files, but you don’t know ahead of time how many files will be required 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6432550" y="4468812"/>
            <a:ext cx="1916113" cy="119062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/>
              <a:t>my_data1.dat</a:t>
            </a:r>
          </a:p>
          <a:p>
            <a:r>
              <a:rPr lang="en-US" b="1"/>
              <a:t>my_data2.dat</a:t>
            </a:r>
          </a:p>
          <a:p>
            <a:r>
              <a:rPr lang="en-US" b="1"/>
              <a:t>my_data3.dat</a:t>
            </a:r>
            <a:r>
              <a:rPr lang="en-US"/>
              <a:t> </a:t>
            </a:r>
          </a:p>
          <a:p>
            <a:r>
              <a:rPr lang="en-US"/>
              <a:t>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problem</a:t>
            </a: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Load a file of unknown size called some_data</a:t>
            </a:r>
          </a:p>
          <a:p>
            <a:r>
              <a:rPr lang="en-US"/>
              <a:t>Create a number of new files, one for each column from the input file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 example</a:t>
            </a:r>
          </a:p>
        </p:txBody>
      </p:sp>
      <p:graphicFrame>
        <p:nvGraphicFramePr>
          <p:cNvPr id="87066" name="Group 26"/>
          <p:cNvGraphicFramePr>
            <a:graphicFrameLocks noGrp="1"/>
          </p:cNvGraphicFramePr>
          <p:nvPr>
            <p:ph idx="1"/>
          </p:nvPr>
        </p:nvGraphicFramePr>
        <p:xfrm>
          <a:off x="1893888" y="2435225"/>
          <a:ext cx="2947987" cy="2514600"/>
        </p:xfrm>
        <a:graphic>
          <a:graphicData uri="http://schemas.openxmlformats.org/drawingml/2006/table">
            <a:tbl>
              <a:tblPr/>
              <a:tblGrid>
                <a:gridCol w="982662"/>
                <a:gridCol w="982663"/>
                <a:gridCol w="982662"/>
              </a:tblGrid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7067" name="Text Box 27"/>
          <p:cNvSpPr txBox="1">
            <a:spLocks noChangeArrowheads="1"/>
          </p:cNvSpPr>
          <p:nvPr/>
        </p:nvSpPr>
        <p:spPr bwMode="auto">
          <a:xfrm>
            <a:off x="2366963" y="188595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Data from input file</a:t>
            </a:r>
          </a:p>
        </p:txBody>
      </p:sp>
      <p:graphicFrame>
        <p:nvGraphicFramePr>
          <p:cNvPr id="87087" name="Group 47"/>
          <p:cNvGraphicFramePr>
            <a:graphicFrameLocks noGrp="1"/>
          </p:cNvGraphicFramePr>
          <p:nvPr/>
        </p:nvGraphicFramePr>
        <p:xfrm>
          <a:off x="5518150" y="2433638"/>
          <a:ext cx="649288" cy="2514600"/>
        </p:xfrm>
        <a:graphic>
          <a:graphicData uri="http://schemas.openxmlformats.org/drawingml/2006/table">
            <a:tbl>
              <a:tblPr/>
              <a:tblGrid>
                <a:gridCol w="649288"/>
              </a:tblGrid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7088" name="Text Box 48"/>
          <p:cNvSpPr txBox="1">
            <a:spLocks noChangeArrowheads="1"/>
          </p:cNvSpPr>
          <p:nvPr/>
        </p:nvSpPr>
        <p:spPr bwMode="auto">
          <a:xfrm>
            <a:off x="5080000" y="2001838"/>
            <a:ext cx="153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Data in File1</a:t>
            </a:r>
          </a:p>
        </p:txBody>
      </p:sp>
      <p:graphicFrame>
        <p:nvGraphicFramePr>
          <p:cNvPr id="87108" name="Group 68"/>
          <p:cNvGraphicFramePr>
            <a:graphicFrameLocks noGrp="1"/>
          </p:cNvGraphicFramePr>
          <p:nvPr/>
        </p:nvGraphicFramePr>
        <p:xfrm>
          <a:off x="6635750" y="2697163"/>
          <a:ext cx="650875" cy="2514600"/>
        </p:xfrm>
        <a:graphic>
          <a:graphicData uri="http://schemas.openxmlformats.org/drawingml/2006/table">
            <a:tbl>
              <a:tblPr/>
              <a:tblGrid>
                <a:gridCol w="650875"/>
              </a:tblGrid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7109" name="Text Box 69"/>
          <p:cNvSpPr txBox="1">
            <a:spLocks noChangeArrowheads="1"/>
          </p:cNvSpPr>
          <p:nvPr/>
        </p:nvSpPr>
        <p:spPr bwMode="auto">
          <a:xfrm>
            <a:off x="6335713" y="2257425"/>
            <a:ext cx="1538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Data in File2</a:t>
            </a:r>
          </a:p>
        </p:txBody>
      </p:sp>
      <p:graphicFrame>
        <p:nvGraphicFramePr>
          <p:cNvPr id="87129" name="Group 89"/>
          <p:cNvGraphicFramePr>
            <a:graphicFrameLocks noGrp="1"/>
          </p:cNvGraphicFramePr>
          <p:nvPr/>
        </p:nvGraphicFramePr>
        <p:xfrm>
          <a:off x="7767638" y="3128963"/>
          <a:ext cx="619125" cy="2455864"/>
        </p:xfrm>
        <a:graphic>
          <a:graphicData uri="http://schemas.openxmlformats.org/drawingml/2006/table">
            <a:tbl>
              <a:tblPr/>
              <a:tblGrid>
                <a:gridCol w="619125"/>
              </a:tblGrid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7130" name="Text Box 90"/>
          <p:cNvSpPr txBox="1">
            <a:spLocks noChangeArrowheads="1"/>
          </p:cNvSpPr>
          <p:nvPr/>
        </p:nvSpPr>
        <p:spPr bwMode="auto">
          <a:xfrm>
            <a:off x="7605713" y="2728913"/>
            <a:ext cx="1538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Data in File3</a:t>
            </a:r>
          </a:p>
        </p:txBody>
      </p:sp>
      <p:sp>
        <p:nvSpPr>
          <p:cNvPr id="87131" name="Text Box 91"/>
          <p:cNvSpPr txBox="1">
            <a:spLocks noChangeArrowheads="1"/>
          </p:cNvSpPr>
          <p:nvPr/>
        </p:nvSpPr>
        <p:spPr bwMode="auto">
          <a:xfrm>
            <a:off x="6156325" y="1641475"/>
            <a:ext cx="169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Output files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51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0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4205288" y="1255713"/>
            <a:ext cx="225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Load the input file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6675438" y="1428750"/>
            <a:ext cx="21193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Determine the number of rows and columns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909638" y="2895600"/>
            <a:ext cx="1698625" cy="2346325"/>
            <a:chOff x="573" y="1824"/>
            <a:chExt cx="1070" cy="1478"/>
          </a:xfrm>
        </p:grpSpPr>
        <p:sp>
          <p:nvSpPr>
            <p:cNvPr id="116742" name="Text Box 6"/>
            <p:cNvSpPr txBox="1">
              <a:spLocks noChangeArrowheads="1"/>
            </p:cNvSpPr>
            <p:nvPr/>
          </p:nvSpPr>
          <p:spPr bwMode="auto">
            <a:xfrm>
              <a:off x="573" y="2898"/>
              <a:ext cx="107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Create the file names</a:t>
              </a:r>
            </a:p>
          </p:txBody>
        </p:sp>
        <p:sp>
          <p:nvSpPr>
            <p:cNvPr id="116743" name="Line 7"/>
            <p:cNvSpPr>
              <a:spLocks noChangeShapeType="1"/>
            </p:cNvSpPr>
            <p:nvPr/>
          </p:nvSpPr>
          <p:spPr bwMode="auto">
            <a:xfrm flipV="1">
              <a:off x="1076" y="1824"/>
              <a:ext cx="542" cy="9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162300" y="3433763"/>
            <a:ext cx="1727200" cy="1438275"/>
            <a:chOff x="2057" y="2423"/>
            <a:chExt cx="1088" cy="906"/>
          </a:xfrm>
        </p:grpSpPr>
        <p:sp>
          <p:nvSpPr>
            <p:cNvPr id="116745" name="Text Box 9"/>
            <p:cNvSpPr txBox="1">
              <a:spLocks noChangeArrowheads="1"/>
            </p:cNvSpPr>
            <p:nvPr/>
          </p:nvSpPr>
          <p:spPr bwMode="auto">
            <a:xfrm>
              <a:off x="2094" y="2925"/>
              <a:ext cx="105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Extract the data</a:t>
              </a:r>
            </a:p>
          </p:txBody>
        </p:sp>
        <p:sp>
          <p:nvSpPr>
            <p:cNvPr id="116746" name="Line 10"/>
            <p:cNvSpPr>
              <a:spLocks noChangeShapeType="1"/>
            </p:cNvSpPr>
            <p:nvPr/>
          </p:nvSpPr>
          <p:spPr bwMode="auto">
            <a:xfrm flipH="1" flipV="1">
              <a:off x="2057" y="2423"/>
              <a:ext cx="274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700713" y="3943350"/>
            <a:ext cx="2205037" cy="1206500"/>
            <a:chOff x="3200" y="2688"/>
            <a:chExt cx="1389" cy="760"/>
          </a:xfrm>
        </p:grpSpPr>
        <p:sp>
          <p:nvSpPr>
            <p:cNvPr id="116748" name="Text Box 12"/>
            <p:cNvSpPr txBox="1">
              <a:spLocks noChangeArrowheads="1"/>
            </p:cNvSpPr>
            <p:nvPr/>
          </p:nvSpPr>
          <p:spPr bwMode="auto">
            <a:xfrm>
              <a:off x="3428" y="2871"/>
              <a:ext cx="1161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Save the data into the new files</a:t>
              </a:r>
            </a:p>
          </p:txBody>
        </p:sp>
        <p:sp>
          <p:nvSpPr>
            <p:cNvPr id="116749" name="Line 13"/>
            <p:cNvSpPr>
              <a:spLocks noChangeShapeType="1"/>
            </p:cNvSpPr>
            <p:nvPr/>
          </p:nvSpPr>
          <p:spPr bwMode="auto">
            <a:xfrm flipH="1" flipV="1">
              <a:off x="3200" y="2688"/>
              <a:ext cx="256" cy="1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/>
      <p:bldP spid="1167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1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118" name="Oval 6"/>
          <p:cNvSpPr>
            <a:spLocks noChangeArrowheads="1"/>
          </p:cNvSpPr>
          <p:nvPr/>
        </p:nvSpPr>
        <p:spPr bwMode="auto">
          <a:xfrm>
            <a:off x="0" y="3482975"/>
            <a:ext cx="1712913" cy="12192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Section 10.4</a:t>
            </a:r>
            <a:br>
              <a:rPr lang="en-US" sz="4000"/>
            </a:br>
            <a:r>
              <a:rPr lang="en-US" sz="4000"/>
              <a:t>Cell Arrays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cell array can store different types of data inside the same array</a:t>
            </a:r>
          </a:p>
          <a:p>
            <a:r>
              <a:rPr lang="en-US"/>
              <a:t>Each element in the array is also an array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There are a variety of array types to store the data</a:t>
            </a:r>
          </a:p>
        </p:txBody>
      </p:sp>
      <p:sp>
        <p:nvSpPr>
          <p:cNvPr id="12327" name="AutoShape 39"/>
          <p:cNvSpPr>
            <a:spLocks noChangeAspect="1" noChangeArrowheads="1"/>
          </p:cNvSpPr>
          <p:nvPr/>
        </p:nvSpPr>
        <p:spPr bwMode="auto">
          <a:xfrm>
            <a:off x="2124075" y="1676400"/>
            <a:ext cx="6405563" cy="5181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8" name="Text Box 40"/>
          <p:cNvSpPr txBox="1">
            <a:spLocks noChangeArrowheads="1"/>
          </p:cNvSpPr>
          <p:nvPr/>
        </p:nvSpPr>
        <p:spPr bwMode="auto">
          <a:xfrm>
            <a:off x="4076700" y="1897063"/>
            <a:ext cx="1887538" cy="323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/>
              <a:t>MATLAB Array Types</a:t>
            </a:r>
            <a:endParaRPr lang="en-US"/>
          </a:p>
        </p:txBody>
      </p:sp>
      <p:sp>
        <p:nvSpPr>
          <p:cNvPr id="12329" name="Text Box 41"/>
          <p:cNvSpPr txBox="1">
            <a:spLocks noChangeArrowheads="1"/>
          </p:cNvSpPr>
          <p:nvPr/>
        </p:nvSpPr>
        <p:spPr bwMode="auto">
          <a:xfrm>
            <a:off x="2330450" y="2706688"/>
            <a:ext cx="974725" cy="565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/>
              <a:t>Character Arrays</a:t>
            </a:r>
            <a:endParaRPr lang="en-US"/>
          </a:p>
        </p:txBody>
      </p:sp>
      <p:sp>
        <p:nvSpPr>
          <p:cNvPr id="12330" name="Line 42"/>
          <p:cNvSpPr>
            <a:spLocks noChangeShapeType="1"/>
          </p:cNvSpPr>
          <p:nvPr/>
        </p:nvSpPr>
        <p:spPr bwMode="auto">
          <a:xfrm>
            <a:off x="4970463" y="2220913"/>
            <a:ext cx="0" cy="138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31" name="Line 43"/>
          <p:cNvSpPr>
            <a:spLocks noChangeShapeType="1"/>
          </p:cNvSpPr>
          <p:nvPr/>
        </p:nvSpPr>
        <p:spPr bwMode="auto">
          <a:xfrm>
            <a:off x="2782888" y="2359025"/>
            <a:ext cx="52022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32" name="Line 44"/>
          <p:cNvSpPr>
            <a:spLocks noChangeShapeType="1"/>
          </p:cNvSpPr>
          <p:nvPr/>
        </p:nvSpPr>
        <p:spPr bwMode="auto">
          <a:xfrm>
            <a:off x="2781300" y="2359025"/>
            <a:ext cx="0" cy="347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33" name="Line 45"/>
          <p:cNvSpPr>
            <a:spLocks noChangeShapeType="1"/>
          </p:cNvSpPr>
          <p:nvPr/>
        </p:nvSpPr>
        <p:spPr bwMode="auto">
          <a:xfrm>
            <a:off x="3848100" y="2359025"/>
            <a:ext cx="0" cy="347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34" name="Line 46"/>
          <p:cNvSpPr>
            <a:spLocks noChangeShapeType="1"/>
          </p:cNvSpPr>
          <p:nvPr/>
        </p:nvSpPr>
        <p:spPr bwMode="auto">
          <a:xfrm>
            <a:off x="4867275" y="2359025"/>
            <a:ext cx="0" cy="347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35" name="Line 47"/>
          <p:cNvSpPr>
            <a:spLocks noChangeShapeType="1"/>
          </p:cNvSpPr>
          <p:nvPr/>
        </p:nvSpPr>
        <p:spPr bwMode="auto">
          <a:xfrm>
            <a:off x="7985125" y="2360613"/>
            <a:ext cx="0" cy="346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37" name="Line 49"/>
          <p:cNvSpPr>
            <a:spLocks noChangeShapeType="1"/>
          </p:cNvSpPr>
          <p:nvPr/>
        </p:nvSpPr>
        <p:spPr bwMode="auto">
          <a:xfrm>
            <a:off x="3757613" y="3654425"/>
            <a:ext cx="26876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5321300" y="3654425"/>
            <a:ext cx="2487613" cy="1608138"/>
            <a:chOff x="6391" y="3510"/>
            <a:chExt cx="3291" cy="2085"/>
          </a:xfrm>
        </p:grpSpPr>
        <p:sp>
          <p:nvSpPr>
            <p:cNvPr id="12339" name="Text Box 51"/>
            <p:cNvSpPr txBox="1">
              <a:spLocks noChangeArrowheads="1"/>
            </p:cNvSpPr>
            <p:nvPr/>
          </p:nvSpPr>
          <p:spPr bwMode="auto">
            <a:xfrm>
              <a:off x="7051" y="3720"/>
              <a:ext cx="2220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US" sz="1200"/>
                <a:t>Floating Point</a:t>
              </a:r>
              <a:endParaRPr lang="en-US"/>
            </a:p>
          </p:txBody>
        </p:sp>
        <p:sp>
          <p:nvSpPr>
            <p:cNvPr id="12340" name="Text Box 52"/>
            <p:cNvSpPr txBox="1">
              <a:spLocks noChangeArrowheads="1"/>
            </p:cNvSpPr>
            <p:nvPr/>
          </p:nvSpPr>
          <p:spPr bwMode="auto">
            <a:xfrm>
              <a:off x="6391" y="4681"/>
              <a:ext cx="1485" cy="9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US" sz="1200"/>
                <a:t>single precision</a:t>
              </a:r>
              <a:endParaRPr lang="en-US"/>
            </a:p>
          </p:txBody>
        </p:sp>
        <p:sp>
          <p:nvSpPr>
            <p:cNvPr id="12341" name="Text Box 53"/>
            <p:cNvSpPr txBox="1">
              <a:spLocks noChangeArrowheads="1"/>
            </p:cNvSpPr>
            <p:nvPr/>
          </p:nvSpPr>
          <p:spPr bwMode="auto">
            <a:xfrm>
              <a:off x="8197" y="4681"/>
              <a:ext cx="1485" cy="9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US" sz="1200"/>
                <a:t>double precision</a:t>
              </a:r>
              <a:endParaRPr lang="en-US"/>
            </a:p>
          </p:txBody>
        </p:sp>
        <p:sp>
          <p:nvSpPr>
            <p:cNvPr id="12342" name="Line 54"/>
            <p:cNvSpPr>
              <a:spLocks noChangeShapeType="1"/>
            </p:cNvSpPr>
            <p:nvPr/>
          </p:nvSpPr>
          <p:spPr bwMode="auto">
            <a:xfrm>
              <a:off x="7876" y="3510"/>
              <a:ext cx="0" cy="2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3" name="Line 55"/>
            <p:cNvSpPr>
              <a:spLocks noChangeShapeType="1"/>
            </p:cNvSpPr>
            <p:nvPr/>
          </p:nvSpPr>
          <p:spPr bwMode="auto">
            <a:xfrm>
              <a:off x="7876" y="4140"/>
              <a:ext cx="1" cy="2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4" name="Line 56"/>
            <p:cNvSpPr>
              <a:spLocks noChangeShapeType="1"/>
            </p:cNvSpPr>
            <p:nvPr/>
          </p:nvSpPr>
          <p:spPr bwMode="auto">
            <a:xfrm>
              <a:off x="7051" y="4351"/>
              <a:ext cx="175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5" name="Line 57"/>
            <p:cNvSpPr>
              <a:spLocks noChangeShapeType="1"/>
            </p:cNvSpPr>
            <p:nvPr/>
          </p:nvSpPr>
          <p:spPr bwMode="auto">
            <a:xfrm>
              <a:off x="7051" y="4350"/>
              <a:ext cx="0" cy="3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6" name="Line 58"/>
            <p:cNvSpPr>
              <a:spLocks noChangeShapeType="1"/>
            </p:cNvSpPr>
            <p:nvPr/>
          </p:nvSpPr>
          <p:spPr bwMode="auto">
            <a:xfrm>
              <a:off x="8805" y="4350"/>
              <a:ext cx="0" cy="3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347" name="Text Box 59"/>
          <p:cNvSpPr txBox="1">
            <a:spLocks noChangeArrowheads="1"/>
          </p:cNvSpPr>
          <p:nvPr/>
        </p:nvSpPr>
        <p:spPr bwMode="auto">
          <a:xfrm>
            <a:off x="3440113" y="2706688"/>
            <a:ext cx="860425" cy="565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/>
              <a:t>Logical Arrays</a:t>
            </a:r>
            <a:endParaRPr lang="en-US"/>
          </a:p>
        </p:txBody>
      </p:sp>
      <p:sp>
        <p:nvSpPr>
          <p:cNvPr id="12348" name="Text Box 60"/>
          <p:cNvSpPr txBox="1">
            <a:spLocks noChangeArrowheads="1"/>
          </p:cNvSpPr>
          <p:nvPr/>
        </p:nvSpPr>
        <p:spPr bwMode="auto">
          <a:xfrm>
            <a:off x="4425950" y="2706688"/>
            <a:ext cx="928688" cy="565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/>
              <a:t>Numeric Arrays</a:t>
            </a:r>
            <a:endParaRPr lang="en-US"/>
          </a:p>
        </p:txBody>
      </p:sp>
      <p:sp>
        <p:nvSpPr>
          <p:cNvPr id="12350" name="Text Box 62"/>
          <p:cNvSpPr txBox="1">
            <a:spLocks noChangeArrowheads="1"/>
          </p:cNvSpPr>
          <p:nvPr/>
        </p:nvSpPr>
        <p:spPr bwMode="auto">
          <a:xfrm>
            <a:off x="6581775" y="2706688"/>
            <a:ext cx="787400" cy="565150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/>
              <a:t>Cell Arrays</a:t>
            </a:r>
            <a:endParaRPr lang="en-US"/>
          </a:p>
        </p:txBody>
      </p:sp>
      <p:sp>
        <p:nvSpPr>
          <p:cNvPr id="12351" name="Text Box 63"/>
          <p:cNvSpPr txBox="1">
            <a:spLocks noChangeArrowheads="1"/>
          </p:cNvSpPr>
          <p:nvPr/>
        </p:nvSpPr>
        <p:spPr bwMode="auto">
          <a:xfrm>
            <a:off x="7532688" y="2706688"/>
            <a:ext cx="996950" cy="565150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/>
              <a:t>Structure Arrays</a:t>
            </a:r>
            <a:endParaRPr lang="en-US"/>
          </a:p>
        </p:txBody>
      </p:sp>
      <p:sp>
        <p:nvSpPr>
          <p:cNvPr id="12353" name="Line 65"/>
          <p:cNvSpPr>
            <a:spLocks noChangeShapeType="1"/>
          </p:cNvSpPr>
          <p:nvPr/>
        </p:nvSpPr>
        <p:spPr bwMode="auto">
          <a:xfrm>
            <a:off x="6942138" y="2359025"/>
            <a:ext cx="1587" cy="347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54" name="Line 66"/>
          <p:cNvSpPr>
            <a:spLocks noChangeShapeType="1"/>
          </p:cNvSpPr>
          <p:nvPr/>
        </p:nvSpPr>
        <p:spPr bwMode="auto">
          <a:xfrm>
            <a:off x="4867275" y="3271838"/>
            <a:ext cx="0" cy="382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59" name="Text Box 71"/>
          <p:cNvSpPr txBox="1">
            <a:spLocks noChangeArrowheads="1"/>
          </p:cNvSpPr>
          <p:nvPr/>
        </p:nvSpPr>
        <p:spPr bwMode="auto">
          <a:xfrm>
            <a:off x="5294313" y="5851525"/>
            <a:ext cx="2514600" cy="833438"/>
          </a:xfrm>
          <a:prstGeom prst="rect">
            <a:avLst/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/>
              <a:t>Cell and Structure arrays can store different types of data in the same array</a:t>
            </a:r>
            <a:endParaRPr lang="en-US"/>
          </a:p>
        </p:txBody>
      </p: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2549525" y="3654424"/>
            <a:ext cx="2420634" cy="1608455"/>
            <a:chOff x="2731" y="3510"/>
            <a:chExt cx="3203" cy="2086"/>
          </a:xfrm>
        </p:grpSpPr>
        <p:sp>
          <p:nvSpPr>
            <p:cNvPr id="12361" name="Text Box 73"/>
            <p:cNvSpPr txBox="1">
              <a:spLocks noChangeArrowheads="1"/>
            </p:cNvSpPr>
            <p:nvPr/>
          </p:nvSpPr>
          <p:spPr bwMode="auto">
            <a:xfrm>
              <a:off x="3722" y="3720"/>
              <a:ext cx="148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US" sz="1200"/>
                <a:t>Integer</a:t>
              </a:r>
              <a:endParaRPr lang="en-US"/>
            </a:p>
          </p:txBody>
        </p:sp>
        <p:sp>
          <p:nvSpPr>
            <p:cNvPr id="12362" name="Text Box 74"/>
            <p:cNvSpPr txBox="1">
              <a:spLocks noChangeArrowheads="1"/>
            </p:cNvSpPr>
            <p:nvPr/>
          </p:nvSpPr>
          <p:spPr bwMode="auto">
            <a:xfrm>
              <a:off x="2731" y="4681"/>
              <a:ext cx="1485" cy="9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US" sz="1200" dirty="0" smtClean="0"/>
                <a:t>signed integer</a:t>
              </a:r>
              <a:endParaRPr lang="en-US" dirty="0"/>
            </a:p>
          </p:txBody>
        </p:sp>
        <p:sp>
          <p:nvSpPr>
            <p:cNvPr id="12363" name="Text Box 75"/>
            <p:cNvSpPr txBox="1">
              <a:spLocks noChangeArrowheads="1"/>
            </p:cNvSpPr>
            <p:nvPr/>
          </p:nvSpPr>
          <p:spPr bwMode="auto">
            <a:xfrm>
              <a:off x="4441" y="4681"/>
              <a:ext cx="1493" cy="9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US" sz="1200" dirty="0" smtClean="0"/>
                <a:t>double integer</a:t>
              </a:r>
              <a:endParaRPr lang="en-US" dirty="0"/>
            </a:p>
          </p:txBody>
        </p:sp>
        <p:sp>
          <p:nvSpPr>
            <p:cNvPr id="12364" name="Line 76"/>
            <p:cNvSpPr>
              <a:spLocks noChangeShapeType="1"/>
            </p:cNvSpPr>
            <p:nvPr/>
          </p:nvSpPr>
          <p:spPr bwMode="auto">
            <a:xfrm>
              <a:off x="4320" y="3510"/>
              <a:ext cx="0" cy="2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5" name="Line 77"/>
            <p:cNvSpPr>
              <a:spLocks noChangeShapeType="1"/>
            </p:cNvSpPr>
            <p:nvPr/>
          </p:nvSpPr>
          <p:spPr bwMode="auto">
            <a:xfrm>
              <a:off x="4320" y="4140"/>
              <a:ext cx="0" cy="2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6" name="Line 78"/>
            <p:cNvSpPr>
              <a:spLocks noChangeShapeType="1"/>
            </p:cNvSpPr>
            <p:nvPr/>
          </p:nvSpPr>
          <p:spPr bwMode="auto">
            <a:xfrm>
              <a:off x="3405" y="4350"/>
              <a:ext cx="16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7" name="Line 79"/>
            <p:cNvSpPr>
              <a:spLocks noChangeShapeType="1"/>
            </p:cNvSpPr>
            <p:nvPr/>
          </p:nvSpPr>
          <p:spPr bwMode="auto">
            <a:xfrm>
              <a:off x="3405" y="4350"/>
              <a:ext cx="0" cy="3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8" name="Line 80"/>
            <p:cNvSpPr>
              <a:spLocks noChangeShapeType="1"/>
            </p:cNvSpPr>
            <p:nvPr/>
          </p:nvSpPr>
          <p:spPr bwMode="auto">
            <a:xfrm>
              <a:off x="5040" y="4351"/>
              <a:ext cx="0" cy="3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370" name="Text Box 82"/>
          <p:cNvSpPr txBox="1">
            <a:spLocks noChangeArrowheads="1"/>
          </p:cNvSpPr>
          <p:nvPr/>
        </p:nvSpPr>
        <p:spPr bwMode="auto">
          <a:xfrm>
            <a:off x="652463" y="3271838"/>
            <a:ext cx="1677987" cy="146526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Most of these arrays can only hold information of one data type</a:t>
            </a:r>
          </a:p>
        </p:txBody>
      </p:sp>
      <p:sp>
        <p:nvSpPr>
          <p:cNvPr id="12373" name="Oval 85"/>
          <p:cNvSpPr>
            <a:spLocks noChangeArrowheads="1"/>
          </p:cNvSpPr>
          <p:nvPr/>
        </p:nvSpPr>
        <p:spPr bwMode="auto">
          <a:xfrm>
            <a:off x="6445250" y="2360613"/>
            <a:ext cx="2084388" cy="1293812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59" grpId="0" animBg="1"/>
      <p:bldP spid="1237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33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323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942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670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102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189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70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658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0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23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Numeric Data Types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Numeric data is stored in numeric arrays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default data type is double precision floating point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Every time you enter a number into MATLAB, the program assumes you’ve entered a </a:t>
            </a:r>
            <a:r>
              <a:rPr lang="en-US" sz="2800" dirty="0" smtClean="0"/>
              <a:t>double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276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00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017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03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3072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257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 </a:t>
            </a:r>
            <a:endParaRPr lang="en-US" dirty="0">
              <a:latin typeface="Calibri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215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3277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58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240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348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56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3584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597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368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2895600" y="2981325"/>
            <a:ext cx="5791200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/>
              <a:t>Top=S{1:m}; Bot=S{m+1:m}; also work</a:t>
            </a:r>
          </a:p>
        </p:txBody>
      </p:sp>
    </p:spTree>
    <p:extLst>
      <p:ext uri="{BB962C8B-B14F-4D97-AF65-F5344CB8AC3E}">
        <p14:creationId xmlns:p14="http://schemas.microsoft.com/office/powerpoint/2010/main" val="291939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9738" y="1763713"/>
            <a:ext cx="50387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8825" y="3429000"/>
            <a:ext cx="28479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792163" y="4202113"/>
            <a:ext cx="3033713" cy="91598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There are 6 values in the C array – therefore it requires 6 x 8 = 48 bytes of memory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92163" y="847725"/>
            <a:ext cx="2874962" cy="915988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Each value in a double array needs 8 bytes of memory to store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51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Read the file ‘</a:t>
            </a:r>
            <a:r>
              <a:rPr lang="en-US" sz="2400" dirty="0" err="1" smtClean="0">
                <a:latin typeface="Comic Sans MS"/>
                <a:cs typeface="Comic Sans MS"/>
              </a:rPr>
              <a:t>students.dat</a:t>
            </a:r>
            <a:r>
              <a:rPr lang="en-US" sz="2400" dirty="0" smtClean="0">
                <a:latin typeface="Comic Sans MS"/>
                <a:cs typeface="Comic Sans MS"/>
              </a:rPr>
              <a:t>’ and store the lines in a  cell array.</a:t>
            </a:r>
          </a:p>
          <a:p>
            <a:pPr>
              <a:buNone/>
            </a:pPr>
            <a:endParaRPr lang="en-US" sz="2400" dirty="0" smtClean="0"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905000"/>
            <a:ext cx="5867400" cy="4770537"/>
          </a:xfrm>
          <a:prstGeom prst="rect">
            <a:avLst/>
          </a:prstGeom>
          <a:solidFill>
            <a:srgbClr val="FFFF00"/>
          </a:solidFill>
          <a:ln w="127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	</a:t>
            </a:r>
            <a:r>
              <a:rPr lang="en-US" sz="2000" dirty="0" smtClean="0"/>
              <a:t>function C=file2cell(fName)</a:t>
            </a:r>
          </a:p>
          <a:p>
            <a:r>
              <a:rPr lang="en-US" sz="2000" dirty="0" smtClean="0"/>
              <a:t>	% reads the lines from file </a:t>
            </a:r>
            <a:r>
              <a:rPr lang="en-US" sz="2000" dirty="0" err="1" smtClean="0"/>
              <a:t>fName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	fid=</a:t>
            </a:r>
            <a:r>
              <a:rPr lang="en-US" sz="2000" dirty="0" err="1" smtClean="0"/>
              <a:t>fopen(fName,’r</a:t>
            </a:r>
            <a:r>
              <a:rPr lang="en-US" sz="2000" dirty="0" smtClean="0"/>
              <a:t>’);</a:t>
            </a:r>
          </a:p>
          <a:p>
            <a:r>
              <a:rPr lang="en-US" sz="2000" dirty="0" smtClean="0"/>
              <a:t>	% First two lines are read and discarded</a:t>
            </a:r>
          </a:p>
          <a:p>
            <a:r>
              <a:rPr lang="en-US" sz="2000" dirty="0" smtClean="0"/>
              <a:t>	</a:t>
            </a:r>
            <a:r>
              <a:rPr lang="en-US" sz="2000" dirty="0" err="1" smtClean="0"/>
              <a:t>fgetl(fid</a:t>
            </a:r>
            <a:r>
              <a:rPr lang="en-US" sz="2000" dirty="0" smtClean="0"/>
              <a:t>);	% line 1</a:t>
            </a:r>
          </a:p>
          <a:p>
            <a:r>
              <a:rPr lang="en-US" sz="2000" dirty="0" smtClean="0"/>
              <a:t>	</a:t>
            </a:r>
            <a:r>
              <a:rPr lang="en-US" sz="2000" dirty="0" err="1" smtClean="0"/>
              <a:t>fgetl(fid</a:t>
            </a:r>
            <a:r>
              <a:rPr lang="en-US" sz="2000" dirty="0" smtClean="0"/>
              <a:t>);	% line 2</a:t>
            </a:r>
          </a:p>
          <a:p>
            <a:r>
              <a:rPr lang="en-US" sz="2000" dirty="0" smtClean="0"/>
              <a:t>	</a:t>
            </a:r>
            <a:r>
              <a:rPr lang="en-US" sz="2000" dirty="0" err="1" smtClean="0"/>
              <a:t>lineNumber</a:t>
            </a:r>
            <a:r>
              <a:rPr lang="en-US" sz="2000" dirty="0" smtClean="0"/>
              <a:t>=1;	% First data line</a:t>
            </a:r>
          </a:p>
          <a:p>
            <a:r>
              <a:rPr lang="en-US" sz="2000" dirty="0" smtClean="0"/>
              <a:t>	while ~</a:t>
            </a:r>
            <a:r>
              <a:rPr lang="en-US" sz="2000" dirty="0" err="1" smtClean="0"/>
              <a:t>feof(fid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		</a:t>
            </a:r>
            <a:r>
              <a:rPr lang="en-US" sz="2000" dirty="0" err="1" smtClean="0"/>
              <a:t>s</a:t>
            </a:r>
            <a:r>
              <a:rPr lang="en-US" sz="2000" dirty="0" smtClean="0"/>
              <a:t>=</a:t>
            </a:r>
            <a:r>
              <a:rPr lang="en-US" sz="2000" dirty="0" err="1" smtClean="0"/>
              <a:t>fgetl(fid</a:t>
            </a:r>
            <a:r>
              <a:rPr lang="en-US" sz="2000" dirty="0" smtClean="0"/>
              <a:t>);</a:t>
            </a:r>
          </a:p>
          <a:p>
            <a:r>
              <a:rPr lang="en-US" sz="2000" dirty="0" smtClean="0"/>
              <a:t>		</a:t>
            </a:r>
            <a:r>
              <a:rPr lang="en-US" sz="2000" dirty="0" err="1" smtClean="0"/>
              <a:t>C{lineNumber</a:t>
            </a:r>
            <a:r>
              <a:rPr lang="en-US" sz="2000" dirty="0" smtClean="0"/>
              <a:t>}=</a:t>
            </a:r>
            <a:r>
              <a:rPr lang="en-US" sz="2000" dirty="0" err="1" smtClean="0"/>
              <a:t>s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		</a:t>
            </a:r>
            <a:r>
              <a:rPr lang="en-US" sz="2000" dirty="0" err="1" smtClean="0"/>
              <a:t>lineNumber</a:t>
            </a:r>
            <a:r>
              <a:rPr lang="en-US" sz="2000" dirty="0" smtClean="0"/>
              <a:t>=lineNumber+1; %next line index</a:t>
            </a:r>
          </a:p>
          <a:p>
            <a:r>
              <a:rPr lang="en-US" sz="2000" dirty="0" smtClean="0"/>
              <a:t>	end</a:t>
            </a:r>
          </a:p>
          <a:p>
            <a:r>
              <a:rPr lang="en-US" sz="2000" dirty="0" smtClean="0"/>
              <a:t>	</a:t>
            </a:r>
            <a:r>
              <a:rPr lang="en-US" sz="2000" dirty="0" err="1" smtClean="0"/>
              <a:t>fclose(fid</a:t>
            </a:r>
            <a:r>
              <a:rPr lang="en-US" sz="2000" dirty="0" smtClean="0"/>
              <a:t>);</a:t>
            </a:r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8318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1295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Extract the information on each line and store them in arrays. (Structure data types are used for elegance)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2057400"/>
            <a:ext cx="9067800" cy="4493538"/>
          </a:xfrm>
          <a:prstGeom prst="rect">
            <a:avLst/>
          </a:prstGeom>
          <a:solidFill>
            <a:srgbClr val="FFFF00"/>
          </a:solidFill>
          <a:ln w="127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	</a:t>
            </a:r>
            <a:r>
              <a:rPr lang="en-US" dirty="0" smtClean="0"/>
              <a:t>function </a:t>
            </a:r>
            <a:r>
              <a:rPr lang="en-US" dirty="0" err="1" smtClean="0"/>
              <a:t>StudentData</a:t>
            </a:r>
            <a:r>
              <a:rPr lang="en-US" dirty="0" smtClean="0"/>
              <a:t>=</a:t>
            </a:r>
            <a:r>
              <a:rPr lang="en-US" dirty="0" err="1" smtClean="0"/>
              <a:t>extract(C</a:t>
            </a:r>
            <a:r>
              <a:rPr lang="en-US" dirty="0" smtClean="0"/>
              <a:t>)</a:t>
            </a:r>
          </a:p>
          <a:p>
            <a:r>
              <a:rPr lang="en-US" dirty="0" smtClean="0"/>
              <a:t>	% Extracting information in cell array C.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for </a:t>
            </a:r>
            <a:r>
              <a:rPr lang="en-US" dirty="0" err="1" smtClean="0"/>
              <a:t>i</a:t>
            </a:r>
            <a:r>
              <a:rPr lang="en-US" dirty="0" smtClean="0"/>
              <a:t>=1:length(C)</a:t>
            </a:r>
          </a:p>
          <a:p>
            <a:r>
              <a:rPr lang="en-US" dirty="0" smtClean="0"/>
              <a:t>		</a:t>
            </a:r>
            <a:r>
              <a:rPr lang="en-US" dirty="0" err="1" smtClean="0"/>
              <a:t>StudentData(i).Firstname</a:t>
            </a:r>
            <a:r>
              <a:rPr lang="en-US" dirty="0" smtClean="0"/>
              <a:t>=C{i}(1:10);	%first 10 characters contains </a:t>
            </a:r>
            <a:r>
              <a:rPr lang="en-US" dirty="0" err="1" smtClean="0"/>
              <a:t>Firstname</a:t>
            </a:r>
            <a:endParaRPr lang="en-US" dirty="0" smtClean="0"/>
          </a:p>
          <a:p>
            <a:r>
              <a:rPr lang="en-US" dirty="0" smtClean="0"/>
              <a:t>		</a:t>
            </a:r>
            <a:r>
              <a:rPr lang="en-US" dirty="0" err="1" smtClean="0"/>
              <a:t>StudentData(i).Lastname</a:t>
            </a:r>
            <a:r>
              <a:rPr lang="en-US" dirty="0" smtClean="0"/>
              <a:t>=C{i}(15:24);	% </a:t>
            </a:r>
            <a:r>
              <a:rPr lang="en-US" dirty="0" err="1" smtClean="0"/>
              <a:t>Lastname</a:t>
            </a:r>
            <a:r>
              <a:rPr lang="en-US" dirty="0" smtClean="0"/>
              <a:t> is extracted</a:t>
            </a:r>
          </a:p>
          <a:p>
            <a:r>
              <a:rPr lang="en-US" dirty="0" smtClean="0"/>
              <a:t>		</a:t>
            </a:r>
            <a:r>
              <a:rPr lang="en-US" dirty="0" err="1" smtClean="0"/>
              <a:t>StudentData(i).Age</a:t>
            </a:r>
            <a:r>
              <a:rPr lang="en-US" dirty="0" smtClean="0"/>
              <a:t>=str2num(C{i}(30:31)); %Age is extracted and converted to numeric</a:t>
            </a:r>
          </a:p>
          <a:p>
            <a:r>
              <a:rPr lang="en-US" dirty="0" smtClean="0"/>
              <a:t>		</a:t>
            </a:r>
            <a:r>
              <a:rPr lang="en-US" dirty="0" err="1" smtClean="0"/>
              <a:t>StudentData(i).Sex</a:t>
            </a:r>
            <a:r>
              <a:rPr lang="en-US" dirty="0" smtClean="0"/>
              <a:t>=str2num(C{i}(37));	% Sex field</a:t>
            </a:r>
          </a:p>
          <a:p>
            <a:r>
              <a:rPr lang="en-US" dirty="0" smtClean="0"/>
              <a:t>		StudentData(i).Grade(1)=str2num(C{i}(40:43)); %Grades are picked &amp; </a:t>
            </a:r>
            <a:r>
              <a:rPr lang="en-US" dirty="0" err="1" smtClean="0"/>
              <a:t>convertedd</a:t>
            </a:r>
            <a:endParaRPr lang="en-US" dirty="0" smtClean="0"/>
          </a:p>
          <a:p>
            <a:r>
              <a:rPr lang="en-US" dirty="0" smtClean="0"/>
              <a:t>		StudentData(i).Grade(2)=str2num(C{i}(50:53));</a:t>
            </a:r>
            <a:r>
              <a:rPr lang="en-US" sz="2000" dirty="0" smtClean="0"/>
              <a:t> 			  	</a:t>
            </a:r>
          </a:p>
          <a:p>
            <a:r>
              <a:rPr lang="en-US" sz="2000" dirty="0" smtClean="0"/>
              <a:t>		</a:t>
            </a:r>
            <a:r>
              <a:rPr lang="en-US" dirty="0" smtClean="0"/>
              <a:t>StudentData(i).Grade(3)=str2num(C{i}(60:63)); </a:t>
            </a:r>
          </a:p>
          <a:p>
            <a:r>
              <a:rPr lang="en-US" dirty="0" smtClean="0"/>
              <a:t>		StudentData(i).Grade(4)=str2num(C{i}(70:73));</a:t>
            </a:r>
          </a:p>
          <a:p>
            <a:r>
              <a:rPr lang="en-US" dirty="0" smtClean="0"/>
              <a:t>		StudentData(i).Grade(5)=str2num(C{i}(80:end));</a:t>
            </a:r>
            <a:endParaRPr lang="en-US" sz="2000" dirty="0" smtClean="0"/>
          </a:p>
          <a:p>
            <a:r>
              <a:rPr lang="en-US" sz="2000" dirty="0" smtClean="0"/>
              <a:t>	end</a:t>
            </a:r>
          </a:p>
          <a:p>
            <a:r>
              <a:rPr lang="en-US" sz="2000" dirty="0" smtClean="0"/>
              <a:t>		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14427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Remove every 8</a:t>
            </a:r>
            <a:r>
              <a:rPr lang="en-US" sz="2400" baseline="30000" dirty="0" smtClean="0">
                <a:latin typeface="Comic Sans MS"/>
                <a:cs typeface="Comic Sans MS"/>
              </a:rPr>
              <a:t>th</a:t>
            </a:r>
            <a:r>
              <a:rPr lang="en-US" sz="2400" dirty="0" smtClean="0">
                <a:latin typeface="Comic Sans MS"/>
                <a:cs typeface="Comic Sans MS"/>
              </a:rPr>
              <a:t> record from the student data.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488281"/>
            <a:ext cx="8229600" cy="3416320"/>
          </a:xfrm>
          <a:prstGeom prst="rect">
            <a:avLst/>
          </a:prstGeom>
          <a:solidFill>
            <a:srgbClr val="FFFF00"/>
          </a:solidFill>
          <a:ln w="127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2000" dirty="0" smtClean="0"/>
              <a:t>function </a:t>
            </a:r>
            <a:r>
              <a:rPr lang="en-US" sz="2000" dirty="0" err="1" smtClean="0"/>
              <a:t>NewC</a:t>
            </a:r>
            <a:r>
              <a:rPr lang="en-US" sz="2000" dirty="0" smtClean="0"/>
              <a:t>=Delete(C)</a:t>
            </a:r>
          </a:p>
          <a:p>
            <a:r>
              <a:rPr lang="en-US" sz="2000" dirty="0" smtClean="0"/>
              <a:t>	% Removing every 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record. Three new records are added.</a:t>
            </a:r>
          </a:p>
          <a:p>
            <a:r>
              <a:rPr lang="en-US" sz="2000" dirty="0" smtClean="0"/>
              <a:t>	N=</a:t>
            </a:r>
            <a:r>
              <a:rPr lang="en-US" sz="2000" dirty="0" err="1" smtClean="0"/>
              <a:t>length(StudentData</a:t>
            </a:r>
            <a:r>
              <a:rPr lang="en-US" sz="2000" dirty="0" smtClean="0"/>
              <a:t>);</a:t>
            </a:r>
          </a:p>
          <a:p>
            <a:r>
              <a:rPr lang="en-US" sz="2000" dirty="0" smtClean="0"/>
              <a:t>	</a:t>
            </a:r>
            <a:r>
              <a:rPr lang="en-US" sz="2000" dirty="0" err="1" smtClean="0"/>
              <a:t>newCount</a:t>
            </a:r>
            <a:r>
              <a:rPr lang="en-US" sz="2000" dirty="0" smtClean="0"/>
              <a:t>=1;	% line count of the reduced data</a:t>
            </a:r>
          </a:p>
          <a:p>
            <a:r>
              <a:rPr lang="en-US" sz="2000" dirty="0" smtClean="0"/>
              <a:t>	for </a:t>
            </a:r>
            <a:r>
              <a:rPr lang="en-US" sz="2000" dirty="0" err="1" smtClean="0"/>
              <a:t>i</a:t>
            </a:r>
            <a:r>
              <a:rPr lang="en-US" sz="2000" dirty="0" smtClean="0"/>
              <a:t>=1:N			% line count of the current data </a:t>
            </a:r>
          </a:p>
          <a:p>
            <a:r>
              <a:rPr lang="en-US" sz="2000" dirty="0" smtClean="0"/>
              <a:t>		if rem(i,8) ~= 0	% if it is not the 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record, copy.	  			</a:t>
            </a:r>
            <a:r>
              <a:rPr lang="en-US" sz="2000" dirty="0"/>
              <a:t> </a:t>
            </a:r>
            <a:r>
              <a:rPr lang="en-US" sz="2000" dirty="0" smtClean="0"/>
              <a:t>    	                </a:t>
            </a:r>
            <a:r>
              <a:rPr lang="en-US" sz="2000" dirty="0" err="1" smtClean="0"/>
              <a:t>NewC</a:t>
            </a:r>
            <a:r>
              <a:rPr lang="en-US" sz="2000" dirty="0" smtClean="0"/>
              <a:t>{</a:t>
            </a:r>
            <a:r>
              <a:rPr lang="en-US" sz="2000" dirty="0" err="1" smtClean="0"/>
              <a:t>newCount</a:t>
            </a:r>
            <a:r>
              <a:rPr lang="en-US" sz="2000" dirty="0" smtClean="0"/>
              <a:t>}=C{</a:t>
            </a:r>
            <a:r>
              <a:rPr lang="en-US" sz="2000" dirty="0" err="1" smtClean="0"/>
              <a:t>i</a:t>
            </a:r>
            <a:r>
              <a:rPr lang="en-US" sz="2000" dirty="0" smtClean="0"/>
              <a:t>};</a:t>
            </a:r>
          </a:p>
          <a:p>
            <a:r>
              <a:rPr lang="en-US" sz="2000" dirty="0" smtClean="0"/>
              <a:t>			</a:t>
            </a:r>
            <a:r>
              <a:rPr lang="en-US" sz="2000" dirty="0" err="1" smtClean="0"/>
              <a:t>newCount</a:t>
            </a:r>
            <a:r>
              <a:rPr lang="en-US" sz="2000" dirty="0" smtClean="0"/>
              <a:t>=newCount+1;</a:t>
            </a:r>
          </a:p>
          <a:p>
            <a:r>
              <a:rPr lang="en-US" sz="2000" dirty="0" smtClean="0"/>
              <a:t>		end</a:t>
            </a:r>
          </a:p>
          <a:p>
            <a:r>
              <a:rPr lang="en-US" sz="2000" dirty="0" smtClean="0"/>
              <a:t>	end</a:t>
            </a:r>
            <a:endParaRPr lang="en-US" sz="1600" dirty="0" smtClean="0"/>
          </a:p>
          <a:p>
            <a:r>
              <a:rPr lang="en-US" sz="1600" dirty="0" smtClean="0"/>
              <a:t>			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436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1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4267200" y="2759075"/>
            <a:ext cx="3124200" cy="6413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These three arrays all store different data types</a:t>
            </a:r>
          </a:p>
        </p:txBody>
      </p:sp>
      <p:sp>
        <p:nvSpPr>
          <p:cNvPr id="93190" name="Oval 6"/>
          <p:cNvSpPr>
            <a:spLocks noChangeArrowheads="1"/>
          </p:cNvSpPr>
          <p:nvPr/>
        </p:nvSpPr>
        <p:spPr bwMode="auto">
          <a:xfrm>
            <a:off x="0" y="1304925"/>
            <a:ext cx="508000" cy="944563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1" name="Oval 7"/>
          <p:cNvSpPr>
            <a:spLocks noChangeArrowheads="1"/>
          </p:cNvSpPr>
          <p:nvPr/>
        </p:nvSpPr>
        <p:spPr bwMode="auto">
          <a:xfrm>
            <a:off x="2198688" y="1341438"/>
            <a:ext cx="1160462" cy="944562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 animBg="1"/>
      <p:bldP spid="9319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1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4022725" y="4237038"/>
            <a:ext cx="4068763" cy="36671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Create a cell array using curly braces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indexing system used for cell arrays is the same as that used in other arrays.  </a:t>
            </a:r>
          </a:p>
          <a:p>
            <a:pPr>
              <a:lnSpc>
                <a:spcPct val="90000"/>
              </a:lnSpc>
            </a:pPr>
            <a:r>
              <a:rPr lang="en-US" sz="2800"/>
              <a:t>You may either use a single index, or a row and column indexing scheme.  </a:t>
            </a:r>
          </a:p>
          <a:p>
            <a:pPr>
              <a:lnSpc>
                <a:spcPct val="90000"/>
              </a:lnSpc>
            </a:pPr>
            <a:r>
              <a:rPr lang="en-US" sz="2800"/>
              <a:t>There are two approaches to retrieving information from cell arrays. 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Parentheses – results in a description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Curly braces – results in the values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1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1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4154488" y="4764088"/>
            <a:ext cx="4389437" cy="119062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To access a particular element inside an array stored in a cell array, you must use a combination of curly brackets and parentheses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Section 10.5</a:t>
            </a:r>
            <a:br>
              <a:rPr lang="en-US" sz="4000"/>
            </a:br>
            <a:r>
              <a:rPr lang="en-US" sz="4000"/>
              <a:t>Structure Arrays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Similar to Cell Arrays</a:t>
            </a:r>
          </a:p>
          <a:p>
            <a:r>
              <a:rPr lang="en-US"/>
              <a:t>Multiple arrays of differing data types can be stored in structure arrays </a:t>
            </a:r>
          </a:p>
          <a:p>
            <a:r>
              <a:rPr lang="en-US"/>
              <a:t>Instead of using content indexing each of the matrices is given a location called a field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When would you use the short data type instead of double values?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some numerical analysis applications you may be able to improve the run time of a long problem by changing from double to single precision </a:t>
            </a:r>
          </a:p>
          <a:p>
            <a:r>
              <a:rPr lang="en-US"/>
              <a:t>However, round off error becomes more of a problem.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1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333" name="Oval 5"/>
          <p:cNvSpPr>
            <a:spLocks noChangeArrowheads="1"/>
          </p:cNvSpPr>
          <p:nvPr/>
        </p:nvSpPr>
        <p:spPr bwMode="auto">
          <a:xfrm>
            <a:off x="4144963" y="4525963"/>
            <a:ext cx="2103437" cy="1006475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3962400" y="5776913"/>
            <a:ext cx="3773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This structure array (struct) contains three fields</a:t>
            </a:r>
          </a:p>
        </p:txBody>
      </p:sp>
      <p:sp>
        <p:nvSpPr>
          <p:cNvPr id="99335" name="Oval 7"/>
          <p:cNvSpPr>
            <a:spLocks noChangeArrowheads="1"/>
          </p:cNvSpPr>
          <p:nvPr/>
        </p:nvSpPr>
        <p:spPr bwMode="auto">
          <a:xfrm>
            <a:off x="0" y="2481263"/>
            <a:ext cx="2090738" cy="4064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246063" y="2989263"/>
            <a:ext cx="2714625" cy="119062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This is still a 1x1 structure array – however it has three fields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animBg="1"/>
      <p:bldP spid="99334" grpId="0"/>
      <p:bldP spid="99335" grpId="0" animBg="1"/>
      <p:bldP spid="9933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1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4297363" y="3260725"/>
            <a:ext cx="3535362" cy="119062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We can add more content to the structure, and expand its size, by adding more matrices to the fields we’ve defined.</a:t>
            </a:r>
          </a:p>
        </p:txBody>
      </p:sp>
      <p:sp>
        <p:nvSpPr>
          <p:cNvPr id="101382" name="Oval 6"/>
          <p:cNvSpPr>
            <a:spLocks noChangeArrowheads="1"/>
          </p:cNvSpPr>
          <p:nvPr/>
        </p:nvSpPr>
        <p:spPr bwMode="auto">
          <a:xfrm>
            <a:off x="-14288" y="2468563"/>
            <a:ext cx="3352801" cy="347662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You can access the information using…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Matrix name</a:t>
            </a:r>
          </a:p>
          <a:p>
            <a:r>
              <a:rPr lang="en-US"/>
              <a:t>Field name</a:t>
            </a:r>
          </a:p>
          <a:p>
            <a:r>
              <a:rPr lang="en-US"/>
              <a:t>Index numbers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1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4237038" y="3551238"/>
            <a:ext cx="3230562" cy="91598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Just calling the matrix name returns a description of the array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1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3856038" y="4816475"/>
            <a:ext cx="4556125" cy="119062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You can access the actual arrays you’ve stored in the structure by using an index number to identify which set of data you’re interested 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1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3932238" y="3382963"/>
            <a:ext cx="4129087" cy="119062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You can use the field name to access just the data in certain fields.  This example returns the arrays in the first field of each member of the structure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1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3992563" y="2789238"/>
            <a:ext cx="3657600" cy="91598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Combining an index number and the field name allows you to access one particular array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1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3946525" y="2636838"/>
            <a:ext cx="4892675" cy="119062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Finally, if you want to know the content of one particular element in a field you must specify the element index number after the field name.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MATLAB’s primary data structure is the array </a:t>
            </a:r>
          </a:p>
          <a:p>
            <a:r>
              <a:rPr lang="en-US" sz="2800"/>
              <a:t>MATLAB supports a number of different array types, each of which can store a particular type of data</a:t>
            </a:r>
          </a:p>
          <a:p>
            <a:r>
              <a:rPr lang="en-US" sz="2800"/>
              <a:t>Cell and structure arrays can store more than one data type in the same array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Consider the harmonic series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1957388" y="2047875"/>
          <a:ext cx="60928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Equation" r:id="rId4" imgW="2819160" imgH="177480" progId="">
                  <p:embed/>
                </p:oleObj>
              </mc:Choice>
              <mc:Fallback>
                <p:oleObj name="Equation" r:id="rId4" imgW="2819160" imgH="1774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388" y="2047875"/>
                        <a:ext cx="60928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1981200" y="2986088"/>
          <a:ext cx="15240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Equation" r:id="rId6" imgW="583947" imgH="291973" progId="">
                  <p:embed/>
                </p:oleObj>
              </mc:Choice>
              <mc:Fallback>
                <p:oleObj name="Equation" r:id="rId6" imgW="583947" imgH="291973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986088"/>
                        <a:ext cx="15240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976688" y="3181350"/>
            <a:ext cx="3803650" cy="366713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Shorthand for the harmonic series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251075" y="4122738"/>
            <a:ext cx="5799138" cy="831850"/>
          </a:xfrm>
          <a:prstGeom prst="rect">
            <a:avLst/>
          </a:prstGeom>
          <a:solidFill>
            <a:srgbClr val="FFCCCC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This series diverges -it just keeps getting bigger the more terms you add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figure10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75" y="2162175"/>
            <a:ext cx="4814888" cy="3460750"/>
          </a:xfrm>
          <a:prstGeom prst="rect">
            <a:avLst/>
          </a:prstGeom>
          <a:noFill/>
        </p:spPr>
      </p:pic>
      <p:sp>
        <p:nvSpPr>
          <p:cNvPr id="35847" name="Rectangle 7"/>
          <p:cNvSpPr>
            <a:spLocks noGrp="1" noChangeArrowheads="1"/>
          </p:cNvSpPr>
          <p:nvPr>
            <p:ph type="title"/>
          </p:nvPr>
        </p:nvSpPr>
        <p:spPr>
          <a:xfrm>
            <a:off x="1981200" y="174625"/>
            <a:ext cx="6705600" cy="1249363"/>
          </a:xfrm>
        </p:spPr>
        <p:txBody>
          <a:bodyPr/>
          <a:lstStyle/>
          <a:p>
            <a:r>
              <a:rPr lang="en-US" sz="2800"/>
              <a:t>For large numbers of steps the results are different using double and single data types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902075" y="2590800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double</a:t>
            </a: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4733925" y="2801938"/>
            <a:ext cx="325438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5383213" y="3333750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single</a:t>
            </a:r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V="1">
            <a:off x="6105525" y="3097213"/>
            <a:ext cx="354013" cy="309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 and String Data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Character arrays store character information</a:t>
            </a:r>
          </a:p>
          <a:p>
            <a:r>
              <a:rPr lang="en-US"/>
              <a:t>A character array is produced from a string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21525179</TotalTime>
  <Words>1287</Words>
  <Application>Microsoft Macintosh PowerPoint</Application>
  <PresentationFormat>On-screen Show (4:3)</PresentationFormat>
  <Paragraphs>259</Paragraphs>
  <Slides>68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Office Theme</vt:lpstr>
      <vt:lpstr>Equation</vt:lpstr>
      <vt:lpstr>Chapter 11</vt:lpstr>
      <vt:lpstr>There are a variety of array types to store the data</vt:lpstr>
      <vt:lpstr>There are a variety of array types to store the data</vt:lpstr>
      <vt:lpstr>Numeric Data Types</vt:lpstr>
      <vt:lpstr>PowerPoint Presentation</vt:lpstr>
      <vt:lpstr>When would you use the short data type instead of double values?</vt:lpstr>
      <vt:lpstr>Consider the harmonic series</vt:lpstr>
      <vt:lpstr>For large numbers of steps the results are different using double and single data types</vt:lpstr>
      <vt:lpstr>Character and String Data</vt:lpstr>
      <vt:lpstr>PowerPoint Presentation</vt:lpstr>
      <vt:lpstr>PowerPoint Presentation</vt:lpstr>
      <vt:lpstr>Logical Data Types</vt:lpstr>
      <vt:lpstr>PowerPoint Presentation</vt:lpstr>
      <vt:lpstr>PowerPoint Presentation</vt:lpstr>
      <vt:lpstr>PowerPoint Presentation</vt:lpstr>
      <vt:lpstr>Section 10.3 Creating Character Arrays</vt:lpstr>
      <vt:lpstr>PowerPoint Presentation</vt:lpstr>
      <vt:lpstr>PowerPoint Presentation</vt:lpstr>
      <vt:lpstr>Character arrays can only hold character data</vt:lpstr>
      <vt:lpstr>Let’s combine an array of test scores and names</vt:lpstr>
      <vt:lpstr>PowerPoint Presentation</vt:lpstr>
      <vt:lpstr>PowerPoint Presentation</vt:lpstr>
      <vt:lpstr>PowerPoint Presentation</vt:lpstr>
      <vt:lpstr>Creation of file names</vt:lpstr>
      <vt:lpstr>Sample problem</vt:lpstr>
      <vt:lpstr>For example</vt:lpstr>
      <vt:lpstr>PowerPoint Presentation</vt:lpstr>
      <vt:lpstr>PowerPoint Presentation</vt:lpstr>
      <vt:lpstr>Section 10.4 Cell Arrays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10.5 Structure Arrays</vt:lpstr>
      <vt:lpstr>PowerPoint Presentation</vt:lpstr>
      <vt:lpstr>PowerPoint Presentation</vt:lpstr>
      <vt:lpstr>You can access the information using…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Simon Fraser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creator>Binay Bhattacharya</dc:creator>
  <cp:lastModifiedBy>Binay Bhattacharya</cp:lastModifiedBy>
  <cp:revision>7</cp:revision>
  <cp:lastPrinted>2010-12-03T21:52:57Z</cp:lastPrinted>
  <dcterms:created xsi:type="dcterms:W3CDTF">1970-01-01T01:03:46Z</dcterms:created>
  <dcterms:modified xsi:type="dcterms:W3CDTF">2012-04-02T17:18:48Z</dcterms:modified>
</cp:coreProperties>
</file>