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2" r:id="rId5"/>
    <p:sldId id="260" r:id="rId6"/>
    <p:sldId id="259" r:id="rId7"/>
    <p:sldId id="262" r:id="rId8"/>
    <p:sldId id="263" r:id="rId9"/>
    <p:sldId id="273" r:id="rId10"/>
    <p:sldId id="261" r:id="rId11"/>
    <p:sldId id="266" r:id="rId12"/>
    <p:sldId id="267" r:id="rId13"/>
    <p:sldId id="265" r:id="rId14"/>
    <p:sldId id="268" r:id="rId15"/>
    <p:sldId id="269" r:id="rId16"/>
    <p:sldId id="270" r:id="rId17"/>
    <p:sldId id="271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708" autoAdjust="0"/>
  </p:normalViewPr>
  <p:slideViewPr>
    <p:cSldViewPr snapToGrid="0" snapToObjects="1">
      <p:cViewPr>
        <p:scale>
          <a:sx n="76" d="100"/>
          <a:sy n="76" d="100"/>
        </p:scale>
        <p:origin x="-1840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4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9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7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70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1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6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42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3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95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3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4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CE99F-7FF9-444B-8D34-E2737DA869C5}" type="datetimeFigureOut">
              <a:rPr lang="en-US" smtClean="0"/>
              <a:t>12-02-27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058F-897C-1544-9AB5-55A39A79D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08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Activity (tentative)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   25</a:t>
            </a:r>
          </a:p>
          <a:p>
            <a:r>
              <a:rPr lang="en-US" dirty="0" smtClean="0"/>
              <a:t>CSIL 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512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269884" y="174806"/>
            <a:ext cx="5914987" cy="4628028"/>
            <a:chOff x="802031" y="980819"/>
            <a:chExt cx="5914987" cy="4628028"/>
          </a:xfrm>
        </p:grpSpPr>
        <p:grpSp>
          <p:nvGrpSpPr>
            <p:cNvPr id="9" name="Group 8"/>
            <p:cNvGrpSpPr/>
            <p:nvPr/>
          </p:nvGrpSpPr>
          <p:grpSpPr>
            <a:xfrm>
              <a:off x="2575494" y="1679709"/>
              <a:ext cx="4141524" cy="3929138"/>
              <a:chOff x="2759293" y="1612861"/>
              <a:chExt cx="4141524" cy="3929138"/>
            </a:xfrm>
          </p:grpSpPr>
          <p:pic>
            <p:nvPicPr>
              <p:cNvPr id="7" name="Picture 6" descr="Screen shot 2012-02-23 at 12.37.11 AM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59293" y="1612861"/>
                <a:ext cx="4141524" cy="3929138"/>
              </a:xfrm>
              <a:prstGeom prst="rect">
                <a:avLst/>
              </a:prstGeom>
            </p:spPr>
          </p:pic>
          <p:sp>
            <p:nvSpPr>
              <p:cNvPr id="4" name="Oval 3"/>
              <p:cNvSpPr/>
              <p:nvPr/>
            </p:nvSpPr>
            <p:spPr>
              <a:xfrm>
                <a:off x="3158002" y="1738001"/>
                <a:ext cx="3475472" cy="3599203"/>
              </a:xfrm>
              <a:prstGeom prst="ellipse">
                <a:avLst/>
              </a:prstGeom>
              <a:noFill/>
              <a:ln w="381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4026868" y="2707270"/>
                <a:ext cx="1821281" cy="1754712"/>
              </a:xfrm>
              <a:prstGeom prst="ellipse">
                <a:avLst/>
              </a:prstGeom>
              <a:noFill/>
              <a:ln w="38100" cmpd="sng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Oval 9"/>
            <p:cNvSpPr/>
            <p:nvPr/>
          </p:nvSpPr>
          <p:spPr>
            <a:xfrm>
              <a:off x="4645102" y="3559559"/>
              <a:ext cx="183799" cy="18382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394467" y="3709961"/>
              <a:ext cx="868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</a:t>
              </a:r>
              <a:r>
                <a:rPr lang="en-US" sz="2400" dirty="0" err="1" smtClean="0"/>
                <a:t>a,b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35705" y="5027335"/>
              <a:ext cx="29073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i</a:t>
              </a:r>
              <a:r>
                <a:rPr lang="en-US" sz="2800" dirty="0" smtClean="0"/>
                <a:t>nner circle (inner)</a:t>
              </a:r>
              <a:endParaRPr lang="en-US" sz="28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2031" y="980819"/>
              <a:ext cx="31580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</a:t>
              </a:r>
              <a:r>
                <a:rPr lang="en-US" sz="2800" dirty="0" smtClean="0"/>
                <a:t>uter circle (inner) </a:t>
              </a:r>
              <a:endParaRPr lang="en-US" sz="28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2575494" y="1504039"/>
              <a:ext cx="950105" cy="701885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2723567" y="4171626"/>
              <a:ext cx="1236466" cy="855709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48033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286592" y="128531"/>
            <a:ext cx="5914987" cy="4628028"/>
            <a:chOff x="802031" y="980819"/>
            <a:chExt cx="5914987" cy="4628028"/>
          </a:xfrm>
        </p:grpSpPr>
        <p:grpSp>
          <p:nvGrpSpPr>
            <p:cNvPr id="9" name="Group 8"/>
            <p:cNvGrpSpPr/>
            <p:nvPr/>
          </p:nvGrpSpPr>
          <p:grpSpPr>
            <a:xfrm>
              <a:off x="2575494" y="1679709"/>
              <a:ext cx="4141524" cy="3929138"/>
              <a:chOff x="2759293" y="1612861"/>
              <a:chExt cx="4141524" cy="3929138"/>
            </a:xfrm>
          </p:grpSpPr>
          <p:pic>
            <p:nvPicPr>
              <p:cNvPr id="7" name="Picture 6" descr="Screen shot 2012-02-23 at 12.37.11 AM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59293" y="1612861"/>
                <a:ext cx="4141524" cy="3929138"/>
              </a:xfrm>
              <a:prstGeom prst="rect">
                <a:avLst/>
              </a:prstGeom>
            </p:spPr>
          </p:pic>
          <p:sp>
            <p:nvSpPr>
              <p:cNvPr id="4" name="Oval 3"/>
              <p:cNvSpPr/>
              <p:nvPr/>
            </p:nvSpPr>
            <p:spPr>
              <a:xfrm>
                <a:off x="3158002" y="1738001"/>
                <a:ext cx="3475472" cy="3599203"/>
              </a:xfrm>
              <a:prstGeom prst="ellipse">
                <a:avLst/>
              </a:prstGeom>
              <a:noFill/>
              <a:ln w="381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4026868" y="2707270"/>
                <a:ext cx="1821281" cy="1754712"/>
              </a:xfrm>
              <a:prstGeom prst="ellipse">
                <a:avLst/>
              </a:prstGeom>
              <a:noFill/>
              <a:ln w="38100" cmpd="sng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Oval 9"/>
            <p:cNvSpPr/>
            <p:nvPr/>
          </p:nvSpPr>
          <p:spPr>
            <a:xfrm>
              <a:off x="4645102" y="3559559"/>
              <a:ext cx="183799" cy="18382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394467" y="3709961"/>
              <a:ext cx="868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</a:t>
              </a:r>
              <a:r>
                <a:rPr lang="en-US" sz="2400" dirty="0" err="1" smtClean="0"/>
                <a:t>a,b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35705" y="5027335"/>
              <a:ext cx="29073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i</a:t>
              </a:r>
              <a:r>
                <a:rPr lang="en-US" sz="2800" dirty="0" smtClean="0"/>
                <a:t>nner circle (inner)</a:t>
              </a:r>
              <a:endParaRPr lang="en-US" sz="28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2031" y="980819"/>
              <a:ext cx="31580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</a:t>
              </a:r>
              <a:r>
                <a:rPr lang="en-US" sz="2800" dirty="0" smtClean="0"/>
                <a:t>uter circle (inner) </a:t>
              </a:r>
              <a:endParaRPr lang="en-US" sz="28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2575494" y="1504039"/>
              <a:ext cx="950105" cy="701885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2723567" y="4171626"/>
              <a:ext cx="1236466" cy="855709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300762" y="5364406"/>
            <a:ext cx="857171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There are 10 vertices in total: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five on the inner circle (1, 3, 5, 7, 9)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f</a:t>
            </a:r>
            <a:r>
              <a:rPr lang="en-US" sz="2400" dirty="0" smtClean="0"/>
              <a:t>ive on the outer circle (2, 4, 6, 8, 10)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148911" y="2559992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608410" y="1410029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46881" y="1426743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444594" y="596588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0287" y="1888408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3099519" y="2509857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18514" y="3084308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7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4494721" y="4392030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30425" y="3713382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9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6574992" y="3613112"/>
            <a:ext cx="576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1093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8718" y="4425419"/>
            <a:ext cx="85717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The angle between two consecutive vertices is </a:t>
            </a:r>
            <a:r>
              <a:rPr lang="en-US" sz="2400" dirty="0" smtClean="0">
                <a:solidFill>
                  <a:srgbClr val="0000FF"/>
                </a:solidFill>
              </a:rPr>
              <a:t>2π/10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The angle of vertex </a:t>
            </a:r>
            <a:r>
              <a:rPr lang="en-US" sz="2400" b="1" i="1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 : </a:t>
            </a:r>
            <a:r>
              <a:rPr lang="en-US" sz="2400" i="1" dirty="0" smtClean="0">
                <a:solidFill>
                  <a:srgbClr val="0000FF"/>
                </a:solidFill>
              </a:rPr>
              <a:t>(i-1)*2π/10 (say, t)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The x-coordinate of vertex  </a:t>
            </a:r>
            <a:r>
              <a:rPr lang="en-US" sz="2400" b="1" i="1" dirty="0" err="1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 on the inner circle: </a:t>
            </a:r>
            <a:r>
              <a:rPr lang="en-US" sz="2400" dirty="0" smtClean="0">
                <a:solidFill>
                  <a:srgbClr val="0000FF"/>
                </a:solidFill>
              </a:rPr>
              <a:t>a + </a:t>
            </a:r>
            <a:r>
              <a:rPr lang="en-US" sz="2400" dirty="0" err="1" smtClean="0">
                <a:solidFill>
                  <a:srgbClr val="0000FF"/>
                </a:solidFill>
              </a:rPr>
              <a:t>r_i</a:t>
            </a:r>
            <a:r>
              <a:rPr lang="en-US" sz="2400" dirty="0" smtClean="0">
                <a:solidFill>
                  <a:srgbClr val="0000FF"/>
                </a:solidFill>
              </a:rPr>
              <a:t>*</a:t>
            </a:r>
            <a:r>
              <a:rPr lang="en-US" sz="2400" dirty="0" err="1" smtClean="0">
                <a:solidFill>
                  <a:srgbClr val="0000FF"/>
                </a:solidFill>
              </a:rPr>
              <a:t>cos</a:t>
            </a:r>
            <a:r>
              <a:rPr lang="en-US" sz="2400" dirty="0" smtClean="0">
                <a:solidFill>
                  <a:srgbClr val="0000FF"/>
                </a:solidFill>
              </a:rPr>
              <a:t>(t)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The y-coordinate of vertex  </a:t>
            </a:r>
            <a:r>
              <a:rPr lang="en-US" sz="2400" b="1" i="1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 on the inner circle: </a:t>
            </a:r>
            <a:r>
              <a:rPr lang="en-US" sz="2400" dirty="0" smtClean="0">
                <a:solidFill>
                  <a:srgbClr val="0000FF"/>
                </a:solidFill>
              </a:rPr>
              <a:t>b + </a:t>
            </a:r>
            <a:r>
              <a:rPr lang="en-US" sz="2400" dirty="0" err="1" smtClean="0">
                <a:solidFill>
                  <a:srgbClr val="0000FF"/>
                </a:solidFill>
              </a:rPr>
              <a:t>r_i</a:t>
            </a:r>
            <a:r>
              <a:rPr lang="en-US" sz="2400" dirty="0" smtClean="0">
                <a:solidFill>
                  <a:srgbClr val="0000FF"/>
                </a:solidFill>
              </a:rPr>
              <a:t>*sin(t)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The x-coordinate of vertex  </a:t>
            </a:r>
            <a:r>
              <a:rPr lang="en-US" sz="2400" b="1" i="1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 on the outer circle: </a:t>
            </a:r>
            <a:r>
              <a:rPr lang="en-US" sz="2400" dirty="0" smtClean="0">
                <a:solidFill>
                  <a:srgbClr val="0000FF"/>
                </a:solidFill>
              </a:rPr>
              <a:t>a + </a:t>
            </a:r>
            <a:r>
              <a:rPr lang="en-US" sz="2400" dirty="0" err="1" smtClean="0">
                <a:solidFill>
                  <a:srgbClr val="0000FF"/>
                </a:solidFill>
              </a:rPr>
              <a:t>r_o</a:t>
            </a:r>
            <a:r>
              <a:rPr lang="en-US" sz="2400" dirty="0" smtClean="0">
                <a:solidFill>
                  <a:srgbClr val="0000FF"/>
                </a:solidFill>
              </a:rPr>
              <a:t>*</a:t>
            </a:r>
            <a:r>
              <a:rPr lang="en-US" sz="2400" dirty="0" err="1" smtClean="0">
                <a:solidFill>
                  <a:srgbClr val="0000FF"/>
                </a:solidFill>
              </a:rPr>
              <a:t>cos</a:t>
            </a:r>
            <a:r>
              <a:rPr lang="en-US" sz="2400" dirty="0" smtClean="0">
                <a:solidFill>
                  <a:srgbClr val="0000FF"/>
                </a:solidFill>
              </a:rPr>
              <a:t>(t)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The x-coordinate of vertex  </a:t>
            </a:r>
            <a:r>
              <a:rPr lang="en-US" sz="2400" b="1" i="1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 on the inner circle: </a:t>
            </a:r>
            <a:r>
              <a:rPr lang="en-US" sz="2400" dirty="0" smtClean="0">
                <a:solidFill>
                  <a:srgbClr val="0000FF"/>
                </a:solidFill>
              </a:rPr>
              <a:t>a + </a:t>
            </a:r>
            <a:r>
              <a:rPr lang="en-US" sz="2400" dirty="0" err="1" smtClean="0">
                <a:solidFill>
                  <a:srgbClr val="0000FF"/>
                </a:solidFill>
              </a:rPr>
              <a:t>r_o</a:t>
            </a:r>
            <a:r>
              <a:rPr lang="en-US" sz="2400" dirty="0" smtClean="0">
                <a:solidFill>
                  <a:srgbClr val="0000FF"/>
                </a:solidFill>
              </a:rPr>
              <a:t>*sin(t)</a:t>
            </a:r>
            <a:endParaRPr lang="en-US" sz="2400" b="1" dirty="0" smtClean="0">
              <a:solidFill>
                <a:srgbClr val="0000FF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400" b="1" dirty="0" smtClean="0">
              <a:solidFill>
                <a:srgbClr val="0000FF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400" b="1" dirty="0" smtClean="0">
              <a:solidFill>
                <a:srgbClr val="0000FF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28393" y="4120387"/>
            <a:ext cx="38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8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286592" y="-138861"/>
            <a:ext cx="6833982" cy="4725164"/>
            <a:chOff x="1286592" y="128531"/>
            <a:chExt cx="6833982" cy="4725164"/>
          </a:xfrm>
        </p:grpSpPr>
        <p:sp>
          <p:nvSpPr>
            <p:cNvPr id="53" name="Freeform 52"/>
            <p:cNvSpPr/>
            <p:nvPr/>
          </p:nvSpPr>
          <p:spPr>
            <a:xfrm>
              <a:off x="4578266" y="2774116"/>
              <a:ext cx="651651" cy="2079579"/>
            </a:xfrm>
            <a:custGeom>
              <a:avLst/>
              <a:gdLst>
                <a:gd name="connsiteX0" fmla="*/ 685069 w 685069"/>
                <a:gd name="connsiteY0" fmla="*/ 0 h 2373040"/>
                <a:gd name="connsiteX1" fmla="*/ 0 w 685069"/>
                <a:gd name="connsiteY1" fmla="*/ 2373040 h 2373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5069" h="2373040">
                  <a:moveTo>
                    <a:pt x="685069" y="0"/>
                  </a:moveTo>
                  <a:lnTo>
                    <a:pt x="0" y="237304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5213208" y="2790828"/>
              <a:ext cx="751905" cy="2062867"/>
            </a:xfrm>
            <a:custGeom>
              <a:avLst/>
              <a:gdLst>
                <a:gd name="connsiteX0" fmla="*/ 0 w 785323"/>
                <a:gd name="connsiteY0" fmla="*/ 0 h 2205924"/>
                <a:gd name="connsiteX1" fmla="*/ 785323 w 785323"/>
                <a:gd name="connsiteY1" fmla="*/ 2205924 h 2205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85323" h="2205924">
                  <a:moveTo>
                    <a:pt x="0" y="0"/>
                  </a:moveTo>
                  <a:lnTo>
                    <a:pt x="785323" y="2205924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1286592" y="128531"/>
              <a:ext cx="6833982" cy="4423233"/>
              <a:chOff x="1286592" y="128531"/>
              <a:chExt cx="6833982" cy="4423233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3458764" y="952561"/>
                <a:ext cx="3475472" cy="3599203"/>
              </a:xfrm>
              <a:prstGeom prst="ellipse">
                <a:avLst/>
              </a:prstGeom>
              <a:noFill/>
              <a:ln w="3810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4327630" y="1921830"/>
                <a:ext cx="1821281" cy="1754712"/>
              </a:xfrm>
              <a:prstGeom prst="ellipse">
                <a:avLst/>
              </a:prstGeom>
              <a:noFill/>
              <a:ln w="38100" cmpd="sng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129663" y="2707271"/>
                <a:ext cx="183799" cy="18382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4879028" y="2857673"/>
                <a:ext cx="8688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(</a:t>
                </a:r>
                <a:r>
                  <a:rPr lang="en-US" sz="2400" dirty="0" err="1" smtClean="0"/>
                  <a:t>a,b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553939" y="3120670"/>
                <a:ext cx="180457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i</a:t>
                </a:r>
                <a:r>
                  <a:rPr lang="en-US" sz="2800" dirty="0" smtClean="0"/>
                  <a:t>nner circle</a:t>
                </a:r>
              </a:p>
              <a:p>
                <a:r>
                  <a:rPr lang="en-US" sz="2800" dirty="0" smtClean="0"/>
                  <a:t>(radius </a:t>
                </a:r>
                <a:r>
                  <a:rPr lang="en-US" sz="2800" dirty="0" err="1" smtClean="0"/>
                  <a:t>r_i</a:t>
                </a:r>
                <a:r>
                  <a:rPr lang="en-US" sz="2800" dirty="0" smtClean="0"/>
                  <a:t>)</a:t>
                </a:r>
                <a:endParaRPr lang="en-US" sz="28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286592" y="128531"/>
                <a:ext cx="207191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</a:t>
                </a:r>
                <a:r>
                  <a:rPr lang="en-US" sz="2800" dirty="0" smtClean="0"/>
                  <a:t>uter circle</a:t>
                </a:r>
              </a:p>
              <a:p>
                <a:r>
                  <a:rPr lang="en-US" sz="2800" dirty="0" smtClean="0"/>
                  <a:t>(radius </a:t>
                </a:r>
                <a:r>
                  <a:rPr lang="en-US" sz="2800" dirty="0" err="1" smtClean="0"/>
                  <a:t>r_o</a:t>
                </a:r>
                <a:r>
                  <a:rPr lang="en-US" sz="2800" dirty="0" smtClean="0"/>
                  <a:t>)</a:t>
                </a:r>
                <a:endParaRPr lang="en-US" sz="2800" dirty="0"/>
              </a:p>
            </p:txBody>
          </p:sp>
          <p:cxnSp>
            <p:nvCxnSpPr>
              <p:cNvPr id="15" name="Straight Arrow Connector 14"/>
              <p:cNvCxnSpPr/>
              <p:nvPr/>
            </p:nvCxnSpPr>
            <p:spPr>
              <a:xfrm>
                <a:off x="3060055" y="651751"/>
                <a:ext cx="950105" cy="701885"/>
              </a:xfrm>
              <a:prstGeom prst="straightConnector1">
                <a:avLst/>
              </a:prstGeom>
              <a:ln w="28575" cmpd="sng">
                <a:solidFill>
                  <a:srgbClr val="3366FF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 flipV="1">
                <a:off x="3224837" y="3021658"/>
                <a:ext cx="1138519" cy="524315"/>
              </a:xfrm>
              <a:prstGeom prst="straightConnector1">
                <a:avLst/>
              </a:prstGeom>
              <a:ln w="38100" cmpd="sng">
                <a:solidFill>
                  <a:srgbClr val="3366FF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TextBox 4"/>
              <p:cNvSpPr txBox="1"/>
              <p:nvPr/>
            </p:nvSpPr>
            <p:spPr>
              <a:xfrm>
                <a:off x="6148911" y="2559992"/>
                <a:ext cx="3843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1</a:t>
                </a:r>
                <a:endParaRPr lang="en-US" sz="24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608410" y="1410029"/>
                <a:ext cx="3843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346881" y="1426743"/>
                <a:ext cx="3843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444594" y="596588"/>
                <a:ext cx="3843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060287" y="1888408"/>
                <a:ext cx="3843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5</a:t>
                </a:r>
                <a:endParaRPr lang="en-US" sz="24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099519" y="2509857"/>
                <a:ext cx="3843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6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018514" y="3084308"/>
                <a:ext cx="3843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7</a:t>
                </a:r>
                <a:endParaRPr lang="en-US" sz="2400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430425" y="3713382"/>
                <a:ext cx="3843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9</a:t>
                </a:r>
                <a:endParaRPr lang="en-US" sz="2400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574992" y="3613112"/>
                <a:ext cx="5764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10</a:t>
                </a:r>
                <a:endParaRPr lang="en-US" sz="2400" dirty="0"/>
              </a:p>
            </p:txBody>
          </p:sp>
          <p:sp>
            <p:nvSpPr>
              <p:cNvPr id="2" name="Oval 1"/>
              <p:cNvSpPr/>
              <p:nvPr/>
            </p:nvSpPr>
            <p:spPr>
              <a:xfrm>
                <a:off x="6608410" y="1721292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6082075" y="2709269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367627" y="1871694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4550905" y="983052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4427885" y="2274872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3391928" y="2707271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4444594" y="3244137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661811" y="4360606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453191" y="3562980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6608410" y="3676542"/>
                <a:ext cx="133672" cy="15040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reeform 38"/>
              <p:cNvSpPr/>
              <p:nvPr/>
            </p:nvSpPr>
            <p:spPr>
              <a:xfrm>
                <a:off x="5229917" y="1119673"/>
                <a:ext cx="2489641" cy="1654443"/>
              </a:xfrm>
              <a:custGeom>
                <a:avLst/>
                <a:gdLst>
                  <a:gd name="connsiteX0" fmla="*/ 0 w 2489641"/>
                  <a:gd name="connsiteY0" fmla="*/ 1654443 h 1654443"/>
                  <a:gd name="connsiteX1" fmla="*/ 2489641 w 2489641"/>
                  <a:gd name="connsiteY1" fmla="*/ 0 h 1654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489641" h="1654443">
                    <a:moveTo>
                      <a:pt x="0" y="1654443"/>
                    </a:moveTo>
                    <a:lnTo>
                      <a:pt x="2489641" y="0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/>
              <p:cNvCxnSpPr>
                <a:stCxn id="39" idx="0"/>
              </p:cNvCxnSpPr>
              <p:nvPr/>
            </p:nvCxnSpPr>
            <p:spPr>
              <a:xfrm>
                <a:off x="5229917" y="2774116"/>
                <a:ext cx="2890657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eeform 45"/>
              <p:cNvSpPr/>
              <p:nvPr/>
            </p:nvSpPr>
            <p:spPr>
              <a:xfrm>
                <a:off x="5196499" y="434500"/>
                <a:ext cx="768614" cy="2322905"/>
              </a:xfrm>
              <a:custGeom>
                <a:avLst/>
                <a:gdLst>
                  <a:gd name="connsiteX0" fmla="*/ 0 w 768614"/>
                  <a:gd name="connsiteY0" fmla="*/ 2322905 h 2322905"/>
                  <a:gd name="connsiteX1" fmla="*/ 768614 w 768614"/>
                  <a:gd name="connsiteY1" fmla="*/ 0 h 2322905"/>
                  <a:gd name="connsiteX2" fmla="*/ 768614 w 768614"/>
                  <a:gd name="connsiteY2" fmla="*/ 0 h 2322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68614" h="2322905">
                    <a:moveTo>
                      <a:pt x="0" y="2322905"/>
                    </a:moveTo>
                    <a:lnTo>
                      <a:pt x="768614" y="0"/>
                    </a:lnTo>
                    <a:lnTo>
                      <a:pt x="768614" y="0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4461303" y="584904"/>
                <a:ext cx="751905" cy="2172501"/>
              </a:xfrm>
              <a:custGeom>
                <a:avLst/>
                <a:gdLst>
                  <a:gd name="connsiteX0" fmla="*/ 751905 w 751905"/>
                  <a:gd name="connsiteY0" fmla="*/ 2172501 h 2172501"/>
                  <a:gd name="connsiteX1" fmla="*/ 0 w 751905"/>
                  <a:gd name="connsiteY1" fmla="*/ 0 h 2172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51905" h="2172501">
                    <a:moveTo>
                      <a:pt x="751905" y="2172501"/>
                    </a:moveTo>
                    <a:lnTo>
                      <a:pt x="0" y="0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reeform 49"/>
              <p:cNvSpPr/>
              <p:nvPr/>
            </p:nvSpPr>
            <p:spPr>
              <a:xfrm>
                <a:off x="3224837" y="1587597"/>
                <a:ext cx="2005080" cy="1203231"/>
              </a:xfrm>
              <a:custGeom>
                <a:avLst/>
                <a:gdLst>
                  <a:gd name="connsiteX0" fmla="*/ 2005080 w 2005080"/>
                  <a:gd name="connsiteY0" fmla="*/ 1203231 h 1203231"/>
                  <a:gd name="connsiteX1" fmla="*/ 0 w 2005080"/>
                  <a:gd name="connsiteY1" fmla="*/ 0 h 1203231"/>
                  <a:gd name="connsiteX2" fmla="*/ 0 w 2005080"/>
                  <a:gd name="connsiteY2" fmla="*/ 0 h 1203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05080" h="1203231">
                    <a:moveTo>
                      <a:pt x="2005080" y="1203231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2723567" y="2790828"/>
                <a:ext cx="2489641" cy="0"/>
              </a:xfrm>
              <a:custGeom>
                <a:avLst/>
                <a:gdLst>
                  <a:gd name="connsiteX0" fmla="*/ 2489641 w 2489641"/>
                  <a:gd name="connsiteY0" fmla="*/ 0 h 0"/>
                  <a:gd name="connsiteX1" fmla="*/ 0 w 2489641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489641">
                    <a:moveTo>
                      <a:pt x="2489641" y="0"/>
                    </a:moveTo>
                    <a:lnTo>
                      <a:pt x="0" y="0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reeform 51"/>
              <p:cNvSpPr/>
              <p:nvPr/>
            </p:nvSpPr>
            <p:spPr>
              <a:xfrm>
                <a:off x="3492181" y="2774116"/>
                <a:ext cx="1721027" cy="1353635"/>
              </a:xfrm>
              <a:custGeom>
                <a:avLst/>
                <a:gdLst>
                  <a:gd name="connsiteX0" fmla="*/ 1721027 w 1721027"/>
                  <a:gd name="connsiteY0" fmla="*/ 0 h 1353635"/>
                  <a:gd name="connsiteX1" fmla="*/ 0 w 1721027"/>
                  <a:gd name="connsiteY1" fmla="*/ 1353635 h 1353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721027" h="1353635">
                    <a:moveTo>
                      <a:pt x="1721027" y="0"/>
                    </a:moveTo>
                    <a:lnTo>
                      <a:pt x="0" y="1353635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5263335" y="2757405"/>
                <a:ext cx="2055207" cy="1370347"/>
              </a:xfrm>
              <a:custGeom>
                <a:avLst/>
                <a:gdLst>
                  <a:gd name="connsiteX0" fmla="*/ 0 w 2055207"/>
                  <a:gd name="connsiteY0" fmla="*/ 0 h 1370347"/>
                  <a:gd name="connsiteX1" fmla="*/ 2055207 w 2055207"/>
                  <a:gd name="connsiteY1" fmla="*/ 1370347 h 1370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55207" h="1370347">
                    <a:moveTo>
                      <a:pt x="0" y="0"/>
                    </a:moveTo>
                    <a:lnTo>
                      <a:pt x="2055207" y="1370347"/>
                    </a:lnTo>
                  </a:path>
                </a:pathLst>
              </a:cu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55427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Arguments for function </a:t>
            </a:r>
            <a:r>
              <a:rPr lang="en-US" dirty="0" err="1" smtClean="0"/>
              <a:t>DrawStar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5768"/>
            <a:ext cx="9144000" cy="4525963"/>
          </a:xfrm>
        </p:spPr>
        <p:txBody>
          <a:bodyPr/>
          <a:lstStyle/>
          <a:p>
            <a:r>
              <a:rPr lang="en-US" sz="3100" dirty="0" smtClean="0"/>
              <a:t>Center position of the star (</a:t>
            </a:r>
            <a:r>
              <a:rPr lang="en-US" sz="3100" dirty="0" err="1" smtClean="0"/>
              <a:t>c_x</a:t>
            </a:r>
            <a:r>
              <a:rPr lang="en-US" sz="3100" dirty="0" smtClean="0"/>
              <a:t>, </a:t>
            </a:r>
            <a:r>
              <a:rPr lang="en-US" sz="3100" dirty="0" err="1" smtClean="0"/>
              <a:t>c_y</a:t>
            </a:r>
            <a:r>
              <a:rPr lang="en-US" sz="3100" dirty="0" smtClean="0"/>
              <a:t>: numeric)</a:t>
            </a:r>
          </a:p>
          <a:p>
            <a:r>
              <a:rPr lang="en-US" sz="3100" dirty="0" smtClean="0"/>
              <a:t>Five vertices on the outer circle of radius </a:t>
            </a:r>
            <a:r>
              <a:rPr lang="en-US" sz="3100" dirty="0" err="1" smtClean="0"/>
              <a:t>r_o</a:t>
            </a:r>
            <a:endParaRPr lang="en-US" sz="3100" dirty="0" smtClean="0"/>
          </a:p>
          <a:p>
            <a:r>
              <a:rPr lang="en-US" sz="3100" dirty="0" smtClean="0"/>
              <a:t>Five vertices on the inner circle of radius </a:t>
            </a:r>
            <a:r>
              <a:rPr lang="en-US" sz="3100" dirty="0" err="1" smtClean="0"/>
              <a:t>r_i</a:t>
            </a:r>
            <a:endParaRPr lang="en-US" sz="3100" dirty="0" smtClean="0"/>
          </a:p>
          <a:p>
            <a:r>
              <a:rPr lang="en-US" sz="3100" dirty="0" smtClean="0"/>
              <a:t>Filling color  (color: string)</a:t>
            </a:r>
          </a:p>
          <a:p>
            <a:r>
              <a:rPr lang="en-US" sz="3100" dirty="0" smtClean="0"/>
              <a:t>The first line of the function</a:t>
            </a:r>
          </a:p>
          <a:p>
            <a:pPr marL="0" indent="0">
              <a:buNone/>
            </a:pPr>
            <a:r>
              <a:rPr lang="en-US" sz="3100" dirty="0"/>
              <a:t> </a:t>
            </a:r>
            <a:r>
              <a:rPr lang="en-US" sz="3100" dirty="0" smtClean="0"/>
              <a:t>  </a:t>
            </a:r>
            <a:r>
              <a:rPr lang="en-US" sz="3600" dirty="0" smtClean="0">
                <a:solidFill>
                  <a:srgbClr val="FF0000"/>
                </a:solidFill>
              </a:rPr>
              <a:t>function </a:t>
            </a:r>
            <a:r>
              <a:rPr lang="en-US" sz="3600" dirty="0" err="1" smtClean="0">
                <a:solidFill>
                  <a:srgbClr val="FF0000"/>
                </a:solidFill>
              </a:rPr>
              <a:t>DrawStar</a:t>
            </a:r>
            <a:r>
              <a:rPr lang="en-US" sz="3600" dirty="0" smtClean="0">
                <a:solidFill>
                  <a:srgbClr val="FF0000"/>
                </a:solidFill>
              </a:rPr>
              <a:t>(</a:t>
            </a:r>
            <a:r>
              <a:rPr lang="en-US" sz="3600" dirty="0" err="1" smtClean="0">
                <a:solidFill>
                  <a:srgbClr val="FF0000"/>
                </a:solidFill>
              </a:rPr>
              <a:t>c_x</a:t>
            </a:r>
            <a:r>
              <a:rPr lang="en-US" sz="3600" dirty="0" smtClean="0">
                <a:solidFill>
                  <a:srgbClr val="FF0000"/>
                </a:solidFill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</a:rPr>
              <a:t>c_y</a:t>
            </a:r>
            <a:r>
              <a:rPr lang="en-US" sz="3600" dirty="0" smtClean="0">
                <a:solidFill>
                  <a:srgbClr val="FF0000"/>
                </a:solidFill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</a:rPr>
              <a:t>r_o</a:t>
            </a:r>
            <a:r>
              <a:rPr lang="en-US" sz="3600" dirty="0" smtClean="0">
                <a:solidFill>
                  <a:srgbClr val="FF0000"/>
                </a:solidFill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</a:rPr>
              <a:t>r_i</a:t>
            </a:r>
            <a:r>
              <a:rPr lang="en-US" sz="3600" dirty="0" smtClean="0">
                <a:solidFill>
                  <a:srgbClr val="FF0000"/>
                </a:solidFill>
              </a:rPr>
              <a:t>, color)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654356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DrawStar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9392"/>
            <a:ext cx="8498824" cy="5558608"/>
          </a:xfrm>
        </p:spPr>
        <p:txBody>
          <a:bodyPr>
            <a:noAutofit/>
          </a:bodyPr>
          <a:lstStyle/>
          <a:p>
            <a:r>
              <a:rPr lang="en-US" sz="2400" dirty="0" smtClean="0"/>
              <a:t>First partition 2π angle into 10 parts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T = [ 0 : 2*pi/10 : 2*pi];</a:t>
            </a:r>
          </a:p>
          <a:p>
            <a:r>
              <a:rPr lang="en-US" sz="2800" dirty="0" smtClean="0"/>
              <a:t>Pick the odd sequence of the vertices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odd = [1:2:length(T)];</a:t>
            </a:r>
          </a:p>
          <a:p>
            <a:r>
              <a:rPr lang="en-US" sz="2800" dirty="0" smtClean="0"/>
              <a:t>Pick the even sequence of the vertices: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even = [2:2:length(T)];</a:t>
            </a:r>
          </a:p>
          <a:p>
            <a:r>
              <a:rPr lang="en-US" sz="2800" dirty="0" smtClean="0"/>
              <a:t>X and Y coordinates of the odd numbered vertices: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X(odd) = </a:t>
            </a:r>
            <a:r>
              <a:rPr lang="en-US" sz="2400" dirty="0" err="1" smtClean="0">
                <a:solidFill>
                  <a:srgbClr val="0000FF"/>
                </a:solidFill>
              </a:rPr>
              <a:t>c_x</a:t>
            </a:r>
            <a:r>
              <a:rPr lang="en-US" sz="2400" dirty="0" smtClean="0">
                <a:solidFill>
                  <a:srgbClr val="0000FF"/>
                </a:solidFill>
              </a:rPr>
              <a:t> + </a:t>
            </a:r>
            <a:r>
              <a:rPr lang="en-US" sz="2400" dirty="0" err="1" smtClean="0">
                <a:solidFill>
                  <a:srgbClr val="0000FF"/>
                </a:solidFill>
              </a:rPr>
              <a:t>r_i</a:t>
            </a:r>
            <a:r>
              <a:rPr lang="en-US" sz="2400" dirty="0" smtClean="0">
                <a:solidFill>
                  <a:srgbClr val="0000FF"/>
                </a:solidFill>
              </a:rPr>
              <a:t> .*</a:t>
            </a:r>
            <a:r>
              <a:rPr lang="en-US" sz="2400" dirty="0" err="1" smtClean="0">
                <a:solidFill>
                  <a:srgbClr val="0000FF"/>
                </a:solidFill>
              </a:rPr>
              <a:t>cos</a:t>
            </a:r>
            <a:r>
              <a:rPr lang="en-US" sz="2400" dirty="0" smtClean="0">
                <a:solidFill>
                  <a:srgbClr val="0000FF"/>
                </a:solidFill>
              </a:rPr>
              <a:t>(T(odd));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Y(odd) = </a:t>
            </a:r>
            <a:r>
              <a:rPr lang="en-US" sz="2400" dirty="0" err="1" smtClean="0">
                <a:solidFill>
                  <a:srgbClr val="0000FF"/>
                </a:solidFill>
              </a:rPr>
              <a:t>c_y</a:t>
            </a:r>
            <a:r>
              <a:rPr lang="en-US" sz="2400" dirty="0" smtClean="0">
                <a:solidFill>
                  <a:srgbClr val="0000FF"/>
                </a:solidFill>
              </a:rPr>
              <a:t> + </a:t>
            </a:r>
            <a:r>
              <a:rPr lang="en-US" sz="2400" dirty="0" err="1" smtClean="0">
                <a:solidFill>
                  <a:srgbClr val="0000FF"/>
                </a:solidFill>
              </a:rPr>
              <a:t>r_i</a:t>
            </a:r>
            <a:r>
              <a:rPr lang="en-US" sz="2400" dirty="0" smtClean="0">
                <a:solidFill>
                  <a:srgbClr val="0000FF"/>
                </a:solidFill>
              </a:rPr>
              <a:t> .*sin(T(odd));</a:t>
            </a:r>
          </a:p>
          <a:p>
            <a:r>
              <a:rPr lang="en-US" sz="2800" dirty="0" smtClean="0"/>
              <a:t>X and Y coordinates of the even numbered vertices: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X(even) = </a:t>
            </a:r>
            <a:r>
              <a:rPr lang="en-US" sz="2400" dirty="0" err="1" smtClean="0">
                <a:solidFill>
                  <a:srgbClr val="0000FF"/>
                </a:solidFill>
              </a:rPr>
              <a:t>c_x</a:t>
            </a:r>
            <a:r>
              <a:rPr lang="en-US" sz="2400" dirty="0" smtClean="0">
                <a:solidFill>
                  <a:srgbClr val="0000FF"/>
                </a:solidFill>
              </a:rPr>
              <a:t> + </a:t>
            </a:r>
            <a:r>
              <a:rPr lang="en-US" sz="2400" dirty="0" err="1" smtClean="0">
                <a:solidFill>
                  <a:srgbClr val="0000FF"/>
                </a:solidFill>
              </a:rPr>
              <a:t>r_o</a:t>
            </a:r>
            <a:r>
              <a:rPr lang="en-US" sz="2400" dirty="0" smtClean="0">
                <a:solidFill>
                  <a:srgbClr val="0000FF"/>
                </a:solidFill>
              </a:rPr>
              <a:t> .*</a:t>
            </a:r>
            <a:r>
              <a:rPr lang="en-US" sz="2400" dirty="0" err="1" smtClean="0">
                <a:solidFill>
                  <a:srgbClr val="0000FF"/>
                </a:solidFill>
              </a:rPr>
              <a:t>cos</a:t>
            </a:r>
            <a:r>
              <a:rPr lang="en-US" sz="2400" dirty="0" smtClean="0">
                <a:solidFill>
                  <a:srgbClr val="0000FF"/>
                </a:solidFill>
              </a:rPr>
              <a:t>(T(even));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Y(even) = </a:t>
            </a:r>
            <a:r>
              <a:rPr lang="en-US" sz="2400" dirty="0" err="1" smtClean="0">
                <a:solidFill>
                  <a:srgbClr val="0000FF"/>
                </a:solidFill>
              </a:rPr>
              <a:t>c_y</a:t>
            </a:r>
            <a:r>
              <a:rPr lang="en-US" sz="2400" dirty="0" smtClean="0">
                <a:solidFill>
                  <a:srgbClr val="0000FF"/>
                </a:solidFill>
              </a:rPr>
              <a:t> + </a:t>
            </a:r>
            <a:r>
              <a:rPr lang="en-US" sz="2400" dirty="0" err="1" smtClean="0">
                <a:solidFill>
                  <a:srgbClr val="0000FF"/>
                </a:solidFill>
              </a:rPr>
              <a:t>r_o</a:t>
            </a:r>
            <a:r>
              <a:rPr lang="en-US" sz="2400" dirty="0" smtClean="0">
                <a:solidFill>
                  <a:srgbClr val="0000FF"/>
                </a:solidFill>
              </a:rPr>
              <a:t>.*sin(T(even));</a:t>
            </a:r>
            <a:endParaRPr lang="en-US" dirty="0" smtClean="0">
              <a:solidFill>
                <a:srgbClr val="0000FF"/>
              </a:solidFill>
            </a:endParaRP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81962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DrawStar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9391"/>
            <a:ext cx="8498824" cy="3079033"/>
          </a:xfrm>
        </p:spPr>
        <p:txBody>
          <a:bodyPr>
            <a:noAutofit/>
          </a:bodyPr>
          <a:lstStyle/>
          <a:p>
            <a:r>
              <a:rPr lang="en-US" sz="2800" dirty="0" smtClean="0"/>
              <a:t>Now the vectors (row) X and Y contain the vertices of the star.</a:t>
            </a:r>
          </a:p>
          <a:p>
            <a:r>
              <a:rPr lang="en-US" sz="2800" dirty="0" smtClean="0"/>
              <a:t>You can now plot the star with fill color, say color=‘r’:</a:t>
            </a:r>
            <a:endParaRPr lang="en-US" sz="2400" dirty="0" smtClean="0"/>
          </a:p>
          <a:p>
            <a:pPr lvl="1"/>
            <a:r>
              <a:rPr lang="en-US" dirty="0"/>
              <a:t>f</a:t>
            </a:r>
            <a:r>
              <a:rPr lang="en-US" dirty="0" smtClean="0"/>
              <a:t>ill(</a:t>
            </a:r>
            <a:r>
              <a:rPr lang="en-US" dirty="0" err="1" smtClean="0"/>
              <a:t>X,Y,color</a:t>
            </a:r>
            <a:r>
              <a:rPr lang="en-US" dirty="0" smtClean="0"/>
              <a:t>)</a:t>
            </a:r>
          </a:p>
          <a:p>
            <a:r>
              <a:rPr lang="en-US" sz="2800" dirty="0" smtClean="0"/>
              <a:t>The star is centered at (</a:t>
            </a:r>
            <a:r>
              <a:rPr lang="en-US" sz="2800" dirty="0" err="1" smtClean="0"/>
              <a:t>c_x,c_y</a:t>
            </a:r>
            <a:r>
              <a:rPr lang="en-US" sz="2800" dirty="0" smtClean="0"/>
              <a:t>)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27816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2-02-23 at 8.16.3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019" y="695096"/>
            <a:ext cx="3505200" cy="34163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69122" y="4512117"/>
            <a:ext cx="69175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Need to generate many stars (say N) around a circle of radius R with the center at (</a:t>
            </a:r>
            <a:r>
              <a:rPr lang="en-US" sz="2400" dirty="0" err="1" smtClean="0"/>
              <a:t>r_x</a:t>
            </a:r>
            <a:r>
              <a:rPr lang="en-US" sz="2400" dirty="0" smtClean="0"/>
              <a:t>, </a:t>
            </a:r>
            <a:r>
              <a:rPr lang="en-US" sz="2400" dirty="0" err="1" smtClean="0"/>
              <a:t>r_y</a:t>
            </a:r>
            <a:r>
              <a:rPr lang="en-US" sz="2400" dirty="0" smtClean="0"/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The centers of these stars are located at </a:t>
            </a:r>
            <a:endParaRPr lang="en-US" sz="2400" dirty="0"/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T=[0:2*pi/N,2*pi]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X = </a:t>
            </a:r>
            <a:r>
              <a:rPr lang="en-US" sz="2400" dirty="0" err="1" smtClean="0"/>
              <a:t>r_x</a:t>
            </a:r>
            <a:r>
              <a:rPr lang="en-US" sz="2400" dirty="0" smtClean="0"/>
              <a:t> + R .*</a:t>
            </a:r>
            <a:r>
              <a:rPr lang="en-US" sz="2400" dirty="0" err="1" smtClean="0"/>
              <a:t>cos</a:t>
            </a:r>
            <a:r>
              <a:rPr lang="en-US" sz="2400" dirty="0" smtClean="0"/>
              <a:t>(T)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Y = </a:t>
            </a:r>
            <a:r>
              <a:rPr lang="en-US" sz="2400" dirty="0" err="1" smtClean="0"/>
              <a:t>r_y</a:t>
            </a:r>
            <a:r>
              <a:rPr lang="en-US" sz="2400" dirty="0" smtClean="0"/>
              <a:t> + R.*sin(T)</a:t>
            </a:r>
          </a:p>
        </p:txBody>
      </p:sp>
    </p:spTree>
    <p:extLst>
      <p:ext uri="{BB962C8B-B14F-4D97-AF65-F5344CB8AC3E}">
        <p14:creationId xmlns:p14="http://schemas.microsoft.com/office/powerpoint/2010/main" val="515457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 sample script file to draw 4 circles inside a rectangle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6953"/>
            <a:ext cx="86868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</a:t>
            </a:r>
            <a:r>
              <a:rPr lang="en-US" sz="2400" dirty="0" err="1" smtClean="0">
                <a:solidFill>
                  <a:srgbClr val="0000FF"/>
                </a:solidFill>
              </a:rPr>
              <a:t>clc</a:t>
            </a:r>
            <a:r>
              <a:rPr lang="en-US" sz="2400" dirty="0" smtClean="0">
                <a:solidFill>
                  <a:srgbClr val="0000FF"/>
                </a:solidFill>
              </a:rPr>
              <a:t>; hold on; axis equal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</a:t>
            </a:r>
            <a:r>
              <a:rPr lang="en-US" sz="2400" dirty="0" err="1" smtClean="0">
                <a:solidFill>
                  <a:srgbClr val="0000FF"/>
                </a:solidFill>
              </a:rPr>
              <a:t>rec_x</a:t>
            </a:r>
            <a:r>
              <a:rPr lang="en-US" sz="2400" dirty="0" smtClean="0">
                <a:solidFill>
                  <a:srgbClr val="0000FF"/>
                </a:solidFill>
              </a:rPr>
              <a:t>=0; </a:t>
            </a:r>
            <a:r>
              <a:rPr lang="en-US" sz="2400" dirty="0" err="1" smtClean="0">
                <a:solidFill>
                  <a:srgbClr val="0000FF"/>
                </a:solidFill>
              </a:rPr>
              <a:t>rec_y</a:t>
            </a:r>
            <a:r>
              <a:rPr lang="en-US" sz="2400" dirty="0" smtClean="0">
                <a:solidFill>
                  <a:srgbClr val="0000FF"/>
                </a:solidFill>
              </a:rPr>
              <a:t>=0; </a:t>
            </a:r>
            <a:r>
              <a:rPr lang="en-US" sz="2400" dirty="0" smtClean="0">
                <a:solidFill>
                  <a:srgbClr val="000000"/>
                </a:solidFill>
              </a:rPr>
              <a:t>% The center of the rectangle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</a:t>
            </a:r>
            <a:r>
              <a:rPr lang="en-US" sz="2400" dirty="0" err="1" smtClean="0">
                <a:solidFill>
                  <a:srgbClr val="0000FF"/>
                </a:solidFill>
              </a:rPr>
              <a:t>DrawRect</a:t>
            </a:r>
            <a:r>
              <a:rPr lang="en-US" sz="2400" dirty="0" smtClean="0">
                <a:solidFill>
                  <a:srgbClr val="0000FF"/>
                </a:solidFill>
              </a:rPr>
              <a:t>(4,3,</a:t>
            </a:r>
            <a:r>
              <a:rPr lang="en-US" sz="2400" dirty="0" smtClean="0">
                <a:solidFill>
                  <a:srgbClr val="0000FF"/>
                </a:solidFill>
              </a:rPr>
              <a:t>rec_x,rec_y,’b’)</a:t>
            </a:r>
            <a:r>
              <a:rPr lang="en-US" sz="2400" dirty="0" smtClean="0">
                <a:solidFill>
                  <a:srgbClr val="000000"/>
                </a:solidFill>
              </a:rPr>
              <a:t> % Filled with color blue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R</a:t>
            </a:r>
            <a:r>
              <a:rPr lang="en-US" sz="2400" dirty="0" smtClean="0">
                <a:solidFill>
                  <a:srgbClr val="0000FF"/>
                </a:solidFill>
              </a:rPr>
              <a:t>=1.25; </a:t>
            </a:r>
            <a:r>
              <a:rPr lang="en-US" sz="2400" dirty="0" smtClean="0"/>
              <a:t>% The four stars are drawn around a circle of radius </a:t>
            </a:r>
            <a:r>
              <a:rPr lang="en-US" sz="2400" dirty="0" smtClean="0"/>
              <a:t>1.25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T=[0:2*pi/4,2*pi]; </a:t>
            </a:r>
            <a:r>
              <a:rPr lang="en-US" sz="2400" dirty="0" smtClean="0">
                <a:solidFill>
                  <a:srgbClr val="000000"/>
                </a:solidFill>
              </a:rPr>
              <a:t>% The angles of the four places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X=</a:t>
            </a:r>
            <a:r>
              <a:rPr lang="en-US" sz="2400" dirty="0" err="1" smtClean="0">
                <a:solidFill>
                  <a:srgbClr val="0000FF"/>
                </a:solidFill>
              </a:rPr>
              <a:t>rec_x</a:t>
            </a:r>
            <a:r>
              <a:rPr lang="en-US" sz="2400" dirty="0" smtClean="0">
                <a:solidFill>
                  <a:srgbClr val="0000FF"/>
                </a:solidFill>
              </a:rPr>
              <a:t> + R.*</a:t>
            </a:r>
            <a:r>
              <a:rPr lang="en-US" sz="2400" dirty="0" err="1" smtClean="0">
                <a:solidFill>
                  <a:srgbClr val="0000FF"/>
                </a:solidFill>
              </a:rPr>
              <a:t>cos</a:t>
            </a:r>
            <a:r>
              <a:rPr lang="en-US" sz="2400" dirty="0" smtClean="0">
                <a:solidFill>
                  <a:srgbClr val="0000FF"/>
                </a:solidFill>
              </a:rPr>
              <a:t>(T);</a:t>
            </a:r>
            <a:r>
              <a:rPr lang="en-US" sz="2400" dirty="0" smtClean="0">
                <a:solidFill>
                  <a:srgbClr val="000000"/>
                </a:solidFill>
              </a:rPr>
              <a:t> % The x-coordinates of the places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Y=</a:t>
            </a:r>
            <a:r>
              <a:rPr lang="en-US" sz="2400" dirty="0" err="1" smtClean="0">
                <a:solidFill>
                  <a:srgbClr val="0000FF"/>
                </a:solidFill>
              </a:rPr>
              <a:t>rec_y</a:t>
            </a:r>
            <a:r>
              <a:rPr lang="en-US" sz="2400" dirty="0" smtClean="0">
                <a:solidFill>
                  <a:srgbClr val="0000FF"/>
                </a:solidFill>
              </a:rPr>
              <a:t> + R.*sin(T);</a:t>
            </a:r>
            <a:r>
              <a:rPr lang="en-US" sz="2400" dirty="0" smtClean="0">
                <a:solidFill>
                  <a:srgbClr val="000000"/>
                </a:solidFill>
              </a:rPr>
              <a:t> % the y-coordinates of the places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</a:t>
            </a:r>
            <a:r>
              <a:rPr lang="en-US" sz="2400" dirty="0" err="1" smtClean="0">
                <a:solidFill>
                  <a:srgbClr val="0000FF"/>
                </a:solidFill>
              </a:rPr>
              <a:t>r_i</a:t>
            </a:r>
            <a:r>
              <a:rPr lang="en-US" sz="2400" dirty="0" smtClean="0">
                <a:solidFill>
                  <a:srgbClr val="0000FF"/>
                </a:solidFill>
              </a:rPr>
              <a:t>=0.1; </a:t>
            </a:r>
            <a:r>
              <a:rPr lang="en-US" sz="2400" dirty="0" err="1" smtClean="0">
                <a:solidFill>
                  <a:srgbClr val="0000FF"/>
                </a:solidFill>
              </a:rPr>
              <a:t>r_o</a:t>
            </a:r>
            <a:r>
              <a:rPr lang="en-US" sz="2400" dirty="0" smtClean="0">
                <a:solidFill>
                  <a:srgbClr val="0000FF"/>
                </a:solidFill>
              </a:rPr>
              <a:t>=0.2; </a:t>
            </a:r>
            <a:r>
              <a:rPr lang="en-US" sz="2400" dirty="0" smtClean="0">
                <a:solidFill>
                  <a:srgbClr val="000000"/>
                </a:solidFill>
              </a:rPr>
              <a:t>% The radii of the inner and the outer circles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</a:t>
            </a:r>
            <a:r>
              <a:rPr lang="en-US" sz="2400" dirty="0" err="1" smtClean="0">
                <a:solidFill>
                  <a:srgbClr val="0000FF"/>
                </a:solidFill>
              </a:rPr>
              <a:t>DrawStar</a:t>
            </a:r>
            <a:r>
              <a:rPr lang="en-US" sz="2400" dirty="0" smtClean="0">
                <a:solidFill>
                  <a:srgbClr val="0000FF"/>
                </a:solidFill>
              </a:rPr>
              <a:t>(x(1),y(1),r_o,r_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,’y’)</a:t>
            </a:r>
            <a:r>
              <a:rPr lang="en-US" sz="2400" dirty="0" smtClean="0">
                <a:solidFill>
                  <a:srgbClr val="000000"/>
                </a:solidFill>
              </a:rPr>
              <a:t> % the first one is drawn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</a:t>
            </a:r>
            <a:r>
              <a:rPr lang="en-US" sz="2400" dirty="0" err="1" smtClean="0">
                <a:solidFill>
                  <a:srgbClr val="0000FF"/>
                </a:solidFill>
              </a:rPr>
              <a:t>DrawStar</a:t>
            </a:r>
            <a:r>
              <a:rPr lang="en-US" sz="2400" dirty="0" smtClean="0">
                <a:solidFill>
                  <a:srgbClr val="0000FF"/>
                </a:solidFill>
              </a:rPr>
              <a:t>(x(2),y(2),r_o,r_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,’y’) </a:t>
            </a:r>
            <a:r>
              <a:rPr lang="en-US" sz="2400" dirty="0" smtClean="0">
                <a:solidFill>
                  <a:srgbClr val="000000"/>
                </a:solidFill>
              </a:rPr>
              <a:t>% the second one is drawn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</a:t>
            </a:r>
            <a:r>
              <a:rPr lang="en-US" sz="2400" dirty="0" err="1" smtClean="0">
                <a:solidFill>
                  <a:srgbClr val="0000FF"/>
                </a:solidFill>
              </a:rPr>
              <a:t>DrawStar</a:t>
            </a:r>
            <a:r>
              <a:rPr lang="en-US" sz="2400" dirty="0" smtClean="0">
                <a:solidFill>
                  <a:srgbClr val="0000FF"/>
                </a:solidFill>
              </a:rPr>
              <a:t>(x(3),y(3),r_o,r_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,’y’) </a:t>
            </a:r>
            <a:r>
              <a:rPr lang="en-US" sz="2400" dirty="0" smtClean="0">
                <a:solidFill>
                  <a:srgbClr val="000000"/>
                </a:solidFill>
              </a:rPr>
              <a:t>% the third one is drawn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&gt;&gt; </a:t>
            </a:r>
            <a:r>
              <a:rPr lang="en-US" sz="2400" dirty="0" err="1" smtClean="0">
                <a:solidFill>
                  <a:srgbClr val="0000FF"/>
                </a:solidFill>
              </a:rPr>
              <a:t>DrawStar</a:t>
            </a:r>
            <a:r>
              <a:rPr lang="en-US" sz="2400" dirty="0" smtClean="0">
                <a:solidFill>
                  <a:srgbClr val="0000FF"/>
                </a:solidFill>
              </a:rPr>
              <a:t>(x(4),y(4),r_o,r_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,’y’) </a:t>
            </a:r>
            <a:r>
              <a:rPr lang="en-US" sz="2400" dirty="0" smtClean="0">
                <a:solidFill>
                  <a:srgbClr val="000000"/>
                </a:solidFill>
              </a:rPr>
              <a:t>% the fourth one is drawn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03757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18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0000FF"/>
                </a:solidFill>
                <a:latin typeface="Calibri" charset="0"/>
              </a:rPr>
              <a:t>Facilitates top down design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 Consider the problem of designing </a:t>
            </a:r>
          </a:p>
          <a:p>
            <a:pPr eaLnBrk="1" hangingPunct="1">
              <a:buFont typeface="Arial" charset="0"/>
              <a:buNone/>
            </a:pPr>
            <a:endParaRPr lang="en-US" dirty="0">
              <a:latin typeface="Calibri" charset="0"/>
            </a:endParaRPr>
          </a:p>
        </p:txBody>
      </p:sp>
      <p:pic>
        <p:nvPicPr>
          <p:cNvPr id="16387" name="Picture 3" descr="Picture 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97188"/>
            <a:ext cx="4440238" cy="342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676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Problem breakdown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function to draw a rectangle filled with a color</a:t>
            </a:r>
          </a:p>
          <a:p>
            <a:r>
              <a:rPr lang="en-US" dirty="0" smtClean="0"/>
              <a:t>Write a function to draw a star filled with a color</a:t>
            </a:r>
          </a:p>
          <a:p>
            <a:r>
              <a:rPr lang="en-US" dirty="0" smtClean="0"/>
              <a:t>Find the locations where the stars are to be placed</a:t>
            </a:r>
          </a:p>
          <a:p>
            <a:r>
              <a:rPr lang="en-US" dirty="0" smtClean="0"/>
              <a:t>Draw stars at those locations.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795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</a:t>
            </a:r>
            <a:r>
              <a:rPr lang="en-US" dirty="0" err="1" smtClean="0"/>
              <a:t>DrawRect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4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417388" y="884527"/>
            <a:ext cx="6925464" cy="4368306"/>
            <a:chOff x="1668204" y="1185335"/>
            <a:chExt cx="6925464" cy="4368306"/>
          </a:xfrm>
        </p:grpSpPr>
        <p:sp>
          <p:nvSpPr>
            <p:cNvPr id="4" name="Rectangle 3"/>
            <p:cNvSpPr/>
            <p:nvPr/>
          </p:nvSpPr>
          <p:spPr>
            <a:xfrm>
              <a:off x="1668204" y="1967433"/>
              <a:ext cx="5925860" cy="3586208"/>
            </a:xfrm>
            <a:prstGeom prst="rect">
              <a:avLst/>
            </a:prstGeom>
            <a:solidFill>
              <a:srgbClr val="FFFF00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4606236" y="3536399"/>
              <a:ext cx="273884" cy="273947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18731" y="3748740"/>
              <a:ext cx="16931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</a:t>
              </a:r>
              <a:r>
                <a:rPr lang="en-US" sz="2400" dirty="0" err="1" smtClean="0"/>
                <a:t>c_x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c_y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1668204" y="1651000"/>
              <a:ext cx="592586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527950" y="1185335"/>
              <a:ext cx="7613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L</a:t>
              </a:r>
              <a:endParaRPr lang="en-US" sz="28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7930444" y="1967433"/>
              <a:ext cx="0" cy="3586208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8055728" y="3287126"/>
              <a:ext cx="5379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7820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Arguments for function </a:t>
            </a:r>
            <a:r>
              <a:rPr lang="en-US" dirty="0" err="1" smtClean="0"/>
              <a:t>DrawRect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5768"/>
            <a:ext cx="9144000" cy="4525963"/>
          </a:xfrm>
        </p:spPr>
        <p:txBody>
          <a:bodyPr/>
          <a:lstStyle/>
          <a:p>
            <a:r>
              <a:rPr lang="en-US" sz="3100" dirty="0" smtClean="0"/>
              <a:t>Length of the rectangle (L : numeric)</a:t>
            </a:r>
          </a:p>
          <a:p>
            <a:r>
              <a:rPr lang="en-US" sz="3100" dirty="0" smtClean="0"/>
              <a:t>Width of the rectangle (W : numeric)</a:t>
            </a:r>
          </a:p>
          <a:p>
            <a:r>
              <a:rPr lang="en-US" sz="3100" dirty="0" smtClean="0"/>
              <a:t>Center position of the rectangle (</a:t>
            </a:r>
            <a:r>
              <a:rPr lang="en-US" sz="3100" dirty="0" err="1" smtClean="0"/>
              <a:t>c_x</a:t>
            </a:r>
            <a:r>
              <a:rPr lang="en-US" sz="3100" dirty="0" smtClean="0"/>
              <a:t>, </a:t>
            </a:r>
            <a:r>
              <a:rPr lang="en-US" sz="3100" dirty="0" err="1" smtClean="0"/>
              <a:t>c_y</a:t>
            </a:r>
            <a:r>
              <a:rPr lang="en-US" sz="3100" dirty="0" smtClean="0"/>
              <a:t>: numeric)</a:t>
            </a:r>
          </a:p>
          <a:p>
            <a:r>
              <a:rPr lang="en-US" sz="3100" dirty="0" smtClean="0"/>
              <a:t>Filling color  (color: string)</a:t>
            </a:r>
          </a:p>
          <a:p>
            <a:r>
              <a:rPr lang="en-US" sz="3100" dirty="0" smtClean="0"/>
              <a:t>The first line of the function</a:t>
            </a:r>
          </a:p>
          <a:p>
            <a:pPr marL="0" indent="0">
              <a:buNone/>
            </a:pPr>
            <a:r>
              <a:rPr lang="en-US" sz="3100" dirty="0"/>
              <a:t>	</a:t>
            </a:r>
            <a:r>
              <a:rPr lang="en-US" sz="3600" dirty="0" smtClean="0">
                <a:solidFill>
                  <a:srgbClr val="FF0000"/>
                </a:solidFill>
              </a:rPr>
              <a:t>function </a:t>
            </a:r>
            <a:r>
              <a:rPr lang="en-US" sz="3600" dirty="0" err="1" smtClean="0">
                <a:solidFill>
                  <a:srgbClr val="FF0000"/>
                </a:solidFill>
              </a:rPr>
              <a:t>DrawRect</a:t>
            </a:r>
            <a:r>
              <a:rPr lang="en-US" sz="3600" dirty="0" smtClean="0">
                <a:solidFill>
                  <a:srgbClr val="FF0000"/>
                </a:solidFill>
              </a:rPr>
              <a:t>(</a:t>
            </a:r>
            <a:r>
              <a:rPr lang="en-US" sz="3600" dirty="0" err="1" smtClean="0">
                <a:solidFill>
                  <a:srgbClr val="FF0000"/>
                </a:solidFill>
              </a:rPr>
              <a:t>L,W,c_x,c_y,color</a:t>
            </a:r>
            <a:r>
              <a:rPr lang="en-US" sz="3600" dirty="0" smtClean="0">
                <a:solidFill>
                  <a:srgbClr val="FF0000"/>
                </a:solidFill>
              </a:rPr>
              <a:t>)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1026903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417388" y="884527"/>
            <a:ext cx="6925464" cy="4368306"/>
            <a:chOff x="1668204" y="1185335"/>
            <a:chExt cx="6925464" cy="4368306"/>
          </a:xfrm>
        </p:grpSpPr>
        <p:sp>
          <p:nvSpPr>
            <p:cNvPr id="4" name="Rectangle 3"/>
            <p:cNvSpPr/>
            <p:nvPr/>
          </p:nvSpPr>
          <p:spPr>
            <a:xfrm>
              <a:off x="1668204" y="1967433"/>
              <a:ext cx="5925860" cy="3586208"/>
            </a:xfrm>
            <a:prstGeom prst="rect">
              <a:avLst/>
            </a:prstGeom>
            <a:solidFill>
              <a:srgbClr val="FFFF00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4606236" y="3536399"/>
              <a:ext cx="273884" cy="273947"/>
            </a:xfrm>
            <a:prstGeom prst="ellipse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18731" y="3748740"/>
              <a:ext cx="16931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</a:t>
              </a:r>
              <a:r>
                <a:rPr lang="en-US" sz="2400" dirty="0" err="1" smtClean="0"/>
                <a:t>c_x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c_y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1668204" y="1651000"/>
              <a:ext cx="592586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527950" y="1185335"/>
              <a:ext cx="7613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L</a:t>
              </a:r>
              <a:endParaRPr lang="en-US" sz="28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7930444" y="1967433"/>
              <a:ext cx="0" cy="3586208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8055728" y="3287126"/>
              <a:ext cx="5379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W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60154" y="5802034"/>
            <a:ext cx="87838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Four corner points are : (</a:t>
            </a:r>
            <a:r>
              <a:rPr lang="en-US" sz="2400" dirty="0" err="1" smtClean="0"/>
              <a:t>c_x</a:t>
            </a:r>
            <a:r>
              <a:rPr lang="en-US" sz="2400" dirty="0" smtClean="0"/>
              <a:t> - L/2, </a:t>
            </a:r>
            <a:r>
              <a:rPr lang="en-US" sz="2400" dirty="0" err="1" smtClean="0"/>
              <a:t>c_y</a:t>
            </a:r>
            <a:r>
              <a:rPr lang="en-US" sz="2400" dirty="0" smtClean="0"/>
              <a:t> - W/2); (</a:t>
            </a:r>
            <a:r>
              <a:rPr lang="en-US" sz="2400" dirty="0" err="1" smtClean="0"/>
              <a:t>c_x</a:t>
            </a:r>
            <a:r>
              <a:rPr lang="en-US" sz="2400" dirty="0" smtClean="0"/>
              <a:t> + L/2, </a:t>
            </a:r>
            <a:r>
              <a:rPr lang="en-US" sz="2400" dirty="0" err="1" smtClean="0"/>
              <a:t>c_y</a:t>
            </a:r>
            <a:r>
              <a:rPr lang="en-US" sz="2400" dirty="0" smtClean="0"/>
              <a:t> - W/2);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			</a:t>
            </a:r>
            <a:r>
              <a:rPr lang="en-US" sz="2400" dirty="0"/>
              <a:t> </a:t>
            </a:r>
            <a:r>
              <a:rPr lang="en-US" sz="2400" dirty="0" smtClean="0"/>
              <a:t>  (</a:t>
            </a:r>
            <a:r>
              <a:rPr lang="en-US" sz="2400" dirty="0" err="1" smtClean="0"/>
              <a:t>c_x</a:t>
            </a:r>
            <a:r>
              <a:rPr lang="en-US" sz="2400" dirty="0" smtClean="0"/>
              <a:t> + L/2, </a:t>
            </a:r>
            <a:r>
              <a:rPr lang="en-US" sz="2400" dirty="0" err="1" smtClean="0"/>
              <a:t>c_y</a:t>
            </a:r>
            <a:r>
              <a:rPr lang="en-US" sz="2400" dirty="0" smtClean="0"/>
              <a:t> + W/2); (</a:t>
            </a:r>
            <a:r>
              <a:rPr lang="en-US" sz="2400" dirty="0" err="1" smtClean="0"/>
              <a:t>c_x</a:t>
            </a:r>
            <a:r>
              <a:rPr lang="en-US" sz="2400" dirty="0" smtClean="0"/>
              <a:t>-L/2, </a:t>
            </a:r>
            <a:r>
              <a:rPr lang="en-US" sz="2400" dirty="0" err="1" smtClean="0"/>
              <a:t>c_y</a:t>
            </a:r>
            <a:r>
              <a:rPr lang="en-US" sz="2400" dirty="0" smtClean="0"/>
              <a:t> + W/2);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4211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DrawRect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98824" cy="4525963"/>
          </a:xfrm>
        </p:spPr>
        <p:txBody>
          <a:bodyPr>
            <a:normAutofit lnSpcReduction="10000"/>
          </a:bodyPr>
          <a:lstStyle/>
          <a:p>
            <a:r>
              <a:rPr lang="en-US" sz="3000" dirty="0"/>
              <a:t>x</a:t>
            </a:r>
            <a:r>
              <a:rPr lang="en-US" sz="3000" dirty="0" smtClean="0"/>
              <a:t>-coordinate vector of the corner points:</a:t>
            </a:r>
          </a:p>
          <a:p>
            <a:pPr marL="0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X = [</a:t>
            </a:r>
            <a:r>
              <a:rPr lang="en-US" sz="3000" dirty="0" err="1" smtClean="0"/>
              <a:t>c_x</a:t>
            </a:r>
            <a:r>
              <a:rPr lang="en-US" sz="3000" dirty="0" smtClean="0"/>
              <a:t> – L/2, </a:t>
            </a:r>
            <a:r>
              <a:rPr lang="en-US" sz="3000" dirty="0" err="1" smtClean="0"/>
              <a:t>c_x</a:t>
            </a:r>
            <a:r>
              <a:rPr lang="en-US" sz="3000" dirty="0" smtClean="0"/>
              <a:t> + L/2, </a:t>
            </a:r>
            <a:r>
              <a:rPr lang="en-US" sz="3000" dirty="0" err="1" smtClean="0"/>
              <a:t>c_x</a:t>
            </a:r>
            <a:r>
              <a:rPr lang="en-US" sz="3000" dirty="0" smtClean="0"/>
              <a:t> + L/2, </a:t>
            </a:r>
            <a:r>
              <a:rPr lang="en-US" sz="3000" dirty="0" err="1" smtClean="0"/>
              <a:t>c_x</a:t>
            </a:r>
            <a:r>
              <a:rPr lang="en-US" sz="3000" dirty="0" smtClean="0"/>
              <a:t> </a:t>
            </a:r>
            <a:r>
              <a:rPr lang="en-US" sz="3000" smtClean="0"/>
              <a:t>+ L/</a:t>
            </a:r>
            <a:r>
              <a:rPr lang="en-US" sz="3000" dirty="0" smtClean="0"/>
              <a:t>2];</a:t>
            </a:r>
          </a:p>
          <a:p>
            <a:r>
              <a:rPr lang="en-US" sz="3000" dirty="0" smtClean="0"/>
              <a:t>y-coordinate vector of the corner points:</a:t>
            </a:r>
          </a:p>
          <a:p>
            <a:pPr marL="0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Y = [</a:t>
            </a:r>
            <a:r>
              <a:rPr lang="en-US" sz="3000" dirty="0" err="1" smtClean="0"/>
              <a:t>c_y</a:t>
            </a:r>
            <a:r>
              <a:rPr lang="en-US" sz="3000" dirty="0" smtClean="0"/>
              <a:t> – W/2, </a:t>
            </a:r>
            <a:r>
              <a:rPr lang="en-US" sz="3000" dirty="0" err="1" smtClean="0"/>
              <a:t>c_y</a:t>
            </a:r>
            <a:r>
              <a:rPr lang="en-US" sz="3000" dirty="0" smtClean="0"/>
              <a:t> – W/2, </a:t>
            </a:r>
            <a:r>
              <a:rPr lang="en-US" sz="3000" dirty="0" err="1" smtClean="0"/>
              <a:t>c_y</a:t>
            </a:r>
            <a:r>
              <a:rPr lang="en-US" sz="3000" dirty="0" smtClean="0"/>
              <a:t> + W/2, </a:t>
            </a:r>
            <a:r>
              <a:rPr lang="en-US" sz="3000" dirty="0" err="1" smtClean="0"/>
              <a:t>C_y</a:t>
            </a:r>
            <a:r>
              <a:rPr lang="en-US" sz="3000" dirty="0" smtClean="0"/>
              <a:t> + W/2];</a:t>
            </a:r>
          </a:p>
          <a:p>
            <a:r>
              <a:rPr lang="en-US" sz="3000" dirty="0" smtClean="0"/>
              <a:t>There are two ways to draw the rectangle filled with a color:</a:t>
            </a:r>
          </a:p>
          <a:p>
            <a:pPr lvl="1"/>
            <a:r>
              <a:rPr lang="en-US" sz="2600" dirty="0" smtClean="0"/>
              <a:t>fill(X, Y, color)	% color is a string variable</a:t>
            </a:r>
          </a:p>
          <a:p>
            <a:pPr lvl="1"/>
            <a:r>
              <a:rPr lang="en-US" sz="2600" dirty="0"/>
              <a:t>p</a:t>
            </a:r>
            <a:r>
              <a:rPr lang="en-US" sz="2600" dirty="0" smtClean="0"/>
              <a:t>lot([X X(1)], [Y,Y(1)], color) </a:t>
            </a:r>
          </a:p>
          <a:p>
            <a:pPr marL="457200" lvl="1" indent="0">
              <a:buNone/>
            </a:pPr>
            <a:r>
              <a:rPr lang="en-US" sz="2300" dirty="0" smtClean="0">
                <a:solidFill>
                  <a:srgbClr val="0000FF"/>
                </a:solidFill>
              </a:rPr>
              <a:t> %(Need to return to the starting point to complete the rectangle)</a:t>
            </a:r>
            <a:endParaRPr lang="en-US" sz="23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423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unction </a:t>
            </a:r>
            <a:r>
              <a:rPr lang="en-US" dirty="0" err="1" smtClean="0"/>
              <a:t>DrawStar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37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997</Words>
  <Application>Microsoft Macintosh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LAB Activity (tentative)</vt:lpstr>
      <vt:lpstr>Facilitates top down design</vt:lpstr>
      <vt:lpstr>Problem breakdown</vt:lpstr>
      <vt:lpstr>function DrawRect</vt:lpstr>
      <vt:lpstr>PowerPoint Presentation</vt:lpstr>
      <vt:lpstr>Arguments for function DrawRect</vt:lpstr>
      <vt:lpstr>PowerPoint Presentation</vt:lpstr>
      <vt:lpstr>function DrawRect</vt:lpstr>
      <vt:lpstr>function DrawStar</vt:lpstr>
      <vt:lpstr>PowerPoint Presentation</vt:lpstr>
      <vt:lpstr>PowerPoint Presentation</vt:lpstr>
      <vt:lpstr>PowerPoint Presentation</vt:lpstr>
      <vt:lpstr>Arguments for function DrawStar</vt:lpstr>
      <vt:lpstr>function DrawStar</vt:lpstr>
      <vt:lpstr>function DrawStar</vt:lpstr>
      <vt:lpstr>PowerPoint Presentation</vt:lpstr>
      <vt:lpstr>A sample script file to draw 4 circles inside a rectangle</vt:lpstr>
      <vt:lpstr>PowerPoint Presentation</vt:lpstr>
    </vt:vector>
  </TitlesOfParts>
  <Company>SFU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Activity (tentative)</dc:title>
  <dc:creator>Binay Bhattacharya</dc:creator>
  <cp:lastModifiedBy>Binay Bhattacharya</cp:lastModifiedBy>
  <cp:revision>11</cp:revision>
  <dcterms:created xsi:type="dcterms:W3CDTF">2012-02-23T08:11:04Z</dcterms:created>
  <dcterms:modified xsi:type="dcterms:W3CDTF">2012-02-27T20:11:34Z</dcterms:modified>
</cp:coreProperties>
</file>