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6"/>
  </p:notesMasterIdLst>
  <p:sldIdLst>
    <p:sldId id="256" r:id="rId2"/>
    <p:sldId id="400" r:id="rId3"/>
    <p:sldId id="258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260" r:id="rId22"/>
    <p:sldId id="267" r:id="rId23"/>
    <p:sldId id="394" r:id="rId24"/>
    <p:sldId id="395" r:id="rId25"/>
    <p:sldId id="396" r:id="rId26"/>
    <p:sldId id="270" r:id="rId27"/>
    <p:sldId id="271" r:id="rId28"/>
    <p:sldId id="273" r:id="rId29"/>
    <p:sldId id="274" r:id="rId30"/>
    <p:sldId id="276" r:id="rId31"/>
    <p:sldId id="275" r:id="rId32"/>
    <p:sldId id="279" r:id="rId33"/>
    <p:sldId id="281" r:id="rId34"/>
    <p:sldId id="282" r:id="rId35"/>
    <p:sldId id="283" r:id="rId36"/>
    <p:sldId id="284" r:id="rId37"/>
    <p:sldId id="285" r:id="rId38"/>
    <p:sldId id="286" r:id="rId39"/>
    <p:sldId id="288" r:id="rId40"/>
    <p:sldId id="397" r:id="rId41"/>
    <p:sldId id="301" r:id="rId42"/>
    <p:sldId id="302" r:id="rId43"/>
    <p:sldId id="303" r:id="rId44"/>
    <p:sldId id="398" r:id="rId45"/>
    <p:sldId id="308" r:id="rId46"/>
    <p:sldId id="309" r:id="rId47"/>
    <p:sldId id="310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401" r:id="rId59"/>
    <p:sldId id="402" r:id="rId60"/>
    <p:sldId id="403" r:id="rId61"/>
    <p:sldId id="404" r:id="rId62"/>
    <p:sldId id="405" r:id="rId63"/>
    <p:sldId id="322" r:id="rId64"/>
    <p:sldId id="379" r:id="rId65"/>
    <p:sldId id="380" r:id="rId66"/>
    <p:sldId id="381" r:id="rId67"/>
    <p:sldId id="406" r:id="rId68"/>
    <p:sldId id="318" r:id="rId69"/>
    <p:sldId id="319" r:id="rId70"/>
    <p:sldId id="320" r:id="rId71"/>
    <p:sldId id="321" r:id="rId72"/>
    <p:sldId id="323" r:id="rId73"/>
    <p:sldId id="382" r:id="rId74"/>
    <p:sldId id="383" r:id="rId75"/>
    <p:sldId id="384" r:id="rId76"/>
    <p:sldId id="385" r:id="rId77"/>
    <p:sldId id="386" r:id="rId78"/>
    <p:sldId id="387" r:id="rId79"/>
    <p:sldId id="388" r:id="rId80"/>
    <p:sldId id="389" r:id="rId81"/>
    <p:sldId id="390" r:id="rId82"/>
    <p:sldId id="391" r:id="rId83"/>
    <p:sldId id="392" r:id="rId84"/>
    <p:sldId id="393" r:id="rId85"/>
    <p:sldId id="324" r:id="rId86"/>
    <p:sldId id="325" r:id="rId87"/>
    <p:sldId id="407" r:id="rId88"/>
    <p:sldId id="326" r:id="rId89"/>
    <p:sldId id="408" r:id="rId90"/>
    <p:sldId id="409" r:id="rId91"/>
    <p:sldId id="413" r:id="rId92"/>
    <p:sldId id="410" r:id="rId93"/>
    <p:sldId id="411" r:id="rId94"/>
    <p:sldId id="414" r:id="rId95"/>
    <p:sldId id="329" r:id="rId96"/>
    <p:sldId id="330" r:id="rId97"/>
    <p:sldId id="331" r:id="rId98"/>
    <p:sldId id="332" r:id="rId99"/>
    <p:sldId id="339" r:id="rId100"/>
    <p:sldId id="343" r:id="rId101"/>
    <p:sldId id="344" r:id="rId102"/>
    <p:sldId id="345" r:id="rId103"/>
    <p:sldId id="349" r:id="rId104"/>
    <p:sldId id="350" r:id="rId10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524" autoAdjust="0"/>
    <p:restoredTop sz="86465" autoAdjust="0"/>
  </p:normalViewPr>
  <p:slideViewPr>
    <p:cSldViewPr snapToGrid="0" snapToObjects="1">
      <p:cViewPr varScale="1">
        <p:scale>
          <a:sx n="74" d="100"/>
          <a:sy n="74" d="100"/>
        </p:scale>
        <p:origin x="-16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notesMaster" Target="notesMasters/notesMaster1.xml"/><Relationship Id="rId107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heme" Target="theme/theme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EC873-B8F1-4CC4-BB63-3F3237754448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B664F-396C-423E-90C7-A544A9F6D7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4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B664F-396C-423E-90C7-A544A9F6D766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D1E-A8B8-4C1F-8FCC-E1F6FDD95853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89DF-24A1-4E4B-99DD-DFE9DF54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D1E-A8B8-4C1F-8FCC-E1F6FDD95853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89DF-24A1-4E4B-99DD-DFE9DF54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D1E-A8B8-4C1F-8FCC-E1F6FDD95853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89DF-24A1-4E4B-99DD-DFE9DF54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D1E-A8B8-4C1F-8FCC-E1F6FDD95853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89DF-24A1-4E4B-99DD-DFE9DF54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D1E-A8B8-4C1F-8FCC-E1F6FDD95853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89DF-24A1-4E4B-99DD-DFE9DF54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D1E-A8B8-4C1F-8FCC-E1F6FDD95853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89DF-24A1-4E4B-99DD-DFE9DF54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D1E-A8B8-4C1F-8FCC-E1F6FDD95853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89DF-24A1-4E4B-99DD-DFE9DF54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D1E-A8B8-4C1F-8FCC-E1F6FDD95853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89DF-24A1-4E4B-99DD-DFE9DF54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D1E-A8B8-4C1F-8FCC-E1F6FDD95853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89DF-24A1-4E4B-99DD-DFE9DF54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D1E-A8B8-4C1F-8FCC-E1F6FDD95853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89DF-24A1-4E4B-99DD-DFE9DF54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AD1E-A8B8-4C1F-8FCC-E1F6FDD95853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89DF-24A1-4E4B-99DD-DFE9DF54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AAD1E-A8B8-4C1F-8FCC-E1F6FDD95853}" type="datetimeFigureOut">
              <a:rPr lang="en-US" smtClean="0"/>
              <a:pPr/>
              <a:t>12-03-04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089DF-24A1-4E4B-99DD-DFE9DF54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rnell.edu/courses/cs100m/2007f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Logical Functions and Control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-48" charset="0"/>
                <a:ea typeface="Comic Sans MS" pitchFamily="-48" charset="0"/>
                <a:cs typeface="Comic Sans MS" pitchFamily="-48" charset="0"/>
              </a:rPr>
              <a:t>Problem 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-48" charset="0"/>
              <a:buNone/>
            </a:pPr>
            <a:r>
              <a:rPr lang="en-US" smtClean="0">
                <a:latin typeface="Comic Sans MS" pitchFamily="-48" charset="0"/>
                <a:ea typeface="Comic Sans MS" pitchFamily="-48" charset="0"/>
                <a:cs typeface="Comic Sans MS" pitchFamily="-48" charset="0"/>
              </a:rPr>
              <a:t>Write a function that accepts b, c, L and R and prints the maximum value  that the quadratic function q(x)=x</a:t>
            </a:r>
            <a:r>
              <a:rPr lang="en-US" baseline="30000" smtClean="0">
                <a:latin typeface="Comic Sans MS" pitchFamily="-48" charset="0"/>
                <a:ea typeface="Comic Sans MS" pitchFamily="-48" charset="0"/>
                <a:cs typeface="Comic Sans MS" pitchFamily="-48" charset="0"/>
              </a:rPr>
              <a:t>2</a:t>
            </a:r>
            <a:r>
              <a:rPr lang="en-US" smtClean="0">
                <a:latin typeface="Comic Sans MS" pitchFamily="-48" charset="0"/>
                <a:ea typeface="Comic Sans MS" pitchFamily="-48" charset="0"/>
                <a:cs typeface="Comic Sans MS" pitchFamily="-48" charset="0"/>
              </a:rPr>
              <a:t> + bx +c on the interval L &lt;= x &lt;= 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Summary – Relational Operators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MATLAB uses the standard mathematical relational operators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&lt;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&lt;=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&gt;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&gt;=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==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~= 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524250" y="4456113"/>
            <a:ext cx="477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Recall that = is the assignment operator, and can not be used for comparisons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Summary – Logical Operators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MATLAB uses the standard logical operators </a:t>
            </a:r>
          </a:p>
          <a:p>
            <a:pPr lvl="1">
              <a:buNone/>
            </a:pPr>
            <a:r>
              <a:rPr lang="en-US" dirty="0"/>
              <a:t>&amp;&amp;	and</a:t>
            </a:r>
          </a:p>
          <a:p>
            <a:pPr lvl="1">
              <a:buNone/>
            </a:pPr>
            <a:r>
              <a:rPr lang="en-US" dirty="0"/>
              <a:t>||</a:t>
            </a:r>
            <a:r>
              <a:rPr lang="en-US" dirty="0" smtClean="0"/>
              <a:t>		or</a:t>
            </a:r>
            <a:endParaRPr lang="en-US" dirty="0"/>
          </a:p>
          <a:p>
            <a:pPr lvl="1">
              <a:buNone/>
            </a:pPr>
            <a:r>
              <a:rPr lang="en-US" dirty="0"/>
              <a:t>~</a:t>
            </a:r>
            <a:r>
              <a:rPr lang="en-US" dirty="0" smtClean="0"/>
              <a:t>			not</a:t>
            </a:r>
            <a:endParaRPr lang="en-US" dirty="0"/>
          </a:p>
          <a:p>
            <a:pPr lvl="1">
              <a:buNone/>
            </a:pPr>
            <a:r>
              <a:rPr lang="en-US" dirty="0" err="1"/>
              <a:t>xor</a:t>
            </a:r>
            <a:r>
              <a:rPr lang="en-US" dirty="0" smtClean="0"/>
              <a:t>		exclusive </a:t>
            </a:r>
            <a:r>
              <a:rPr lang="en-US" dirty="0"/>
              <a:t>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Summary – Logical Functions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</a:t>
            </a:r>
            <a:r>
              <a:rPr lang="en-US" sz="2800" b="1"/>
              <a:t>find</a:t>
            </a:r>
            <a:r>
              <a:rPr lang="en-US" sz="2800"/>
              <a:t> command is unique to MATLAB, and should be the primary logical function used in your programming</a:t>
            </a:r>
          </a:p>
          <a:p>
            <a:r>
              <a:rPr lang="en-US" sz="2800"/>
              <a:t>It allows the user to specify a condition using both logical and relational operators, which is then used to identify elements of a matrix that meet the condition.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- Vectorization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Vectorization of MATLAB code allows it to execute much more efficiently, and therefore more quickly.  </a:t>
            </a:r>
          </a:p>
          <a:p>
            <a:pPr>
              <a:lnSpc>
                <a:spcPct val="80000"/>
              </a:lnSpc>
            </a:pPr>
            <a:r>
              <a:rPr lang="en-US" sz="2400"/>
              <a:t>Loops in particular should be avoided in MATLAB, although this is not always possible</a:t>
            </a:r>
          </a:p>
          <a:p>
            <a:pPr>
              <a:lnSpc>
                <a:spcPct val="80000"/>
              </a:lnSpc>
            </a:pPr>
            <a:r>
              <a:rPr lang="en-US" sz="2400"/>
              <a:t>When loops are unavoidable they can be improved by defining “dummy” variables with placeholder values, such as ones or zeros.  </a:t>
            </a:r>
          </a:p>
          <a:p>
            <a:pPr>
              <a:lnSpc>
                <a:spcPct val="80000"/>
              </a:lnSpc>
            </a:pPr>
            <a:r>
              <a:rPr lang="en-US" sz="2400"/>
              <a:t>These placeholders can then be replaced in the loop resulting in significant improvements in execution time, which can be confirmed with timing experiments.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Summary – timing functions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</a:t>
            </a:r>
            <a:r>
              <a:rPr lang="en-US" sz="2400" b="1"/>
              <a:t>clock</a:t>
            </a:r>
            <a:r>
              <a:rPr lang="en-US" sz="2400"/>
              <a:t> and </a:t>
            </a:r>
            <a:r>
              <a:rPr lang="en-US" sz="2400" b="1"/>
              <a:t>etime</a:t>
            </a:r>
            <a:r>
              <a:rPr lang="en-US" sz="2400"/>
              <a:t> functions are used to poll the computer clock, and then determine the time required to execute pieces of code </a:t>
            </a:r>
          </a:p>
          <a:p>
            <a:pPr>
              <a:lnSpc>
                <a:spcPct val="90000"/>
              </a:lnSpc>
            </a:pPr>
            <a:r>
              <a:rPr lang="en-US" sz="2400"/>
              <a:t>The time calculated is the “elapsed” time.  During this time the computer has not only been running MATLAB code, but has also been executing background jobs and housekeeping functions.  </a:t>
            </a:r>
          </a:p>
          <a:p>
            <a:pPr>
              <a:lnSpc>
                <a:spcPct val="90000"/>
              </a:lnSpc>
            </a:pPr>
            <a:r>
              <a:rPr lang="en-US" sz="2400"/>
              <a:t>The </a:t>
            </a:r>
            <a:r>
              <a:rPr lang="en-US" sz="2400" b="1"/>
              <a:t>tic</a:t>
            </a:r>
            <a:r>
              <a:rPr lang="en-US" sz="2400"/>
              <a:t> and </a:t>
            </a:r>
            <a:r>
              <a:rPr lang="en-US" sz="2400" b="1"/>
              <a:t>toc</a:t>
            </a:r>
            <a:r>
              <a:rPr lang="en-US" sz="2400"/>
              <a:t> functions perform a similar task.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-48" charset="0"/>
                <a:ea typeface="Comic Sans MS" pitchFamily="-48" charset="0"/>
                <a:cs typeface="Comic Sans MS" pitchFamily="-48" charset="0"/>
              </a:rPr>
              <a:t>Function Fragment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6096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buFont typeface="Arial" pitchFamily="-48" charset="0"/>
              <a:buNone/>
            </a:pPr>
            <a:r>
              <a:rPr lang="en-US" smtClean="0">
                <a:latin typeface="Arial" pitchFamily="-48" charset="0"/>
                <a:ea typeface="Arial" pitchFamily="-48" charset="0"/>
                <a:cs typeface="Arial" pitchFamily="-48" charset="0"/>
              </a:rPr>
              <a:t>function maxVal = Problem2(b,c,L,R)</a:t>
            </a:r>
          </a:p>
          <a:p>
            <a:pPr eaLnBrk="1" hangingPunct="1">
              <a:buFont typeface="Arial" pitchFamily="-48" charset="0"/>
              <a:buNone/>
            </a:pPr>
            <a:endParaRPr lang="en-US" smtClean="0">
              <a:latin typeface="Arial" pitchFamily="-48" charset="0"/>
              <a:ea typeface="Arial" pitchFamily="-48" charset="0"/>
              <a:cs typeface="Arial" pitchFamily="-48" charset="0"/>
            </a:endParaRPr>
          </a:p>
        </p:txBody>
      </p:sp>
      <p:pic>
        <p:nvPicPr>
          <p:cNvPr id="24580" name="Picture 4" descr="Picture 1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2717800"/>
            <a:ext cx="68199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-48" charset="0"/>
                <a:ea typeface="Comic Sans MS" pitchFamily="-48" charset="0"/>
                <a:cs typeface="Comic Sans MS" pitchFamily="-48" charset="0"/>
              </a:rPr>
              <a:t>Problem 3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-48" charset="0"/>
              <a:buNone/>
            </a:pPr>
            <a:r>
              <a:rPr lang="en-US" smtClean="0">
                <a:latin typeface="Comic Sans MS" pitchFamily="-48" charset="0"/>
                <a:ea typeface="Comic Sans MS" pitchFamily="-48" charset="0"/>
                <a:cs typeface="Comic Sans MS" pitchFamily="-48" charset="0"/>
              </a:rPr>
              <a:t>Write a function that accepts b, c, L and R and prints “yes” if xc  is in the interval and “no” if xc is not in the interval.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-48" charset="0"/>
                <a:ea typeface="Comic Sans MS" pitchFamily="-48" charset="0"/>
                <a:cs typeface="Comic Sans MS" pitchFamily="-48" charset="0"/>
              </a:rPr>
              <a:t>Function Fragment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6096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buFont typeface="Arial" pitchFamily="-48" charset="0"/>
              <a:buNone/>
            </a:pPr>
            <a:r>
              <a:rPr lang="en-US" smtClean="0">
                <a:latin typeface="Arial" pitchFamily="-48" charset="0"/>
                <a:ea typeface="Arial" pitchFamily="-48" charset="0"/>
                <a:cs typeface="Arial" pitchFamily="-48" charset="0"/>
              </a:rPr>
              <a:t>function Problem3(b,c,L,R)</a:t>
            </a:r>
          </a:p>
          <a:p>
            <a:pPr eaLnBrk="1" hangingPunct="1">
              <a:buFont typeface="Arial" pitchFamily="-48" charset="0"/>
              <a:buNone/>
            </a:pPr>
            <a:endParaRPr lang="en-US" smtClean="0">
              <a:latin typeface="Arial" pitchFamily="-48" charset="0"/>
              <a:ea typeface="Arial" pitchFamily="-48" charset="0"/>
              <a:cs typeface="Arial" pitchFamily="-48" charset="0"/>
            </a:endParaRPr>
          </a:p>
        </p:txBody>
      </p:sp>
      <p:pic>
        <p:nvPicPr>
          <p:cNvPr id="29700" name="Picture 5" descr="Picture 1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76500"/>
            <a:ext cx="6858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slides are taken from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www.cs.cornell.edu/courses/cs100m/2007fa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-48" charset="0"/>
                <a:ea typeface="Comic Sans MS" pitchFamily="-48" charset="0"/>
                <a:cs typeface="Comic Sans MS" pitchFamily="-48" charset="0"/>
              </a:rPr>
              <a:t>Another Function Fragment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6096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buFont typeface="Arial" pitchFamily="-48" charset="0"/>
              <a:buNone/>
            </a:pPr>
            <a:r>
              <a:rPr lang="en-US" smtClean="0">
                <a:latin typeface="Arial" pitchFamily="-48" charset="0"/>
                <a:ea typeface="Arial" pitchFamily="-48" charset="0"/>
                <a:cs typeface="Arial" pitchFamily="-48" charset="0"/>
              </a:rPr>
              <a:t>function Problem3(b,c,L,R)</a:t>
            </a:r>
          </a:p>
          <a:p>
            <a:pPr eaLnBrk="1" hangingPunct="1">
              <a:buFont typeface="Arial" pitchFamily="-48" charset="0"/>
              <a:buNone/>
            </a:pPr>
            <a:endParaRPr lang="en-US" smtClean="0">
              <a:latin typeface="Arial" pitchFamily="-48" charset="0"/>
              <a:ea typeface="Arial" pitchFamily="-48" charset="0"/>
              <a:cs typeface="Arial" pitchFamily="-48" charset="0"/>
            </a:endParaRPr>
          </a:p>
        </p:txBody>
      </p:sp>
      <p:pic>
        <p:nvPicPr>
          <p:cNvPr id="31748" name="Picture 4" descr="Picture 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2781300"/>
            <a:ext cx="6019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Operators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&lt;             Less than</a:t>
            </a:r>
          </a:p>
          <a:p>
            <a:pPr>
              <a:buFontTx/>
              <a:buNone/>
            </a:pPr>
            <a:r>
              <a:rPr lang="en-US" dirty="0"/>
              <a:t>&lt;=           Less than or equal to</a:t>
            </a:r>
          </a:p>
          <a:p>
            <a:pPr>
              <a:buFontTx/>
              <a:buNone/>
            </a:pPr>
            <a:r>
              <a:rPr lang="en-US" dirty="0"/>
              <a:t>&gt;             Greater than</a:t>
            </a:r>
          </a:p>
          <a:p>
            <a:pPr>
              <a:buFontTx/>
              <a:buNone/>
            </a:pPr>
            <a:r>
              <a:rPr lang="en-US" dirty="0"/>
              <a:t>&gt;=           Greater than or equal to</a:t>
            </a:r>
          </a:p>
          <a:p>
            <a:pPr>
              <a:buFontTx/>
              <a:buNone/>
            </a:pPr>
            <a:r>
              <a:rPr lang="en-US" dirty="0"/>
              <a:t>==	       </a:t>
            </a:r>
            <a:r>
              <a:rPr lang="en-US" dirty="0" smtClean="0"/>
              <a:t> 	 Equal </a:t>
            </a:r>
            <a:r>
              <a:rPr lang="en-US" dirty="0"/>
              <a:t>to</a:t>
            </a:r>
          </a:p>
          <a:p>
            <a:pPr>
              <a:buFontTx/>
              <a:buNone/>
            </a:pPr>
            <a:r>
              <a:rPr lang="en-US" dirty="0"/>
              <a:t>~=          </a:t>
            </a:r>
            <a:r>
              <a:rPr lang="en-US" dirty="0" smtClean="0"/>
              <a:t>  Not </a:t>
            </a:r>
            <a:r>
              <a:rPr lang="en-US" dirty="0"/>
              <a:t>equal 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4419600" cy="40386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&amp;         and</a:t>
            </a:r>
          </a:p>
          <a:p>
            <a:pPr>
              <a:buFontTx/>
              <a:buNone/>
            </a:pPr>
            <a:r>
              <a:rPr lang="en-US"/>
              <a:t>~          not</a:t>
            </a:r>
          </a:p>
          <a:p>
            <a:pPr>
              <a:buFontTx/>
              <a:buNone/>
            </a:pPr>
            <a:r>
              <a:rPr lang="en-US"/>
              <a:t>|           or</a:t>
            </a:r>
          </a:p>
          <a:p>
            <a:pPr>
              <a:buFontTx/>
              <a:buNone/>
            </a:pPr>
            <a:r>
              <a:rPr lang="en-US"/>
              <a:t>xor       exclusive 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Pseudo-code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You’ve been asked to create a program to convert miles/hr to ft/s.  The output should be a table, complete with title and column headings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the steps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a vector of mph values</a:t>
            </a:r>
          </a:p>
          <a:p>
            <a:r>
              <a:rPr lang="en-US"/>
              <a:t>Convert mph to ft/s</a:t>
            </a:r>
          </a:p>
          <a:p>
            <a:r>
              <a:rPr lang="en-US"/>
              <a:t>Combine the mph and ft/s vectors into a matrix</a:t>
            </a:r>
          </a:p>
          <a:p>
            <a:r>
              <a:rPr lang="en-US"/>
              <a:t>Create a table title</a:t>
            </a:r>
          </a:p>
          <a:p>
            <a:r>
              <a:rPr lang="en-US"/>
              <a:t>Create column headings</a:t>
            </a:r>
          </a:p>
          <a:p>
            <a:r>
              <a:rPr lang="en-US"/>
              <a:t>Display the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Insert the MATLAB code between the comments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70063"/>
            <a:ext cx="6505575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Charting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a big picture graphically</a:t>
            </a:r>
          </a:p>
          <a:p>
            <a:r>
              <a:rPr lang="en-US" dirty="0"/>
              <a:t>Convert to pseudo-code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Sequence</a:t>
            </a:r>
          </a:p>
          <a:p>
            <a:r>
              <a:rPr lang="en-US"/>
              <a:t>Selection</a:t>
            </a:r>
          </a:p>
          <a:p>
            <a:r>
              <a:rPr lang="en-US"/>
              <a:t>Repetition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611517" y="2644092"/>
            <a:ext cx="6112919" cy="3133780"/>
            <a:chOff x="2520" y="-1155"/>
            <a:chExt cx="7200" cy="3690"/>
          </a:xfrm>
        </p:grpSpPr>
        <p:sp>
          <p:nvSpPr>
            <p:cNvPr id="11270" name="AutoShape 6"/>
            <p:cNvSpPr>
              <a:spLocks noChangeAspect="1" noChangeArrowheads="1"/>
            </p:cNvSpPr>
            <p:nvPr/>
          </p:nvSpPr>
          <p:spPr bwMode="auto">
            <a:xfrm>
              <a:off x="2520" y="-1155"/>
              <a:ext cx="7200" cy="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H="1">
              <a:off x="3608" y="-115"/>
              <a:ext cx="12" cy="2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5733" y="-215"/>
              <a:ext cx="1" cy="8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>
              <a:off x="5333" y="542"/>
              <a:ext cx="375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5331" y="903"/>
              <a:ext cx="2" cy="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5733" y="542"/>
              <a:ext cx="338" cy="3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6071" y="903"/>
              <a:ext cx="1" cy="1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8083" y="-327"/>
              <a:ext cx="1" cy="7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H="1">
              <a:off x="7708" y="460"/>
              <a:ext cx="375" cy="4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8083" y="398"/>
              <a:ext cx="362" cy="4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7708" y="884"/>
              <a:ext cx="2" cy="1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8444" y="822"/>
              <a:ext cx="1" cy="1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7708" y="2043"/>
              <a:ext cx="337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V="1">
              <a:off x="8088" y="2050"/>
              <a:ext cx="361" cy="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8086" y="2249"/>
              <a:ext cx="2" cy="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5" name="AutoShape 21"/>
            <p:cNvSpPr>
              <a:spLocks noChangeArrowheads="1"/>
            </p:cNvSpPr>
            <p:nvPr/>
          </p:nvSpPr>
          <p:spPr bwMode="auto">
            <a:xfrm>
              <a:off x="7894" y="903"/>
              <a:ext cx="450" cy="1131"/>
            </a:xfrm>
            <a:prstGeom prst="curvedUpArrow">
              <a:avLst>
                <a:gd name="adj1" fmla="val 20000"/>
                <a:gd name="adj2" fmla="val 40000"/>
                <a:gd name="adj3" fmla="val 837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2932" y="-702"/>
              <a:ext cx="1513" cy="4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prstTxWarp prst="textNoShape">
                <a:avLst/>
              </a:prstTxWarp>
            </a:bodyPr>
            <a:lstStyle/>
            <a:p>
              <a:r>
                <a:rPr lang="en-US" sz="1200"/>
                <a:t>Sequence</a:t>
              </a:r>
              <a:endParaRPr lang="en-US"/>
            </a:p>
          </p:txBody>
        </p:sp>
        <p:sp>
          <p:nvSpPr>
            <p:cNvPr id="11287" name="Text Box 23"/>
            <p:cNvSpPr txBox="1">
              <a:spLocks noChangeArrowheads="1"/>
            </p:cNvSpPr>
            <p:nvPr/>
          </p:nvSpPr>
          <p:spPr bwMode="auto">
            <a:xfrm>
              <a:off x="5208" y="-702"/>
              <a:ext cx="1581" cy="5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prstTxWarp prst="textNoShape">
                <a:avLst/>
              </a:prstTxWarp>
            </a:bodyPr>
            <a:lstStyle/>
            <a:p>
              <a:r>
                <a:rPr lang="en-US" sz="1200"/>
                <a:t>Selection</a:t>
              </a:r>
              <a:endParaRPr lang="en-US"/>
            </a:p>
          </p:txBody>
        </p:sp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7458" y="-702"/>
              <a:ext cx="2262" cy="8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>
              <a:prstTxWarp prst="textNoShape">
                <a:avLst/>
              </a:prstTxWarp>
            </a:bodyPr>
            <a:lstStyle/>
            <a:p>
              <a:r>
                <a:rPr lang="en-US" sz="1200"/>
                <a:t>Repetition (Loop)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2057400" y="457200"/>
            <a:ext cx="2971800" cy="5029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44738" y="609600"/>
            <a:ext cx="2532062" cy="4724400"/>
            <a:chOff x="1008" y="288"/>
            <a:chExt cx="1595" cy="2976"/>
          </a:xfrm>
        </p:grpSpPr>
        <p:sp>
          <p:nvSpPr>
            <p:cNvPr id="32773" name="AutoShape 5"/>
            <p:cNvSpPr>
              <a:spLocks noChangeAspect="1" noChangeArrowheads="1"/>
            </p:cNvSpPr>
            <p:nvPr/>
          </p:nvSpPr>
          <p:spPr bwMode="auto">
            <a:xfrm>
              <a:off x="1200" y="288"/>
              <a:ext cx="1403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4" name="Oval 6"/>
            <p:cNvSpPr>
              <a:spLocks noChangeArrowheads="1"/>
            </p:cNvSpPr>
            <p:nvPr/>
          </p:nvSpPr>
          <p:spPr bwMode="auto">
            <a:xfrm>
              <a:off x="1456" y="292"/>
              <a:ext cx="495" cy="2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1539" y="292"/>
              <a:ext cx="49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>
              <a:prstTxWarp prst="textNoShape">
                <a:avLst/>
              </a:prstTxWarp>
            </a:bodyPr>
            <a:lstStyle/>
            <a:p>
              <a:r>
                <a:rPr lang="en-US" sz="1600"/>
                <a:t>Start</a:t>
              </a: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1291" y="622"/>
              <a:ext cx="991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3094" tIns="31547" rIns="63094" bIns="31547">
              <a:prstTxWarp prst="textNoShape">
                <a:avLst/>
              </a:prstTxWarp>
            </a:bodyPr>
            <a:lstStyle/>
            <a:p>
              <a:r>
                <a:rPr lang="en-US" sz="1600"/>
                <a:t>Define a vector of miles/hour</a:t>
              </a: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291" y="1200"/>
              <a:ext cx="991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3094" tIns="31547" rIns="63094" bIns="31547">
              <a:prstTxWarp prst="textNoShape">
                <a:avLst/>
              </a:prstTxWarp>
            </a:bodyPr>
            <a:lstStyle/>
            <a:p>
              <a:r>
                <a:rPr lang="en-US" sz="1600"/>
                <a:t>Calculate the ft/sec vector</a:t>
              </a:r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1291" y="1778"/>
              <a:ext cx="991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3094" tIns="31547" rIns="63094" bIns="31547">
              <a:prstTxWarp prst="textNoShape">
                <a:avLst/>
              </a:prstTxWarp>
            </a:bodyPr>
            <a:lstStyle/>
            <a:p>
              <a:r>
                <a:rPr lang="en-US" sz="1600"/>
                <a:t>Combine into a table</a:t>
              </a:r>
            </a:p>
          </p:txBody>
        </p:sp>
        <p:sp>
          <p:nvSpPr>
            <p:cNvPr id="32780" name="AutoShape 12"/>
            <p:cNvSpPr>
              <a:spLocks noChangeArrowheads="1"/>
            </p:cNvSpPr>
            <p:nvPr/>
          </p:nvSpPr>
          <p:spPr bwMode="auto">
            <a:xfrm>
              <a:off x="1008" y="2352"/>
              <a:ext cx="1488" cy="574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1248" y="2352"/>
              <a:ext cx="1179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>
              <a:prstTxWarp prst="textNoShape">
                <a:avLst/>
              </a:prstTxWarp>
            </a:bodyPr>
            <a:lstStyle/>
            <a:p>
              <a:r>
                <a:rPr lang="en-US" sz="1600"/>
                <a:t>Create an output table using disp and fprintf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448" y="3013"/>
              <a:ext cx="660" cy="248"/>
              <a:chOff x="2880" y="7932"/>
              <a:chExt cx="1440" cy="540"/>
            </a:xfrm>
          </p:grpSpPr>
          <p:sp>
            <p:nvSpPr>
              <p:cNvPr id="32783" name="Oval 15"/>
              <p:cNvSpPr>
                <a:spLocks noChangeArrowheads="1"/>
              </p:cNvSpPr>
              <p:nvPr/>
            </p:nvSpPr>
            <p:spPr bwMode="auto">
              <a:xfrm>
                <a:off x="2880" y="7932"/>
                <a:ext cx="1080" cy="53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Text Box 16"/>
              <p:cNvSpPr txBox="1">
                <a:spLocks noChangeArrowheads="1"/>
              </p:cNvSpPr>
              <p:nvPr/>
            </p:nvSpPr>
            <p:spPr bwMode="auto">
              <a:xfrm>
                <a:off x="3060" y="7932"/>
                <a:ext cx="126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3094" tIns="31547" rIns="63094" bIns="31547">
                <a:prstTxWarp prst="textNoShape">
                  <a:avLst/>
                </a:prstTxWarp>
              </a:bodyPr>
              <a:lstStyle/>
              <a:p>
                <a:r>
                  <a:rPr lang="en-US" sz="1600"/>
                  <a:t>End</a:t>
                </a:r>
              </a:p>
            </p:txBody>
          </p:sp>
        </p:grp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>
              <a:off x="1704" y="539"/>
              <a:ext cx="0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>
              <a:off x="1704" y="1035"/>
              <a:ext cx="0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>
              <a:off x="1704" y="1613"/>
              <a:ext cx="0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1704" y="2191"/>
              <a:ext cx="0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9" name="Line 21"/>
            <p:cNvSpPr>
              <a:spLocks noChangeShapeType="1"/>
            </p:cNvSpPr>
            <p:nvPr/>
          </p:nvSpPr>
          <p:spPr bwMode="auto">
            <a:xfrm>
              <a:off x="1695" y="2930"/>
              <a:ext cx="1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93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286000"/>
            <a:ext cx="32766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This flowchart represents the mph to ft/s problem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Simple Flow Chart Symbols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752600"/>
            <a:ext cx="45720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 oval indicates the beginning of a section of code</a:t>
            </a:r>
          </a:p>
          <a:p>
            <a:pPr>
              <a:lnSpc>
                <a:spcPct val="90000"/>
              </a:lnSpc>
            </a:pPr>
            <a:r>
              <a:rPr lang="en-US"/>
              <a:t>A parallelogram indicates an input or output</a:t>
            </a:r>
          </a:p>
          <a:p>
            <a:pPr>
              <a:lnSpc>
                <a:spcPct val="90000"/>
              </a:lnSpc>
            </a:pPr>
            <a:r>
              <a:rPr lang="en-US"/>
              <a:t>A diamond indicates a decision point</a:t>
            </a:r>
          </a:p>
          <a:p>
            <a:pPr>
              <a:lnSpc>
                <a:spcPct val="90000"/>
              </a:lnSpc>
            </a:pPr>
            <a:r>
              <a:rPr lang="en-US"/>
              <a:t>Calculations are placed in rectangles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2057400" y="1981200"/>
            <a:ext cx="1447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057400" y="3124200"/>
            <a:ext cx="1447800" cy="4572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2133600" y="3962400"/>
            <a:ext cx="1295400" cy="6096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2133600" y="4953000"/>
            <a:ext cx="12954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Naval </a:t>
            </a:r>
            <a:r>
              <a:rPr lang="en-US" dirty="0"/>
              <a:t>Academy requires applicants to be at least 5’6” tall</a:t>
            </a:r>
          </a:p>
          <a:p>
            <a:r>
              <a:rPr lang="en-US" dirty="0"/>
              <a:t>Consider this list of applicant heights</a:t>
            </a:r>
          </a:p>
          <a:p>
            <a:r>
              <a:rPr lang="en-US" dirty="0"/>
              <a:t>63”, 67”, 65”, 72”, 69”, 78”, 75”</a:t>
            </a:r>
          </a:p>
          <a:p>
            <a:r>
              <a:rPr lang="en-US" dirty="0"/>
              <a:t>Which applicants meet the criteria?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638800" y="4495800"/>
            <a:ext cx="1905000" cy="3667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index numbers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638800" y="5181600"/>
            <a:ext cx="1905000" cy="3667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element 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075" y="0"/>
            <a:ext cx="6705600" cy="1249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readable </a:t>
            </a:r>
            <a:r>
              <a:rPr lang="en-US" sz="3200" dirty="0"/>
              <a:t>report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9363"/>
            <a:ext cx="91440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52400"/>
            <a:ext cx="7972425" cy="1466850"/>
          </a:xfrm>
        </p:spPr>
        <p:txBody>
          <a:bodyPr>
            <a:noAutofit/>
          </a:bodyPr>
          <a:lstStyle/>
          <a:p>
            <a:r>
              <a:rPr lang="en-US" sz="3200" dirty="0"/>
              <a:t>By combining relational and logical operators you can create fairly complicated search criteria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1500"/>
            <a:ext cx="8229600" cy="4525963"/>
          </a:xfrm>
        </p:spPr>
        <p:txBody>
          <a:bodyPr/>
          <a:lstStyle/>
          <a:p>
            <a:r>
              <a:rPr lang="en-US" dirty="0"/>
              <a:t>Assume applicants must be at least 18 years old and less than 35 years old</a:t>
            </a:r>
          </a:p>
          <a:p>
            <a:r>
              <a:rPr lang="en-US" dirty="0"/>
              <a:t>They must also meet the height requirement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Applicant pool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276600" y="1600200"/>
            <a:ext cx="49530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 </a:t>
            </a:r>
            <a:r>
              <a:rPr lang="en-US" sz="2800"/>
              <a:t>Height		Age</a:t>
            </a:r>
          </a:p>
          <a:p>
            <a:r>
              <a:rPr lang="en-US" sz="2800"/>
              <a:t> Inches		years</a:t>
            </a:r>
          </a:p>
          <a:p>
            <a:r>
              <a:rPr lang="en-US" sz="2800"/>
              <a:t>    63    		18</a:t>
            </a:r>
          </a:p>
          <a:p>
            <a:r>
              <a:rPr lang="en-US" sz="2800"/>
              <a:t>    67    		19</a:t>
            </a:r>
          </a:p>
          <a:p>
            <a:r>
              <a:rPr lang="en-US" sz="2800"/>
              <a:t>    65    		18</a:t>
            </a:r>
          </a:p>
          <a:p>
            <a:r>
              <a:rPr lang="en-US" sz="2800"/>
              <a:t>    72    		20</a:t>
            </a:r>
          </a:p>
          <a:p>
            <a:r>
              <a:rPr lang="en-US" sz="2800"/>
              <a:t>    69    		36</a:t>
            </a:r>
          </a:p>
          <a:p>
            <a:r>
              <a:rPr lang="en-US" sz="2800"/>
              <a:t>    78    		34</a:t>
            </a:r>
          </a:p>
          <a:p>
            <a:r>
              <a:rPr lang="en-US" sz="2800"/>
              <a:t>    75    		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990600" y="3657600"/>
            <a:ext cx="6019800" cy="3667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is the M-file program to determine who is eligible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Eligibility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AutoShape 5"/>
          <p:cNvSpPr>
            <a:spLocks noChangeAspect="1" noChangeArrowheads="1"/>
          </p:cNvSpPr>
          <p:nvPr/>
        </p:nvSpPr>
        <p:spPr bwMode="auto">
          <a:xfrm>
            <a:off x="2200275" y="485775"/>
            <a:ext cx="4287838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2" name="Oval 6"/>
          <p:cNvSpPr>
            <a:spLocks noChangeArrowheads="1"/>
          </p:cNvSpPr>
          <p:nvPr/>
        </p:nvSpPr>
        <p:spPr bwMode="auto">
          <a:xfrm>
            <a:off x="2243138" y="493713"/>
            <a:ext cx="1782762" cy="5016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4292600" y="2103438"/>
            <a:ext cx="2195513" cy="9556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4" name="Oval 8"/>
          <p:cNvSpPr>
            <a:spLocks noChangeArrowheads="1"/>
          </p:cNvSpPr>
          <p:nvPr/>
        </p:nvSpPr>
        <p:spPr bwMode="auto">
          <a:xfrm>
            <a:off x="2243138" y="5356225"/>
            <a:ext cx="1782762" cy="503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824163" y="592138"/>
            <a:ext cx="692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Start</a:t>
            </a: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3122613" y="850900"/>
            <a:ext cx="0" cy="246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3121025" y="3984625"/>
            <a:ext cx="1588" cy="217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H="1">
            <a:off x="6807200" y="1428750"/>
            <a:ext cx="0" cy="3757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2227263" y="1096963"/>
            <a:ext cx="1776412" cy="6762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2497138" y="1290638"/>
            <a:ext cx="14065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    if age&lt;16</a:t>
            </a:r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4003675" y="1428750"/>
            <a:ext cx="576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3122613" y="1773238"/>
            <a:ext cx="0" cy="496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3943350" y="1208088"/>
            <a:ext cx="9826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True</a:t>
            </a:r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4003675" y="2598738"/>
            <a:ext cx="460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3122613" y="2681288"/>
            <a:ext cx="0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59" name="AutoShape 23"/>
          <p:cNvSpPr>
            <a:spLocks noChangeArrowheads="1"/>
          </p:cNvSpPr>
          <p:nvPr/>
        </p:nvSpPr>
        <p:spPr bwMode="auto">
          <a:xfrm>
            <a:off x="4371975" y="995363"/>
            <a:ext cx="2116138" cy="7778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4886325" y="1009650"/>
            <a:ext cx="1254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Sorry – You’ll have to wait</a:t>
            </a:r>
          </a:p>
        </p:txBody>
      </p:sp>
      <p:sp>
        <p:nvSpPr>
          <p:cNvPr id="91161" name="AutoShape 25"/>
          <p:cNvSpPr>
            <a:spLocks noChangeArrowheads="1"/>
          </p:cNvSpPr>
          <p:nvPr/>
        </p:nvSpPr>
        <p:spPr bwMode="auto">
          <a:xfrm>
            <a:off x="2233613" y="2270125"/>
            <a:ext cx="1776412" cy="6762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2649538" y="2444750"/>
            <a:ext cx="12541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age&lt;18</a:t>
            </a:r>
          </a:p>
        </p:txBody>
      </p:sp>
      <p:sp>
        <p:nvSpPr>
          <p:cNvPr id="91163" name="AutoShape 27"/>
          <p:cNvSpPr>
            <a:spLocks noChangeArrowheads="1"/>
          </p:cNvSpPr>
          <p:nvPr/>
        </p:nvSpPr>
        <p:spPr bwMode="auto">
          <a:xfrm>
            <a:off x="2227263" y="3308350"/>
            <a:ext cx="1776412" cy="6762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745038" y="2212975"/>
            <a:ext cx="1395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You may have a  youth license</a:t>
            </a:r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2674938" y="3494088"/>
            <a:ext cx="10699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age&lt;70</a:t>
            </a:r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 flipH="1">
            <a:off x="3122613" y="2946400"/>
            <a:ext cx="0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3903663" y="2351088"/>
            <a:ext cx="9842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True</a:t>
            </a:r>
          </a:p>
        </p:txBody>
      </p:sp>
      <p:sp>
        <p:nvSpPr>
          <p:cNvPr id="91169" name="Line 33"/>
          <p:cNvSpPr>
            <a:spLocks noChangeShapeType="1"/>
          </p:cNvSpPr>
          <p:nvPr/>
        </p:nvSpPr>
        <p:spPr bwMode="auto">
          <a:xfrm>
            <a:off x="6265863" y="2598738"/>
            <a:ext cx="54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71" name="AutoShape 35"/>
          <p:cNvSpPr>
            <a:spLocks noChangeArrowheads="1"/>
          </p:cNvSpPr>
          <p:nvPr/>
        </p:nvSpPr>
        <p:spPr bwMode="auto">
          <a:xfrm>
            <a:off x="4211638" y="3221038"/>
            <a:ext cx="2276475" cy="8477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72" name="Text Box 36"/>
          <p:cNvSpPr txBox="1">
            <a:spLocks noChangeArrowheads="1"/>
          </p:cNvSpPr>
          <p:nvPr/>
        </p:nvSpPr>
        <p:spPr bwMode="auto">
          <a:xfrm>
            <a:off x="4579938" y="3335338"/>
            <a:ext cx="20097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You may have a standard license</a:t>
            </a:r>
          </a:p>
        </p:txBody>
      </p:sp>
      <p:sp>
        <p:nvSpPr>
          <p:cNvPr id="91173" name="Line 37"/>
          <p:cNvSpPr>
            <a:spLocks noChangeShapeType="1"/>
          </p:cNvSpPr>
          <p:nvPr/>
        </p:nvSpPr>
        <p:spPr bwMode="auto">
          <a:xfrm>
            <a:off x="4003675" y="3644900"/>
            <a:ext cx="414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74" name="Text Box 38"/>
          <p:cNvSpPr txBox="1">
            <a:spLocks noChangeArrowheads="1"/>
          </p:cNvSpPr>
          <p:nvPr/>
        </p:nvSpPr>
        <p:spPr bwMode="auto">
          <a:xfrm>
            <a:off x="3903663" y="3382963"/>
            <a:ext cx="98425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True</a:t>
            </a:r>
          </a:p>
        </p:txBody>
      </p:sp>
      <p:sp>
        <p:nvSpPr>
          <p:cNvPr id="91175" name="Line 39"/>
          <p:cNvSpPr>
            <a:spLocks noChangeShapeType="1"/>
          </p:cNvSpPr>
          <p:nvPr/>
        </p:nvSpPr>
        <p:spPr bwMode="auto">
          <a:xfrm>
            <a:off x="6140450" y="3686175"/>
            <a:ext cx="66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76" name="AutoShape 40"/>
          <p:cNvSpPr>
            <a:spLocks noChangeArrowheads="1"/>
          </p:cNvSpPr>
          <p:nvPr/>
        </p:nvSpPr>
        <p:spPr bwMode="auto">
          <a:xfrm>
            <a:off x="1892300" y="4187825"/>
            <a:ext cx="2319338" cy="9175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77" name="Text Box 41"/>
          <p:cNvSpPr txBox="1">
            <a:spLocks noChangeArrowheads="1"/>
          </p:cNvSpPr>
          <p:nvPr/>
        </p:nvSpPr>
        <p:spPr bwMode="auto">
          <a:xfrm>
            <a:off x="2233613" y="4187825"/>
            <a:ext cx="1560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Drivers over 70 require a special license</a:t>
            </a: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 flipH="1">
            <a:off x="3195638" y="5186363"/>
            <a:ext cx="3611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79" name="Line 43"/>
          <p:cNvSpPr>
            <a:spLocks noChangeShapeType="1"/>
          </p:cNvSpPr>
          <p:nvPr/>
        </p:nvSpPr>
        <p:spPr bwMode="auto">
          <a:xfrm>
            <a:off x="3195638" y="5105400"/>
            <a:ext cx="0" cy="250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80" name="Text Box 44"/>
          <p:cNvSpPr txBox="1">
            <a:spLocks noChangeArrowheads="1"/>
          </p:cNvSpPr>
          <p:nvPr/>
        </p:nvSpPr>
        <p:spPr bwMode="auto">
          <a:xfrm>
            <a:off x="2824163" y="5446713"/>
            <a:ext cx="11366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End</a:t>
            </a:r>
          </a:p>
        </p:txBody>
      </p:sp>
      <p:sp>
        <p:nvSpPr>
          <p:cNvPr id="91181" name="Text Box 45"/>
          <p:cNvSpPr txBox="1">
            <a:spLocks noChangeArrowheads="1"/>
          </p:cNvSpPr>
          <p:nvPr/>
        </p:nvSpPr>
        <p:spPr bwMode="auto">
          <a:xfrm>
            <a:off x="2243138" y="1831975"/>
            <a:ext cx="87788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elseif</a:t>
            </a:r>
          </a:p>
        </p:txBody>
      </p:sp>
      <p:sp>
        <p:nvSpPr>
          <p:cNvPr id="91182" name="Text Box 46"/>
          <p:cNvSpPr txBox="1">
            <a:spLocks noChangeArrowheads="1"/>
          </p:cNvSpPr>
          <p:nvPr/>
        </p:nvSpPr>
        <p:spPr bwMode="auto">
          <a:xfrm>
            <a:off x="2227263" y="2946400"/>
            <a:ext cx="7969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elseif</a:t>
            </a:r>
          </a:p>
        </p:txBody>
      </p:sp>
      <p:sp>
        <p:nvSpPr>
          <p:cNvPr id="91183" name="Text Box 47"/>
          <p:cNvSpPr txBox="1">
            <a:spLocks noChangeArrowheads="1"/>
          </p:cNvSpPr>
          <p:nvPr/>
        </p:nvSpPr>
        <p:spPr bwMode="auto">
          <a:xfrm>
            <a:off x="2200275" y="3871913"/>
            <a:ext cx="6937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0350" tIns="30175" rIns="60350" bIns="30175">
            <a:prstTxWarp prst="textNoShape">
              <a:avLst/>
            </a:prstTxWarp>
          </a:bodyPr>
          <a:lstStyle/>
          <a:p>
            <a:r>
              <a:rPr lang="en-US" sz="1600"/>
              <a:t>else</a:t>
            </a:r>
          </a:p>
        </p:txBody>
      </p:sp>
      <p:sp>
        <p:nvSpPr>
          <p:cNvPr id="91184" name="Line 48"/>
          <p:cNvSpPr>
            <a:spLocks noChangeShapeType="1"/>
          </p:cNvSpPr>
          <p:nvPr/>
        </p:nvSpPr>
        <p:spPr bwMode="auto">
          <a:xfrm>
            <a:off x="6265863" y="1428750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8782"/>
            <a:ext cx="8813332" cy="496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66847"/>
            <a:ext cx="8460008" cy="495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(safer)</a:t>
            </a:r>
            <a:endParaRPr lang="en-US" dirty="0"/>
          </a:p>
        </p:txBody>
      </p:sp>
      <p:pic>
        <p:nvPicPr>
          <p:cNvPr id="8" name="Picture 7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44" y="1417638"/>
            <a:ext cx="8612056" cy="528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50" y="274638"/>
            <a:ext cx="7162800" cy="1249362"/>
          </a:xfrm>
        </p:spPr>
        <p:txBody>
          <a:bodyPr>
            <a:normAutofit fontScale="90000"/>
          </a:bodyPr>
          <a:lstStyle/>
          <a:p>
            <a:r>
              <a:rPr lang="en-US" sz="4000"/>
              <a:t>Section 8.5</a:t>
            </a:r>
            <a:br>
              <a:rPr lang="en-US" sz="4000"/>
            </a:br>
            <a:r>
              <a:rPr lang="en-US" sz="4000"/>
              <a:t>Repetition Structures - Loops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Loops are used when you need to repeat a set of instructions multiple times </a:t>
            </a:r>
          </a:p>
          <a:p>
            <a:r>
              <a:rPr lang="en-US"/>
              <a:t>MATLAB supports two types of loops</a:t>
            </a:r>
          </a:p>
          <a:p>
            <a:pPr lvl="1"/>
            <a:r>
              <a:rPr lang="en-US"/>
              <a:t>for</a:t>
            </a:r>
          </a:p>
          <a:p>
            <a:pPr lvl="1"/>
            <a:r>
              <a:rPr lang="en-US"/>
              <a:t>while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AutoShape 5"/>
          <p:cNvSpPr>
            <a:spLocks noChangeAspect="1" noChangeArrowheads="1"/>
          </p:cNvSpPr>
          <p:nvPr/>
        </p:nvSpPr>
        <p:spPr bwMode="auto">
          <a:xfrm>
            <a:off x="1835150" y="-166688"/>
            <a:ext cx="7867650" cy="574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2676525" y="1271588"/>
            <a:ext cx="3227388" cy="1263650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4295775" y="2535238"/>
            <a:ext cx="0" cy="587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4295775" y="371475"/>
            <a:ext cx="0" cy="900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>
            <a:off x="4295775" y="3840163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H="1">
            <a:off x="2373313" y="4271963"/>
            <a:ext cx="19224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 flipV="1">
            <a:off x="2373313" y="1028700"/>
            <a:ext cx="1587" cy="3243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2373313" y="1028700"/>
            <a:ext cx="1922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2998788" y="1636713"/>
            <a:ext cx="25955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ctr"/>
            <a:r>
              <a:rPr lang="en-US" sz="1600"/>
              <a:t>Check to see if the index  has been exceeded</a:t>
            </a:r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5851525" y="1893888"/>
            <a:ext cx="881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>
            <a:off x="6732588" y="1893888"/>
            <a:ext cx="1587" cy="2725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8" name="Line 16"/>
          <p:cNvSpPr>
            <a:spLocks noChangeShapeType="1"/>
          </p:cNvSpPr>
          <p:nvPr/>
        </p:nvSpPr>
        <p:spPr bwMode="auto">
          <a:xfrm flipH="1">
            <a:off x="4295775" y="4618038"/>
            <a:ext cx="24368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>
            <a:off x="4295775" y="4619625"/>
            <a:ext cx="1588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3463925" y="3122613"/>
            <a:ext cx="1728788" cy="717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r>
              <a:rPr lang="en-US"/>
              <a:t>Calculations</a:t>
            </a: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5903913" y="1271588"/>
            <a:ext cx="273843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r>
              <a:rPr lang="en-US" sz="1600"/>
              <a:t>You’ve run out of values in 	the index matrix</a:t>
            </a:r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7097713" y="2535238"/>
            <a:ext cx="1544637" cy="1196975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Flow chart for a for loop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Loops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235200" y="1524000"/>
            <a:ext cx="619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for  </a:t>
            </a:r>
            <a:r>
              <a:rPr lang="en-US" sz="3200" b="1" i="1" dirty="0"/>
              <a:t>index =</a:t>
            </a:r>
            <a:r>
              <a:rPr lang="en-US" sz="3200" b="1" i="1" dirty="0" smtClean="0"/>
              <a:t> 1:n    </a:t>
            </a:r>
            <a:r>
              <a:rPr lang="en-US" sz="3200" dirty="0" smtClean="0">
                <a:solidFill>
                  <a:srgbClr val="FF0000"/>
                </a:solidFill>
              </a:rPr>
              <a:t>% index=[matrix]</a:t>
            </a:r>
            <a:endParaRPr lang="en-US" sz="3200" b="1" i="1" dirty="0" smtClean="0"/>
          </a:p>
          <a:p>
            <a:r>
              <a:rPr lang="en-US" sz="3200" b="1" dirty="0"/>
              <a:t>	</a:t>
            </a:r>
            <a:r>
              <a:rPr lang="en-US" sz="3200" b="1" i="1" dirty="0"/>
              <a:t>commands to be executed</a:t>
            </a:r>
            <a:endParaRPr lang="en-US" sz="3200" b="1" dirty="0"/>
          </a:p>
          <a:p>
            <a:r>
              <a:rPr lang="en-US" sz="3200" b="1" dirty="0"/>
              <a:t>end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235200" y="3671888"/>
            <a:ext cx="6197600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loop is executed once for each element of the index matrix identified in the first line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Picture 2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7597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09600" y="4495800"/>
            <a:ext cx="7759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133600" y="3925888"/>
            <a:ext cx="73787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Arial" pitchFamily="-48" charset="0"/>
                <a:cs typeface="Arial" pitchFamily="-48" charset="0"/>
              </a:rPr>
              <a:t>b = input(‘Enter b:’)</a:t>
            </a:r>
          </a:p>
          <a:p>
            <a:r>
              <a:rPr lang="en-US" sz="3200">
                <a:ea typeface="Arial" pitchFamily="-48" charset="0"/>
                <a:cs typeface="Arial" pitchFamily="-48" charset="0"/>
              </a:rPr>
              <a:t>c = input(‘Enter c:’)</a:t>
            </a:r>
          </a:p>
          <a:p>
            <a:r>
              <a:rPr lang="en-US" sz="3200">
                <a:ea typeface="Arial" pitchFamily="-48" charset="0"/>
                <a:cs typeface="Arial" pitchFamily="-48" charset="0"/>
              </a:rPr>
              <a:t>L = input(‘Enter L:’)</a:t>
            </a:r>
          </a:p>
          <a:p>
            <a:r>
              <a:rPr lang="en-US" sz="3200">
                <a:ea typeface="Arial" pitchFamily="-48" charset="0"/>
                <a:cs typeface="Arial" pitchFamily="-48" charset="0"/>
              </a:rPr>
              <a:t>R= input(‘Enter R:’)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1524000"/>
            <a:ext cx="3971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Here’s a simple example</a:t>
            </a: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2700338" y="2336800"/>
            <a:ext cx="1552575" cy="508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6137275" y="1208088"/>
            <a:ext cx="2211388" cy="1200150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this case k is the index – the loop is repeated once for each value of k</a:t>
            </a: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H="1">
            <a:off x="4252913" y="1828800"/>
            <a:ext cx="1884362" cy="7540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2913" y="2786063"/>
            <a:ext cx="29908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1524000"/>
            <a:ext cx="3971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Here’s a simple example</a:t>
            </a: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2700338" y="2336800"/>
            <a:ext cx="1552575" cy="508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6137275" y="1208088"/>
            <a:ext cx="2211388" cy="1200150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this case k is the index – the loop is repeated once for each value of k</a:t>
            </a:r>
          </a:p>
        </p:txBody>
      </p:sp>
      <p:sp>
        <p:nvSpPr>
          <p:cNvPr id="116743" name="Line 7"/>
          <p:cNvSpPr>
            <a:spLocks noChangeShapeType="1"/>
          </p:cNvSpPr>
          <p:nvPr/>
        </p:nvSpPr>
        <p:spPr bwMode="auto">
          <a:xfrm flipH="1">
            <a:off x="4252913" y="1828800"/>
            <a:ext cx="1884362" cy="7540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6138069" y="1233487"/>
            <a:ext cx="2211388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index can be defined using any of the techniques we’ve learned</a:t>
            </a:r>
          </a:p>
        </p:txBody>
      </p: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2913" y="2786063"/>
            <a:ext cx="29908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latin typeface="Comic Sans MS" pitchFamily="-48" charset="0"/>
                <a:ea typeface="Comic Sans MS" pitchFamily="-48" charset="0"/>
                <a:cs typeface="Comic Sans MS" pitchFamily="-48" charset="0"/>
              </a:rPr>
              <a:t>Problem 1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-48" charset="0"/>
              <a:buNone/>
            </a:pPr>
            <a:r>
              <a:rPr lang="en-US" sz="3600" smtClean="0">
                <a:latin typeface="Comic Sans MS" pitchFamily="-48" charset="0"/>
                <a:ea typeface="Comic Sans MS" pitchFamily="-48" charset="0"/>
                <a:cs typeface="Comic Sans MS" pitchFamily="-48" charset="0"/>
              </a:rPr>
              <a:t>Write a function that accepts b, c, L and R and prints “yes”  if the quadratic function increases across the interval and “no” if it does not.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One of the most common ways to use a loop is to define a matrix</a:t>
            </a:r>
          </a:p>
        </p:txBody>
      </p:sp>
      <p:pic>
        <p:nvPicPr>
          <p:cNvPr id="1034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1849438"/>
            <a:ext cx="58293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075" y="1524000"/>
            <a:ext cx="3971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 simple example</a:t>
            </a: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613" y="1524000"/>
            <a:ext cx="3971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2913" y="2786063"/>
            <a:ext cx="29908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2700338" y="2408238"/>
            <a:ext cx="1552575" cy="508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6137275" y="1208088"/>
            <a:ext cx="2211388" cy="1200150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this case k is the index – the loop is repeated once for each value of k</a:t>
            </a:r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 flipH="1">
            <a:off x="4252913" y="1828800"/>
            <a:ext cx="1884362" cy="7540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 simple example</a:t>
            </a: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613" y="1524000"/>
            <a:ext cx="3971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2913" y="2786063"/>
            <a:ext cx="29908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2700338" y="2408238"/>
            <a:ext cx="1552575" cy="5080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6137275" y="1208088"/>
            <a:ext cx="2211388" cy="1200150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this case k is the index – the loop is repeated once for each value of k</a:t>
            </a:r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 flipH="1">
            <a:off x="4252913" y="1828800"/>
            <a:ext cx="1884362" cy="7540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137275" y="1208088"/>
            <a:ext cx="2211388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index can be defined using any of the techniques we’ve learned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While Loops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loops are very similar to for loops. </a:t>
            </a:r>
          </a:p>
          <a:p>
            <a:r>
              <a:rPr lang="en-US" dirty="0"/>
              <a:t> The big difference is the way MATLAB decides how many times to repeat the loop.  </a:t>
            </a:r>
          </a:p>
          <a:p>
            <a:r>
              <a:rPr lang="en-US" dirty="0"/>
              <a:t>While loops continue until some criterion is met.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While Loops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loops are very similar to for loops. </a:t>
            </a:r>
          </a:p>
          <a:p>
            <a:r>
              <a:rPr lang="en-US" dirty="0"/>
              <a:t> The big difference is the way MATLAB decides how many times to repeat the loop.  </a:t>
            </a:r>
          </a:p>
          <a:p>
            <a:r>
              <a:rPr lang="en-US" dirty="0"/>
              <a:t>While loops continue until some criterion is met. 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549400" y="4778375"/>
            <a:ext cx="6045200" cy="156368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/>
              <a:t>while  </a:t>
            </a:r>
            <a:r>
              <a:rPr lang="en-US" sz="3200" b="1" i="1"/>
              <a:t>criterion</a:t>
            </a:r>
            <a:endParaRPr lang="en-US" sz="3200" i="1"/>
          </a:p>
          <a:p>
            <a:r>
              <a:rPr lang="en-US" sz="3200"/>
              <a:t>      </a:t>
            </a:r>
            <a:r>
              <a:rPr lang="en-US" sz="3200" b="1" i="1"/>
              <a:t>commands to be executed</a:t>
            </a:r>
          </a:p>
          <a:p>
            <a:r>
              <a:rPr lang="en-US" sz="3200" b="1"/>
              <a:t>end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AutoShape 5"/>
          <p:cNvSpPr>
            <a:spLocks noChangeAspect="1" noChangeArrowheads="1"/>
          </p:cNvSpPr>
          <p:nvPr/>
        </p:nvSpPr>
        <p:spPr bwMode="auto">
          <a:xfrm>
            <a:off x="1917700" y="741363"/>
            <a:ext cx="60801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/>
          <p:cNvSpPr>
            <a:spLocks noChangeArrowheads="1"/>
          </p:cNvSpPr>
          <p:nvPr/>
        </p:nvSpPr>
        <p:spPr bwMode="auto">
          <a:xfrm>
            <a:off x="2566988" y="1852613"/>
            <a:ext cx="2495550" cy="976312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>
            <a:off x="3819525" y="2828925"/>
            <a:ext cx="0" cy="454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>
            <a:off x="3819525" y="1157288"/>
            <a:ext cx="0" cy="695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>
            <a:off x="3819525" y="3836988"/>
            <a:ext cx="0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 flipH="1">
            <a:off x="2333625" y="4170363"/>
            <a:ext cx="14859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 flipV="1">
            <a:off x="2333625" y="1665288"/>
            <a:ext cx="1588" cy="2505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>
            <a:off x="2333625" y="1665288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2855913" y="2027238"/>
            <a:ext cx="2005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algn="ctr"/>
            <a:r>
              <a:rPr lang="en-US" sz="1600"/>
              <a:t>Check to see if the criterion is still true</a:t>
            </a:r>
          </a:p>
        </p:txBody>
      </p:sp>
      <p:sp>
        <p:nvSpPr>
          <p:cNvPr id="132110" name="Line 14"/>
          <p:cNvSpPr>
            <a:spLocks noChangeShapeType="1"/>
          </p:cNvSpPr>
          <p:nvPr/>
        </p:nvSpPr>
        <p:spPr bwMode="auto">
          <a:xfrm>
            <a:off x="5021263" y="2333625"/>
            <a:ext cx="6810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11" name="Line 15"/>
          <p:cNvSpPr>
            <a:spLocks noChangeShapeType="1"/>
          </p:cNvSpPr>
          <p:nvPr/>
        </p:nvSpPr>
        <p:spPr bwMode="auto">
          <a:xfrm>
            <a:off x="5702300" y="2333625"/>
            <a:ext cx="1588" cy="2105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12" name="Line 16"/>
          <p:cNvSpPr>
            <a:spLocks noChangeShapeType="1"/>
          </p:cNvSpPr>
          <p:nvPr/>
        </p:nvSpPr>
        <p:spPr bwMode="auto">
          <a:xfrm flipH="1">
            <a:off x="3819525" y="4438650"/>
            <a:ext cx="1882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13" name="Line 17"/>
          <p:cNvSpPr>
            <a:spLocks noChangeShapeType="1"/>
          </p:cNvSpPr>
          <p:nvPr/>
        </p:nvSpPr>
        <p:spPr bwMode="auto">
          <a:xfrm>
            <a:off x="3819525" y="4438650"/>
            <a:ext cx="1588" cy="320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3176588" y="3282950"/>
            <a:ext cx="1336675" cy="554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r>
              <a:rPr lang="en-US" sz="1600"/>
              <a:t>Calculations</a:t>
            </a: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5513388" y="1852613"/>
            <a:ext cx="18716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prstTxWarp prst="textNoShape">
              <a:avLst/>
            </a:prstTxWarp>
          </a:bodyPr>
          <a:lstStyle/>
          <a:p>
            <a:pPr lvl="1"/>
            <a:r>
              <a:rPr lang="en-US" sz="1600"/>
              <a:t>The criterion is no longer true and the program exits the loop</a:t>
            </a:r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6154738" y="3657600"/>
            <a:ext cx="2422525" cy="1563688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Flow Chart for a while loop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038850" y="1797050"/>
            <a:ext cx="2438400" cy="1749425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have to increment the counter (in this case k) every time through the loop – or the loop will never stop!!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188075" y="2301875"/>
            <a:ext cx="2419350" cy="925513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loop creates the matrix a, one element at a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6416675" y="2239963"/>
            <a:ext cx="2451100" cy="1749425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program counts how many scores in the array are greater than 90, and displays the result in the command window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Hint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/>
              <a:t>	If you accidentally create a loop that just keeps running you should</a:t>
            </a:r>
            <a:endParaRPr lang="en-US" sz="2800" dirty="0" smtClean="0"/>
          </a:p>
          <a:p>
            <a:pPr marL="990600" lvl="1" indent="-533400">
              <a:buFontTx/>
              <a:buAutoNum type="arabicPeriod"/>
            </a:pPr>
            <a:r>
              <a:rPr lang="en-US" sz="2400" dirty="0" smtClean="0"/>
              <a:t>Exit </a:t>
            </a:r>
            <a:r>
              <a:rPr lang="en-US" sz="2400" dirty="0"/>
              <a:t>the calculation manually with </a:t>
            </a:r>
            <a:r>
              <a:rPr lang="en-US" sz="2400" b="1" dirty="0"/>
              <a:t>ctrl </a:t>
            </a:r>
            <a:r>
              <a:rPr lang="en-US" sz="2400" b="1" dirty="0" err="1"/>
              <a:t>c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48" charset="-128"/>
              <a:cs typeface="ＭＳ Ｐゴシック" pitchFamily="-48" charset="-128"/>
            </a:endParaRP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45720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 and continue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break</a:t>
            </a:r>
            <a:r>
              <a:rPr lang="en-US" dirty="0"/>
              <a:t> causes the loop to terminate prematurely</a:t>
            </a:r>
          </a:p>
          <a:p>
            <a:pPr>
              <a:lnSpc>
                <a:spcPct val="90000"/>
              </a:lnSpc>
            </a:pPr>
            <a:r>
              <a:rPr lang="en-US" b="1" dirty="0"/>
              <a:t>continue</a:t>
            </a:r>
            <a:r>
              <a:rPr lang="en-US" dirty="0"/>
              <a:t> causes MATLAB to skip a pass through the loop, but continue on until the criteria for ending is met</a:t>
            </a:r>
          </a:p>
          <a:p>
            <a:pPr>
              <a:lnSpc>
                <a:spcPct val="90000"/>
              </a:lnSpc>
            </a:pPr>
            <a:r>
              <a:rPr lang="en-US" dirty="0"/>
              <a:t>both are used in conjunction with an </a:t>
            </a:r>
            <a:r>
              <a:rPr lang="en-US" b="1" dirty="0"/>
              <a:t>if</a:t>
            </a:r>
            <a:r>
              <a:rPr lang="en-US" dirty="0"/>
              <a:t> statement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3" r="-133"/>
          <a:stretch>
            <a:fillRect/>
          </a:stretch>
        </p:blipFill>
        <p:spPr>
          <a:xfrm>
            <a:off x="32988" y="560847"/>
            <a:ext cx="10507100" cy="5778500"/>
          </a:xfrm>
        </p:spPr>
      </p:pic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0" y="560847"/>
            <a:ext cx="5600700" cy="374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3" r="-133"/>
          <a:stretch>
            <a:fillRect/>
          </a:stretch>
        </p:blipFill>
        <p:spPr>
          <a:xfrm>
            <a:off x="0" y="560847"/>
            <a:ext cx="10507100" cy="5778500"/>
          </a:xfrm>
        </p:spPr>
      </p:pic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0" y="560847"/>
            <a:ext cx="5600700" cy="37465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19283" y="-85484"/>
            <a:ext cx="4389437" cy="64633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This program prompts the user 10 times to enter a </a:t>
            </a:r>
            <a:r>
              <a:rPr lang="en-US" dirty="0" smtClean="0"/>
              <a:t>value</a:t>
            </a:r>
            <a:r>
              <a:rPr lang="en-US" dirty="0"/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19283" y="611647"/>
            <a:ext cx="4389437" cy="9159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a negative value is entered, the break command causes MATLAB to exit the loop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351"/>
            <a:ext cx="9144000" cy="4801598"/>
          </a:xfrm>
          <a:prstGeom prst="rect">
            <a:avLst/>
          </a:prstGeom>
        </p:spPr>
      </p:pic>
      <p:pic>
        <p:nvPicPr>
          <p:cNvPr id="3" name="Picture 2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150"/>
            <a:ext cx="6022975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  <a:ea typeface="ＭＳ Ｐゴシック" pitchFamily="49" charset="-128"/>
                <a:cs typeface="ＭＳ Ｐゴシック" pitchFamily="49" charset="-128"/>
              </a:rPr>
              <a:t>Programming Question1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ea typeface="ＭＳ Ｐゴシック" pitchFamily="49" charset="-128"/>
                <a:cs typeface="ＭＳ Ｐゴシック" pitchFamily="49" charset="-128"/>
              </a:rPr>
              <a:t>Compute the value of pi using the following series</a:t>
            </a:r>
          </a:p>
          <a:p>
            <a:pPr eaLnBrk="1" hangingPunct="1"/>
            <a:endParaRPr lang="en-US" sz="2400" smtClean="0">
              <a:ea typeface="ＭＳ Ｐゴシック" pitchFamily="49" charset="-128"/>
              <a:cs typeface="ＭＳ Ｐゴシック" pitchFamily="49" charset="-128"/>
            </a:endParaRPr>
          </a:p>
          <a:p>
            <a:pPr eaLnBrk="1" hangingPunct="1">
              <a:buFont typeface="Arial" pitchFamily="49" charset="0"/>
              <a:buNone/>
            </a:pPr>
            <a:r>
              <a:rPr lang="en-US" sz="2400" smtClean="0">
                <a:ea typeface="ＭＳ Ｐゴシック" pitchFamily="49" charset="-128"/>
                <a:cs typeface="ＭＳ Ｐゴシック" pitchFamily="49" charset="-128"/>
              </a:rPr>
              <a:t>   </a:t>
            </a:r>
          </a:p>
          <a:p>
            <a:pPr eaLnBrk="1" hangingPunct="1"/>
            <a:endParaRPr lang="en-US" sz="2400" smtClean="0">
              <a:ea typeface="ＭＳ Ｐゴシック" pitchFamily="49" charset="-128"/>
              <a:cs typeface="ＭＳ Ｐゴシック" pitchFamily="49" charset="-128"/>
            </a:endParaRPr>
          </a:p>
          <a:p>
            <a:pPr lvl="1" eaLnBrk="1" hangingPunct="1"/>
            <a:r>
              <a:rPr lang="en-US" sz="2000" smtClean="0"/>
              <a:t>How many terms are needed to obtain an accuracy where two consecutive terms differ by 1e-12?</a:t>
            </a:r>
          </a:p>
          <a:p>
            <a:pPr lvl="1" eaLnBrk="1" hangingPunct="1"/>
            <a:r>
              <a:rPr lang="en-US" sz="2000" smtClean="0"/>
              <a:t>What is the value of the computed Pi?</a:t>
            </a:r>
          </a:p>
          <a:p>
            <a:pPr eaLnBrk="1" hangingPunct="1"/>
            <a:endParaRPr lang="en-US" sz="2400" smtClean="0">
              <a:ea typeface="ＭＳ Ｐゴシック" pitchFamily="49" charset="-128"/>
              <a:cs typeface="ＭＳ Ｐゴシック" pitchFamily="49" charset="-128"/>
            </a:endParaRPr>
          </a:p>
          <a:p>
            <a:pPr eaLnBrk="1" hangingPunct="1">
              <a:buFont typeface="Arial" pitchFamily="49" charset="0"/>
              <a:buNone/>
            </a:pPr>
            <a:endParaRPr lang="en-US" sz="2400" smtClean="0">
              <a:ea typeface="ＭＳ Ｐゴシック" pitchFamily="49" charset="-128"/>
              <a:cs typeface="ＭＳ Ｐゴシック" pitchFamily="49" charset="-128"/>
            </a:endParaRPr>
          </a:p>
        </p:txBody>
      </p:sp>
      <p:pic>
        <p:nvPicPr>
          <p:cNvPr id="81924" name="Picture 3" descr="Picture 2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387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-48" charset="0"/>
                <a:ea typeface="Comic Sans MS" pitchFamily="-48" charset="0"/>
                <a:cs typeface="Comic Sans MS" pitchFamily="-48" charset="0"/>
              </a:rPr>
              <a:t>Function Fragment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 typeface="Arial" pitchFamily="-48" charset="0"/>
              <a:buNone/>
            </a:pPr>
            <a:r>
              <a:rPr lang="en-US" smtClean="0">
                <a:ea typeface="ＭＳ Ｐゴシック" pitchFamily="-48" charset="-128"/>
                <a:cs typeface="ＭＳ Ｐゴシック" pitchFamily="-48" charset="-128"/>
              </a:rPr>
              <a:t>				</a:t>
            </a:r>
            <a:r>
              <a:rPr lang="en-US" smtClean="0">
                <a:latin typeface="Arial" pitchFamily="-48" charset="0"/>
                <a:ea typeface="Arial" pitchFamily="-48" charset="0"/>
                <a:cs typeface="Arial" pitchFamily="-48" charset="0"/>
              </a:rPr>
              <a:t>function Problem1(b,c,L,R)</a:t>
            </a:r>
          </a:p>
          <a:p>
            <a:pPr eaLnBrk="1" hangingPunct="1">
              <a:buFont typeface="Arial" pitchFamily="-48" charset="0"/>
              <a:buNone/>
            </a:pPr>
            <a:endParaRPr lang="en-US" smtClean="0">
              <a:latin typeface="Arial Rounded MT Bold" pitchFamily="-48" charset="0"/>
              <a:ea typeface="Arial Rounded MT Bold" pitchFamily="-48" charset="0"/>
              <a:cs typeface="Arial Rounded MT Bold" pitchFamily="-48" charset="0"/>
            </a:endParaRPr>
          </a:p>
        </p:txBody>
      </p:sp>
      <p:pic>
        <p:nvPicPr>
          <p:cNvPr id="20484" name="Picture 3" descr="Picture 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0" y="2514600"/>
            <a:ext cx="4127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ea typeface="ＭＳ Ｐゴシック" pitchFamily="49" charset="-128"/>
                <a:cs typeface="ＭＳ Ｐゴシック" pitchFamily="49" charset="-128"/>
              </a:rPr>
              <a:t>Solution to Question 1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9055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function [value 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n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]=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computePi(delta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)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solidFill>
                  <a:srgbClr val="FF0000"/>
                </a:solidFill>
                <a:ea typeface="ＭＳ Ｐゴシック" pitchFamily="49" charset="-128"/>
                <a:cs typeface="ＭＳ Ｐゴシック" pitchFamily="49" charset="-128"/>
              </a:rPr>
              <a:t>%Compute the value of Pi using the equation given in question 1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solidFill>
                  <a:srgbClr val="FF0000"/>
                </a:solidFill>
                <a:ea typeface="ＭＳ Ｐゴシック" pitchFamily="49" charset="-128"/>
                <a:cs typeface="ＭＳ Ｐゴシック" pitchFamily="49" charset="-128"/>
              </a:rPr>
              <a:t>% till two successive values during the iteration differ by less than delta.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	format long 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e</a:t>
            </a:r>
            <a:endParaRPr lang="en-US" sz="1800" dirty="0" smtClean="0">
              <a:ea typeface="ＭＳ Ｐゴシック" pitchFamily="49" charset="-128"/>
              <a:cs typeface="ＭＳ Ｐゴシック" pitchFamily="49" charset="-128"/>
            </a:endParaRP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	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previousValue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=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realmax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	current=0;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	finish=false;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	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n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=1;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	while ~finish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		 current= current+1/((2*n-1)^2*(2*n+1)^2);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		 if 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abs(current-previousValue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) &lt; delta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   	   	value=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sqrt(current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*16+8);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    		 finish=true;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	 	end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	  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previousValue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=current;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	  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n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=n+1;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   end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end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ea typeface="ＭＳ Ｐゴシック" pitchFamily="49" charset="-128"/>
                <a:cs typeface="ＭＳ Ｐゴシック" pitchFamily="49" charset="-128"/>
              </a:rPr>
              <a:t>Solution to Question 1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9055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function [value 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n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]=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computePi(delta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)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solidFill>
                  <a:srgbClr val="FF0000"/>
                </a:solidFill>
                <a:ea typeface="ＭＳ Ｐゴシック" pitchFamily="49" charset="-128"/>
                <a:cs typeface="ＭＳ Ｐゴシック" pitchFamily="49" charset="-128"/>
              </a:rPr>
              <a:t>%Compute the value of Pi using the equation given in question 1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solidFill>
                  <a:srgbClr val="FF0000"/>
                </a:solidFill>
                <a:ea typeface="ＭＳ Ｐゴシック" pitchFamily="49" charset="-128"/>
                <a:cs typeface="ＭＳ Ｐゴシック" pitchFamily="49" charset="-128"/>
              </a:rPr>
              <a:t>% till two successive values during the iteration differ by less than delta.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	format long 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e</a:t>
            </a:r>
            <a:endParaRPr lang="en-US" sz="1800" dirty="0" smtClean="0">
              <a:ea typeface="ＭＳ Ｐゴシック" pitchFamily="49" charset="-128"/>
              <a:cs typeface="ＭＳ Ｐゴシック" pitchFamily="49" charset="-128"/>
            </a:endParaRP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	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previousValue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=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realmax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	current=0;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	finish=false;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	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n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=1;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	while ~finish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		 current= current+1/((2*n-1)^2*(2*n+1)^2);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		 if 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abs(current-previousValue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) &lt; delta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   	   	value=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sqrt(current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*16+8);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    		 finish=true;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	 	end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	  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previousValue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=current;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	  </a:t>
            </a:r>
            <a:r>
              <a:rPr lang="en-US" sz="1800" dirty="0" err="1" smtClean="0">
                <a:ea typeface="ＭＳ Ｐゴシック" pitchFamily="49" charset="-128"/>
                <a:cs typeface="ＭＳ Ｐゴシック" pitchFamily="49" charset="-128"/>
              </a:rPr>
              <a:t>n</a:t>
            </a: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=n+1;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      end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1800" dirty="0" smtClean="0">
                <a:ea typeface="ＭＳ Ｐゴシック" pitchFamily="49" charset="-128"/>
                <a:cs typeface="ＭＳ Ｐゴシック" pitchFamily="49" charset="-128"/>
              </a:rPr>
              <a:t>end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191000" y="4876800"/>
            <a:ext cx="3962400" cy="1631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&gt;&gt; [</a:t>
            </a:r>
            <a:r>
              <a:rPr lang="en-US" sz="2000" dirty="0" err="1"/>
              <a:t>a,b</a:t>
            </a:r>
            <a:r>
              <a:rPr lang="en-US" sz="2000" dirty="0"/>
              <a:t>]=computePi(1e-12)</a:t>
            </a:r>
          </a:p>
          <a:p>
            <a:r>
              <a:rPr lang="en-US" sz="2000" dirty="0"/>
              <a:t>a =</a:t>
            </a:r>
          </a:p>
          <a:p>
            <a:r>
              <a:rPr lang="en-US" sz="2000" dirty="0"/>
              <a:t>    3.141592653169178e+000</a:t>
            </a:r>
          </a:p>
          <a:p>
            <a:r>
              <a:rPr lang="en-US" sz="2000" dirty="0" err="1"/>
              <a:t>b</a:t>
            </a:r>
            <a:r>
              <a:rPr lang="en-US" sz="2000" dirty="0"/>
              <a:t> =</a:t>
            </a:r>
          </a:p>
          <a:p>
            <a:r>
              <a:rPr lang="en-US" sz="2000" dirty="0"/>
              <a:t>   502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  <a:ea typeface="ＭＳ Ｐゴシック" pitchFamily="49" charset="-128"/>
                <a:cs typeface="ＭＳ Ｐゴシック" pitchFamily="49" charset="-128"/>
              </a:rPr>
              <a:t>Programming Question 2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The Fibonacci numbers are computed according to the following relation:		F</a:t>
            </a:r>
            <a:r>
              <a:rPr lang="en-US" sz="2000" baseline="-25000" dirty="0" smtClean="0">
                <a:ea typeface="ＭＳ Ｐゴシック" pitchFamily="49" charset="-128"/>
                <a:cs typeface="ＭＳ Ｐゴシック" pitchFamily="49" charset="-128"/>
              </a:rPr>
              <a:t>n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 = F</a:t>
            </a:r>
            <a:r>
              <a:rPr lang="en-US" sz="2000" baseline="-25000" dirty="0" smtClean="0">
                <a:ea typeface="ＭＳ Ｐゴシック" pitchFamily="49" charset="-128"/>
                <a:cs typeface="ＭＳ Ｐゴシック" pitchFamily="49" charset="-128"/>
              </a:rPr>
              <a:t>n-1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 + F</a:t>
            </a:r>
            <a:r>
              <a:rPr lang="en-US" sz="2000" baseline="-25000" dirty="0" smtClean="0">
                <a:ea typeface="ＭＳ Ｐゴシック" pitchFamily="49" charset="-128"/>
                <a:cs typeface="ＭＳ Ｐゴシック" pitchFamily="49" charset="-128"/>
              </a:rPr>
              <a:t>n-2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 with F</a:t>
            </a:r>
            <a:r>
              <a:rPr lang="en-US" sz="2000" baseline="-25000" dirty="0" smtClean="0">
                <a:ea typeface="ＭＳ Ｐゴシック" pitchFamily="49" charset="-128"/>
                <a:cs typeface="ＭＳ Ｐゴシック" pitchFamily="49" charset="-128"/>
              </a:rPr>
              <a:t>0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 = F</a:t>
            </a:r>
            <a:r>
              <a:rPr lang="en-US" sz="2000" baseline="-25000" dirty="0" smtClean="0">
                <a:ea typeface="ＭＳ Ｐゴシック" pitchFamily="49" charset="-128"/>
                <a:cs typeface="ＭＳ Ｐゴシック" pitchFamily="49" charset="-128"/>
              </a:rPr>
              <a:t>1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 = 1.</a:t>
            </a:r>
          </a:p>
          <a:p>
            <a:pPr eaLnBrk="1" hangingPunct="1">
              <a:buFont typeface="Arial" pitchFamily="49" charset="0"/>
              <a:buNone/>
            </a:pPr>
            <a:endParaRPr lang="en-US" sz="2400" dirty="0" smtClean="0">
              <a:ea typeface="ＭＳ Ｐゴシック" pitchFamily="49" charset="-128"/>
              <a:cs typeface="ＭＳ Ｐゴシック" pitchFamily="49" charset="-128"/>
            </a:endParaRPr>
          </a:p>
          <a:p>
            <a:pPr lvl="1" eaLnBrk="1" hangingPunct="1"/>
            <a:r>
              <a:rPr lang="en-US" sz="2000" dirty="0" smtClean="0"/>
              <a:t>a. Compute the first </a:t>
            </a:r>
            <a:r>
              <a:rPr lang="en-US" sz="2000" dirty="0" err="1" smtClean="0"/>
              <a:t>n</a:t>
            </a:r>
            <a:r>
              <a:rPr lang="en-US" sz="2000" dirty="0" smtClean="0"/>
              <a:t> Fibonacci numbers.</a:t>
            </a:r>
          </a:p>
          <a:p>
            <a:pPr lvl="1" eaLnBrk="1" hangingPunct="1"/>
            <a:r>
              <a:rPr lang="en-US" sz="2000" dirty="0" err="1" smtClean="0"/>
              <a:t>b</a:t>
            </a:r>
            <a:r>
              <a:rPr lang="en-US" sz="2000" dirty="0" smtClean="0"/>
              <a:t>. For the first </a:t>
            </a:r>
            <a:r>
              <a:rPr lang="en-US" sz="2000" dirty="0" err="1" smtClean="0"/>
              <a:t>n</a:t>
            </a:r>
            <a:r>
              <a:rPr lang="en-US" sz="2000" dirty="0" smtClean="0"/>
              <a:t> Fibonacci numbers, compute the ratio </a:t>
            </a:r>
            <a:r>
              <a:rPr lang="en-US" sz="2400" dirty="0" smtClean="0"/>
              <a:t>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 / F</a:t>
            </a:r>
            <a:r>
              <a:rPr lang="en-US" sz="2000" baseline="-25000" dirty="0" smtClean="0"/>
              <a:t>n-1</a:t>
            </a:r>
            <a:endParaRPr lang="en-US" sz="2400" baseline="-25000" dirty="0" smtClean="0"/>
          </a:p>
          <a:p>
            <a:pPr eaLnBrk="1" hangingPunct="1">
              <a:buFont typeface="Arial" pitchFamily="49" charset="0"/>
              <a:buNone/>
            </a:pPr>
            <a:endParaRPr lang="en-US" sz="2400" dirty="0" smtClean="0">
              <a:ea typeface="ＭＳ Ｐゴシック" pitchFamily="49" charset="-128"/>
              <a:cs typeface="ＭＳ Ｐゴシック" pitchFamily="49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49" charset="-128"/>
                <a:cs typeface="ＭＳ Ｐゴシック" pitchFamily="49" charset="-128"/>
              </a:rPr>
              <a:t> 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It is claimed that this ratio approaches the value of the golden mean  ( (1 + sqrt(5))/2 ).  What do your results show?</a:t>
            </a:r>
            <a:endParaRPr lang="en-US" sz="2400" dirty="0" smtClean="0">
              <a:ea typeface="ＭＳ Ｐゴシック" pitchFamily="49" charset="-128"/>
              <a:cs typeface="ＭＳ Ｐゴシック" pitchFamily="49" charset="-128"/>
            </a:endParaRPr>
          </a:p>
          <a:p>
            <a:pPr eaLnBrk="1" hangingPunct="1">
              <a:buFont typeface="Arial" pitchFamily="49" charset="0"/>
              <a:buNone/>
            </a:pPr>
            <a:endParaRPr lang="en-US" sz="2400" dirty="0" smtClean="0">
              <a:ea typeface="ＭＳ Ｐゴシック" pitchFamily="49" charset="-128"/>
              <a:cs typeface="ＭＳ Ｐゴシック" pitchFamily="49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ea typeface="ＭＳ Ｐゴシック" pitchFamily="49" charset="-128"/>
                <a:cs typeface="ＭＳ Ｐゴシック" pitchFamily="49" charset="-128"/>
              </a:rPr>
              <a:t>Solution to Question 2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function [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firstN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 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firstNRatio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 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goldenRatio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]=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Fibonacci(n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)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% Solving Question 2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% First few Fibonacci numbers: 0 1 1 2 3 5 8 13 ....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% 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firstN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: vector of length 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n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: 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firstN(i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) contains the 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ith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 Fibonacci value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% 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firstNRatio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: vector of length 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n:firstNRatio(i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) contains F(i)/F(i-1).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	firstN(1)=1;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	firstN(2)=1;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	% firstNRatio(1) is undefined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	firstNRatio(2)=1; % 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matlab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 will assign value 0 to firstNRatio(1)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	for 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k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=3:n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    			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firstN(k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)=firstN(k-1)+firstN(k-2);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    			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firstNRatio(k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)=firstN(k)/firstN(k-1);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	end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	</a:t>
            </a:r>
            <a:r>
              <a:rPr lang="en-US" sz="2000" dirty="0" err="1" smtClean="0">
                <a:ea typeface="ＭＳ Ｐゴシック" pitchFamily="49" charset="-128"/>
                <a:cs typeface="ＭＳ Ｐゴシック" pitchFamily="49" charset="-128"/>
              </a:rPr>
              <a:t>goldenRatio</a:t>
            </a: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=(1+sqrt(5))/2;</a:t>
            </a:r>
          </a:p>
          <a:p>
            <a:pPr eaLnBrk="1" hangingPunct="1">
              <a:buFont typeface="Arial" pitchFamily="49" charset="0"/>
              <a:buNone/>
            </a:pPr>
            <a:r>
              <a:rPr lang="en-US" sz="2000" dirty="0" smtClean="0">
                <a:ea typeface="ＭＳ Ｐゴシック" pitchFamily="49" charset="-128"/>
                <a:cs typeface="ＭＳ Ｐゴシック" pitchFamily="49" charset="-128"/>
              </a:rPr>
              <a:t>end</a:t>
            </a:r>
          </a:p>
          <a:p>
            <a:pPr eaLnBrk="1" hangingPunct="1">
              <a:buFont typeface="Arial" pitchFamily="49" charset="0"/>
              <a:buNone/>
            </a:pPr>
            <a:endParaRPr lang="en-US" sz="2000" dirty="0" smtClean="0">
              <a:ea typeface="ＭＳ Ｐゴシック" pitchFamily="49" charset="-128"/>
              <a:cs typeface="ＭＳ Ｐゴシック" pitchFamily="49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822449"/>
            <a:ext cx="3816350" cy="4926207"/>
          </a:xfrm>
          <a:prstGeom prst="rect">
            <a:avLst/>
          </a:prstGeom>
        </p:spPr>
      </p:pic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74638"/>
            <a:ext cx="842962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5268913" y="4935538"/>
            <a:ext cx="3352800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amount of time it takes to run this code will depend on your computer, and how much else you have installed on it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268913" y="2670175"/>
            <a:ext cx="2960687" cy="14652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Here’s an example.  This code creates a 40,000 element matrix of ones, then multiplies each element in the matrix by pi</a:t>
            </a:r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3236913" y="1887538"/>
            <a:ext cx="1219200" cy="319087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3236913" y="2335213"/>
            <a:ext cx="2582862" cy="334962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5268913" y="2670175"/>
            <a:ext cx="2960687" cy="14652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These two lines of code start a timer to measure the </a:t>
            </a:r>
            <a:r>
              <a:rPr lang="en-US" u="sng"/>
              <a:t>elapsed</a:t>
            </a:r>
            <a:r>
              <a:rPr lang="en-US"/>
              <a:t> time required to run the lines of MATLAB code between them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3810000" y="3382963"/>
            <a:ext cx="3978275" cy="641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code accomplishes the same thing with a for loop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4238625" y="4905375"/>
            <a:ext cx="4208463" cy="9159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Most of the time required to run the previous problem was used to create the B matrix one element at a time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4238625" y="4905375"/>
            <a:ext cx="4208463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we predefine the B matrix and then replace each element one at a time with the new value, the run time is significantly reduced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6483350" y="2209800"/>
            <a:ext cx="2293938" cy="925513"/>
          </a:xfrm>
          <a:prstGeom prst="rect">
            <a:avLst/>
          </a:prstGeom>
          <a:solidFill>
            <a:srgbClr val="FFCCCC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 alternate syntax for timing uses the tic and toc functions</a:t>
            </a: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 flipH="1">
            <a:off x="3860800" y="2046288"/>
            <a:ext cx="16256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 flipH="1">
            <a:off x="3860800" y="3135313"/>
            <a:ext cx="16256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6" name="AutoShape 8"/>
          <p:cNvSpPr>
            <a:spLocks/>
          </p:cNvSpPr>
          <p:nvPr/>
        </p:nvSpPr>
        <p:spPr bwMode="auto">
          <a:xfrm>
            <a:off x="5486400" y="2046288"/>
            <a:ext cx="708025" cy="1089025"/>
          </a:xfrm>
          <a:prstGeom prst="rightBrace">
            <a:avLst>
              <a:gd name="adj1" fmla="val 12818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Sections of computer code can be categorized as</a:t>
            </a:r>
          </a:p>
          <a:p>
            <a:pPr lvl="1"/>
            <a:r>
              <a:rPr lang="en-US"/>
              <a:t>sequences</a:t>
            </a:r>
          </a:p>
          <a:p>
            <a:pPr lvl="1"/>
            <a:r>
              <a:rPr lang="en-US"/>
              <a:t>selection structures</a:t>
            </a:r>
          </a:p>
          <a:p>
            <a:pPr lvl="1"/>
            <a:r>
              <a:rPr lang="en-US"/>
              <a:t>repetition structures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21482922</TotalTime>
  <Words>1654</Words>
  <Application>Microsoft Macintosh PowerPoint</Application>
  <PresentationFormat>On-screen Show (4:3)</PresentationFormat>
  <Paragraphs>273</Paragraphs>
  <Slides>104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Office Theme</vt:lpstr>
      <vt:lpstr>Logical Functions and Control Structures</vt:lpstr>
      <vt:lpstr>Acknowledgement</vt:lpstr>
      <vt:lpstr>Structures</vt:lpstr>
      <vt:lpstr>PowerPoint Presentation</vt:lpstr>
      <vt:lpstr>PowerPoint Presentation</vt:lpstr>
      <vt:lpstr>Problem 1</vt:lpstr>
      <vt:lpstr>PowerPoint Presentation</vt:lpstr>
      <vt:lpstr>PowerPoint Presentation</vt:lpstr>
      <vt:lpstr>Function Fragment</vt:lpstr>
      <vt:lpstr>Problem 2</vt:lpstr>
      <vt:lpstr>PowerPoint Presentation</vt:lpstr>
      <vt:lpstr>PowerPoint Presentation</vt:lpstr>
      <vt:lpstr>Function Fragment</vt:lpstr>
      <vt:lpstr>Problem 3</vt:lpstr>
      <vt:lpstr>PowerPoint Presentation</vt:lpstr>
      <vt:lpstr>PowerPoint Presentation</vt:lpstr>
      <vt:lpstr>PowerPoint Presentation</vt:lpstr>
      <vt:lpstr>Function Fragment</vt:lpstr>
      <vt:lpstr>PowerPoint Presentation</vt:lpstr>
      <vt:lpstr>Another Function Fragment</vt:lpstr>
      <vt:lpstr>Relational Operators</vt:lpstr>
      <vt:lpstr>Logical Operators</vt:lpstr>
      <vt:lpstr>PowerPoint Presentation</vt:lpstr>
      <vt:lpstr>PowerPoint Presentation</vt:lpstr>
      <vt:lpstr>PowerPoint Presentation</vt:lpstr>
      <vt:lpstr>Pseudo-code Example</vt:lpstr>
      <vt:lpstr>Outline the steps</vt:lpstr>
      <vt:lpstr>Insert the MATLAB code between the comments</vt:lpstr>
      <vt:lpstr>Flow Charting</vt:lpstr>
      <vt:lpstr>PowerPoint Presentation</vt:lpstr>
      <vt:lpstr>Simple Flow Chart Symbols</vt:lpstr>
      <vt:lpstr>Another Example</vt:lpstr>
      <vt:lpstr>PowerPoint Presentation</vt:lpstr>
      <vt:lpstr>PowerPoint Presentation</vt:lpstr>
      <vt:lpstr>More readable report</vt:lpstr>
      <vt:lpstr>PowerPoint Presentation</vt:lpstr>
      <vt:lpstr>By combining relational and logical operators you can create fairly complicated search criteria</vt:lpstr>
      <vt:lpstr>Applicant pool</vt:lpstr>
      <vt:lpstr>PowerPoint Presentation</vt:lpstr>
      <vt:lpstr>Driving Eligibility</vt:lpstr>
      <vt:lpstr>PowerPoint Presentation</vt:lpstr>
      <vt:lpstr>PowerPoint Presentation</vt:lpstr>
      <vt:lpstr>PowerPoint Presentation</vt:lpstr>
      <vt:lpstr>Another way (safer)</vt:lpstr>
      <vt:lpstr>Section 8.5 Repetition Structures - Loops</vt:lpstr>
      <vt:lpstr>PowerPoint Presentation</vt:lpstr>
      <vt:lpstr>For Loops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Here’s a simple example</vt:lpstr>
      <vt:lpstr>Here’s a simple example</vt:lpstr>
      <vt:lpstr>One of the most common ways to use a loop is to define a matrix</vt:lpstr>
      <vt:lpstr>Here’s a simple example</vt:lpstr>
      <vt:lpstr>Here’s a simple example</vt:lpstr>
      <vt:lpstr>While Loops</vt:lpstr>
      <vt:lpstr>PowerPoint Presentation</vt:lpstr>
      <vt:lpstr>PowerPoint Presentation</vt:lpstr>
      <vt:lpstr> </vt:lpstr>
      <vt:lpstr>While Loops</vt:lpstr>
      <vt:lpstr>PowerPoint Presentation</vt:lpstr>
      <vt:lpstr>PowerPoint Presentation</vt:lpstr>
      <vt:lpstr>PowerPoint Presentation</vt:lpstr>
      <vt:lpstr>PowerPoint Presentation</vt:lpstr>
      <vt:lpstr>Hint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 and continue</vt:lpstr>
      <vt:lpstr>PowerPoint Presentation</vt:lpstr>
      <vt:lpstr>PowerPoint Presentation</vt:lpstr>
      <vt:lpstr>PowerPoint Presentation</vt:lpstr>
      <vt:lpstr>Programming Question1</vt:lpstr>
      <vt:lpstr>Solution to Question 1</vt:lpstr>
      <vt:lpstr>Solution to Question 1</vt:lpstr>
      <vt:lpstr>Programming Question 2</vt:lpstr>
      <vt:lpstr>Solution to Question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 – Relational Operators</vt:lpstr>
      <vt:lpstr>Summary – Logical Operators</vt:lpstr>
      <vt:lpstr>Summary – Logical Functions</vt:lpstr>
      <vt:lpstr>Summary - Vectorization</vt:lpstr>
      <vt:lpstr>Summary – timing functions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Logical Functions and Control Structures</dc:title>
  <dc:creator>Binay Bhattacharya</dc:creator>
  <cp:lastModifiedBy>Binay Bhattacharya</cp:lastModifiedBy>
  <cp:revision>15</cp:revision>
  <cp:lastPrinted>2010-11-04T05:27:11Z</cp:lastPrinted>
  <dcterms:created xsi:type="dcterms:W3CDTF">2010-11-10T05:53:50Z</dcterms:created>
  <dcterms:modified xsi:type="dcterms:W3CDTF">2012-03-05T07:54:45Z</dcterms:modified>
</cp:coreProperties>
</file>