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0071100" cy="7556500"/>
  <p:notesSz cx="100711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10"/>
    <p:restoredTop sz="94663"/>
  </p:normalViewPr>
  <p:slideViewPr>
    <p:cSldViewPr>
      <p:cViewPr varScale="1">
        <p:scale>
          <a:sx n="113" d="100"/>
          <a:sy n="113" d="100"/>
        </p:scale>
        <p:origin x="1272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5332" y="2342515"/>
            <a:ext cx="8560435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10665" y="4231640"/>
            <a:ext cx="704977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7889F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2962" y="604174"/>
            <a:ext cx="9466580" cy="1905"/>
          </a:xfrm>
          <a:custGeom>
            <a:avLst/>
            <a:gdLst/>
            <a:ahLst/>
            <a:cxnLst/>
            <a:rect l="l" t="t" r="r" b="b"/>
            <a:pathLst>
              <a:path w="9466580" h="1904">
                <a:moveTo>
                  <a:pt x="0" y="0"/>
                </a:moveTo>
                <a:lnTo>
                  <a:pt x="9466385" y="1585"/>
                </a:lnTo>
              </a:path>
            </a:pathLst>
          </a:custGeom>
          <a:ln w="9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7889F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3555" y="1737995"/>
            <a:ext cx="4380928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6616" y="1737995"/>
            <a:ext cx="4380928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2962" y="604174"/>
            <a:ext cx="9466580" cy="1905"/>
          </a:xfrm>
          <a:custGeom>
            <a:avLst/>
            <a:gdLst/>
            <a:ahLst/>
            <a:cxnLst/>
            <a:rect l="l" t="t" r="r" b="b"/>
            <a:pathLst>
              <a:path w="9466580" h="1904">
                <a:moveTo>
                  <a:pt x="0" y="0"/>
                </a:moveTo>
                <a:lnTo>
                  <a:pt x="9466385" y="1585"/>
                </a:lnTo>
              </a:path>
            </a:pathLst>
          </a:custGeom>
          <a:ln w="9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7889FB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2962" y="604174"/>
            <a:ext cx="9466580" cy="1905"/>
          </a:xfrm>
          <a:custGeom>
            <a:avLst/>
            <a:gdLst/>
            <a:ahLst/>
            <a:cxnLst/>
            <a:rect l="l" t="t" r="r" b="b"/>
            <a:pathLst>
              <a:path w="9466580" h="1904">
                <a:moveTo>
                  <a:pt x="0" y="0"/>
                </a:moveTo>
                <a:lnTo>
                  <a:pt x="9466385" y="1585"/>
                </a:lnTo>
              </a:path>
            </a:pathLst>
          </a:custGeom>
          <a:ln w="9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9120596" y="250549"/>
            <a:ext cx="648752" cy="26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© 2014 IBM</a:t>
            </a:r>
            <a:r>
              <a:rPr spc="-100" dirty="0"/>
              <a:t> </a:t>
            </a:r>
            <a:r>
              <a:rPr dirty="0"/>
              <a:t>Corporation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ICSC 2014, </a:t>
            </a:r>
            <a:r>
              <a:rPr spc="-5" dirty="0"/>
              <a:t>Shanghai,</a:t>
            </a:r>
            <a:r>
              <a:rPr spc="-55" dirty="0"/>
              <a:t> </a:t>
            </a:r>
            <a:r>
              <a:rPr spc="-5" dirty="0"/>
              <a:t>China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2962" y="604174"/>
            <a:ext cx="9466580" cy="1905"/>
          </a:xfrm>
          <a:custGeom>
            <a:avLst/>
            <a:gdLst/>
            <a:ahLst/>
            <a:cxnLst/>
            <a:rect l="l" t="t" r="r" b="b"/>
            <a:pathLst>
              <a:path w="9466580" h="1904">
                <a:moveTo>
                  <a:pt x="0" y="0"/>
                </a:moveTo>
                <a:lnTo>
                  <a:pt x="9466385" y="1585"/>
                </a:lnTo>
              </a:path>
            </a:pathLst>
          </a:custGeom>
          <a:ln w="9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54754" y="221803"/>
            <a:ext cx="1361590" cy="360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7889F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78672" y="2098701"/>
            <a:ext cx="9513755" cy="3098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8663747" y="7240682"/>
            <a:ext cx="1122045" cy="1390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© 2014 IBM</a:t>
            </a:r>
            <a:r>
              <a:rPr spc="-100" dirty="0"/>
              <a:t> </a:t>
            </a:r>
            <a:r>
              <a:rPr dirty="0"/>
              <a:t>Corporation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790884" y="7242119"/>
            <a:ext cx="1201420" cy="137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ICSC 2014, </a:t>
            </a:r>
            <a:r>
              <a:rPr spc="-5" dirty="0"/>
              <a:t>Shanghai,</a:t>
            </a:r>
            <a:r>
              <a:rPr spc="-55" dirty="0"/>
              <a:t> </a:t>
            </a:r>
            <a:r>
              <a:rPr spc="-5" dirty="0"/>
              <a:t>China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66543" y="7242119"/>
            <a:ext cx="152400" cy="137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doi.acm.org/10.1145/1498765.1498785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1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3498850" y="2559050"/>
            <a:ext cx="3073400" cy="574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600" spc="-5" dirty="0">
                <a:latin typeface="Arial"/>
                <a:cs typeface="Arial"/>
              </a:rPr>
              <a:t>Roofline</a:t>
            </a:r>
            <a:r>
              <a:rPr sz="3600" spc="-60" dirty="0">
                <a:latin typeface="Arial"/>
                <a:cs typeface="Arial"/>
              </a:rPr>
              <a:t> </a:t>
            </a:r>
            <a:r>
              <a:rPr sz="3600" spc="-5" dirty="0">
                <a:latin typeface="Arial"/>
                <a:cs typeface="Arial"/>
              </a:rPr>
              <a:t>Model</a:t>
            </a:r>
            <a:endParaRPr sz="3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20596" y="250549"/>
            <a:ext cx="648752" cy="26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28411" y="1803003"/>
            <a:ext cx="9593280" cy="11417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411" y="1803003"/>
            <a:ext cx="9593580" cy="1142365"/>
          </a:xfrm>
          <a:custGeom>
            <a:avLst/>
            <a:gdLst/>
            <a:ahLst/>
            <a:cxnLst/>
            <a:rect l="l" t="t" r="r" b="b"/>
            <a:pathLst>
              <a:path w="9593580" h="1142364">
                <a:moveTo>
                  <a:pt x="0" y="285435"/>
                </a:moveTo>
                <a:lnTo>
                  <a:pt x="7194960" y="285435"/>
                </a:lnTo>
                <a:lnTo>
                  <a:pt x="7194960" y="0"/>
                </a:lnTo>
                <a:lnTo>
                  <a:pt x="9593281" y="570871"/>
                </a:lnTo>
                <a:lnTo>
                  <a:pt x="7194960" y="1141743"/>
                </a:lnTo>
                <a:lnTo>
                  <a:pt x="7194960" y="856307"/>
                </a:lnTo>
                <a:lnTo>
                  <a:pt x="0" y="856307"/>
                </a:lnTo>
                <a:lnTo>
                  <a:pt x="0" y="285435"/>
                </a:lnTo>
                <a:close/>
              </a:path>
            </a:pathLst>
          </a:custGeom>
          <a:ln w="21576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408225" y="2233115"/>
            <a:ext cx="2157730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b="1" spc="-5" dirty="0">
                <a:latin typeface="Arial"/>
                <a:cs typeface="Arial"/>
              </a:rPr>
              <a:t>Arithmetic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Intensity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534048" y="3568321"/>
            <a:ext cx="3726179" cy="1127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algn="r">
              <a:lnSpc>
                <a:spcPts val="1980"/>
              </a:lnSpc>
              <a:spcBef>
                <a:spcPts val="95"/>
              </a:spcBef>
            </a:pPr>
            <a:r>
              <a:rPr sz="1800" spc="-10" dirty="0">
                <a:latin typeface="Arial"/>
                <a:cs typeface="Arial"/>
              </a:rPr>
              <a:t>FFT</a:t>
            </a:r>
            <a:endParaRPr sz="1800">
              <a:latin typeface="Arial"/>
              <a:cs typeface="Arial"/>
            </a:endParaRPr>
          </a:p>
          <a:p>
            <a:pPr marL="1839595">
              <a:lnSpc>
                <a:spcPts val="1980"/>
              </a:lnSpc>
            </a:pPr>
            <a:r>
              <a:rPr sz="1800" spc="-5" dirty="0">
                <a:latin typeface="Arial"/>
                <a:cs typeface="Arial"/>
              </a:rPr>
              <a:t>stencil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080"/>
              </a:lnSpc>
              <a:spcBef>
                <a:spcPts val="565"/>
              </a:spcBef>
            </a:pPr>
            <a:r>
              <a:rPr sz="1800" spc="-5" dirty="0">
                <a:latin typeface="Arial"/>
                <a:cs typeface="Arial"/>
              </a:rPr>
              <a:t>BLAS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L1,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080"/>
              </a:lnSpc>
            </a:pPr>
            <a:r>
              <a:rPr sz="1800" spc="-5" dirty="0">
                <a:latin typeface="Arial"/>
                <a:cs typeface="Arial"/>
              </a:rPr>
              <a:t>SpMv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73866" y="3313015"/>
            <a:ext cx="927100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BLAS</a:t>
            </a:r>
            <a:r>
              <a:rPr sz="1800" spc="-7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L3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28403" y="3000620"/>
            <a:ext cx="901700" cy="55372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>
              <a:lnSpc>
                <a:spcPts val="2000"/>
              </a:lnSpc>
              <a:spcBef>
                <a:spcPts val="295"/>
              </a:spcBef>
            </a:pPr>
            <a:r>
              <a:rPr sz="1800" spc="-5" dirty="0">
                <a:latin typeface="Arial"/>
                <a:cs typeface="Arial"/>
              </a:rPr>
              <a:t>Particle  me</a:t>
            </a:r>
            <a:r>
              <a:rPr sz="1800" spc="-10" dirty="0">
                <a:latin typeface="Arial"/>
                <a:cs typeface="Arial"/>
              </a:rPr>
              <a:t>t</a:t>
            </a:r>
            <a:r>
              <a:rPr sz="1800" spc="-5" dirty="0">
                <a:latin typeface="Arial"/>
                <a:cs typeface="Arial"/>
              </a:rPr>
              <a:t>hods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261422" y="221803"/>
            <a:ext cx="55651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65730" algn="l"/>
              </a:tabLst>
            </a:pP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Roofline</a:t>
            </a:r>
            <a:r>
              <a:rPr spc="10" dirty="0"/>
              <a:t> </a:t>
            </a:r>
            <a:r>
              <a:rPr spc="-5" dirty="0"/>
              <a:t>Model:	Arithmetic Intencity</a:t>
            </a:r>
            <a:r>
              <a:rPr spc="-30" dirty="0"/>
              <a:t> </a:t>
            </a:r>
            <a:r>
              <a:rPr spc="-5" dirty="0"/>
              <a:t>(AI)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35327" y="1492398"/>
            <a:ext cx="4699654" cy="38605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482962" y="1575403"/>
            <a:ext cx="4276090" cy="3618229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227965" marR="179070" indent="-215900">
              <a:lnSpc>
                <a:spcPts val="1900"/>
              </a:lnSpc>
              <a:spcBef>
                <a:spcPts val="175"/>
              </a:spcBef>
            </a:pPr>
            <a:r>
              <a:rPr sz="1400" spc="-610" dirty="0">
                <a:solidFill>
                  <a:srgbClr val="7889FB"/>
                </a:solidFill>
                <a:latin typeface="Wingdings"/>
                <a:cs typeface="Wingdings"/>
              </a:rPr>
              <a:t></a:t>
            </a:r>
            <a:r>
              <a:rPr sz="1400" spc="65" dirty="0">
                <a:solidFill>
                  <a:srgbClr val="7889FB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Arial"/>
                <a:cs typeface="Arial"/>
              </a:rPr>
              <a:t>The trend is for architectures to have ever  decreasing machine balance (the point  where the bandwidth roof meets the ceiling  moves to the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right).</a:t>
            </a:r>
            <a:endParaRPr sz="1600">
              <a:latin typeface="Arial"/>
              <a:cs typeface="Arial"/>
            </a:endParaRPr>
          </a:p>
          <a:p>
            <a:pPr marL="227965" marR="156845" indent="-215900">
              <a:lnSpc>
                <a:spcPct val="104099"/>
              </a:lnSpc>
              <a:spcBef>
                <a:spcPts val="835"/>
              </a:spcBef>
            </a:pPr>
            <a:r>
              <a:rPr sz="1400" spc="-610" dirty="0">
                <a:solidFill>
                  <a:srgbClr val="7889FB"/>
                </a:solidFill>
                <a:latin typeface="Wingdings"/>
                <a:cs typeface="Wingdings"/>
              </a:rPr>
              <a:t></a:t>
            </a:r>
            <a:r>
              <a:rPr sz="1400" spc="70" dirty="0">
                <a:solidFill>
                  <a:srgbClr val="7889FB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Arial"/>
                <a:cs typeface="Arial"/>
              </a:rPr>
              <a:t>More and more algorithms are going to find  themselves memory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bound.</a:t>
            </a:r>
            <a:endParaRPr sz="1600">
              <a:latin typeface="Arial"/>
              <a:cs typeface="Arial"/>
            </a:endParaRPr>
          </a:p>
          <a:p>
            <a:pPr marL="227965" marR="336550" indent="-215900">
              <a:lnSpc>
                <a:spcPts val="1900"/>
              </a:lnSpc>
              <a:spcBef>
                <a:spcPts val="1055"/>
              </a:spcBef>
            </a:pPr>
            <a:r>
              <a:rPr sz="1400" spc="-610" dirty="0">
                <a:solidFill>
                  <a:srgbClr val="7889FB"/>
                </a:solidFill>
                <a:latin typeface="Wingdings"/>
                <a:cs typeface="Wingdings"/>
              </a:rPr>
              <a:t></a:t>
            </a:r>
            <a:r>
              <a:rPr sz="1400" spc="65" dirty="0">
                <a:solidFill>
                  <a:srgbClr val="7889FB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Arial"/>
                <a:cs typeface="Arial"/>
              </a:rPr>
              <a:t>Even DGEMM can run into trouble  depending on the blocking factor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chosen.</a:t>
            </a:r>
            <a:endParaRPr sz="1600">
              <a:latin typeface="Arial"/>
              <a:cs typeface="Arial"/>
            </a:endParaRPr>
          </a:p>
          <a:p>
            <a:pPr marL="227965" marR="506730" indent="-215900" algn="just">
              <a:lnSpc>
                <a:spcPts val="1900"/>
              </a:lnSpc>
              <a:spcBef>
                <a:spcPts val="994"/>
              </a:spcBef>
            </a:pPr>
            <a:r>
              <a:rPr sz="1400" spc="-610" dirty="0">
                <a:solidFill>
                  <a:srgbClr val="7889FB"/>
                </a:solidFill>
                <a:latin typeface="Wingdings"/>
                <a:cs typeface="Wingdings"/>
              </a:rPr>
              <a:t></a:t>
            </a:r>
            <a:r>
              <a:rPr sz="1400" spc="70" dirty="0">
                <a:solidFill>
                  <a:srgbClr val="7889FB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Arial"/>
                <a:cs typeface="Arial"/>
              </a:rPr>
              <a:t>A “balanced” architecture can also be a  “crippled” one, e.g. low-end GPUs with  1/24th the DP peak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performance.</a:t>
            </a:r>
            <a:endParaRPr sz="1600">
              <a:latin typeface="Arial"/>
              <a:cs typeface="Arial"/>
            </a:endParaRPr>
          </a:p>
          <a:p>
            <a:pPr marL="507365" marR="5080" indent="-165100" algn="just">
              <a:lnSpc>
                <a:spcPts val="1860"/>
              </a:lnSpc>
              <a:spcBef>
                <a:spcPts val="565"/>
              </a:spcBef>
            </a:pPr>
            <a:r>
              <a:rPr sz="1600" spc="-254" dirty="0">
                <a:solidFill>
                  <a:srgbClr val="7889FB"/>
                </a:solidFill>
                <a:latin typeface="Wingdings"/>
                <a:cs typeface="Wingdings"/>
              </a:rPr>
              <a:t></a:t>
            </a:r>
            <a:r>
              <a:rPr sz="1600" spc="-254" dirty="0">
                <a:latin typeface="Arial"/>
                <a:cs typeface="Arial"/>
              </a:rPr>
              <a:t>You </a:t>
            </a:r>
            <a:r>
              <a:rPr sz="1600" spc="-5" dirty="0">
                <a:latin typeface="Arial"/>
                <a:cs typeface="Arial"/>
              </a:rPr>
              <a:t>can achieve a higher percentage of a  lower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peak.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11</a:t>
            </a:fld>
            <a:endParaRPr dirty="0"/>
          </a:p>
        </p:txBody>
      </p:sp>
      <p:sp>
        <p:nvSpPr>
          <p:cNvPr id="5" name="object 5"/>
          <p:cNvSpPr txBox="1"/>
          <p:nvPr/>
        </p:nvSpPr>
        <p:spPr>
          <a:xfrm>
            <a:off x="683150" y="6224621"/>
            <a:ext cx="4187190" cy="563880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12700" marR="318770">
              <a:lnSpc>
                <a:spcPts val="1400"/>
              </a:lnSpc>
              <a:spcBef>
                <a:spcPts val="175"/>
              </a:spcBef>
            </a:pPr>
            <a:r>
              <a:rPr sz="1200" spc="-5" dirty="0">
                <a:latin typeface="Times New Roman"/>
                <a:cs typeface="Times New Roman"/>
              </a:rPr>
              <a:t>How </a:t>
            </a:r>
            <a:r>
              <a:rPr sz="1200" spc="-15" dirty="0">
                <a:latin typeface="Times New Roman"/>
                <a:cs typeface="Times New Roman"/>
              </a:rPr>
              <a:t>Will </a:t>
            </a:r>
            <a:r>
              <a:rPr sz="1200" spc="-5" dirty="0">
                <a:latin typeface="Times New Roman"/>
                <a:cs typeface="Times New Roman"/>
              </a:rPr>
              <a:t>the Fast Multipole Method Fare in the Exascale Era?  SIAM News, </a:t>
            </a:r>
            <a:r>
              <a:rPr sz="1200" spc="-30" dirty="0">
                <a:latin typeface="Times New Roman"/>
                <a:cs typeface="Times New Roman"/>
              </a:rPr>
              <a:t>Volume </a:t>
            </a:r>
            <a:r>
              <a:rPr sz="1200" spc="-5" dirty="0">
                <a:latin typeface="Times New Roman"/>
                <a:cs typeface="Times New Roman"/>
              </a:rPr>
              <a:t>46, Number 6, July/August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2013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55"/>
              </a:lnSpc>
            </a:pPr>
            <a:r>
              <a:rPr sz="1200" spc="-5" dirty="0">
                <a:latin typeface="Times New Roman"/>
                <a:cs typeface="Times New Roman"/>
              </a:rPr>
              <a:t>By Lorena A. Barba and Rio </a:t>
            </a:r>
            <a:r>
              <a:rPr sz="1200" spc="-25" dirty="0">
                <a:latin typeface="Times New Roman"/>
                <a:cs typeface="Times New Roman"/>
              </a:rPr>
              <a:t>Yokota </a:t>
            </a:r>
            <a:r>
              <a:rPr sz="1200" spc="-5" dirty="0">
                <a:latin typeface="Times New Roman"/>
                <a:cs typeface="Times New Roman"/>
              </a:rPr>
              <a:t>(Boston University &amp; KAUST)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113658" y="221803"/>
            <a:ext cx="586105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The Roofline Model: Kernel-Hardware</a:t>
            </a:r>
            <a:r>
              <a:rPr spc="40" dirty="0"/>
              <a:t> </a:t>
            </a:r>
            <a:r>
              <a:rPr spc="-5" dirty="0"/>
              <a:t>mapping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8672" y="1021340"/>
            <a:ext cx="9178290" cy="1002665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75"/>
              </a:spcBef>
            </a:pPr>
            <a:r>
              <a:rPr sz="1600" spc="-5" dirty="0">
                <a:latin typeface="Arial"/>
                <a:cs typeface="Arial"/>
              </a:rPr>
              <a:t>It is an art to find a perfect match between kernel and hardware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characteristics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ts val="1900"/>
              </a:lnSpc>
              <a:spcBef>
                <a:spcPts val="1055"/>
              </a:spcBef>
            </a:pPr>
            <a:r>
              <a:rPr sz="1600" spc="-5" dirty="0">
                <a:latin typeface="Arial"/>
                <a:cs typeface="Arial"/>
              </a:rPr>
              <a:t>In another words it requires a lot of work to create a kernel that will exhaust both, the memory BW and  FLOPs capacity </a:t>
            </a:r>
            <a:r>
              <a:rPr sz="1600" i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at the same time</a:t>
            </a:r>
            <a:r>
              <a:rPr sz="1600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.</a:t>
            </a:r>
            <a:r>
              <a:rPr sz="1600" spc="-5" dirty="0">
                <a:latin typeface="Arial"/>
                <a:cs typeface="Arial"/>
              </a:rPr>
              <a:t> (many times it is even impossible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….)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35334" y="3744617"/>
            <a:ext cx="280670" cy="20180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5" dirty="0">
                <a:latin typeface="Arial"/>
                <a:cs typeface="Arial"/>
              </a:rPr>
              <a:t>Performance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[GF/s]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945556" y="6089296"/>
            <a:ext cx="4073525" cy="0"/>
          </a:xfrm>
          <a:custGeom>
            <a:avLst/>
            <a:gdLst/>
            <a:ahLst/>
            <a:cxnLst/>
            <a:rect l="l" t="t" r="r" b="b"/>
            <a:pathLst>
              <a:path w="4073525">
                <a:moveTo>
                  <a:pt x="0" y="0"/>
                </a:moveTo>
                <a:lnTo>
                  <a:pt x="4073175" y="0"/>
                </a:lnTo>
              </a:path>
            </a:pathLst>
          </a:custGeom>
          <a:ln w="273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964056" y="6048302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0" y="0"/>
                </a:moveTo>
                <a:lnTo>
                  <a:pt x="0" y="81989"/>
                </a:lnTo>
                <a:lnTo>
                  <a:pt x="82011" y="4099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945556" y="2811567"/>
            <a:ext cx="0" cy="3277870"/>
          </a:xfrm>
          <a:custGeom>
            <a:avLst/>
            <a:gdLst/>
            <a:ahLst/>
            <a:cxnLst/>
            <a:rect l="l" t="t" r="r" b="b"/>
            <a:pathLst>
              <a:path h="3277870">
                <a:moveTo>
                  <a:pt x="0" y="3277729"/>
                </a:moveTo>
                <a:lnTo>
                  <a:pt x="0" y="0"/>
                </a:lnTo>
              </a:path>
            </a:pathLst>
          </a:custGeom>
          <a:ln w="273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904549" y="2784237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41007" y="0"/>
                </a:moveTo>
                <a:lnTo>
                  <a:pt x="0" y="81989"/>
                </a:lnTo>
                <a:lnTo>
                  <a:pt x="82012" y="81989"/>
                </a:lnTo>
                <a:lnTo>
                  <a:pt x="4100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945556" y="4105519"/>
            <a:ext cx="1816735" cy="1984375"/>
          </a:xfrm>
          <a:custGeom>
            <a:avLst/>
            <a:gdLst/>
            <a:ahLst/>
            <a:cxnLst/>
            <a:rect l="l" t="t" r="r" b="b"/>
            <a:pathLst>
              <a:path w="1816735" h="1984375">
                <a:moveTo>
                  <a:pt x="0" y="1983779"/>
                </a:moveTo>
                <a:lnTo>
                  <a:pt x="1816188" y="0"/>
                </a:lnTo>
              </a:path>
            </a:pathLst>
          </a:custGeom>
          <a:ln w="21579">
            <a:solidFill>
              <a:srgbClr val="0433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772847" y="4108691"/>
            <a:ext cx="2273300" cy="0"/>
          </a:xfrm>
          <a:custGeom>
            <a:avLst/>
            <a:gdLst/>
            <a:ahLst/>
            <a:cxnLst/>
            <a:rect l="l" t="t" r="r" b="b"/>
            <a:pathLst>
              <a:path w="2273300">
                <a:moveTo>
                  <a:pt x="0" y="0"/>
                </a:moveTo>
                <a:lnTo>
                  <a:pt x="2273011" y="1"/>
                </a:lnTo>
              </a:path>
            </a:pathLst>
          </a:custGeom>
          <a:ln w="21576">
            <a:solidFill>
              <a:srgbClr val="0433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952990" y="6227632"/>
            <a:ext cx="4037329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Computational Intensity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(FLOPS/BYTE)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807742" y="4257751"/>
            <a:ext cx="0" cy="1801495"/>
          </a:xfrm>
          <a:custGeom>
            <a:avLst/>
            <a:gdLst/>
            <a:ahLst/>
            <a:cxnLst/>
            <a:rect l="l" t="t" r="r" b="b"/>
            <a:pathLst>
              <a:path h="1801495">
                <a:moveTo>
                  <a:pt x="1" y="1801416"/>
                </a:moveTo>
                <a:lnTo>
                  <a:pt x="0" y="0"/>
                </a:lnTo>
              </a:path>
            </a:pathLst>
          </a:custGeom>
          <a:ln w="21582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769674" y="4232379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068" y="0"/>
                </a:moveTo>
                <a:lnTo>
                  <a:pt x="0" y="76116"/>
                </a:lnTo>
                <a:lnTo>
                  <a:pt x="76137" y="76116"/>
                </a:lnTo>
                <a:lnTo>
                  <a:pt x="38068" y="0"/>
                </a:lnTo>
                <a:close/>
              </a:path>
            </a:pathLst>
          </a:custGeom>
          <a:solidFill>
            <a:srgbClr val="929292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7157980" y="1630529"/>
            <a:ext cx="2590800" cy="106108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>
              <a:lnSpc>
                <a:spcPts val="2000"/>
              </a:lnSpc>
              <a:spcBef>
                <a:spcPts val="295"/>
              </a:spcBef>
            </a:pPr>
            <a:r>
              <a:rPr sz="1800" spc="-5" dirty="0">
                <a:latin typeface="Arial"/>
                <a:cs typeface="Arial"/>
              </a:rPr>
              <a:t>Performance depends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on  how well a given kernel  fits node/processor  architecture,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57980" y="2899132"/>
            <a:ext cx="2438400" cy="80708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 algn="just">
              <a:lnSpc>
                <a:spcPts val="2000"/>
              </a:lnSpc>
              <a:spcBef>
                <a:spcPts val="295"/>
              </a:spcBef>
            </a:pPr>
            <a:r>
              <a:rPr sz="1800" spc="-5" dirty="0">
                <a:latin typeface="Arial"/>
                <a:cs typeface="Arial"/>
              </a:rPr>
              <a:t>and/or how well a given  kernel is translated by a  </a:t>
            </a:r>
            <a:r>
              <a:rPr sz="1800" spc="-15" dirty="0">
                <a:latin typeface="Arial"/>
                <a:cs typeface="Arial"/>
              </a:rPr>
              <a:t>compiler.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57980" y="3914016"/>
            <a:ext cx="2501265" cy="55372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>
              <a:lnSpc>
                <a:spcPts val="2000"/>
              </a:lnSpc>
              <a:spcBef>
                <a:spcPts val="295"/>
              </a:spcBef>
            </a:pPr>
            <a:r>
              <a:rPr sz="1800" spc="-5" dirty="0">
                <a:latin typeface="Arial"/>
                <a:cs typeface="Arial"/>
              </a:rPr>
              <a:t>Recall: hardware-kernel  characteristics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mapping.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881176" y="150444"/>
            <a:ext cx="632523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65730" algn="l"/>
              </a:tabLst>
            </a:pP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Roofline</a:t>
            </a:r>
            <a:r>
              <a:rPr spc="10" dirty="0"/>
              <a:t> </a:t>
            </a:r>
            <a:r>
              <a:rPr spc="-5" dirty="0"/>
              <a:t>Model:	Performance Limiting</a:t>
            </a:r>
            <a:r>
              <a:rPr spc="-15" dirty="0"/>
              <a:t> </a:t>
            </a:r>
            <a:r>
              <a:rPr spc="-5" dirty="0"/>
              <a:t>Factors</a:t>
            </a:r>
          </a:p>
        </p:txBody>
      </p:sp>
      <p:sp>
        <p:nvSpPr>
          <p:cNvPr id="7" name="object 7"/>
          <p:cNvSpPr/>
          <p:nvPr/>
        </p:nvSpPr>
        <p:spPr>
          <a:xfrm>
            <a:off x="493508" y="4669454"/>
            <a:ext cx="4131310" cy="0"/>
          </a:xfrm>
          <a:custGeom>
            <a:avLst/>
            <a:gdLst/>
            <a:ahLst/>
            <a:cxnLst/>
            <a:rect l="l" t="t" r="r" b="b"/>
            <a:pathLst>
              <a:path w="4131310">
                <a:moveTo>
                  <a:pt x="0" y="0"/>
                </a:moveTo>
                <a:lnTo>
                  <a:pt x="4131118" y="0"/>
                </a:lnTo>
              </a:path>
            </a:pathLst>
          </a:custGeom>
          <a:ln w="273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569952" y="4628458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0" y="0"/>
                </a:moveTo>
                <a:lnTo>
                  <a:pt x="0" y="81989"/>
                </a:lnTo>
                <a:lnTo>
                  <a:pt x="82011" y="4099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93508" y="1061272"/>
            <a:ext cx="0" cy="3609975"/>
          </a:xfrm>
          <a:custGeom>
            <a:avLst/>
            <a:gdLst/>
            <a:ahLst/>
            <a:cxnLst/>
            <a:rect l="l" t="t" r="r" b="b"/>
            <a:pathLst>
              <a:path h="3609975">
                <a:moveTo>
                  <a:pt x="0" y="3609425"/>
                </a:moveTo>
                <a:lnTo>
                  <a:pt x="0" y="0"/>
                </a:lnTo>
              </a:path>
            </a:pathLst>
          </a:custGeom>
          <a:ln w="273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52502" y="1033942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41006" y="0"/>
                </a:moveTo>
                <a:lnTo>
                  <a:pt x="0" y="81989"/>
                </a:lnTo>
                <a:lnTo>
                  <a:pt x="82012" y="81989"/>
                </a:lnTo>
                <a:lnTo>
                  <a:pt x="4100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6204" y="1837044"/>
            <a:ext cx="280670" cy="20180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5" dirty="0">
                <a:latin typeface="Arial"/>
                <a:cs typeface="Arial"/>
              </a:rPr>
              <a:t>Performance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[GF/s]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93508" y="2488087"/>
            <a:ext cx="1844675" cy="2183130"/>
          </a:xfrm>
          <a:custGeom>
            <a:avLst/>
            <a:gdLst/>
            <a:ahLst/>
            <a:cxnLst/>
            <a:rect l="l" t="t" r="r" b="b"/>
            <a:pathLst>
              <a:path w="1844675" h="2183129">
                <a:moveTo>
                  <a:pt x="0" y="2182612"/>
                </a:moveTo>
                <a:lnTo>
                  <a:pt x="1844166" y="0"/>
                </a:lnTo>
              </a:path>
            </a:pathLst>
          </a:custGeom>
          <a:ln w="21579">
            <a:solidFill>
              <a:srgbClr val="0433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45824" y="2489330"/>
            <a:ext cx="2306955" cy="0"/>
          </a:xfrm>
          <a:custGeom>
            <a:avLst/>
            <a:gdLst/>
            <a:ahLst/>
            <a:cxnLst/>
            <a:rect l="l" t="t" r="r" b="b"/>
            <a:pathLst>
              <a:path w="2306954">
                <a:moveTo>
                  <a:pt x="0" y="0"/>
                </a:moveTo>
                <a:lnTo>
                  <a:pt x="2306372" y="1"/>
                </a:lnTo>
              </a:path>
            </a:pathLst>
          </a:custGeom>
          <a:ln w="21576">
            <a:solidFill>
              <a:srgbClr val="0433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00878" y="4819690"/>
            <a:ext cx="357949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Arithmetic Intensity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(FLOPS/BYTE)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838395" y="3090636"/>
            <a:ext cx="2741295" cy="0"/>
          </a:xfrm>
          <a:custGeom>
            <a:avLst/>
            <a:gdLst/>
            <a:ahLst/>
            <a:cxnLst/>
            <a:rect l="l" t="t" r="r" b="b"/>
            <a:pathLst>
              <a:path w="2741295">
                <a:moveTo>
                  <a:pt x="2740937" y="0"/>
                </a:moveTo>
                <a:lnTo>
                  <a:pt x="0" y="1"/>
                </a:lnTo>
              </a:path>
            </a:pathLst>
          </a:custGeom>
          <a:ln w="951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533846" y="3471217"/>
            <a:ext cx="3197860" cy="0"/>
          </a:xfrm>
          <a:custGeom>
            <a:avLst/>
            <a:gdLst/>
            <a:ahLst/>
            <a:cxnLst/>
            <a:rect l="l" t="t" r="r" b="b"/>
            <a:pathLst>
              <a:path w="3197860">
                <a:moveTo>
                  <a:pt x="3197760" y="0"/>
                </a:moveTo>
                <a:lnTo>
                  <a:pt x="0" y="1"/>
                </a:lnTo>
              </a:path>
            </a:pathLst>
          </a:custGeom>
          <a:ln w="951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066806" y="2786171"/>
            <a:ext cx="2588895" cy="0"/>
          </a:xfrm>
          <a:custGeom>
            <a:avLst/>
            <a:gdLst/>
            <a:ahLst/>
            <a:cxnLst/>
            <a:rect l="l" t="t" r="r" b="b"/>
            <a:pathLst>
              <a:path w="2588895">
                <a:moveTo>
                  <a:pt x="2588663" y="0"/>
                </a:moveTo>
                <a:lnTo>
                  <a:pt x="0" y="1"/>
                </a:lnTo>
              </a:path>
            </a:pathLst>
          </a:custGeom>
          <a:ln w="951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886408" y="2603350"/>
            <a:ext cx="596900" cy="98488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0600"/>
              </a:lnSpc>
              <a:spcBef>
                <a:spcPts val="85"/>
              </a:spcBef>
            </a:pPr>
            <a:r>
              <a:rPr sz="1800" spc="-5" dirty="0">
                <a:latin typeface="Arial"/>
                <a:cs typeface="Arial"/>
              </a:rPr>
              <a:t>S</a:t>
            </a:r>
            <a:r>
              <a:rPr sz="1800" spc="-10" dirty="0">
                <a:latin typeface="Arial"/>
                <a:cs typeface="Arial"/>
              </a:rPr>
              <a:t>I</a:t>
            </a:r>
            <a:r>
              <a:rPr sz="1800" spc="-5" dirty="0">
                <a:latin typeface="Arial"/>
                <a:cs typeface="Arial"/>
              </a:rPr>
              <a:t>MD  </a:t>
            </a:r>
            <a:r>
              <a:rPr sz="1800" spc="-10" dirty="0">
                <a:latin typeface="Arial"/>
                <a:cs typeface="Arial"/>
              </a:rPr>
              <a:t>ILP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sz="1800" spc="-10" dirty="0">
                <a:latin typeface="Arial"/>
                <a:cs typeface="Arial"/>
              </a:rPr>
              <a:t>TLP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13</a:t>
            </a:fld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7157980" y="1630529"/>
            <a:ext cx="2590800" cy="106108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>
              <a:lnSpc>
                <a:spcPts val="2000"/>
              </a:lnSpc>
              <a:spcBef>
                <a:spcPts val="295"/>
              </a:spcBef>
            </a:pPr>
            <a:r>
              <a:rPr sz="1800" spc="-5" dirty="0">
                <a:latin typeface="Arial"/>
                <a:cs typeface="Arial"/>
              </a:rPr>
              <a:t>Performance depends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on  how well a given kernel  fits node/processor  architecture,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57980" y="2899132"/>
            <a:ext cx="2501265" cy="156845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67945" algn="just">
              <a:lnSpc>
                <a:spcPts val="2000"/>
              </a:lnSpc>
              <a:spcBef>
                <a:spcPts val="295"/>
              </a:spcBef>
            </a:pPr>
            <a:r>
              <a:rPr sz="1800" spc="-5" dirty="0">
                <a:latin typeface="Arial"/>
                <a:cs typeface="Arial"/>
              </a:rPr>
              <a:t>and/or how well a given  kernel is translated by a  </a:t>
            </a:r>
            <a:r>
              <a:rPr sz="1800" spc="-15" dirty="0">
                <a:latin typeface="Arial"/>
                <a:cs typeface="Arial"/>
              </a:rPr>
              <a:t>compiler.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 marR="5080" algn="just">
              <a:lnSpc>
                <a:spcPts val="2000"/>
              </a:lnSpc>
              <a:spcBef>
                <a:spcPts val="5"/>
              </a:spcBef>
            </a:pPr>
            <a:r>
              <a:rPr sz="1800" spc="-5" dirty="0">
                <a:latin typeface="Arial"/>
                <a:cs typeface="Arial"/>
              </a:rPr>
              <a:t>Recall: hardware-kernel  characteristics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mapping.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881176" y="150444"/>
            <a:ext cx="632523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65730" algn="l"/>
              </a:tabLst>
            </a:pP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Roofline</a:t>
            </a:r>
            <a:r>
              <a:rPr spc="10" dirty="0"/>
              <a:t> </a:t>
            </a:r>
            <a:r>
              <a:rPr spc="-5" dirty="0"/>
              <a:t>Model:	Performance Limiting</a:t>
            </a:r>
            <a:r>
              <a:rPr spc="-15" dirty="0"/>
              <a:t> </a:t>
            </a:r>
            <a:r>
              <a:rPr spc="-5" dirty="0"/>
              <a:t>Factors</a:t>
            </a:r>
          </a:p>
        </p:txBody>
      </p:sp>
      <p:sp>
        <p:nvSpPr>
          <p:cNvPr id="6" name="object 6"/>
          <p:cNvSpPr/>
          <p:nvPr/>
        </p:nvSpPr>
        <p:spPr>
          <a:xfrm>
            <a:off x="644999" y="5375701"/>
            <a:ext cx="4131945" cy="0"/>
          </a:xfrm>
          <a:custGeom>
            <a:avLst/>
            <a:gdLst/>
            <a:ahLst/>
            <a:cxnLst/>
            <a:rect l="l" t="t" r="r" b="b"/>
            <a:pathLst>
              <a:path w="4131945">
                <a:moveTo>
                  <a:pt x="0" y="0"/>
                </a:moveTo>
                <a:lnTo>
                  <a:pt x="4131913" y="0"/>
                </a:lnTo>
              </a:path>
            </a:pathLst>
          </a:custGeom>
          <a:ln w="273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722237" y="5334707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0" y="0"/>
                </a:moveTo>
                <a:lnTo>
                  <a:pt x="0" y="81989"/>
                </a:lnTo>
                <a:lnTo>
                  <a:pt x="82012" y="4099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44999" y="1689163"/>
            <a:ext cx="0" cy="3609975"/>
          </a:xfrm>
          <a:custGeom>
            <a:avLst/>
            <a:gdLst/>
            <a:ahLst/>
            <a:cxnLst/>
            <a:rect l="l" t="t" r="r" b="b"/>
            <a:pathLst>
              <a:path h="3609975">
                <a:moveTo>
                  <a:pt x="0" y="3609426"/>
                </a:moveTo>
                <a:lnTo>
                  <a:pt x="0" y="0"/>
                </a:lnTo>
              </a:path>
            </a:pathLst>
          </a:custGeom>
          <a:ln w="273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03993" y="1661834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41006" y="0"/>
                </a:moveTo>
                <a:lnTo>
                  <a:pt x="0" y="81989"/>
                </a:lnTo>
                <a:lnTo>
                  <a:pt x="82012" y="81989"/>
                </a:lnTo>
                <a:lnTo>
                  <a:pt x="4100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39481" y="2747833"/>
            <a:ext cx="280670" cy="20180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5" dirty="0">
                <a:latin typeface="Arial"/>
                <a:cs typeface="Arial"/>
              </a:rPr>
              <a:t>Performance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[GF/s]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44999" y="1729032"/>
            <a:ext cx="1845310" cy="2181860"/>
          </a:xfrm>
          <a:custGeom>
            <a:avLst/>
            <a:gdLst/>
            <a:ahLst/>
            <a:cxnLst/>
            <a:rect l="l" t="t" r="r" b="b"/>
            <a:pathLst>
              <a:path w="1845310" h="2181860">
                <a:moveTo>
                  <a:pt x="0" y="2181533"/>
                </a:moveTo>
                <a:lnTo>
                  <a:pt x="1845169" y="0"/>
                </a:lnTo>
              </a:path>
            </a:pathLst>
          </a:custGeom>
          <a:ln w="21579">
            <a:solidFill>
              <a:srgbClr val="0433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498318" y="1729032"/>
            <a:ext cx="2306320" cy="0"/>
          </a:xfrm>
          <a:custGeom>
            <a:avLst/>
            <a:gdLst/>
            <a:ahLst/>
            <a:cxnLst/>
            <a:rect l="l" t="t" r="r" b="b"/>
            <a:pathLst>
              <a:path w="2306320">
                <a:moveTo>
                  <a:pt x="0" y="0"/>
                </a:moveTo>
                <a:lnTo>
                  <a:pt x="2306172" y="1"/>
                </a:lnTo>
              </a:path>
            </a:pathLst>
          </a:custGeom>
          <a:ln w="21576">
            <a:solidFill>
              <a:srgbClr val="0433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53540" y="5430178"/>
            <a:ext cx="357949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Arithmetic Intensity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(FLOPS/BYTE)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696337" y="1722130"/>
            <a:ext cx="2284730" cy="2664460"/>
          </a:xfrm>
          <a:custGeom>
            <a:avLst/>
            <a:gdLst/>
            <a:ahLst/>
            <a:cxnLst/>
            <a:rect l="l" t="t" r="r" b="b"/>
            <a:pathLst>
              <a:path w="2284730" h="2664460">
                <a:moveTo>
                  <a:pt x="2284114" y="0"/>
                </a:moveTo>
                <a:lnTo>
                  <a:pt x="0" y="2664067"/>
                </a:lnTo>
              </a:path>
            </a:pathLst>
          </a:custGeom>
          <a:ln w="951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450020" y="1052484"/>
            <a:ext cx="850900" cy="55372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>
              <a:lnSpc>
                <a:spcPts val="2000"/>
              </a:lnSpc>
              <a:spcBef>
                <a:spcPts val="295"/>
              </a:spcBef>
            </a:pPr>
            <a:r>
              <a:rPr sz="1800" spc="-10" dirty="0">
                <a:latin typeface="Arial"/>
                <a:cs typeface="Arial"/>
              </a:rPr>
              <a:t>Data  </a:t>
            </a:r>
            <a:r>
              <a:rPr sz="1800" spc="-5" dirty="0">
                <a:latin typeface="Arial"/>
                <a:cs typeface="Arial"/>
              </a:rPr>
              <a:t>pre</a:t>
            </a:r>
            <a:r>
              <a:rPr sz="1800" spc="-10" dirty="0">
                <a:latin typeface="Arial"/>
                <a:cs typeface="Arial"/>
              </a:rPr>
              <a:t>f</a:t>
            </a:r>
            <a:r>
              <a:rPr sz="1800" spc="-5" dirty="0">
                <a:latin typeface="Arial"/>
                <a:cs typeface="Arial"/>
              </a:rPr>
              <a:t>e</a:t>
            </a:r>
            <a:r>
              <a:rPr sz="1800" spc="-10" dirty="0">
                <a:latin typeface="Arial"/>
                <a:cs typeface="Arial"/>
              </a:rPr>
              <a:t>t</a:t>
            </a:r>
            <a:r>
              <a:rPr sz="1800" spc="-5" dirty="0">
                <a:latin typeface="Arial"/>
                <a:cs typeface="Arial"/>
              </a:rPr>
              <a:t>ch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620201" y="1722130"/>
            <a:ext cx="2741295" cy="3197225"/>
          </a:xfrm>
          <a:custGeom>
            <a:avLst/>
            <a:gdLst/>
            <a:ahLst/>
            <a:cxnLst/>
            <a:rect l="l" t="t" r="r" b="b"/>
            <a:pathLst>
              <a:path w="2741295" h="3197225">
                <a:moveTo>
                  <a:pt x="2740937" y="0"/>
                </a:moveTo>
                <a:lnTo>
                  <a:pt x="0" y="3196880"/>
                </a:lnTo>
              </a:path>
            </a:pathLst>
          </a:custGeom>
          <a:ln w="951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363666" y="1206301"/>
            <a:ext cx="698500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NUMA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620200" y="1720544"/>
            <a:ext cx="3046095" cy="3577590"/>
          </a:xfrm>
          <a:custGeom>
            <a:avLst/>
            <a:gdLst/>
            <a:ahLst/>
            <a:cxnLst/>
            <a:rect l="l" t="t" r="r" b="b"/>
            <a:pathLst>
              <a:path w="3046095" h="3577590">
                <a:moveTo>
                  <a:pt x="3045485" y="0"/>
                </a:moveTo>
                <a:lnTo>
                  <a:pt x="0" y="3577461"/>
                </a:lnTo>
              </a:path>
            </a:pathLst>
          </a:custGeom>
          <a:ln w="951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363666" y="2424161"/>
            <a:ext cx="736600" cy="55372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>
              <a:lnSpc>
                <a:spcPts val="2000"/>
              </a:lnSpc>
              <a:spcBef>
                <a:spcPts val="295"/>
              </a:spcBef>
            </a:pPr>
            <a:r>
              <a:rPr sz="1800" spc="-5" dirty="0">
                <a:latin typeface="Arial"/>
                <a:cs typeface="Arial"/>
              </a:rPr>
              <a:t>Stride  access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14</a:t>
            </a:fld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244334" y="1029528"/>
            <a:ext cx="3500120" cy="283718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>
              <a:lnSpc>
                <a:spcPts val="2000"/>
              </a:lnSpc>
              <a:spcBef>
                <a:spcPts val="295"/>
              </a:spcBef>
            </a:pPr>
            <a:r>
              <a:rPr sz="1800" spc="-5" dirty="0">
                <a:latin typeface="Arial"/>
                <a:cs typeface="Arial"/>
              </a:rPr>
              <a:t>N – is large, i.e., </a:t>
            </a:r>
            <a:r>
              <a:rPr sz="1800" spc="-10" dirty="0">
                <a:latin typeface="Arial"/>
                <a:cs typeface="Arial"/>
              </a:rPr>
              <a:t>buffer </a:t>
            </a:r>
            <a:r>
              <a:rPr sz="1800" spc="-5" dirty="0">
                <a:latin typeface="Arial"/>
                <a:cs typeface="Arial"/>
              </a:rPr>
              <a:t>does not fit  cache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795"/>
              </a:spcBef>
            </a:pPr>
            <a:r>
              <a:rPr sz="1800" spc="-5" dirty="0">
                <a:latin typeface="Arial"/>
                <a:cs typeface="Arial"/>
              </a:rPr>
              <a:t>----------------------------------------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>
              <a:latin typeface="Times New Roman"/>
              <a:cs typeface="Times New Roman"/>
            </a:endParaRPr>
          </a:p>
          <a:p>
            <a:pPr marL="202565" marR="1337945" indent="-190500">
              <a:lnSpc>
                <a:spcPts val="2000"/>
              </a:lnSpc>
              <a:spcBef>
                <a:spcPts val="5"/>
              </a:spcBef>
            </a:pPr>
            <a:r>
              <a:rPr sz="1800" spc="-5" dirty="0">
                <a:latin typeface="Arial"/>
                <a:cs typeface="Arial"/>
              </a:rPr>
              <a:t>for (i=0; i &lt; N; ++i)  a[i] = </a:t>
            </a:r>
            <a:r>
              <a:rPr sz="1800" spc="-10" dirty="0">
                <a:latin typeface="Arial"/>
                <a:cs typeface="Arial"/>
              </a:rPr>
              <a:t>buffer[i] </a:t>
            </a:r>
            <a:r>
              <a:rPr sz="1800" spc="-5" dirty="0">
                <a:latin typeface="Arial"/>
                <a:cs typeface="Arial"/>
              </a:rPr>
              <a:t>+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b[i];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202565" marR="1350645" indent="-190500">
              <a:lnSpc>
                <a:spcPts val="2000"/>
              </a:lnSpc>
              <a:spcBef>
                <a:spcPts val="1689"/>
              </a:spcBef>
            </a:pPr>
            <a:r>
              <a:rPr sz="1800" spc="-5" dirty="0">
                <a:latin typeface="Arial"/>
                <a:cs typeface="Arial"/>
              </a:rPr>
              <a:t>for (i=0; i &lt; N; ++i)  c[i] = </a:t>
            </a:r>
            <a:r>
              <a:rPr sz="1800" spc="-10" dirty="0">
                <a:latin typeface="Arial"/>
                <a:cs typeface="Arial"/>
              </a:rPr>
              <a:t>buffer[i] </a:t>
            </a:r>
            <a:r>
              <a:rPr sz="1800" spc="-5" dirty="0">
                <a:latin typeface="Arial"/>
                <a:cs typeface="Arial"/>
              </a:rPr>
              <a:t>+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d[i];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44334" y="4086863"/>
            <a:ext cx="3039110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AI_</a:t>
            </a:r>
            <a:r>
              <a:rPr sz="1500" spc="-5" dirty="0">
                <a:latin typeface="Arial"/>
                <a:cs typeface="Arial"/>
              </a:rPr>
              <a:t>total </a:t>
            </a:r>
            <a:r>
              <a:rPr sz="1800" spc="-5" dirty="0">
                <a:latin typeface="Arial"/>
                <a:cs typeface="Arial"/>
              </a:rPr>
              <a:t>= 2 / (2 * 3 * 8) =</a:t>
            </a:r>
            <a:r>
              <a:rPr sz="1800" spc="7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1/24;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44334" y="4594304"/>
            <a:ext cx="3068320" cy="25958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----------------------------------------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202565" marR="905510" indent="-190500">
              <a:lnSpc>
                <a:spcPts val="2000"/>
              </a:lnSpc>
            </a:pPr>
            <a:r>
              <a:rPr sz="1800" spc="-5" dirty="0">
                <a:latin typeface="Arial"/>
                <a:cs typeface="Arial"/>
              </a:rPr>
              <a:t>for (i=0; i &lt; N; ++i){  a[i] = </a:t>
            </a:r>
            <a:r>
              <a:rPr sz="1800" spc="-10" dirty="0">
                <a:latin typeface="Arial"/>
                <a:cs typeface="Arial"/>
              </a:rPr>
              <a:t>buffer[i] </a:t>
            </a:r>
            <a:r>
              <a:rPr sz="1800" spc="-5" dirty="0">
                <a:latin typeface="Arial"/>
                <a:cs typeface="Arial"/>
              </a:rPr>
              <a:t>+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b[i];</a:t>
            </a:r>
            <a:endParaRPr sz="1800">
              <a:latin typeface="Arial"/>
              <a:cs typeface="Arial"/>
            </a:endParaRPr>
          </a:p>
          <a:p>
            <a:pPr marL="202565">
              <a:lnSpc>
                <a:spcPts val="1875"/>
              </a:lnSpc>
            </a:pPr>
            <a:r>
              <a:rPr sz="1800" spc="-5" dirty="0">
                <a:latin typeface="Arial"/>
                <a:cs typeface="Arial"/>
              </a:rPr>
              <a:t>c[i] = </a:t>
            </a:r>
            <a:r>
              <a:rPr sz="1800" spc="-10" dirty="0">
                <a:latin typeface="Arial"/>
                <a:cs typeface="Arial"/>
              </a:rPr>
              <a:t>buffer[i] </a:t>
            </a:r>
            <a:r>
              <a:rPr sz="1800" spc="-5" dirty="0">
                <a:latin typeface="Arial"/>
                <a:cs typeface="Arial"/>
              </a:rPr>
              <a:t>+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d[i];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080"/>
              </a:lnSpc>
            </a:pPr>
            <a:r>
              <a:rPr sz="1800" spc="-5" dirty="0">
                <a:latin typeface="Arial"/>
                <a:cs typeface="Arial"/>
              </a:rPr>
              <a:t>}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5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Arial"/>
                <a:cs typeface="Arial"/>
              </a:rPr>
              <a:t>AI = 2/(5*8) = 1 /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20;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----------------------------------------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0530" y="1767182"/>
            <a:ext cx="280670" cy="20180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5" dirty="0">
                <a:latin typeface="Arial"/>
                <a:cs typeface="Arial"/>
              </a:rPr>
              <a:t>Performance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[GF/s]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15512" y="4116618"/>
            <a:ext cx="4073525" cy="0"/>
          </a:xfrm>
          <a:custGeom>
            <a:avLst/>
            <a:gdLst/>
            <a:ahLst/>
            <a:cxnLst/>
            <a:rect l="l" t="t" r="r" b="b"/>
            <a:pathLst>
              <a:path w="4073525">
                <a:moveTo>
                  <a:pt x="0" y="0"/>
                </a:moveTo>
                <a:lnTo>
                  <a:pt x="4073175" y="0"/>
                </a:lnTo>
              </a:path>
            </a:pathLst>
          </a:custGeom>
          <a:ln w="273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534013" y="4075624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0" y="0"/>
                </a:moveTo>
                <a:lnTo>
                  <a:pt x="0" y="81989"/>
                </a:lnTo>
                <a:lnTo>
                  <a:pt x="82011" y="4099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15512" y="838890"/>
            <a:ext cx="0" cy="3277870"/>
          </a:xfrm>
          <a:custGeom>
            <a:avLst/>
            <a:gdLst/>
            <a:ahLst/>
            <a:cxnLst/>
            <a:rect l="l" t="t" r="r" b="b"/>
            <a:pathLst>
              <a:path h="3277870">
                <a:moveTo>
                  <a:pt x="0" y="3277729"/>
                </a:moveTo>
                <a:lnTo>
                  <a:pt x="0" y="0"/>
                </a:lnTo>
              </a:path>
            </a:pathLst>
          </a:custGeom>
          <a:ln w="273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74506" y="811559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41006" y="0"/>
                </a:moveTo>
                <a:lnTo>
                  <a:pt x="0" y="81989"/>
                </a:lnTo>
                <a:lnTo>
                  <a:pt x="82012" y="81989"/>
                </a:lnTo>
                <a:lnTo>
                  <a:pt x="4100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15512" y="2132840"/>
            <a:ext cx="1816735" cy="1984375"/>
          </a:xfrm>
          <a:custGeom>
            <a:avLst/>
            <a:gdLst/>
            <a:ahLst/>
            <a:cxnLst/>
            <a:rect l="l" t="t" r="r" b="b"/>
            <a:pathLst>
              <a:path w="1816735" h="1984375">
                <a:moveTo>
                  <a:pt x="0" y="1983777"/>
                </a:moveTo>
                <a:lnTo>
                  <a:pt x="1816188" y="0"/>
                </a:lnTo>
              </a:path>
            </a:pathLst>
          </a:custGeom>
          <a:ln w="21579">
            <a:solidFill>
              <a:srgbClr val="0433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42803" y="2136011"/>
            <a:ext cx="2273300" cy="0"/>
          </a:xfrm>
          <a:custGeom>
            <a:avLst/>
            <a:gdLst/>
            <a:ahLst/>
            <a:cxnLst/>
            <a:rect l="l" t="t" r="r" b="b"/>
            <a:pathLst>
              <a:path w="2273300">
                <a:moveTo>
                  <a:pt x="0" y="0"/>
                </a:moveTo>
                <a:lnTo>
                  <a:pt x="2273011" y="1"/>
                </a:lnTo>
              </a:path>
            </a:pathLst>
          </a:custGeom>
          <a:ln w="21576">
            <a:solidFill>
              <a:srgbClr val="0433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22945" y="4254953"/>
            <a:ext cx="4037329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Computational Intensity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(FLOPS/BYTE)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181712" y="3469631"/>
            <a:ext cx="0" cy="624840"/>
          </a:xfrm>
          <a:custGeom>
            <a:avLst/>
            <a:gdLst/>
            <a:ahLst/>
            <a:cxnLst/>
            <a:rect l="l" t="t" r="r" b="b"/>
            <a:pathLst>
              <a:path h="624839">
                <a:moveTo>
                  <a:pt x="0" y="0"/>
                </a:moveTo>
                <a:lnTo>
                  <a:pt x="0" y="624787"/>
                </a:lnTo>
              </a:path>
            </a:pathLst>
          </a:custGeom>
          <a:ln w="36689">
            <a:solidFill>
              <a:srgbClr val="78A6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30745" y="3185782"/>
            <a:ext cx="0" cy="901065"/>
          </a:xfrm>
          <a:custGeom>
            <a:avLst/>
            <a:gdLst/>
            <a:ahLst/>
            <a:cxnLst/>
            <a:rect l="l" t="t" r="r" b="b"/>
            <a:pathLst>
              <a:path h="901064">
                <a:moveTo>
                  <a:pt x="0" y="0"/>
                </a:moveTo>
                <a:lnTo>
                  <a:pt x="0" y="900708"/>
                </a:lnTo>
              </a:path>
            </a:pathLst>
          </a:custGeom>
          <a:ln w="36689">
            <a:solidFill>
              <a:srgbClr val="78A6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31374" y="3444259"/>
            <a:ext cx="647700" cy="0"/>
          </a:xfrm>
          <a:custGeom>
            <a:avLst/>
            <a:gdLst/>
            <a:ahLst/>
            <a:cxnLst/>
            <a:rect l="l" t="t" r="r" b="b"/>
            <a:pathLst>
              <a:path w="647700">
                <a:moveTo>
                  <a:pt x="647165" y="0"/>
                </a:moveTo>
                <a:lnTo>
                  <a:pt x="0" y="0"/>
                </a:lnTo>
              </a:path>
            </a:pathLst>
          </a:custGeom>
          <a:ln w="21576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05995" y="3406202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137" y="0"/>
                </a:moveTo>
                <a:lnTo>
                  <a:pt x="0" y="38058"/>
                </a:lnTo>
                <a:lnTo>
                  <a:pt x="76137" y="76116"/>
                </a:lnTo>
                <a:lnTo>
                  <a:pt x="76137" y="0"/>
                </a:lnTo>
                <a:close/>
              </a:path>
            </a:pathLst>
          </a:custGeom>
          <a:solidFill>
            <a:srgbClr val="9292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26615" y="3136623"/>
            <a:ext cx="899794" cy="0"/>
          </a:xfrm>
          <a:custGeom>
            <a:avLst/>
            <a:gdLst/>
            <a:ahLst/>
            <a:cxnLst/>
            <a:rect l="l" t="t" r="r" b="b"/>
            <a:pathLst>
              <a:path w="899794">
                <a:moveTo>
                  <a:pt x="899370" y="0"/>
                </a:moveTo>
                <a:lnTo>
                  <a:pt x="0" y="1"/>
                </a:lnTo>
              </a:path>
            </a:pathLst>
          </a:custGeom>
          <a:ln w="21576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01237" y="3098566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137" y="0"/>
                </a:moveTo>
                <a:lnTo>
                  <a:pt x="0" y="38058"/>
                </a:lnTo>
                <a:lnTo>
                  <a:pt x="76137" y="76116"/>
                </a:lnTo>
                <a:lnTo>
                  <a:pt x="76137" y="0"/>
                </a:lnTo>
                <a:close/>
              </a:path>
            </a:pathLst>
          </a:custGeom>
          <a:solidFill>
            <a:srgbClr val="9292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1974279" y="221803"/>
            <a:ext cx="613918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65730" algn="l"/>
              </a:tabLst>
            </a:pP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Roofline</a:t>
            </a:r>
            <a:r>
              <a:rPr spc="10" dirty="0"/>
              <a:t> </a:t>
            </a:r>
            <a:r>
              <a:rPr spc="-5" dirty="0"/>
              <a:t>Model:	Performance limiting</a:t>
            </a:r>
            <a:r>
              <a:rPr spc="-15" dirty="0"/>
              <a:t> </a:t>
            </a:r>
            <a:r>
              <a:rPr spc="-5" dirty="0"/>
              <a:t>factors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15</a:t>
            </a:fld>
            <a:endParaRPr dirty="0"/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4294967295"/>
          </p:nvPr>
        </p:nvSpPr>
        <p:spPr>
          <a:xfrm>
            <a:off x="1790884" y="7242119"/>
            <a:ext cx="1201420" cy="13779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ICSC 2014, </a:t>
            </a:r>
            <a:r>
              <a:rPr spc="-5" dirty="0"/>
              <a:t>Shanghai,</a:t>
            </a:r>
            <a:r>
              <a:rPr spc="-55" dirty="0"/>
              <a:t> </a:t>
            </a:r>
            <a:r>
              <a:rPr spc="-5" dirty="0"/>
              <a:t>China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ftr" sz="quarter" idx="4294967295"/>
          </p:nvPr>
        </p:nvSpPr>
        <p:spPr>
          <a:xfrm>
            <a:off x="8663747" y="7240682"/>
            <a:ext cx="1122045" cy="13906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© 2014 IBM</a:t>
            </a:r>
            <a:r>
              <a:rPr spc="-100" dirty="0"/>
              <a:t> </a:t>
            </a:r>
            <a:r>
              <a:rPr dirty="0"/>
              <a:t>Corporation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63747" y="7231069"/>
            <a:ext cx="112204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© 2014 IBM</a:t>
            </a:r>
            <a:r>
              <a:rPr sz="800" spc="-10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Corporation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120596" y="250549"/>
            <a:ext cx="648752" cy="26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79243" y="7231069"/>
            <a:ext cx="1270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Times New Roman"/>
                <a:cs typeface="Times New Roman"/>
              </a:rPr>
              <a:t>16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7310" y="7231069"/>
            <a:ext cx="1789430" cy="2082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spc="-5" dirty="0">
                <a:latin typeface="Times New Roman"/>
                <a:cs typeface="Times New Roman"/>
              </a:rPr>
              <a:t>ICSC 2014, Shanghai,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China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44334" y="1029528"/>
            <a:ext cx="3491865" cy="38646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ts val="208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sum =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0;</a:t>
            </a:r>
            <a:endParaRPr sz="1800">
              <a:latin typeface="Arial"/>
              <a:cs typeface="Arial"/>
            </a:endParaRPr>
          </a:p>
          <a:p>
            <a:pPr marL="202565" marR="1528445" indent="-190500">
              <a:lnSpc>
                <a:spcPts val="2000"/>
              </a:lnSpc>
              <a:spcBef>
                <a:spcPts val="120"/>
              </a:spcBef>
            </a:pPr>
            <a:r>
              <a:rPr sz="1800" spc="-5" dirty="0">
                <a:latin typeface="Arial"/>
                <a:cs typeface="Arial"/>
              </a:rPr>
              <a:t>for (i=0; i &lt; N; ++i)  sum = sum +</a:t>
            </a:r>
            <a:r>
              <a:rPr sz="1800" spc="-6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a[i];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ts val="2000"/>
              </a:lnSpc>
              <a:spcBef>
                <a:spcPts val="1689"/>
              </a:spcBef>
            </a:pPr>
            <a:r>
              <a:rPr sz="1800" spc="-5" dirty="0">
                <a:latin typeface="Arial"/>
                <a:cs typeface="Arial"/>
              </a:rPr>
              <a:t>sum0 = sum1 = sum2 = sum3 = 0;  for (i=0; i &lt; N;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i+=4){</a:t>
            </a:r>
            <a:endParaRPr sz="1800">
              <a:latin typeface="Arial"/>
              <a:cs typeface="Arial"/>
            </a:endParaRPr>
          </a:p>
          <a:p>
            <a:pPr marL="202565" algn="just">
              <a:lnSpc>
                <a:spcPts val="1875"/>
              </a:lnSpc>
            </a:pPr>
            <a:r>
              <a:rPr sz="1800" spc="-5" dirty="0">
                <a:latin typeface="Arial"/>
                <a:cs typeface="Arial"/>
              </a:rPr>
              <a:t>sum0 = sum0 + a[i  </a:t>
            </a:r>
            <a:r>
              <a:rPr sz="1800" spc="4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];</a:t>
            </a:r>
            <a:endParaRPr sz="1800">
              <a:latin typeface="Arial"/>
              <a:cs typeface="Arial"/>
            </a:endParaRPr>
          </a:p>
          <a:p>
            <a:pPr marL="202565" marR="1014094" algn="just">
              <a:lnSpc>
                <a:spcPts val="2000"/>
              </a:lnSpc>
              <a:spcBef>
                <a:spcPts val="120"/>
              </a:spcBef>
            </a:pPr>
            <a:r>
              <a:rPr sz="1800" spc="-5" dirty="0">
                <a:latin typeface="Arial"/>
                <a:cs typeface="Arial"/>
              </a:rPr>
              <a:t>sum1 = sum1 + a[i+1];  sum2 = sum2 + a[i+2];  sum3 = sum3 +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a[i+3];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1920"/>
              </a:lnSpc>
            </a:pPr>
            <a:r>
              <a:rPr sz="1800" spc="-5" dirty="0">
                <a:latin typeface="Arial"/>
                <a:cs typeface="Arial"/>
              </a:rPr>
              <a:t>}</a:t>
            </a:r>
            <a:endParaRPr sz="1800">
              <a:latin typeface="Arial"/>
              <a:cs typeface="Arial"/>
            </a:endParaRPr>
          </a:p>
          <a:p>
            <a:pPr marL="12700" marR="1337945" algn="just">
              <a:lnSpc>
                <a:spcPts val="2000"/>
              </a:lnSpc>
              <a:spcBef>
                <a:spcPts val="170"/>
              </a:spcBef>
            </a:pPr>
            <a:r>
              <a:rPr sz="1800" spc="-5" dirty="0">
                <a:latin typeface="Arial"/>
                <a:cs typeface="Arial"/>
              </a:rPr>
              <a:t>sum0 =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sum0+sum1;  sum2 =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sum2+sum3;  sum =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sum0+sum2;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137342" y="3063677"/>
            <a:ext cx="1077595" cy="175260"/>
          </a:xfrm>
          <a:custGeom>
            <a:avLst/>
            <a:gdLst/>
            <a:ahLst/>
            <a:cxnLst/>
            <a:rect l="l" t="t" r="r" b="b"/>
            <a:pathLst>
              <a:path w="1077595" h="175260">
                <a:moveTo>
                  <a:pt x="1077351" y="0"/>
                </a:moveTo>
                <a:lnTo>
                  <a:pt x="0" y="175118"/>
                </a:lnTo>
              </a:path>
            </a:pathLst>
          </a:custGeom>
          <a:ln w="21576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112292" y="3193088"/>
            <a:ext cx="81280" cy="75565"/>
          </a:xfrm>
          <a:custGeom>
            <a:avLst/>
            <a:gdLst/>
            <a:ahLst/>
            <a:cxnLst/>
            <a:rect l="l" t="t" r="r" b="b"/>
            <a:pathLst>
              <a:path w="81279" h="75564">
                <a:moveTo>
                  <a:pt x="69041" y="0"/>
                </a:moveTo>
                <a:lnTo>
                  <a:pt x="0" y="49780"/>
                </a:lnTo>
                <a:lnTo>
                  <a:pt x="81259" y="75129"/>
                </a:lnTo>
                <a:lnTo>
                  <a:pt x="69041" y="0"/>
                </a:lnTo>
                <a:close/>
              </a:path>
            </a:pathLst>
          </a:custGeom>
          <a:solidFill>
            <a:srgbClr val="9292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036155" y="3039497"/>
            <a:ext cx="1905" cy="454025"/>
          </a:xfrm>
          <a:custGeom>
            <a:avLst/>
            <a:gdLst/>
            <a:ahLst/>
            <a:cxnLst/>
            <a:rect l="l" t="t" r="r" b="b"/>
            <a:pathLst>
              <a:path w="1904" h="454025">
                <a:moveTo>
                  <a:pt x="0" y="453921"/>
                </a:moveTo>
                <a:lnTo>
                  <a:pt x="1503" y="0"/>
                </a:lnTo>
              </a:path>
            </a:pathLst>
          </a:custGeom>
          <a:ln w="21582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999422" y="3014125"/>
            <a:ext cx="76200" cy="76835"/>
          </a:xfrm>
          <a:custGeom>
            <a:avLst/>
            <a:gdLst/>
            <a:ahLst/>
            <a:cxnLst/>
            <a:rect l="l" t="t" r="r" b="b"/>
            <a:pathLst>
              <a:path w="76200" h="76835">
                <a:moveTo>
                  <a:pt x="38320" y="0"/>
                </a:moveTo>
                <a:lnTo>
                  <a:pt x="0" y="75989"/>
                </a:lnTo>
                <a:lnTo>
                  <a:pt x="76136" y="76241"/>
                </a:lnTo>
                <a:lnTo>
                  <a:pt x="38320" y="0"/>
                </a:lnTo>
                <a:close/>
              </a:path>
            </a:pathLst>
          </a:custGeom>
          <a:solidFill>
            <a:srgbClr val="9292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93508" y="4669454"/>
            <a:ext cx="4131310" cy="0"/>
          </a:xfrm>
          <a:custGeom>
            <a:avLst/>
            <a:gdLst/>
            <a:ahLst/>
            <a:cxnLst/>
            <a:rect l="l" t="t" r="r" b="b"/>
            <a:pathLst>
              <a:path w="4131310">
                <a:moveTo>
                  <a:pt x="0" y="0"/>
                </a:moveTo>
                <a:lnTo>
                  <a:pt x="4131118" y="0"/>
                </a:lnTo>
              </a:path>
            </a:pathLst>
          </a:custGeom>
          <a:ln w="273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85587" y="0"/>
            <a:ext cx="9501505" cy="6521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604" algn="ctr">
              <a:lnSpc>
                <a:spcPts val="2470"/>
              </a:lnSpc>
              <a:spcBef>
                <a:spcPts val="95"/>
              </a:spcBef>
              <a:tabLst>
                <a:tab pos="2668270" algn="l"/>
              </a:tabLst>
            </a:pP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Roofline</a:t>
            </a:r>
            <a:r>
              <a:rPr spc="10" dirty="0"/>
              <a:t> </a:t>
            </a:r>
            <a:r>
              <a:rPr spc="-5" dirty="0"/>
              <a:t>Model:	Performance Limiting Factors -</a:t>
            </a:r>
          </a:p>
          <a:p>
            <a:pPr algn="ctr">
              <a:lnSpc>
                <a:spcPts val="2470"/>
              </a:lnSpc>
              <a:tabLst>
                <a:tab pos="2665730" algn="l"/>
                <a:tab pos="9475470" algn="l"/>
              </a:tabLst>
            </a:pPr>
            <a:r>
              <a:rPr u="sng" spc="-5" dirty="0">
                <a:uFill>
                  <a:solidFill>
                    <a:srgbClr val="000000"/>
                  </a:solidFill>
                </a:uFill>
              </a:rPr>
              <a:t> 	Instruction Level Parallelism</a:t>
            </a:r>
            <a:r>
              <a:rPr u="sng" spc="5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u="sng" spc="-5" dirty="0">
                <a:uFill>
                  <a:solidFill>
                    <a:srgbClr val="000000"/>
                  </a:solidFill>
                </a:uFill>
              </a:rPr>
              <a:t>(ILP)	</a:t>
            </a:r>
          </a:p>
        </p:txBody>
      </p:sp>
      <p:sp>
        <p:nvSpPr>
          <p:cNvPr id="13" name="object 13"/>
          <p:cNvSpPr/>
          <p:nvPr/>
        </p:nvSpPr>
        <p:spPr>
          <a:xfrm>
            <a:off x="4569952" y="4628458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0" y="0"/>
                </a:moveTo>
                <a:lnTo>
                  <a:pt x="0" y="81989"/>
                </a:lnTo>
                <a:lnTo>
                  <a:pt x="82011" y="4099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93508" y="1061272"/>
            <a:ext cx="0" cy="3609975"/>
          </a:xfrm>
          <a:custGeom>
            <a:avLst/>
            <a:gdLst/>
            <a:ahLst/>
            <a:cxnLst/>
            <a:rect l="l" t="t" r="r" b="b"/>
            <a:pathLst>
              <a:path h="3609975">
                <a:moveTo>
                  <a:pt x="0" y="3609425"/>
                </a:moveTo>
                <a:lnTo>
                  <a:pt x="0" y="0"/>
                </a:lnTo>
              </a:path>
            </a:pathLst>
          </a:custGeom>
          <a:ln w="273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52502" y="1033942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41006" y="0"/>
                </a:moveTo>
                <a:lnTo>
                  <a:pt x="0" y="81989"/>
                </a:lnTo>
                <a:lnTo>
                  <a:pt x="82012" y="81989"/>
                </a:lnTo>
                <a:lnTo>
                  <a:pt x="4100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86204" y="1837044"/>
            <a:ext cx="280670" cy="20180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5" dirty="0">
                <a:latin typeface="Arial"/>
                <a:cs typeface="Arial"/>
              </a:rPr>
              <a:t>Performance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[GF/s]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93508" y="2488087"/>
            <a:ext cx="1844675" cy="2183130"/>
          </a:xfrm>
          <a:custGeom>
            <a:avLst/>
            <a:gdLst/>
            <a:ahLst/>
            <a:cxnLst/>
            <a:rect l="l" t="t" r="r" b="b"/>
            <a:pathLst>
              <a:path w="1844675" h="2183129">
                <a:moveTo>
                  <a:pt x="0" y="2182612"/>
                </a:moveTo>
                <a:lnTo>
                  <a:pt x="1844166" y="0"/>
                </a:lnTo>
              </a:path>
            </a:pathLst>
          </a:custGeom>
          <a:ln w="21579">
            <a:solidFill>
              <a:srgbClr val="0433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345824" y="2489330"/>
            <a:ext cx="2306955" cy="0"/>
          </a:xfrm>
          <a:custGeom>
            <a:avLst/>
            <a:gdLst/>
            <a:ahLst/>
            <a:cxnLst/>
            <a:rect l="l" t="t" r="r" b="b"/>
            <a:pathLst>
              <a:path w="2306954">
                <a:moveTo>
                  <a:pt x="0" y="0"/>
                </a:moveTo>
                <a:lnTo>
                  <a:pt x="2306372" y="1"/>
                </a:lnTo>
              </a:path>
            </a:pathLst>
          </a:custGeom>
          <a:ln w="21576">
            <a:solidFill>
              <a:srgbClr val="0433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500878" y="4819690"/>
            <a:ext cx="357949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Arithmetic Intensity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(FLOPS/BYTE)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914532" y="3014520"/>
            <a:ext cx="2817495" cy="0"/>
          </a:xfrm>
          <a:custGeom>
            <a:avLst/>
            <a:gdLst/>
            <a:ahLst/>
            <a:cxnLst/>
            <a:rect l="l" t="t" r="r" b="b"/>
            <a:pathLst>
              <a:path w="2817495">
                <a:moveTo>
                  <a:pt x="2817074" y="0"/>
                </a:moveTo>
                <a:lnTo>
                  <a:pt x="0" y="1"/>
                </a:lnTo>
              </a:path>
            </a:pathLst>
          </a:custGeom>
          <a:ln w="951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533846" y="3471217"/>
            <a:ext cx="3197860" cy="0"/>
          </a:xfrm>
          <a:custGeom>
            <a:avLst/>
            <a:gdLst/>
            <a:ahLst/>
            <a:cxnLst/>
            <a:rect l="l" t="t" r="r" b="b"/>
            <a:pathLst>
              <a:path w="3197860">
                <a:moveTo>
                  <a:pt x="3197760" y="0"/>
                </a:moveTo>
                <a:lnTo>
                  <a:pt x="0" y="1"/>
                </a:lnTo>
              </a:path>
            </a:pathLst>
          </a:custGeom>
          <a:ln w="951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63747" y="7231069"/>
            <a:ext cx="112204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© 2014 IBM</a:t>
            </a:r>
            <a:r>
              <a:rPr sz="800" spc="-10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Corporation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120596" y="250549"/>
            <a:ext cx="648752" cy="26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45928" y="3325124"/>
            <a:ext cx="374967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EXAMPLES and</a:t>
            </a:r>
            <a:r>
              <a:rPr spc="-35" dirty="0"/>
              <a:t> </a:t>
            </a:r>
            <a:r>
              <a:rPr spc="-5" dirty="0"/>
              <a:t>EXERCISES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83723" y="7231069"/>
            <a:ext cx="62039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Times New Roman"/>
                <a:cs typeface="Times New Roman"/>
              </a:rPr>
              <a:t>April </a:t>
            </a:r>
            <a:r>
              <a:rPr sz="800" dirty="0">
                <a:latin typeface="Times New Roman"/>
                <a:cs typeface="Times New Roman"/>
              </a:rPr>
              <a:t>22,</a:t>
            </a:r>
            <a:r>
              <a:rPr sz="800" spc="-70" dirty="0">
                <a:latin typeface="Times New Roman"/>
                <a:cs typeface="Times New Roman"/>
              </a:rPr>
              <a:t> </a:t>
            </a:r>
            <a:r>
              <a:rPr sz="800" dirty="0">
                <a:latin typeface="Times New Roman"/>
                <a:cs typeface="Times New Roman"/>
              </a:rPr>
              <a:t>2014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20596" y="250549"/>
            <a:ext cx="648752" cy="26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42057" y="6626868"/>
            <a:ext cx="4073525" cy="0"/>
          </a:xfrm>
          <a:custGeom>
            <a:avLst/>
            <a:gdLst/>
            <a:ahLst/>
            <a:cxnLst/>
            <a:rect l="l" t="t" r="r" b="b"/>
            <a:pathLst>
              <a:path w="4073525">
                <a:moveTo>
                  <a:pt x="0" y="0"/>
                </a:moveTo>
                <a:lnTo>
                  <a:pt x="4073175" y="0"/>
                </a:lnTo>
              </a:path>
            </a:pathLst>
          </a:custGeom>
          <a:ln w="273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160557" y="6585873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0" y="0"/>
                </a:moveTo>
                <a:lnTo>
                  <a:pt x="0" y="81989"/>
                </a:lnTo>
                <a:lnTo>
                  <a:pt x="82012" y="4099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42057" y="3227728"/>
            <a:ext cx="0" cy="3399154"/>
          </a:xfrm>
          <a:custGeom>
            <a:avLst/>
            <a:gdLst/>
            <a:ahLst/>
            <a:cxnLst/>
            <a:rect l="l" t="t" r="r" b="b"/>
            <a:pathLst>
              <a:path h="3399154">
                <a:moveTo>
                  <a:pt x="0" y="3399139"/>
                </a:moveTo>
                <a:lnTo>
                  <a:pt x="0" y="0"/>
                </a:lnTo>
              </a:path>
            </a:pathLst>
          </a:custGeom>
          <a:ln w="273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01051" y="3200398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41006" y="0"/>
                </a:moveTo>
                <a:lnTo>
                  <a:pt x="0" y="81989"/>
                </a:lnTo>
                <a:lnTo>
                  <a:pt x="82012" y="81989"/>
                </a:lnTo>
                <a:lnTo>
                  <a:pt x="4100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38971" y="3835799"/>
            <a:ext cx="280670" cy="20180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5" dirty="0">
                <a:latin typeface="Arial"/>
                <a:cs typeface="Arial"/>
              </a:rPr>
              <a:t>Performance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[GF/s]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142057" y="4570144"/>
            <a:ext cx="1816735" cy="2056764"/>
          </a:xfrm>
          <a:custGeom>
            <a:avLst/>
            <a:gdLst/>
            <a:ahLst/>
            <a:cxnLst/>
            <a:rect l="l" t="t" r="r" b="b"/>
            <a:pathLst>
              <a:path w="1816735" h="2056765">
                <a:moveTo>
                  <a:pt x="0" y="2056722"/>
                </a:moveTo>
                <a:lnTo>
                  <a:pt x="1816188" y="0"/>
                </a:lnTo>
              </a:path>
            </a:pathLst>
          </a:custGeom>
          <a:ln w="21579">
            <a:solidFill>
              <a:srgbClr val="0433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969348" y="4574901"/>
            <a:ext cx="2273300" cy="0"/>
          </a:xfrm>
          <a:custGeom>
            <a:avLst/>
            <a:gdLst/>
            <a:ahLst/>
            <a:cxnLst/>
            <a:rect l="l" t="t" r="r" b="b"/>
            <a:pathLst>
              <a:path w="2273300">
                <a:moveTo>
                  <a:pt x="0" y="0"/>
                </a:moveTo>
                <a:lnTo>
                  <a:pt x="2273011" y="0"/>
                </a:lnTo>
              </a:path>
            </a:pathLst>
          </a:custGeom>
          <a:ln w="21576">
            <a:solidFill>
              <a:srgbClr val="0433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219282" y="4354890"/>
            <a:ext cx="596900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10" dirty="0">
                <a:latin typeface="Arial"/>
                <a:cs typeface="Arial"/>
              </a:rPr>
              <a:t>204.8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969348" y="4723963"/>
            <a:ext cx="0" cy="1820545"/>
          </a:xfrm>
          <a:custGeom>
            <a:avLst/>
            <a:gdLst/>
            <a:ahLst/>
            <a:cxnLst/>
            <a:rect l="l" t="t" r="r" b="b"/>
            <a:pathLst>
              <a:path h="1820545">
                <a:moveTo>
                  <a:pt x="0" y="0"/>
                </a:moveTo>
                <a:lnTo>
                  <a:pt x="0" y="1820445"/>
                </a:lnTo>
              </a:path>
            </a:pathLst>
          </a:custGeom>
          <a:ln w="21582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149490" y="6181680"/>
            <a:ext cx="3579495" cy="8877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67385" algn="ctr">
              <a:lnSpc>
                <a:spcPct val="100000"/>
              </a:lnSpc>
              <a:spcBef>
                <a:spcPts val="95"/>
              </a:spcBef>
            </a:pPr>
            <a:r>
              <a:rPr sz="1800" spc="-35" dirty="0">
                <a:latin typeface="Arial"/>
                <a:cs typeface="Arial"/>
              </a:rPr>
              <a:t>7.11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Arithmetic Intensity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(FLOPS/BYTE)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18</a:t>
            </a:fld>
            <a:endParaRPr dirty="0"/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4294967295"/>
          </p:nvPr>
        </p:nvSpPr>
        <p:spPr>
          <a:xfrm>
            <a:off x="1790884" y="7242119"/>
            <a:ext cx="1201420" cy="13779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ICSC 2014, </a:t>
            </a:r>
            <a:r>
              <a:rPr spc="-5" dirty="0"/>
              <a:t>Shanghai,</a:t>
            </a:r>
            <a:r>
              <a:rPr spc="-55" dirty="0"/>
              <a:t> </a:t>
            </a:r>
            <a:r>
              <a:rPr spc="-5" dirty="0"/>
              <a:t>China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4294967295"/>
          </p:nvPr>
        </p:nvSpPr>
        <p:spPr>
          <a:xfrm>
            <a:off x="8663747" y="7240682"/>
            <a:ext cx="1122045" cy="13906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© 2014 IBM</a:t>
            </a:r>
            <a:r>
              <a:rPr spc="-100" dirty="0"/>
              <a:t> </a:t>
            </a:r>
            <a:r>
              <a:rPr dirty="0"/>
              <a:t>Corporation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762460" y="798043"/>
            <a:ext cx="8326120" cy="30448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362450" algn="l"/>
              </a:tabLst>
            </a:pPr>
            <a:r>
              <a:rPr sz="1800" spc="-5" dirty="0">
                <a:latin typeface="Arial"/>
                <a:cs typeface="Arial"/>
              </a:rPr>
              <a:t>Consider DAXPY  :  for (i = 0; i &lt;</a:t>
            </a:r>
            <a:r>
              <a:rPr sz="1800" spc="7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N;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++i)	y[i] =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a*x[i]+y[i]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ts val="2080"/>
              </a:lnSpc>
              <a:spcBef>
                <a:spcPts val="1535"/>
              </a:spcBef>
            </a:pPr>
            <a:r>
              <a:rPr sz="1800" spc="-5" dirty="0">
                <a:latin typeface="Arial"/>
                <a:cs typeface="Arial"/>
              </a:rPr>
              <a:t>For each “i” : 1 addition , 1 multiplication</a:t>
            </a:r>
            <a:endParaRPr sz="1800">
              <a:latin typeface="Arial"/>
              <a:cs typeface="Arial"/>
            </a:endParaRPr>
          </a:p>
          <a:p>
            <a:pPr marL="1344930">
              <a:lnSpc>
                <a:spcPts val="2000"/>
              </a:lnSpc>
            </a:pPr>
            <a:r>
              <a:rPr sz="1800" spc="-5" dirty="0">
                <a:latin typeface="Arial"/>
                <a:cs typeface="Arial"/>
              </a:rPr>
              <a:t>2 loads of 8 bytes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each</a:t>
            </a:r>
            <a:endParaRPr sz="1800">
              <a:latin typeface="Arial"/>
              <a:cs typeface="Arial"/>
            </a:endParaRPr>
          </a:p>
          <a:p>
            <a:pPr marL="1344930">
              <a:lnSpc>
                <a:spcPts val="2080"/>
              </a:lnSpc>
            </a:pPr>
            <a:r>
              <a:rPr sz="1800" spc="-5" dirty="0">
                <a:latin typeface="Arial"/>
                <a:cs typeface="Arial"/>
              </a:rPr>
              <a:t>1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store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5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Arial"/>
                <a:cs typeface="Arial"/>
              </a:rPr>
              <a:t>Execution on BlueGene/Q (Peak 204.8 GFLOP/node )</a:t>
            </a:r>
            <a:endParaRPr sz="1800">
              <a:latin typeface="Arial"/>
              <a:cs typeface="Arial"/>
            </a:endParaRPr>
          </a:p>
          <a:p>
            <a:pPr marL="5722620">
              <a:lnSpc>
                <a:spcPct val="100000"/>
              </a:lnSpc>
              <a:spcBef>
                <a:spcPts val="1470"/>
              </a:spcBef>
            </a:pPr>
            <a:r>
              <a:rPr sz="1800" b="1" spc="-5" dirty="0">
                <a:latin typeface="Arial"/>
                <a:cs typeface="Arial"/>
              </a:rPr>
              <a:t>Performance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estimates: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550">
              <a:latin typeface="Times New Roman"/>
              <a:cs typeface="Times New Roman"/>
            </a:endParaRPr>
          </a:p>
          <a:p>
            <a:pPr marL="572262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AI = 2/(3*8) = 1 /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12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472745" y="4050426"/>
            <a:ext cx="2763520" cy="1568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08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1/12 &lt; </a:t>
            </a:r>
            <a:r>
              <a:rPr sz="1800" spc="-40" dirty="0">
                <a:latin typeface="Arial"/>
                <a:cs typeface="Arial"/>
              </a:rPr>
              <a:t>7.11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→</a:t>
            </a:r>
            <a:endParaRPr sz="1800">
              <a:latin typeface="Arial"/>
              <a:cs typeface="Arial"/>
            </a:endParaRPr>
          </a:p>
          <a:p>
            <a:pPr marL="12700" marR="5080">
              <a:lnSpc>
                <a:spcPts val="2000"/>
              </a:lnSpc>
              <a:spcBef>
                <a:spcPts val="120"/>
              </a:spcBef>
            </a:pPr>
            <a:r>
              <a:rPr sz="1800" spc="-20" dirty="0">
                <a:latin typeface="Arial"/>
                <a:cs typeface="Arial"/>
              </a:rPr>
              <a:t>We </a:t>
            </a:r>
            <a:r>
              <a:rPr sz="1800" spc="-5" dirty="0">
                <a:latin typeface="Arial"/>
                <a:cs typeface="Arial"/>
              </a:rPr>
              <a:t>are in the memory BW  limited area on the  </a:t>
            </a:r>
            <a:r>
              <a:rPr sz="1800" spc="-10" dirty="0">
                <a:latin typeface="Arial"/>
                <a:cs typeface="Arial"/>
              </a:rPr>
              <a:t>Roofline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plot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1870"/>
              </a:lnSpc>
            </a:pPr>
            <a:r>
              <a:rPr sz="1800" spc="-40" dirty="0">
                <a:latin typeface="Arial"/>
                <a:cs typeface="Arial"/>
              </a:rPr>
              <a:t>7.11 </a:t>
            </a:r>
            <a:r>
              <a:rPr sz="1800" spc="-5" dirty="0">
                <a:latin typeface="Arial"/>
                <a:cs typeface="Arial"/>
              </a:rPr>
              <a:t>/ (1 / 12) =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85.32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080"/>
              </a:lnSpc>
            </a:pPr>
            <a:r>
              <a:rPr sz="1800" spc="-5" dirty="0">
                <a:latin typeface="Arial"/>
                <a:cs typeface="Arial"/>
              </a:rPr>
              <a:t>204.8 / 85.32 = </a:t>
            </a:r>
            <a:r>
              <a:rPr sz="1800" b="1" spc="-5" dirty="0">
                <a:latin typeface="Arial"/>
                <a:cs typeface="Arial"/>
              </a:rPr>
              <a:t>2.4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GF/s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3820641" y="221803"/>
            <a:ext cx="24466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Example 1:</a:t>
            </a:r>
            <a:r>
              <a:rPr spc="-50" dirty="0"/>
              <a:t> </a:t>
            </a:r>
            <a:r>
              <a:rPr spc="-5" dirty="0"/>
              <a:t>DAXPY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20596" y="250549"/>
            <a:ext cx="648752" cy="26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62460" y="1158009"/>
            <a:ext cx="405828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Consider DAXPY : for (i = 0; i &lt; N; ++i)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19</a:t>
            </a:fld>
            <a:endParaRPr dirty="0"/>
          </a:p>
        </p:txBody>
      </p:sp>
      <p:sp>
        <p:nvSpPr>
          <p:cNvPr id="12" name="object 12"/>
          <p:cNvSpPr txBox="1">
            <a:spLocks noGrp="1"/>
          </p:cNvSpPr>
          <p:nvPr>
            <p:ph type="dt" sz="half" idx="4294967295"/>
          </p:nvPr>
        </p:nvSpPr>
        <p:spPr>
          <a:xfrm>
            <a:off x="1790884" y="7242119"/>
            <a:ext cx="1201420" cy="13779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ICSC 2014, </a:t>
            </a:r>
            <a:r>
              <a:rPr spc="-5" dirty="0"/>
              <a:t>Shanghai,</a:t>
            </a:r>
            <a:r>
              <a:rPr spc="-55" dirty="0"/>
              <a:t> </a:t>
            </a:r>
            <a:r>
              <a:rPr spc="-5" dirty="0"/>
              <a:t>China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4294967295"/>
          </p:nvPr>
        </p:nvSpPr>
        <p:spPr>
          <a:xfrm>
            <a:off x="8663747" y="7240682"/>
            <a:ext cx="1122045" cy="13906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© 2014 IBM</a:t>
            </a:r>
            <a:r>
              <a:rPr spc="-100" dirty="0"/>
              <a:t> </a:t>
            </a:r>
            <a:r>
              <a:rPr dirty="0"/>
              <a:t>Corporation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112514" y="1158009"/>
            <a:ext cx="151066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y[i] =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a*x[i]+y[i]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2460" y="1919171"/>
            <a:ext cx="4076065" cy="807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08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For each “i” : 1 addition , 1</a:t>
            </a:r>
            <a:r>
              <a:rPr sz="1800" spc="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multiplication</a:t>
            </a:r>
            <a:endParaRPr sz="1800">
              <a:latin typeface="Arial"/>
              <a:cs typeface="Arial"/>
            </a:endParaRPr>
          </a:p>
          <a:p>
            <a:pPr marL="1344930">
              <a:lnSpc>
                <a:spcPts val="2000"/>
              </a:lnSpc>
            </a:pPr>
            <a:r>
              <a:rPr sz="1800" spc="-5" dirty="0">
                <a:latin typeface="Arial"/>
                <a:cs typeface="Arial"/>
              </a:rPr>
              <a:t>2 loads of 8 bytes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each</a:t>
            </a:r>
            <a:endParaRPr sz="1800">
              <a:latin typeface="Arial"/>
              <a:cs typeface="Arial"/>
            </a:endParaRPr>
          </a:p>
          <a:p>
            <a:pPr marL="1344930">
              <a:lnSpc>
                <a:spcPts val="2080"/>
              </a:lnSpc>
            </a:pPr>
            <a:r>
              <a:rPr sz="1800" spc="-5" dirty="0">
                <a:latin typeface="Arial"/>
                <a:cs typeface="Arial"/>
              </a:rPr>
              <a:t>1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store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2460" y="2934055"/>
            <a:ext cx="557466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Execution on BlueGene/Q (Peak 204.8 GFLOP/node</a:t>
            </a:r>
            <a:r>
              <a:rPr sz="1800" spc="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):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9825" y="3643478"/>
          <a:ext cx="5974080" cy="29813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1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27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55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51411">
                <a:tc>
                  <a:txBody>
                    <a:bodyPr/>
                    <a:lstStyle/>
                    <a:p>
                      <a:pPr marL="31750">
                        <a:lnSpc>
                          <a:spcPts val="1989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#</a:t>
                      </a:r>
                      <a:r>
                        <a:rPr sz="18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threads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98475">
                        <a:lnSpc>
                          <a:spcPts val="1989"/>
                        </a:lnSpc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Time</a:t>
                      </a:r>
                      <a:r>
                        <a:rPr sz="1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[s]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1989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GFLOPS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6995" marR="63500">
                        <a:lnSpc>
                          <a:spcPct val="90200"/>
                        </a:lnSpc>
                        <a:spcBef>
                          <a:spcPts val="40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DDR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traffic 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per node 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(By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es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/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cycle)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08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7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ct val="100000"/>
                        </a:lnSpc>
                        <a:spcBef>
                          <a:spcPts val="1415"/>
                        </a:spcBef>
                        <a:tabLst>
                          <a:tab pos="600710" algn="l"/>
                        </a:tabLst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	0.0879</a:t>
                      </a:r>
                      <a:r>
                        <a:rPr sz="1800" spc="-135" dirty="0">
                          <a:latin typeface="Arial"/>
                          <a:cs typeface="Arial"/>
                        </a:rPr>
                        <a:t>11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79705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ct val="100000"/>
                        </a:lnSpc>
                        <a:spcBef>
                          <a:spcPts val="141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0.455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79705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141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3.519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7970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2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ct val="100000"/>
                        </a:lnSpc>
                        <a:spcBef>
                          <a:spcPts val="370"/>
                        </a:spcBef>
                        <a:tabLst>
                          <a:tab pos="693420" algn="l"/>
                        </a:tabLst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2	0.044039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6990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0.907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699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7.022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699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2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ct val="100000"/>
                        </a:lnSpc>
                        <a:spcBef>
                          <a:spcPts val="370"/>
                        </a:spcBef>
                        <a:tabLst>
                          <a:tab pos="693420" algn="l"/>
                        </a:tabLst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4	0.022151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6990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1.801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699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13.94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699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2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ct val="100000"/>
                        </a:lnSpc>
                        <a:spcBef>
                          <a:spcPts val="370"/>
                        </a:spcBef>
                        <a:tabLst>
                          <a:tab pos="566420" algn="l"/>
                        </a:tabLst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8	0.0174019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6990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2.284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699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17.686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699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1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ts val="2080"/>
                        </a:lnSpc>
                        <a:spcBef>
                          <a:spcPts val="370"/>
                        </a:spcBef>
                        <a:tabLst>
                          <a:tab pos="820419" algn="l"/>
                        </a:tabLst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16	0.017447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6990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ts val="2080"/>
                        </a:lnSpc>
                        <a:spcBef>
                          <a:spcPts val="370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2.287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699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080"/>
                        </a:lnSpc>
                        <a:spcBef>
                          <a:spcPts val="37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17.719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699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7157980" y="3035542"/>
            <a:ext cx="243776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Performance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estimates: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157980" y="3542984"/>
            <a:ext cx="2763520" cy="20758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AI = 2/(3*8) = 1 /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12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550">
              <a:latin typeface="Times New Roman"/>
              <a:cs typeface="Times New Roman"/>
            </a:endParaRPr>
          </a:p>
          <a:p>
            <a:pPr marL="12700" algn="just">
              <a:lnSpc>
                <a:spcPts val="2080"/>
              </a:lnSpc>
            </a:pPr>
            <a:r>
              <a:rPr sz="1800" spc="-5" dirty="0">
                <a:latin typeface="Arial"/>
                <a:cs typeface="Arial"/>
              </a:rPr>
              <a:t>1/12 &lt; 7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→</a:t>
            </a:r>
            <a:endParaRPr sz="1800">
              <a:latin typeface="Arial"/>
              <a:cs typeface="Arial"/>
            </a:endParaRPr>
          </a:p>
          <a:p>
            <a:pPr marL="12700" marR="5080" algn="just">
              <a:lnSpc>
                <a:spcPts val="2000"/>
              </a:lnSpc>
              <a:spcBef>
                <a:spcPts val="120"/>
              </a:spcBef>
            </a:pPr>
            <a:r>
              <a:rPr sz="1800" spc="-20" dirty="0">
                <a:latin typeface="Arial"/>
                <a:cs typeface="Arial"/>
              </a:rPr>
              <a:t>We </a:t>
            </a:r>
            <a:r>
              <a:rPr sz="1800" spc="-5" dirty="0">
                <a:latin typeface="Arial"/>
                <a:cs typeface="Arial"/>
              </a:rPr>
              <a:t>are in the memory BW  limited area on the roofline  </a:t>
            </a:r>
            <a:r>
              <a:rPr sz="1800" spc="-10" dirty="0">
                <a:latin typeface="Arial"/>
                <a:cs typeface="Arial"/>
              </a:rPr>
              <a:t>plot</a:t>
            </a:r>
            <a:endParaRPr sz="1800">
              <a:latin typeface="Arial"/>
              <a:cs typeface="Arial"/>
            </a:endParaRPr>
          </a:p>
          <a:p>
            <a:pPr marL="12700" algn="just">
              <a:lnSpc>
                <a:spcPts val="1870"/>
              </a:lnSpc>
            </a:pPr>
            <a:r>
              <a:rPr sz="1800" spc="-40" dirty="0">
                <a:latin typeface="Arial"/>
                <a:cs typeface="Arial"/>
              </a:rPr>
              <a:t>7.11 </a:t>
            </a:r>
            <a:r>
              <a:rPr sz="1800" spc="-5" dirty="0">
                <a:latin typeface="Arial"/>
                <a:cs typeface="Arial"/>
              </a:rPr>
              <a:t>/ (1 / 12) =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85.32</a:t>
            </a:r>
            <a:endParaRPr sz="1800">
              <a:latin typeface="Arial"/>
              <a:cs typeface="Arial"/>
            </a:endParaRPr>
          </a:p>
          <a:p>
            <a:pPr marL="12700" algn="just">
              <a:lnSpc>
                <a:spcPts val="2080"/>
              </a:lnSpc>
            </a:pPr>
            <a:r>
              <a:rPr sz="1800" spc="-5" dirty="0">
                <a:latin typeface="Arial"/>
                <a:cs typeface="Arial"/>
              </a:rPr>
              <a:t>204.8 / 85.32 = </a:t>
            </a:r>
            <a:r>
              <a:rPr sz="1800" b="1" spc="-5" dirty="0">
                <a:latin typeface="Arial"/>
                <a:cs typeface="Arial"/>
              </a:rPr>
              <a:t>2.4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GF/s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820641" y="221803"/>
            <a:ext cx="24466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Example 1:</a:t>
            </a:r>
            <a:r>
              <a:rPr spc="-50" dirty="0"/>
              <a:t> </a:t>
            </a:r>
            <a:r>
              <a:rPr spc="-5" dirty="0"/>
              <a:t>DAXPY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370468" y="635888"/>
            <a:ext cx="2700020" cy="1066165"/>
          </a:xfrm>
          <a:prstGeom prst="rect">
            <a:avLst/>
          </a:prstGeom>
          <a:solidFill>
            <a:srgbClr val="FFFDA9"/>
          </a:solidFill>
          <a:ln w="21577">
            <a:solidFill>
              <a:srgbClr val="929292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2700">
              <a:latin typeface="Times New Roman"/>
              <a:cs typeface="Times New Roman"/>
            </a:endParaRPr>
          </a:p>
          <a:p>
            <a:pPr marL="5080" algn="ctr">
              <a:lnSpc>
                <a:spcPct val="100000"/>
              </a:lnSpc>
              <a:spcBef>
                <a:spcPts val="5"/>
              </a:spcBef>
            </a:pPr>
            <a:r>
              <a:rPr sz="1800" spc="-70" dirty="0">
                <a:latin typeface="Arial"/>
                <a:cs typeface="Arial"/>
              </a:rPr>
              <a:t>DATA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242545" y="4728720"/>
            <a:ext cx="2700020" cy="850265"/>
          </a:xfrm>
          <a:custGeom>
            <a:avLst/>
            <a:gdLst/>
            <a:ahLst/>
            <a:cxnLst/>
            <a:rect l="l" t="t" r="r" b="b"/>
            <a:pathLst>
              <a:path w="2700020" h="850264">
                <a:moveTo>
                  <a:pt x="2557993" y="0"/>
                </a:moveTo>
                <a:lnTo>
                  <a:pt x="141702" y="0"/>
                </a:lnTo>
                <a:lnTo>
                  <a:pt x="96913" y="7222"/>
                </a:lnTo>
                <a:lnTo>
                  <a:pt x="58015" y="27332"/>
                </a:lnTo>
                <a:lnTo>
                  <a:pt x="27340" y="57998"/>
                </a:lnTo>
                <a:lnTo>
                  <a:pt x="7224" y="96886"/>
                </a:lnTo>
                <a:lnTo>
                  <a:pt x="0" y="141663"/>
                </a:lnTo>
                <a:lnTo>
                  <a:pt x="0" y="708300"/>
                </a:lnTo>
                <a:lnTo>
                  <a:pt x="7224" y="753077"/>
                </a:lnTo>
                <a:lnTo>
                  <a:pt x="27340" y="791965"/>
                </a:lnTo>
                <a:lnTo>
                  <a:pt x="58015" y="822631"/>
                </a:lnTo>
                <a:lnTo>
                  <a:pt x="96913" y="842741"/>
                </a:lnTo>
                <a:lnTo>
                  <a:pt x="141702" y="849964"/>
                </a:lnTo>
                <a:lnTo>
                  <a:pt x="2557993" y="849964"/>
                </a:lnTo>
                <a:lnTo>
                  <a:pt x="2602782" y="842741"/>
                </a:lnTo>
                <a:lnTo>
                  <a:pt x="2641681" y="822631"/>
                </a:lnTo>
                <a:lnTo>
                  <a:pt x="2672355" y="791965"/>
                </a:lnTo>
                <a:lnTo>
                  <a:pt x="2692472" y="753077"/>
                </a:lnTo>
                <a:lnTo>
                  <a:pt x="2699696" y="708300"/>
                </a:lnTo>
                <a:lnTo>
                  <a:pt x="2699696" y="141663"/>
                </a:lnTo>
                <a:lnTo>
                  <a:pt x="2692472" y="96886"/>
                </a:lnTo>
                <a:lnTo>
                  <a:pt x="2672355" y="57998"/>
                </a:lnTo>
                <a:lnTo>
                  <a:pt x="2641681" y="27332"/>
                </a:lnTo>
                <a:lnTo>
                  <a:pt x="2602782" y="7222"/>
                </a:lnTo>
                <a:lnTo>
                  <a:pt x="2557993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42545" y="4728720"/>
            <a:ext cx="2700020" cy="850265"/>
          </a:xfrm>
          <a:custGeom>
            <a:avLst/>
            <a:gdLst/>
            <a:ahLst/>
            <a:cxnLst/>
            <a:rect l="l" t="t" r="r" b="b"/>
            <a:pathLst>
              <a:path w="2700020" h="850264">
                <a:moveTo>
                  <a:pt x="0" y="141664"/>
                </a:moveTo>
                <a:lnTo>
                  <a:pt x="7224" y="96887"/>
                </a:lnTo>
                <a:lnTo>
                  <a:pt x="27340" y="57999"/>
                </a:lnTo>
                <a:lnTo>
                  <a:pt x="58015" y="27332"/>
                </a:lnTo>
                <a:lnTo>
                  <a:pt x="96913" y="7222"/>
                </a:lnTo>
                <a:lnTo>
                  <a:pt x="141702" y="0"/>
                </a:lnTo>
                <a:lnTo>
                  <a:pt x="2557993" y="0"/>
                </a:lnTo>
                <a:lnTo>
                  <a:pt x="2602782" y="7222"/>
                </a:lnTo>
                <a:lnTo>
                  <a:pt x="2641681" y="27332"/>
                </a:lnTo>
                <a:lnTo>
                  <a:pt x="2672355" y="57999"/>
                </a:lnTo>
                <a:lnTo>
                  <a:pt x="2692472" y="96887"/>
                </a:lnTo>
                <a:lnTo>
                  <a:pt x="2699696" y="141664"/>
                </a:lnTo>
                <a:lnTo>
                  <a:pt x="2699696" y="708300"/>
                </a:lnTo>
                <a:lnTo>
                  <a:pt x="2692472" y="753077"/>
                </a:lnTo>
                <a:lnTo>
                  <a:pt x="2672355" y="791965"/>
                </a:lnTo>
                <a:lnTo>
                  <a:pt x="2641681" y="822631"/>
                </a:lnTo>
                <a:lnTo>
                  <a:pt x="2602782" y="842742"/>
                </a:lnTo>
                <a:lnTo>
                  <a:pt x="2557993" y="849964"/>
                </a:lnTo>
                <a:lnTo>
                  <a:pt x="141702" y="849964"/>
                </a:lnTo>
                <a:lnTo>
                  <a:pt x="96913" y="842742"/>
                </a:lnTo>
                <a:lnTo>
                  <a:pt x="58015" y="822631"/>
                </a:lnTo>
                <a:lnTo>
                  <a:pt x="27340" y="791965"/>
                </a:lnTo>
                <a:lnTo>
                  <a:pt x="7224" y="753077"/>
                </a:lnTo>
                <a:lnTo>
                  <a:pt x="0" y="708300"/>
                </a:lnTo>
                <a:lnTo>
                  <a:pt x="0" y="141664"/>
                </a:lnTo>
                <a:close/>
              </a:path>
            </a:pathLst>
          </a:custGeom>
          <a:ln w="21576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295009" y="5003911"/>
            <a:ext cx="600710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D</a:t>
            </a:r>
            <a:r>
              <a:rPr sz="1800" spc="-140" dirty="0">
                <a:latin typeface="Arial"/>
                <a:cs typeface="Arial"/>
              </a:rPr>
              <a:t>AT</a:t>
            </a:r>
            <a:r>
              <a:rPr sz="1800" spc="-5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081268" y="1714201"/>
            <a:ext cx="3104515" cy="2959735"/>
          </a:xfrm>
          <a:custGeom>
            <a:avLst/>
            <a:gdLst/>
            <a:ahLst/>
            <a:cxnLst/>
            <a:rect l="l" t="t" r="r" b="b"/>
            <a:pathLst>
              <a:path w="3104515" h="2959735">
                <a:moveTo>
                  <a:pt x="0" y="0"/>
                </a:moveTo>
                <a:lnTo>
                  <a:pt x="3104058" y="2959342"/>
                </a:lnTo>
              </a:path>
            </a:pathLst>
          </a:custGeom>
          <a:ln w="64017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026374" y="4515709"/>
            <a:ext cx="205740" cy="202565"/>
          </a:xfrm>
          <a:custGeom>
            <a:avLst/>
            <a:gdLst/>
            <a:ahLst/>
            <a:cxnLst/>
            <a:rect l="l" t="t" r="r" b="b"/>
            <a:pathLst>
              <a:path w="205740" h="202564">
                <a:moveTo>
                  <a:pt x="132562" y="0"/>
                </a:moveTo>
                <a:lnTo>
                  <a:pt x="0" y="138968"/>
                </a:lnTo>
                <a:lnTo>
                  <a:pt x="205286" y="202010"/>
                </a:lnTo>
                <a:lnTo>
                  <a:pt x="132562" y="0"/>
                </a:lnTo>
                <a:close/>
              </a:path>
            </a:pathLst>
          </a:custGeom>
          <a:solidFill>
            <a:srgbClr val="9292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64099" y="2392904"/>
            <a:ext cx="3602354" cy="1497330"/>
          </a:xfrm>
          <a:custGeom>
            <a:avLst/>
            <a:gdLst/>
            <a:ahLst/>
            <a:cxnLst/>
            <a:rect l="l" t="t" r="r" b="b"/>
            <a:pathLst>
              <a:path w="3602354" h="1497329">
                <a:moveTo>
                  <a:pt x="1801120" y="0"/>
                </a:moveTo>
                <a:lnTo>
                  <a:pt x="1735090" y="493"/>
                </a:lnTo>
                <a:lnTo>
                  <a:pt x="1669659" y="1963"/>
                </a:lnTo>
                <a:lnTo>
                  <a:pt x="1604868" y="4391"/>
                </a:lnTo>
                <a:lnTo>
                  <a:pt x="1540757" y="7762"/>
                </a:lnTo>
                <a:lnTo>
                  <a:pt x="1477366" y="12058"/>
                </a:lnTo>
                <a:lnTo>
                  <a:pt x="1414737" y="17263"/>
                </a:lnTo>
                <a:lnTo>
                  <a:pt x="1352911" y="23359"/>
                </a:lnTo>
                <a:lnTo>
                  <a:pt x="1291927" y="30329"/>
                </a:lnTo>
                <a:lnTo>
                  <a:pt x="1231827" y="38157"/>
                </a:lnTo>
                <a:lnTo>
                  <a:pt x="1172651" y="46826"/>
                </a:lnTo>
                <a:lnTo>
                  <a:pt x="1114440" y="56318"/>
                </a:lnTo>
                <a:lnTo>
                  <a:pt x="1057234" y="66618"/>
                </a:lnTo>
                <a:lnTo>
                  <a:pt x="1001076" y="77707"/>
                </a:lnTo>
                <a:lnTo>
                  <a:pt x="946004" y="89570"/>
                </a:lnTo>
                <a:lnTo>
                  <a:pt x="892060" y="102188"/>
                </a:lnTo>
                <a:lnTo>
                  <a:pt x="839284" y="115546"/>
                </a:lnTo>
                <a:lnTo>
                  <a:pt x="787718" y="129626"/>
                </a:lnTo>
                <a:lnTo>
                  <a:pt x="737402" y="144412"/>
                </a:lnTo>
                <a:lnTo>
                  <a:pt x="688376" y="159886"/>
                </a:lnTo>
                <a:lnTo>
                  <a:pt x="640681" y="176031"/>
                </a:lnTo>
                <a:lnTo>
                  <a:pt x="594358" y="192832"/>
                </a:lnTo>
                <a:lnTo>
                  <a:pt x="549448" y="210270"/>
                </a:lnTo>
                <a:lnTo>
                  <a:pt x="505991" y="228329"/>
                </a:lnTo>
                <a:lnTo>
                  <a:pt x="464028" y="246992"/>
                </a:lnTo>
                <a:lnTo>
                  <a:pt x="423600" y="266242"/>
                </a:lnTo>
                <a:lnTo>
                  <a:pt x="384748" y="286062"/>
                </a:lnTo>
                <a:lnTo>
                  <a:pt x="347511" y="306435"/>
                </a:lnTo>
                <a:lnTo>
                  <a:pt x="311932" y="327345"/>
                </a:lnTo>
                <a:lnTo>
                  <a:pt x="278049" y="348774"/>
                </a:lnTo>
                <a:lnTo>
                  <a:pt x="245905" y="370705"/>
                </a:lnTo>
                <a:lnTo>
                  <a:pt x="186994" y="416008"/>
                </a:lnTo>
                <a:lnTo>
                  <a:pt x="135525" y="463117"/>
                </a:lnTo>
                <a:lnTo>
                  <a:pt x="91822" y="511899"/>
                </a:lnTo>
                <a:lnTo>
                  <a:pt x="56211" y="562217"/>
                </a:lnTo>
                <a:lnTo>
                  <a:pt x="29018" y="613936"/>
                </a:lnTo>
                <a:lnTo>
                  <a:pt x="10568" y="666920"/>
                </a:lnTo>
                <a:lnTo>
                  <a:pt x="1187" y="721036"/>
                </a:lnTo>
                <a:lnTo>
                  <a:pt x="0" y="748475"/>
                </a:lnTo>
                <a:lnTo>
                  <a:pt x="1187" y="775915"/>
                </a:lnTo>
                <a:lnTo>
                  <a:pt x="10568" y="830030"/>
                </a:lnTo>
                <a:lnTo>
                  <a:pt x="29018" y="883015"/>
                </a:lnTo>
                <a:lnTo>
                  <a:pt x="56211" y="934734"/>
                </a:lnTo>
                <a:lnTo>
                  <a:pt x="91822" y="985052"/>
                </a:lnTo>
                <a:lnTo>
                  <a:pt x="135525" y="1033833"/>
                </a:lnTo>
                <a:lnTo>
                  <a:pt x="186994" y="1080943"/>
                </a:lnTo>
                <a:lnTo>
                  <a:pt x="245905" y="1126246"/>
                </a:lnTo>
                <a:lnTo>
                  <a:pt x="278049" y="1148177"/>
                </a:lnTo>
                <a:lnTo>
                  <a:pt x="311932" y="1169606"/>
                </a:lnTo>
                <a:lnTo>
                  <a:pt x="347511" y="1190516"/>
                </a:lnTo>
                <a:lnTo>
                  <a:pt x="384748" y="1210889"/>
                </a:lnTo>
                <a:lnTo>
                  <a:pt x="423600" y="1230709"/>
                </a:lnTo>
                <a:lnTo>
                  <a:pt x="464028" y="1249959"/>
                </a:lnTo>
                <a:lnTo>
                  <a:pt x="505991" y="1268622"/>
                </a:lnTo>
                <a:lnTo>
                  <a:pt x="549448" y="1286681"/>
                </a:lnTo>
                <a:lnTo>
                  <a:pt x="594358" y="1304119"/>
                </a:lnTo>
                <a:lnTo>
                  <a:pt x="640681" y="1320919"/>
                </a:lnTo>
                <a:lnTo>
                  <a:pt x="688376" y="1337065"/>
                </a:lnTo>
                <a:lnTo>
                  <a:pt x="737402" y="1352539"/>
                </a:lnTo>
                <a:lnTo>
                  <a:pt x="787718" y="1367324"/>
                </a:lnTo>
                <a:lnTo>
                  <a:pt x="839284" y="1381404"/>
                </a:lnTo>
                <a:lnTo>
                  <a:pt x="892060" y="1394762"/>
                </a:lnTo>
                <a:lnTo>
                  <a:pt x="946004" y="1407381"/>
                </a:lnTo>
                <a:lnTo>
                  <a:pt x="1001076" y="1419243"/>
                </a:lnTo>
                <a:lnTo>
                  <a:pt x="1057234" y="1430333"/>
                </a:lnTo>
                <a:lnTo>
                  <a:pt x="1114440" y="1440632"/>
                </a:lnTo>
                <a:lnTo>
                  <a:pt x="1172651" y="1450125"/>
                </a:lnTo>
                <a:lnTo>
                  <a:pt x="1231827" y="1458793"/>
                </a:lnTo>
                <a:lnTo>
                  <a:pt x="1291927" y="1466621"/>
                </a:lnTo>
                <a:lnTo>
                  <a:pt x="1352911" y="1473592"/>
                </a:lnTo>
                <a:lnTo>
                  <a:pt x="1414737" y="1479688"/>
                </a:lnTo>
                <a:lnTo>
                  <a:pt x="1477366" y="1484892"/>
                </a:lnTo>
                <a:lnTo>
                  <a:pt x="1540757" y="1489188"/>
                </a:lnTo>
                <a:lnTo>
                  <a:pt x="1604868" y="1492559"/>
                </a:lnTo>
                <a:lnTo>
                  <a:pt x="1669659" y="1494988"/>
                </a:lnTo>
                <a:lnTo>
                  <a:pt x="1735090" y="1496457"/>
                </a:lnTo>
                <a:lnTo>
                  <a:pt x="1801120" y="1496951"/>
                </a:lnTo>
                <a:lnTo>
                  <a:pt x="1867149" y="1496457"/>
                </a:lnTo>
                <a:lnTo>
                  <a:pt x="1932580" y="1494988"/>
                </a:lnTo>
                <a:lnTo>
                  <a:pt x="1997372" y="1492559"/>
                </a:lnTo>
                <a:lnTo>
                  <a:pt x="2061483" y="1489188"/>
                </a:lnTo>
                <a:lnTo>
                  <a:pt x="2124874" y="1484892"/>
                </a:lnTo>
                <a:lnTo>
                  <a:pt x="2187502" y="1479688"/>
                </a:lnTo>
                <a:lnTo>
                  <a:pt x="2249329" y="1473592"/>
                </a:lnTo>
                <a:lnTo>
                  <a:pt x="2310313" y="1466621"/>
                </a:lnTo>
                <a:lnTo>
                  <a:pt x="2370413" y="1458793"/>
                </a:lnTo>
                <a:lnTo>
                  <a:pt x="2429589" y="1450125"/>
                </a:lnTo>
                <a:lnTo>
                  <a:pt x="2487800" y="1440632"/>
                </a:lnTo>
                <a:lnTo>
                  <a:pt x="2545005" y="1430333"/>
                </a:lnTo>
                <a:lnTo>
                  <a:pt x="2601164" y="1419243"/>
                </a:lnTo>
                <a:lnTo>
                  <a:pt x="2656236" y="1407381"/>
                </a:lnTo>
                <a:lnTo>
                  <a:pt x="2710180" y="1394762"/>
                </a:lnTo>
                <a:lnTo>
                  <a:pt x="2762955" y="1381404"/>
                </a:lnTo>
                <a:lnTo>
                  <a:pt x="2814522" y="1367324"/>
                </a:lnTo>
                <a:lnTo>
                  <a:pt x="2864838" y="1352539"/>
                </a:lnTo>
                <a:lnTo>
                  <a:pt x="2913864" y="1337065"/>
                </a:lnTo>
                <a:lnTo>
                  <a:pt x="2961559" y="1320919"/>
                </a:lnTo>
                <a:lnTo>
                  <a:pt x="3007882" y="1304119"/>
                </a:lnTo>
                <a:lnTo>
                  <a:pt x="3052792" y="1286681"/>
                </a:lnTo>
                <a:lnTo>
                  <a:pt x="3096248" y="1268622"/>
                </a:lnTo>
                <a:lnTo>
                  <a:pt x="3138211" y="1249959"/>
                </a:lnTo>
                <a:lnTo>
                  <a:pt x="3178639" y="1230709"/>
                </a:lnTo>
                <a:lnTo>
                  <a:pt x="3217492" y="1210889"/>
                </a:lnTo>
                <a:lnTo>
                  <a:pt x="3254728" y="1190516"/>
                </a:lnTo>
                <a:lnTo>
                  <a:pt x="3290308" y="1169606"/>
                </a:lnTo>
                <a:lnTo>
                  <a:pt x="3324190" y="1148177"/>
                </a:lnTo>
                <a:lnTo>
                  <a:pt x="3356334" y="1126246"/>
                </a:lnTo>
                <a:lnTo>
                  <a:pt x="3415245" y="1080943"/>
                </a:lnTo>
                <a:lnTo>
                  <a:pt x="3466715" y="1033833"/>
                </a:lnTo>
                <a:lnTo>
                  <a:pt x="3510418" y="985052"/>
                </a:lnTo>
                <a:lnTo>
                  <a:pt x="3546029" y="934734"/>
                </a:lnTo>
                <a:lnTo>
                  <a:pt x="3573222" y="883015"/>
                </a:lnTo>
                <a:lnTo>
                  <a:pt x="3591671" y="830030"/>
                </a:lnTo>
                <a:lnTo>
                  <a:pt x="3601052" y="775915"/>
                </a:lnTo>
                <a:lnTo>
                  <a:pt x="3602240" y="748475"/>
                </a:lnTo>
                <a:lnTo>
                  <a:pt x="3601052" y="721036"/>
                </a:lnTo>
                <a:lnTo>
                  <a:pt x="3591671" y="666920"/>
                </a:lnTo>
                <a:lnTo>
                  <a:pt x="3573222" y="613936"/>
                </a:lnTo>
                <a:lnTo>
                  <a:pt x="3546029" y="562217"/>
                </a:lnTo>
                <a:lnTo>
                  <a:pt x="3510418" y="511899"/>
                </a:lnTo>
                <a:lnTo>
                  <a:pt x="3466715" y="463117"/>
                </a:lnTo>
                <a:lnTo>
                  <a:pt x="3415245" y="416008"/>
                </a:lnTo>
                <a:lnTo>
                  <a:pt x="3356334" y="370705"/>
                </a:lnTo>
                <a:lnTo>
                  <a:pt x="3324190" y="348774"/>
                </a:lnTo>
                <a:lnTo>
                  <a:pt x="3290308" y="327345"/>
                </a:lnTo>
                <a:lnTo>
                  <a:pt x="3254728" y="306435"/>
                </a:lnTo>
                <a:lnTo>
                  <a:pt x="3217492" y="286062"/>
                </a:lnTo>
                <a:lnTo>
                  <a:pt x="3178639" y="266242"/>
                </a:lnTo>
                <a:lnTo>
                  <a:pt x="3138211" y="246992"/>
                </a:lnTo>
                <a:lnTo>
                  <a:pt x="3096248" y="228329"/>
                </a:lnTo>
                <a:lnTo>
                  <a:pt x="3052792" y="210270"/>
                </a:lnTo>
                <a:lnTo>
                  <a:pt x="3007882" y="192832"/>
                </a:lnTo>
                <a:lnTo>
                  <a:pt x="2961559" y="176031"/>
                </a:lnTo>
                <a:lnTo>
                  <a:pt x="2913864" y="159886"/>
                </a:lnTo>
                <a:lnTo>
                  <a:pt x="2864838" y="144412"/>
                </a:lnTo>
                <a:lnTo>
                  <a:pt x="2814522" y="129626"/>
                </a:lnTo>
                <a:lnTo>
                  <a:pt x="2762955" y="115546"/>
                </a:lnTo>
                <a:lnTo>
                  <a:pt x="2710180" y="102188"/>
                </a:lnTo>
                <a:lnTo>
                  <a:pt x="2656236" y="89570"/>
                </a:lnTo>
                <a:lnTo>
                  <a:pt x="2601164" y="77707"/>
                </a:lnTo>
                <a:lnTo>
                  <a:pt x="2545005" y="66618"/>
                </a:lnTo>
                <a:lnTo>
                  <a:pt x="2487800" y="56318"/>
                </a:lnTo>
                <a:lnTo>
                  <a:pt x="2429589" y="46826"/>
                </a:lnTo>
                <a:lnTo>
                  <a:pt x="2370413" y="38157"/>
                </a:lnTo>
                <a:lnTo>
                  <a:pt x="2310313" y="30329"/>
                </a:lnTo>
                <a:lnTo>
                  <a:pt x="2249329" y="23359"/>
                </a:lnTo>
                <a:lnTo>
                  <a:pt x="2187502" y="17263"/>
                </a:lnTo>
                <a:lnTo>
                  <a:pt x="2124874" y="12058"/>
                </a:lnTo>
                <a:lnTo>
                  <a:pt x="2061483" y="7762"/>
                </a:lnTo>
                <a:lnTo>
                  <a:pt x="1997372" y="4391"/>
                </a:lnTo>
                <a:lnTo>
                  <a:pt x="1932580" y="1963"/>
                </a:lnTo>
                <a:lnTo>
                  <a:pt x="1867149" y="493"/>
                </a:lnTo>
                <a:lnTo>
                  <a:pt x="1801120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664099" y="2392904"/>
            <a:ext cx="3602354" cy="1497330"/>
          </a:xfrm>
          <a:custGeom>
            <a:avLst/>
            <a:gdLst/>
            <a:ahLst/>
            <a:cxnLst/>
            <a:rect l="l" t="t" r="r" b="b"/>
            <a:pathLst>
              <a:path w="3602354" h="1497329">
                <a:moveTo>
                  <a:pt x="0" y="748475"/>
                </a:moveTo>
                <a:lnTo>
                  <a:pt x="4724" y="693845"/>
                </a:lnTo>
                <a:lnTo>
                  <a:pt x="18680" y="640278"/>
                </a:lnTo>
                <a:lnTo>
                  <a:pt x="41542" y="587910"/>
                </a:lnTo>
                <a:lnTo>
                  <a:pt x="72985" y="536874"/>
                </a:lnTo>
                <a:lnTo>
                  <a:pt x="112682" y="487308"/>
                </a:lnTo>
                <a:lnTo>
                  <a:pt x="160309" y="439345"/>
                </a:lnTo>
                <a:lnTo>
                  <a:pt x="215540" y="393122"/>
                </a:lnTo>
                <a:lnTo>
                  <a:pt x="278049" y="348774"/>
                </a:lnTo>
                <a:lnTo>
                  <a:pt x="311931" y="327345"/>
                </a:lnTo>
                <a:lnTo>
                  <a:pt x="347511" y="306435"/>
                </a:lnTo>
                <a:lnTo>
                  <a:pt x="384748" y="286062"/>
                </a:lnTo>
                <a:lnTo>
                  <a:pt x="423600" y="266242"/>
                </a:lnTo>
                <a:lnTo>
                  <a:pt x="464028" y="246992"/>
                </a:lnTo>
                <a:lnTo>
                  <a:pt x="505991" y="228329"/>
                </a:lnTo>
                <a:lnTo>
                  <a:pt x="549448" y="210270"/>
                </a:lnTo>
                <a:lnTo>
                  <a:pt x="594358" y="192832"/>
                </a:lnTo>
                <a:lnTo>
                  <a:pt x="640681" y="176032"/>
                </a:lnTo>
                <a:lnTo>
                  <a:pt x="688376" y="159886"/>
                </a:lnTo>
                <a:lnTo>
                  <a:pt x="737401" y="144412"/>
                </a:lnTo>
                <a:lnTo>
                  <a:pt x="787718" y="129626"/>
                </a:lnTo>
                <a:lnTo>
                  <a:pt x="839284" y="115546"/>
                </a:lnTo>
                <a:lnTo>
                  <a:pt x="892060" y="102188"/>
                </a:lnTo>
                <a:lnTo>
                  <a:pt x="946004" y="89570"/>
                </a:lnTo>
                <a:lnTo>
                  <a:pt x="1001076" y="77707"/>
                </a:lnTo>
                <a:lnTo>
                  <a:pt x="1057234" y="66618"/>
                </a:lnTo>
                <a:lnTo>
                  <a:pt x="1114440" y="56319"/>
                </a:lnTo>
                <a:lnTo>
                  <a:pt x="1172651" y="46826"/>
                </a:lnTo>
                <a:lnTo>
                  <a:pt x="1231826" y="38157"/>
                </a:lnTo>
                <a:lnTo>
                  <a:pt x="1291927" y="30329"/>
                </a:lnTo>
                <a:lnTo>
                  <a:pt x="1352910" y="23359"/>
                </a:lnTo>
                <a:lnTo>
                  <a:pt x="1414737" y="17263"/>
                </a:lnTo>
                <a:lnTo>
                  <a:pt x="1477366" y="12058"/>
                </a:lnTo>
                <a:lnTo>
                  <a:pt x="1540757" y="7762"/>
                </a:lnTo>
                <a:lnTo>
                  <a:pt x="1604868" y="4391"/>
                </a:lnTo>
                <a:lnTo>
                  <a:pt x="1669659" y="1963"/>
                </a:lnTo>
                <a:lnTo>
                  <a:pt x="1735090" y="493"/>
                </a:lnTo>
                <a:lnTo>
                  <a:pt x="1801120" y="0"/>
                </a:lnTo>
                <a:lnTo>
                  <a:pt x="1867149" y="493"/>
                </a:lnTo>
                <a:lnTo>
                  <a:pt x="1932580" y="1963"/>
                </a:lnTo>
                <a:lnTo>
                  <a:pt x="1997372" y="4391"/>
                </a:lnTo>
                <a:lnTo>
                  <a:pt x="2061483" y="7762"/>
                </a:lnTo>
                <a:lnTo>
                  <a:pt x="2124873" y="12058"/>
                </a:lnTo>
                <a:lnTo>
                  <a:pt x="2187502" y="17263"/>
                </a:lnTo>
                <a:lnTo>
                  <a:pt x="2249329" y="23359"/>
                </a:lnTo>
                <a:lnTo>
                  <a:pt x="2310313" y="30329"/>
                </a:lnTo>
                <a:lnTo>
                  <a:pt x="2370413" y="38157"/>
                </a:lnTo>
                <a:lnTo>
                  <a:pt x="2429589" y="46826"/>
                </a:lnTo>
                <a:lnTo>
                  <a:pt x="2487800" y="56319"/>
                </a:lnTo>
                <a:lnTo>
                  <a:pt x="2545005" y="66618"/>
                </a:lnTo>
                <a:lnTo>
                  <a:pt x="2601164" y="77707"/>
                </a:lnTo>
                <a:lnTo>
                  <a:pt x="2656236" y="89570"/>
                </a:lnTo>
                <a:lnTo>
                  <a:pt x="2710180" y="102188"/>
                </a:lnTo>
                <a:lnTo>
                  <a:pt x="2762955" y="115546"/>
                </a:lnTo>
                <a:lnTo>
                  <a:pt x="2814521" y="129626"/>
                </a:lnTo>
                <a:lnTo>
                  <a:pt x="2864838" y="144412"/>
                </a:lnTo>
                <a:lnTo>
                  <a:pt x="2913864" y="159886"/>
                </a:lnTo>
                <a:lnTo>
                  <a:pt x="2961559" y="176032"/>
                </a:lnTo>
                <a:lnTo>
                  <a:pt x="3007881" y="192832"/>
                </a:lnTo>
                <a:lnTo>
                  <a:pt x="3052791" y="210270"/>
                </a:lnTo>
                <a:lnTo>
                  <a:pt x="3096248" y="228329"/>
                </a:lnTo>
                <a:lnTo>
                  <a:pt x="3138211" y="246992"/>
                </a:lnTo>
                <a:lnTo>
                  <a:pt x="3178639" y="266242"/>
                </a:lnTo>
                <a:lnTo>
                  <a:pt x="3217492" y="286062"/>
                </a:lnTo>
                <a:lnTo>
                  <a:pt x="3254728" y="306435"/>
                </a:lnTo>
                <a:lnTo>
                  <a:pt x="3290308" y="327345"/>
                </a:lnTo>
                <a:lnTo>
                  <a:pt x="3324190" y="348774"/>
                </a:lnTo>
                <a:lnTo>
                  <a:pt x="3356334" y="370705"/>
                </a:lnTo>
                <a:lnTo>
                  <a:pt x="3415245" y="416008"/>
                </a:lnTo>
                <a:lnTo>
                  <a:pt x="3466715" y="463118"/>
                </a:lnTo>
                <a:lnTo>
                  <a:pt x="3510418" y="511899"/>
                </a:lnTo>
                <a:lnTo>
                  <a:pt x="3546029" y="562217"/>
                </a:lnTo>
                <a:lnTo>
                  <a:pt x="3573222" y="613936"/>
                </a:lnTo>
                <a:lnTo>
                  <a:pt x="3591671" y="666921"/>
                </a:lnTo>
                <a:lnTo>
                  <a:pt x="3601052" y="721036"/>
                </a:lnTo>
                <a:lnTo>
                  <a:pt x="3602240" y="748475"/>
                </a:lnTo>
                <a:lnTo>
                  <a:pt x="3601052" y="775915"/>
                </a:lnTo>
                <a:lnTo>
                  <a:pt x="3591671" y="830030"/>
                </a:lnTo>
                <a:lnTo>
                  <a:pt x="3573222" y="883015"/>
                </a:lnTo>
                <a:lnTo>
                  <a:pt x="3546029" y="934734"/>
                </a:lnTo>
                <a:lnTo>
                  <a:pt x="3510418" y="985052"/>
                </a:lnTo>
                <a:lnTo>
                  <a:pt x="3466715" y="1033833"/>
                </a:lnTo>
                <a:lnTo>
                  <a:pt x="3415245" y="1080943"/>
                </a:lnTo>
                <a:lnTo>
                  <a:pt x="3356334" y="1126246"/>
                </a:lnTo>
                <a:lnTo>
                  <a:pt x="3324190" y="1148177"/>
                </a:lnTo>
                <a:lnTo>
                  <a:pt x="3290308" y="1169606"/>
                </a:lnTo>
                <a:lnTo>
                  <a:pt x="3254728" y="1190516"/>
                </a:lnTo>
                <a:lnTo>
                  <a:pt x="3217492" y="1210889"/>
                </a:lnTo>
                <a:lnTo>
                  <a:pt x="3178639" y="1230709"/>
                </a:lnTo>
                <a:lnTo>
                  <a:pt x="3138211" y="1249959"/>
                </a:lnTo>
                <a:lnTo>
                  <a:pt x="3096248" y="1268622"/>
                </a:lnTo>
                <a:lnTo>
                  <a:pt x="3052791" y="1286681"/>
                </a:lnTo>
                <a:lnTo>
                  <a:pt x="3007881" y="1304119"/>
                </a:lnTo>
                <a:lnTo>
                  <a:pt x="2961559" y="1320919"/>
                </a:lnTo>
                <a:lnTo>
                  <a:pt x="2913864" y="1337065"/>
                </a:lnTo>
                <a:lnTo>
                  <a:pt x="2864838" y="1352539"/>
                </a:lnTo>
                <a:lnTo>
                  <a:pt x="2814521" y="1367325"/>
                </a:lnTo>
                <a:lnTo>
                  <a:pt x="2762955" y="1381405"/>
                </a:lnTo>
                <a:lnTo>
                  <a:pt x="2710180" y="1394763"/>
                </a:lnTo>
                <a:lnTo>
                  <a:pt x="2656236" y="1407381"/>
                </a:lnTo>
                <a:lnTo>
                  <a:pt x="2601164" y="1419244"/>
                </a:lnTo>
                <a:lnTo>
                  <a:pt x="2545005" y="1430333"/>
                </a:lnTo>
                <a:lnTo>
                  <a:pt x="2487800" y="1440632"/>
                </a:lnTo>
                <a:lnTo>
                  <a:pt x="2429589" y="1450125"/>
                </a:lnTo>
                <a:lnTo>
                  <a:pt x="2370413" y="1458794"/>
                </a:lnTo>
                <a:lnTo>
                  <a:pt x="2310313" y="1466622"/>
                </a:lnTo>
                <a:lnTo>
                  <a:pt x="2249329" y="1473592"/>
                </a:lnTo>
                <a:lnTo>
                  <a:pt x="2187502" y="1479688"/>
                </a:lnTo>
                <a:lnTo>
                  <a:pt x="2124873" y="1484893"/>
                </a:lnTo>
                <a:lnTo>
                  <a:pt x="2061483" y="1489189"/>
                </a:lnTo>
                <a:lnTo>
                  <a:pt x="1997372" y="1492560"/>
                </a:lnTo>
                <a:lnTo>
                  <a:pt x="1932580" y="1494988"/>
                </a:lnTo>
                <a:lnTo>
                  <a:pt x="1867149" y="1496458"/>
                </a:lnTo>
                <a:lnTo>
                  <a:pt x="1801120" y="1496951"/>
                </a:lnTo>
                <a:lnTo>
                  <a:pt x="1735090" y="1496458"/>
                </a:lnTo>
                <a:lnTo>
                  <a:pt x="1669659" y="1494988"/>
                </a:lnTo>
                <a:lnTo>
                  <a:pt x="1604868" y="1492560"/>
                </a:lnTo>
                <a:lnTo>
                  <a:pt x="1540757" y="1489189"/>
                </a:lnTo>
                <a:lnTo>
                  <a:pt x="1477366" y="1484893"/>
                </a:lnTo>
                <a:lnTo>
                  <a:pt x="1414737" y="1479688"/>
                </a:lnTo>
                <a:lnTo>
                  <a:pt x="1352910" y="1473592"/>
                </a:lnTo>
                <a:lnTo>
                  <a:pt x="1291927" y="1466622"/>
                </a:lnTo>
                <a:lnTo>
                  <a:pt x="1231826" y="1458794"/>
                </a:lnTo>
                <a:lnTo>
                  <a:pt x="1172651" y="1450125"/>
                </a:lnTo>
                <a:lnTo>
                  <a:pt x="1114440" y="1440632"/>
                </a:lnTo>
                <a:lnTo>
                  <a:pt x="1057234" y="1430333"/>
                </a:lnTo>
                <a:lnTo>
                  <a:pt x="1001076" y="1419244"/>
                </a:lnTo>
                <a:lnTo>
                  <a:pt x="946004" y="1407381"/>
                </a:lnTo>
                <a:lnTo>
                  <a:pt x="892060" y="1394763"/>
                </a:lnTo>
                <a:lnTo>
                  <a:pt x="839284" y="1381405"/>
                </a:lnTo>
                <a:lnTo>
                  <a:pt x="787718" y="1367325"/>
                </a:lnTo>
                <a:lnTo>
                  <a:pt x="737401" y="1352539"/>
                </a:lnTo>
                <a:lnTo>
                  <a:pt x="688376" y="1337065"/>
                </a:lnTo>
                <a:lnTo>
                  <a:pt x="640681" y="1320919"/>
                </a:lnTo>
                <a:lnTo>
                  <a:pt x="594358" y="1304119"/>
                </a:lnTo>
                <a:lnTo>
                  <a:pt x="549448" y="1286681"/>
                </a:lnTo>
                <a:lnTo>
                  <a:pt x="505991" y="1268622"/>
                </a:lnTo>
                <a:lnTo>
                  <a:pt x="464028" y="1249959"/>
                </a:lnTo>
                <a:lnTo>
                  <a:pt x="423600" y="1230709"/>
                </a:lnTo>
                <a:lnTo>
                  <a:pt x="384748" y="1210889"/>
                </a:lnTo>
                <a:lnTo>
                  <a:pt x="347511" y="1190516"/>
                </a:lnTo>
                <a:lnTo>
                  <a:pt x="311931" y="1169606"/>
                </a:lnTo>
                <a:lnTo>
                  <a:pt x="278049" y="1148177"/>
                </a:lnTo>
                <a:lnTo>
                  <a:pt x="245905" y="1126246"/>
                </a:lnTo>
                <a:lnTo>
                  <a:pt x="186994" y="1080943"/>
                </a:lnTo>
                <a:lnTo>
                  <a:pt x="135525" y="1033833"/>
                </a:lnTo>
                <a:lnTo>
                  <a:pt x="91822" y="985052"/>
                </a:lnTo>
                <a:lnTo>
                  <a:pt x="56211" y="934734"/>
                </a:lnTo>
                <a:lnTo>
                  <a:pt x="29018" y="883015"/>
                </a:lnTo>
                <a:lnTo>
                  <a:pt x="10568" y="830030"/>
                </a:lnTo>
                <a:lnTo>
                  <a:pt x="1187" y="775915"/>
                </a:lnTo>
                <a:lnTo>
                  <a:pt x="0" y="748475"/>
                </a:lnTo>
                <a:close/>
              </a:path>
            </a:pathLst>
          </a:custGeom>
          <a:ln w="21577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588026" y="2864172"/>
            <a:ext cx="1760220" cy="55372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241935" marR="5080" indent="-229870">
              <a:lnSpc>
                <a:spcPts val="2000"/>
              </a:lnSpc>
              <a:spcBef>
                <a:spcPts val="295"/>
              </a:spcBef>
            </a:pPr>
            <a:r>
              <a:rPr sz="1800" spc="-5" dirty="0">
                <a:latin typeface="Arial"/>
                <a:cs typeface="Arial"/>
              </a:rPr>
              <a:t>CALCUL</a:t>
            </a:r>
            <a:r>
              <a:rPr sz="1800" spc="-140" dirty="0">
                <a:latin typeface="Arial"/>
                <a:cs typeface="Arial"/>
              </a:rPr>
              <a:t>A</a:t>
            </a:r>
            <a:r>
              <a:rPr sz="1800" spc="-10" dirty="0">
                <a:latin typeface="Arial"/>
                <a:cs typeface="Arial"/>
              </a:rPr>
              <a:t>TIO</a:t>
            </a:r>
            <a:r>
              <a:rPr sz="1800" spc="-5" dirty="0">
                <a:latin typeface="Arial"/>
                <a:cs typeface="Arial"/>
              </a:rPr>
              <a:t>NS  (+, -, /, *,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....)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6482" y="3558433"/>
            <a:ext cx="4568228" cy="36535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3761816" y="83843"/>
            <a:ext cx="24466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The Roofline</a:t>
            </a:r>
            <a:r>
              <a:rPr spc="-50" dirty="0"/>
              <a:t> </a:t>
            </a:r>
            <a:r>
              <a:rPr spc="-5" dirty="0"/>
              <a:t>Model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15" name="object 15"/>
          <p:cNvSpPr txBox="1">
            <a:spLocks noGrp="1"/>
          </p:cNvSpPr>
          <p:nvPr>
            <p:ph type="dt" sz="half" idx="4294967295"/>
          </p:nvPr>
        </p:nvSpPr>
        <p:spPr>
          <a:xfrm>
            <a:off x="1790884" y="7242119"/>
            <a:ext cx="1201420" cy="13779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ICSC 2014, </a:t>
            </a:r>
            <a:r>
              <a:rPr spc="-5" dirty="0"/>
              <a:t>Shanghai,</a:t>
            </a:r>
            <a:r>
              <a:rPr spc="-55" dirty="0"/>
              <a:t> </a:t>
            </a:r>
            <a:r>
              <a:rPr spc="-5" dirty="0"/>
              <a:t>China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ftr" sz="quarter" idx="4294967295"/>
          </p:nvPr>
        </p:nvSpPr>
        <p:spPr>
          <a:xfrm>
            <a:off x="8663747" y="7240682"/>
            <a:ext cx="1122045" cy="13906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© 2014 IBM</a:t>
            </a:r>
            <a:r>
              <a:rPr spc="-100" dirty="0"/>
              <a:t> </a:t>
            </a:r>
            <a:r>
              <a:rPr dirty="0"/>
              <a:t>Corporation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20596" y="250549"/>
            <a:ext cx="648752" cy="26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62460" y="1158009"/>
            <a:ext cx="405828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Consider DAXPY : for (i = 0; i &lt; N; ++i)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12514" y="1158009"/>
            <a:ext cx="2545080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y[i] = a*x[i]+y[i] </a:t>
            </a:r>
            <a:r>
              <a:rPr sz="1800" b="1" spc="-5" dirty="0">
                <a:solidFill>
                  <a:srgbClr val="FF3333"/>
                </a:solidFill>
                <a:latin typeface="Arial"/>
                <a:cs typeface="Arial"/>
              </a:rPr>
              <a:t>+</a:t>
            </a:r>
            <a:r>
              <a:rPr sz="1800" b="1" spc="-20" dirty="0">
                <a:solidFill>
                  <a:srgbClr val="FF333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3333"/>
                </a:solidFill>
                <a:latin typeface="Arial"/>
                <a:cs typeface="Arial"/>
              </a:rPr>
              <a:t>x[i]*x[i]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2460" y="1919171"/>
            <a:ext cx="4076065" cy="807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08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For each “i” : 2 addition , 2</a:t>
            </a:r>
            <a:r>
              <a:rPr sz="1800" spc="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multiplication</a:t>
            </a:r>
            <a:endParaRPr sz="1800">
              <a:latin typeface="Arial"/>
              <a:cs typeface="Arial"/>
            </a:endParaRPr>
          </a:p>
          <a:p>
            <a:pPr marL="1344930">
              <a:lnSpc>
                <a:spcPts val="2000"/>
              </a:lnSpc>
            </a:pPr>
            <a:r>
              <a:rPr sz="1800" spc="-5" dirty="0">
                <a:latin typeface="Arial"/>
                <a:cs typeface="Arial"/>
              </a:rPr>
              <a:t>2 loads of 8 bytes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each</a:t>
            </a:r>
            <a:endParaRPr sz="1800">
              <a:latin typeface="Arial"/>
              <a:cs typeface="Arial"/>
            </a:endParaRPr>
          </a:p>
          <a:p>
            <a:pPr marL="1344930">
              <a:lnSpc>
                <a:spcPts val="2080"/>
              </a:lnSpc>
            </a:pPr>
            <a:r>
              <a:rPr sz="1800" spc="-5" dirty="0">
                <a:latin typeface="Arial"/>
                <a:cs typeface="Arial"/>
              </a:rPr>
              <a:t>1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store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2460" y="2934055"/>
            <a:ext cx="557466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Execution on BlueGene/Q (Peak 204.8 GFLOP/node</a:t>
            </a:r>
            <a:r>
              <a:rPr sz="1800" spc="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):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142057" y="6663340"/>
            <a:ext cx="4073525" cy="0"/>
          </a:xfrm>
          <a:custGeom>
            <a:avLst/>
            <a:gdLst/>
            <a:ahLst/>
            <a:cxnLst/>
            <a:rect l="l" t="t" r="r" b="b"/>
            <a:pathLst>
              <a:path w="4073525">
                <a:moveTo>
                  <a:pt x="0" y="0"/>
                </a:moveTo>
                <a:lnTo>
                  <a:pt x="4073175" y="0"/>
                </a:lnTo>
              </a:path>
            </a:pathLst>
          </a:custGeom>
          <a:ln w="273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160557" y="6622345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0" y="0"/>
                </a:moveTo>
                <a:lnTo>
                  <a:pt x="0" y="81989"/>
                </a:lnTo>
                <a:lnTo>
                  <a:pt x="82012" y="4099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42057" y="3264200"/>
            <a:ext cx="0" cy="3399154"/>
          </a:xfrm>
          <a:custGeom>
            <a:avLst/>
            <a:gdLst/>
            <a:ahLst/>
            <a:cxnLst/>
            <a:rect l="l" t="t" r="r" b="b"/>
            <a:pathLst>
              <a:path h="3399154">
                <a:moveTo>
                  <a:pt x="0" y="3399139"/>
                </a:moveTo>
                <a:lnTo>
                  <a:pt x="0" y="0"/>
                </a:lnTo>
              </a:path>
            </a:pathLst>
          </a:custGeom>
          <a:ln w="273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01051" y="3236870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41006" y="0"/>
                </a:moveTo>
                <a:lnTo>
                  <a:pt x="0" y="81988"/>
                </a:lnTo>
                <a:lnTo>
                  <a:pt x="82012" y="81988"/>
                </a:lnTo>
                <a:lnTo>
                  <a:pt x="4100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38971" y="3872272"/>
            <a:ext cx="280670" cy="20180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5" dirty="0">
                <a:latin typeface="Arial"/>
                <a:cs typeface="Arial"/>
              </a:rPr>
              <a:t>Performance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[GF/s]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142057" y="4606617"/>
            <a:ext cx="1816735" cy="2056764"/>
          </a:xfrm>
          <a:custGeom>
            <a:avLst/>
            <a:gdLst/>
            <a:ahLst/>
            <a:cxnLst/>
            <a:rect l="l" t="t" r="r" b="b"/>
            <a:pathLst>
              <a:path w="1816735" h="2056765">
                <a:moveTo>
                  <a:pt x="0" y="2056723"/>
                </a:moveTo>
                <a:lnTo>
                  <a:pt x="1816188" y="0"/>
                </a:lnTo>
              </a:path>
            </a:pathLst>
          </a:custGeom>
          <a:ln w="21579">
            <a:solidFill>
              <a:srgbClr val="0433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969348" y="4612959"/>
            <a:ext cx="2273300" cy="0"/>
          </a:xfrm>
          <a:custGeom>
            <a:avLst/>
            <a:gdLst/>
            <a:ahLst/>
            <a:cxnLst/>
            <a:rect l="l" t="t" r="r" b="b"/>
            <a:pathLst>
              <a:path w="2273300">
                <a:moveTo>
                  <a:pt x="0" y="0"/>
                </a:moveTo>
                <a:lnTo>
                  <a:pt x="2273011" y="0"/>
                </a:lnTo>
              </a:path>
            </a:pathLst>
          </a:custGeom>
          <a:ln w="21576">
            <a:solidFill>
              <a:srgbClr val="0433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219282" y="4391363"/>
            <a:ext cx="596900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10" dirty="0">
                <a:latin typeface="Arial"/>
                <a:cs typeface="Arial"/>
              </a:rPr>
              <a:t>204.8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969348" y="4758849"/>
            <a:ext cx="0" cy="1820545"/>
          </a:xfrm>
          <a:custGeom>
            <a:avLst/>
            <a:gdLst/>
            <a:ahLst/>
            <a:cxnLst/>
            <a:rect l="l" t="t" r="r" b="b"/>
            <a:pathLst>
              <a:path h="1820545">
                <a:moveTo>
                  <a:pt x="0" y="0"/>
                </a:moveTo>
                <a:lnTo>
                  <a:pt x="0" y="1820446"/>
                </a:lnTo>
              </a:path>
            </a:pathLst>
          </a:custGeom>
          <a:ln w="21582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149490" y="6218152"/>
            <a:ext cx="3579495" cy="8877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67385" algn="ctr">
              <a:lnSpc>
                <a:spcPct val="100000"/>
              </a:lnSpc>
              <a:spcBef>
                <a:spcPts val="95"/>
              </a:spcBef>
            </a:pPr>
            <a:r>
              <a:rPr sz="1800" spc="-35" dirty="0">
                <a:latin typeface="Arial"/>
                <a:cs typeface="Arial"/>
              </a:rPr>
              <a:t>7.11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Arithmetic Intensity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(FLOPS/BYTE)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20</a:t>
            </a:fld>
            <a:endParaRPr dirty="0"/>
          </a:p>
        </p:txBody>
      </p:sp>
      <p:sp>
        <p:nvSpPr>
          <p:cNvPr id="22" name="object 22"/>
          <p:cNvSpPr txBox="1">
            <a:spLocks noGrp="1"/>
          </p:cNvSpPr>
          <p:nvPr>
            <p:ph type="dt" sz="half" idx="4294967295"/>
          </p:nvPr>
        </p:nvSpPr>
        <p:spPr>
          <a:xfrm>
            <a:off x="1790884" y="7242119"/>
            <a:ext cx="1201420" cy="13779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ICSC 2014, </a:t>
            </a:r>
            <a:r>
              <a:rPr spc="-5" dirty="0"/>
              <a:t>Shanghai,</a:t>
            </a:r>
            <a:r>
              <a:rPr spc="-55" dirty="0"/>
              <a:t> </a:t>
            </a:r>
            <a:r>
              <a:rPr spc="-5" dirty="0"/>
              <a:t>China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ftr" sz="quarter" idx="4294967295"/>
          </p:nvPr>
        </p:nvSpPr>
        <p:spPr>
          <a:xfrm>
            <a:off x="8663747" y="7240682"/>
            <a:ext cx="1122045" cy="13906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© 2014 IBM</a:t>
            </a:r>
            <a:r>
              <a:rPr spc="-100" dirty="0"/>
              <a:t> </a:t>
            </a:r>
            <a:r>
              <a:rPr dirty="0"/>
              <a:t>Corporation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7050119" y="3037128"/>
            <a:ext cx="243776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Performance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estimates: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050119" y="3544571"/>
            <a:ext cx="1892300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AI = 4/(3*8) = 1 /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6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050119" y="4052012"/>
            <a:ext cx="2763520" cy="1568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ts val="208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1/6 &lt; 7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→</a:t>
            </a:r>
            <a:endParaRPr sz="1800">
              <a:latin typeface="Arial"/>
              <a:cs typeface="Arial"/>
            </a:endParaRPr>
          </a:p>
          <a:p>
            <a:pPr marL="12700" marR="5080" algn="just">
              <a:lnSpc>
                <a:spcPts val="2000"/>
              </a:lnSpc>
              <a:spcBef>
                <a:spcPts val="120"/>
              </a:spcBef>
            </a:pPr>
            <a:r>
              <a:rPr sz="1800" spc="-20" dirty="0">
                <a:latin typeface="Arial"/>
                <a:cs typeface="Arial"/>
              </a:rPr>
              <a:t>We </a:t>
            </a:r>
            <a:r>
              <a:rPr sz="1800" spc="-5" dirty="0">
                <a:latin typeface="Arial"/>
                <a:cs typeface="Arial"/>
              </a:rPr>
              <a:t>are in the memory BW  limited area on the roofline  </a:t>
            </a:r>
            <a:r>
              <a:rPr sz="1800" spc="-10" dirty="0">
                <a:latin typeface="Arial"/>
                <a:cs typeface="Arial"/>
              </a:rPr>
              <a:t>plot</a:t>
            </a:r>
            <a:endParaRPr sz="1800">
              <a:latin typeface="Arial"/>
              <a:cs typeface="Arial"/>
            </a:endParaRPr>
          </a:p>
          <a:p>
            <a:pPr marL="12700" algn="just">
              <a:lnSpc>
                <a:spcPts val="1870"/>
              </a:lnSpc>
            </a:pPr>
            <a:r>
              <a:rPr sz="1800" spc="-40" dirty="0">
                <a:latin typeface="Arial"/>
                <a:cs typeface="Arial"/>
              </a:rPr>
              <a:t>7.11 </a:t>
            </a:r>
            <a:r>
              <a:rPr sz="1800" spc="-5" dirty="0">
                <a:latin typeface="Arial"/>
                <a:cs typeface="Arial"/>
              </a:rPr>
              <a:t>/ (1 / 6) =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42.66</a:t>
            </a:r>
            <a:endParaRPr sz="1800">
              <a:latin typeface="Arial"/>
              <a:cs typeface="Arial"/>
            </a:endParaRPr>
          </a:p>
          <a:p>
            <a:pPr marL="12700" algn="just">
              <a:lnSpc>
                <a:spcPts val="2080"/>
              </a:lnSpc>
            </a:pPr>
            <a:r>
              <a:rPr sz="1800" spc="-5" dirty="0">
                <a:latin typeface="Arial"/>
                <a:cs typeface="Arial"/>
              </a:rPr>
              <a:t>204.8 / 42.66 = </a:t>
            </a:r>
            <a:r>
              <a:rPr sz="1800" b="1" spc="-5" dirty="0">
                <a:latin typeface="Arial"/>
                <a:cs typeface="Arial"/>
              </a:rPr>
              <a:t>4.8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GF/s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209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Example</a:t>
            </a:r>
            <a:r>
              <a:rPr spc="-65" dirty="0"/>
              <a:t> </a:t>
            </a:r>
            <a:r>
              <a:rPr spc="-5" dirty="0"/>
              <a:t>2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20596" y="250549"/>
            <a:ext cx="648752" cy="26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62460" y="1158009"/>
            <a:ext cx="316166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Consider : for (i = 0; i &lt; N;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++i)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21</a:t>
            </a:fld>
            <a:endParaRPr dirty="0"/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4294967295"/>
          </p:nvPr>
        </p:nvSpPr>
        <p:spPr>
          <a:xfrm>
            <a:off x="1790884" y="7242119"/>
            <a:ext cx="1201420" cy="13779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ICSC 2014, </a:t>
            </a:r>
            <a:r>
              <a:rPr spc="-5" dirty="0"/>
              <a:t>Shanghai,</a:t>
            </a:r>
            <a:r>
              <a:rPr spc="-55" dirty="0"/>
              <a:t> </a:t>
            </a:r>
            <a:r>
              <a:rPr spc="-5" dirty="0"/>
              <a:t>China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4294967295"/>
          </p:nvPr>
        </p:nvSpPr>
        <p:spPr>
          <a:xfrm>
            <a:off x="8663747" y="7240682"/>
            <a:ext cx="1122045" cy="13906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© 2014 IBM</a:t>
            </a:r>
            <a:r>
              <a:rPr spc="-100" dirty="0"/>
              <a:t> </a:t>
            </a:r>
            <a:r>
              <a:rPr dirty="0"/>
              <a:t>Corporation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215383" y="1158009"/>
            <a:ext cx="2481580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y[i] = a*x[i]+y[i]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+</a:t>
            </a:r>
            <a:r>
              <a:rPr sz="1800" b="1" spc="-5" dirty="0">
                <a:solidFill>
                  <a:srgbClr val="FF3333"/>
                </a:solidFill>
                <a:latin typeface="Arial"/>
                <a:cs typeface="Arial"/>
              </a:rPr>
              <a:t>x[i]*x[i]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2460" y="1919171"/>
            <a:ext cx="4076065" cy="807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08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For each “i” : 2 addition , 2</a:t>
            </a:r>
            <a:r>
              <a:rPr sz="1800" spc="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multiplication</a:t>
            </a:r>
            <a:endParaRPr sz="1800">
              <a:latin typeface="Arial"/>
              <a:cs typeface="Arial"/>
            </a:endParaRPr>
          </a:p>
          <a:p>
            <a:pPr marL="1344930">
              <a:lnSpc>
                <a:spcPts val="2000"/>
              </a:lnSpc>
            </a:pPr>
            <a:r>
              <a:rPr sz="1800" spc="-5" dirty="0">
                <a:latin typeface="Arial"/>
                <a:cs typeface="Arial"/>
              </a:rPr>
              <a:t>2 loads of 8 bytes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each</a:t>
            </a:r>
            <a:endParaRPr sz="1800">
              <a:latin typeface="Arial"/>
              <a:cs typeface="Arial"/>
            </a:endParaRPr>
          </a:p>
          <a:p>
            <a:pPr marL="1344930">
              <a:lnSpc>
                <a:spcPts val="2080"/>
              </a:lnSpc>
            </a:pPr>
            <a:r>
              <a:rPr sz="1800" spc="-5" dirty="0">
                <a:latin typeface="Arial"/>
                <a:cs typeface="Arial"/>
              </a:rPr>
              <a:t>1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store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2460" y="2934055"/>
            <a:ext cx="557466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Execution on BlueGene/Q (Peak 204.8 GFLOP/node</a:t>
            </a:r>
            <a:r>
              <a:rPr sz="1800" spc="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):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50119" y="3037128"/>
            <a:ext cx="243776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Performance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estimates: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50119" y="3544571"/>
            <a:ext cx="1892300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AI = 4/(3*8) = 1 /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6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050119" y="4052012"/>
            <a:ext cx="2763520" cy="1568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ts val="208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1/6 &lt; 7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→</a:t>
            </a:r>
            <a:endParaRPr sz="1800">
              <a:latin typeface="Arial"/>
              <a:cs typeface="Arial"/>
            </a:endParaRPr>
          </a:p>
          <a:p>
            <a:pPr marL="12700" marR="5080" algn="just">
              <a:lnSpc>
                <a:spcPts val="2000"/>
              </a:lnSpc>
              <a:spcBef>
                <a:spcPts val="120"/>
              </a:spcBef>
            </a:pPr>
            <a:r>
              <a:rPr sz="1800" spc="-20" dirty="0">
                <a:latin typeface="Arial"/>
                <a:cs typeface="Arial"/>
              </a:rPr>
              <a:t>We </a:t>
            </a:r>
            <a:r>
              <a:rPr sz="1800" spc="-5" dirty="0">
                <a:latin typeface="Arial"/>
                <a:cs typeface="Arial"/>
              </a:rPr>
              <a:t>are in the memory BW  limited area on the roofline  </a:t>
            </a:r>
            <a:r>
              <a:rPr sz="1800" spc="-10" dirty="0">
                <a:latin typeface="Arial"/>
                <a:cs typeface="Arial"/>
              </a:rPr>
              <a:t>plot</a:t>
            </a:r>
            <a:endParaRPr sz="1800">
              <a:latin typeface="Arial"/>
              <a:cs typeface="Arial"/>
            </a:endParaRPr>
          </a:p>
          <a:p>
            <a:pPr marL="12700" algn="just">
              <a:lnSpc>
                <a:spcPts val="1870"/>
              </a:lnSpc>
            </a:pPr>
            <a:r>
              <a:rPr sz="1800" spc="-40" dirty="0">
                <a:latin typeface="Arial"/>
                <a:cs typeface="Arial"/>
              </a:rPr>
              <a:t>7.11 </a:t>
            </a:r>
            <a:r>
              <a:rPr sz="1800" spc="-5" dirty="0">
                <a:latin typeface="Arial"/>
                <a:cs typeface="Arial"/>
              </a:rPr>
              <a:t>/ (1 / 6) =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42.66</a:t>
            </a:r>
            <a:endParaRPr sz="1800">
              <a:latin typeface="Arial"/>
              <a:cs typeface="Arial"/>
            </a:endParaRPr>
          </a:p>
          <a:p>
            <a:pPr marL="12700" algn="just">
              <a:lnSpc>
                <a:spcPts val="2080"/>
              </a:lnSpc>
            </a:pPr>
            <a:r>
              <a:rPr sz="1800" spc="-5" dirty="0">
                <a:latin typeface="Arial"/>
                <a:cs typeface="Arial"/>
              </a:rPr>
              <a:t>204.8 / 42.66 = </a:t>
            </a:r>
            <a:r>
              <a:rPr sz="1800" b="1" spc="-5" dirty="0">
                <a:latin typeface="Arial"/>
                <a:cs typeface="Arial"/>
              </a:rPr>
              <a:t>4.8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GF/s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91081" y="3765221"/>
            <a:ext cx="87249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#</a:t>
            </a:r>
            <a:r>
              <a:rPr sz="1600" spc="-6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threads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021894" y="3765221"/>
            <a:ext cx="7404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20" dirty="0">
                <a:latin typeface="Arial"/>
                <a:cs typeface="Arial"/>
              </a:rPr>
              <a:t>Time</a:t>
            </a:r>
            <a:r>
              <a:rPr sz="1600" spc="-6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[s]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352709" y="3765221"/>
            <a:ext cx="8496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Arial"/>
                <a:cs typeface="Arial"/>
              </a:rPr>
              <a:t>GF</a:t>
            </a:r>
            <a:r>
              <a:rPr sz="1600" spc="-5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O</a:t>
            </a:r>
            <a:r>
              <a:rPr sz="1600" spc="-5" dirty="0">
                <a:latin typeface="Arial"/>
                <a:cs typeface="Arial"/>
              </a:rPr>
              <a:t>PS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85108" y="3765221"/>
            <a:ext cx="1014730" cy="485140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35"/>
              </a:spcBef>
            </a:pPr>
            <a:r>
              <a:rPr sz="1600" spc="-5" dirty="0">
                <a:latin typeface="Arial"/>
                <a:cs typeface="Arial"/>
              </a:rPr>
              <a:t>DDR</a:t>
            </a:r>
            <a:r>
              <a:rPr sz="1600" spc="-6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traffic  </a:t>
            </a:r>
            <a:r>
              <a:rPr sz="1600" spc="-5" dirty="0">
                <a:latin typeface="Arial"/>
                <a:cs typeface="Arial"/>
              </a:rPr>
              <a:t>per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node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1602530" y="4507565"/>
          <a:ext cx="4285615" cy="1990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3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7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0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3801">
                <a:tc>
                  <a:txBody>
                    <a:bodyPr/>
                    <a:lstStyle/>
                    <a:p>
                      <a:pPr marR="177800" algn="r">
                        <a:lnSpc>
                          <a:spcPts val="1764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04495" algn="r">
                        <a:lnSpc>
                          <a:spcPts val="1764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0.106501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47980" algn="r">
                        <a:lnSpc>
                          <a:spcPts val="1764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0.751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764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2.906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839">
                <a:tc>
                  <a:txBody>
                    <a:bodyPr/>
                    <a:lstStyle/>
                    <a:p>
                      <a:pPr marR="177800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tc>
                  <a:txBody>
                    <a:bodyPr/>
                    <a:lstStyle/>
                    <a:p>
                      <a:pPr marR="404495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0.053323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tc>
                  <a:txBody>
                    <a:bodyPr/>
                    <a:lstStyle/>
                    <a:p>
                      <a:pPr marR="347980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1.499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5.802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0839">
                <a:tc>
                  <a:txBody>
                    <a:bodyPr/>
                    <a:lstStyle/>
                    <a:p>
                      <a:pPr marR="177800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tc>
                  <a:txBody>
                    <a:bodyPr/>
                    <a:lstStyle/>
                    <a:p>
                      <a:pPr marR="404495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0.0267339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tc>
                  <a:txBody>
                    <a:bodyPr/>
                    <a:lstStyle/>
                    <a:p>
                      <a:pPr marR="347980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2.989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600" spc="-120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56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839">
                <a:tc>
                  <a:txBody>
                    <a:bodyPr/>
                    <a:lstStyle/>
                    <a:p>
                      <a:pPr marR="177800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tc>
                  <a:txBody>
                    <a:bodyPr/>
                    <a:lstStyle/>
                    <a:p>
                      <a:pPr marR="404495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0.0176179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tc>
                  <a:txBody>
                    <a:bodyPr/>
                    <a:lstStyle/>
                    <a:p>
                      <a:pPr marR="347980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4.532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17.545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3801">
                <a:tc>
                  <a:txBody>
                    <a:bodyPr/>
                    <a:lstStyle/>
                    <a:p>
                      <a:pPr marR="177800" algn="r">
                        <a:lnSpc>
                          <a:spcPts val="1839"/>
                        </a:lnSpc>
                        <a:spcBef>
                          <a:spcPts val="6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tc>
                  <a:txBody>
                    <a:bodyPr/>
                    <a:lstStyle/>
                    <a:p>
                      <a:pPr marR="404495" algn="r">
                        <a:lnSpc>
                          <a:spcPts val="1839"/>
                        </a:lnSpc>
                        <a:spcBef>
                          <a:spcPts val="6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0.0174541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tc>
                  <a:txBody>
                    <a:bodyPr/>
                    <a:lstStyle/>
                    <a:p>
                      <a:pPr marR="347980" algn="r">
                        <a:lnSpc>
                          <a:spcPts val="1839"/>
                        </a:lnSpc>
                        <a:spcBef>
                          <a:spcPts val="690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4.573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839"/>
                        </a:lnSpc>
                        <a:spcBef>
                          <a:spcPts val="69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17.712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8763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209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Example</a:t>
            </a:r>
            <a:r>
              <a:rPr spc="-65" dirty="0"/>
              <a:t> </a:t>
            </a:r>
            <a:r>
              <a:rPr spc="-5" dirty="0"/>
              <a:t>2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20596" y="250549"/>
            <a:ext cx="648752" cy="26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62460" y="1158009"/>
            <a:ext cx="939800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Consider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22</a:t>
            </a:fld>
            <a:endParaRPr dirty="0"/>
          </a:p>
        </p:txBody>
      </p:sp>
      <p:sp>
        <p:nvSpPr>
          <p:cNvPr id="10" name="object 10"/>
          <p:cNvSpPr txBox="1">
            <a:spLocks noGrp="1"/>
          </p:cNvSpPr>
          <p:nvPr>
            <p:ph type="dt" sz="half" idx="4294967295"/>
          </p:nvPr>
        </p:nvSpPr>
        <p:spPr>
          <a:xfrm>
            <a:off x="1790884" y="7242119"/>
            <a:ext cx="1201420" cy="13779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ICSC 2014, </a:t>
            </a:r>
            <a:r>
              <a:rPr spc="-5" dirty="0"/>
              <a:t>Shanghai,</a:t>
            </a:r>
            <a:r>
              <a:rPr spc="-55" dirty="0"/>
              <a:t> </a:t>
            </a:r>
            <a:r>
              <a:rPr spc="-5" dirty="0"/>
              <a:t>China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4294967295"/>
          </p:nvPr>
        </p:nvSpPr>
        <p:spPr>
          <a:xfrm>
            <a:off x="8663747" y="7240682"/>
            <a:ext cx="1122045" cy="13906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© 2014 IBM</a:t>
            </a:r>
            <a:r>
              <a:rPr spc="-100" dirty="0"/>
              <a:t> </a:t>
            </a:r>
            <a:r>
              <a:rPr dirty="0"/>
              <a:t>Corporation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67002" y="1158009"/>
            <a:ext cx="1993264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for (i = 0; i &lt; N;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++i)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51930" y="1158009"/>
            <a:ext cx="368109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y[i] = a*x[i]+y[i] + </a:t>
            </a:r>
            <a:r>
              <a:rPr sz="1800" b="1" spc="-5" dirty="0">
                <a:solidFill>
                  <a:srgbClr val="FF3333"/>
                </a:solidFill>
                <a:latin typeface="Arial"/>
                <a:cs typeface="Arial"/>
              </a:rPr>
              <a:t>x[i]*x[i] +</a:t>
            </a:r>
            <a:r>
              <a:rPr sz="1800" b="1" spc="10" dirty="0">
                <a:solidFill>
                  <a:srgbClr val="FF333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3333"/>
                </a:solidFill>
                <a:latin typeface="Arial"/>
                <a:cs typeface="Arial"/>
              </a:rPr>
              <a:t>SIN(x[i])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2460" y="1919171"/>
            <a:ext cx="557466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Execution on BlueGene/Q (Peak 204.8 GFLOP/node</a:t>
            </a:r>
            <a:r>
              <a:rPr sz="1800" spc="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):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771961" y="3552480"/>
          <a:ext cx="5574030" cy="3167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4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1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30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58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4140">
                <a:tc>
                  <a:txBody>
                    <a:bodyPr/>
                    <a:lstStyle/>
                    <a:p>
                      <a:pPr marL="31750">
                        <a:lnSpc>
                          <a:spcPts val="1989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#</a:t>
                      </a:r>
                      <a:r>
                        <a:rPr sz="18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threads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8309">
                        <a:lnSpc>
                          <a:spcPts val="1989"/>
                        </a:lnSpc>
                      </a:pPr>
                      <a:r>
                        <a:rPr sz="1800" spc="-20" dirty="0">
                          <a:latin typeface="Arial"/>
                          <a:cs typeface="Arial"/>
                        </a:rPr>
                        <a:t>Time</a:t>
                      </a:r>
                      <a:r>
                        <a:rPr sz="1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[s]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1989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GFLOPS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6995" marR="158115">
                        <a:lnSpc>
                          <a:spcPts val="1900"/>
                        </a:lnSpc>
                        <a:spcBef>
                          <a:spcPts val="105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DDR</a:t>
                      </a:r>
                      <a:r>
                        <a:rPr sz="18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traffic 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per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node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333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5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ct val="100000"/>
                        </a:lnSpc>
                        <a:spcBef>
                          <a:spcPts val="360"/>
                        </a:spcBef>
                        <a:tabLst>
                          <a:tab pos="593725" algn="l"/>
                        </a:tabLst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	0.615393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1.755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0.503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9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593725" algn="l"/>
                        </a:tabLst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2	0.307695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3.51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1.006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9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593725" algn="l"/>
                        </a:tabLst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4	0.153861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7.018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2.244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9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593725" algn="l"/>
                        </a:tabLst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8	0.076983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14.023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4.02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9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593725" algn="l"/>
                        </a:tabLst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16	0.0385199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28.008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8.034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9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593725" algn="l"/>
                        </a:tabLst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32	0.0217798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49.461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14.202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75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ts val="2080"/>
                        </a:lnSpc>
                        <a:spcBef>
                          <a:spcPts val="320"/>
                        </a:spcBef>
                        <a:tabLst>
                          <a:tab pos="720725" algn="l"/>
                        </a:tabLst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64	0.018496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ts val="2080"/>
                        </a:lnSpc>
                        <a:spcBef>
                          <a:spcPts val="320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58.137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08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16.73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209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Example</a:t>
            </a:r>
            <a:r>
              <a:rPr spc="-65" dirty="0"/>
              <a:t> </a:t>
            </a:r>
            <a:r>
              <a:rPr spc="-5" dirty="0"/>
              <a:t>3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20596" y="250549"/>
            <a:ext cx="648752" cy="26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44801" y="1454545"/>
            <a:ext cx="151066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y[i] =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a*x[i]+y[i]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44801" y="1961987"/>
            <a:ext cx="3994150" cy="1061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ts val="208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Loads that hit in L1 d-cache = 50.01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%</a:t>
            </a:r>
            <a:endParaRPr sz="1800">
              <a:latin typeface="Arial"/>
              <a:cs typeface="Arial"/>
            </a:endParaRPr>
          </a:p>
          <a:p>
            <a:pPr marL="1725295" marR="52069" algn="just">
              <a:lnSpc>
                <a:spcPts val="2000"/>
              </a:lnSpc>
              <a:spcBef>
                <a:spcPts val="120"/>
              </a:spcBef>
            </a:pPr>
            <a:r>
              <a:rPr sz="1800" spc="-5" dirty="0">
                <a:latin typeface="Arial"/>
                <a:cs typeface="Arial"/>
              </a:rPr>
              <a:t>L1P </a:t>
            </a:r>
            <a:r>
              <a:rPr sz="1800" spc="-10" dirty="0">
                <a:latin typeface="Arial"/>
                <a:cs typeface="Arial"/>
              </a:rPr>
              <a:t>buffer </a:t>
            </a:r>
            <a:r>
              <a:rPr sz="1800" spc="-5" dirty="0">
                <a:latin typeface="Arial"/>
                <a:cs typeface="Arial"/>
              </a:rPr>
              <a:t>= 49.98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%  L2 cache = 0.00 %  DDR = 0.01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%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46318" y="3921980"/>
            <a:ext cx="368109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y[i] = a*x[i]+y[i] </a:t>
            </a:r>
            <a:r>
              <a:rPr sz="1800" b="1" spc="-5" dirty="0">
                <a:latin typeface="Arial"/>
                <a:cs typeface="Arial"/>
              </a:rPr>
              <a:t>+ </a:t>
            </a:r>
            <a:r>
              <a:rPr sz="1800" b="1" spc="-5" dirty="0">
                <a:solidFill>
                  <a:srgbClr val="FF3333"/>
                </a:solidFill>
                <a:latin typeface="Arial"/>
                <a:cs typeface="Arial"/>
              </a:rPr>
              <a:t>x[i]*x[i] +</a:t>
            </a:r>
            <a:r>
              <a:rPr sz="1800" b="1" spc="15" dirty="0">
                <a:solidFill>
                  <a:srgbClr val="FF333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3333"/>
                </a:solidFill>
                <a:latin typeface="Arial"/>
                <a:cs typeface="Arial"/>
              </a:rPr>
              <a:t>SIN(x[i])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46318" y="4429421"/>
            <a:ext cx="3994150" cy="1061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ts val="208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Loads that hit in L1 d-cache = 97.30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%</a:t>
            </a:r>
            <a:endParaRPr sz="1800">
              <a:latin typeface="Arial"/>
              <a:cs typeface="Arial"/>
            </a:endParaRPr>
          </a:p>
          <a:p>
            <a:pPr marL="1725295" marR="95885" algn="just">
              <a:lnSpc>
                <a:spcPts val="2000"/>
              </a:lnSpc>
              <a:spcBef>
                <a:spcPts val="120"/>
              </a:spcBef>
            </a:pPr>
            <a:r>
              <a:rPr sz="1800" spc="-5" dirty="0">
                <a:latin typeface="Arial"/>
                <a:cs typeface="Arial"/>
              </a:rPr>
              <a:t>L1P </a:t>
            </a:r>
            <a:r>
              <a:rPr sz="1800" spc="-10" dirty="0">
                <a:latin typeface="Arial"/>
                <a:cs typeface="Arial"/>
              </a:rPr>
              <a:t>buffer </a:t>
            </a:r>
            <a:r>
              <a:rPr sz="1800" spc="-5" dirty="0">
                <a:latin typeface="Arial"/>
                <a:cs typeface="Arial"/>
              </a:rPr>
              <a:t>= 2.70 %  L2 cache = 0.00 %  DDR = 0.00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%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52342" y="1888634"/>
            <a:ext cx="2284730" cy="1370330"/>
          </a:xfrm>
          <a:prstGeom prst="rect">
            <a:avLst/>
          </a:prstGeom>
          <a:solidFill>
            <a:srgbClr val="FFFDA9"/>
          </a:solidFill>
          <a:ln w="21577">
            <a:solidFill>
              <a:srgbClr val="929292"/>
            </a:solidFill>
          </a:ln>
        </p:spPr>
        <p:txBody>
          <a:bodyPr vert="horz" wrap="square" lIns="0" tIns="55244" rIns="0" bIns="0" rtlCol="0">
            <a:spAutoFit/>
          </a:bodyPr>
          <a:lstStyle/>
          <a:p>
            <a:pPr marL="99060" marR="149225" algn="ctr">
              <a:lnSpc>
                <a:spcPts val="2000"/>
              </a:lnSpc>
              <a:spcBef>
                <a:spcPts val="434"/>
              </a:spcBef>
            </a:pPr>
            <a:r>
              <a:rPr sz="1800" spc="-20" dirty="0">
                <a:latin typeface="Arial"/>
                <a:cs typeface="Arial"/>
              </a:rPr>
              <a:t>We </a:t>
            </a:r>
            <a:r>
              <a:rPr sz="1800" spc="-5" dirty="0">
                <a:latin typeface="Arial"/>
                <a:cs typeface="Arial"/>
              </a:rPr>
              <a:t>spend too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much  time</a:t>
            </a:r>
            <a:endParaRPr sz="1800">
              <a:latin typeface="Arial"/>
              <a:cs typeface="Arial"/>
            </a:endParaRPr>
          </a:p>
          <a:p>
            <a:pPr marL="5080" algn="ctr">
              <a:lnSpc>
                <a:spcPts val="1875"/>
              </a:lnSpc>
            </a:pPr>
            <a:r>
              <a:rPr sz="1800" spc="-5" dirty="0">
                <a:latin typeface="Arial"/>
                <a:cs typeface="Arial"/>
              </a:rPr>
              <a:t>moving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data:</a:t>
            </a:r>
            <a:endParaRPr sz="1800">
              <a:latin typeface="Arial"/>
              <a:cs typeface="Arial"/>
            </a:endParaRPr>
          </a:p>
          <a:p>
            <a:pPr marL="627380">
              <a:lnSpc>
                <a:spcPts val="2080"/>
              </a:lnSpc>
            </a:pPr>
            <a:r>
              <a:rPr sz="1500" b="1" spc="-5" dirty="0">
                <a:latin typeface="Arial"/>
                <a:cs typeface="Arial"/>
              </a:rPr>
              <a:t>2.284</a:t>
            </a:r>
            <a:r>
              <a:rPr sz="1500" b="1" spc="7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GF/s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272496" y="2573680"/>
            <a:ext cx="1586230" cy="1905"/>
          </a:xfrm>
          <a:custGeom>
            <a:avLst/>
            <a:gdLst/>
            <a:ahLst/>
            <a:cxnLst/>
            <a:rect l="l" t="t" r="r" b="b"/>
            <a:pathLst>
              <a:path w="1586229" h="1905">
                <a:moveTo>
                  <a:pt x="1586190" y="0"/>
                </a:moveTo>
                <a:lnTo>
                  <a:pt x="0" y="1560"/>
                </a:lnTo>
              </a:path>
            </a:pathLst>
          </a:custGeom>
          <a:ln w="21576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247118" y="2537132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099" y="0"/>
                </a:moveTo>
                <a:lnTo>
                  <a:pt x="0" y="38133"/>
                </a:lnTo>
                <a:lnTo>
                  <a:pt x="76174" y="76116"/>
                </a:lnTo>
                <a:lnTo>
                  <a:pt x="76099" y="0"/>
                </a:lnTo>
                <a:close/>
              </a:path>
            </a:pathLst>
          </a:custGeom>
          <a:solidFill>
            <a:srgbClr val="9292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852342" y="3900956"/>
            <a:ext cx="2284730" cy="1807845"/>
          </a:xfrm>
          <a:prstGeom prst="rect">
            <a:avLst/>
          </a:prstGeom>
          <a:solidFill>
            <a:srgbClr val="FFFDA9"/>
          </a:solidFill>
          <a:ln w="21578">
            <a:solidFill>
              <a:srgbClr val="929292"/>
            </a:solidFill>
          </a:ln>
        </p:spPr>
        <p:txBody>
          <a:bodyPr vert="horz" wrap="square" lIns="0" tIns="146685" rIns="0" bIns="0" rtlCol="0">
            <a:spAutoFit/>
          </a:bodyPr>
          <a:lstStyle/>
          <a:p>
            <a:pPr marL="521970" marR="509270" indent="-127000" algn="ctr">
              <a:lnSpc>
                <a:spcPts val="2000"/>
              </a:lnSpc>
              <a:spcBef>
                <a:spcPts val="1155"/>
              </a:spcBef>
            </a:pPr>
            <a:r>
              <a:rPr sz="1800" spc="-20" dirty="0">
                <a:latin typeface="Arial"/>
                <a:cs typeface="Arial"/>
              </a:rPr>
              <a:t>We </a:t>
            </a:r>
            <a:r>
              <a:rPr sz="1800" spc="-5" dirty="0">
                <a:latin typeface="Arial"/>
                <a:cs typeface="Arial"/>
              </a:rPr>
              <a:t>spend  less time  moving</a:t>
            </a:r>
            <a:r>
              <a:rPr sz="1800" spc="-7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data</a:t>
            </a:r>
            <a:endParaRPr sz="1800">
              <a:latin typeface="Arial"/>
              <a:cs typeface="Arial"/>
            </a:endParaRPr>
          </a:p>
          <a:p>
            <a:pPr marL="5080" algn="ctr">
              <a:lnSpc>
                <a:spcPts val="1870"/>
              </a:lnSpc>
            </a:pPr>
            <a:r>
              <a:rPr sz="1800" spc="-5" dirty="0">
                <a:latin typeface="Arial"/>
                <a:cs typeface="Arial"/>
              </a:rPr>
              <a:t>than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computing</a:t>
            </a:r>
            <a:endParaRPr sz="1800">
              <a:latin typeface="Arial"/>
              <a:cs typeface="Arial"/>
            </a:endParaRPr>
          </a:p>
          <a:p>
            <a:pPr marL="582930">
              <a:lnSpc>
                <a:spcPts val="2080"/>
              </a:lnSpc>
            </a:pPr>
            <a:r>
              <a:rPr sz="1500" b="1" spc="-5" dirty="0">
                <a:latin typeface="Arial"/>
                <a:cs typeface="Arial"/>
              </a:rPr>
              <a:t>58.137</a:t>
            </a:r>
            <a:r>
              <a:rPr sz="1500" b="1" spc="-6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GF/s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23</a:t>
            </a:fld>
            <a:endParaRPr dirty="0"/>
          </a:p>
        </p:txBody>
      </p:sp>
      <p:sp>
        <p:nvSpPr>
          <p:cNvPr id="13" name="object 13"/>
          <p:cNvSpPr txBox="1">
            <a:spLocks noGrp="1"/>
          </p:cNvSpPr>
          <p:nvPr>
            <p:ph type="dt" sz="half" idx="4294967295"/>
          </p:nvPr>
        </p:nvSpPr>
        <p:spPr>
          <a:xfrm>
            <a:off x="1790884" y="7242119"/>
            <a:ext cx="1201420" cy="13779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ICSC 2014, </a:t>
            </a:r>
            <a:r>
              <a:rPr spc="-5" dirty="0"/>
              <a:t>Shanghai,</a:t>
            </a:r>
            <a:r>
              <a:rPr spc="-55" dirty="0"/>
              <a:t> </a:t>
            </a:r>
            <a:r>
              <a:rPr spc="-5" dirty="0"/>
              <a:t>China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4294967295"/>
          </p:nvPr>
        </p:nvSpPr>
        <p:spPr>
          <a:xfrm>
            <a:off x="8663747" y="7240682"/>
            <a:ext cx="1122045" cy="13906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© 2014 IBM</a:t>
            </a:r>
            <a:r>
              <a:rPr spc="-100" dirty="0"/>
              <a:t> </a:t>
            </a:r>
            <a:r>
              <a:rPr dirty="0"/>
              <a:t>Corporation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3913539" y="221803"/>
            <a:ext cx="22606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Examples 1 and</a:t>
            </a:r>
            <a:r>
              <a:rPr spc="-50" dirty="0"/>
              <a:t> </a:t>
            </a:r>
            <a:r>
              <a:rPr spc="-5" dirty="0"/>
              <a:t>3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20596" y="250549"/>
            <a:ext cx="648752" cy="26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44801" y="1454545"/>
            <a:ext cx="151066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y[i] =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a*x[i]+y[i]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44801" y="1961987"/>
            <a:ext cx="3994150" cy="1061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ts val="208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Loads that hit in L1 d-cache = 50.01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%</a:t>
            </a:r>
            <a:endParaRPr sz="1800">
              <a:latin typeface="Arial"/>
              <a:cs typeface="Arial"/>
            </a:endParaRPr>
          </a:p>
          <a:p>
            <a:pPr marL="1725295" marR="52069" algn="just">
              <a:lnSpc>
                <a:spcPts val="2000"/>
              </a:lnSpc>
              <a:spcBef>
                <a:spcPts val="120"/>
              </a:spcBef>
            </a:pPr>
            <a:r>
              <a:rPr sz="1800" spc="-5" dirty="0">
                <a:latin typeface="Arial"/>
                <a:cs typeface="Arial"/>
              </a:rPr>
              <a:t>L1P </a:t>
            </a:r>
            <a:r>
              <a:rPr sz="1800" spc="-10" dirty="0">
                <a:latin typeface="Arial"/>
                <a:cs typeface="Arial"/>
              </a:rPr>
              <a:t>buffer </a:t>
            </a:r>
            <a:r>
              <a:rPr sz="1800" spc="-5" dirty="0">
                <a:latin typeface="Arial"/>
                <a:cs typeface="Arial"/>
              </a:rPr>
              <a:t>= 49.98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%  L2 cache = 0.00 %  DDR = 0.01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%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46318" y="3921980"/>
            <a:ext cx="368109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y[i] = a*x[i]+y[i] </a:t>
            </a:r>
            <a:r>
              <a:rPr sz="1800" b="1" spc="-5" dirty="0">
                <a:latin typeface="Arial"/>
                <a:cs typeface="Arial"/>
              </a:rPr>
              <a:t>+ </a:t>
            </a:r>
            <a:r>
              <a:rPr sz="1800" b="1" spc="-5" dirty="0">
                <a:solidFill>
                  <a:srgbClr val="FF3333"/>
                </a:solidFill>
                <a:latin typeface="Arial"/>
                <a:cs typeface="Arial"/>
              </a:rPr>
              <a:t>x[i]*x[i] +</a:t>
            </a:r>
            <a:r>
              <a:rPr sz="1800" b="1" spc="15" dirty="0">
                <a:solidFill>
                  <a:srgbClr val="FF333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3333"/>
                </a:solidFill>
                <a:latin typeface="Arial"/>
                <a:cs typeface="Arial"/>
              </a:rPr>
              <a:t>SIN(x[i])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46318" y="4429421"/>
            <a:ext cx="3994150" cy="1061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ts val="208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Loads that hit in L1 d-cache = 97.30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%</a:t>
            </a:r>
            <a:endParaRPr sz="1800">
              <a:latin typeface="Arial"/>
              <a:cs typeface="Arial"/>
            </a:endParaRPr>
          </a:p>
          <a:p>
            <a:pPr marL="1725295" marR="95885" algn="just">
              <a:lnSpc>
                <a:spcPts val="2000"/>
              </a:lnSpc>
              <a:spcBef>
                <a:spcPts val="120"/>
              </a:spcBef>
            </a:pPr>
            <a:r>
              <a:rPr sz="1800" spc="-5" dirty="0">
                <a:latin typeface="Arial"/>
                <a:cs typeface="Arial"/>
              </a:rPr>
              <a:t>L1P </a:t>
            </a:r>
            <a:r>
              <a:rPr sz="1800" spc="-10" dirty="0">
                <a:latin typeface="Arial"/>
                <a:cs typeface="Arial"/>
              </a:rPr>
              <a:t>buffer </a:t>
            </a:r>
            <a:r>
              <a:rPr sz="1800" spc="-5" dirty="0">
                <a:latin typeface="Arial"/>
                <a:cs typeface="Arial"/>
              </a:rPr>
              <a:t>= 2.70 %  L2 cache = 0.00 %  DDR = 0.00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%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52342" y="1888634"/>
            <a:ext cx="2284730" cy="1370330"/>
          </a:xfrm>
          <a:prstGeom prst="rect">
            <a:avLst/>
          </a:prstGeom>
          <a:solidFill>
            <a:srgbClr val="FFFDA9"/>
          </a:solidFill>
          <a:ln w="21577">
            <a:solidFill>
              <a:srgbClr val="929292"/>
            </a:solidFill>
          </a:ln>
        </p:spPr>
        <p:txBody>
          <a:bodyPr vert="horz" wrap="square" lIns="0" tIns="55244" rIns="0" bIns="0" rtlCol="0">
            <a:spAutoFit/>
          </a:bodyPr>
          <a:lstStyle/>
          <a:p>
            <a:pPr marL="99060" marR="149225" algn="ctr">
              <a:lnSpc>
                <a:spcPts val="2000"/>
              </a:lnSpc>
              <a:spcBef>
                <a:spcPts val="434"/>
              </a:spcBef>
            </a:pPr>
            <a:r>
              <a:rPr sz="1800" spc="-20" dirty="0">
                <a:latin typeface="Arial"/>
                <a:cs typeface="Arial"/>
              </a:rPr>
              <a:t>We </a:t>
            </a:r>
            <a:r>
              <a:rPr sz="1800" spc="-5" dirty="0">
                <a:latin typeface="Arial"/>
                <a:cs typeface="Arial"/>
              </a:rPr>
              <a:t>spend too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much  time</a:t>
            </a:r>
            <a:endParaRPr sz="1800">
              <a:latin typeface="Arial"/>
              <a:cs typeface="Arial"/>
            </a:endParaRPr>
          </a:p>
          <a:p>
            <a:pPr marL="5080" algn="ctr">
              <a:lnSpc>
                <a:spcPts val="1875"/>
              </a:lnSpc>
            </a:pPr>
            <a:r>
              <a:rPr sz="1800" spc="-5" dirty="0">
                <a:latin typeface="Arial"/>
                <a:cs typeface="Arial"/>
              </a:rPr>
              <a:t>moving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data:</a:t>
            </a:r>
            <a:endParaRPr sz="1800">
              <a:latin typeface="Arial"/>
              <a:cs typeface="Arial"/>
            </a:endParaRPr>
          </a:p>
          <a:p>
            <a:pPr marL="160655" marR="147320" indent="466090">
              <a:lnSpc>
                <a:spcPts val="2000"/>
              </a:lnSpc>
              <a:spcBef>
                <a:spcPts val="120"/>
              </a:spcBef>
            </a:pPr>
            <a:r>
              <a:rPr sz="1500" b="1" spc="-5" dirty="0">
                <a:latin typeface="Arial"/>
                <a:cs typeface="Arial"/>
              </a:rPr>
              <a:t>2.284 </a:t>
            </a:r>
            <a:r>
              <a:rPr sz="1800" spc="-10" dirty="0">
                <a:latin typeface="Arial"/>
                <a:cs typeface="Arial"/>
              </a:rPr>
              <a:t>GF/s  </a:t>
            </a:r>
            <a:r>
              <a:rPr sz="1800" spc="-5" dirty="0">
                <a:latin typeface="Arial"/>
                <a:cs typeface="Arial"/>
              </a:rPr>
              <a:t>solve time: 17.5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ms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272496" y="2573680"/>
            <a:ext cx="1586230" cy="1905"/>
          </a:xfrm>
          <a:custGeom>
            <a:avLst/>
            <a:gdLst/>
            <a:ahLst/>
            <a:cxnLst/>
            <a:rect l="l" t="t" r="r" b="b"/>
            <a:pathLst>
              <a:path w="1586229" h="1905">
                <a:moveTo>
                  <a:pt x="1586190" y="0"/>
                </a:moveTo>
                <a:lnTo>
                  <a:pt x="0" y="1560"/>
                </a:lnTo>
              </a:path>
            </a:pathLst>
          </a:custGeom>
          <a:ln w="21576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247118" y="2537132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099" y="0"/>
                </a:moveTo>
                <a:lnTo>
                  <a:pt x="0" y="38133"/>
                </a:lnTo>
                <a:lnTo>
                  <a:pt x="76174" y="76116"/>
                </a:lnTo>
                <a:lnTo>
                  <a:pt x="76099" y="0"/>
                </a:lnTo>
                <a:close/>
              </a:path>
            </a:pathLst>
          </a:custGeom>
          <a:solidFill>
            <a:srgbClr val="9292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852342" y="3900956"/>
            <a:ext cx="2284730" cy="1807845"/>
          </a:xfrm>
          <a:prstGeom prst="rect">
            <a:avLst/>
          </a:prstGeom>
          <a:solidFill>
            <a:srgbClr val="FFFDA9"/>
          </a:solidFill>
          <a:ln w="21578">
            <a:solidFill>
              <a:srgbClr val="929292"/>
            </a:solidFill>
          </a:ln>
        </p:spPr>
        <p:txBody>
          <a:bodyPr vert="horz" wrap="square" lIns="0" tIns="146685" rIns="0" bIns="0" rtlCol="0">
            <a:spAutoFit/>
          </a:bodyPr>
          <a:lstStyle/>
          <a:p>
            <a:pPr marL="521970" marR="509270" indent="-127000" algn="ctr">
              <a:lnSpc>
                <a:spcPts val="2000"/>
              </a:lnSpc>
              <a:spcBef>
                <a:spcPts val="1155"/>
              </a:spcBef>
            </a:pPr>
            <a:r>
              <a:rPr sz="1800" spc="-20" dirty="0">
                <a:latin typeface="Arial"/>
                <a:cs typeface="Arial"/>
              </a:rPr>
              <a:t>We </a:t>
            </a:r>
            <a:r>
              <a:rPr sz="1800" spc="-5" dirty="0">
                <a:latin typeface="Arial"/>
                <a:cs typeface="Arial"/>
              </a:rPr>
              <a:t>spend  less time  moving</a:t>
            </a:r>
            <a:r>
              <a:rPr sz="1800" spc="-7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data</a:t>
            </a:r>
            <a:endParaRPr sz="1800">
              <a:latin typeface="Arial"/>
              <a:cs typeface="Arial"/>
            </a:endParaRPr>
          </a:p>
          <a:p>
            <a:pPr marL="5080" algn="ctr">
              <a:lnSpc>
                <a:spcPts val="1870"/>
              </a:lnSpc>
            </a:pPr>
            <a:r>
              <a:rPr sz="1800" spc="-5" dirty="0">
                <a:latin typeface="Arial"/>
                <a:cs typeface="Arial"/>
              </a:rPr>
              <a:t>than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computing</a:t>
            </a:r>
            <a:endParaRPr sz="1800">
              <a:latin typeface="Arial"/>
              <a:cs typeface="Arial"/>
            </a:endParaRPr>
          </a:p>
          <a:p>
            <a:pPr marL="160655" marR="147320" indent="422275">
              <a:lnSpc>
                <a:spcPts val="2000"/>
              </a:lnSpc>
              <a:spcBef>
                <a:spcPts val="120"/>
              </a:spcBef>
            </a:pPr>
            <a:r>
              <a:rPr sz="1500" b="1" spc="-5" dirty="0">
                <a:latin typeface="Arial"/>
                <a:cs typeface="Arial"/>
              </a:rPr>
              <a:t>58.137 </a:t>
            </a:r>
            <a:r>
              <a:rPr sz="1800" spc="-10" dirty="0">
                <a:latin typeface="Arial"/>
                <a:cs typeface="Arial"/>
              </a:rPr>
              <a:t>GF/s  </a:t>
            </a:r>
            <a:r>
              <a:rPr sz="1800" spc="-5" dirty="0">
                <a:latin typeface="Arial"/>
                <a:cs typeface="Arial"/>
              </a:rPr>
              <a:t>solve time: 18.5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24</a:t>
            </a:fld>
            <a:endParaRPr dirty="0"/>
          </a:p>
        </p:txBody>
      </p:sp>
      <p:sp>
        <p:nvSpPr>
          <p:cNvPr id="13" name="object 13"/>
          <p:cNvSpPr txBox="1">
            <a:spLocks noGrp="1"/>
          </p:cNvSpPr>
          <p:nvPr>
            <p:ph type="dt" sz="half" idx="4294967295"/>
          </p:nvPr>
        </p:nvSpPr>
        <p:spPr>
          <a:xfrm>
            <a:off x="1790884" y="7242119"/>
            <a:ext cx="1201420" cy="13779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ICSC 2014, </a:t>
            </a:r>
            <a:r>
              <a:rPr spc="-5" dirty="0"/>
              <a:t>Shanghai,</a:t>
            </a:r>
            <a:r>
              <a:rPr spc="-55" dirty="0"/>
              <a:t> </a:t>
            </a:r>
            <a:r>
              <a:rPr spc="-5" dirty="0"/>
              <a:t>China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4294967295"/>
          </p:nvPr>
        </p:nvSpPr>
        <p:spPr>
          <a:xfrm>
            <a:off x="8663747" y="7240682"/>
            <a:ext cx="1122045" cy="13906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© 2014 IBM</a:t>
            </a:r>
            <a:r>
              <a:rPr spc="-100" dirty="0"/>
              <a:t> </a:t>
            </a:r>
            <a:r>
              <a:rPr dirty="0"/>
              <a:t>Corporation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3913539" y="221803"/>
            <a:ext cx="22606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Examples 1 and</a:t>
            </a:r>
            <a:r>
              <a:rPr spc="-50" dirty="0"/>
              <a:t> </a:t>
            </a:r>
            <a:r>
              <a:rPr spc="-5" dirty="0"/>
              <a:t>3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20596" y="250549"/>
            <a:ext cx="648752" cy="26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62460" y="1158009"/>
            <a:ext cx="1828800" cy="106108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>
              <a:lnSpc>
                <a:spcPts val="2000"/>
              </a:lnSpc>
              <a:spcBef>
                <a:spcPts val="295"/>
              </a:spcBef>
            </a:pPr>
            <a:r>
              <a:rPr sz="1800" spc="-5" dirty="0">
                <a:latin typeface="Arial"/>
                <a:cs typeface="Arial"/>
              </a:rPr>
              <a:t>Consider two  arrays A, and B,  both have  dimension of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NxN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398506" y="813493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6"/>
                </a:lnTo>
                <a:lnTo>
                  <a:pt x="65971" y="65952"/>
                </a:lnTo>
                <a:lnTo>
                  <a:pt x="38467" y="99278"/>
                </a:lnTo>
                <a:lnTo>
                  <a:pt x="17700" y="137527"/>
                </a:lnTo>
                <a:lnTo>
                  <a:pt x="4576" y="179795"/>
                </a:lnTo>
                <a:lnTo>
                  <a:pt x="0" y="225176"/>
                </a:lnTo>
                <a:lnTo>
                  <a:pt x="4576" y="270557"/>
                </a:lnTo>
                <a:lnTo>
                  <a:pt x="17700" y="312825"/>
                </a:lnTo>
                <a:lnTo>
                  <a:pt x="38467" y="351074"/>
                </a:lnTo>
                <a:lnTo>
                  <a:pt x="65971" y="384400"/>
                </a:lnTo>
                <a:lnTo>
                  <a:pt x="99305" y="411896"/>
                </a:lnTo>
                <a:lnTo>
                  <a:pt x="137566" y="432657"/>
                </a:lnTo>
                <a:lnTo>
                  <a:pt x="179845" y="445778"/>
                </a:lnTo>
                <a:lnTo>
                  <a:pt x="225239" y="450353"/>
                </a:lnTo>
                <a:lnTo>
                  <a:pt x="270632" y="445778"/>
                </a:lnTo>
                <a:lnTo>
                  <a:pt x="312912" y="432657"/>
                </a:lnTo>
                <a:lnTo>
                  <a:pt x="351172" y="411896"/>
                </a:lnTo>
                <a:lnTo>
                  <a:pt x="384506" y="384400"/>
                </a:lnTo>
                <a:lnTo>
                  <a:pt x="412010" y="351074"/>
                </a:lnTo>
                <a:lnTo>
                  <a:pt x="432777" y="312825"/>
                </a:lnTo>
                <a:lnTo>
                  <a:pt x="445901" y="270557"/>
                </a:lnTo>
                <a:lnTo>
                  <a:pt x="450477" y="225176"/>
                </a:lnTo>
                <a:lnTo>
                  <a:pt x="445901" y="179795"/>
                </a:lnTo>
                <a:lnTo>
                  <a:pt x="432777" y="137527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2" y="38456"/>
                </a:lnTo>
                <a:lnTo>
                  <a:pt x="312912" y="17695"/>
                </a:lnTo>
                <a:lnTo>
                  <a:pt x="270632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398506" y="813493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6"/>
                </a:lnTo>
                <a:lnTo>
                  <a:pt x="17700" y="137528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8"/>
                </a:lnTo>
                <a:lnTo>
                  <a:pt x="445901" y="179796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010775" y="813493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6"/>
                </a:lnTo>
                <a:lnTo>
                  <a:pt x="65971" y="65952"/>
                </a:lnTo>
                <a:lnTo>
                  <a:pt x="38467" y="99278"/>
                </a:lnTo>
                <a:lnTo>
                  <a:pt x="17700" y="137527"/>
                </a:lnTo>
                <a:lnTo>
                  <a:pt x="4576" y="179795"/>
                </a:lnTo>
                <a:lnTo>
                  <a:pt x="0" y="225176"/>
                </a:lnTo>
                <a:lnTo>
                  <a:pt x="4576" y="270557"/>
                </a:lnTo>
                <a:lnTo>
                  <a:pt x="17700" y="312825"/>
                </a:lnTo>
                <a:lnTo>
                  <a:pt x="38467" y="351074"/>
                </a:lnTo>
                <a:lnTo>
                  <a:pt x="65971" y="384400"/>
                </a:lnTo>
                <a:lnTo>
                  <a:pt x="99305" y="411896"/>
                </a:lnTo>
                <a:lnTo>
                  <a:pt x="137566" y="432657"/>
                </a:lnTo>
                <a:lnTo>
                  <a:pt x="179845" y="445778"/>
                </a:lnTo>
                <a:lnTo>
                  <a:pt x="225239" y="450353"/>
                </a:lnTo>
                <a:lnTo>
                  <a:pt x="270633" y="445778"/>
                </a:lnTo>
                <a:lnTo>
                  <a:pt x="312912" y="432657"/>
                </a:lnTo>
                <a:lnTo>
                  <a:pt x="351172" y="411896"/>
                </a:lnTo>
                <a:lnTo>
                  <a:pt x="384507" y="384400"/>
                </a:lnTo>
                <a:lnTo>
                  <a:pt x="412010" y="351074"/>
                </a:lnTo>
                <a:lnTo>
                  <a:pt x="432777" y="312825"/>
                </a:lnTo>
                <a:lnTo>
                  <a:pt x="445901" y="270557"/>
                </a:lnTo>
                <a:lnTo>
                  <a:pt x="450477" y="225176"/>
                </a:lnTo>
                <a:lnTo>
                  <a:pt x="445901" y="179795"/>
                </a:lnTo>
                <a:lnTo>
                  <a:pt x="432777" y="137527"/>
                </a:lnTo>
                <a:lnTo>
                  <a:pt x="412010" y="99278"/>
                </a:lnTo>
                <a:lnTo>
                  <a:pt x="384507" y="65952"/>
                </a:lnTo>
                <a:lnTo>
                  <a:pt x="351172" y="38456"/>
                </a:lnTo>
                <a:lnTo>
                  <a:pt x="312912" y="17695"/>
                </a:lnTo>
                <a:lnTo>
                  <a:pt x="270633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010775" y="813493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6"/>
                </a:lnTo>
                <a:lnTo>
                  <a:pt x="17700" y="137528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8"/>
                </a:lnTo>
                <a:lnTo>
                  <a:pt x="445901" y="179796"/>
                </a:lnTo>
                <a:lnTo>
                  <a:pt x="450478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621459" y="813493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6"/>
                </a:lnTo>
                <a:lnTo>
                  <a:pt x="65970" y="65952"/>
                </a:lnTo>
                <a:lnTo>
                  <a:pt x="38467" y="99278"/>
                </a:lnTo>
                <a:lnTo>
                  <a:pt x="17700" y="137527"/>
                </a:lnTo>
                <a:lnTo>
                  <a:pt x="4576" y="179795"/>
                </a:lnTo>
                <a:lnTo>
                  <a:pt x="0" y="225176"/>
                </a:lnTo>
                <a:lnTo>
                  <a:pt x="4576" y="270557"/>
                </a:lnTo>
                <a:lnTo>
                  <a:pt x="17700" y="312825"/>
                </a:lnTo>
                <a:lnTo>
                  <a:pt x="38467" y="351074"/>
                </a:lnTo>
                <a:lnTo>
                  <a:pt x="65970" y="384400"/>
                </a:lnTo>
                <a:lnTo>
                  <a:pt x="99305" y="411896"/>
                </a:lnTo>
                <a:lnTo>
                  <a:pt x="137565" y="432657"/>
                </a:lnTo>
                <a:lnTo>
                  <a:pt x="179845" y="445778"/>
                </a:lnTo>
                <a:lnTo>
                  <a:pt x="225238" y="450353"/>
                </a:lnTo>
                <a:lnTo>
                  <a:pt x="270631" y="445778"/>
                </a:lnTo>
                <a:lnTo>
                  <a:pt x="312911" y="432657"/>
                </a:lnTo>
                <a:lnTo>
                  <a:pt x="351171" y="411896"/>
                </a:lnTo>
                <a:lnTo>
                  <a:pt x="384506" y="384400"/>
                </a:lnTo>
                <a:lnTo>
                  <a:pt x="412010" y="351074"/>
                </a:lnTo>
                <a:lnTo>
                  <a:pt x="432777" y="312825"/>
                </a:lnTo>
                <a:lnTo>
                  <a:pt x="445901" y="270557"/>
                </a:lnTo>
                <a:lnTo>
                  <a:pt x="450477" y="225176"/>
                </a:lnTo>
                <a:lnTo>
                  <a:pt x="445901" y="179795"/>
                </a:lnTo>
                <a:lnTo>
                  <a:pt x="432777" y="137527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1" y="38456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7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621459" y="813493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6"/>
                </a:lnTo>
                <a:lnTo>
                  <a:pt x="17700" y="137528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8"/>
                </a:lnTo>
                <a:lnTo>
                  <a:pt x="445901" y="179796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233728" y="813493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6"/>
                </a:lnTo>
                <a:lnTo>
                  <a:pt x="65970" y="65952"/>
                </a:lnTo>
                <a:lnTo>
                  <a:pt x="38467" y="99278"/>
                </a:lnTo>
                <a:lnTo>
                  <a:pt x="17700" y="137527"/>
                </a:lnTo>
                <a:lnTo>
                  <a:pt x="4576" y="179795"/>
                </a:lnTo>
                <a:lnTo>
                  <a:pt x="0" y="225176"/>
                </a:lnTo>
                <a:lnTo>
                  <a:pt x="4576" y="270557"/>
                </a:lnTo>
                <a:lnTo>
                  <a:pt x="17700" y="312825"/>
                </a:lnTo>
                <a:lnTo>
                  <a:pt x="38467" y="351074"/>
                </a:lnTo>
                <a:lnTo>
                  <a:pt x="65970" y="384400"/>
                </a:lnTo>
                <a:lnTo>
                  <a:pt x="99305" y="411896"/>
                </a:lnTo>
                <a:lnTo>
                  <a:pt x="137565" y="432657"/>
                </a:lnTo>
                <a:lnTo>
                  <a:pt x="179845" y="445778"/>
                </a:lnTo>
                <a:lnTo>
                  <a:pt x="225238" y="450353"/>
                </a:lnTo>
                <a:lnTo>
                  <a:pt x="270631" y="445778"/>
                </a:lnTo>
                <a:lnTo>
                  <a:pt x="312911" y="432657"/>
                </a:lnTo>
                <a:lnTo>
                  <a:pt x="351171" y="411896"/>
                </a:lnTo>
                <a:lnTo>
                  <a:pt x="384506" y="384400"/>
                </a:lnTo>
                <a:lnTo>
                  <a:pt x="412010" y="351074"/>
                </a:lnTo>
                <a:lnTo>
                  <a:pt x="432777" y="312825"/>
                </a:lnTo>
                <a:lnTo>
                  <a:pt x="445901" y="270557"/>
                </a:lnTo>
                <a:lnTo>
                  <a:pt x="450477" y="225176"/>
                </a:lnTo>
                <a:lnTo>
                  <a:pt x="445901" y="179795"/>
                </a:lnTo>
                <a:lnTo>
                  <a:pt x="432777" y="137527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1" y="38456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33728" y="813493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6"/>
                </a:lnTo>
                <a:lnTo>
                  <a:pt x="17700" y="137528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8"/>
                </a:lnTo>
                <a:lnTo>
                  <a:pt x="445901" y="179796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44412" y="813493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6"/>
                </a:lnTo>
                <a:lnTo>
                  <a:pt x="65971" y="65952"/>
                </a:lnTo>
                <a:lnTo>
                  <a:pt x="38467" y="99278"/>
                </a:lnTo>
                <a:lnTo>
                  <a:pt x="17700" y="137527"/>
                </a:lnTo>
                <a:lnTo>
                  <a:pt x="4576" y="179795"/>
                </a:lnTo>
                <a:lnTo>
                  <a:pt x="0" y="225176"/>
                </a:lnTo>
                <a:lnTo>
                  <a:pt x="4576" y="270557"/>
                </a:lnTo>
                <a:lnTo>
                  <a:pt x="17700" y="312825"/>
                </a:lnTo>
                <a:lnTo>
                  <a:pt x="38467" y="351074"/>
                </a:lnTo>
                <a:lnTo>
                  <a:pt x="65971" y="384400"/>
                </a:lnTo>
                <a:lnTo>
                  <a:pt x="99305" y="411896"/>
                </a:lnTo>
                <a:lnTo>
                  <a:pt x="137566" y="432657"/>
                </a:lnTo>
                <a:lnTo>
                  <a:pt x="179845" y="445778"/>
                </a:lnTo>
                <a:lnTo>
                  <a:pt x="225239" y="450353"/>
                </a:lnTo>
                <a:lnTo>
                  <a:pt x="270632" y="445778"/>
                </a:lnTo>
                <a:lnTo>
                  <a:pt x="312912" y="432657"/>
                </a:lnTo>
                <a:lnTo>
                  <a:pt x="351172" y="411896"/>
                </a:lnTo>
                <a:lnTo>
                  <a:pt x="384506" y="384400"/>
                </a:lnTo>
                <a:lnTo>
                  <a:pt x="412010" y="351074"/>
                </a:lnTo>
                <a:lnTo>
                  <a:pt x="432777" y="312825"/>
                </a:lnTo>
                <a:lnTo>
                  <a:pt x="445901" y="270557"/>
                </a:lnTo>
                <a:lnTo>
                  <a:pt x="450477" y="225176"/>
                </a:lnTo>
                <a:lnTo>
                  <a:pt x="445901" y="179795"/>
                </a:lnTo>
                <a:lnTo>
                  <a:pt x="432777" y="137527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2" y="38456"/>
                </a:lnTo>
                <a:lnTo>
                  <a:pt x="312912" y="17695"/>
                </a:lnTo>
                <a:lnTo>
                  <a:pt x="270632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844412" y="813493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6"/>
                </a:lnTo>
                <a:lnTo>
                  <a:pt x="17700" y="137528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8"/>
                </a:lnTo>
                <a:lnTo>
                  <a:pt x="445901" y="179796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456682" y="813493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6"/>
                </a:lnTo>
                <a:lnTo>
                  <a:pt x="65971" y="65952"/>
                </a:lnTo>
                <a:lnTo>
                  <a:pt x="38467" y="99278"/>
                </a:lnTo>
                <a:lnTo>
                  <a:pt x="17700" y="137527"/>
                </a:lnTo>
                <a:lnTo>
                  <a:pt x="4576" y="179795"/>
                </a:lnTo>
                <a:lnTo>
                  <a:pt x="0" y="225176"/>
                </a:lnTo>
                <a:lnTo>
                  <a:pt x="4576" y="270557"/>
                </a:lnTo>
                <a:lnTo>
                  <a:pt x="17700" y="312825"/>
                </a:lnTo>
                <a:lnTo>
                  <a:pt x="38467" y="351074"/>
                </a:lnTo>
                <a:lnTo>
                  <a:pt x="65971" y="384400"/>
                </a:lnTo>
                <a:lnTo>
                  <a:pt x="99305" y="411896"/>
                </a:lnTo>
                <a:lnTo>
                  <a:pt x="137566" y="432657"/>
                </a:lnTo>
                <a:lnTo>
                  <a:pt x="179845" y="445778"/>
                </a:lnTo>
                <a:lnTo>
                  <a:pt x="225239" y="450353"/>
                </a:lnTo>
                <a:lnTo>
                  <a:pt x="270633" y="445778"/>
                </a:lnTo>
                <a:lnTo>
                  <a:pt x="312912" y="432657"/>
                </a:lnTo>
                <a:lnTo>
                  <a:pt x="351172" y="411896"/>
                </a:lnTo>
                <a:lnTo>
                  <a:pt x="384507" y="384400"/>
                </a:lnTo>
                <a:lnTo>
                  <a:pt x="412010" y="351074"/>
                </a:lnTo>
                <a:lnTo>
                  <a:pt x="432777" y="312825"/>
                </a:lnTo>
                <a:lnTo>
                  <a:pt x="445901" y="270557"/>
                </a:lnTo>
                <a:lnTo>
                  <a:pt x="450477" y="225176"/>
                </a:lnTo>
                <a:lnTo>
                  <a:pt x="445901" y="179795"/>
                </a:lnTo>
                <a:lnTo>
                  <a:pt x="432777" y="137527"/>
                </a:lnTo>
                <a:lnTo>
                  <a:pt x="412010" y="99278"/>
                </a:lnTo>
                <a:lnTo>
                  <a:pt x="384507" y="65952"/>
                </a:lnTo>
                <a:lnTo>
                  <a:pt x="351172" y="38456"/>
                </a:lnTo>
                <a:lnTo>
                  <a:pt x="312912" y="17695"/>
                </a:lnTo>
                <a:lnTo>
                  <a:pt x="270633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456681" y="813493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6"/>
                </a:lnTo>
                <a:lnTo>
                  <a:pt x="17700" y="137528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8"/>
                </a:lnTo>
                <a:lnTo>
                  <a:pt x="445901" y="179796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067364" y="813493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6"/>
                </a:lnTo>
                <a:lnTo>
                  <a:pt x="65970" y="65952"/>
                </a:lnTo>
                <a:lnTo>
                  <a:pt x="38467" y="99278"/>
                </a:lnTo>
                <a:lnTo>
                  <a:pt x="17700" y="137527"/>
                </a:lnTo>
                <a:lnTo>
                  <a:pt x="4576" y="179795"/>
                </a:lnTo>
                <a:lnTo>
                  <a:pt x="0" y="225176"/>
                </a:lnTo>
                <a:lnTo>
                  <a:pt x="4576" y="270557"/>
                </a:lnTo>
                <a:lnTo>
                  <a:pt x="17700" y="312825"/>
                </a:lnTo>
                <a:lnTo>
                  <a:pt x="38467" y="351074"/>
                </a:lnTo>
                <a:lnTo>
                  <a:pt x="65970" y="384400"/>
                </a:lnTo>
                <a:lnTo>
                  <a:pt x="99305" y="411896"/>
                </a:lnTo>
                <a:lnTo>
                  <a:pt x="137565" y="432657"/>
                </a:lnTo>
                <a:lnTo>
                  <a:pt x="179845" y="445778"/>
                </a:lnTo>
                <a:lnTo>
                  <a:pt x="225238" y="450353"/>
                </a:lnTo>
                <a:lnTo>
                  <a:pt x="270631" y="445778"/>
                </a:lnTo>
                <a:lnTo>
                  <a:pt x="312911" y="432657"/>
                </a:lnTo>
                <a:lnTo>
                  <a:pt x="351171" y="411896"/>
                </a:lnTo>
                <a:lnTo>
                  <a:pt x="384506" y="384400"/>
                </a:lnTo>
                <a:lnTo>
                  <a:pt x="412010" y="351074"/>
                </a:lnTo>
                <a:lnTo>
                  <a:pt x="432777" y="312825"/>
                </a:lnTo>
                <a:lnTo>
                  <a:pt x="445901" y="270557"/>
                </a:lnTo>
                <a:lnTo>
                  <a:pt x="450477" y="225176"/>
                </a:lnTo>
                <a:lnTo>
                  <a:pt x="445901" y="179795"/>
                </a:lnTo>
                <a:lnTo>
                  <a:pt x="432777" y="137527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1" y="38456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067364" y="813493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6"/>
                </a:lnTo>
                <a:lnTo>
                  <a:pt x="17700" y="137528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8"/>
                </a:lnTo>
                <a:lnTo>
                  <a:pt x="445901" y="179796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679634" y="813493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6"/>
                </a:lnTo>
                <a:lnTo>
                  <a:pt x="65970" y="65952"/>
                </a:lnTo>
                <a:lnTo>
                  <a:pt x="38467" y="99278"/>
                </a:lnTo>
                <a:lnTo>
                  <a:pt x="17700" y="137527"/>
                </a:lnTo>
                <a:lnTo>
                  <a:pt x="4576" y="179795"/>
                </a:lnTo>
                <a:lnTo>
                  <a:pt x="0" y="225176"/>
                </a:lnTo>
                <a:lnTo>
                  <a:pt x="4576" y="270557"/>
                </a:lnTo>
                <a:lnTo>
                  <a:pt x="17700" y="312825"/>
                </a:lnTo>
                <a:lnTo>
                  <a:pt x="38467" y="351074"/>
                </a:lnTo>
                <a:lnTo>
                  <a:pt x="65970" y="384400"/>
                </a:lnTo>
                <a:lnTo>
                  <a:pt x="99305" y="411896"/>
                </a:lnTo>
                <a:lnTo>
                  <a:pt x="137565" y="432657"/>
                </a:lnTo>
                <a:lnTo>
                  <a:pt x="179845" y="445778"/>
                </a:lnTo>
                <a:lnTo>
                  <a:pt x="225238" y="450353"/>
                </a:lnTo>
                <a:lnTo>
                  <a:pt x="270631" y="445778"/>
                </a:lnTo>
                <a:lnTo>
                  <a:pt x="312911" y="432657"/>
                </a:lnTo>
                <a:lnTo>
                  <a:pt x="351171" y="411896"/>
                </a:lnTo>
                <a:lnTo>
                  <a:pt x="384506" y="384400"/>
                </a:lnTo>
                <a:lnTo>
                  <a:pt x="412010" y="351074"/>
                </a:lnTo>
                <a:lnTo>
                  <a:pt x="432777" y="312825"/>
                </a:lnTo>
                <a:lnTo>
                  <a:pt x="445901" y="270557"/>
                </a:lnTo>
                <a:lnTo>
                  <a:pt x="450477" y="225176"/>
                </a:lnTo>
                <a:lnTo>
                  <a:pt x="445901" y="179795"/>
                </a:lnTo>
                <a:lnTo>
                  <a:pt x="432777" y="137527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1" y="38456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679634" y="813493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6"/>
                </a:lnTo>
                <a:lnTo>
                  <a:pt x="17700" y="137528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8"/>
                </a:lnTo>
                <a:lnTo>
                  <a:pt x="445901" y="179796"/>
                </a:lnTo>
                <a:lnTo>
                  <a:pt x="450478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398506" y="1389120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6"/>
                </a:lnTo>
                <a:lnTo>
                  <a:pt x="65971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1" y="384401"/>
                </a:lnTo>
                <a:lnTo>
                  <a:pt x="99305" y="411897"/>
                </a:lnTo>
                <a:lnTo>
                  <a:pt x="137566" y="432659"/>
                </a:lnTo>
                <a:lnTo>
                  <a:pt x="179845" y="445779"/>
                </a:lnTo>
                <a:lnTo>
                  <a:pt x="225239" y="450354"/>
                </a:lnTo>
                <a:lnTo>
                  <a:pt x="270632" y="445779"/>
                </a:lnTo>
                <a:lnTo>
                  <a:pt x="312912" y="432659"/>
                </a:lnTo>
                <a:lnTo>
                  <a:pt x="351172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2" y="38456"/>
                </a:lnTo>
                <a:lnTo>
                  <a:pt x="312912" y="17695"/>
                </a:lnTo>
                <a:lnTo>
                  <a:pt x="270632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398506" y="1389120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010775" y="1389120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6"/>
                </a:lnTo>
                <a:lnTo>
                  <a:pt x="65971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1" y="384401"/>
                </a:lnTo>
                <a:lnTo>
                  <a:pt x="99305" y="411897"/>
                </a:lnTo>
                <a:lnTo>
                  <a:pt x="137566" y="432659"/>
                </a:lnTo>
                <a:lnTo>
                  <a:pt x="179845" y="445779"/>
                </a:lnTo>
                <a:lnTo>
                  <a:pt x="225239" y="450354"/>
                </a:lnTo>
                <a:lnTo>
                  <a:pt x="270633" y="445779"/>
                </a:lnTo>
                <a:lnTo>
                  <a:pt x="312912" y="432659"/>
                </a:lnTo>
                <a:lnTo>
                  <a:pt x="351172" y="411897"/>
                </a:lnTo>
                <a:lnTo>
                  <a:pt x="384507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7" y="65952"/>
                </a:lnTo>
                <a:lnTo>
                  <a:pt x="351172" y="38456"/>
                </a:lnTo>
                <a:lnTo>
                  <a:pt x="312912" y="17695"/>
                </a:lnTo>
                <a:lnTo>
                  <a:pt x="270633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010775" y="1389120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8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621459" y="1389120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6"/>
                </a:lnTo>
                <a:lnTo>
                  <a:pt x="65970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0" y="384401"/>
                </a:lnTo>
                <a:lnTo>
                  <a:pt x="99305" y="411897"/>
                </a:lnTo>
                <a:lnTo>
                  <a:pt x="137565" y="432659"/>
                </a:lnTo>
                <a:lnTo>
                  <a:pt x="179845" y="445779"/>
                </a:lnTo>
                <a:lnTo>
                  <a:pt x="225238" y="450354"/>
                </a:lnTo>
                <a:lnTo>
                  <a:pt x="270631" y="445779"/>
                </a:lnTo>
                <a:lnTo>
                  <a:pt x="312911" y="432659"/>
                </a:lnTo>
                <a:lnTo>
                  <a:pt x="351171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1" y="38456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7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621459" y="1389120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233728" y="1389120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6"/>
                </a:lnTo>
                <a:lnTo>
                  <a:pt x="65970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0" y="384401"/>
                </a:lnTo>
                <a:lnTo>
                  <a:pt x="99305" y="411897"/>
                </a:lnTo>
                <a:lnTo>
                  <a:pt x="137565" y="432659"/>
                </a:lnTo>
                <a:lnTo>
                  <a:pt x="179845" y="445779"/>
                </a:lnTo>
                <a:lnTo>
                  <a:pt x="225238" y="450354"/>
                </a:lnTo>
                <a:lnTo>
                  <a:pt x="270631" y="445779"/>
                </a:lnTo>
                <a:lnTo>
                  <a:pt x="312911" y="432659"/>
                </a:lnTo>
                <a:lnTo>
                  <a:pt x="351171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1" y="38456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233728" y="1389120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844412" y="1389120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6"/>
                </a:lnTo>
                <a:lnTo>
                  <a:pt x="65971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1" y="384401"/>
                </a:lnTo>
                <a:lnTo>
                  <a:pt x="99305" y="411897"/>
                </a:lnTo>
                <a:lnTo>
                  <a:pt x="137566" y="432659"/>
                </a:lnTo>
                <a:lnTo>
                  <a:pt x="179845" y="445779"/>
                </a:lnTo>
                <a:lnTo>
                  <a:pt x="225239" y="450354"/>
                </a:lnTo>
                <a:lnTo>
                  <a:pt x="270632" y="445779"/>
                </a:lnTo>
                <a:lnTo>
                  <a:pt x="312912" y="432659"/>
                </a:lnTo>
                <a:lnTo>
                  <a:pt x="351172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2" y="38456"/>
                </a:lnTo>
                <a:lnTo>
                  <a:pt x="312912" y="17695"/>
                </a:lnTo>
                <a:lnTo>
                  <a:pt x="270632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844412" y="1389120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456682" y="1389120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6"/>
                </a:lnTo>
                <a:lnTo>
                  <a:pt x="65971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1" y="384401"/>
                </a:lnTo>
                <a:lnTo>
                  <a:pt x="99305" y="411897"/>
                </a:lnTo>
                <a:lnTo>
                  <a:pt x="137566" y="432659"/>
                </a:lnTo>
                <a:lnTo>
                  <a:pt x="179845" y="445779"/>
                </a:lnTo>
                <a:lnTo>
                  <a:pt x="225239" y="450354"/>
                </a:lnTo>
                <a:lnTo>
                  <a:pt x="270633" y="445779"/>
                </a:lnTo>
                <a:lnTo>
                  <a:pt x="312912" y="432659"/>
                </a:lnTo>
                <a:lnTo>
                  <a:pt x="351172" y="411897"/>
                </a:lnTo>
                <a:lnTo>
                  <a:pt x="384507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7" y="65952"/>
                </a:lnTo>
                <a:lnTo>
                  <a:pt x="351172" y="38456"/>
                </a:lnTo>
                <a:lnTo>
                  <a:pt x="312912" y="17695"/>
                </a:lnTo>
                <a:lnTo>
                  <a:pt x="270633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456681" y="1389120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067364" y="1389120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6"/>
                </a:lnTo>
                <a:lnTo>
                  <a:pt x="65970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0" y="384401"/>
                </a:lnTo>
                <a:lnTo>
                  <a:pt x="99305" y="411897"/>
                </a:lnTo>
                <a:lnTo>
                  <a:pt x="137565" y="432659"/>
                </a:lnTo>
                <a:lnTo>
                  <a:pt x="179845" y="445779"/>
                </a:lnTo>
                <a:lnTo>
                  <a:pt x="225238" y="450354"/>
                </a:lnTo>
                <a:lnTo>
                  <a:pt x="270631" y="445779"/>
                </a:lnTo>
                <a:lnTo>
                  <a:pt x="312911" y="432659"/>
                </a:lnTo>
                <a:lnTo>
                  <a:pt x="351171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1" y="38456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067364" y="1389120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679634" y="1389120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6"/>
                </a:lnTo>
                <a:lnTo>
                  <a:pt x="65970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0" y="384401"/>
                </a:lnTo>
                <a:lnTo>
                  <a:pt x="99305" y="411897"/>
                </a:lnTo>
                <a:lnTo>
                  <a:pt x="137565" y="432659"/>
                </a:lnTo>
                <a:lnTo>
                  <a:pt x="179845" y="445779"/>
                </a:lnTo>
                <a:lnTo>
                  <a:pt x="225238" y="450354"/>
                </a:lnTo>
                <a:lnTo>
                  <a:pt x="270631" y="445779"/>
                </a:lnTo>
                <a:lnTo>
                  <a:pt x="312911" y="432659"/>
                </a:lnTo>
                <a:lnTo>
                  <a:pt x="351171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1" y="38456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679634" y="1389120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8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398506" y="1964751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6"/>
                </a:lnTo>
                <a:lnTo>
                  <a:pt x="65971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1" y="384401"/>
                </a:lnTo>
                <a:lnTo>
                  <a:pt x="99305" y="411897"/>
                </a:lnTo>
                <a:lnTo>
                  <a:pt x="137566" y="432659"/>
                </a:lnTo>
                <a:lnTo>
                  <a:pt x="179845" y="445779"/>
                </a:lnTo>
                <a:lnTo>
                  <a:pt x="225239" y="450354"/>
                </a:lnTo>
                <a:lnTo>
                  <a:pt x="270632" y="445779"/>
                </a:lnTo>
                <a:lnTo>
                  <a:pt x="312912" y="432659"/>
                </a:lnTo>
                <a:lnTo>
                  <a:pt x="351172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2" y="38456"/>
                </a:lnTo>
                <a:lnTo>
                  <a:pt x="312912" y="17695"/>
                </a:lnTo>
                <a:lnTo>
                  <a:pt x="270632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7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398506" y="1964751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010775" y="1964751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6"/>
                </a:lnTo>
                <a:lnTo>
                  <a:pt x="65971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1" y="384401"/>
                </a:lnTo>
                <a:lnTo>
                  <a:pt x="99305" y="411897"/>
                </a:lnTo>
                <a:lnTo>
                  <a:pt x="137566" y="432659"/>
                </a:lnTo>
                <a:lnTo>
                  <a:pt x="179845" y="445779"/>
                </a:lnTo>
                <a:lnTo>
                  <a:pt x="225239" y="450354"/>
                </a:lnTo>
                <a:lnTo>
                  <a:pt x="270633" y="445779"/>
                </a:lnTo>
                <a:lnTo>
                  <a:pt x="312912" y="432659"/>
                </a:lnTo>
                <a:lnTo>
                  <a:pt x="351172" y="411897"/>
                </a:lnTo>
                <a:lnTo>
                  <a:pt x="384507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7" y="65952"/>
                </a:lnTo>
                <a:lnTo>
                  <a:pt x="351172" y="38456"/>
                </a:lnTo>
                <a:lnTo>
                  <a:pt x="312912" y="17695"/>
                </a:lnTo>
                <a:lnTo>
                  <a:pt x="270633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7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010775" y="1964751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8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621459" y="1964751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6"/>
                </a:lnTo>
                <a:lnTo>
                  <a:pt x="65970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0" y="384401"/>
                </a:lnTo>
                <a:lnTo>
                  <a:pt x="99305" y="411897"/>
                </a:lnTo>
                <a:lnTo>
                  <a:pt x="137565" y="432659"/>
                </a:lnTo>
                <a:lnTo>
                  <a:pt x="179845" y="445779"/>
                </a:lnTo>
                <a:lnTo>
                  <a:pt x="225238" y="450354"/>
                </a:lnTo>
                <a:lnTo>
                  <a:pt x="270631" y="445779"/>
                </a:lnTo>
                <a:lnTo>
                  <a:pt x="312911" y="432659"/>
                </a:lnTo>
                <a:lnTo>
                  <a:pt x="351171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1" y="38456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7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621459" y="1964751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233728" y="1964751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6"/>
                </a:lnTo>
                <a:lnTo>
                  <a:pt x="65970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0" y="384401"/>
                </a:lnTo>
                <a:lnTo>
                  <a:pt x="99305" y="411897"/>
                </a:lnTo>
                <a:lnTo>
                  <a:pt x="137565" y="432659"/>
                </a:lnTo>
                <a:lnTo>
                  <a:pt x="179845" y="445779"/>
                </a:lnTo>
                <a:lnTo>
                  <a:pt x="225238" y="450354"/>
                </a:lnTo>
                <a:lnTo>
                  <a:pt x="270631" y="445779"/>
                </a:lnTo>
                <a:lnTo>
                  <a:pt x="312911" y="432659"/>
                </a:lnTo>
                <a:lnTo>
                  <a:pt x="351171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1" y="38456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7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233728" y="1964751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844412" y="1964751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6"/>
                </a:lnTo>
                <a:lnTo>
                  <a:pt x="65971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1" y="384401"/>
                </a:lnTo>
                <a:lnTo>
                  <a:pt x="99305" y="411897"/>
                </a:lnTo>
                <a:lnTo>
                  <a:pt x="137566" y="432659"/>
                </a:lnTo>
                <a:lnTo>
                  <a:pt x="179845" y="445779"/>
                </a:lnTo>
                <a:lnTo>
                  <a:pt x="225239" y="450354"/>
                </a:lnTo>
                <a:lnTo>
                  <a:pt x="270632" y="445779"/>
                </a:lnTo>
                <a:lnTo>
                  <a:pt x="312912" y="432659"/>
                </a:lnTo>
                <a:lnTo>
                  <a:pt x="351172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2" y="38456"/>
                </a:lnTo>
                <a:lnTo>
                  <a:pt x="312912" y="17695"/>
                </a:lnTo>
                <a:lnTo>
                  <a:pt x="270632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7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844412" y="1964751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7456682" y="1964751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6"/>
                </a:lnTo>
                <a:lnTo>
                  <a:pt x="65971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1" y="384401"/>
                </a:lnTo>
                <a:lnTo>
                  <a:pt x="99305" y="411897"/>
                </a:lnTo>
                <a:lnTo>
                  <a:pt x="137566" y="432659"/>
                </a:lnTo>
                <a:lnTo>
                  <a:pt x="179845" y="445779"/>
                </a:lnTo>
                <a:lnTo>
                  <a:pt x="225239" y="450354"/>
                </a:lnTo>
                <a:lnTo>
                  <a:pt x="270633" y="445779"/>
                </a:lnTo>
                <a:lnTo>
                  <a:pt x="312912" y="432659"/>
                </a:lnTo>
                <a:lnTo>
                  <a:pt x="351172" y="411897"/>
                </a:lnTo>
                <a:lnTo>
                  <a:pt x="384507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7" y="65952"/>
                </a:lnTo>
                <a:lnTo>
                  <a:pt x="351172" y="38456"/>
                </a:lnTo>
                <a:lnTo>
                  <a:pt x="312912" y="17695"/>
                </a:lnTo>
                <a:lnTo>
                  <a:pt x="270633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7456681" y="1964751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067364" y="1964751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6"/>
                </a:lnTo>
                <a:lnTo>
                  <a:pt x="65970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0" y="384401"/>
                </a:lnTo>
                <a:lnTo>
                  <a:pt x="99305" y="411897"/>
                </a:lnTo>
                <a:lnTo>
                  <a:pt x="137565" y="432659"/>
                </a:lnTo>
                <a:lnTo>
                  <a:pt x="179845" y="445779"/>
                </a:lnTo>
                <a:lnTo>
                  <a:pt x="225238" y="450354"/>
                </a:lnTo>
                <a:lnTo>
                  <a:pt x="270631" y="445779"/>
                </a:lnTo>
                <a:lnTo>
                  <a:pt x="312911" y="432659"/>
                </a:lnTo>
                <a:lnTo>
                  <a:pt x="351171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1" y="38456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8067364" y="1964751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8679634" y="1964751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6"/>
                </a:lnTo>
                <a:lnTo>
                  <a:pt x="65970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0" y="384401"/>
                </a:lnTo>
                <a:lnTo>
                  <a:pt x="99305" y="411897"/>
                </a:lnTo>
                <a:lnTo>
                  <a:pt x="137565" y="432659"/>
                </a:lnTo>
                <a:lnTo>
                  <a:pt x="179845" y="445779"/>
                </a:lnTo>
                <a:lnTo>
                  <a:pt x="225238" y="450354"/>
                </a:lnTo>
                <a:lnTo>
                  <a:pt x="270631" y="445779"/>
                </a:lnTo>
                <a:lnTo>
                  <a:pt x="312911" y="432659"/>
                </a:lnTo>
                <a:lnTo>
                  <a:pt x="351171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1" y="38456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679634" y="1964751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8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398506" y="2540379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6"/>
                </a:lnTo>
                <a:lnTo>
                  <a:pt x="65971" y="65952"/>
                </a:lnTo>
                <a:lnTo>
                  <a:pt x="38467" y="99278"/>
                </a:lnTo>
                <a:lnTo>
                  <a:pt x="17700" y="137527"/>
                </a:lnTo>
                <a:lnTo>
                  <a:pt x="4576" y="179795"/>
                </a:lnTo>
                <a:lnTo>
                  <a:pt x="0" y="225176"/>
                </a:lnTo>
                <a:lnTo>
                  <a:pt x="4576" y="270557"/>
                </a:lnTo>
                <a:lnTo>
                  <a:pt x="17700" y="312825"/>
                </a:lnTo>
                <a:lnTo>
                  <a:pt x="38467" y="351074"/>
                </a:lnTo>
                <a:lnTo>
                  <a:pt x="65971" y="384400"/>
                </a:lnTo>
                <a:lnTo>
                  <a:pt x="99305" y="411896"/>
                </a:lnTo>
                <a:lnTo>
                  <a:pt x="137566" y="432657"/>
                </a:lnTo>
                <a:lnTo>
                  <a:pt x="179845" y="445778"/>
                </a:lnTo>
                <a:lnTo>
                  <a:pt x="225239" y="450353"/>
                </a:lnTo>
                <a:lnTo>
                  <a:pt x="270632" y="445778"/>
                </a:lnTo>
                <a:lnTo>
                  <a:pt x="312912" y="432657"/>
                </a:lnTo>
                <a:lnTo>
                  <a:pt x="351172" y="411896"/>
                </a:lnTo>
                <a:lnTo>
                  <a:pt x="384506" y="384400"/>
                </a:lnTo>
                <a:lnTo>
                  <a:pt x="412010" y="351074"/>
                </a:lnTo>
                <a:lnTo>
                  <a:pt x="432777" y="312825"/>
                </a:lnTo>
                <a:lnTo>
                  <a:pt x="445901" y="270557"/>
                </a:lnTo>
                <a:lnTo>
                  <a:pt x="450477" y="225176"/>
                </a:lnTo>
                <a:lnTo>
                  <a:pt x="445901" y="179795"/>
                </a:lnTo>
                <a:lnTo>
                  <a:pt x="432777" y="137527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2" y="38456"/>
                </a:lnTo>
                <a:lnTo>
                  <a:pt x="312912" y="17695"/>
                </a:lnTo>
                <a:lnTo>
                  <a:pt x="270632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398506" y="2540379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010775" y="2540379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6"/>
                </a:lnTo>
                <a:lnTo>
                  <a:pt x="65971" y="65952"/>
                </a:lnTo>
                <a:lnTo>
                  <a:pt x="38467" y="99278"/>
                </a:lnTo>
                <a:lnTo>
                  <a:pt x="17700" y="137527"/>
                </a:lnTo>
                <a:lnTo>
                  <a:pt x="4576" y="179795"/>
                </a:lnTo>
                <a:lnTo>
                  <a:pt x="0" y="225176"/>
                </a:lnTo>
                <a:lnTo>
                  <a:pt x="4576" y="270557"/>
                </a:lnTo>
                <a:lnTo>
                  <a:pt x="17700" y="312825"/>
                </a:lnTo>
                <a:lnTo>
                  <a:pt x="38467" y="351074"/>
                </a:lnTo>
                <a:lnTo>
                  <a:pt x="65971" y="384400"/>
                </a:lnTo>
                <a:lnTo>
                  <a:pt x="99305" y="411896"/>
                </a:lnTo>
                <a:lnTo>
                  <a:pt x="137566" y="432657"/>
                </a:lnTo>
                <a:lnTo>
                  <a:pt x="179845" y="445778"/>
                </a:lnTo>
                <a:lnTo>
                  <a:pt x="225239" y="450353"/>
                </a:lnTo>
                <a:lnTo>
                  <a:pt x="270633" y="445778"/>
                </a:lnTo>
                <a:lnTo>
                  <a:pt x="312912" y="432657"/>
                </a:lnTo>
                <a:lnTo>
                  <a:pt x="351172" y="411896"/>
                </a:lnTo>
                <a:lnTo>
                  <a:pt x="384507" y="384400"/>
                </a:lnTo>
                <a:lnTo>
                  <a:pt x="412010" y="351074"/>
                </a:lnTo>
                <a:lnTo>
                  <a:pt x="432777" y="312825"/>
                </a:lnTo>
                <a:lnTo>
                  <a:pt x="445901" y="270557"/>
                </a:lnTo>
                <a:lnTo>
                  <a:pt x="450477" y="225176"/>
                </a:lnTo>
                <a:lnTo>
                  <a:pt x="445901" y="179795"/>
                </a:lnTo>
                <a:lnTo>
                  <a:pt x="432777" y="137527"/>
                </a:lnTo>
                <a:lnTo>
                  <a:pt x="412010" y="99278"/>
                </a:lnTo>
                <a:lnTo>
                  <a:pt x="384507" y="65952"/>
                </a:lnTo>
                <a:lnTo>
                  <a:pt x="351172" y="38456"/>
                </a:lnTo>
                <a:lnTo>
                  <a:pt x="312912" y="17695"/>
                </a:lnTo>
                <a:lnTo>
                  <a:pt x="270633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010775" y="2540379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8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621459" y="2540379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6"/>
                </a:lnTo>
                <a:lnTo>
                  <a:pt x="65970" y="65952"/>
                </a:lnTo>
                <a:lnTo>
                  <a:pt x="38467" y="99278"/>
                </a:lnTo>
                <a:lnTo>
                  <a:pt x="17700" y="137527"/>
                </a:lnTo>
                <a:lnTo>
                  <a:pt x="4576" y="179795"/>
                </a:lnTo>
                <a:lnTo>
                  <a:pt x="0" y="225176"/>
                </a:lnTo>
                <a:lnTo>
                  <a:pt x="4576" y="270557"/>
                </a:lnTo>
                <a:lnTo>
                  <a:pt x="17700" y="312825"/>
                </a:lnTo>
                <a:lnTo>
                  <a:pt x="38467" y="351074"/>
                </a:lnTo>
                <a:lnTo>
                  <a:pt x="65970" y="384400"/>
                </a:lnTo>
                <a:lnTo>
                  <a:pt x="99305" y="411896"/>
                </a:lnTo>
                <a:lnTo>
                  <a:pt x="137565" y="432657"/>
                </a:lnTo>
                <a:lnTo>
                  <a:pt x="179845" y="445778"/>
                </a:lnTo>
                <a:lnTo>
                  <a:pt x="225238" y="450353"/>
                </a:lnTo>
                <a:lnTo>
                  <a:pt x="270631" y="445778"/>
                </a:lnTo>
                <a:lnTo>
                  <a:pt x="312911" y="432657"/>
                </a:lnTo>
                <a:lnTo>
                  <a:pt x="351171" y="411896"/>
                </a:lnTo>
                <a:lnTo>
                  <a:pt x="384506" y="384400"/>
                </a:lnTo>
                <a:lnTo>
                  <a:pt x="412010" y="351074"/>
                </a:lnTo>
                <a:lnTo>
                  <a:pt x="432777" y="312825"/>
                </a:lnTo>
                <a:lnTo>
                  <a:pt x="445901" y="270557"/>
                </a:lnTo>
                <a:lnTo>
                  <a:pt x="450477" y="225176"/>
                </a:lnTo>
                <a:lnTo>
                  <a:pt x="445901" y="179795"/>
                </a:lnTo>
                <a:lnTo>
                  <a:pt x="432777" y="137527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1" y="38456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7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621459" y="2540379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233728" y="2540379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6"/>
                </a:lnTo>
                <a:lnTo>
                  <a:pt x="65970" y="65952"/>
                </a:lnTo>
                <a:lnTo>
                  <a:pt x="38467" y="99278"/>
                </a:lnTo>
                <a:lnTo>
                  <a:pt x="17700" y="137527"/>
                </a:lnTo>
                <a:lnTo>
                  <a:pt x="4576" y="179795"/>
                </a:lnTo>
                <a:lnTo>
                  <a:pt x="0" y="225176"/>
                </a:lnTo>
                <a:lnTo>
                  <a:pt x="4576" y="270557"/>
                </a:lnTo>
                <a:lnTo>
                  <a:pt x="17700" y="312825"/>
                </a:lnTo>
                <a:lnTo>
                  <a:pt x="38467" y="351074"/>
                </a:lnTo>
                <a:lnTo>
                  <a:pt x="65970" y="384400"/>
                </a:lnTo>
                <a:lnTo>
                  <a:pt x="99305" y="411896"/>
                </a:lnTo>
                <a:lnTo>
                  <a:pt x="137565" y="432657"/>
                </a:lnTo>
                <a:lnTo>
                  <a:pt x="179845" y="445778"/>
                </a:lnTo>
                <a:lnTo>
                  <a:pt x="225238" y="450353"/>
                </a:lnTo>
                <a:lnTo>
                  <a:pt x="270631" y="445778"/>
                </a:lnTo>
                <a:lnTo>
                  <a:pt x="312911" y="432657"/>
                </a:lnTo>
                <a:lnTo>
                  <a:pt x="351171" y="411896"/>
                </a:lnTo>
                <a:lnTo>
                  <a:pt x="384506" y="384400"/>
                </a:lnTo>
                <a:lnTo>
                  <a:pt x="412010" y="351074"/>
                </a:lnTo>
                <a:lnTo>
                  <a:pt x="432777" y="312825"/>
                </a:lnTo>
                <a:lnTo>
                  <a:pt x="445901" y="270557"/>
                </a:lnTo>
                <a:lnTo>
                  <a:pt x="450477" y="225176"/>
                </a:lnTo>
                <a:lnTo>
                  <a:pt x="445901" y="179795"/>
                </a:lnTo>
                <a:lnTo>
                  <a:pt x="432777" y="137527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1" y="38456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233728" y="2540379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844412" y="2540379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6"/>
                </a:lnTo>
                <a:lnTo>
                  <a:pt x="65971" y="65952"/>
                </a:lnTo>
                <a:lnTo>
                  <a:pt x="38467" y="99278"/>
                </a:lnTo>
                <a:lnTo>
                  <a:pt x="17700" y="137527"/>
                </a:lnTo>
                <a:lnTo>
                  <a:pt x="4576" y="179795"/>
                </a:lnTo>
                <a:lnTo>
                  <a:pt x="0" y="225176"/>
                </a:lnTo>
                <a:lnTo>
                  <a:pt x="4576" y="270557"/>
                </a:lnTo>
                <a:lnTo>
                  <a:pt x="17700" y="312825"/>
                </a:lnTo>
                <a:lnTo>
                  <a:pt x="38467" y="351074"/>
                </a:lnTo>
                <a:lnTo>
                  <a:pt x="65971" y="384400"/>
                </a:lnTo>
                <a:lnTo>
                  <a:pt x="99305" y="411896"/>
                </a:lnTo>
                <a:lnTo>
                  <a:pt x="137566" y="432657"/>
                </a:lnTo>
                <a:lnTo>
                  <a:pt x="179845" y="445778"/>
                </a:lnTo>
                <a:lnTo>
                  <a:pt x="225239" y="450353"/>
                </a:lnTo>
                <a:lnTo>
                  <a:pt x="270632" y="445778"/>
                </a:lnTo>
                <a:lnTo>
                  <a:pt x="312912" y="432657"/>
                </a:lnTo>
                <a:lnTo>
                  <a:pt x="351172" y="411896"/>
                </a:lnTo>
                <a:lnTo>
                  <a:pt x="384506" y="384400"/>
                </a:lnTo>
                <a:lnTo>
                  <a:pt x="412010" y="351074"/>
                </a:lnTo>
                <a:lnTo>
                  <a:pt x="432777" y="312825"/>
                </a:lnTo>
                <a:lnTo>
                  <a:pt x="445901" y="270557"/>
                </a:lnTo>
                <a:lnTo>
                  <a:pt x="450477" y="225176"/>
                </a:lnTo>
                <a:lnTo>
                  <a:pt x="445901" y="179795"/>
                </a:lnTo>
                <a:lnTo>
                  <a:pt x="432777" y="137527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2" y="38456"/>
                </a:lnTo>
                <a:lnTo>
                  <a:pt x="312912" y="17695"/>
                </a:lnTo>
                <a:lnTo>
                  <a:pt x="270632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844412" y="2540379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456682" y="2540379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6"/>
                </a:lnTo>
                <a:lnTo>
                  <a:pt x="65971" y="65952"/>
                </a:lnTo>
                <a:lnTo>
                  <a:pt x="38467" y="99278"/>
                </a:lnTo>
                <a:lnTo>
                  <a:pt x="17700" y="137527"/>
                </a:lnTo>
                <a:lnTo>
                  <a:pt x="4576" y="179795"/>
                </a:lnTo>
                <a:lnTo>
                  <a:pt x="0" y="225176"/>
                </a:lnTo>
                <a:lnTo>
                  <a:pt x="4576" y="270557"/>
                </a:lnTo>
                <a:lnTo>
                  <a:pt x="17700" y="312825"/>
                </a:lnTo>
                <a:lnTo>
                  <a:pt x="38467" y="351074"/>
                </a:lnTo>
                <a:lnTo>
                  <a:pt x="65971" y="384400"/>
                </a:lnTo>
                <a:lnTo>
                  <a:pt x="99305" y="411896"/>
                </a:lnTo>
                <a:lnTo>
                  <a:pt x="137566" y="432657"/>
                </a:lnTo>
                <a:lnTo>
                  <a:pt x="179845" y="445778"/>
                </a:lnTo>
                <a:lnTo>
                  <a:pt x="225239" y="450353"/>
                </a:lnTo>
                <a:lnTo>
                  <a:pt x="270633" y="445778"/>
                </a:lnTo>
                <a:lnTo>
                  <a:pt x="312912" y="432657"/>
                </a:lnTo>
                <a:lnTo>
                  <a:pt x="351172" y="411896"/>
                </a:lnTo>
                <a:lnTo>
                  <a:pt x="384507" y="384400"/>
                </a:lnTo>
                <a:lnTo>
                  <a:pt x="412010" y="351074"/>
                </a:lnTo>
                <a:lnTo>
                  <a:pt x="432777" y="312825"/>
                </a:lnTo>
                <a:lnTo>
                  <a:pt x="445901" y="270557"/>
                </a:lnTo>
                <a:lnTo>
                  <a:pt x="450477" y="225176"/>
                </a:lnTo>
                <a:lnTo>
                  <a:pt x="445901" y="179795"/>
                </a:lnTo>
                <a:lnTo>
                  <a:pt x="432777" y="137527"/>
                </a:lnTo>
                <a:lnTo>
                  <a:pt x="412010" y="99278"/>
                </a:lnTo>
                <a:lnTo>
                  <a:pt x="384507" y="65952"/>
                </a:lnTo>
                <a:lnTo>
                  <a:pt x="351172" y="38456"/>
                </a:lnTo>
                <a:lnTo>
                  <a:pt x="312912" y="17695"/>
                </a:lnTo>
                <a:lnTo>
                  <a:pt x="270633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456681" y="2540379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8067364" y="2540379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6"/>
                </a:lnTo>
                <a:lnTo>
                  <a:pt x="65970" y="65952"/>
                </a:lnTo>
                <a:lnTo>
                  <a:pt x="38467" y="99278"/>
                </a:lnTo>
                <a:lnTo>
                  <a:pt x="17700" y="137527"/>
                </a:lnTo>
                <a:lnTo>
                  <a:pt x="4576" y="179795"/>
                </a:lnTo>
                <a:lnTo>
                  <a:pt x="0" y="225176"/>
                </a:lnTo>
                <a:lnTo>
                  <a:pt x="4576" y="270557"/>
                </a:lnTo>
                <a:lnTo>
                  <a:pt x="17700" y="312825"/>
                </a:lnTo>
                <a:lnTo>
                  <a:pt x="38467" y="351074"/>
                </a:lnTo>
                <a:lnTo>
                  <a:pt x="65970" y="384400"/>
                </a:lnTo>
                <a:lnTo>
                  <a:pt x="99305" y="411896"/>
                </a:lnTo>
                <a:lnTo>
                  <a:pt x="137565" y="432657"/>
                </a:lnTo>
                <a:lnTo>
                  <a:pt x="179845" y="445778"/>
                </a:lnTo>
                <a:lnTo>
                  <a:pt x="225238" y="450353"/>
                </a:lnTo>
                <a:lnTo>
                  <a:pt x="270631" y="445778"/>
                </a:lnTo>
                <a:lnTo>
                  <a:pt x="312911" y="432657"/>
                </a:lnTo>
                <a:lnTo>
                  <a:pt x="351171" y="411896"/>
                </a:lnTo>
                <a:lnTo>
                  <a:pt x="384506" y="384400"/>
                </a:lnTo>
                <a:lnTo>
                  <a:pt x="412010" y="351074"/>
                </a:lnTo>
                <a:lnTo>
                  <a:pt x="432777" y="312825"/>
                </a:lnTo>
                <a:lnTo>
                  <a:pt x="445901" y="270557"/>
                </a:lnTo>
                <a:lnTo>
                  <a:pt x="450477" y="225176"/>
                </a:lnTo>
                <a:lnTo>
                  <a:pt x="445901" y="179795"/>
                </a:lnTo>
                <a:lnTo>
                  <a:pt x="432777" y="137527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1" y="38456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067364" y="2540379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679634" y="2540379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6"/>
                </a:lnTo>
                <a:lnTo>
                  <a:pt x="65970" y="65952"/>
                </a:lnTo>
                <a:lnTo>
                  <a:pt x="38467" y="99278"/>
                </a:lnTo>
                <a:lnTo>
                  <a:pt x="17700" y="137527"/>
                </a:lnTo>
                <a:lnTo>
                  <a:pt x="4576" y="179795"/>
                </a:lnTo>
                <a:lnTo>
                  <a:pt x="0" y="225176"/>
                </a:lnTo>
                <a:lnTo>
                  <a:pt x="4576" y="270557"/>
                </a:lnTo>
                <a:lnTo>
                  <a:pt x="17700" y="312825"/>
                </a:lnTo>
                <a:lnTo>
                  <a:pt x="38467" y="351074"/>
                </a:lnTo>
                <a:lnTo>
                  <a:pt x="65970" y="384400"/>
                </a:lnTo>
                <a:lnTo>
                  <a:pt x="99305" y="411896"/>
                </a:lnTo>
                <a:lnTo>
                  <a:pt x="137565" y="432657"/>
                </a:lnTo>
                <a:lnTo>
                  <a:pt x="179845" y="445778"/>
                </a:lnTo>
                <a:lnTo>
                  <a:pt x="225238" y="450353"/>
                </a:lnTo>
                <a:lnTo>
                  <a:pt x="270631" y="445778"/>
                </a:lnTo>
                <a:lnTo>
                  <a:pt x="312911" y="432657"/>
                </a:lnTo>
                <a:lnTo>
                  <a:pt x="351171" y="411896"/>
                </a:lnTo>
                <a:lnTo>
                  <a:pt x="384506" y="384400"/>
                </a:lnTo>
                <a:lnTo>
                  <a:pt x="412010" y="351074"/>
                </a:lnTo>
                <a:lnTo>
                  <a:pt x="432777" y="312825"/>
                </a:lnTo>
                <a:lnTo>
                  <a:pt x="445901" y="270557"/>
                </a:lnTo>
                <a:lnTo>
                  <a:pt x="450477" y="225176"/>
                </a:lnTo>
                <a:lnTo>
                  <a:pt x="445901" y="179795"/>
                </a:lnTo>
                <a:lnTo>
                  <a:pt x="432777" y="137527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1" y="38456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679634" y="2540379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8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398506" y="3079535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6"/>
                </a:lnTo>
                <a:lnTo>
                  <a:pt x="65971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1" y="384401"/>
                </a:lnTo>
                <a:lnTo>
                  <a:pt x="99305" y="411897"/>
                </a:lnTo>
                <a:lnTo>
                  <a:pt x="137566" y="432659"/>
                </a:lnTo>
                <a:lnTo>
                  <a:pt x="179845" y="445779"/>
                </a:lnTo>
                <a:lnTo>
                  <a:pt x="225239" y="450354"/>
                </a:lnTo>
                <a:lnTo>
                  <a:pt x="270632" y="445779"/>
                </a:lnTo>
                <a:lnTo>
                  <a:pt x="312912" y="432659"/>
                </a:lnTo>
                <a:lnTo>
                  <a:pt x="351172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2" y="38456"/>
                </a:lnTo>
                <a:lnTo>
                  <a:pt x="312912" y="17695"/>
                </a:lnTo>
                <a:lnTo>
                  <a:pt x="270632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398506" y="3079535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010775" y="3079535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6"/>
                </a:lnTo>
                <a:lnTo>
                  <a:pt x="65971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1" y="384401"/>
                </a:lnTo>
                <a:lnTo>
                  <a:pt x="99305" y="411897"/>
                </a:lnTo>
                <a:lnTo>
                  <a:pt x="137566" y="432659"/>
                </a:lnTo>
                <a:lnTo>
                  <a:pt x="179845" y="445779"/>
                </a:lnTo>
                <a:lnTo>
                  <a:pt x="225239" y="450354"/>
                </a:lnTo>
                <a:lnTo>
                  <a:pt x="270633" y="445779"/>
                </a:lnTo>
                <a:lnTo>
                  <a:pt x="312912" y="432659"/>
                </a:lnTo>
                <a:lnTo>
                  <a:pt x="351172" y="411897"/>
                </a:lnTo>
                <a:lnTo>
                  <a:pt x="384507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7" y="65952"/>
                </a:lnTo>
                <a:lnTo>
                  <a:pt x="351172" y="38456"/>
                </a:lnTo>
                <a:lnTo>
                  <a:pt x="312912" y="17695"/>
                </a:lnTo>
                <a:lnTo>
                  <a:pt x="270633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010775" y="3079535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8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621459" y="3079535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6"/>
                </a:lnTo>
                <a:lnTo>
                  <a:pt x="65970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0" y="384401"/>
                </a:lnTo>
                <a:lnTo>
                  <a:pt x="99305" y="411897"/>
                </a:lnTo>
                <a:lnTo>
                  <a:pt x="137565" y="432659"/>
                </a:lnTo>
                <a:lnTo>
                  <a:pt x="179845" y="445779"/>
                </a:lnTo>
                <a:lnTo>
                  <a:pt x="225238" y="450354"/>
                </a:lnTo>
                <a:lnTo>
                  <a:pt x="270631" y="445779"/>
                </a:lnTo>
                <a:lnTo>
                  <a:pt x="312911" y="432659"/>
                </a:lnTo>
                <a:lnTo>
                  <a:pt x="351171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1" y="38456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7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621459" y="3079535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233728" y="3079535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6"/>
                </a:lnTo>
                <a:lnTo>
                  <a:pt x="65970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0" y="384401"/>
                </a:lnTo>
                <a:lnTo>
                  <a:pt x="99305" y="411897"/>
                </a:lnTo>
                <a:lnTo>
                  <a:pt x="137565" y="432659"/>
                </a:lnTo>
                <a:lnTo>
                  <a:pt x="179845" y="445779"/>
                </a:lnTo>
                <a:lnTo>
                  <a:pt x="225238" y="450354"/>
                </a:lnTo>
                <a:lnTo>
                  <a:pt x="270631" y="445779"/>
                </a:lnTo>
                <a:lnTo>
                  <a:pt x="312911" y="432659"/>
                </a:lnTo>
                <a:lnTo>
                  <a:pt x="351171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1" y="38456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233728" y="3079535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844412" y="3079535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6"/>
                </a:lnTo>
                <a:lnTo>
                  <a:pt x="65971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1" y="384401"/>
                </a:lnTo>
                <a:lnTo>
                  <a:pt x="99305" y="411897"/>
                </a:lnTo>
                <a:lnTo>
                  <a:pt x="137566" y="432659"/>
                </a:lnTo>
                <a:lnTo>
                  <a:pt x="179845" y="445779"/>
                </a:lnTo>
                <a:lnTo>
                  <a:pt x="225239" y="450354"/>
                </a:lnTo>
                <a:lnTo>
                  <a:pt x="270632" y="445779"/>
                </a:lnTo>
                <a:lnTo>
                  <a:pt x="312912" y="432659"/>
                </a:lnTo>
                <a:lnTo>
                  <a:pt x="351172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2" y="38456"/>
                </a:lnTo>
                <a:lnTo>
                  <a:pt x="312912" y="17695"/>
                </a:lnTo>
                <a:lnTo>
                  <a:pt x="270632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844412" y="3079535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7456682" y="3079535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6"/>
                </a:lnTo>
                <a:lnTo>
                  <a:pt x="65971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1" y="384401"/>
                </a:lnTo>
                <a:lnTo>
                  <a:pt x="99305" y="411897"/>
                </a:lnTo>
                <a:lnTo>
                  <a:pt x="137566" y="432659"/>
                </a:lnTo>
                <a:lnTo>
                  <a:pt x="179845" y="445779"/>
                </a:lnTo>
                <a:lnTo>
                  <a:pt x="225239" y="450354"/>
                </a:lnTo>
                <a:lnTo>
                  <a:pt x="270633" y="445779"/>
                </a:lnTo>
                <a:lnTo>
                  <a:pt x="312912" y="432659"/>
                </a:lnTo>
                <a:lnTo>
                  <a:pt x="351172" y="411897"/>
                </a:lnTo>
                <a:lnTo>
                  <a:pt x="384507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7" y="65952"/>
                </a:lnTo>
                <a:lnTo>
                  <a:pt x="351172" y="38456"/>
                </a:lnTo>
                <a:lnTo>
                  <a:pt x="312912" y="17695"/>
                </a:lnTo>
                <a:lnTo>
                  <a:pt x="270633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7456681" y="3079535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8067364" y="3079535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6"/>
                </a:lnTo>
                <a:lnTo>
                  <a:pt x="65970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0" y="384401"/>
                </a:lnTo>
                <a:lnTo>
                  <a:pt x="99305" y="411897"/>
                </a:lnTo>
                <a:lnTo>
                  <a:pt x="137565" y="432659"/>
                </a:lnTo>
                <a:lnTo>
                  <a:pt x="179845" y="445779"/>
                </a:lnTo>
                <a:lnTo>
                  <a:pt x="225238" y="450354"/>
                </a:lnTo>
                <a:lnTo>
                  <a:pt x="270631" y="445779"/>
                </a:lnTo>
                <a:lnTo>
                  <a:pt x="312911" y="432659"/>
                </a:lnTo>
                <a:lnTo>
                  <a:pt x="351171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1" y="38456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8067364" y="3079535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8679634" y="3079535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6"/>
                </a:lnTo>
                <a:lnTo>
                  <a:pt x="65970" y="65952"/>
                </a:lnTo>
                <a:lnTo>
                  <a:pt x="38467" y="99278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0" y="384401"/>
                </a:lnTo>
                <a:lnTo>
                  <a:pt x="99305" y="411897"/>
                </a:lnTo>
                <a:lnTo>
                  <a:pt x="137565" y="432659"/>
                </a:lnTo>
                <a:lnTo>
                  <a:pt x="179845" y="445779"/>
                </a:lnTo>
                <a:lnTo>
                  <a:pt x="225238" y="450354"/>
                </a:lnTo>
                <a:lnTo>
                  <a:pt x="270631" y="445779"/>
                </a:lnTo>
                <a:lnTo>
                  <a:pt x="312911" y="432659"/>
                </a:lnTo>
                <a:lnTo>
                  <a:pt x="351171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8"/>
                </a:lnTo>
                <a:lnTo>
                  <a:pt x="384506" y="65952"/>
                </a:lnTo>
                <a:lnTo>
                  <a:pt x="351171" y="38456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8679634" y="3079535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8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4398506" y="3653577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7"/>
                </a:lnTo>
                <a:lnTo>
                  <a:pt x="65971" y="65953"/>
                </a:lnTo>
                <a:lnTo>
                  <a:pt x="38467" y="99279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1" y="384401"/>
                </a:lnTo>
                <a:lnTo>
                  <a:pt x="99305" y="411897"/>
                </a:lnTo>
                <a:lnTo>
                  <a:pt x="137566" y="432659"/>
                </a:lnTo>
                <a:lnTo>
                  <a:pt x="179845" y="445779"/>
                </a:lnTo>
                <a:lnTo>
                  <a:pt x="225239" y="450354"/>
                </a:lnTo>
                <a:lnTo>
                  <a:pt x="270632" y="445779"/>
                </a:lnTo>
                <a:lnTo>
                  <a:pt x="312912" y="432659"/>
                </a:lnTo>
                <a:lnTo>
                  <a:pt x="351172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9"/>
                </a:lnTo>
                <a:lnTo>
                  <a:pt x="384506" y="65953"/>
                </a:lnTo>
                <a:lnTo>
                  <a:pt x="351172" y="38457"/>
                </a:lnTo>
                <a:lnTo>
                  <a:pt x="312912" y="17695"/>
                </a:lnTo>
                <a:lnTo>
                  <a:pt x="270632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4398506" y="3653577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5010775" y="3653577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7"/>
                </a:lnTo>
                <a:lnTo>
                  <a:pt x="65971" y="65953"/>
                </a:lnTo>
                <a:lnTo>
                  <a:pt x="38467" y="99279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1" y="384401"/>
                </a:lnTo>
                <a:lnTo>
                  <a:pt x="99305" y="411897"/>
                </a:lnTo>
                <a:lnTo>
                  <a:pt x="137566" y="432659"/>
                </a:lnTo>
                <a:lnTo>
                  <a:pt x="179845" y="445779"/>
                </a:lnTo>
                <a:lnTo>
                  <a:pt x="225239" y="450354"/>
                </a:lnTo>
                <a:lnTo>
                  <a:pt x="270633" y="445779"/>
                </a:lnTo>
                <a:lnTo>
                  <a:pt x="312912" y="432659"/>
                </a:lnTo>
                <a:lnTo>
                  <a:pt x="351172" y="411897"/>
                </a:lnTo>
                <a:lnTo>
                  <a:pt x="384507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9"/>
                </a:lnTo>
                <a:lnTo>
                  <a:pt x="384507" y="65953"/>
                </a:lnTo>
                <a:lnTo>
                  <a:pt x="351172" y="38457"/>
                </a:lnTo>
                <a:lnTo>
                  <a:pt x="312912" y="17695"/>
                </a:lnTo>
                <a:lnTo>
                  <a:pt x="270633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010775" y="3653577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8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5621459" y="3653577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7"/>
                </a:lnTo>
                <a:lnTo>
                  <a:pt x="65970" y="65953"/>
                </a:lnTo>
                <a:lnTo>
                  <a:pt x="38467" y="99279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0" y="384401"/>
                </a:lnTo>
                <a:lnTo>
                  <a:pt x="99305" y="411897"/>
                </a:lnTo>
                <a:lnTo>
                  <a:pt x="137565" y="432659"/>
                </a:lnTo>
                <a:lnTo>
                  <a:pt x="179845" y="445779"/>
                </a:lnTo>
                <a:lnTo>
                  <a:pt x="225238" y="450354"/>
                </a:lnTo>
                <a:lnTo>
                  <a:pt x="270631" y="445779"/>
                </a:lnTo>
                <a:lnTo>
                  <a:pt x="312911" y="432659"/>
                </a:lnTo>
                <a:lnTo>
                  <a:pt x="351171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9"/>
                </a:lnTo>
                <a:lnTo>
                  <a:pt x="384506" y="65953"/>
                </a:lnTo>
                <a:lnTo>
                  <a:pt x="351171" y="38457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5621459" y="3653577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6233728" y="3653577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7"/>
                </a:lnTo>
                <a:lnTo>
                  <a:pt x="65970" y="65953"/>
                </a:lnTo>
                <a:lnTo>
                  <a:pt x="38467" y="99279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0" y="384401"/>
                </a:lnTo>
                <a:lnTo>
                  <a:pt x="99305" y="411897"/>
                </a:lnTo>
                <a:lnTo>
                  <a:pt x="137565" y="432659"/>
                </a:lnTo>
                <a:lnTo>
                  <a:pt x="179845" y="445779"/>
                </a:lnTo>
                <a:lnTo>
                  <a:pt x="225238" y="450354"/>
                </a:lnTo>
                <a:lnTo>
                  <a:pt x="270631" y="445779"/>
                </a:lnTo>
                <a:lnTo>
                  <a:pt x="312911" y="432659"/>
                </a:lnTo>
                <a:lnTo>
                  <a:pt x="351171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9"/>
                </a:lnTo>
                <a:lnTo>
                  <a:pt x="384506" y="65953"/>
                </a:lnTo>
                <a:lnTo>
                  <a:pt x="351171" y="38457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6233728" y="3653577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1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1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6844412" y="3653577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7"/>
                </a:lnTo>
                <a:lnTo>
                  <a:pt x="65971" y="65953"/>
                </a:lnTo>
                <a:lnTo>
                  <a:pt x="38467" y="99279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1" y="384401"/>
                </a:lnTo>
                <a:lnTo>
                  <a:pt x="99305" y="411897"/>
                </a:lnTo>
                <a:lnTo>
                  <a:pt x="137566" y="432659"/>
                </a:lnTo>
                <a:lnTo>
                  <a:pt x="179845" y="445779"/>
                </a:lnTo>
                <a:lnTo>
                  <a:pt x="225239" y="450354"/>
                </a:lnTo>
                <a:lnTo>
                  <a:pt x="270632" y="445779"/>
                </a:lnTo>
                <a:lnTo>
                  <a:pt x="312912" y="432659"/>
                </a:lnTo>
                <a:lnTo>
                  <a:pt x="351172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9"/>
                </a:lnTo>
                <a:lnTo>
                  <a:pt x="384506" y="65953"/>
                </a:lnTo>
                <a:lnTo>
                  <a:pt x="351172" y="38457"/>
                </a:lnTo>
                <a:lnTo>
                  <a:pt x="312912" y="17695"/>
                </a:lnTo>
                <a:lnTo>
                  <a:pt x="270632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844412" y="3653577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7456682" y="3653577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9" y="0"/>
                </a:moveTo>
                <a:lnTo>
                  <a:pt x="179845" y="4574"/>
                </a:lnTo>
                <a:lnTo>
                  <a:pt x="137566" y="17695"/>
                </a:lnTo>
                <a:lnTo>
                  <a:pt x="99305" y="38457"/>
                </a:lnTo>
                <a:lnTo>
                  <a:pt x="65971" y="65953"/>
                </a:lnTo>
                <a:lnTo>
                  <a:pt x="38467" y="99279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1" y="384401"/>
                </a:lnTo>
                <a:lnTo>
                  <a:pt x="99305" y="411897"/>
                </a:lnTo>
                <a:lnTo>
                  <a:pt x="137566" y="432659"/>
                </a:lnTo>
                <a:lnTo>
                  <a:pt x="179845" y="445779"/>
                </a:lnTo>
                <a:lnTo>
                  <a:pt x="225239" y="450354"/>
                </a:lnTo>
                <a:lnTo>
                  <a:pt x="270633" y="445779"/>
                </a:lnTo>
                <a:lnTo>
                  <a:pt x="312912" y="432659"/>
                </a:lnTo>
                <a:lnTo>
                  <a:pt x="351172" y="411897"/>
                </a:lnTo>
                <a:lnTo>
                  <a:pt x="384507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9"/>
                </a:lnTo>
                <a:lnTo>
                  <a:pt x="384507" y="65953"/>
                </a:lnTo>
                <a:lnTo>
                  <a:pt x="351172" y="38457"/>
                </a:lnTo>
                <a:lnTo>
                  <a:pt x="312912" y="17695"/>
                </a:lnTo>
                <a:lnTo>
                  <a:pt x="270633" y="4574"/>
                </a:lnTo>
                <a:lnTo>
                  <a:pt x="225239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7456681" y="3653577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8067364" y="3653577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7"/>
                </a:lnTo>
                <a:lnTo>
                  <a:pt x="65970" y="65953"/>
                </a:lnTo>
                <a:lnTo>
                  <a:pt x="38467" y="99279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0" y="384401"/>
                </a:lnTo>
                <a:lnTo>
                  <a:pt x="99305" y="411897"/>
                </a:lnTo>
                <a:lnTo>
                  <a:pt x="137565" y="432659"/>
                </a:lnTo>
                <a:lnTo>
                  <a:pt x="179845" y="445779"/>
                </a:lnTo>
                <a:lnTo>
                  <a:pt x="225238" y="450354"/>
                </a:lnTo>
                <a:lnTo>
                  <a:pt x="270631" y="445779"/>
                </a:lnTo>
                <a:lnTo>
                  <a:pt x="312911" y="432659"/>
                </a:lnTo>
                <a:lnTo>
                  <a:pt x="351171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9"/>
                </a:lnTo>
                <a:lnTo>
                  <a:pt x="384506" y="65953"/>
                </a:lnTo>
                <a:lnTo>
                  <a:pt x="351171" y="38457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8067364" y="3653577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8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7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8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8679634" y="3653577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238" y="0"/>
                </a:moveTo>
                <a:lnTo>
                  <a:pt x="179845" y="4574"/>
                </a:lnTo>
                <a:lnTo>
                  <a:pt x="137565" y="17695"/>
                </a:lnTo>
                <a:lnTo>
                  <a:pt x="99305" y="38457"/>
                </a:lnTo>
                <a:lnTo>
                  <a:pt x="65970" y="65953"/>
                </a:lnTo>
                <a:lnTo>
                  <a:pt x="38467" y="99279"/>
                </a:lnTo>
                <a:lnTo>
                  <a:pt x="17700" y="137528"/>
                </a:lnTo>
                <a:lnTo>
                  <a:pt x="4576" y="179796"/>
                </a:lnTo>
                <a:lnTo>
                  <a:pt x="0" y="225177"/>
                </a:lnTo>
                <a:lnTo>
                  <a:pt x="4576" y="270558"/>
                </a:lnTo>
                <a:lnTo>
                  <a:pt x="17700" y="312826"/>
                </a:lnTo>
                <a:lnTo>
                  <a:pt x="38467" y="351076"/>
                </a:lnTo>
                <a:lnTo>
                  <a:pt x="65970" y="384401"/>
                </a:lnTo>
                <a:lnTo>
                  <a:pt x="99305" y="411897"/>
                </a:lnTo>
                <a:lnTo>
                  <a:pt x="137565" y="432659"/>
                </a:lnTo>
                <a:lnTo>
                  <a:pt x="179845" y="445779"/>
                </a:lnTo>
                <a:lnTo>
                  <a:pt x="225238" y="450354"/>
                </a:lnTo>
                <a:lnTo>
                  <a:pt x="270631" y="445779"/>
                </a:lnTo>
                <a:lnTo>
                  <a:pt x="312911" y="432659"/>
                </a:lnTo>
                <a:lnTo>
                  <a:pt x="351171" y="411897"/>
                </a:lnTo>
                <a:lnTo>
                  <a:pt x="384506" y="384401"/>
                </a:lnTo>
                <a:lnTo>
                  <a:pt x="412010" y="351076"/>
                </a:lnTo>
                <a:lnTo>
                  <a:pt x="432777" y="312826"/>
                </a:lnTo>
                <a:lnTo>
                  <a:pt x="445901" y="270558"/>
                </a:lnTo>
                <a:lnTo>
                  <a:pt x="450477" y="225177"/>
                </a:lnTo>
                <a:lnTo>
                  <a:pt x="445901" y="179796"/>
                </a:lnTo>
                <a:lnTo>
                  <a:pt x="432777" y="137528"/>
                </a:lnTo>
                <a:lnTo>
                  <a:pt x="412010" y="99279"/>
                </a:lnTo>
                <a:lnTo>
                  <a:pt x="384506" y="65953"/>
                </a:lnTo>
                <a:lnTo>
                  <a:pt x="351171" y="38457"/>
                </a:lnTo>
                <a:lnTo>
                  <a:pt x="312911" y="17695"/>
                </a:lnTo>
                <a:lnTo>
                  <a:pt x="270631" y="4574"/>
                </a:lnTo>
                <a:lnTo>
                  <a:pt x="225238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8679634" y="3653577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0" y="225176"/>
                </a:moveTo>
                <a:lnTo>
                  <a:pt x="4576" y="179795"/>
                </a:lnTo>
                <a:lnTo>
                  <a:pt x="17700" y="137527"/>
                </a:lnTo>
                <a:lnTo>
                  <a:pt x="38467" y="99278"/>
                </a:lnTo>
                <a:lnTo>
                  <a:pt x="65970" y="65952"/>
                </a:lnTo>
                <a:lnTo>
                  <a:pt x="99305" y="38456"/>
                </a:lnTo>
                <a:lnTo>
                  <a:pt x="137565" y="17695"/>
                </a:lnTo>
                <a:lnTo>
                  <a:pt x="179845" y="4574"/>
                </a:lnTo>
                <a:lnTo>
                  <a:pt x="225239" y="0"/>
                </a:lnTo>
                <a:lnTo>
                  <a:pt x="270632" y="4574"/>
                </a:lnTo>
                <a:lnTo>
                  <a:pt x="312912" y="17695"/>
                </a:lnTo>
                <a:lnTo>
                  <a:pt x="351172" y="38456"/>
                </a:lnTo>
                <a:lnTo>
                  <a:pt x="384507" y="65952"/>
                </a:lnTo>
                <a:lnTo>
                  <a:pt x="412010" y="99278"/>
                </a:lnTo>
                <a:lnTo>
                  <a:pt x="432777" y="137527"/>
                </a:lnTo>
                <a:lnTo>
                  <a:pt x="445901" y="179795"/>
                </a:lnTo>
                <a:lnTo>
                  <a:pt x="450478" y="225176"/>
                </a:lnTo>
                <a:lnTo>
                  <a:pt x="445901" y="270558"/>
                </a:lnTo>
                <a:lnTo>
                  <a:pt x="432777" y="312826"/>
                </a:lnTo>
                <a:lnTo>
                  <a:pt x="412010" y="351075"/>
                </a:lnTo>
                <a:lnTo>
                  <a:pt x="384507" y="384401"/>
                </a:lnTo>
                <a:lnTo>
                  <a:pt x="351172" y="411897"/>
                </a:lnTo>
                <a:lnTo>
                  <a:pt x="312912" y="432658"/>
                </a:lnTo>
                <a:lnTo>
                  <a:pt x="270632" y="445779"/>
                </a:lnTo>
                <a:lnTo>
                  <a:pt x="225239" y="450354"/>
                </a:lnTo>
                <a:lnTo>
                  <a:pt x="179845" y="445779"/>
                </a:lnTo>
                <a:lnTo>
                  <a:pt x="137565" y="432658"/>
                </a:lnTo>
                <a:lnTo>
                  <a:pt x="99305" y="411897"/>
                </a:lnTo>
                <a:lnTo>
                  <a:pt x="65970" y="384401"/>
                </a:lnTo>
                <a:lnTo>
                  <a:pt x="38467" y="351075"/>
                </a:lnTo>
                <a:lnTo>
                  <a:pt x="17700" y="312826"/>
                </a:lnTo>
                <a:lnTo>
                  <a:pt x="4576" y="270558"/>
                </a:lnTo>
                <a:lnTo>
                  <a:pt x="0" y="225176"/>
                </a:lnTo>
                <a:close/>
              </a:path>
            </a:pathLst>
          </a:custGeom>
          <a:ln w="21579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 txBox="1"/>
          <p:nvPr/>
        </p:nvSpPr>
        <p:spPr>
          <a:xfrm>
            <a:off x="1219282" y="5052622"/>
            <a:ext cx="6189345" cy="20758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08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B is computed from:</a:t>
            </a:r>
            <a:endParaRPr sz="1800">
              <a:latin typeface="Arial"/>
              <a:cs typeface="Arial"/>
            </a:endParaRPr>
          </a:p>
          <a:p>
            <a:pPr marL="761365" marR="493395" indent="-749300">
              <a:lnSpc>
                <a:spcPts val="2000"/>
              </a:lnSpc>
              <a:spcBef>
                <a:spcPts val="120"/>
              </a:spcBef>
              <a:tabLst>
                <a:tab pos="3693160" algn="l"/>
              </a:tabLst>
            </a:pPr>
            <a:r>
              <a:rPr sz="1800" spc="-5" dirty="0">
                <a:latin typeface="Arial"/>
                <a:cs typeface="Arial"/>
              </a:rPr>
              <a:t>B[i][j] = A[i-2][j] + A[i-1][j] + C*A[i][j] + A[i+1][j] + A[i+2][j]</a:t>
            </a:r>
            <a:r>
              <a:rPr sz="1800" spc="-3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+  A[i][j-2] +</a:t>
            </a:r>
            <a:r>
              <a:rPr sz="1800" spc="-8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A[i][j-1]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+	A[i][j+1] +</a:t>
            </a:r>
            <a:r>
              <a:rPr sz="1800" spc="-114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A[i][j+2]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080"/>
              </a:lnSpc>
              <a:spcBef>
                <a:spcPts val="1795"/>
              </a:spcBef>
              <a:tabLst>
                <a:tab pos="2183130" algn="l"/>
              </a:tabLst>
            </a:pPr>
            <a:r>
              <a:rPr sz="1800" spc="-5" dirty="0">
                <a:latin typeface="Arial"/>
                <a:cs typeface="Arial"/>
              </a:rPr>
              <a:t>Arithmetic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intensity:	7 adds, 1 mul, 1 load and 1 store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→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000"/>
              </a:lnSpc>
            </a:pPr>
            <a:r>
              <a:rPr sz="1800" spc="-5" dirty="0">
                <a:latin typeface="Arial"/>
                <a:cs typeface="Arial"/>
              </a:rPr>
              <a:t>AI = 8 / (2*8) = 1 /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000"/>
              </a:lnSpc>
            </a:pPr>
            <a:r>
              <a:rPr sz="1800" spc="-5" dirty="0">
                <a:latin typeface="Arial"/>
                <a:cs typeface="Arial"/>
              </a:rPr>
              <a:t>Estimated performance on BG/Q: </a:t>
            </a:r>
            <a:r>
              <a:rPr sz="1800" spc="-40" dirty="0">
                <a:latin typeface="Arial"/>
                <a:cs typeface="Arial"/>
              </a:rPr>
              <a:t>7.11 </a:t>
            </a:r>
            <a:r>
              <a:rPr sz="1800" spc="-5" dirty="0">
                <a:latin typeface="Arial"/>
                <a:cs typeface="Arial"/>
              </a:rPr>
              <a:t>/ (½) =</a:t>
            </a:r>
            <a:r>
              <a:rPr sz="1800" spc="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14.22;</a:t>
            </a:r>
            <a:endParaRPr sz="1800">
              <a:latin typeface="Arial"/>
              <a:cs typeface="Arial"/>
            </a:endParaRPr>
          </a:p>
          <a:p>
            <a:pPr marL="3502025">
              <a:lnSpc>
                <a:spcPts val="2080"/>
              </a:lnSpc>
              <a:tabLst>
                <a:tab pos="5160010" algn="l"/>
              </a:tabLst>
            </a:pPr>
            <a:r>
              <a:rPr sz="1800" spc="-5" dirty="0">
                <a:latin typeface="Arial"/>
                <a:cs typeface="Arial"/>
              </a:rPr>
              <a:t>204.8 /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14.22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=	</a:t>
            </a:r>
            <a:r>
              <a:rPr sz="1800" b="1" spc="-5" dirty="0">
                <a:latin typeface="Arial"/>
                <a:cs typeface="Arial"/>
              </a:rPr>
              <a:t>14.4</a:t>
            </a:r>
            <a:r>
              <a:rPr sz="1800" b="1" spc="-6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GF/s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2" name="object 10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25</a:t>
            </a:fld>
            <a:endParaRPr dirty="0"/>
          </a:p>
        </p:txBody>
      </p:sp>
      <p:sp>
        <p:nvSpPr>
          <p:cNvPr id="103" name="object 103"/>
          <p:cNvSpPr txBox="1">
            <a:spLocks noGrp="1"/>
          </p:cNvSpPr>
          <p:nvPr>
            <p:ph type="dt" sz="half" idx="4294967295"/>
          </p:nvPr>
        </p:nvSpPr>
        <p:spPr>
          <a:xfrm>
            <a:off x="1790884" y="7242119"/>
            <a:ext cx="1201420" cy="13779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ICSC 2014, </a:t>
            </a:r>
            <a:r>
              <a:rPr spc="-5" dirty="0"/>
              <a:t>Shanghai,</a:t>
            </a:r>
            <a:r>
              <a:rPr spc="-55" dirty="0"/>
              <a:t> </a:t>
            </a:r>
            <a:r>
              <a:rPr spc="-5" dirty="0"/>
              <a:t>China</a:t>
            </a:r>
          </a:p>
        </p:txBody>
      </p:sp>
      <p:sp>
        <p:nvSpPr>
          <p:cNvPr id="104" name="object 104"/>
          <p:cNvSpPr txBox="1">
            <a:spLocks noGrp="1"/>
          </p:cNvSpPr>
          <p:nvPr>
            <p:ph type="ftr" sz="quarter" idx="4294967295"/>
          </p:nvPr>
        </p:nvSpPr>
        <p:spPr>
          <a:xfrm>
            <a:off x="8663747" y="7240682"/>
            <a:ext cx="1122045" cy="13906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© 2014 IBM</a:t>
            </a:r>
            <a:r>
              <a:rPr spc="-100" dirty="0"/>
              <a:t> </a:t>
            </a:r>
            <a:r>
              <a:rPr dirty="0"/>
              <a:t>Corporation</a:t>
            </a:r>
          </a:p>
        </p:txBody>
      </p:sp>
      <p:sp>
        <p:nvSpPr>
          <p:cNvPr id="101" name="object 101"/>
          <p:cNvSpPr txBox="1">
            <a:spLocks noGrp="1"/>
          </p:cNvSpPr>
          <p:nvPr>
            <p:ph type="title"/>
          </p:nvPr>
        </p:nvSpPr>
        <p:spPr>
          <a:xfrm>
            <a:off x="3797399" y="221803"/>
            <a:ext cx="24930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Example: 2D</a:t>
            </a:r>
            <a:r>
              <a:rPr spc="-40" dirty="0"/>
              <a:t> </a:t>
            </a:r>
            <a:r>
              <a:rPr spc="-5" dirty="0"/>
              <a:t>stencil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20596" y="250549"/>
            <a:ext cx="648752" cy="26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43733" y="77499"/>
            <a:ext cx="345503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17650" algn="l"/>
              </a:tabLst>
            </a:pPr>
            <a:r>
              <a:rPr spc="-5" dirty="0"/>
              <a:t>2D</a:t>
            </a:r>
            <a:r>
              <a:rPr spc="5" dirty="0"/>
              <a:t> </a:t>
            </a:r>
            <a:r>
              <a:rPr spc="-5" dirty="0"/>
              <a:t>Stencil:	Algorithm No.</a:t>
            </a:r>
            <a:r>
              <a:rPr spc="-50" dirty="0"/>
              <a:t> </a:t>
            </a:r>
            <a:r>
              <a:rPr spc="-5" dirty="0"/>
              <a:t>1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32542" y="929661"/>
            <a:ext cx="417766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#pragma omp parallel for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private(row,col)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2542" y="1437102"/>
            <a:ext cx="4323080" cy="232918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202565" marR="887094" indent="-190500" algn="r">
              <a:lnSpc>
                <a:spcPts val="2000"/>
              </a:lnSpc>
              <a:spcBef>
                <a:spcPts val="295"/>
              </a:spcBef>
            </a:pPr>
            <a:r>
              <a:rPr sz="1800" spc="-5" dirty="0">
                <a:latin typeface="Arial"/>
                <a:cs typeface="Arial"/>
              </a:rPr>
              <a:t>for (row = 2; row &lt;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(N-2);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++row){  for (col = 2; col &lt; (N-2);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++col) {  B[row][col] = C*A[row][col]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+</a:t>
            </a:r>
            <a:endParaRPr sz="1800">
              <a:latin typeface="Arial"/>
              <a:cs typeface="Arial"/>
            </a:endParaRPr>
          </a:p>
          <a:p>
            <a:pPr marL="1268730">
              <a:lnSpc>
                <a:spcPts val="1870"/>
              </a:lnSpc>
            </a:pPr>
            <a:r>
              <a:rPr sz="1800" spc="-5" dirty="0">
                <a:latin typeface="Arial"/>
                <a:cs typeface="Arial"/>
              </a:rPr>
              <a:t>A[row][col-1] + A[row][col+1]</a:t>
            </a:r>
            <a:r>
              <a:rPr sz="1800" spc="-1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+</a:t>
            </a:r>
            <a:endParaRPr sz="1800">
              <a:latin typeface="Arial"/>
              <a:cs typeface="Arial"/>
            </a:endParaRPr>
          </a:p>
          <a:p>
            <a:pPr marL="1268730">
              <a:lnSpc>
                <a:spcPts val="2000"/>
              </a:lnSpc>
            </a:pPr>
            <a:r>
              <a:rPr sz="1800" spc="-5" dirty="0">
                <a:latin typeface="Arial"/>
                <a:cs typeface="Arial"/>
              </a:rPr>
              <a:t>A[row][col-2] + A[row][col+2]</a:t>
            </a:r>
            <a:r>
              <a:rPr sz="1800" spc="-1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+</a:t>
            </a:r>
            <a:endParaRPr sz="1800">
              <a:latin typeface="Arial"/>
              <a:cs typeface="Arial"/>
            </a:endParaRPr>
          </a:p>
          <a:p>
            <a:pPr marL="1268730">
              <a:lnSpc>
                <a:spcPts val="2000"/>
              </a:lnSpc>
            </a:pPr>
            <a:r>
              <a:rPr sz="1800" spc="-5" dirty="0">
                <a:latin typeface="Arial"/>
                <a:cs typeface="Arial"/>
              </a:rPr>
              <a:t>A[row-1][col] + A[row+1][col]</a:t>
            </a:r>
            <a:r>
              <a:rPr sz="1800" spc="-1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+</a:t>
            </a:r>
            <a:endParaRPr sz="1800">
              <a:latin typeface="Arial"/>
              <a:cs typeface="Arial"/>
            </a:endParaRPr>
          </a:p>
          <a:p>
            <a:pPr marL="1268730">
              <a:lnSpc>
                <a:spcPts val="2000"/>
              </a:lnSpc>
            </a:pPr>
            <a:r>
              <a:rPr sz="1800" spc="-5" dirty="0">
                <a:latin typeface="Arial"/>
                <a:cs typeface="Arial"/>
              </a:rPr>
              <a:t>A[row-2][col] + A[row+2][col]</a:t>
            </a:r>
            <a:r>
              <a:rPr sz="1800" spc="-1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;</a:t>
            </a:r>
            <a:endParaRPr sz="1800">
              <a:latin typeface="Arial"/>
              <a:cs typeface="Arial"/>
            </a:endParaRPr>
          </a:p>
          <a:p>
            <a:pPr marL="202565">
              <a:lnSpc>
                <a:spcPts val="2000"/>
              </a:lnSpc>
            </a:pPr>
            <a:r>
              <a:rPr sz="1800" spc="-5" dirty="0">
                <a:latin typeface="Arial"/>
                <a:cs typeface="Arial"/>
              </a:rPr>
              <a:t>}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080"/>
              </a:lnSpc>
            </a:pPr>
            <a:r>
              <a:rPr sz="1800" spc="-5" dirty="0">
                <a:latin typeface="Arial"/>
                <a:cs typeface="Arial"/>
              </a:rPr>
              <a:t>}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4048" y="4499194"/>
            <a:ext cx="3994150" cy="1314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080"/>
              </a:lnSpc>
              <a:spcBef>
                <a:spcPts val="95"/>
              </a:spcBef>
            </a:pPr>
            <a:r>
              <a:rPr sz="1800" b="1" spc="-5" dirty="0">
                <a:latin typeface="Arial"/>
                <a:cs typeface="Arial"/>
              </a:rPr>
              <a:t>HPM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info: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000"/>
              </a:lnSpc>
            </a:pPr>
            <a:r>
              <a:rPr sz="1800" spc="-45" dirty="0">
                <a:latin typeface="Arial"/>
                <a:cs typeface="Arial"/>
              </a:rPr>
              <a:t>Total </a:t>
            </a:r>
            <a:r>
              <a:rPr sz="1800" spc="-5" dirty="0">
                <a:latin typeface="Arial"/>
                <a:cs typeface="Arial"/>
              </a:rPr>
              <a:t>weighted </a:t>
            </a:r>
            <a:r>
              <a:rPr sz="1800" b="1" spc="-5" dirty="0">
                <a:solidFill>
                  <a:srgbClr val="FF3333"/>
                </a:solidFill>
                <a:latin typeface="Arial"/>
                <a:cs typeface="Arial"/>
              </a:rPr>
              <a:t>GFlops =</a:t>
            </a:r>
            <a:r>
              <a:rPr sz="1800" b="1" spc="25" dirty="0">
                <a:solidFill>
                  <a:srgbClr val="FF333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3333"/>
                </a:solidFill>
                <a:latin typeface="Arial"/>
                <a:cs typeface="Arial"/>
              </a:rPr>
              <a:t>4.922</a:t>
            </a:r>
            <a:endParaRPr sz="1800">
              <a:latin typeface="Arial"/>
              <a:cs typeface="Arial"/>
            </a:endParaRPr>
          </a:p>
          <a:p>
            <a:pPr marL="1154430" marR="5080" indent="-1142365">
              <a:lnSpc>
                <a:spcPts val="2000"/>
              </a:lnSpc>
              <a:spcBef>
                <a:spcPts val="120"/>
              </a:spcBef>
              <a:tabLst>
                <a:tab pos="2587625" algn="l"/>
              </a:tabLst>
            </a:pPr>
            <a:r>
              <a:rPr sz="1800" spc="-5" dirty="0">
                <a:latin typeface="Arial"/>
                <a:cs typeface="Arial"/>
              </a:rPr>
              <a:t>Loads that hit in L1 d-cache = 93.05 %  L1P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buffer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=	5.08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%</a:t>
            </a:r>
            <a:endParaRPr sz="1800">
              <a:latin typeface="Arial"/>
              <a:cs typeface="Arial"/>
            </a:endParaRPr>
          </a:p>
          <a:p>
            <a:pPr marL="1154430">
              <a:lnSpc>
                <a:spcPts val="1955"/>
              </a:lnSpc>
              <a:tabLst>
                <a:tab pos="2272030" algn="l"/>
                <a:tab pos="2595880" algn="l"/>
              </a:tabLst>
            </a:pPr>
            <a:r>
              <a:rPr sz="1800" spc="-5" dirty="0">
                <a:latin typeface="Arial"/>
                <a:cs typeface="Arial"/>
              </a:rPr>
              <a:t>L2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cache	=	0.00</a:t>
            </a:r>
            <a:r>
              <a:rPr sz="1800" spc="-8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%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4048" y="5767798"/>
            <a:ext cx="8352790" cy="553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54430">
              <a:lnSpc>
                <a:spcPts val="2080"/>
              </a:lnSpc>
              <a:spcBef>
                <a:spcPts val="95"/>
              </a:spcBef>
              <a:tabLst>
                <a:tab pos="2157095" algn="l"/>
                <a:tab pos="2480945" algn="l"/>
              </a:tabLst>
            </a:pPr>
            <a:r>
              <a:rPr sz="1800" spc="-5" dirty="0">
                <a:latin typeface="Arial"/>
                <a:cs typeface="Arial"/>
              </a:rPr>
              <a:t>DDR	=	1.86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%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080"/>
              </a:lnSpc>
            </a:pPr>
            <a:r>
              <a:rPr sz="1800" spc="-10" dirty="0">
                <a:latin typeface="Arial"/>
                <a:cs typeface="Arial"/>
              </a:rPr>
              <a:t>Average </a:t>
            </a:r>
            <a:r>
              <a:rPr sz="1800" spc="-5" dirty="0">
                <a:latin typeface="Arial"/>
                <a:cs typeface="Arial"/>
              </a:rPr>
              <a:t>DDR </a:t>
            </a:r>
            <a:r>
              <a:rPr sz="1800" spc="-10" dirty="0">
                <a:latin typeface="Arial"/>
                <a:cs typeface="Arial"/>
              </a:rPr>
              <a:t>traffic </a:t>
            </a:r>
            <a:r>
              <a:rPr sz="1800" spc="-5" dirty="0">
                <a:latin typeface="Arial"/>
                <a:cs typeface="Arial"/>
              </a:rPr>
              <a:t>per node: </a:t>
            </a:r>
            <a:r>
              <a:rPr sz="1800" b="1" spc="-5" dirty="0">
                <a:latin typeface="Arial"/>
                <a:cs typeface="Arial"/>
              </a:rPr>
              <a:t>ld = 13.680, st = 2.757</a:t>
            </a:r>
            <a:r>
              <a:rPr sz="1800" spc="-5" dirty="0">
                <a:latin typeface="Arial"/>
                <a:cs typeface="Arial"/>
              </a:rPr>
              <a:t>, total = 16.437</a:t>
            </a:r>
            <a:r>
              <a:rPr sz="1800" spc="14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(Bytes/cycle)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72745" y="1243640"/>
            <a:ext cx="3068955" cy="55372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>
              <a:lnSpc>
                <a:spcPts val="2000"/>
              </a:lnSpc>
              <a:spcBef>
                <a:spcPts val="295"/>
              </a:spcBef>
            </a:pPr>
            <a:r>
              <a:rPr sz="1800" spc="-20" dirty="0">
                <a:latin typeface="Arial"/>
                <a:cs typeface="Arial"/>
              </a:rPr>
              <a:t>We </a:t>
            </a:r>
            <a:r>
              <a:rPr sz="1800" spc="-5" dirty="0">
                <a:latin typeface="Arial"/>
                <a:cs typeface="Arial"/>
              </a:rPr>
              <a:t>run on a single BGQ node  1 mpi rank, 64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threads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654583" y="6381076"/>
            <a:ext cx="5253990" cy="1905"/>
          </a:xfrm>
          <a:custGeom>
            <a:avLst/>
            <a:gdLst/>
            <a:ahLst/>
            <a:cxnLst/>
            <a:rect l="l" t="t" r="r" b="b"/>
            <a:pathLst>
              <a:path w="5253990" h="1904">
                <a:moveTo>
                  <a:pt x="0" y="0"/>
                </a:moveTo>
                <a:lnTo>
                  <a:pt x="5253463" y="1586"/>
                </a:lnTo>
              </a:path>
            </a:pathLst>
          </a:custGeom>
          <a:ln w="21576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395520" y="4566973"/>
            <a:ext cx="3285490" cy="1111885"/>
          </a:xfrm>
          <a:prstGeom prst="rect">
            <a:avLst/>
          </a:prstGeom>
          <a:solidFill>
            <a:srgbClr val="FFFDA9"/>
          </a:solidFill>
          <a:ln w="21576">
            <a:solidFill>
              <a:srgbClr val="929292"/>
            </a:solidFill>
          </a:ln>
        </p:spPr>
        <p:txBody>
          <a:bodyPr vert="horz" wrap="square" lIns="0" tIns="155575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1225"/>
              </a:spcBef>
            </a:pPr>
            <a:r>
              <a:rPr sz="1800" b="1" spc="-20" dirty="0">
                <a:latin typeface="Arial"/>
                <a:cs typeface="Arial"/>
              </a:rPr>
              <a:t>We </a:t>
            </a:r>
            <a:r>
              <a:rPr sz="1800" b="1" spc="-5" dirty="0">
                <a:latin typeface="Arial"/>
                <a:cs typeface="Arial"/>
              </a:rPr>
              <a:t>estimated 14.4GF/s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550">
              <a:latin typeface="Times New Roman"/>
              <a:cs typeface="Times New Roman"/>
            </a:endParaRPr>
          </a:p>
          <a:p>
            <a:pPr marR="50165" algn="ctr">
              <a:lnSpc>
                <a:spcPct val="100000"/>
              </a:lnSpc>
              <a:spcBef>
                <a:spcPts val="5"/>
              </a:spcBef>
            </a:pPr>
            <a:r>
              <a:rPr sz="1800" b="1" spc="-5" dirty="0">
                <a:latin typeface="Arial"/>
                <a:cs typeface="Arial"/>
              </a:rPr>
              <a:t>What have we done</a:t>
            </a:r>
            <a:r>
              <a:rPr sz="1800" b="1" spc="-5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wrong?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26</a:t>
            </a:fld>
            <a:endParaRPr dirty="0"/>
          </a:p>
        </p:txBody>
      </p:sp>
      <p:sp>
        <p:nvSpPr>
          <p:cNvPr id="12" name="object 12"/>
          <p:cNvSpPr txBox="1">
            <a:spLocks noGrp="1"/>
          </p:cNvSpPr>
          <p:nvPr>
            <p:ph type="dt" sz="half" idx="4294967295"/>
          </p:nvPr>
        </p:nvSpPr>
        <p:spPr>
          <a:xfrm>
            <a:off x="1790884" y="7242119"/>
            <a:ext cx="1201420" cy="13779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ICSC 2014, </a:t>
            </a:r>
            <a:r>
              <a:rPr spc="-5" dirty="0"/>
              <a:t>Shanghai,</a:t>
            </a:r>
            <a:r>
              <a:rPr spc="-55" dirty="0"/>
              <a:t> </a:t>
            </a:r>
            <a:r>
              <a:rPr spc="-5" dirty="0"/>
              <a:t>China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4294967295"/>
          </p:nvPr>
        </p:nvSpPr>
        <p:spPr>
          <a:xfrm>
            <a:off x="8663747" y="7240682"/>
            <a:ext cx="1122045" cy="13906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© 2014 IBM</a:t>
            </a:r>
            <a:r>
              <a:rPr spc="-100" dirty="0"/>
              <a:t> </a:t>
            </a:r>
            <a:r>
              <a:rPr dirty="0"/>
              <a:t>Corporation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20596" y="250549"/>
            <a:ext cx="648752" cy="26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48212" y="221803"/>
            <a:ext cx="345503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17650" algn="l"/>
              </a:tabLst>
            </a:pPr>
            <a:r>
              <a:rPr spc="-5" dirty="0"/>
              <a:t>2D</a:t>
            </a:r>
            <a:r>
              <a:rPr spc="5" dirty="0"/>
              <a:t> </a:t>
            </a:r>
            <a:r>
              <a:rPr spc="-5" dirty="0"/>
              <a:t>Stencil:	Algorithm No.</a:t>
            </a:r>
            <a:r>
              <a:rPr spc="-50" dirty="0"/>
              <a:t> </a:t>
            </a:r>
            <a:r>
              <a:rPr spc="-5" dirty="0"/>
              <a:t>2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16611" y="774257"/>
            <a:ext cx="7285990" cy="41179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#pragma omp parallel for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private(rb,cb,row,col)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550">
              <a:latin typeface="Times New Roman"/>
              <a:cs typeface="Times New Roman"/>
            </a:endParaRPr>
          </a:p>
          <a:p>
            <a:pPr marL="12700">
              <a:lnSpc>
                <a:spcPts val="2080"/>
              </a:lnSpc>
              <a:tabLst>
                <a:tab pos="4721860" algn="l"/>
              </a:tabLst>
            </a:pPr>
            <a:r>
              <a:rPr sz="1800" spc="-5" dirty="0">
                <a:latin typeface="Arial"/>
                <a:cs typeface="Arial"/>
              </a:rPr>
              <a:t>for (rb = 2; rb &lt; N; rb = rb</a:t>
            </a:r>
            <a:r>
              <a:rPr sz="1800" spc="10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+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row_block_size){	</a:t>
            </a:r>
            <a:r>
              <a:rPr sz="1800" b="1" spc="-5" dirty="0">
                <a:latin typeface="Arial"/>
                <a:cs typeface="Arial"/>
              </a:rPr>
              <a:t>//ROW</a:t>
            </a:r>
            <a:r>
              <a:rPr sz="1800" b="1" spc="-10" dirty="0">
                <a:latin typeface="Arial"/>
                <a:cs typeface="Arial"/>
              </a:rPr>
              <a:t> BLOCKING</a:t>
            </a:r>
            <a:endParaRPr sz="1800">
              <a:latin typeface="Arial"/>
              <a:cs typeface="Arial"/>
            </a:endParaRPr>
          </a:p>
          <a:p>
            <a:pPr marL="139065">
              <a:lnSpc>
                <a:spcPts val="2080"/>
              </a:lnSpc>
            </a:pPr>
            <a:r>
              <a:rPr sz="1800" spc="-5" dirty="0">
                <a:latin typeface="Arial"/>
                <a:cs typeface="Arial"/>
              </a:rPr>
              <a:t>for (cb = 2; cb &lt; N; cb = cb + col_block_size){ </a:t>
            </a:r>
            <a:r>
              <a:rPr sz="1800" b="1" spc="-5" dirty="0">
                <a:latin typeface="Arial"/>
                <a:cs typeface="Arial"/>
              </a:rPr>
              <a:t>// COLUMN</a:t>
            </a:r>
            <a:r>
              <a:rPr sz="1800" b="1" spc="7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BLOCKING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>
              <a:latin typeface="Times New Roman"/>
              <a:cs typeface="Times New Roman"/>
            </a:endParaRPr>
          </a:p>
          <a:p>
            <a:pPr marL="456565" marR="689610" indent="-127000">
              <a:lnSpc>
                <a:spcPts val="2000"/>
              </a:lnSpc>
              <a:spcBef>
                <a:spcPts val="5"/>
              </a:spcBef>
            </a:pPr>
            <a:r>
              <a:rPr sz="1800" spc="-5" dirty="0">
                <a:latin typeface="Arial"/>
                <a:cs typeface="Arial"/>
              </a:rPr>
              <a:t>for (row = rb; row &lt; MIN(N-2,rb + row_block_size+1); ++row){  for (col = cb; col &lt; MIN(N-2,cb + col_block_size+1); ++col){  B_rcb[row][col] = C*A[row][col]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+</a:t>
            </a:r>
            <a:endParaRPr sz="1800">
              <a:latin typeface="Arial"/>
              <a:cs typeface="Arial"/>
            </a:endParaRPr>
          </a:p>
          <a:p>
            <a:pPr marL="1205230">
              <a:lnSpc>
                <a:spcPts val="1870"/>
              </a:lnSpc>
            </a:pPr>
            <a:r>
              <a:rPr sz="1800" spc="-5" dirty="0">
                <a:latin typeface="Arial"/>
                <a:cs typeface="Arial"/>
              </a:rPr>
              <a:t>A[row][col-1] + A[row][col+1]</a:t>
            </a:r>
            <a:r>
              <a:rPr sz="1800" spc="-1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+</a:t>
            </a:r>
            <a:endParaRPr sz="1800">
              <a:latin typeface="Arial"/>
              <a:cs typeface="Arial"/>
            </a:endParaRPr>
          </a:p>
          <a:p>
            <a:pPr marL="1205230">
              <a:lnSpc>
                <a:spcPts val="2000"/>
              </a:lnSpc>
            </a:pPr>
            <a:r>
              <a:rPr sz="1800" spc="-5" dirty="0">
                <a:latin typeface="Arial"/>
                <a:cs typeface="Arial"/>
              </a:rPr>
              <a:t>A[row][col-2] + A[row][col+2]</a:t>
            </a:r>
            <a:r>
              <a:rPr sz="1800" spc="-1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+</a:t>
            </a:r>
            <a:endParaRPr sz="1800">
              <a:latin typeface="Arial"/>
              <a:cs typeface="Arial"/>
            </a:endParaRPr>
          </a:p>
          <a:p>
            <a:pPr marL="1205230">
              <a:lnSpc>
                <a:spcPts val="2000"/>
              </a:lnSpc>
            </a:pPr>
            <a:r>
              <a:rPr sz="1800" spc="-5" dirty="0">
                <a:latin typeface="Arial"/>
                <a:cs typeface="Arial"/>
              </a:rPr>
              <a:t>A[row-1][col] + A[row+1][col]</a:t>
            </a:r>
            <a:r>
              <a:rPr sz="1800" spc="-1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+</a:t>
            </a:r>
            <a:endParaRPr sz="1800">
              <a:latin typeface="Arial"/>
              <a:cs typeface="Arial"/>
            </a:endParaRPr>
          </a:p>
          <a:p>
            <a:pPr marL="1205230">
              <a:lnSpc>
                <a:spcPts val="2080"/>
              </a:lnSpc>
            </a:pPr>
            <a:r>
              <a:rPr sz="1800" spc="-5" dirty="0">
                <a:latin typeface="Arial"/>
                <a:cs typeface="Arial"/>
              </a:rPr>
              <a:t>A[row-2][col] + A[row+2][col]</a:t>
            </a:r>
            <a:r>
              <a:rPr sz="1800" spc="-10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;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456565">
              <a:lnSpc>
                <a:spcPts val="2080"/>
              </a:lnSpc>
            </a:pPr>
            <a:r>
              <a:rPr sz="1800" spc="-5" dirty="0">
                <a:latin typeface="Arial"/>
                <a:cs typeface="Arial"/>
              </a:rPr>
              <a:t>}</a:t>
            </a:r>
            <a:endParaRPr sz="1800">
              <a:latin typeface="Arial"/>
              <a:cs typeface="Arial"/>
            </a:endParaRPr>
          </a:p>
          <a:p>
            <a:pPr marL="329565">
              <a:lnSpc>
                <a:spcPts val="2000"/>
              </a:lnSpc>
            </a:pPr>
            <a:r>
              <a:rPr sz="1800" spc="-5" dirty="0">
                <a:latin typeface="Arial"/>
                <a:cs typeface="Arial"/>
              </a:rPr>
              <a:t>}</a:t>
            </a:r>
            <a:endParaRPr sz="1800">
              <a:latin typeface="Arial"/>
              <a:cs typeface="Arial"/>
            </a:endParaRPr>
          </a:p>
          <a:p>
            <a:pPr marL="139065">
              <a:lnSpc>
                <a:spcPts val="2080"/>
              </a:lnSpc>
            </a:pPr>
            <a:r>
              <a:rPr sz="1800" spc="-5" dirty="0">
                <a:latin typeface="Arial"/>
                <a:cs typeface="Arial"/>
              </a:rPr>
              <a:t>}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6611" y="4846474"/>
            <a:ext cx="10223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}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9427" y="5222298"/>
            <a:ext cx="3994150" cy="1314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080"/>
              </a:lnSpc>
              <a:spcBef>
                <a:spcPts val="95"/>
              </a:spcBef>
            </a:pPr>
            <a:r>
              <a:rPr sz="1800" b="1" spc="-5" dirty="0">
                <a:latin typeface="Arial"/>
                <a:cs typeface="Arial"/>
              </a:rPr>
              <a:t>HPM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info: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000"/>
              </a:lnSpc>
            </a:pPr>
            <a:r>
              <a:rPr sz="1800" spc="-45" dirty="0">
                <a:latin typeface="Arial"/>
                <a:cs typeface="Arial"/>
              </a:rPr>
              <a:t>Total </a:t>
            </a:r>
            <a:r>
              <a:rPr sz="1800" spc="-5" dirty="0">
                <a:latin typeface="Arial"/>
                <a:cs typeface="Arial"/>
              </a:rPr>
              <a:t>weighted </a:t>
            </a:r>
            <a:r>
              <a:rPr sz="1800" b="1" spc="-5" dirty="0">
                <a:solidFill>
                  <a:srgbClr val="FF3333"/>
                </a:solidFill>
                <a:latin typeface="Arial"/>
                <a:cs typeface="Arial"/>
              </a:rPr>
              <a:t>GFlops =</a:t>
            </a:r>
            <a:r>
              <a:rPr sz="1800" b="1" spc="25" dirty="0">
                <a:solidFill>
                  <a:srgbClr val="FF333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3333"/>
                </a:solidFill>
                <a:latin typeface="Arial"/>
                <a:cs typeface="Arial"/>
              </a:rPr>
              <a:t>12.264</a:t>
            </a:r>
            <a:endParaRPr sz="1800">
              <a:latin typeface="Arial"/>
              <a:cs typeface="Arial"/>
            </a:endParaRPr>
          </a:p>
          <a:p>
            <a:pPr marL="1154430" marR="5080" indent="-1142365">
              <a:lnSpc>
                <a:spcPts val="2000"/>
              </a:lnSpc>
              <a:spcBef>
                <a:spcPts val="120"/>
              </a:spcBef>
              <a:tabLst>
                <a:tab pos="2587625" algn="l"/>
              </a:tabLst>
            </a:pPr>
            <a:r>
              <a:rPr sz="1800" spc="-5" dirty="0">
                <a:latin typeface="Arial"/>
                <a:cs typeface="Arial"/>
              </a:rPr>
              <a:t>Loads that hit in L1 d-cache = 97.69 %  L1P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buffer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=	1.26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%</a:t>
            </a:r>
            <a:endParaRPr sz="1800">
              <a:latin typeface="Arial"/>
              <a:cs typeface="Arial"/>
            </a:endParaRPr>
          </a:p>
          <a:p>
            <a:pPr marL="1154430">
              <a:lnSpc>
                <a:spcPts val="1955"/>
              </a:lnSpc>
              <a:tabLst>
                <a:tab pos="2272030" algn="l"/>
                <a:tab pos="2595880" algn="l"/>
              </a:tabLst>
            </a:pPr>
            <a:r>
              <a:rPr sz="1800" spc="-5" dirty="0">
                <a:latin typeface="Arial"/>
                <a:cs typeface="Arial"/>
              </a:rPr>
              <a:t>L2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cache	=	0.34</a:t>
            </a:r>
            <a:r>
              <a:rPr sz="1800" spc="-8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%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9427" y="6490901"/>
            <a:ext cx="8225790" cy="553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54430">
              <a:lnSpc>
                <a:spcPts val="2080"/>
              </a:lnSpc>
              <a:spcBef>
                <a:spcPts val="95"/>
              </a:spcBef>
              <a:tabLst>
                <a:tab pos="2157095" algn="l"/>
                <a:tab pos="2480945" algn="l"/>
              </a:tabLst>
            </a:pPr>
            <a:r>
              <a:rPr sz="1800" spc="-5" dirty="0">
                <a:latin typeface="Arial"/>
                <a:cs typeface="Arial"/>
              </a:rPr>
              <a:t>DDR	=	0.70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%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080"/>
              </a:lnSpc>
            </a:pPr>
            <a:r>
              <a:rPr sz="1800" spc="-10" dirty="0">
                <a:latin typeface="Arial"/>
                <a:cs typeface="Arial"/>
              </a:rPr>
              <a:t>Average </a:t>
            </a:r>
            <a:r>
              <a:rPr sz="1800" spc="-5" dirty="0">
                <a:latin typeface="Arial"/>
                <a:cs typeface="Arial"/>
              </a:rPr>
              <a:t>DDR </a:t>
            </a:r>
            <a:r>
              <a:rPr sz="1800" spc="-10" dirty="0">
                <a:latin typeface="Arial"/>
                <a:cs typeface="Arial"/>
              </a:rPr>
              <a:t>traffic </a:t>
            </a:r>
            <a:r>
              <a:rPr sz="1800" spc="-5" dirty="0">
                <a:latin typeface="Arial"/>
                <a:cs typeface="Arial"/>
              </a:rPr>
              <a:t>per node: </a:t>
            </a:r>
            <a:r>
              <a:rPr sz="1800" b="1" spc="-5" dirty="0">
                <a:latin typeface="Arial"/>
                <a:cs typeface="Arial"/>
              </a:rPr>
              <a:t>ld = 7.599, st = 6.746</a:t>
            </a:r>
            <a:r>
              <a:rPr sz="1800" spc="-5" dirty="0">
                <a:latin typeface="Arial"/>
                <a:cs typeface="Arial"/>
              </a:rPr>
              <a:t>, total = 14.346</a:t>
            </a:r>
            <a:r>
              <a:rPr sz="1800" spc="13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(Bytes/cycle)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167108" y="5023670"/>
            <a:ext cx="2904490" cy="1142365"/>
          </a:xfrm>
          <a:prstGeom prst="rect">
            <a:avLst/>
          </a:prstGeom>
          <a:solidFill>
            <a:srgbClr val="FFFDA9"/>
          </a:solidFill>
          <a:ln w="21577">
            <a:solidFill>
              <a:srgbClr val="929292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200">
              <a:latin typeface="Times New Roman"/>
              <a:cs typeface="Times New Roman"/>
            </a:endParaRPr>
          </a:p>
          <a:p>
            <a:pPr marL="288925" marR="243840" indent="-31750">
              <a:lnSpc>
                <a:spcPts val="2000"/>
              </a:lnSpc>
            </a:pPr>
            <a:r>
              <a:rPr sz="1800" spc="-20" dirty="0">
                <a:latin typeface="Arial"/>
                <a:cs typeface="Arial"/>
              </a:rPr>
              <a:t>We </a:t>
            </a:r>
            <a:r>
              <a:rPr sz="1800" spc="-5" dirty="0">
                <a:latin typeface="Arial"/>
                <a:cs typeface="Arial"/>
              </a:rPr>
              <a:t>estimated 14.4GF/s  </a:t>
            </a:r>
            <a:r>
              <a:rPr sz="1800" spc="-20" dirty="0">
                <a:latin typeface="Arial"/>
                <a:cs typeface="Arial"/>
              </a:rPr>
              <a:t>We </a:t>
            </a:r>
            <a:r>
              <a:rPr sz="1800" spc="-5" dirty="0">
                <a:latin typeface="Arial"/>
                <a:cs typeface="Arial"/>
              </a:rPr>
              <a:t>got 12.264GF/s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…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691065" y="7135895"/>
            <a:ext cx="5253990" cy="1905"/>
          </a:xfrm>
          <a:custGeom>
            <a:avLst/>
            <a:gdLst/>
            <a:ahLst/>
            <a:cxnLst/>
            <a:rect l="l" t="t" r="r" b="b"/>
            <a:pathLst>
              <a:path w="5253990" h="1904">
                <a:moveTo>
                  <a:pt x="0" y="0"/>
                </a:moveTo>
                <a:lnTo>
                  <a:pt x="5253463" y="1586"/>
                </a:lnTo>
              </a:path>
            </a:pathLst>
          </a:custGeom>
          <a:ln w="21576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27</a:t>
            </a:fld>
            <a:endParaRPr dirty="0"/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4294967295"/>
          </p:nvPr>
        </p:nvSpPr>
        <p:spPr>
          <a:xfrm>
            <a:off x="1790884" y="7242119"/>
            <a:ext cx="1201420" cy="13779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ICSC 2014, </a:t>
            </a:r>
            <a:r>
              <a:rPr spc="-5" dirty="0"/>
              <a:t>Shanghai,</a:t>
            </a:r>
            <a:r>
              <a:rPr spc="-55" dirty="0"/>
              <a:t> </a:t>
            </a:r>
            <a:r>
              <a:rPr spc="-5" dirty="0"/>
              <a:t>China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4294967295"/>
          </p:nvPr>
        </p:nvSpPr>
        <p:spPr>
          <a:xfrm>
            <a:off x="8663747" y="7240682"/>
            <a:ext cx="1122045" cy="13906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© 2014 IBM</a:t>
            </a:r>
            <a:r>
              <a:rPr spc="-100" dirty="0"/>
              <a:t> </a:t>
            </a:r>
            <a:r>
              <a:rPr dirty="0"/>
              <a:t>Corporation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20596" y="250549"/>
            <a:ext cx="648752" cy="26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8672" y="659470"/>
            <a:ext cx="191897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38250" algn="l"/>
              </a:tabLst>
            </a:pPr>
            <a:r>
              <a:rPr spc="-5" dirty="0"/>
              <a:t>Exercise	No</a:t>
            </a:r>
            <a:r>
              <a:rPr spc="-80" dirty="0"/>
              <a:t> </a:t>
            </a:r>
            <a:r>
              <a:rPr spc="-5" dirty="0"/>
              <a:t>1.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28</a:t>
            </a:fld>
            <a:endParaRPr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4294967295"/>
          </p:nvPr>
        </p:nvSpPr>
        <p:spPr>
          <a:xfrm>
            <a:off x="1790884" y="7242119"/>
            <a:ext cx="1201420" cy="13779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ICSC 2014, </a:t>
            </a:r>
            <a:r>
              <a:rPr spc="-5" dirty="0"/>
              <a:t>Shanghai,</a:t>
            </a:r>
            <a:r>
              <a:rPr spc="-55" dirty="0"/>
              <a:t> </a:t>
            </a:r>
            <a:r>
              <a:rPr spc="-5" dirty="0"/>
              <a:t>China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4294967295"/>
          </p:nvPr>
        </p:nvSpPr>
        <p:spPr>
          <a:xfrm>
            <a:off x="8663747" y="7240682"/>
            <a:ext cx="1122045" cy="13906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© 2014 IBM</a:t>
            </a:r>
            <a:r>
              <a:rPr spc="-100" dirty="0"/>
              <a:t> </a:t>
            </a:r>
            <a:r>
              <a:rPr dirty="0"/>
              <a:t>Corporation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78672" y="1974378"/>
            <a:ext cx="7976234" cy="2359660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350520" indent="-338455">
              <a:lnSpc>
                <a:spcPct val="100000"/>
              </a:lnSpc>
              <a:spcBef>
                <a:spcPts val="1075"/>
              </a:spcBef>
              <a:buFont typeface="Times New Roman"/>
              <a:buChar char="•"/>
              <a:tabLst>
                <a:tab pos="349885" algn="l"/>
                <a:tab pos="351155" algn="l"/>
              </a:tabLst>
            </a:pPr>
            <a:r>
              <a:rPr sz="1600" spc="-5" dirty="0">
                <a:latin typeface="Arial"/>
                <a:cs typeface="Arial"/>
              </a:rPr>
              <a:t>Copy /lustre/home/ibmleopold/FOR_STUDENTS/DAXPY/ex0.c</a:t>
            </a:r>
            <a:endParaRPr sz="1600">
              <a:latin typeface="Arial"/>
              <a:cs typeface="Arial"/>
            </a:endParaRPr>
          </a:p>
          <a:p>
            <a:pPr marL="350520" indent="-338455">
              <a:lnSpc>
                <a:spcPct val="100000"/>
              </a:lnSpc>
              <a:spcBef>
                <a:spcPts val="975"/>
              </a:spcBef>
              <a:buFont typeface="Times New Roman"/>
              <a:buChar char="•"/>
              <a:tabLst>
                <a:tab pos="349885" algn="l"/>
                <a:tab pos="351155" algn="l"/>
              </a:tabLst>
            </a:pPr>
            <a:r>
              <a:rPr sz="1600" spc="-5" dirty="0">
                <a:latin typeface="Arial"/>
                <a:cs typeface="Arial"/>
              </a:rPr>
              <a:t>Compile and execute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daxpy</a:t>
            </a:r>
            <a:endParaRPr sz="1600">
              <a:latin typeface="Arial"/>
              <a:cs typeface="Arial"/>
            </a:endParaRPr>
          </a:p>
          <a:p>
            <a:pPr marL="350520" indent="-338455">
              <a:lnSpc>
                <a:spcPct val="100000"/>
              </a:lnSpc>
              <a:spcBef>
                <a:spcPts val="980"/>
              </a:spcBef>
              <a:buFont typeface="Times New Roman"/>
              <a:buChar char="•"/>
              <a:tabLst>
                <a:tab pos="349885" algn="l"/>
                <a:tab pos="351155" algn="l"/>
              </a:tabLst>
            </a:pPr>
            <a:r>
              <a:rPr sz="1600" spc="-5" dirty="0">
                <a:latin typeface="Arial"/>
                <a:cs typeface="Arial"/>
              </a:rPr>
              <a:t>Use 1 to 16 threads to run the program</a:t>
            </a:r>
            <a:endParaRPr sz="1600">
              <a:latin typeface="Arial"/>
              <a:cs typeface="Arial"/>
            </a:endParaRPr>
          </a:p>
          <a:p>
            <a:pPr marL="350520" indent="-338455">
              <a:lnSpc>
                <a:spcPct val="100000"/>
              </a:lnSpc>
              <a:spcBef>
                <a:spcPts val="975"/>
              </a:spcBef>
              <a:buFont typeface="Times New Roman"/>
              <a:buChar char="•"/>
              <a:tabLst>
                <a:tab pos="349885" algn="l"/>
                <a:tab pos="351155" algn="l"/>
              </a:tabLst>
            </a:pPr>
            <a:r>
              <a:rPr sz="1600" spc="-5" dirty="0">
                <a:latin typeface="Arial"/>
                <a:cs typeface="Arial"/>
              </a:rPr>
              <a:t>Estimate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performance.</a:t>
            </a:r>
            <a:endParaRPr sz="1600">
              <a:latin typeface="Arial"/>
              <a:cs typeface="Arial"/>
            </a:endParaRPr>
          </a:p>
          <a:p>
            <a:pPr marL="350520" indent="-338455">
              <a:lnSpc>
                <a:spcPts val="1910"/>
              </a:lnSpc>
              <a:spcBef>
                <a:spcPts val="980"/>
              </a:spcBef>
              <a:buFont typeface="Times New Roman"/>
              <a:buChar char="•"/>
              <a:tabLst>
                <a:tab pos="349885" algn="l"/>
                <a:tab pos="351155" algn="l"/>
              </a:tabLst>
            </a:pPr>
            <a:r>
              <a:rPr sz="1600" spc="-5" dirty="0">
                <a:latin typeface="Arial"/>
                <a:cs typeface="Arial"/>
              </a:rPr>
              <a:t>Find the crossover point.</a:t>
            </a:r>
            <a:endParaRPr sz="1600">
              <a:latin typeface="Arial"/>
              <a:cs typeface="Arial"/>
            </a:endParaRPr>
          </a:p>
          <a:p>
            <a:pPr marL="342265">
              <a:lnSpc>
                <a:spcPts val="1910"/>
              </a:lnSpc>
            </a:pPr>
            <a:r>
              <a:rPr sz="1600" spc="-5" dirty="0">
                <a:latin typeface="Arial"/>
                <a:cs typeface="Arial"/>
              </a:rPr>
              <a:t>Calculate the location (x-coordinate) of the crossover point based on</a:t>
            </a:r>
            <a:r>
              <a:rPr sz="1600" spc="7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hardware</a:t>
            </a:r>
            <a:endParaRPr sz="1600">
              <a:latin typeface="Arial"/>
              <a:cs typeface="Arial"/>
            </a:endParaRPr>
          </a:p>
          <a:p>
            <a:pPr marL="342265">
              <a:lnSpc>
                <a:spcPct val="100000"/>
              </a:lnSpc>
              <a:spcBef>
                <a:spcPts val="75"/>
              </a:spcBef>
            </a:pPr>
            <a:r>
              <a:rPr sz="1600" spc="-5" dirty="0">
                <a:latin typeface="Arial"/>
                <a:cs typeface="Arial"/>
              </a:rPr>
              <a:t>(2-socket Intel(R) Xeon(R) CPU E5-2670 @2.6GHz node) and kernel</a:t>
            </a:r>
            <a:r>
              <a:rPr sz="1600" spc="16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characteristics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20596" y="250549"/>
            <a:ext cx="648752" cy="26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8672" y="659470"/>
            <a:ext cx="191897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38250" algn="l"/>
              </a:tabLst>
            </a:pPr>
            <a:r>
              <a:rPr spc="-5" dirty="0"/>
              <a:t>Exercise	No</a:t>
            </a:r>
            <a:r>
              <a:rPr spc="-80" dirty="0"/>
              <a:t> </a:t>
            </a:r>
            <a:r>
              <a:rPr spc="-5" dirty="0"/>
              <a:t>2.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29</a:t>
            </a:fld>
            <a:endParaRPr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4294967295"/>
          </p:nvPr>
        </p:nvSpPr>
        <p:spPr>
          <a:xfrm>
            <a:off x="1790884" y="7242119"/>
            <a:ext cx="1201420" cy="13779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ICSC 2014, </a:t>
            </a:r>
            <a:r>
              <a:rPr spc="-5" dirty="0"/>
              <a:t>Shanghai,</a:t>
            </a:r>
            <a:r>
              <a:rPr spc="-55" dirty="0"/>
              <a:t> </a:t>
            </a:r>
            <a:r>
              <a:rPr spc="-5" dirty="0"/>
              <a:t>China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4294967295"/>
          </p:nvPr>
        </p:nvSpPr>
        <p:spPr>
          <a:xfrm>
            <a:off x="8663747" y="7240682"/>
            <a:ext cx="1122045" cy="13906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© 2014 IBM</a:t>
            </a:r>
            <a:r>
              <a:rPr spc="-100" dirty="0"/>
              <a:t> </a:t>
            </a:r>
            <a:r>
              <a:rPr dirty="0"/>
              <a:t>Corporation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78672" y="1974378"/>
            <a:ext cx="7317740" cy="1497330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350520" indent="-338455">
              <a:lnSpc>
                <a:spcPct val="100000"/>
              </a:lnSpc>
              <a:spcBef>
                <a:spcPts val="1075"/>
              </a:spcBef>
              <a:buFont typeface="Times New Roman"/>
              <a:buChar char="•"/>
              <a:tabLst>
                <a:tab pos="349885" algn="l"/>
                <a:tab pos="351155" algn="l"/>
              </a:tabLst>
            </a:pPr>
            <a:r>
              <a:rPr sz="1600" spc="-5" dirty="0">
                <a:latin typeface="Arial"/>
                <a:cs typeface="Arial"/>
              </a:rPr>
              <a:t>Compile and execute 2D stencil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code</a:t>
            </a:r>
            <a:endParaRPr sz="1600">
              <a:latin typeface="Arial"/>
              <a:cs typeface="Arial"/>
            </a:endParaRPr>
          </a:p>
          <a:p>
            <a:pPr marL="350520" indent="-338455">
              <a:lnSpc>
                <a:spcPct val="100000"/>
              </a:lnSpc>
              <a:spcBef>
                <a:spcPts val="975"/>
              </a:spcBef>
              <a:buFont typeface="Times New Roman"/>
              <a:buChar char="•"/>
              <a:tabLst>
                <a:tab pos="349885" algn="l"/>
                <a:tab pos="351155" algn="l"/>
              </a:tabLst>
            </a:pPr>
            <a:r>
              <a:rPr sz="1600" spc="-5" dirty="0">
                <a:latin typeface="Arial"/>
                <a:cs typeface="Arial"/>
              </a:rPr>
              <a:t>Use 1 to 16 threads to run the program</a:t>
            </a:r>
            <a:endParaRPr sz="1600">
              <a:latin typeface="Arial"/>
              <a:cs typeface="Arial"/>
            </a:endParaRPr>
          </a:p>
          <a:p>
            <a:pPr marL="350520" indent="-338455">
              <a:lnSpc>
                <a:spcPct val="100000"/>
              </a:lnSpc>
              <a:spcBef>
                <a:spcPts val="980"/>
              </a:spcBef>
              <a:buFont typeface="Times New Roman"/>
              <a:buChar char="•"/>
              <a:tabLst>
                <a:tab pos="349885" algn="l"/>
                <a:tab pos="351155" algn="l"/>
              </a:tabLst>
            </a:pPr>
            <a:r>
              <a:rPr sz="1600" spc="-5" dirty="0">
                <a:latin typeface="Arial"/>
                <a:cs typeface="Arial"/>
              </a:rPr>
              <a:t>Estimate performance for 2-socket Intel(R) Xeon(R) CPU E5-2670</a:t>
            </a:r>
            <a:r>
              <a:rPr sz="1600" spc="114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@2.6GHz</a:t>
            </a:r>
            <a:endParaRPr sz="1600">
              <a:latin typeface="Arial"/>
              <a:cs typeface="Arial"/>
            </a:endParaRPr>
          </a:p>
          <a:p>
            <a:pPr marL="350520" indent="-338455">
              <a:lnSpc>
                <a:spcPct val="100000"/>
              </a:lnSpc>
              <a:spcBef>
                <a:spcPts val="975"/>
              </a:spcBef>
              <a:buFont typeface="Times New Roman"/>
              <a:buChar char="•"/>
              <a:tabLst>
                <a:tab pos="349885" algn="l"/>
                <a:tab pos="351155" algn="l"/>
              </a:tabLst>
            </a:pPr>
            <a:r>
              <a:rPr sz="1600" spc="-5" dirty="0">
                <a:latin typeface="Arial"/>
                <a:cs typeface="Arial"/>
              </a:rPr>
              <a:t>Compare to the achieved performance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21298" y="223388"/>
            <a:ext cx="24466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The Roofline</a:t>
            </a:r>
            <a:r>
              <a:rPr spc="-50" dirty="0"/>
              <a:t> </a:t>
            </a:r>
            <a:r>
              <a:rPr spc="-5" dirty="0"/>
              <a:t>Model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354808" y="1041002"/>
            <a:ext cx="9481341" cy="37590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8450" indent="-285750">
              <a:lnSpc>
                <a:spcPts val="213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sz="1800" spc="-5" dirty="0">
                <a:latin typeface="Arial"/>
                <a:cs typeface="Arial"/>
              </a:rPr>
              <a:t>The roofline model was introduced in 2009 by Williams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spc="-5" dirty="0" err="1">
                <a:latin typeface="Arial"/>
                <a:cs typeface="Arial"/>
              </a:rPr>
              <a:t>et.al</a:t>
            </a:r>
            <a:r>
              <a:rPr sz="1800" spc="-5" dirty="0">
                <a:latin typeface="Arial"/>
                <a:cs typeface="Arial"/>
              </a:rPr>
              <a:t>.</a:t>
            </a:r>
            <a:endParaRPr sz="1800" dirty="0">
              <a:latin typeface="Arial"/>
              <a:cs typeface="Arial"/>
            </a:endParaRPr>
          </a:p>
          <a:p>
            <a:pPr marL="628015" marR="262890" indent="-285750">
              <a:lnSpc>
                <a:spcPts val="1700"/>
              </a:lnSpc>
              <a:spcBef>
                <a:spcPts val="10"/>
              </a:spcBef>
              <a:buFont typeface="Arial" panose="020B0604020202020204" pitchFamily="34" charset="0"/>
              <a:buChar char="•"/>
            </a:pPr>
            <a:r>
              <a:rPr sz="1400" spc="-5" dirty="0">
                <a:latin typeface="Arial"/>
                <a:cs typeface="Arial"/>
              </a:rPr>
              <a:t>Samuel Williams, Andrew Waterman, and David Patterson. 2009. Roofline: an insightful visual performance  model for multicore architectures. </a:t>
            </a:r>
            <a:r>
              <a:rPr sz="1400" spc="-5" dirty="0" err="1">
                <a:latin typeface="Arial"/>
                <a:cs typeface="Arial"/>
              </a:rPr>
              <a:t>Commun</a:t>
            </a:r>
            <a:r>
              <a:rPr sz="1400" spc="-5" dirty="0">
                <a:latin typeface="Arial"/>
                <a:cs typeface="Arial"/>
              </a:rPr>
              <a:t>. ACM 52, 4 (April 2009), 65-76. DOI=10.1145/1498765.1498785  </a:t>
            </a:r>
            <a:r>
              <a:rPr sz="1400" u="sng" spc="-5" dirty="0">
                <a:solidFill>
                  <a:srgbClr val="CCCCFF"/>
                </a:solidFill>
                <a:uFill>
                  <a:solidFill>
                    <a:srgbClr val="D6D7FF"/>
                  </a:solidFill>
                </a:uFill>
                <a:latin typeface="Arial"/>
                <a:cs typeface="Arial"/>
                <a:hlinkClick r:id="rId2"/>
              </a:rPr>
              <a:t>http://doi.acm.org/10.1145/1498765.1498785</a:t>
            </a:r>
            <a:endParaRPr sz="1400" dirty="0">
              <a:latin typeface="Arial"/>
              <a:cs typeface="Arial"/>
            </a:endParaRPr>
          </a:p>
          <a:p>
            <a:pPr marL="342900" indent="-342900">
              <a:lnSpc>
                <a:spcPct val="100000"/>
              </a:lnSpc>
              <a:spcBef>
                <a:spcPts val="40"/>
              </a:spcBef>
              <a:buFont typeface="Arial" panose="020B0604020202020204" pitchFamily="34" charset="0"/>
              <a:buChar char="•"/>
            </a:pPr>
            <a:endParaRPr sz="2150" dirty="0">
              <a:latin typeface="Times New Roman"/>
              <a:cs typeface="Times New Roman"/>
            </a:endParaRPr>
          </a:p>
          <a:p>
            <a:pPr marL="297815" marR="143510" indent="-285750">
              <a:lnSpc>
                <a:spcPct val="101699"/>
              </a:lnSpc>
              <a:spcBef>
                <a:spcPts val="5"/>
              </a:spcBef>
              <a:buFont typeface="Arial" panose="020B0604020202020204" pitchFamily="34" charset="0"/>
              <a:buChar char="•"/>
            </a:pPr>
            <a:r>
              <a:rPr sz="1800" spc="-5" dirty="0">
                <a:latin typeface="Arial"/>
                <a:cs typeface="Arial"/>
              </a:rPr>
              <a:t>It provides an easy way to get performance bounds for compute and memory bandwidth  bound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computations.</a:t>
            </a:r>
            <a:endParaRPr sz="1800" dirty="0">
              <a:latin typeface="Arial"/>
              <a:cs typeface="Arial"/>
            </a:endParaRPr>
          </a:p>
          <a:p>
            <a:pPr marL="457200" indent="-457200">
              <a:lnSpc>
                <a:spcPct val="100000"/>
              </a:lnSpc>
              <a:spcBef>
                <a:spcPts val="45"/>
              </a:spcBef>
              <a:buFont typeface="Arial" panose="020B0604020202020204" pitchFamily="34" charset="0"/>
              <a:buChar char="•"/>
            </a:pPr>
            <a:endParaRPr sz="2650" dirty="0">
              <a:latin typeface="Times New Roman"/>
              <a:cs typeface="Times New Roman"/>
            </a:endParaRPr>
          </a:p>
          <a:p>
            <a:pPr marL="297815" marR="5080" indent="-285750">
              <a:lnSpc>
                <a:spcPct val="101699"/>
              </a:lnSpc>
              <a:spcBef>
                <a:spcPts val="5"/>
              </a:spcBef>
              <a:buFont typeface="Arial" panose="020B0604020202020204" pitchFamily="34" charset="0"/>
              <a:buChar char="•"/>
            </a:pPr>
            <a:r>
              <a:rPr sz="1800" spc="-5" dirty="0">
                <a:latin typeface="Arial"/>
                <a:cs typeface="Arial"/>
              </a:rPr>
              <a:t>It relies on the concept of Computational Intensity (CI) – sometimes also called Arithmetic  or Operational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Intensity.</a:t>
            </a:r>
            <a:endParaRPr sz="1800" dirty="0">
              <a:latin typeface="Arial"/>
              <a:cs typeface="Arial"/>
            </a:endParaRPr>
          </a:p>
          <a:p>
            <a:pPr marL="457200" indent="-457200">
              <a:lnSpc>
                <a:spcPct val="100000"/>
              </a:lnSpc>
              <a:spcBef>
                <a:spcPts val="45"/>
              </a:spcBef>
              <a:buFont typeface="Arial" panose="020B0604020202020204" pitchFamily="34" charset="0"/>
              <a:buChar char="•"/>
            </a:pPr>
            <a:endParaRPr sz="2650" dirty="0">
              <a:latin typeface="Times New Roman"/>
              <a:cs typeface="Times New Roman"/>
            </a:endParaRPr>
          </a:p>
          <a:p>
            <a:pPr marL="297815" marR="450850" indent="-285750">
              <a:lnSpc>
                <a:spcPct val="101699"/>
              </a:lnSpc>
              <a:spcBef>
                <a:spcPts val="5"/>
              </a:spcBef>
              <a:buFont typeface="Arial" panose="020B0604020202020204" pitchFamily="34" charset="0"/>
              <a:buChar char="•"/>
            </a:pPr>
            <a:r>
              <a:rPr sz="1800" b="1" spc="-5" dirty="0">
                <a:latin typeface="Arial"/>
                <a:cs typeface="Arial"/>
              </a:rPr>
              <a:t>The Roofline Model provides a relatively simple way for performance estimates  based on the computational kernel and hardware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characteristics.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54150" y="5911850"/>
            <a:ext cx="7542199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Performance [GF/s] = function (hardware and software</a:t>
            </a:r>
            <a:r>
              <a:rPr sz="1800" spc="1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characteristics)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7979" y="2746322"/>
            <a:ext cx="15157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Questions</a:t>
            </a:r>
            <a:r>
              <a:rPr spc="-65" dirty="0"/>
              <a:t> </a:t>
            </a:r>
            <a:r>
              <a:rPr spc="-5" dirty="0"/>
              <a:t>?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30</a:t>
            </a:fld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4294967295"/>
          </p:nvPr>
        </p:nvSpPr>
        <p:spPr>
          <a:xfrm>
            <a:off x="1790884" y="7242119"/>
            <a:ext cx="1201420" cy="13779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ICSC 2014, </a:t>
            </a:r>
            <a:r>
              <a:rPr spc="-5" dirty="0"/>
              <a:t>Shanghai,</a:t>
            </a:r>
            <a:r>
              <a:rPr spc="-55" dirty="0"/>
              <a:t> </a:t>
            </a:r>
            <a:r>
              <a:rPr spc="-5" dirty="0"/>
              <a:t>China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4294967295"/>
          </p:nvPr>
        </p:nvSpPr>
        <p:spPr>
          <a:xfrm>
            <a:off x="8663747" y="7240682"/>
            <a:ext cx="1122045" cy="13906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© 2014 IBM</a:t>
            </a:r>
            <a:r>
              <a:rPr spc="-100" dirty="0"/>
              <a:t> </a:t>
            </a:r>
            <a:r>
              <a:rPr dirty="0"/>
              <a:t>Corporation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20596" y="250549"/>
            <a:ext cx="648752" cy="26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8672" y="659470"/>
            <a:ext cx="19342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How to</a:t>
            </a:r>
            <a:r>
              <a:rPr spc="-60" dirty="0"/>
              <a:t> </a:t>
            </a:r>
            <a:r>
              <a:rPr spc="-5" dirty="0"/>
              <a:t>compile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83723" y="7242119"/>
            <a:ext cx="620395" cy="13779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800" spc="-5" dirty="0">
                <a:latin typeface="Times New Roman"/>
                <a:cs typeface="Times New Roman"/>
              </a:rPr>
              <a:t>April </a:t>
            </a:r>
            <a:r>
              <a:rPr sz="800" dirty="0">
                <a:latin typeface="Times New Roman"/>
                <a:cs typeface="Times New Roman"/>
              </a:rPr>
              <a:t>22,</a:t>
            </a:r>
            <a:r>
              <a:rPr sz="800" spc="-70" dirty="0">
                <a:latin typeface="Times New Roman"/>
                <a:cs typeface="Times New Roman"/>
              </a:rPr>
              <a:t> </a:t>
            </a:r>
            <a:r>
              <a:rPr sz="800" dirty="0">
                <a:latin typeface="Times New Roman"/>
                <a:cs typeface="Times New Roman"/>
              </a:rPr>
              <a:t>2014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4294967295"/>
          </p:nvPr>
        </p:nvSpPr>
        <p:spPr>
          <a:xfrm>
            <a:off x="8663747" y="7240682"/>
            <a:ext cx="1122045" cy="13906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© 2014 IBM</a:t>
            </a:r>
            <a:r>
              <a:rPr spc="-100" dirty="0"/>
              <a:t> </a:t>
            </a:r>
            <a:r>
              <a:rPr dirty="0"/>
              <a:t>Corporation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78672" y="2098701"/>
            <a:ext cx="5683885" cy="30981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238760" algn="l"/>
              </a:tabLst>
            </a:pPr>
            <a:r>
              <a:rPr sz="1600" spc="-5" dirty="0">
                <a:latin typeface="Arial"/>
                <a:cs typeface="Arial"/>
              </a:rPr>
              <a:t>ssh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AutoNum type="arabicPeriod"/>
            </a:pPr>
            <a:endParaRPr sz="2500">
              <a:latin typeface="Times New Roman"/>
              <a:cs typeface="Times New Roman"/>
            </a:endParaRPr>
          </a:p>
          <a:p>
            <a:pPr marL="354965" marR="5080" indent="-354965">
              <a:lnSpc>
                <a:spcPct val="150900"/>
              </a:lnSpc>
              <a:spcBef>
                <a:spcPts val="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1600" spc="-5" dirty="0">
                <a:latin typeface="Arial"/>
                <a:cs typeface="Arial"/>
              </a:rPr>
              <a:t>Type  MODULEPATH=/lustre/utility/modulefiles:$MODULEPATH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buFont typeface="Arial"/>
              <a:buAutoNum type="arabicPeriod"/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AutoNum type="arabicPeriod"/>
            </a:pPr>
            <a:endParaRPr sz="1550">
              <a:latin typeface="Times New Roman"/>
              <a:cs typeface="Times New Roman"/>
            </a:endParaRPr>
          </a:p>
          <a:p>
            <a:pPr marL="294640" indent="-282575">
              <a:lnSpc>
                <a:spcPct val="100000"/>
              </a:lnSpc>
              <a:buAutoNum type="arabicPeriod"/>
              <a:tabLst>
                <a:tab pos="295275" algn="l"/>
              </a:tabLst>
            </a:pPr>
            <a:r>
              <a:rPr sz="1600" spc="-5" dirty="0">
                <a:latin typeface="Arial"/>
                <a:cs typeface="Arial"/>
              </a:rPr>
              <a:t>Load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module</a:t>
            </a:r>
            <a:endParaRPr sz="1600">
              <a:latin typeface="Arial"/>
              <a:cs typeface="Arial"/>
            </a:endParaRPr>
          </a:p>
          <a:p>
            <a:pPr marL="294640">
              <a:lnSpc>
                <a:spcPct val="100000"/>
              </a:lnSpc>
              <a:spcBef>
                <a:spcPts val="80"/>
              </a:spcBef>
            </a:pPr>
            <a:r>
              <a:rPr sz="1600" spc="-5" dirty="0">
                <a:latin typeface="Arial"/>
                <a:cs typeface="Arial"/>
              </a:rPr>
              <a:t>module load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icc/13.1.1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5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Now we can use compiler icc or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icpc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20596" y="250549"/>
            <a:ext cx="648752" cy="26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45720" y="4543187"/>
            <a:ext cx="2501900" cy="2044064"/>
          </a:xfrm>
          <a:custGeom>
            <a:avLst/>
            <a:gdLst/>
            <a:ahLst/>
            <a:cxnLst/>
            <a:rect l="l" t="t" r="r" b="b"/>
            <a:pathLst>
              <a:path w="2501900" h="2044065">
                <a:moveTo>
                  <a:pt x="1250711" y="0"/>
                </a:moveTo>
                <a:lnTo>
                  <a:pt x="1197842" y="896"/>
                </a:lnTo>
                <a:lnTo>
                  <a:pt x="1145532" y="3562"/>
                </a:lnTo>
                <a:lnTo>
                  <a:pt x="1093824" y="7962"/>
                </a:lnTo>
                <a:lnTo>
                  <a:pt x="1042763" y="14061"/>
                </a:lnTo>
                <a:lnTo>
                  <a:pt x="992392" y="21823"/>
                </a:lnTo>
                <a:lnTo>
                  <a:pt x="942753" y="31213"/>
                </a:lnTo>
                <a:lnTo>
                  <a:pt x="893891" y="42195"/>
                </a:lnTo>
                <a:lnTo>
                  <a:pt x="845849" y="54733"/>
                </a:lnTo>
                <a:lnTo>
                  <a:pt x="798669" y="68793"/>
                </a:lnTo>
                <a:lnTo>
                  <a:pt x="752397" y="84339"/>
                </a:lnTo>
                <a:lnTo>
                  <a:pt x="707074" y="101334"/>
                </a:lnTo>
                <a:lnTo>
                  <a:pt x="662745" y="119745"/>
                </a:lnTo>
                <a:lnTo>
                  <a:pt x="619453" y="139535"/>
                </a:lnTo>
                <a:lnTo>
                  <a:pt x="577241" y="160669"/>
                </a:lnTo>
                <a:lnTo>
                  <a:pt x="536153" y="183111"/>
                </a:lnTo>
                <a:lnTo>
                  <a:pt x="496231" y="206826"/>
                </a:lnTo>
                <a:lnTo>
                  <a:pt x="457521" y="231779"/>
                </a:lnTo>
                <a:lnTo>
                  <a:pt x="420064" y="257934"/>
                </a:lnTo>
                <a:lnTo>
                  <a:pt x="383904" y="285255"/>
                </a:lnTo>
                <a:lnTo>
                  <a:pt x="349085" y="313707"/>
                </a:lnTo>
                <a:lnTo>
                  <a:pt x="315651" y="343255"/>
                </a:lnTo>
                <a:lnTo>
                  <a:pt x="283643" y="373863"/>
                </a:lnTo>
                <a:lnTo>
                  <a:pt x="253107" y="405495"/>
                </a:lnTo>
                <a:lnTo>
                  <a:pt x="224085" y="438117"/>
                </a:lnTo>
                <a:lnTo>
                  <a:pt x="196621" y="471692"/>
                </a:lnTo>
                <a:lnTo>
                  <a:pt x="170758" y="506186"/>
                </a:lnTo>
                <a:lnTo>
                  <a:pt x="146540" y="541562"/>
                </a:lnTo>
                <a:lnTo>
                  <a:pt x="124010" y="577786"/>
                </a:lnTo>
                <a:lnTo>
                  <a:pt x="103211" y="614821"/>
                </a:lnTo>
                <a:lnTo>
                  <a:pt x="84187" y="652632"/>
                </a:lnTo>
                <a:lnTo>
                  <a:pt x="66981" y="691185"/>
                </a:lnTo>
                <a:lnTo>
                  <a:pt x="51637" y="730443"/>
                </a:lnTo>
                <a:lnTo>
                  <a:pt x="38197" y="770370"/>
                </a:lnTo>
                <a:lnTo>
                  <a:pt x="26707" y="810933"/>
                </a:lnTo>
                <a:lnTo>
                  <a:pt x="17208" y="852094"/>
                </a:lnTo>
                <a:lnTo>
                  <a:pt x="9744" y="893818"/>
                </a:lnTo>
                <a:lnTo>
                  <a:pt x="4359" y="936071"/>
                </a:lnTo>
                <a:lnTo>
                  <a:pt x="1097" y="978816"/>
                </a:lnTo>
                <a:lnTo>
                  <a:pt x="0" y="1022018"/>
                </a:lnTo>
                <a:lnTo>
                  <a:pt x="1097" y="1065220"/>
                </a:lnTo>
                <a:lnTo>
                  <a:pt x="4359" y="1107965"/>
                </a:lnTo>
                <a:lnTo>
                  <a:pt x="9744" y="1150218"/>
                </a:lnTo>
                <a:lnTo>
                  <a:pt x="17208" y="1191942"/>
                </a:lnTo>
                <a:lnTo>
                  <a:pt x="26707" y="1233104"/>
                </a:lnTo>
                <a:lnTo>
                  <a:pt x="38197" y="1273666"/>
                </a:lnTo>
                <a:lnTo>
                  <a:pt x="51637" y="1313593"/>
                </a:lnTo>
                <a:lnTo>
                  <a:pt x="66981" y="1352851"/>
                </a:lnTo>
                <a:lnTo>
                  <a:pt x="84187" y="1391404"/>
                </a:lnTo>
                <a:lnTo>
                  <a:pt x="103211" y="1429215"/>
                </a:lnTo>
                <a:lnTo>
                  <a:pt x="124010" y="1466251"/>
                </a:lnTo>
                <a:lnTo>
                  <a:pt x="146540" y="1502474"/>
                </a:lnTo>
                <a:lnTo>
                  <a:pt x="170758" y="1537850"/>
                </a:lnTo>
                <a:lnTo>
                  <a:pt x="196621" y="1572344"/>
                </a:lnTo>
                <a:lnTo>
                  <a:pt x="224085" y="1605919"/>
                </a:lnTo>
                <a:lnTo>
                  <a:pt x="253107" y="1638541"/>
                </a:lnTo>
                <a:lnTo>
                  <a:pt x="283643" y="1670174"/>
                </a:lnTo>
                <a:lnTo>
                  <a:pt x="315651" y="1700781"/>
                </a:lnTo>
                <a:lnTo>
                  <a:pt x="349085" y="1730329"/>
                </a:lnTo>
                <a:lnTo>
                  <a:pt x="383904" y="1758781"/>
                </a:lnTo>
                <a:lnTo>
                  <a:pt x="420064" y="1786103"/>
                </a:lnTo>
                <a:lnTo>
                  <a:pt x="457521" y="1812257"/>
                </a:lnTo>
                <a:lnTo>
                  <a:pt x="496231" y="1837210"/>
                </a:lnTo>
                <a:lnTo>
                  <a:pt x="536153" y="1860925"/>
                </a:lnTo>
                <a:lnTo>
                  <a:pt x="577241" y="1883368"/>
                </a:lnTo>
                <a:lnTo>
                  <a:pt x="619453" y="1904502"/>
                </a:lnTo>
                <a:lnTo>
                  <a:pt x="662745" y="1924292"/>
                </a:lnTo>
                <a:lnTo>
                  <a:pt x="707074" y="1942702"/>
                </a:lnTo>
                <a:lnTo>
                  <a:pt x="752397" y="1959698"/>
                </a:lnTo>
                <a:lnTo>
                  <a:pt x="798669" y="1975244"/>
                </a:lnTo>
                <a:lnTo>
                  <a:pt x="845849" y="1989303"/>
                </a:lnTo>
                <a:lnTo>
                  <a:pt x="893891" y="2001842"/>
                </a:lnTo>
                <a:lnTo>
                  <a:pt x="942753" y="2012824"/>
                </a:lnTo>
                <a:lnTo>
                  <a:pt x="992392" y="2022213"/>
                </a:lnTo>
                <a:lnTo>
                  <a:pt x="1042763" y="2029975"/>
                </a:lnTo>
                <a:lnTo>
                  <a:pt x="1093824" y="2036074"/>
                </a:lnTo>
                <a:lnTo>
                  <a:pt x="1145532" y="2040474"/>
                </a:lnTo>
                <a:lnTo>
                  <a:pt x="1197842" y="2043141"/>
                </a:lnTo>
                <a:lnTo>
                  <a:pt x="1250711" y="2044037"/>
                </a:lnTo>
                <a:lnTo>
                  <a:pt x="1303580" y="2043141"/>
                </a:lnTo>
                <a:lnTo>
                  <a:pt x="1355890" y="2040474"/>
                </a:lnTo>
                <a:lnTo>
                  <a:pt x="1407598" y="2036074"/>
                </a:lnTo>
                <a:lnTo>
                  <a:pt x="1458659" y="2029975"/>
                </a:lnTo>
                <a:lnTo>
                  <a:pt x="1509030" y="2022213"/>
                </a:lnTo>
                <a:lnTo>
                  <a:pt x="1558669" y="2012824"/>
                </a:lnTo>
                <a:lnTo>
                  <a:pt x="1607531" y="2001842"/>
                </a:lnTo>
                <a:lnTo>
                  <a:pt x="1655574" y="1989303"/>
                </a:lnTo>
                <a:lnTo>
                  <a:pt x="1702753" y="1975244"/>
                </a:lnTo>
                <a:lnTo>
                  <a:pt x="1749025" y="1959698"/>
                </a:lnTo>
                <a:lnTo>
                  <a:pt x="1794348" y="1942702"/>
                </a:lnTo>
                <a:lnTo>
                  <a:pt x="1838677" y="1924292"/>
                </a:lnTo>
                <a:lnTo>
                  <a:pt x="1881969" y="1904502"/>
                </a:lnTo>
                <a:lnTo>
                  <a:pt x="1924181" y="1883368"/>
                </a:lnTo>
                <a:lnTo>
                  <a:pt x="1965270" y="1860925"/>
                </a:lnTo>
                <a:lnTo>
                  <a:pt x="2005191" y="1837210"/>
                </a:lnTo>
                <a:lnTo>
                  <a:pt x="2043902" y="1812257"/>
                </a:lnTo>
                <a:lnTo>
                  <a:pt x="2081358" y="1786103"/>
                </a:lnTo>
                <a:lnTo>
                  <a:pt x="2117518" y="1758781"/>
                </a:lnTo>
                <a:lnTo>
                  <a:pt x="2152337" y="1730329"/>
                </a:lnTo>
                <a:lnTo>
                  <a:pt x="2185772" y="1700781"/>
                </a:lnTo>
                <a:lnTo>
                  <a:pt x="2217779" y="1670174"/>
                </a:lnTo>
                <a:lnTo>
                  <a:pt x="2248315" y="1638541"/>
                </a:lnTo>
                <a:lnTo>
                  <a:pt x="2277337" y="1605919"/>
                </a:lnTo>
                <a:lnTo>
                  <a:pt x="2304801" y="1572344"/>
                </a:lnTo>
                <a:lnTo>
                  <a:pt x="2330664" y="1537850"/>
                </a:lnTo>
                <a:lnTo>
                  <a:pt x="2354882" y="1502474"/>
                </a:lnTo>
                <a:lnTo>
                  <a:pt x="2377412" y="1466251"/>
                </a:lnTo>
                <a:lnTo>
                  <a:pt x="2398211" y="1429215"/>
                </a:lnTo>
                <a:lnTo>
                  <a:pt x="2417235" y="1391404"/>
                </a:lnTo>
                <a:lnTo>
                  <a:pt x="2434441" y="1352851"/>
                </a:lnTo>
                <a:lnTo>
                  <a:pt x="2449785" y="1313593"/>
                </a:lnTo>
                <a:lnTo>
                  <a:pt x="2463225" y="1273666"/>
                </a:lnTo>
                <a:lnTo>
                  <a:pt x="2474715" y="1233104"/>
                </a:lnTo>
                <a:lnTo>
                  <a:pt x="2484214" y="1191942"/>
                </a:lnTo>
                <a:lnTo>
                  <a:pt x="2491678" y="1150218"/>
                </a:lnTo>
                <a:lnTo>
                  <a:pt x="2497062" y="1107965"/>
                </a:lnTo>
                <a:lnTo>
                  <a:pt x="2500325" y="1065220"/>
                </a:lnTo>
                <a:lnTo>
                  <a:pt x="2501422" y="1022018"/>
                </a:lnTo>
                <a:lnTo>
                  <a:pt x="2500325" y="978816"/>
                </a:lnTo>
                <a:lnTo>
                  <a:pt x="2497062" y="936071"/>
                </a:lnTo>
                <a:lnTo>
                  <a:pt x="2491678" y="893818"/>
                </a:lnTo>
                <a:lnTo>
                  <a:pt x="2484214" y="852094"/>
                </a:lnTo>
                <a:lnTo>
                  <a:pt x="2474715" y="810933"/>
                </a:lnTo>
                <a:lnTo>
                  <a:pt x="2463225" y="770370"/>
                </a:lnTo>
                <a:lnTo>
                  <a:pt x="2449785" y="730443"/>
                </a:lnTo>
                <a:lnTo>
                  <a:pt x="2434441" y="691185"/>
                </a:lnTo>
                <a:lnTo>
                  <a:pt x="2417235" y="652632"/>
                </a:lnTo>
                <a:lnTo>
                  <a:pt x="2398211" y="614821"/>
                </a:lnTo>
                <a:lnTo>
                  <a:pt x="2377412" y="577786"/>
                </a:lnTo>
                <a:lnTo>
                  <a:pt x="2354882" y="541562"/>
                </a:lnTo>
                <a:lnTo>
                  <a:pt x="2330664" y="506186"/>
                </a:lnTo>
                <a:lnTo>
                  <a:pt x="2304801" y="471692"/>
                </a:lnTo>
                <a:lnTo>
                  <a:pt x="2277337" y="438117"/>
                </a:lnTo>
                <a:lnTo>
                  <a:pt x="2248315" y="405495"/>
                </a:lnTo>
                <a:lnTo>
                  <a:pt x="2217779" y="373863"/>
                </a:lnTo>
                <a:lnTo>
                  <a:pt x="2185772" y="343255"/>
                </a:lnTo>
                <a:lnTo>
                  <a:pt x="2152337" y="313707"/>
                </a:lnTo>
                <a:lnTo>
                  <a:pt x="2117518" y="285255"/>
                </a:lnTo>
                <a:lnTo>
                  <a:pt x="2081358" y="257934"/>
                </a:lnTo>
                <a:lnTo>
                  <a:pt x="2043902" y="231779"/>
                </a:lnTo>
                <a:lnTo>
                  <a:pt x="2005191" y="206826"/>
                </a:lnTo>
                <a:lnTo>
                  <a:pt x="1965270" y="183111"/>
                </a:lnTo>
                <a:lnTo>
                  <a:pt x="1924181" y="160669"/>
                </a:lnTo>
                <a:lnTo>
                  <a:pt x="1881969" y="139535"/>
                </a:lnTo>
                <a:lnTo>
                  <a:pt x="1838677" y="119745"/>
                </a:lnTo>
                <a:lnTo>
                  <a:pt x="1794348" y="101334"/>
                </a:lnTo>
                <a:lnTo>
                  <a:pt x="1749025" y="84339"/>
                </a:lnTo>
                <a:lnTo>
                  <a:pt x="1702753" y="68793"/>
                </a:lnTo>
                <a:lnTo>
                  <a:pt x="1655574" y="54733"/>
                </a:lnTo>
                <a:lnTo>
                  <a:pt x="1607531" y="42195"/>
                </a:lnTo>
                <a:lnTo>
                  <a:pt x="1558669" y="31213"/>
                </a:lnTo>
                <a:lnTo>
                  <a:pt x="1509030" y="21823"/>
                </a:lnTo>
                <a:lnTo>
                  <a:pt x="1458659" y="14061"/>
                </a:lnTo>
                <a:lnTo>
                  <a:pt x="1407598" y="7962"/>
                </a:lnTo>
                <a:lnTo>
                  <a:pt x="1355890" y="3562"/>
                </a:lnTo>
                <a:lnTo>
                  <a:pt x="1303580" y="896"/>
                </a:lnTo>
                <a:lnTo>
                  <a:pt x="1250711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45720" y="4543187"/>
            <a:ext cx="2501900" cy="2044064"/>
          </a:xfrm>
          <a:custGeom>
            <a:avLst/>
            <a:gdLst/>
            <a:ahLst/>
            <a:cxnLst/>
            <a:rect l="l" t="t" r="r" b="b"/>
            <a:pathLst>
              <a:path w="2501900" h="2044065">
                <a:moveTo>
                  <a:pt x="0" y="1022019"/>
                </a:moveTo>
                <a:lnTo>
                  <a:pt x="1097" y="978816"/>
                </a:lnTo>
                <a:lnTo>
                  <a:pt x="4359" y="936071"/>
                </a:lnTo>
                <a:lnTo>
                  <a:pt x="9744" y="893819"/>
                </a:lnTo>
                <a:lnTo>
                  <a:pt x="17208" y="852094"/>
                </a:lnTo>
                <a:lnTo>
                  <a:pt x="26707" y="810933"/>
                </a:lnTo>
                <a:lnTo>
                  <a:pt x="38197" y="770371"/>
                </a:lnTo>
                <a:lnTo>
                  <a:pt x="51637" y="730443"/>
                </a:lnTo>
                <a:lnTo>
                  <a:pt x="66981" y="691185"/>
                </a:lnTo>
                <a:lnTo>
                  <a:pt x="84187" y="652633"/>
                </a:lnTo>
                <a:lnTo>
                  <a:pt x="103211" y="614821"/>
                </a:lnTo>
                <a:lnTo>
                  <a:pt x="124010" y="577786"/>
                </a:lnTo>
                <a:lnTo>
                  <a:pt x="146540" y="541562"/>
                </a:lnTo>
                <a:lnTo>
                  <a:pt x="170758" y="506186"/>
                </a:lnTo>
                <a:lnTo>
                  <a:pt x="196621" y="471692"/>
                </a:lnTo>
                <a:lnTo>
                  <a:pt x="224085" y="438117"/>
                </a:lnTo>
                <a:lnTo>
                  <a:pt x="253107" y="405495"/>
                </a:lnTo>
                <a:lnTo>
                  <a:pt x="283643" y="373863"/>
                </a:lnTo>
                <a:lnTo>
                  <a:pt x="315651" y="343255"/>
                </a:lnTo>
                <a:lnTo>
                  <a:pt x="349085" y="313707"/>
                </a:lnTo>
                <a:lnTo>
                  <a:pt x="383904" y="285255"/>
                </a:lnTo>
                <a:lnTo>
                  <a:pt x="420064" y="257934"/>
                </a:lnTo>
                <a:lnTo>
                  <a:pt x="457521" y="231779"/>
                </a:lnTo>
                <a:lnTo>
                  <a:pt x="496231" y="206826"/>
                </a:lnTo>
                <a:lnTo>
                  <a:pt x="536153" y="183111"/>
                </a:lnTo>
                <a:lnTo>
                  <a:pt x="577241" y="160669"/>
                </a:lnTo>
                <a:lnTo>
                  <a:pt x="619453" y="139535"/>
                </a:lnTo>
                <a:lnTo>
                  <a:pt x="662745" y="119745"/>
                </a:lnTo>
                <a:lnTo>
                  <a:pt x="707074" y="101334"/>
                </a:lnTo>
                <a:lnTo>
                  <a:pt x="752397" y="84339"/>
                </a:lnTo>
                <a:lnTo>
                  <a:pt x="798669" y="68793"/>
                </a:lnTo>
                <a:lnTo>
                  <a:pt x="845849" y="54733"/>
                </a:lnTo>
                <a:lnTo>
                  <a:pt x="893891" y="42195"/>
                </a:lnTo>
                <a:lnTo>
                  <a:pt x="942753" y="31213"/>
                </a:lnTo>
                <a:lnTo>
                  <a:pt x="992392" y="21823"/>
                </a:lnTo>
                <a:lnTo>
                  <a:pt x="1042763" y="14061"/>
                </a:lnTo>
                <a:lnTo>
                  <a:pt x="1093824" y="7962"/>
                </a:lnTo>
                <a:lnTo>
                  <a:pt x="1145532" y="3562"/>
                </a:lnTo>
                <a:lnTo>
                  <a:pt x="1197842" y="896"/>
                </a:lnTo>
                <a:lnTo>
                  <a:pt x="1250711" y="0"/>
                </a:lnTo>
                <a:lnTo>
                  <a:pt x="1303580" y="896"/>
                </a:lnTo>
                <a:lnTo>
                  <a:pt x="1355890" y="3562"/>
                </a:lnTo>
                <a:lnTo>
                  <a:pt x="1407598" y="7962"/>
                </a:lnTo>
                <a:lnTo>
                  <a:pt x="1458659" y="14061"/>
                </a:lnTo>
                <a:lnTo>
                  <a:pt x="1509030" y="21823"/>
                </a:lnTo>
                <a:lnTo>
                  <a:pt x="1558669" y="31213"/>
                </a:lnTo>
                <a:lnTo>
                  <a:pt x="1607531" y="42195"/>
                </a:lnTo>
                <a:lnTo>
                  <a:pt x="1655573" y="54733"/>
                </a:lnTo>
                <a:lnTo>
                  <a:pt x="1702753" y="68793"/>
                </a:lnTo>
                <a:lnTo>
                  <a:pt x="1749025" y="84339"/>
                </a:lnTo>
                <a:lnTo>
                  <a:pt x="1794348" y="101334"/>
                </a:lnTo>
                <a:lnTo>
                  <a:pt x="1838677" y="119745"/>
                </a:lnTo>
                <a:lnTo>
                  <a:pt x="1881969" y="139535"/>
                </a:lnTo>
                <a:lnTo>
                  <a:pt x="1924181" y="160669"/>
                </a:lnTo>
                <a:lnTo>
                  <a:pt x="1965269" y="183111"/>
                </a:lnTo>
                <a:lnTo>
                  <a:pt x="2005191" y="206826"/>
                </a:lnTo>
                <a:lnTo>
                  <a:pt x="2043901" y="231779"/>
                </a:lnTo>
                <a:lnTo>
                  <a:pt x="2081358" y="257934"/>
                </a:lnTo>
                <a:lnTo>
                  <a:pt x="2117518" y="285255"/>
                </a:lnTo>
                <a:lnTo>
                  <a:pt x="2152337" y="313707"/>
                </a:lnTo>
                <a:lnTo>
                  <a:pt x="2185772" y="343255"/>
                </a:lnTo>
                <a:lnTo>
                  <a:pt x="2217779" y="373863"/>
                </a:lnTo>
                <a:lnTo>
                  <a:pt x="2248315" y="405495"/>
                </a:lnTo>
                <a:lnTo>
                  <a:pt x="2277337" y="438117"/>
                </a:lnTo>
                <a:lnTo>
                  <a:pt x="2304801" y="471692"/>
                </a:lnTo>
                <a:lnTo>
                  <a:pt x="2330664" y="506186"/>
                </a:lnTo>
                <a:lnTo>
                  <a:pt x="2354882" y="541562"/>
                </a:lnTo>
                <a:lnTo>
                  <a:pt x="2377412" y="577786"/>
                </a:lnTo>
                <a:lnTo>
                  <a:pt x="2398211" y="614821"/>
                </a:lnTo>
                <a:lnTo>
                  <a:pt x="2417236" y="652633"/>
                </a:lnTo>
                <a:lnTo>
                  <a:pt x="2434441" y="691185"/>
                </a:lnTo>
                <a:lnTo>
                  <a:pt x="2449786" y="730443"/>
                </a:lnTo>
                <a:lnTo>
                  <a:pt x="2463225" y="770371"/>
                </a:lnTo>
                <a:lnTo>
                  <a:pt x="2474715" y="810933"/>
                </a:lnTo>
                <a:lnTo>
                  <a:pt x="2484214" y="852094"/>
                </a:lnTo>
                <a:lnTo>
                  <a:pt x="2491678" y="893819"/>
                </a:lnTo>
                <a:lnTo>
                  <a:pt x="2497063" y="936071"/>
                </a:lnTo>
                <a:lnTo>
                  <a:pt x="2500325" y="978816"/>
                </a:lnTo>
                <a:lnTo>
                  <a:pt x="2501423" y="1022019"/>
                </a:lnTo>
                <a:lnTo>
                  <a:pt x="2500325" y="1065221"/>
                </a:lnTo>
                <a:lnTo>
                  <a:pt x="2497063" y="1107966"/>
                </a:lnTo>
                <a:lnTo>
                  <a:pt x="2491678" y="1150218"/>
                </a:lnTo>
                <a:lnTo>
                  <a:pt x="2484214" y="1191943"/>
                </a:lnTo>
                <a:lnTo>
                  <a:pt x="2474715" y="1233104"/>
                </a:lnTo>
                <a:lnTo>
                  <a:pt x="2463225" y="1273666"/>
                </a:lnTo>
                <a:lnTo>
                  <a:pt x="2449786" y="1313594"/>
                </a:lnTo>
                <a:lnTo>
                  <a:pt x="2434441" y="1352852"/>
                </a:lnTo>
                <a:lnTo>
                  <a:pt x="2417236" y="1391404"/>
                </a:lnTo>
                <a:lnTo>
                  <a:pt x="2398211" y="1429216"/>
                </a:lnTo>
                <a:lnTo>
                  <a:pt x="2377412" y="1466251"/>
                </a:lnTo>
                <a:lnTo>
                  <a:pt x="2354882" y="1502475"/>
                </a:lnTo>
                <a:lnTo>
                  <a:pt x="2330664" y="1537851"/>
                </a:lnTo>
                <a:lnTo>
                  <a:pt x="2304801" y="1572345"/>
                </a:lnTo>
                <a:lnTo>
                  <a:pt x="2277337" y="1605920"/>
                </a:lnTo>
                <a:lnTo>
                  <a:pt x="2248315" y="1638542"/>
                </a:lnTo>
                <a:lnTo>
                  <a:pt x="2217779" y="1670174"/>
                </a:lnTo>
                <a:lnTo>
                  <a:pt x="2185772" y="1700782"/>
                </a:lnTo>
                <a:lnTo>
                  <a:pt x="2152337" y="1730330"/>
                </a:lnTo>
                <a:lnTo>
                  <a:pt x="2117518" y="1758782"/>
                </a:lnTo>
                <a:lnTo>
                  <a:pt x="2081358" y="1786103"/>
                </a:lnTo>
                <a:lnTo>
                  <a:pt x="2043901" y="1812258"/>
                </a:lnTo>
                <a:lnTo>
                  <a:pt x="2005191" y="1837210"/>
                </a:lnTo>
                <a:lnTo>
                  <a:pt x="1965269" y="1860926"/>
                </a:lnTo>
                <a:lnTo>
                  <a:pt x="1924181" y="1883368"/>
                </a:lnTo>
                <a:lnTo>
                  <a:pt x="1881969" y="1904502"/>
                </a:lnTo>
                <a:lnTo>
                  <a:pt x="1838677" y="1924292"/>
                </a:lnTo>
                <a:lnTo>
                  <a:pt x="1794348" y="1942703"/>
                </a:lnTo>
                <a:lnTo>
                  <a:pt x="1749025" y="1959698"/>
                </a:lnTo>
                <a:lnTo>
                  <a:pt x="1702753" y="1975244"/>
                </a:lnTo>
                <a:lnTo>
                  <a:pt x="1655573" y="1989304"/>
                </a:lnTo>
                <a:lnTo>
                  <a:pt x="1607531" y="2001842"/>
                </a:lnTo>
                <a:lnTo>
                  <a:pt x="1558669" y="2012824"/>
                </a:lnTo>
                <a:lnTo>
                  <a:pt x="1509030" y="2022214"/>
                </a:lnTo>
                <a:lnTo>
                  <a:pt x="1458659" y="2029976"/>
                </a:lnTo>
                <a:lnTo>
                  <a:pt x="1407598" y="2036074"/>
                </a:lnTo>
                <a:lnTo>
                  <a:pt x="1355890" y="2040475"/>
                </a:lnTo>
                <a:lnTo>
                  <a:pt x="1303580" y="2043141"/>
                </a:lnTo>
                <a:lnTo>
                  <a:pt x="1250711" y="2044037"/>
                </a:lnTo>
                <a:lnTo>
                  <a:pt x="1197842" y="2043141"/>
                </a:lnTo>
                <a:lnTo>
                  <a:pt x="1145532" y="2040475"/>
                </a:lnTo>
                <a:lnTo>
                  <a:pt x="1093824" y="2036074"/>
                </a:lnTo>
                <a:lnTo>
                  <a:pt x="1042763" y="2029976"/>
                </a:lnTo>
                <a:lnTo>
                  <a:pt x="992392" y="2022214"/>
                </a:lnTo>
                <a:lnTo>
                  <a:pt x="942753" y="2012824"/>
                </a:lnTo>
                <a:lnTo>
                  <a:pt x="893891" y="2001842"/>
                </a:lnTo>
                <a:lnTo>
                  <a:pt x="845849" y="1989304"/>
                </a:lnTo>
                <a:lnTo>
                  <a:pt x="798669" y="1975244"/>
                </a:lnTo>
                <a:lnTo>
                  <a:pt x="752397" y="1959698"/>
                </a:lnTo>
                <a:lnTo>
                  <a:pt x="707074" y="1942703"/>
                </a:lnTo>
                <a:lnTo>
                  <a:pt x="662745" y="1924292"/>
                </a:lnTo>
                <a:lnTo>
                  <a:pt x="619453" y="1904502"/>
                </a:lnTo>
                <a:lnTo>
                  <a:pt x="577241" y="1883368"/>
                </a:lnTo>
                <a:lnTo>
                  <a:pt x="536153" y="1860926"/>
                </a:lnTo>
                <a:lnTo>
                  <a:pt x="496231" y="1837210"/>
                </a:lnTo>
                <a:lnTo>
                  <a:pt x="457521" y="1812258"/>
                </a:lnTo>
                <a:lnTo>
                  <a:pt x="420064" y="1786103"/>
                </a:lnTo>
                <a:lnTo>
                  <a:pt x="383904" y="1758782"/>
                </a:lnTo>
                <a:lnTo>
                  <a:pt x="349085" y="1730330"/>
                </a:lnTo>
                <a:lnTo>
                  <a:pt x="315651" y="1700782"/>
                </a:lnTo>
                <a:lnTo>
                  <a:pt x="283643" y="1670174"/>
                </a:lnTo>
                <a:lnTo>
                  <a:pt x="253107" y="1638542"/>
                </a:lnTo>
                <a:lnTo>
                  <a:pt x="224085" y="1605920"/>
                </a:lnTo>
                <a:lnTo>
                  <a:pt x="196621" y="1572345"/>
                </a:lnTo>
                <a:lnTo>
                  <a:pt x="170758" y="1537851"/>
                </a:lnTo>
                <a:lnTo>
                  <a:pt x="146540" y="1502475"/>
                </a:lnTo>
                <a:lnTo>
                  <a:pt x="124010" y="1466251"/>
                </a:lnTo>
                <a:lnTo>
                  <a:pt x="103211" y="1429216"/>
                </a:lnTo>
                <a:lnTo>
                  <a:pt x="84187" y="1391404"/>
                </a:lnTo>
                <a:lnTo>
                  <a:pt x="66981" y="1352852"/>
                </a:lnTo>
                <a:lnTo>
                  <a:pt x="51637" y="1313594"/>
                </a:lnTo>
                <a:lnTo>
                  <a:pt x="38197" y="1273666"/>
                </a:lnTo>
                <a:lnTo>
                  <a:pt x="26707" y="1233104"/>
                </a:lnTo>
                <a:lnTo>
                  <a:pt x="17208" y="1191943"/>
                </a:lnTo>
                <a:lnTo>
                  <a:pt x="9744" y="1150218"/>
                </a:lnTo>
                <a:lnTo>
                  <a:pt x="4359" y="1107966"/>
                </a:lnTo>
                <a:lnTo>
                  <a:pt x="1097" y="1065221"/>
                </a:lnTo>
                <a:lnTo>
                  <a:pt x="0" y="1022019"/>
                </a:lnTo>
                <a:close/>
              </a:path>
            </a:pathLst>
          </a:custGeom>
          <a:ln w="21578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92913" y="5287997"/>
            <a:ext cx="1612900" cy="55372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488315" marR="5080" indent="-476250">
              <a:lnSpc>
                <a:spcPts val="2000"/>
              </a:lnSpc>
              <a:spcBef>
                <a:spcPts val="295"/>
              </a:spcBef>
            </a:pPr>
            <a:r>
              <a:rPr sz="1800" spc="-5" dirty="0">
                <a:latin typeface="Arial"/>
                <a:cs typeface="Arial"/>
              </a:rPr>
              <a:t>Communica</a:t>
            </a:r>
            <a:r>
              <a:rPr sz="1800" spc="-10" dirty="0">
                <a:latin typeface="Arial"/>
                <a:cs typeface="Arial"/>
              </a:rPr>
              <a:t>t</a:t>
            </a:r>
            <a:r>
              <a:rPr sz="1800" spc="-5" dirty="0">
                <a:latin typeface="Arial"/>
                <a:cs typeface="Arial"/>
              </a:rPr>
              <a:t>ion  [GB/s]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507253" y="4543187"/>
            <a:ext cx="2465070" cy="2044064"/>
          </a:xfrm>
          <a:custGeom>
            <a:avLst/>
            <a:gdLst/>
            <a:ahLst/>
            <a:cxnLst/>
            <a:rect l="l" t="t" r="r" b="b"/>
            <a:pathLst>
              <a:path w="2465070" h="2044065">
                <a:moveTo>
                  <a:pt x="1232471" y="0"/>
                </a:moveTo>
                <a:lnTo>
                  <a:pt x="1180373" y="896"/>
                </a:lnTo>
                <a:lnTo>
                  <a:pt x="1128826" y="3562"/>
                </a:lnTo>
                <a:lnTo>
                  <a:pt x="1077872" y="7962"/>
                </a:lnTo>
                <a:lnTo>
                  <a:pt x="1027556" y="14061"/>
                </a:lnTo>
                <a:lnTo>
                  <a:pt x="977919" y="21823"/>
                </a:lnTo>
                <a:lnTo>
                  <a:pt x="929004" y="31213"/>
                </a:lnTo>
                <a:lnTo>
                  <a:pt x="880855" y="42195"/>
                </a:lnTo>
                <a:lnTo>
                  <a:pt x="833513" y="54733"/>
                </a:lnTo>
                <a:lnTo>
                  <a:pt x="787022" y="68793"/>
                </a:lnTo>
                <a:lnTo>
                  <a:pt x="741424" y="84339"/>
                </a:lnTo>
                <a:lnTo>
                  <a:pt x="696762" y="101334"/>
                </a:lnTo>
                <a:lnTo>
                  <a:pt x="653080" y="119745"/>
                </a:lnTo>
                <a:lnTo>
                  <a:pt x="610419" y="139535"/>
                </a:lnTo>
                <a:lnTo>
                  <a:pt x="568822" y="160669"/>
                </a:lnTo>
                <a:lnTo>
                  <a:pt x="528333" y="183111"/>
                </a:lnTo>
                <a:lnTo>
                  <a:pt x="488994" y="206826"/>
                </a:lnTo>
                <a:lnTo>
                  <a:pt x="450848" y="231779"/>
                </a:lnTo>
                <a:lnTo>
                  <a:pt x="413937" y="257934"/>
                </a:lnTo>
                <a:lnTo>
                  <a:pt x="378305" y="285255"/>
                </a:lnTo>
                <a:lnTo>
                  <a:pt x="343994" y="313707"/>
                </a:lnTo>
                <a:lnTo>
                  <a:pt x="311047" y="343255"/>
                </a:lnTo>
                <a:lnTo>
                  <a:pt x="279507" y="373863"/>
                </a:lnTo>
                <a:lnTo>
                  <a:pt x="249416" y="405495"/>
                </a:lnTo>
                <a:lnTo>
                  <a:pt x="220817" y="438117"/>
                </a:lnTo>
                <a:lnTo>
                  <a:pt x="193754" y="471692"/>
                </a:lnTo>
                <a:lnTo>
                  <a:pt x="168268" y="506186"/>
                </a:lnTo>
                <a:lnTo>
                  <a:pt x="144403" y="541562"/>
                </a:lnTo>
                <a:lnTo>
                  <a:pt x="122201" y="577786"/>
                </a:lnTo>
                <a:lnTo>
                  <a:pt x="101705" y="614821"/>
                </a:lnTo>
                <a:lnTo>
                  <a:pt x="82959" y="652632"/>
                </a:lnTo>
                <a:lnTo>
                  <a:pt x="66004" y="691185"/>
                </a:lnTo>
                <a:lnTo>
                  <a:pt x="50883" y="730443"/>
                </a:lnTo>
                <a:lnTo>
                  <a:pt x="37640" y="770370"/>
                </a:lnTo>
                <a:lnTo>
                  <a:pt x="26317" y="810933"/>
                </a:lnTo>
                <a:lnTo>
                  <a:pt x="16957" y="852094"/>
                </a:lnTo>
                <a:lnTo>
                  <a:pt x="9602" y="893818"/>
                </a:lnTo>
                <a:lnTo>
                  <a:pt x="4296" y="936071"/>
                </a:lnTo>
                <a:lnTo>
                  <a:pt x="1081" y="978816"/>
                </a:lnTo>
                <a:lnTo>
                  <a:pt x="0" y="1022018"/>
                </a:lnTo>
                <a:lnTo>
                  <a:pt x="1081" y="1065220"/>
                </a:lnTo>
                <a:lnTo>
                  <a:pt x="4296" y="1107965"/>
                </a:lnTo>
                <a:lnTo>
                  <a:pt x="9602" y="1150218"/>
                </a:lnTo>
                <a:lnTo>
                  <a:pt x="16957" y="1191942"/>
                </a:lnTo>
                <a:lnTo>
                  <a:pt x="26317" y="1233104"/>
                </a:lnTo>
                <a:lnTo>
                  <a:pt x="37640" y="1273666"/>
                </a:lnTo>
                <a:lnTo>
                  <a:pt x="50883" y="1313593"/>
                </a:lnTo>
                <a:lnTo>
                  <a:pt x="66004" y="1352851"/>
                </a:lnTo>
                <a:lnTo>
                  <a:pt x="82959" y="1391404"/>
                </a:lnTo>
                <a:lnTo>
                  <a:pt x="101705" y="1429215"/>
                </a:lnTo>
                <a:lnTo>
                  <a:pt x="122201" y="1466251"/>
                </a:lnTo>
                <a:lnTo>
                  <a:pt x="144403" y="1502474"/>
                </a:lnTo>
                <a:lnTo>
                  <a:pt x="168268" y="1537850"/>
                </a:lnTo>
                <a:lnTo>
                  <a:pt x="193754" y="1572344"/>
                </a:lnTo>
                <a:lnTo>
                  <a:pt x="220817" y="1605919"/>
                </a:lnTo>
                <a:lnTo>
                  <a:pt x="249416" y="1638541"/>
                </a:lnTo>
                <a:lnTo>
                  <a:pt x="279507" y="1670174"/>
                </a:lnTo>
                <a:lnTo>
                  <a:pt x="311047" y="1700781"/>
                </a:lnTo>
                <a:lnTo>
                  <a:pt x="343994" y="1730329"/>
                </a:lnTo>
                <a:lnTo>
                  <a:pt x="378305" y="1758781"/>
                </a:lnTo>
                <a:lnTo>
                  <a:pt x="413937" y="1786103"/>
                </a:lnTo>
                <a:lnTo>
                  <a:pt x="450848" y="1812257"/>
                </a:lnTo>
                <a:lnTo>
                  <a:pt x="488994" y="1837210"/>
                </a:lnTo>
                <a:lnTo>
                  <a:pt x="528333" y="1860925"/>
                </a:lnTo>
                <a:lnTo>
                  <a:pt x="568822" y="1883368"/>
                </a:lnTo>
                <a:lnTo>
                  <a:pt x="610419" y="1904502"/>
                </a:lnTo>
                <a:lnTo>
                  <a:pt x="653080" y="1924292"/>
                </a:lnTo>
                <a:lnTo>
                  <a:pt x="696762" y="1942702"/>
                </a:lnTo>
                <a:lnTo>
                  <a:pt x="741424" y="1959698"/>
                </a:lnTo>
                <a:lnTo>
                  <a:pt x="787022" y="1975244"/>
                </a:lnTo>
                <a:lnTo>
                  <a:pt x="833513" y="1989303"/>
                </a:lnTo>
                <a:lnTo>
                  <a:pt x="880855" y="2001842"/>
                </a:lnTo>
                <a:lnTo>
                  <a:pt x="929004" y="2012824"/>
                </a:lnTo>
                <a:lnTo>
                  <a:pt x="977919" y="2022213"/>
                </a:lnTo>
                <a:lnTo>
                  <a:pt x="1027556" y="2029975"/>
                </a:lnTo>
                <a:lnTo>
                  <a:pt x="1077872" y="2036074"/>
                </a:lnTo>
                <a:lnTo>
                  <a:pt x="1128826" y="2040474"/>
                </a:lnTo>
                <a:lnTo>
                  <a:pt x="1180373" y="2043141"/>
                </a:lnTo>
                <a:lnTo>
                  <a:pt x="1232471" y="2044037"/>
                </a:lnTo>
                <a:lnTo>
                  <a:pt x="1284569" y="2043141"/>
                </a:lnTo>
                <a:lnTo>
                  <a:pt x="1336116" y="2040474"/>
                </a:lnTo>
                <a:lnTo>
                  <a:pt x="1387069" y="2036074"/>
                </a:lnTo>
                <a:lnTo>
                  <a:pt x="1437386" y="2029975"/>
                </a:lnTo>
                <a:lnTo>
                  <a:pt x="1487023" y="2022213"/>
                </a:lnTo>
                <a:lnTo>
                  <a:pt x="1535937" y="2012824"/>
                </a:lnTo>
                <a:lnTo>
                  <a:pt x="1584087" y="2001842"/>
                </a:lnTo>
                <a:lnTo>
                  <a:pt x="1631428" y="1989303"/>
                </a:lnTo>
                <a:lnTo>
                  <a:pt x="1677920" y="1975244"/>
                </a:lnTo>
                <a:lnTo>
                  <a:pt x="1723517" y="1959698"/>
                </a:lnTo>
                <a:lnTo>
                  <a:pt x="1768179" y="1942702"/>
                </a:lnTo>
                <a:lnTo>
                  <a:pt x="1811861" y="1924292"/>
                </a:lnTo>
                <a:lnTo>
                  <a:pt x="1854522" y="1904502"/>
                </a:lnTo>
                <a:lnTo>
                  <a:pt x="1896119" y="1883368"/>
                </a:lnTo>
                <a:lnTo>
                  <a:pt x="1936608" y="1860925"/>
                </a:lnTo>
                <a:lnTo>
                  <a:pt x="1975947" y="1837210"/>
                </a:lnTo>
                <a:lnTo>
                  <a:pt x="2014093" y="1812257"/>
                </a:lnTo>
                <a:lnTo>
                  <a:pt x="2051003" y="1786103"/>
                </a:lnTo>
                <a:lnTo>
                  <a:pt x="2086636" y="1758781"/>
                </a:lnTo>
                <a:lnTo>
                  <a:pt x="2120947" y="1730329"/>
                </a:lnTo>
                <a:lnTo>
                  <a:pt x="2153894" y="1700781"/>
                </a:lnTo>
                <a:lnTo>
                  <a:pt x="2185434" y="1670174"/>
                </a:lnTo>
                <a:lnTo>
                  <a:pt x="2215525" y="1638541"/>
                </a:lnTo>
                <a:lnTo>
                  <a:pt x="2244124" y="1605919"/>
                </a:lnTo>
                <a:lnTo>
                  <a:pt x="2271187" y="1572344"/>
                </a:lnTo>
                <a:lnTo>
                  <a:pt x="2296673" y="1537850"/>
                </a:lnTo>
                <a:lnTo>
                  <a:pt x="2320538" y="1502474"/>
                </a:lnTo>
                <a:lnTo>
                  <a:pt x="2342740" y="1466251"/>
                </a:lnTo>
                <a:lnTo>
                  <a:pt x="2363235" y="1429215"/>
                </a:lnTo>
                <a:lnTo>
                  <a:pt x="2381982" y="1391404"/>
                </a:lnTo>
                <a:lnTo>
                  <a:pt x="2398937" y="1352851"/>
                </a:lnTo>
                <a:lnTo>
                  <a:pt x="2414057" y="1313593"/>
                </a:lnTo>
                <a:lnTo>
                  <a:pt x="2427300" y="1273666"/>
                </a:lnTo>
                <a:lnTo>
                  <a:pt x="2438624" y="1233104"/>
                </a:lnTo>
                <a:lnTo>
                  <a:pt x="2447984" y="1191942"/>
                </a:lnTo>
                <a:lnTo>
                  <a:pt x="2455339" y="1150218"/>
                </a:lnTo>
                <a:lnTo>
                  <a:pt x="2460645" y="1107965"/>
                </a:lnTo>
                <a:lnTo>
                  <a:pt x="2463860" y="1065220"/>
                </a:lnTo>
                <a:lnTo>
                  <a:pt x="2464941" y="1022018"/>
                </a:lnTo>
                <a:lnTo>
                  <a:pt x="2463860" y="978816"/>
                </a:lnTo>
                <a:lnTo>
                  <a:pt x="2460645" y="936071"/>
                </a:lnTo>
                <a:lnTo>
                  <a:pt x="2455339" y="893818"/>
                </a:lnTo>
                <a:lnTo>
                  <a:pt x="2447984" y="852094"/>
                </a:lnTo>
                <a:lnTo>
                  <a:pt x="2438624" y="810933"/>
                </a:lnTo>
                <a:lnTo>
                  <a:pt x="2427300" y="770370"/>
                </a:lnTo>
                <a:lnTo>
                  <a:pt x="2414057" y="730443"/>
                </a:lnTo>
                <a:lnTo>
                  <a:pt x="2398937" y="691185"/>
                </a:lnTo>
                <a:lnTo>
                  <a:pt x="2381982" y="652632"/>
                </a:lnTo>
                <a:lnTo>
                  <a:pt x="2363235" y="614821"/>
                </a:lnTo>
                <a:lnTo>
                  <a:pt x="2342740" y="577786"/>
                </a:lnTo>
                <a:lnTo>
                  <a:pt x="2320538" y="541562"/>
                </a:lnTo>
                <a:lnTo>
                  <a:pt x="2296673" y="506186"/>
                </a:lnTo>
                <a:lnTo>
                  <a:pt x="2271187" y="471692"/>
                </a:lnTo>
                <a:lnTo>
                  <a:pt x="2244124" y="438117"/>
                </a:lnTo>
                <a:lnTo>
                  <a:pt x="2215525" y="405495"/>
                </a:lnTo>
                <a:lnTo>
                  <a:pt x="2185434" y="373863"/>
                </a:lnTo>
                <a:lnTo>
                  <a:pt x="2153894" y="343255"/>
                </a:lnTo>
                <a:lnTo>
                  <a:pt x="2120947" y="313707"/>
                </a:lnTo>
                <a:lnTo>
                  <a:pt x="2086636" y="285255"/>
                </a:lnTo>
                <a:lnTo>
                  <a:pt x="2051003" y="257934"/>
                </a:lnTo>
                <a:lnTo>
                  <a:pt x="2014093" y="231779"/>
                </a:lnTo>
                <a:lnTo>
                  <a:pt x="1975947" y="206826"/>
                </a:lnTo>
                <a:lnTo>
                  <a:pt x="1936608" y="183111"/>
                </a:lnTo>
                <a:lnTo>
                  <a:pt x="1896119" y="160669"/>
                </a:lnTo>
                <a:lnTo>
                  <a:pt x="1854522" y="139535"/>
                </a:lnTo>
                <a:lnTo>
                  <a:pt x="1811861" y="119745"/>
                </a:lnTo>
                <a:lnTo>
                  <a:pt x="1768179" y="101334"/>
                </a:lnTo>
                <a:lnTo>
                  <a:pt x="1723517" y="84339"/>
                </a:lnTo>
                <a:lnTo>
                  <a:pt x="1677920" y="68793"/>
                </a:lnTo>
                <a:lnTo>
                  <a:pt x="1631428" y="54733"/>
                </a:lnTo>
                <a:lnTo>
                  <a:pt x="1584087" y="42195"/>
                </a:lnTo>
                <a:lnTo>
                  <a:pt x="1535937" y="31213"/>
                </a:lnTo>
                <a:lnTo>
                  <a:pt x="1487023" y="21823"/>
                </a:lnTo>
                <a:lnTo>
                  <a:pt x="1437386" y="14061"/>
                </a:lnTo>
                <a:lnTo>
                  <a:pt x="1387069" y="7962"/>
                </a:lnTo>
                <a:lnTo>
                  <a:pt x="1336116" y="3562"/>
                </a:lnTo>
                <a:lnTo>
                  <a:pt x="1284569" y="896"/>
                </a:lnTo>
                <a:lnTo>
                  <a:pt x="1232471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507252" y="4543187"/>
            <a:ext cx="2465070" cy="2044064"/>
          </a:xfrm>
          <a:custGeom>
            <a:avLst/>
            <a:gdLst/>
            <a:ahLst/>
            <a:cxnLst/>
            <a:rect l="l" t="t" r="r" b="b"/>
            <a:pathLst>
              <a:path w="2465070" h="2044065">
                <a:moveTo>
                  <a:pt x="0" y="1022019"/>
                </a:moveTo>
                <a:lnTo>
                  <a:pt x="1081" y="978816"/>
                </a:lnTo>
                <a:lnTo>
                  <a:pt x="4296" y="936071"/>
                </a:lnTo>
                <a:lnTo>
                  <a:pt x="9602" y="893819"/>
                </a:lnTo>
                <a:lnTo>
                  <a:pt x="16957" y="852094"/>
                </a:lnTo>
                <a:lnTo>
                  <a:pt x="26317" y="810933"/>
                </a:lnTo>
                <a:lnTo>
                  <a:pt x="37640" y="770371"/>
                </a:lnTo>
                <a:lnTo>
                  <a:pt x="50883" y="730443"/>
                </a:lnTo>
                <a:lnTo>
                  <a:pt x="66004" y="691185"/>
                </a:lnTo>
                <a:lnTo>
                  <a:pt x="82959" y="652633"/>
                </a:lnTo>
                <a:lnTo>
                  <a:pt x="101705" y="614821"/>
                </a:lnTo>
                <a:lnTo>
                  <a:pt x="122201" y="577786"/>
                </a:lnTo>
                <a:lnTo>
                  <a:pt x="144403" y="541562"/>
                </a:lnTo>
                <a:lnTo>
                  <a:pt x="168268" y="506186"/>
                </a:lnTo>
                <a:lnTo>
                  <a:pt x="193754" y="471692"/>
                </a:lnTo>
                <a:lnTo>
                  <a:pt x="220817" y="438117"/>
                </a:lnTo>
                <a:lnTo>
                  <a:pt x="249416" y="405495"/>
                </a:lnTo>
                <a:lnTo>
                  <a:pt x="279507" y="373863"/>
                </a:lnTo>
                <a:lnTo>
                  <a:pt x="311047" y="343255"/>
                </a:lnTo>
                <a:lnTo>
                  <a:pt x="343994" y="313707"/>
                </a:lnTo>
                <a:lnTo>
                  <a:pt x="378305" y="285255"/>
                </a:lnTo>
                <a:lnTo>
                  <a:pt x="413937" y="257934"/>
                </a:lnTo>
                <a:lnTo>
                  <a:pt x="450848" y="231779"/>
                </a:lnTo>
                <a:lnTo>
                  <a:pt x="488994" y="206826"/>
                </a:lnTo>
                <a:lnTo>
                  <a:pt x="528333" y="183111"/>
                </a:lnTo>
                <a:lnTo>
                  <a:pt x="568822" y="160669"/>
                </a:lnTo>
                <a:lnTo>
                  <a:pt x="610419" y="139535"/>
                </a:lnTo>
                <a:lnTo>
                  <a:pt x="653080" y="119745"/>
                </a:lnTo>
                <a:lnTo>
                  <a:pt x="696762" y="101334"/>
                </a:lnTo>
                <a:lnTo>
                  <a:pt x="741424" y="84339"/>
                </a:lnTo>
                <a:lnTo>
                  <a:pt x="787021" y="68793"/>
                </a:lnTo>
                <a:lnTo>
                  <a:pt x="833513" y="54733"/>
                </a:lnTo>
                <a:lnTo>
                  <a:pt x="880854" y="42195"/>
                </a:lnTo>
                <a:lnTo>
                  <a:pt x="929004" y="31213"/>
                </a:lnTo>
                <a:lnTo>
                  <a:pt x="977918" y="21823"/>
                </a:lnTo>
                <a:lnTo>
                  <a:pt x="1027555" y="14061"/>
                </a:lnTo>
                <a:lnTo>
                  <a:pt x="1077872" y="7962"/>
                </a:lnTo>
                <a:lnTo>
                  <a:pt x="1128825" y="3562"/>
                </a:lnTo>
                <a:lnTo>
                  <a:pt x="1180372" y="896"/>
                </a:lnTo>
                <a:lnTo>
                  <a:pt x="1232470" y="0"/>
                </a:lnTo>
                <a:lnTo>
                  <a:pt x="1284569" y="896"/>
                </a:lnTo>
                <a:lnTo>
                  <a:pt x="1336116" y="3562"/>
                </a:lnTo>
                <a:lnTo>
                  <a:pt x="1387069" y="7962"/>
                </a:lnTo>
                <a:lnTo>
                  <a:pt x="1437385" y="14061"/>
                </a:lnTo>
                <a:lnTo>
                  <a:pt x="1487022" y="21823"/>
                </a:lnTo>
                <a:lnTo>
                  <a:pt x="1535937" y="31213"/>
                </a:lnTo>
                <a:lnTo>
                  <a:pt x="1584086" y="42195"/>
                </a:lnTo>
                <a:lnTo>
                  <a:pt x="1631428" y="54733"/>
                </a:lnTo>
                <a:lnTo>
                  <a:pt x="1677919" y="68793"/>
                </a:lnTo>
                <a:lnTo>
                  <a:pt x="1723517" y="84339"/>
                </a:lnTo>
                <a:lnTo>
                  <a:pt x="1768178" y="101334"/>
                </a:lnTo>
                <a:lnTo>
                  <a:pt x="1811861" y="119745"/>
                </a:lnTo>
                <a:lnTo>
                  <a:pt x="1854522" y="139535"/>
                </a:lnTo>
                <a:lnTo>
                  <a:pt x="1896118" y="160669"/>
                </a:lnTo>
                <a:lnTo>
                  <a:pt x="1936607" y="183111"/>
                </a:lnTo>
                <a:lnTo>
                  <a:pt x="1975946" y="206826"/>
                </a:lnTo>
                <a:lnTo>
                  <a:pt x="2014092" y="231779"/>
                </a:lnTo>
                <a:lnTo>
                  <a:pt x="2051003" y="257934"/>
                </a:lnTo>
                <a:lnTo>
                  <a:pt x="2086635" y="285255"/>
                </a:lnTo>
                <a:lnTo>
                  <a:pt x="2120946" y="313707"/>
                </a:lnTo>
                <a:lnTo>
                  <a:pt x="2153893" y="343255"/>
                </a:lnTo>
                <a:lnTo>
                  <a:pt x="2185434" y="373863"/>
                </a:lnTo>
                <a:lnTo>
                  <a:pt x="2215525" y="405495"/>
                </a:lnTo>
                <a:lnTo>
                  <a:pt x="2244123" y="438117"/>
                </a:lnTo>
                <a:lnTo>
                  <a:pt x="2271187" y="471692"/>
                </a:lnTo>
                <a:lnTo>
                  <a:pt x="2296673" y="506186"/>
                </a:lnTo>
                <a:lnTo>
                  <a:pt x="2320538" y="541562"/>
                </a:lnTo>
                <a:lnTo>
                  <a:pt x="2342739" y="577786"/>
                </a:lnTo>
                <a:lnTo>
                  <a:pt x="2363235" y="614821"/>
                </a:lnTo>
                <a:lnTo>
                  <a:pt x="2381982" y="652633"/>
                </a:lnTo>
                <a:lnTo>
                  <a:pt x="2398937" y="691185"/>
                </a:lnTo>
                <a:lnTo>
                  <a:pt x="2414057" y="730443"/>
                </a:lnTo>
                <a:lnTo>
                  <a:pt x="2427300" y="770371"/>
                </a:lnTo>
                <a:lnTo>
                  <a:pt x="2438623" y="810933"/>
                </a:lnTo>
                <a:lnTo>
                  <a:pt x="2447984" y="852094"/>
                </a:lnTo>
                <a:lnTo>
                  <a:pt x="2455338" y="893819"/>
                </a:lnTo>
                <a:lnTo>
                  <a:pt x="2460645" y="936071"/>
                </a:lnTo>
                <a:lnTo>
                  <a:pt x="2463860" y="978816"/>
                </a:lnTo>
                <a:lnTo>
                  <a:pt x="2464941" y="1022019"/>
                </a:lnTo>
                <a:lnTo>
                  <a:pt x="2463860" y="1065221"/>
                </a:lnTo>
                <a:lnTo>
                  <a:pt x="2460645" y="1107966"/>
                </a:lnTo>
                <a:lnTo>
                  <a:pt x="2455338" y="1150218"/>
                </a:lnTo>
                <a:lnTo>
                  <a:pt x="2447984" y="1191943"/>
                </a:lnTo>
                <a:lnTo>
                  <a:pt x="2438623" y="1233104"/>
                </a:lnTo>
                <a:lnTo>
                  <a:pt x="2427300" y="1273666"/>
                </a:lnTo>
                <a:lnTo>
                  <a:pt x="2414057" y="1313594"/>
                </a:lnTo>
                <a:lnTo>
                  <a:pt x="2398937" y="1352852"/>
                </a:lnTo>
                <a:lnTo>
                  <a:pt x="2381982" y="1391404"/>
                </a:lnTo>
                <a:lnTo>
                  <a:pt x="2363235" y="1429216"/>
                </a:lnTo>
                <a:lnTo>
                  <a:pt x="2342739" y="1466251"/>
                </a:lnTo>
                <a:lnTo>
                  <a:pt x="2320538" y="1502475"/>
                </a:lnTo>
                <a:lnTo>
                  <a:pt x="2296673" y="1537851"/>
                </a:lnTo>
                <a:lnTo>
                  <a:pt x="2271187" y="1572345"/>
                </a:lnTo>
                <a:lnTo>
                  <a:pt x="2244123" y="1605920"/>
                </a:lnTo>
                <a:lnTo>
                  <a:pt x="2215525" y="1638542"/>
                </a:lnTo>
                <a:lnTo>
                  <a:pt x="2185434" y="1670174"/>
                </a:lnTo>
                <a:lnTo>
                  <a:pt x="2153893" y="1700782"/>
                </a:lnTo>
                <a:lnTo>
                  <a:pt x="2120946" y="1730330"/>
                </a:lnTo>
                <a:lnTo>
                  <a:pt x="2086635" y="1758782"/>
                </a:lnTo>
                <a:lnTo>
                  <a:pt x="2051003" y="1786103"/>
                </a:lnTo>
                <a:lnTo>
                  <a:pt x="2014092" y="1812258"/>
                </a:lnTo>
                <a:lnTo>
                  <a:pt x="1975946" y="1837210"/>
                </a:lnTo>
                <a:lnTo>
                  <a:pt x="1936607" y="1860926"/>
                </a:lnTo>
                <a:lnTo>
                  <a:pt x="1896118" y="1883368"/>
                </a:lnTo>
                <a:lnTo>
                  <a:pt x="1854522" y="1904502"/>
                </a:lnTo>
                <a:lnTo>
                  <a:pt x="1811861" y="1924292"/>
                </a:lnTo>
                <a:lnTo>
                  <a:pt x="1768178" y="1942703"/>
                </a:lnTo>
                <a:lnTo>
                  <a:pt x="1723517" y="1959698"/>
                </a:lnTo>
                <a:lnTo>
                  <a:pt x="1677919" y="1975244"/>
                </a:lnTo>
                <a:lnTo>
                  <a:pt x="1631428" y="1989304"/>
                </a:lnTo>
                <a:lnTo>
                  <a:pt x="1584086" y="2001842"/>
                </a:lnTo>
                <a:lnTo>
                  <a:pt x="1535937" y="2012824"/>
                </a:lnTo>
                <a:lnTo>
                  <a:pt x="1487022" y="2022214"/>
                </a:lnTo>
                <a:lnTo>
                  <a:pt x="1437385" y="2029976"/>
                </a:lnTo>
                <a:lnTo>
                  <a:pt x="1387069" y="2036074"/>
                </a:lnTo>
                <a:lnTo>
                  <a:pt x="1336116" y="2040475"/>
                </a:lnTo>
                <a:lnTo>
                  <a:pt x="1284569" y="2043141"/>
                </a:lnTo>
                <a:lnTo>
                  <a:pt x="1232470" y="2044037"/>
                </a:lnTo>
                <a:lnTo>
                  <a:pt x="1180372" y="2043141"/>
                </a:lnTo>
                <a:lnTo>
                  <a:pt x="1128825" y="2040475"/>
                </a:lnTo>
                <a:lnTo>
                  <a:pt x="1077872" y="2036074"/>
                </a:lnTo>
                <a:lnTo>
                  <a:pt x="1027555" y="2029976"/>
                </a:lnTo>
                <a:lnTo>
                  <a:pt x="977918" y="2022214"/>
                </a:lnTo>
                <a:lnTo>
                  <a:pt x="929004" y="2012824"/>
                </a:lnTo>
                <a:lnTo>
                  <a:pt x="880854" y="2001842"/>
                </a:lnTo>
                <a:lnTo>
                  <a:pt x="833513" y="1989304"/>
                </a:lnTo>
                <a:lnTo>
                  <a:pt x="787021" y="1975244"/>
                </a:lnTo>
                <a:lnTo>
                  <a:pt x="741424" y="1959698"/>
                </a:lnTo>
                <a:lnTo>
                  <a:pt x="696762" y="1942703"/>
                </a:lnTo>
                <a:lnTo>
                  <a:pt x="653080" y="1924292"/>
                </a:lnTo>
                <a:lnTo>
                  <a:pt x="610419" y="1904502"/>
                </a:lnTo>
                <a:lnTo>
                  <a:pt x="568822" y="1883368"/>
                </a:lnTo>
                <a:lnTo>
                  <a:pt x="528333" y="1860926"/>
                </a:lnTo>
                <a:lnTo>
                  <a:pt x="488994" y="1837210"/>
                </a:lnTo>
                <a:lnTo>
                  <a:pt x="450848" y="1812258"/>
                </a:lnTo>
                <a:lnTo>
                  <a:pt x="413937" y="1786103"/>
                </a:lnTo>
                <a:lnTo>
                  <a:pt x="378305" y="1758782"/>
                </a:lnTo>
                <a:lnTo>
                  <a:pt x="343994" y="1730330"/>
                </a:lnTo>
                <a:lnTo>
                  <a:pt x="311047" y="1700782"/>
                </a:lnTo>
                <a:lnTo>
                  <a:pt x="279507" y="1670174"/>
                </a:lnTo>
                <a:lnTo>
                  <a:pt x="249416" y="1638542"/>
                </a:lnTo>
                <a:lnTo>
                  <a:pt x="220817" y="1605920"/>
                </a:lnTo>
                <a:lnTo>
                  <a:pt x="193754" y="1572345"/>
                </a:lnTo>
                <a:lnTo>
                  <a:pt x="168268" y="1537851"/>
                </a:lnTo>
                <a:lnTo>
                  <a:pt x="144403" y="1502475"/>
                </a:lnTo>
                <a:lnTo>
                  <a:pt x="122201" y="1466251"/>
                </a:lnTo>
                <a:lnTo>
                  <a:pt x="101705" y="1429216"/>
                </a:lnTo>
                <a:lnTo>
                  <a:pt x="82959" y="1391404"/>
                </a:lnTo>
                <a:lnTo>
                  <a:pt x="66004" y="1352852"/>
                </a:lnTo>
                <a:lnTo>
                  <a:pt x="50883" y="1313594"/>
                </a:lnTo>
                <a:lnTo>
                  <a:pt x="37640" y="1273666"/>
                </a:lnTo>
                <a:lnTo>
                  <a:pt x="26317" y="1233104"/>
                </a:lnTo>
                <a:lnTo>
                  <a:pt x="16957" y="1191943"/>
                </a:lnTo>
                <a:lnTo>
                  <a:pt x="9602" y="1150218"/>
                </a:lnTo>
                <a:lnTo>
                  <a:pt x="4296" y="1107966"/>
                </a:lnTo>
                <a:lnTo>
                  <a:pt x="1081" y="1065221"/>
                </a:lnTo>
                <a:lnTo>
                  <a:pt x="0" y="1022019"/>
                </a:lnTo>
                <a:close/>
              </a:path>
            </a:pathLst>
          </a:custGeom>
          <a:ln w="21578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342602" y="5415415"/>
            <a:ext cx="800100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Locality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007417" y="1300319"/>
            <a:ext cx="2465070" cy="2044064"/>
          </a:xfrm>
          <a:custGeom>
            <a:avLst/>
            <a:gdLst/>
            <a:ahLst/>
            <a:cxnLst/>
            <a:rect l="l" t="t" r="r" b="b"/>
            <a:pathLst>
              <a:path w="2465070" h="2044064">
                <a:moveTo>
                  <a:pt x="1232470" y="0"/>
                </a:moveTo>
                <a:lnTo>
                  <a:pt x="1180371" y="896"/>
                </a:lnTo>
                <a:lnTo>
                  <a:pt x="1128824" y="3562"/>
                </a:lnTo>
                <a:lnTo>
                  <a:pt x="1077871" y="7962"/>
                </a:lnTo>
                <a:lnTo>
                  <a:pt x="1027555" y="14061"/>
                </a:lnTo>
                <a:lnTo>
                  <a:pt x="977918" y="21823"/>
                </a:lnTo>
                <a:lnTo>
                  <a:pt x="929003" y="31213"/>
                </a:lnTo>
                <a:lnTo>
                  <a:pt x="880854" y="42195"/>
                </a:lnTo>
                <a:lnTo>
                  <a:pt x="833512" y="54733"/>
                </a:lnTo>
                <a:lnTo>
                  <a:pt x="787021" y="68793"/>
                </a:lnTo>
                <a:lnTo>
                  <a:pt x="741423" y="84339"/>
                </a:lnTo>
                <a:lnTo>
                  <a:pt x="696762" y="101334"/>
                </a:lnTo>
                <a:lnTo>
                  <a:pt x="653079" y="119745"/>
                </a:lnTo>
                <a:lnTo>
                  <a:pt x="610419" y="139535"/>
                </a:lnTo>
                <a:lnTo>
                  <a:pt x="568822" y="160669"/>
                </a:lnTo>
                <a:lnTo>
                  <a:pt x="528333" y="183111"/>
                </a:lnTo>
                <a:lnTo>
                  <a:pt x="488994" y="206826"/>
                </a:lnTo>
                <a:lnTo>
                  <a:pt x="450848" y="231779"/>
                </a:lnTo>
                <a:lnTo>
                  <a:pt x="413937" y="257934"/>
                </a:lnTo>
                <a:lnTo>
                  <a:pt x="378305" y="285255"/>
                </a:lnTo>
                <a:lnTo>
                  <a:pt x="343994" y="313707"/>
                </a:lnTo>
                <a:lnTo>
                  <a:pt x="311047" y="343255"/>
                </a:lnTo>
                <a:lnTo>
                  <a:pt x="279507" y="373863"/>
                </a:lnTo>
                <a:lnTo>
                  <a:pt x="249416" y="405495"/>
                </a:lnTo>
                <a:lnTo>
                  <a:pt x="220817" y="438117"/>
                </a:lnTo>
                <a:lnTo>
                  <a:pt x="193754" y="471692"/>
                </a:lnTo>
                <a:lnTo>
                  <a:pt x="168268" y="506186"/>
                </a:lnTo>
                <a:lnTo>
                  <a:pt x="144403" y="541562"/>
                </a:lnTo>
                <a:lnTo>
                  <a:pt x="122201" y="577786"/>
                </a:lnTo>
                <a:lnTo>
                  <a:pt x="101705" y="614821"/>
                </a:lnTo>
                <a:lnTo>
                  <a:pt x="82959" y="652632"/>
                </a:lnTo>
                <a:lnTo>
                  <a:pt x="66004" y="691185"/>
                </a:lnTo>
                <a:lnTo>
                  <a:pt x="50883" y="730443"/>
                </a:lnTo>
                <a:lnTo>
                  <a:pt x="37640" y="770370"/>
                </a:lnTo>
                <a:lnTo>
                  <a:pt x="26317" y="810933"/>
                </a:lnTo>
                <a:lnTo>
                  <a:pt x="16957" y="852094"/>
                </a:lnTo>
                <a:lnTo>
                  <a:pt x="9602" y="893818"/>
                </a:lnTo>
                <a:lnTo>
                  <a:pt x="4296" y="936071"/>
                </a:lnTo>
                <a:lnTo>
                  <a:pt x="1081" y="978816"/>
                </a:lnTo>
                <a:lnTo>
                  <a:pt x="0" y="1022018"/>
                </a:lnTo>
                <a:lnTo>
                  <a:pt x="1081" y="1065220"/>
                </a:lnTo>
                <a:lnTo>
                  <a:pt x="4296" y="1107965"/>
                </a:lnTo>
                <a:lnTo>
                  <a:pt x="9602" y="1150218"/>
                </a:lnTo>
                <a:lnTo>
                  <a:pt x="16957" y="1191942"/>
                </a:lnTo>
                <a:lnTo>
                  <a:pt x="26317" y="1233103"/>
                </a:lnTo>
                <a:lnTo>
                  <a:pt x="37640" y="1273666"/>
                </a:lnTo>
                <a:lnTo>
                  <a:pt x="50883" y="1313593"/>
                </a:lnTo>
                <a:lnTo>
                  <a:pt x="66004" y="1352851"/>
                </a:lnTo>
                <a:lnTo>
                  <a:pt x="82959" y="1391404"/>
                </a:lnTo>
                <a:lnTo>
                  <a:pt x="101705" y="1429215"/>
                </a:lnTo>
                <a:lnTo>
                  <a:pt x="122201" y="1466251"/>
                </a:lnTo>
                <a:lnTo>
                  <a:pt x="144403" y="1502474"/>
                </a:lnTo>
                <a:lnTo>
                  <a:pt x="168268" y="1537850"/>
                </a:lnTo>
                <a:lnTo>
                  <a:pt x="193754" y="1572344"/>
                </a:lnTo>
                <a:lnTo>
                  <a:pt x="220817" y="1605919"/>
                </a:lnTo>
                <a:lnTo>
                  <a:pt x="249416" y="1638541"/>
                </a:lnTo>
                <a:lnTo>
                  <a:pt x="279507" y="1670173"/>
                </a:lnTo>
                <a:lnTo>
                  <a:pt x="311047" y="1700781"/>
                </a:lnTo>
                <a:lnTo>
                  <a:pt x="343994" y="1730329"/>
                </a:lnTo>
                <a:lnTo>
                  <a:pt x="378305" y="1758781"/>
                </a:lnTo>
                <a:lnTo>
                  <a:pt x="413937" y="1786102"/>
                </a:lnTo>
                <a:lnTo>
                  <a:pt x="450848" y="1812257"/>
                </a:lnTo>
                <a:lnTo>
                  <a:pt x="488994" y="1837210"/>
                </a:lnTo>
                <a:lnTo>
                  <a:pt x="528333" y="1860925"/>
                </a:lnTo>
                <a:lnTo>
                  <a:pt x="568822" y="1883367"/>
                </a:lnTo>
                <a:lnTo>
                  <a:pt x="610419" y="1904501"/>
                </a:lnTo>
                <a:lnTo>
                  <a:pt x="653079" y="1924291"/>
                </a:lnTo>
                <a:lnTo>
                  <a:pt x="696762" y="1942702"/>
                </a:lnTo>
                <a:lnTo>
                  <a:pt x="741423" y="1959698"/>
                </a:lnTo>
                <a:lnTo>
                  <a:pt x="787021" y="1975243"/>
                </a:lnTo>
                <a:lnTo>
                  <a:pt x="833512" y="1989303"/>
                </a:lnTo>
                <a:lnTo>
                  <a:pt x="880854" y="2001841"/>
                </a:lnTo>
                <a:lnTo>
                  <a:pt x="929003" y="2012823"/>
                </a:lnTo>
                <a:lnTo>
                  <a:pt x="977918" y="2022213"/>
                </a:lnTo>
                <a:lnTo>
                  <a:pt x="1027555" y="2029975"/>
                </a:lnTo>
                <a:lnTo>
                  <a:pt x="1077871" y="2036074"/>
                </a:lnTo>
                <a:lnTo>
                  <a:pt x="1128824" y="2040474"/>
                </a:lnTo>
                <a:lnTo>
                  <a:pt x="1180371" y="2043140"/>
                </a:lnTo>
                <a:lnTo>
                  <a:pt x="1232470" y="2044037"/>
                </a:lnTo>
                <a:lnTo>
                  <a:pt x="1284568" y="2043140"/>
                </a:lnTo>
                <a:lnTo>
                  <a:pt x="1336115" y="2040474"/>
                </a:lnTo>
                <a:lnTo>
                  <a:pt x="1387068" y="2036074"/>
                </a:lnTo>
                <a:lnTo>
                  <a:pt x="1437385" y="2029975"/>
                </a:lnTo>
                <a:lnTo>
                  <a:pt x="1487022" y="2022213"/>
                </a:lnTo>
                <a:lnTo>
                  <a:pt x="1535936" y="2012823"/>
                </a:lnTo>
                <a:lnTo>
                  <a:pt x="1584086" y="2001841"/>
                </a:lnTo>
                <a:lnTo>
                  <a:pt x="1631428" y="1989303"/>
                </a:lnTo>
                <a:lnTo>
                  <a:pt x="1677919" y="1975243"/>
                </a:lnTo>
                <a:lnTo>
                  <a:pt x="1723517" y="1959698"/>
                </a:lnTo>
                <a:lnTo>
                  <a:pt x="1768178" y="1942702"/>
                </a:lnTo>
                <a:lnTo>
                  <a:pt x="1811861" y="1924291"/>
                </a:lnTo>
                <a:lnTo>
                  <a:pt x="1854522" y="1904501"/>
                </a:lnTo>
                <a:lnTo>
                  <a:pt x="1896118" y="1883367"/>
                </a:lnTo>
                <a:lnTo>
                  <a:pt x="1936607" y="1860925"/>
                </a:lnTo>
                <a:lnTo>
                  <a:pt x="1975946" y="1837210"/>
                </a:lnTo>
                <a:lnTo>
                  <a:pt x="2014092" y="1812257"/>
                </a:lnTo>
                <a:lnTo>
                  <a:pt x="2051003" y="1786102"/>
                </a:lnTo>
                <a:lnTo>
                  <a:pt x="2086635" y="1758781"/>
                </a:lnTo>
                <a:lnTo>
                  <a:pt x="2120946" y="1730329"/>
                </a:lnTo>
                <a:lnTo>
                  <a:pt x="2153893" y="1700781"/>
                </a:lnTo>
                <a:lnTo>
                  <a:pt x="2185433" y="1670173"/>
                </a:lnTo>
                <a:lnTo>
                  <a:pt x="2215524" y="1638541"/>
                </a:lnTo>
                <a:lnTo>
                  <a:pt x="2244123" y="1605919"/>
                </a:lnTo>
                <a:lnTo>
                  <a:pt x="2271186" y="1572344"/>
                </a:lnTo>
                <a:lnTo>
                  <a:pt x="2296672" y="1537850"/>
                </a:lnTo>
                <a:lnTo>
                  <a:pt x="2320537" y="1502474"/>
                </a:lnTo>
                <a:lnTo>
                  <a:pt x="2342739" y="1466251"/>
                </a:lnTo>
                <a:lnTo>
                  <a:pt x="2363234" y="1429215"/>
                </a:lnTo>
                <a:lnTo>
                  <a:pt x="2381981" y="1391404"/>
                </a:lnTo>
                <a:lnTo>
                  <a:pt x="2398936" y="1352851"/>
                </a:lnTo>
                <a:lnTo>
                  <a:pt x="2414056" y="1313593"/>
                </a:lnTo>
                <a:lnTo>
                  <a:pt x="2427299" y="1273666"/>
                </a:lnTo>
                <a:lnTo>
                  <a:pt x="2438622" y="1233103"/>
                </a:lnTo>
                <a:lnTo>
                  <a:pt x="2447983" y="1191942"/>
                </a:lnTo>
                <a:lnTo>
                  <a:pt x="2455337" y="1150218"/>
                </a:lnTo>
                <a:lnTo>
                  <a:pt x="2460644" y="1107965"/>
                </a:lnTo>
                <a:lnTo>
                  <a:pt x="2463859" y="1065220"/>
                </a:lnTo>
                <a:lnTo>
                  <a:pt x="2464940" y="1022018"/>
                </a:lnTo>
                <a:lnTo>
                  <a:pt x="2463859" y="978816"/>
                </a:lnTo>
                <a:lnTo>
                  <a:pt x="2460644" y="936071"/>
                </a:lnTo>
                <a:lnTo>
                  <a:pt x="2455337" y="893818"/>
                </a:lnTo>
                <a:lnTo>
                  <a:pt x="2447983" y="852094"/>
                </a:lnTo>
                <a:lnTo>
                  <a:pt x="2438622" y="810933"/>
                </a:lnTo>
                <a:lnTo>
                  <a:pt x="2427299" y="770370"/>
                </a:lnTo>
                <a:lnTo>
                  <a:pt x="2414056" y="730443"/>
                </a:lnTo>
                <a:lnTo>
                  <a:pt x="2398936" y="691185"/>
                </a:lnTo>
                <a:lnTo>
                  <a:pt x="2381981" y="652632"/>
                </a:lnTo>
                <a:lnTo>
                  <a:pt x="2363234" y="614821"/>
                </a:lnTo>
                <a:lnTo>
                  <a:pt x="2342739" y="577786"/>
                </a:lnTo>
                <a:lnTo>
                  <a:pt x="2320537" y="541562"/>
                </a:lnTo>
                <a:lnTo>
                  <a:pt x="2296672" y="506186"/>
                </a:lnTo>
                <a:lnTo>
                  <a:pt x="2271186" y="471692"/>
                </a:lnTo>
                <a:lnTo>
                  <a:pt x="2244123" y="438117"/>
                </a:lnTo>
                <a:lnTo>
                  <a:pt x="2215524" y="405495"/>
                </a:lnTo>
                <a:lnTo>
                  <a:pt x="2185433" y="373863"/>
                </a:lnTo>
                <a:lnTo>
                  <a:pt x="2153893" y="343255"/>
                </a:lnTo>
                <a:lnTo>
                  <a:pt x="2120946" y="313707"/>
                </a:lnTo>
                <a:lnTo>
                  <a:pt x="2086635" y="285255"/>
                </a:lnTo>
                <a:lnTo>
                  <a:pt x="2051003" y="257934"/>
                </a:lnTo>
                <a:lnTo>
                  <a:pt x="2014092" y="231779"/>
                </a:lnTo>
                <a:lnTo>
                  <a:pt x="1975946" y="206826"/>
                </a:lnTo>
                <a:lnTo>
                  <a:pt x="1936607" y="183111"/>
                </a:lnTo>
                <a:lnTo>
                  <a:pt x="1896118" y="160669"/>
                </a:lnTo>
                <a:lnTo>
                  <a:pt x="1854522" y="139535"/>
                </a:lnTo>
                <a:lnTo>
                  <a:pt x="1811861" y="119745"/>
                </a:lnTo>
                <a:lnTo>
                  <a:pt x="1768178" y="101334"/>
                </a:lnTo>
                <a:lnTo>
                  <a:pt x="1723517" y="84339"/>
                </a:lnTo>
                <a:lnTo>
                  <a:pt x="1677919" y="68793"/>
                </a:lnTo>
                <a:lnTo>
                  <a:pt x="1631428" y="54733"/>
                </a:lnTo>
                <a:lnTo>
                  <a:pt x="1584086" y="42195"/>
                </a:lnTo>
                <a:lnTo>
                  <a:pt x="1535936" y="31213"/>
                </a:lnTo>
                <a:lnTo>
                  <a:pt x="1487022" y="21823"/>
                </a:lnTo>
                <a:lnTo>
                  <a:pt x="1437385" y="14061"/>
                </a:lnTo>
                <a:lnTo>
                  <a:pt x="1387068" y="7962"/>
                </a:lnTo>
                <a:lnTo>
                  <a:pt x="1336115" y="3562"/>
                </a:lnTo>
                <a:lnTo>
                  <a:pt x="1284568" y="896"/>
                </a:lnTo>
                <a:lnTo>
                  <a:pt x="1232470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007417" y="1300319"/>
            <a:ext cx="2465070" cy="2044064"/>
          </a:xfrm>
          <a:custGeom>
            <a:avLst/>
            <a:gdLst/>
            <a:ahLst/>
            <a:cxnLst/>
            <a:rect l="l" t="t" r="r" b="b"/>
            <a:pathLst>
              <a:path w="2465070" h="2044064">
                <a:moveTo>
                  <a:pt x="0" y="1022018"/>
                </a:moveTo>
                <a:lnTo>
                  <a:pt x="1081" y="978816"/>
                </a:lnTo>
                <a:lnTo>
                  <a:pt x="4296" y="936071"/>
                </a:lnTo>
                <a:lnTo>
                  <a:pt x="9602" y="893818"/>
                </a:lnTo>
                <a:lnTo>
                  <a:pt x="16957" y="852094"/>
                </a:lnTo>
                <a:lnTo>
                  <a:pt x="26317" y="810933"/>
                </a:lnTo>
                <a:lnTo>
                  <a:pt x="37640" y="770371"/>
                </a:lnTo>
                <a:lnTo>
                  <a:pt x="50883" y="730443"/>
                </a:lnTo>
                <a:lnTo>
                  <a:pt x="66004" y="691185"/>
                </a:lnTo>
                <a:lnTo>
                  <a:pt x="82959" y="652633"/>
                </a:lnTo>
                <a:lnTo>
                  <a:pt x="101705" y="614821"/>
                </a:lnTo>
                <a:lnTo>
                  <a:pt x="122201" y="577786"/>
                </a:lnTo>
                <a:lnTo>
                  <a:pt x="144403" y="541562"/>
                </a:lnTo>
                <a:lnTo>
                  <a:pt x="168268" y="506186"/>
                </a:lnTo>
                <a:lnTo>
                  <a:pt x="193754" y="471692"/>
                </a:lnTo>
                <a:lnTo>
                  <a:pt x="220817" y="438117"/>
                </a:lnTo>
                <a:lnTo>
                  <a:pt x="249416" y="405495"/>
                </a:lnTo>
                <a:lnTo>
                  <a:pt x="279507" y="373863"/>
                </a:lnTo>
                <a:lnTo>
                  <a:pt x="311047" y="343255"/>
                </a:lnTo>
                <a:lnTo>
                  <a:pt x="343994" y="313707"/>
                </a:lnTo>
                <a:lnTo>
                  <a:pt x="378305" y="285255"/>
                </a:lnTo>
                <a:lnTo>
                  <a:pt x="413937" y="257934"/>
                </a:lnTo>
                <a:lnTo>
                  <a:pt x="450848" y="231779"/>
                </a:lnTo>
                <a:lnTo>
                  <a:pt x="488994" y="206826"/>
                </a:lnTo>
                <a:lnTo>
                  <a:pt x="528333" y="183111"/>
                </a:lnTo>
                <a:lnTo>
                  <a:pt x="568822" y="160669"/>
                </a:lnTo>
                <a:lnTo>
                  <a:pt x="610419" y="139535"/>
                </a:lnTo>
                <a:lnTo>
                  <a:pt x="653079" y="119745"/>
                </a:lnTo>
                <a:lnTo>
                  <a:pt x="696762" y="101334"/>
                </a:lnTo>
                <a:lnTo>
                  <a:pt x="741424" y="84339"/>
                </a:lnTo>
                <a:lnTo>
                  <a:pt x="787021" y="68793"/>
                </a:lnTo>
                <a:lnTo>
                  <a:pt x="833512" y="54733"/>
                </a:lnTo>
                <a:lnTo>
                  <a:pt x="880854" y="42195"/>
                </a:lnTo>
                <a:lnTo>
                  <a:pt x="929004" y="31213"/>
                </a:lnTo>
                <a:lnTo>
                  <a:pt x="977918" y="21823"/>
                </a:lnTo>
                <a:lnTo>
                  <a:pt x="1027555" y="14061"/>
                </a:lnTo>
                <a:lnTo>
                  <a:pt x="1077872" y="7962"/>
                </a:lnTo>
                <a:lnTo>
                  <a:pt x="1128825" y="3562"/>
                </a:lnTo>
                <a:lnTo>
                  <a:pt x="1180372" y="896"/>
                </a:lnTo>
                <a:lnTo>
                  <a:pt x="1232470" y="0"/>
                </a:lnTo>
                <a:lnTo>
                  <a:pt x="1284568" y="896"/>
                </a:lnTo>
                <a:lnTo>
                  <a:pt x="1336116" y="3562"/>
                </a:lnTo>
                <a:lnTo>
                  <a:pt x="1387069" y="7962"/>
                </a:lnTo>
                <a:lnTo>
                  <a:pt x="1437385" y="14061"/>
                </a:lnTo>
                <a:lnTo>
                  <a:pt x="1487022" y="21823"/>
                </a:lnTo>
                <a:lnTo>
                  <a:pt x="1535937" y="31213"/>
                </a:lnTo>
                <a:lnTo>
                  <a:pt x="1584086" y="42195"/>
                </a:lnTo>
                <a:lnTo>
                  <a:pt x="1631428" y="54733"/>
                </a:lnTo>
                <a:lnTo>
                  <a:pt x="1677919" y="68793"/>
                </a:lnTo>
                <a:lnTo>
                  <a:pt x="1723517" y="84339"/>
                </a:lnTo>
                <a:lnTo>
                  <a:pt x="1768178" y="101334"/>
                </a:lnTo>
                <a:lnTo>
                  <a:pt x="1811861" y="119745"/>
                </a:lnTo>
                <a:lnTo>
                  <a:pt x="1854522" y="139535"/>
                </a:lnTo>
                <a:lnTo>
                  <a:pt x="1896118" y="160669"/>
                </a:lnTo>
                <a:lnTo>
                  <a:pt x="1936607" y="183111"/>
                </a:lnTo>
                <a:lnTo>
                  <a:pt x="1975946" y="206826"/>
                </a:lnTo>
                <a:lnTo>
                  <a:pt x="2014093" y="231779"/>
                </a:lnTo>
                <a:lnTo>
                  <a:pt x="2051003" y="257934"/>
                </a:lnTo>
                <a:lnTo>
                  <a:pt x="2086635" y="285255"/>
                </a:lnTo>
                <a:lnTo>
                  <a:pt x="2120946" y="313707"/>
                </a:lnTo>
                <a:lnTo>
                  <a:pt x="2153893" y="343255"/>
                </a:lnTo>
                <a:lnTo>
                  <a:pt x="2185434" y="373863"/>
                </a:lnTo>
                <a:lnTo>
                  <a:pt x="2215525" y="405495"/>
                </a:lnTo>
                <a:lnTo>
                  <a:pt x="2244123" y="438117"/>
                </a:lnTo>
                <a:lnTo>
                  <a:pt x="2271187" y="471692"/>
                </a:lnTo>
                <a:lnTo>
                  <a:pt x="2296673" y="506186"/>
                </a:lnTo>
                <a:lnTo>
                  <a:pt x="2320538" y="541562"/>
                </a:lnTo>
                <a:lnTo>
                  <a:pt x="2342739" y="577786"/>
                </a:lnTo>
                <a:lnTo>
                  <a:pt x="2363235" y="614821"/>
                </a:lnTo>
                <a:lnTo>
                  <a:pt x="2381982" y="652633"/>
                </a:lnTo>
                <a:lnTo>
                  <a:pt x="2398936" y="691185"/>
                </a:lnTo>
                <a:lnTo>
                  <a:pt x="2414057" y="730443"/>
                </a:lnTo>
                <a:lnTo>
                  <a:pt x="2427300" y="770371"/>
                </a:lnTo>
                <a:lnTo>
                  <a:pt x="2438623" y="810933"/>
                </a:lnTo>
                <a:lnTo>
                  <a:pt x="2447983" y="852094"/>
                </a:lnTo>
                <a:lnTo>
                  <a:pt x="2455338" y="893818"/>
                </a:lnTo>
                <a:lnTo>
                  <a:pt x="2460644" y="936071"/>
                </a:lnTo>
                <a:lnTo>
                  <a:pt x="2463860" y="978816"/>
                </a:lnTo>
                <a:lnTo>
                  <a:pt x="2464941" y="1022018"/>
                </a:lnTo>
                <a:lnTo>
                  <a:pt x="2463860" y="1065221"/>
                </a:lnTo>
                <a:lnTo>
                  <a:pt x="2460644" y="1107966"/>
                </a:lnTo>
                <a:lnTo>
                  <a:pt x="2455338" y="1150218"/>
                </a:lnTo>
                <a:lnTo>
                  <a:pt x="2447983" y="1191943"/>
                </a:lnTo>
                <a:lnTo>
                  <a:pt x="2438623" y="1233104"/>
                </a:lnTo>
                <a:lnTo>
                  <a:pt x="2427300" y="1273666"/>
                </a:lnTo>
                <a:lnTo>
                  <a:pt x="2414057" y="1313594"/>
                </a:lnTo>
                <a:lnTo>
                  <a:pt x="2398936" y="1352852"/>
                </a:lnTo>
                <a:lnTo>
                  <a:pt x="2381982" y="1391404"/>
                </a:lnTo>
                <a:lnTo>
                  <a:pt x="2363235" y="1429216"/>
                </a:lnTo>
                <a:lnTo>
                  <a:pt x="2342739" y="1466251"/>
                </a:lnTo>
                <a:lnTo>
                  <a:pt x="2320538" y="1502475"/>
                </a:lnTo>
                <a:lnTo>
                  <a:pt x="2296673" y="1537851"/>
                </a:lnTo>
                <a:lnTo>
                  <a:pt x="2271187" y="1572344"/>
                </a:lnTo>
                <a:lnTo>
                  <a:pt x="2244123" y="1605920"/>
                </a:lnTo>
                <a:lnTo>
                  <a:pt x="2215525" y="1638541"/>
                </a:lnTo>
                <a:lnTo>
                  <a:pt x="2185434" y="1670174"/>
                </a:lnTo>
                <a:lnTo>
                  <a:pt x="2153893" y="1700782"/>
                </a:lnTo>
                <a:lnTo>
                  <a:pt x="2120946" y="1730330"/>
                </a:lnTo>
                <a:lnTo>
                  <a:pt x="2086635" y="1758782"/>
                </a:lnTo>
                <a:lnTo>
                  <a:pt x="2051003" y="1786103"/>
                </a:lnTo>
                <a:lnTo>
                  <a:pt x="2014093" y="1812258"/>
                </a:lnTo>
                <a:lnTo>
                  <a:pt x="1975946" y="1837210"/>
                </a:lnTo>
                <a:lnTo>
                  <a:pt x="1936607" y="1860926"/>
                </a:lnTo>
                <a:lnTo>
                  <a:pt x="1896118" y="1883368"/>
                </a:lnTo>
                <a:lnTo>
                  <a:pt x="1854522" y="1904502"/>
                </a:lnTo>
                <a:lnTo>
                  <a:pt x="1811861" y="1924292"/>
                </a:lnTo>
                <a:lnTo>
                  <a:pt x="1768178" y="1942702"/>
                </a:lnTo>
                <a:lnTo>
                  <a:pt x="1723517" y="1959698"/>
                </a:lnTo>
                <a:lnTo>
                  <a:pt x="1677919" y="1975244"/>
                </a:lnTo>
                <a:lnTo>
                  <a:pt x="1631428" y="1989303"/>
                </a:lnTo>
                <a:lnTo>
                  <a:pt x="1584086" y="2001842"/>
                </a:lnTo>
                <a:lnTo>
                  <a:pt x="1535937" y="2012824"/>
                </a:lnTo>
                <a:lnTo>
                  <a:pt x="1487022" y="2022213"/>
                </a:lnTo>
                <a:lnTo>
                  <a:pt x="1437385" y="2029975"/>
                </a:lnTo>
                <a:lnTo>
                  <a:pt x="1387069" y="2036074"/>
                </a:lnTo>
                <a:lnTo>
                  <a:pt x="1336116" y="2040474"/>
                </a:lnTo>
                <a:lnTo>
                  <a:pt x="1284568" y="2043141"/>
                </a:lnTo>
                <a:lnTo>
                  <a:pt x="1232470" y="2044037"/>
                </a:lnTo>
                <a:lnTo>
                  <a:pt x="1180372" y="2043141"/>
                </a:lnTo>
                <a:lnTo>
                  <a:pt x="1128825" y="2040474"/>
                </a:lnTo>
                <a:lnTo>
                  <a:pt x="1077872" y="2036074"/>
                </a:lnTo>
                <a:lnTo>
                  <a:pt x="1027555" y="2029975"/>
                </a:lnTo>
                <a:lnTo>
                  <a:pt x="977918" y="2022213"/>
                </a:lnTo>
                <a:lnTo>
                  <a:pt x="929004" y="2012824"/>
                </a:lnTo>
                <a:lnTo>
                  <a:pt x="880854" y="2001842"/>
                </a:lnTo>
                <a:lnTo>
                  <a:pt x="833512" y="1989303"/>
                </a:lnTo>
                <a:lnTo>
                  <a:pt x="787021" y="1975244"/>
                </a:lnTo>
                <a:lnTo>
                  <a:pt x="741424" y="1959698"/>
                </a:lnTo>
                <a:lnTo>
                  <a:pt x="696762" y="1942702"/>
                </a:lnTo>
                <a:lnTo>
                  <a:pt x="653079" y="1924292"/>
                </a:lnTo>
                <a:lnTo>
                  <a:pt x="610419" y="1904502"/>
                </a:lnTo>
                <a:lnTo>
                  <a:pt x="568822" y="1883368"/>
                </a:lnTo>
                <a:lnTo>
                  <a:pt x="528333" y="1860926"/>
                </a:lnTo>
                <a:lnTo>
                  <a:pt x="488994" y="1837210"/>
                </a:lnTo>
                <a:lnTo>
                  <a:pt x="450848" y="1812258"/>
                </a:lnTo>
                <a:lnTo>
                  <a:pt x="413937" y="1786103"/>
                </a:lnTo>
                <a:lnTo>
                  <a:pt x="378305" y="1758782"/>
                </a:lnTo>
                <a:lnTo>
                  <a:pt x="343994" y="1730330"/>
                </a:lnTo>
                <a:lnTo>
                  <a:pt x="311047" y="1700782"/>
                </a:lnTo>
                <a:lnTo>
                  <a:pt x="279507" y="1670174"/>
                </a:lnTo>
                <a:lnTo>
                  <a:pt x="249416" y="1638541"/>
                </a:lnTo>
                <a:lnTo>
                  <a:pt x="220817" y="1605920"/>
                </a:lnTo>
                <a:lnTo>
                  <a:pt x="193754" y="1572344"/>
                </a:lnTo>
                <a:lnTo>
                  <a:pt x="168268" y="1537851"/>
                </a:lnTo>
                <a:lnTo>
                  <a:pt x="144403" y="1502475"/>
                </a:lnTo>
                <a:lnTo>
                  <a:pt x="122201" y="1466251"/>
                </a:lnTo>
                <a:lnTo>
                  <a:pt x="101705" y="1429216"/>
                </a:lnTo>
                <a:lnTo>
                  <a:pt x="82959" y="1391404"/>
                </a:lnTo>
                <a:lnTo>
                  <a:pt x="66004" y="1352852"/>
                </a:lnTo>
                <a:lnTo>
                  <a:pt x="50883" y="1313594"/>
                </a:lnTo>
                <a:lnTo>
                  <a:pt x="37640" y="1273666"/>
                </a:lnTo>
                <a:lnTo>
                  <a:pt x="26317" y="1233104"/>
                </a:lnTo>
                <a:lnTo>
                  <a:pt x="16957" y="1191943"/>
                </a:lnTo>
                <a:lnTo>
                  <a:pt x="9602" y="1150218"/>
                </a:lnTo>
                <a:lnTo>
                  <a:pt x="4296" y="1107966"/>
                </a:lnTo>
                <a:lnTo>
                  <a:pt x="1081" y="1065221"/>
                </a:lnTo>
                <a:lnTo>
                  <a:pt x="0" y="1022018"/>
                </a:lnTo>
                <a:close/>
              </a:path>
            </a:pathLst>
          </a:custGeom>
          <a:ln w="21578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582459" y="2045128"/>
            <a:ext cx="1320800" cy="55372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349250" marR="5080" indent="-337185">
              <a:lnSpc>
                <a:spcPts val="2000"/>
              </a:lnSpc>
              <a:spcBef>
                <a:spcPts val="295"/>
              </a:spcBef>
            </a:pPr>
            <a:r>
              <a:rPr sz="1800" spc="-5" dirty="0">
                <a:latin typeface="Arial"/>
                <a:cs typeface="Arial"/>
              </a:rPr>
              <a:t>Compu</a:t>
            </a:r>
            <a:r>
              <a:rPr sz="1800" spc="-10" dirty="0">
                <a:latin typeface="Arial"/>
                <a:cs typeface="Arial"/>
              </a:rPr>
              <a:t>t</a:t>
            </a:r>
            <a:r>
              <a:rPr sz="1800" spc="-5" dirty="0">
                <a:latin typeface="Arial"/>
                <a:cs typeface="Arial"/>
              </a:rPr>
              <a:t>a</a:t>
            </a:r>
            <a:r>
              <a:rPr sz="1800" spc="-10" dirty="0">
                <a:latin typeface="Arial"/>
                <a:cs typeface="Arial"/>
              </a:rPr>
              <a:t>t</a:t>
            </a:r>
            <a:r>
              <a:rPr sz="1800" spc="-5" dirty="0">
                <a:latin typeface="Arial"/>
                <a:cs typeface="Arial"/>
              </a:rPr>
              <a:t>ion  [GF/s]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994727" y="3390343"/>
            <a:ext cx="2501900" cy="1816100"/>
          </a:xfrm>
          <a:custGeom>
            <a:avLst/>
            <a:gdLst/>
            <a:ahLst/>
            <a:cxnLst/>
            <a:rect l="l" t="t" r="r" b="b"/>
            <a:pathLst>
              <a:path w="2501900" h="1816100">
                <a:moveTo>
                  <a:pt x="0" y="1815689"/>
                </a:moveTo>
                <a:lnTo>
                  <a:pt x="1250711" y="0"/>
                </a:lnTo>
                <a:lnTo>
                  <a:pt x="2501422" y="1815689"/>
                </a:lnTo>
                <a:lnTo>
                  <a:pt x="0" y="1815689"/>
                </a:lnTo>
                <a:close/>
              </a:path>
            </a:pathLst>
          </a:custGeom>
          <a:ln w="21578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1384383" y="221803"/>
            <a:ext cx="7319009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The Roofline Model: Principal Components to</a:t>
            </a:r>
            <a:r>
              <a:rPr spc="65" dirty="0"/>
              <a:t> </a:t>
            </a:r>
            <a:r>
              <a:rPr spc="-5" dirty="0"/>
              <a:t>Performance</a:t>
            </a:r>
          </a:p>
        </p:txBody>
      </p:sp>
      <p:sp>
        <p:nvSpPr>
          <p:cNvPr id="14" name="object 14"/>
          <p:cNvSpPr/>
          <p:nvPr/>
        </p:nvSpPr>
        <p:spPr>
          <a:xfrm>
            <a:off x="6398856" y="772186"/>
            <a:ext cx="3419498" cy="31906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303909" y="3947352"/>
            <a:ext cx="1955164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18 cores BGQ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chip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79243" y="7242119"/>
            <a:ext cx="127000" cy="13779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800" dirty="0">
                <a:latin typeface="Times New Roman"/>
                <a:cs typeface="Times New Roman"/>
              </a:rPr>
              <a:t>32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4294967295"/>
          </p:nvPr>
        </p:nvSpPr>
        <p:spPr>
          <a:xfrm>
            <a:off x="1790884" y="7242119"/>
            <a:ext cx="1201420" cy="13779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ICSC 2014, </a:t>
            </a:r>
            <a:r>
              <a:rPr spc="-5" dirty="0"/>
              <a:t>Shanghai,</a:t>
            </a:r>
            <a:r>
              <a:rPr spc="-55" dirty="0"/>
              <a:t> </a:t>
            </a:r>
            <a:r>
              <a:rPr spc="-5" dirty="0"/>
              <a:t>China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4294967295"/>
          </p:nvPr>
        </p:nvSpPr>
        <p:spPr>
          <a:xfrm>
            <a:off x="8663747" y="7240682"/>
            <a:ext cx="1122045" cy="13906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© 2014 IBM</a:t>
            </a:r>
            <a:r>
              <a:rPr spc="-100" dirty="0"/>
              <a:t> </a:t>
            </a:r>
            <a:r>
              <a:rPr dirty="0"/>
              <a:t>Corporation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81874" y="708833"/>
            <a:ext cx="1359535" cy="534670"/>
          </a:xfrm>
          <a:prstGeom prst="rect">
            <a:avLst/>
          </a:prstGeom>
          <a:solidFill>
            <a:srgbClr val="FFFDA9"/>
          </a:solidFill>
          <a:ln w="21577">
            <a:solidFill>
              <a:srgbClr val="929292"/>
            </a:solidFill>
          </a:ln>
        </p:spPr>
        <p:txBody>
          <a:bodyPr vert="horz" wrap="square" lIns="0" tIns="160020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1260"/>
              </a:spcBef>
            </a:pPr>
            <a:r>
              <a:rPr sz="1400" spc="-55" dirty="0">
                <a:latin typeface="Arial"/>
                <a:cs typeface="Arial"/>
              </a:rPr>
              <a:t>DATA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451222" y="2640281"/>
            <a:ext cx="1359535" cy="426720"/>
          </a:xfrm>
          <a:custGeom>
            <a:avLst/>
            <a:gdLst/>
            <a:ahLst/>
            <a:cxnLst/>
            <a:rect l="l" t="t" r="r" b="b"/>
            <a:pathLst>
              <a:path w="1359534" h="426719">
                <a:moveTo>
                  <a:pt x="1288251" y="0"/>
                </a:moveTo>
                <a:lnTo>
                  <a:pt x="71114" y="0"/>
                </a:lnTo>
                <a:lnTo>
                  <a:pt x="43433" y="5587"/>
                </a:lnTo>
                <a:lnTo>
                  <a:pt x="20828" y="20823"/>
                </a:lnTo>
                <a:lnTo>
                  <a:pt x="5588" y="43422"/>
                </a:lnTo>
                <a:lnTo>
                  <a:pt x="0" y="71095"/>
                </a:lnTo>
                <a:lnTo>
                  <a:pt x="0" y="355471"/>
                </a:lnTo>
                <a:lnTo>
                  <a:pt x="5588" y="383145"/>
                </a:lnTo>
                <a:lnTo>
                  <a:pt x="20828" y="405744"/>
                </a:lnTo>
                <a:lnTo>
                  <a:pt x="43433" y="420980"/>
                </a:lnTo>
                <a:lnTo>
                  <a:pt x="71114" y="426567"/>
                </a:lnTo>
                <a:lnTo>
                  <a:pt x="1288251" y="426567"/>
                </a:lnTo>
                <a:lnTo>
                  <a:pt x="1315932" y="420980"/>
                </a:lnTo>
                <a:lnTo>
                  <a:pt x="1338537" y="405744"/>
                </a:lnTo>
                <a:lnTo>
                  <a:pt x="1353777" y="383145"/>
                </a:lnTo>
                <a:lnTo>
                  <a:pt x="1359366" y="355471"/>
                </a:lnTo>
                <a:lnTo>
                  <a:pt x="1359366" y="71095"/>
                </a:lnTo>
                <a:lnTo>
                  <a:pt x="1353777" y="43422"/>
                </a:lnTo>
                <a:lnTo>
                  <a:pt x="1338537" y="20823"/>
                </a:lnTo>
                <a:lnTo>
                  <a:pt x="1315932" y="5587"/>
                </a:lnTo>
                <a:lnTo>
                  <a:pt x="1288251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51222" y="2640281"/>
            <a:ext cx="1359535" cy="426720"/>
          </a:xfrm>
          <a:custGeom>
            <a:avLst/>
            <a:gdLst/>
            <a:ahLst/>
            <a:cxnLst/>
            <a:rect l="l" t="t" r="r" b="b"/>
            <a:pathLst>
              <a:path w="1359534" h="426719">
                <a:moveTo>
                  <a:pt x="0" y="71095"/>
                </a:moveTo>
                <a:lnTo>
                  <a:pt x="5588" y="43422"/>
                </a:lnTo>
                <a:lnTo>
                  <a:pt x="20829" y="20823"/>
                </a:lnTo>
                <a:lnTo>
                  <a:pt x="43433" y="5587"/>
                </a:lnTo>
                <a:lnTo>
                  <a:pt x="71115" y="0"/>
                </a:lnTo>
                <a:lnTo>
                  <a:pt x="1288250" y="0"/>
                </a:lnTo>
                <a:lnTo>
                  <a:pt x="1315931" y="5587"/>
                </a:lnTo>
                <a:lnTo>
                  <a:pt x="1338536" y="20823"/>
                </a:lnTo>
                <a:lnTo>
                  <a:pt x="1353777" y="43422"/>
                </a:lnTo>
                <a:lnTo>
                  <a:pt x="1359366" y="71095"/>
                </a:lnTo>
                <a:lnTo>
                  <a:pt x="1359366" y="355471"/>
                </a:lnTo>
                <a:lnTo>
                  <a:pt x="1353777" y="383145"/>
                </a:lnTo>
                <a:lnTo>
                  <a:pt x="1338536" y="405743"/>
                </a:lnTo>
                <a:lnTo>
                  <a:pt x="1315931" y="420980"/>
                </a:lnTo>
                <a:lnTo>
                  <a:pt x="1288250" y="426567"/>
                </a:lnTo>
                <a:lnTo>
                  <a:pt x="71115" y="426567"/>
                </a:lnTo>
                <a:lnTo>
                  <a:pt x="43433" y="420980"/>
                </a:lnTo>
                <a:lnTo>
                  <a:pt x="20829" y="405743"/>
                </a:lnTo>
                <a:lnTo>
                  <a:pt x="5588" y="383145"/>
                </a:lnTo>
                <a:lnTo>
                  <a:pt x="0" y="355471"/>
                </a:lnTo>
                <a:lnTo>
                  <a:pt x="0" y="71095"/>
                </a:lnTo>
                <a:close/>
              </a:path>
            </a:pathLst>
          </a:custGeom>
          <a:ln w="21576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897384" y="2734200"/>
            <a:ext cx="47307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latin typeface="Arial"/>
                <a:cs typeface="Arial"/>
              </a:rPr>
              <a:t>D</a:t>
            </a:r>
            <a:r>
              <a:rPr sz="1400" spc="-110" dirty="0">
                <a:latin typeface="Arial"/>
                <a:cs typeface="Arial"/>
              </a:rPr>
              <a:t>AT</a:t>
            </a:r>
            <a:r>
              <a:rPr sz="1400" spc="-5" dirty="0">
                <a:latin typeface="Arial"/>
                <a:cs typeface="Arial"/>
              </a:rPr>
              <a:t>A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852342" y="1110028"/>
            <a:ext cx="1541780" cy="1473200"/>
          </a:xfrm>
          <a:custGeom>
            <a:avLst/>
            <a:gdLst/>
            <a:ahLst/>
            <a:cxnLst/>
            <a:rect l="l" t="t" r="r" b="b"/>
            <a:pathLst>
              <a:path w="1541779" h="1473200">
                <a:moveTo>
                  <a:pt x="0" y="0"/>
                </a:moveTo>
                <a:lnTo>
                  <a:pt x="1541218" y="1473000"/>
                </a:lnTo>
              </a:path>
            </a:pathLst>
          </a:custGeom>
          <a:ln w="64017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234634" y="2425162"/>
            <a:ext cx="205740" cy="202565"/>
          </a:xfrm>
          <a:custGeom>
            <a:avLst/>
            <a:gdLst/>
            <a:ahLst/>
            <a:cxnLst/>
            <a:rect l="l" t="t" r="r" b="b"/>
            <a:pathLst>
              <a:path w="205740" h="202564">
                <a:moveTo>
                  <a:pt x="132732" y="0"/>
                </a:moveTo>
                <a:lnTo>
                  <a:pt x="0" y="138803"/>
                </a:lnTo>
                <a:lnTo>
                  <a:pt x="205209" y="202098"/>
                </a:lnTo>
                <a:lnTo>
                  <a:pt x="132732" y="0"/>
                </a:lnTo>
                <a:close/>
              </a:path>
            </a:pathLst>
          </a:custGeom>
          <a:solidFill>
            <a:srgbClr val="9292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641379" y="1455723"/>
            <a:ext cx="1816735" cy="753745"/>
          </a:xfrm>
          <a:custGeom>
            <a:avLst/>
            <a:gdLst/>
            <a:ahLst/>
            <a:cxnLst/>
            <a:rect l="l" t="t" r="r" b="b"/>
            <a:pathLst>
              <a:path w="1816734" h="753744">
                <a:moveTo>
                  <a:pt x="908094" y="0"/>
                </a:moveTo>
                <a:lnTo>
                  <a:pt x="843242" y="945"/>
                </a:lnTo>
                <a:lnTo>
                  <a:pt x="779620" y="3739"/>
                </a:lnTo>
                <a:lnTo>
                  <a:pt x="717383" y="8319"/>
                </a:lnTo>
                <a:lnTo>
                  <a:pt x="656683" y="14620"/>
                </a:lnTo>
                <a:lnTo>
                  <a:pt x="597676" y="22578"/>
                </a:lnTo>
                <a:lnTo>
                  <a:pt x="540513" y="32130"/>
                </a:lnTo>
                <a:lnTo>
                  <a:pt x="485350" y="43212"/>
                </a:lnTo>
                <a:lnTo>
                  <a:pt x="432340" y="55760"/>
                </a:lnTo>
                <a:lnTo>
                  <a:pt x="381636" y="69712"/>
                </a:lnTo>
                <a:lnTo>
                  <a:pt x="333392" y="85002"/>
                </a:lnTo>
                <a:lnTo>
                  <a:pt x="287761" y="101567"/>
                </a:lnTo>
                <a:lnTo>
                  <a:pt x="244898" y="119344"/>
                </a:lnTo>
                <a:lnTo>
                  <a:pt x="204956" y="138268"/>
                </a:lnTo>
                <a:lnTo>
                  <a:pt x="168089" y="158276"/>
                </a:lnTo>
                <a:lnTo>
                  <a:pt x="134450" y="179305"/>
                </a:lnTo>
                <a:lnTo>
                  <a:pt x="77472" y="224168"/>
                </a:lnTo>
                <a:lnTo>
                  <a:pt x="35251" y="272347"/>
                </a:lnTo>
                <a:lnTo>
                  <a:pt x="9017" y="323333"/>
                </a:lnTo>
                <a:lnTo>
                  <a:pt x="0" y="376615"/>
                </a:lnTo>
                <a:lnTo>
                  <a:pt x="2280" y="403512"/>
                </a:lnTo>
                <a:lnTo>
                  <a:pt x="20059" y="455710"/>
                </a:lnTo>
                <a:lnTo>
                  <a:pt x="54440" y="505356"/>
                </a:lnTo>
                <a:lnTo>
                  <a:pt x="104193" y="551941"/>
                </a:lnTo>
                <a:lnTo>
                  <a:pt x="168089" y="594955"/>
                </a:lnTo>
                <a:lnTo>
                  <a:pt x="204956" y="614963"/>
                </a:lnTo>
                <a:lnTo>
                  <a:pt x="244898" y="633887"/>
                </a:lnTo>
                <a:lnTo>
                  <a:pt x="287761" y="651664"/>
                </a:lnTo>
                <a:lnTo>
                  <a:pt x="333392" y="668229"/>
                </a:lnTo>
                <a:lnTo>
                  <a:pt x="381636" y="683519"/>
                </a:lnTo>
                <a:lnTo>
                  <a:pt x="432340" y="697470"/>
                </a:lnTo>
                <a:lnTo>
                  <a:pt x="485350" y="710019"/>
                </a:lnTo>
                <a:lnTo>
                  <a:pt x="540513" y="721101"/>
                </a:lnTo>
                <a:lnTo>
                  <a:pt x="597676" y="730653"/>
                </a:lnTo>
                <a:lnTo>
                  <a:pt x="656683" y="738611"/>
                </a:lnTo>
                <a:lnTo>
                  <a:pt x="717383" y="744912"/>
                </a:lnTo>
                <a:lnTo>
                  <a:pt x="779620" y="749491"/>
                </a:lnTo>
                <a:lnTo>
                  <a:pt x="843242" y="752286"/>
                </a:lnTo>
                <a:lnTo>
                  <a:pt x="908094" y="753231"/>
                </a:lnTo>
                <a:lnTo>
                  <a:pt x="972946" y="752286"/>
                </a:lnTo>
                <a:lnTo>
                  <a:pt x="1036568" y="749491"/>
                </a:lnTo>
                <a:lnTo>
                  <a:pt x="1098805" y="744912"/>
                </a:lnTo>
                <a:lnTo>
                  <a:pt x="1159505" y="738611"/>
                </a:lnTo>
                <a:lnTo>
                  <a:pt x="1218512" y="730653"/>
                </a:lnTo>
                <a:lnTo>
                  <a:pt x="1275674" y="721101"/>
                </a:lnTo>
                <a:lnTo>
                  <a:pt x="1330838" y="710019"/>
                </a:lnTo>
                <a:lnTo>
                  <a:pt x="1383848" y="697470"/>
                </a:lnTo>
                <a:lnTo>
                  <a:pt x="1434552" y="683519"/>
                </a:lnTo>
                <a:lnTo>
                  <a:pt x="1482796" y="668229"/>
                </a:lnTo>
                <a:lnTo>
                  <a:pt x="1528427" y="651664"/>
                </a:lnTo>
                <a:lnTo>
                  <a:pt x="1571290" y="633887"/>
                </a:lnTo>
                <a:lnTo>
                  <a:pt x="1611232" y="614963"/>
                </a:lnTo>
                <a:lnTo>
                  <a:pt x="1648099" y="594955"/>
                </a:lnTo>
                <a:lnTo>
                  <a:pt x="1681738" y="573926"/>
                </a:lnTo>
                <a:lnTo>
                  <a:pt x="1738716" y="529063"/>
                </a:lnTo>
                <a:lnTo>
                  <a:pt x="1780937" y="480884"/>
                </a:lnTo>
                <a:lnTo>
                  <a:pt x="1807171" y="429898"/>
                </a:lnTo>
                <a:lnTo>
                  <a:pt x="1816188" y="376615"/>
                </a:lnTo>
                <a:lnTo>
                  <a:pt x="1813908" y="349719"/>
                </a:lnTo>
                <a:lnTo>
                  <a:pt x="1796129" y="297521"/>
                </a:lnTo>
                <a:lnTo>
                  <a:pt x="1761748" y="247875"/>
                </a:lnTo>
                <a:lnTo>
                  <a:pt x="1711995" y="201290"/>
                </a:lnTo>
                <a:lnTo>
                  <a:pt x="1648099" y="158276"/>
                </a:lnTo>
                <a:lnTo>
                  <a:pt x="1611232" y="138268"/>
                </a:lnTo>
                <a:lnTo>
                  <a:pt x="1571290" y="119344"/>
                </a:lnTo>
                <a:lnTo>
                  <a:pt x="1528427" y="101567"/>
                </a:lnTo>
                <a:lnTo>
                  <a:pt x="1482796" y="85002"/>
                </a:lnTo>
                <a:lnTo>
                  <a:pt x="1434552" y="69712"/>
                </a:lnTo>
                <a:lnTo>
                  <a:pt x="1383848" y="55760"/>
                </a:lnTo>
                <a:lnTo>
                  <a:pt x="1330838" y="43212"/>
                </a:lnTo>
                <a:lnTo>
                  <a:pt x="1275674" y="32130"/>
                </a:lnTo>
                <a:lnTo>
                  <a:pt x="1218512" y="22578"/>
                </a:lnTo>
                <a:lnTo>
                  <a:pt x="1159505" y="14620"/>
                </a:lnTo>
                <a:lnTo>
                  <a:pt x="1098805" y="8319"/>
                </a:lnTo>
                <a:lnTo>
                  <a:pt x="1036568" y="3739"/>
                </a:lnTo>
                <a:lnTo>
                  <a:pt x="972946" y="945"/>
                </a:lnTo>
                <a:lnTo>
                  <a:pt x="908094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641379" y="1455723"/>
            <a:ext cx="1816735" cy="753745"/>
          </a:xfrm>
          <a:custGeom>
            <a:avLst/>
            <a:gdLst/>
            <a:ahLst/>
            <a:cxnLst/>
            <a:rect l="l" t="t" r="r" b="b"/>
            <a:pathLst>
              <a:path w="1816734" h="753744">
                <a:moveTo>
                  <a:pt x="0" y="376616"/>
                </a:moveTo>
                <a:lnTo>
                  <a:pt x="9017" y="323334"/>
                </a:lnTo>
                <a:lnTo>
                  <a:pt x="35251" y="272348"/>
                </a:lnTo>
                <a:lnTo>
                  <a:pt x="77472" y="224168"/>
                </a:lnTo>
                <a:lnTo>
                  <a:pt x="134450" y="179305"/>
                </a:lnTo>
                <a:lnTo>
                  <a:pt x="168089" y="158276"/>
                </a:lnTo>
                <a:lnTo>
                  <a:pt x="204956" y="138268"/>
                </a:lnTo>
                <a:lnTo>
                  <a:pt x="244898" y="119344"/>
                </a:lnTo>
                <a:lnTo>
                  <a:pt x="287761" y="101567"/>
                </a:lnTo>
                <a:lnTo>
                  <a:pt x="333391" y="85002"/>
                </a:lnTo>
                <a:lnTo>
                  <a:pt x="381636" y="69712"/>
                </a:lnTo>
                <a:lnTo>
                  <a:pt x="432340" y="55760"/>
                </a:lnTo>
                <a:lnTo>
                  <a:pt x="485350" y="43212"/>
                </a:lnTo>
                <a:lnTo>
                  <a:pt x="540513" y="32130"/>
                </a:lnTo>
                <a:lnTo>
                  <a:pt x="597675" y="22578"/>
                </a:lnTo>
                <a:lnTo>
                  <a:pt x="656683" y="14620"/>
                </a:lnTo>
                <a:lnTo>
                  <a:pt x="717382" y="8319"/>
                </a:lnTo>
                <a:lnTo>
                  <a:pt x="779620" y="3739"/>
                </a:lnTo>
                <a:lnTo>
                  <a:pt x="843241" y="945"/>
                </a:lnTo>
                <a:lnTo>
                  <a:pt x="908094" y="0"/>
                </a:lnTo>
                <a:lnTo>
                  <a:pt x="972946" y="945"/>
                </a:lnTo>
                <a:lnTo>
                  <a:pt x="1036568" y="3739"/>
                </a:lnTo>
                <a:lnTo>
                  <a:pt x="1098805" y="8319"/>
                </a:lnTo>
                <a:lnTo>
                  <a:pt x="1159504" y="14620"/>
                </a:lnTo>
                <a:lnTo>
                  <a:pt x="1218512" y="22578"/>
                </a:lnTo>
                <a:lnTo>
                  <a:pt x="1275674" y="32130"/>
                </a:lnTo>
                <a:lnTo>
                  <a:pt x="1330837" y="43212"/>
                </a:lnTo>
                <a:lnTo>
                  <a:pt x="1383848" y="55760"/>
                </a:lnTo>
                <a:lnTo>
                  <a:pt x="1434552" y="69712"/>
                </a:lnTo>
                <a:lnTo>
                  <a:pt x="1482796" y="85002"/>
                </a:lnTo>
                <a:lnTo>
                  <a:pt x="1528426" y="101567"/>
                </a:lnTo>
                <a:lnTo>
                  <a:pt x="1571289" y="119344"/>
                </a:lnTo>
                <a:lnTo>
                  <a:pt x="1611231" y="138268"/>
                </a:lnTo>
                <a:lnTo>
                  <a:pt x="1648098" y="158276"/>
                </a:lnTo>
                <a:lnTo>
                  <a:pt x="1681737" y="179305"/>
                </a:lnTo>
                <a:lnTo>
                  <a:pt x="1738715" y="224168"/>
                </a:lnTo>
                <a:lnTo>
                  <a:pt x="1780936" y="272348"/>
                </a:lnTo>
                <a:lnTo>
                  <a:pt x="1807170" y="323334"/>
                </a:lnTo>
                <a:lnTo>
                  <a:pt x="1816188" y="376616"/>
                </a:lnTo>
                <a:lnTo>
                  <a:pt x="1813908" y="403512"/>
                </a:lnTo>
                <a:lnTo>
                  <a:pt x="1796128" y="455710"/>
                </a:lnTo>
                <a:lnTo>
                  <a:pt x="1761747" y="505356"/>
                </a:lnTo>
                <a:lnTo>
                  <a:pt x="1711994" y="551941"/>
                </a:lnTo>
                <a:lnTo>
                  <a:pt x="1648098" y="594955"/>
                </a:lnTo>
                <a:lnTo>
                  <a:pt x="1611231" y="614964"/>
                </a:lnTo>
                <a:lnTo>
                  <a:pt x="1571289" y="633888"/>
                </a:lnTo>
                <a:lnTo>
                  <a:pt x="1528426" y="651665"/>
                </a:lnTo>
                <a:lnTo>
                  <a:pt x="1482796" y="668230"/>
                </a:lnTo>
                <a:lnTo>
                  <a:pt x="1434552" y="683520"/>
                </a:lnTo>
                <a:lnTo>
                  <a:pt x="1383848" y="697471"/>
                </a:lnTo>
                <a:lnTo>
                  <a:pt x="1330837" y="710020"/>
                </a:lnTo>
                <a:lnTo>
                  <a:pt x="1275674" y="721102"/>
                </a:lnTo>
                <a:lnTo>
                  <a:pt x="1218512" y="730654"/>
                </a:lnTo>
                <a:lnTo>
                  <a:pt x="1159504" y="738612"/>
                </a:lnTo>
                <a:lnTo>
                  <a:pt x="1098805" y="744913"/>
                </a:lnTo>
                <a:lnTo>
                  <a:pt x="1036568" y="749492"/>
                </a:lnTo>
                <a:lnTo>
                  <a:pt x="972946" y="752287"/>
                </a:lnTo>
                <a:lnTo>
                  <a:pt x="908094" y="753232"/>
                </a:lnTo>
                <a:lnTo>
                  <a:pt x="843241" y="752287"/>
                </a:lnTo>
                <a:lnTo>
                  <a:pt x="779620" y="749492"/>
                </a:lnTo>
                <a:lnTo>
                  <a:pt x="717382" y="744913"/>
                </a:lnTo>
                <a:lnTo>
                  <a:pt x="656683" y="738612"/>
                </a:lnTo>
                <a:lnTo>
                  <a:pt x="597675" y="730654"/>
                </a:lnTo>
                <a:lnTo>
                  <a:pt x="540513" y="721102"/>
                </a:lnTo>
                <a:lnTo>
                  <a:pt x="485350" y="710020"/>
                </a:lnTo>
                <a:lnTo>
                  <a:pt x="432340" y="697471"/>
                </a:lnTo>
                <a:lnTo>
                  <a:pt x="381636" y="683520"/>
                </a:lnTo>
                <a:lnTo>
                  <a:pt x="333391" y="668230"/>
                </a:lnTo>
                <a:lnTo>
                  <a:pt x="287761" y="651665"/>
                </a:lnTo>
                <a:lnTo>
                  <a:pt x="244898" y="633888"/>
                </a:lnTo>
                <a:lnTo>
                  <a:pt x="204956" y="614964"/>
                </a:lnTo>
                <a:lnTo>
                  <a:pt x="168089" y="594955"/>
                </a:lnTo>
                <a:lnTo>
                  <a:pt x="134450" y="573927"/>
                </a:lnTo>
                <a:lnTo>
                  <a:pt x="77472" y="529064"/>
                </a:lnTo>
                <a:lnTo>
                  <a:pt x="35251" y="480884"/>
                </a:lnTo>
                <a:lnTo>
                  <a:pt x="9017" y="429898"/>
                </a:lnTo>
                <a:lnTo>
                  <a:pt x="0" y="376616"/>
                </a:lnTo>
                <a:close/>
              </a:path>
            </a:pathLst>
          </a:custGeom>
          <a:ln w="21577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009727" y="1643680"/>
            <a:ext cx="1085850" cy="3740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250"/>
              </a:lnSpc>
              <a:spcBef>
                <a:spcPts val="95"/>
              </a:spcBef>
            </a:pPr>
            <a:r>
              <a:rPr sz="1100" spc="-5" dirty="0">
                <a:latin typeface="Arial"/>
                <a:cs typeface="Arial"/>
              </a:rPr>
              <a:t>CALCUL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-5" dirty="0">
                <a:latin typeface="Arial"/>
                <a:cs typeface="Arial"/>
              </a:rPr>
              <a:t>TIONS</a:t>
            </a:r>
            <a:endParaRPr sz="1100">
              <a:latin typeface="Arial"/>
              <a:cs typeface="Arial"/>
            </a:endParaRPr>
          </a:p>
          <a:p>
            <a:pPr marL="81915">
              <a:lnSpc>
                <a:spcPts val="1490"/>
              </a:lnSpc>
            </a:pPr>
            <a:r>
              <a:rPr sz="1300" spc="-5" dirty="0">
                <a:latin typeface="Arial"/>
                <a:cs typeface="Arial"/>
              </a:rPr>
              <a:t>(+, -, /, *,</a:t>
            </a:r>
            <a:r>
              <a:rPr sz="1300" spc="-3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....)</a:t>
            </a:r>
            <a:endParaRPr sz="13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2964" y="4086490"/>
            <a:ext cx="2969895" cy="1370330"/>
          </a:xfrm>
          <a:custGeom>
            <a:avLst/>
            <a:gdLst/>
            <a:ahLst/>
            <a:cxnLst/>
            <a:rect l="l" t="t" r="r" b="b"/>
            <a:pathLst>
              <a:path w="2969895" h="1370329">
                <a:moveTo>
                  <a:pt x="2740932" y="0"/>
                </a:moveTo>
                <a:lnTo>
                  <a:pt x="228416" y="0"/>
                </a:lnTo>
                <a:lnTo>
                  <a:pt x="182382" y="4639"/>
                </a:lnTo>
                <a:lnTo>
                  <a:pt x="139506" y="17945"/>
                </a:lnTo>
                <a:lnTo>
                  <a:pt x="100706" y="38999"/>
                </a:lnTo>
                <a:lnTo>
                  <a:pt x="66901" y="66883"/>
                </a:lnTo>
                <a:lnTo>
                  <a:pt x="39009" y="100679"/>
                </a:lnTo>
                <a:lnTo>
                  <a:pt x="17950" y="139468"/>
                </a:lnTo>
                <a:lnTo>
                  <a:pt x="4640" y="182332"/>
                </a:lnTo>
                <a:lnTo>
                  <a:pt x="0" y="228353"/>
                </a:lnTo>
                <a:lnTo>
                  <a:pt x="0" y="1141737"/>
                </a:lnTo>
                <a:lnTo>
                  <a:pt x="4640" y="1187758"/>
                </a:lnTo>
                <a:lnTo>
                  <a:pt x="17950" y="1230623"/>
                </a:lnTo>
                <a:lnTo>
                  <a:pt x="39009" y="1269412"/>
                </a:lnTo>
                <a:lnTo>
                  <a:pt x="66901" y="1303207"/>
                </a:lnTo>
                <a:lnTo>
                  <a:pt x="100706" y="1331091"/>
                </a:lnTo>
                <a:lnTo>
                  <a:pt x="139506" y="1352146"/>
                </a:lnTo>
                <a:lnTo>
                  <a:pt x="182382" y="1365451"/>
                </a:lnTo>
                <a:lnTo>
                  <a:pt x="228416" y="1370091"/>
                </a:lnTo>
                <a:lnTo>
                  <a:pt x="2740932" y="1370091"/>
                </a:lnTo>
                <a:lnTo>
                  <a:pt x="2786966" y="1365451"/>
                </a:lnTo>
                <a:lnTo>
                  <a:pt x="2829841" y="1352146"/>
                </a:lnTo>
                <a:lnTo>
                  <a:pt x="2868641" y="1331091"/>
                </a:lnTo>
                <a:lnTo>
                  <a:pt x="2902446" y="1303207"/>
                </a:lnTo>
                <a:lnTo>
                  <a:pt x="2930338" y="1269412"/>
                </a:lnTo>
                <a:lnTo>
                  <a:pt x="2951398" y="1230623"/>
                </a:lnTo>
                <a:lnTo>
                  <a:pt x="2964707" y="1187758"/>
                </a:lnTo>
                <a:lnTo>
                  <a:pt x="2969348" y="1141737"/>
                </a:lnTo>
                <a:lnTo>
                  <a:pt x="2969348" y="228353"/>
                </a:lnTo>
                <a:lnTo>
                  <a:pt x="2964707" y="182332"/>
                </a:lnTo>
                <a:lnTo>
                  <a:pt x="2951398" y="139468"/>
                </a:lnTo>
                <a:lnTo>
                  <a:pt x="2930338" y="100679"/>
                </a:lnTo>
                <a:lnTo>
                  <a:pt x="2902446" y="66883"/>
                </a:lnTo>
                <a:lnTo>
                  <a:pt x="2868641" y="38999"/>
                </a:lnTo>
                <a:lnTo>
                  <a:pt x="2829841" y="17945"/>
                </a:lnTo>
                <a:lnTo>
                  <a:pt x="2786966" y="4639"/>
                </a:lnTo>
                <a:lnTo>
                  <a:pt x="2740932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2964" y="4086490"/>
            <a:ext cx="2969895" cy="1370330"/>
          </a:xfrm>
          <a:custGeom>
            <a:avLst/>
            <a:gdLst/>
            <a:ahLst/>
            <a:cxnLst/>
            <a:rect l="l" t="t" r="r" b="b"/>
            <a:pathLst>
              <a:path w="2969895" h="1370329">
                <a:moveTo>
                  <a:pt x="0" y="228353"/>
                </a:moveTo>
                <a:lnTo>
                  <a:pt x="4640" y="182332"/>
                </a:lnTo>
                <a:lnTo>
                  <a:pt x="17950" y="139468"/>
                </a:lnTo>
                <a:lnTo>
                  <a:pt x="39009" y="100679"/>
                </a:lnTo>
                <a:lnTo>
                  <a:pt x="66901" y="66883"/>
                </a:lnTo>
                <a:lnTo>
                  <a:pt x="100706" y="38999"/>
                </a:lnTo>
                <a:lnTo>
                  <a:pt x="139506" y="17945"/>
                </a:lnTo>
                <a:lnTo>
                  <a:pt x="182382" y="4639"/>
                </a:lnTo>
                <a:lnTo>
                  <a:pt x="228416" y="0"/>
                </a:lnTo>
                <a:lnTo>
                  <a:pt x="2740932" y="0"/>
                </a:lnTo>
                <a:lnTo>
                  <a:pt x="2786966" y="4639"/>
                </a:lnTo>
                <a:lnTo>
                  <a:pt x="2829842" y="17945"/>
                </a:lnTo>
                <a:lnTo>
                  <a:pt x="2868642" y="38999"/>
                </a:lnTo>
                <a:lnTo>
                  <a:pt x="2902447" y="66883"/>
                </a:lnTo>
                <a:lnTo>
                  <a:pt x="2930338" y="100679"/>
                </a:lnTo>
                <a:lnTo>
                  <a:pt x="2951398" y="139468"/>
                </a:lnTo>
                <a:lnTo>
                  <a:pt x="2964708" y="182332"/>
                </a:lnTo>
                <a:lnTo>
                  <a:pt x="2969348" y="228353"/>
                </a:lnTo>
                <a:lnTo>
                  <a:pt x="2969348" y="1141738"/>
                </a:lnTo>
                <a:lnTo>
                  <a:pt x="2964708" y="1187759"/>
                </a:lnTo>
                <a:lnTo>
                  <a:pt x="2951398" y="1230623"/>
                </a:lnTo>
                <a:lnTo>
                  <a:pt x="2930338" y="1269412"/>
                </a:lnTo>
                <a:lnTo>
                  <a:pt x="2902447" y="1303208"/>
                </a:lnTo>
                <a:lnTo>
                  <a:pt x="2868642" y="1331092"/>
                </a:lnTo>
                <a:lnTo>
                  <a:pt x="2829842" y="1352146"/>
                </a:lnTo>
                <a:lnTo>
                  <a:pt x="2786966" y="1365452"/>
                </a:lnTo>
                <a:lnTo>
                  <a:pt x="2740932" y="1370091"/>
                </a:lnTo>
                <a:lnTo>
                  <a:pt x="228416" y="1370091"/>
                </a:lnTo>
                <a:lnTo>
                  <a:pt x="182382" y="1365452"/>
                </a:lnTo>
                <a:lnTo>
                  <a:pt x="139506" y="1352146"/>
                </a:lnTo>
                <a:lnTo>
                  <a:pt x="100706" y="1331092"/>
                </a:lnTo>
                <a:lnTo>
                  <a:pt x="66901" y="1303208"/>
                </a:lnTo>
                <a:lnTo>
                  <a:pt x="39009" y="1269412"/>
                </a:lnTo>
                <a:lnTo>
                  <a:pt x="17950" y="1230623"/>
                </a:lnTo>
                <a:lnTo>
                  <a:pt x="4640" y="1187759"/>
                </a:lnTo>
                <a:lnTo>
                  <a:pt x="0" y="1141738"/>
                </a:lnTo>
                <a:lnTo>
                  <a:pt x="0" y="228353"/>
                </a:lnTo>
                <a:close/>
              </a:path>
            </a:pathLst>
          </a:custGeom>
          <a:ln w="21577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38678" y="4494327"/>
            <a:ext cx="2044064" cy="55372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586740" marR="5080" indent="-574675">
              <a:lnSpc>
                <a:spcPts val="2000"/>
              </a:lnSpc>
              <a:spcBef>
                <a:spcPts val="295"/>
              </a:spcBef>
            </a:pPr>
            <a:r>
              <a:rPr sz="1800" spc="-5" dirty="0">
                <a:latin typeface="Arial"/>
                <a:cs typeface="Arial"/>
              </a:rPr>
              <a:t>for (i=0; i &lt; N; i=i+1)  a[i] =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b[i]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204104" y="4086490"/>
            <a:ext cx="2969895" cy="1370330"/>
          </a:xfrm>
          <a:custGeom>
            <a:avLst/>
            <a:gdLst/>
            <a:ahLst/>
            <a:cxnLst/>
            <a:rect l="l" t="t" r="r" b="b"/>
            <a:pathLst>
              <a:path w="2969895" h="1370329">
                <a:moveTo>
                  <a:pt x="2740933" y="0"/>
                </a:moveTo>
                <a:lnTo>
                  <a:pt x="228417" y="0"/>
                </a:lnTo>
                <a:lnTo>
                  <a:pt x="182383" y="4639"/>
                </a:lnTo>
                <a:lnTo>
                  <a:pt x="139506" y="17945"/>
                </a:lnTo>
                <a:lnTo>
                  <a:pt x="100706" y="38999"/>
                </a:lnTo>
                <a:lnTo>
                  <a:pt x="66901" y="66883"/>
                </a:lnTo>
                <a:lnTo>
                  <a:pt x="39009" y="100679"/>
                </a:lnTo>
                <a:lnTo>
                  <a:pt x="17950" y="139468"/>
                </a:lnTo>
                <a:lnTo>
                  <a:pt x="4640" y="182332"/>
                </a:lnTo>
                <a:lnTo>
                  <a:pt x="0" y="228353"/>
                </a:lnTo>
                <a:lnTo>
                  <a:pt x="0" y="1141737"/>
                </a:lnTo>
                <a:lnTo>
                  <a:pt x="4640" y="1187758"/>
                </a:lnTo>
                <a:lnTo>
                  <a:pt x="17950" y="1230623"/>
                </a:lnTo>
                <a:lnTo>
                  <a:pt x="39009" y="1269412"/>
                </a:lnTo>
                <a:lnTo>
                  <a:pt x="66901" y="1303207"/>
                </a:lnTo>
                <a:lnTo>
                  <a:pt x="100706" y="1331091"/>
                </a:lnTo>
                <a:lnTo>
                  <a:pt x="139506" y="1352146"/>
                </a:lnTo>
                <a:lnTo>
                  <a:pt x="182383" y="1365451"/>
                </a:lnTo>
                <a:lnTo>
                  <a:pt x="228417" y="1370091"/>
                </a:lnTo>
                <a:lnTo>
                  <a:pt x="2740933" y="1370091"/>
                </a:lnTo>
                <a:lnTo>
                  <a:pt x="2786966" y="1365451"/>
                </a:lnTo>
                <a:lnTo>
                  <a:pt x="2829842" y="1352146"/>
                </a:lnTo>
                <a:lnTo>
                  <a:pt x="2868642" y="1331091"/>
                </a:lnTo>
                <a:lnTo>
                  <a:pt x="2902447" y="1303207"/>
                </a:lnTo>
                <a:lnTo>
                  <a:pt x="2930339" y="1269412"/>
                </a:lnTo>
                <a:lnTo>
                  <a:pt x="2951398" y="1230623"/>
                </a:lnTo>
                <a:lnTo>
                  <a:pt x="2964708" y="1187758"/>
                </a:lnTo>
                <a:lnTo>
                  <a:pt x="2969348" y="1141737"/>
                </a:lnTo>
                <a:lnTo>
                  <a:pt x="2969348" y="228353"/>
                </a:lnTo>
                <a:lnTo>
                  <a:pt x="2964708" y="182332"/>
                </a:lnTo>
                <a:lnTo>
                  <a:pt x="2951398" y="139468"/>
                </a:lnTo>
                <a:lnTo>
                  <a:pt x="2930339" y="100679"/>
                </a:lnTo>
                <a:lnTo>
                  <a:pt x="2902447" y="66883"/>
                </a:lnTo>
                <a:lnTo>
                  <a:pt x="2868642" y="38999"/>
                </a:lnTo>
                <a:lnTo>
                  <a:pt x="2829842" y="17945"/>
                </a:lnTo>
                <a:lnTo>
                  <a:pt x="2786966" y="4639"/>
                </a:lnTo>
                <a:lnTo>
                  <a:pt x="2740933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204104" y="4086490"/>
            <a:ext cx="2969895" cy="1370330"/>
          </a:xfrm>
          <a:custGeom>
            <a:avLst/>
            <a:gdLst/>
            <a:ahLst/>
            <a:cxnLst/>
            <a:rect l="l" t="t" r="r" b="b"/>
            <a:pathLst>
              <a:path w="2969895" h="1370329">
                <a:moveTo>
                  <a:pt x="0" y="228353"/>
                </a:moveTo>
                <a:lnTo>
                  <a:pt x="4640" y="182332"/>
                </a:lnTo>
                <a:lnTo>
                  <a:pt x="17950" y="139468"/>
                </a:lnTo>
                <a:lnTo>
                  <a:pt x="39009" y="100679"/>
                </a:lnTo>
                <a:lnTo>
                  <a:pt x="66901" y="66883"/>
                </a:lnTo>
                <a:lnTo>
                  <a:pt x="100706" y="38999"/>
                </a:lnTo>
                <a:lnTo>
                  <a:pt x="139506" y="17945"/>
                </a:lnTo>
                <a:lnTo>
                  <a:pt x="182382" y="4639"/>
                </a:lnTo>
                <a:lnTo>
                  <a:pt x="228416" y="0"/>
                </a:lnTo>
                <a:lnTo>
                  <a:pt x="2740932" y="0"/>
                </a:lnTo>
                <a:lnTo>
                  <a:pt x="2786966" y="4639"/>
                </a:lnTo>
                <a:lnTo>
                  <a:pt x="2829842" y="17945"/>
                </a:lnTo>
                <a:lnTo>
                  <a:pt x="2868642" y="38999"/>
                </a:lnTo>
                <a:lnTo>
                  <a:pt x="2902447" y="66883"/>
                </a:lnTo>
                <a:lnTo>
                  <a:pt x="2930339" y="100679"/>
                </a:lnTo>
                <a:lnTo>
                  <a:pt x="2951398" y="139468"/>
                </a:lnTo>
                <a:lnTo>
                  <a:pt x="2964708" y="182332"/>
                </a:lnTo>
                <a:lnTo>
                  <a:pt x="2969348" y="228353"/>
                </a:lnTo>
                <a:lnTo>
                  <a:pt x="2969348" y="1141738"/>
                </a:lnTo>
                <a:lnTo>
                  <a:pt x="2964708" y="1187759"/>
                </a:lnTo>
                <a:lnTo>
                  <a:pt x="2951398" y="1230623"/>
                </a:lnTo>
                <a:lnTo>
                  <a:pt x="2930339" y="1269412"/>
                </a:lnTo>
                <a:lnTo>
                  <a:pt x="2902447" y="1303208"/>
                </a:lnTo>
                <a:lnTo>
                  <a:pt x="2868642" y="1331092"/>
                </a:lnTo>
                <a:lnTo>
                  <a:pt x="2829842" y="1352146"/>
                </a:lnTo>
                <a:lnTo>
                  <a:pt x="2786966" y="1365452"/>
                </a:lnTo>
                <a:lnTo>
                  <a:pt x="2740932" y="1370091"/>
                </a:lnTo>
                <a:lnTo>
                  <a:pt x="228416" y="1370091"/>
                </a:lnTo>
                <a:lnTo>
                  <a:pt x="182382" y="1365452"/>
                </a:lnTo>
                <a:lnTo>
                  <a:pt x="139506" y="1352146"/>
                </a:lnTo>
                <a:lnTo>
                  <a:pt x="100706" y="1331092"/>
                </a:lnTo>
                <a:lnTo>
                  <a:pt x="66901" y="1303208"/>
                </a:lnTo>
                <a:lnTo>
                  <a:pt x="39009" y="1269412"/>
                </a:lnTo>
                <a:lnTo>
                  <a:pt x="17950" y="1230623"/>
                </a:lnTo>
                <a:lnTo>
                  <a:pt x="4640" y="1187759"/>
                </a:lnTo>
                <a:lnTo>
                  <a:pt x="0" y="1141738"/>
                </a:lnTo>
                <a:lnTo>
                  <a:pt x="0" y="228353"/>
                </a:lnTo>
                <a:close/>
              </a:path>
            </a:pathLst>
          </a:custGeom>
          <a:ln w="21577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669819" y="4494327"/>
            <a:ext cx="2044064" cy="55372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70815" marR="5080" indent="-158750">
              <a:lnSpc>
                <a:spcPts val="2000"/>
              </a:lnSpc>
              <a:spcBef>
                <a:spcPts val="295"/>
              </a:spcBef>
            </a:pPr>
            <a:r>
              <a:rPr sz="1800" spc="-5" dirty="0">
                <a:latin typeface="Arial"/>
                <a:cs typeface="Arial"/>
              </a:rPr>
              <a:t>for (i=0; i &lt; N; i=i+1)  a[i] =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b[i]*b[i]+b[i]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297175" y="4086490"/>
            <a:ext cx="3608704" cy="1370330"/>
          </a:xfrm>
          <a:custGeom>
            <a:avLst/>
            <a:gdLst/>
            <a:ahLst/>
            <a:cxnLst/>
            <a:rect l="l" t="t" r="r" b="b"/>
            <a:pathLst>
              <a:path w="3608704" h="1370329">
                <a:moveTo>
                  <a:pt x="3380167" y="0"/>
                </a:moveTo>
                <a:lnTo>
                  <a:pt x="228417" y="0"/>
                </a:lnTo>
                <a:lnTo>
                  <a:pt x="182383" y="4639"/>
                </a:lnTo>
                <a:lnTo>
                  <a:pt x="139506" y="17945"/>
                </a:lnTo>
                <a:lnTo>
                  <a:pt x="100706" y="38999"/>
                </a:lnTo>
                <a:lnTo>
                  <a:pt x="66901" y="66883"/>
                </a:lnTo>
                <a:lnTo>
                  <a:pt x="39009" y="100679"/>
                </a:lnTo>
                <a:lnTo>
                  <a:pt x="17950" y="139468"/>
                </a:lnTo>
                <a:lnTo>
                  <a:pt x="4640" y="182332"/>
                </a:lnTo>
                <a:lnTo>
                  <a:pt x="0" y="228353"/>
                </a:lnTo>
                <a:lnTo>
                  <a:pt x="0" y="1141737"/>
                </a:lnTo>
                <a:lnTo>
                  <a:pt x="4640" y="1187758"/>
                </a:lnTo>
                <a:lnTo>
                  <a:pt x="17950" y="1230623"/>
                </a:lnTo>
                <a:lnTo>
                  <a:pt x="39009" y="1269412"/>
                </a:lnTo>
                <a:lnTo>
                  <a:pt x="66901" y="1303207"/>
                </a:lnTo>
                <a:lnTo>
                  <a:pt x="100706" y="1331091"/>
                </a:lnTo>
                <a:lnTo>
                  <a:pt x="139506" y="1352146"/>
                </a:lnTo>
                <a:lnTo>
                  <a:pt x="182383" y="1365451"/>
                </a:lnTo>
                <a:lnTo>
                  <a:pt x="228417" y="1370091"/>
                </a:lnTo>
                <a:lnTo>
                  <a:pt x="3380167" y="1370091"/>
                </a:lnTo>
                <a:lnTo>
                  <a:pt x="3426201" y="1365451"/>
                </a:lnTo>
                <a:lnTo>
                  <a:pt x="3469077" y="1352146"/>
                </a:lnTo>
                <a:lnTo>
                  <a:pt x="3507877" y="1331091"/>
                </a:lnTo>
                <a:lnTo>
                  <a:pt x="3541682" y="1303207"/>
                </a:lnTo>
                <a:lnTo>
                  <a:pt x="3569574" y="1269412"/>
                </a:lnTo>
                <a:lnTo>
                  <a:pt x="3590634" y="1230623"/>
                </a:lnTo>
                <a:lnTo>
                  <a:pt x="3603943" y="1187758"/>
                </a:lnTo>
                <a:lnTo>
                  <a:pt x="3608584" y="1141737"/>
                </a:lnTo>
                <a:lnTo>
                  <a:pt x="3608584" y="228353"/>
                </a:lnTo>
                <a:lnTo>
                  <a:pt x="3603943" y="182332"/>
                </a:lnTo>
                <a:lnTo>
                  <a:pt x="3590634" y="139468"/>
                </a:lnTo>
                <a:lnTo>
                  <a:pt x="3569574" y="100679"/>
                </a:lnTo>
                <a:lnTo>
                  <a:pt x="3541682" y="66883"/>
                </a:lnTo>
                <a:lnTo>
                  <a:pt x="3507877" y="38999"/>
                </a:lnTo>
                <a:lnTo>
                  <a:pt x="3469077" y="17945"/>
                </a:lnTo>
                <a:lnTo>
                  <a:pt x="3426201" y="4639"/>
                </a:lnTo>
                <a:lnTo>
                  <a:pt x="3380167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297175" y="4086490"/>
            <a:ext cx="3608704" cy="1370330"/>
          </a:xfrm>
          <a:custGeom>
            <a:avLst/>
            <a:gdLst/>
            <a:ahLst/>
            <a:cxnLst/>
            <a:rect l="l" t="t" r="r" b="b"/>
            <a:pathLst>
              <a:path w="3608704" h="1370329">
                <a:moveTo>
                  <a:pt x="0" y="228353"/>
                </a:moveTo>
                <a:lnTo>
                  <a:pt x="4640" y="182332"/>
                </a:lnTo>
                <a:lnTo>
                  <a:pt x="17950" y="139468"/>
                </a:lnTo>
                <a:lnTo>
                  <a:pt x="39009" y="100679"/>
                </a:lnTo>
                <a:lnTo>
                  <a:pt x="66901" y="66883"/>
                </a:lnTo>
                <a:lnTo>
                  <a:pt x="100706" y="38999"/>
                </a:lnTo>
                <a:lnTo>
                  <a:pt x="139506" y="17945"/>
                </a:lnTo>
                <a:lnTo>
                  <a:pt x="182382" y="4639"/>
                </a:lnTo>
                <a:lnTo>
                  <a:pt x="228416" y="0"/>
                </a:lnTo>
                <a:lnTo>
                  <a:pt x="3380168" y="0"/>
                </a:lnTo>
                <a:lnTo>
                  <a:pt x="3426201" y="4639"/>
                </a:lnTo>
                <a:lnTo>
                  <a:pt x="3469077" y="17945"/>
                </a:lnTo>
                <a:lnTo>
                  <a:pt x="3507877" y="38999"/>
                </a:lnTo>
                <a:lnTo>
                  <a:pt x="3541682" y="66883"/>
                </a:lnTo>
                <a:lnTo>
                  <a:pt x="3569573" y="100679"/>
                </a:lnTo>
                <a:lnTo>
                  <a:pt x="3590633" y="139468"/>
                </a:lnTo>
                <a:lnTo>
                  <a:pt x="3603942" y="182332"/>
                </a:lnTo>
                <a:lnTo>
                  <a:pt x="3608583" y="228353"/>
                </a:lnTo>
                <a:lnTo>
                  <a:pt x="3608583" y="1141738"/>
                </a:lnTo>
                <a:lnTo>
                  <a:pt x="3603942" y="1187759"/>
                </a:lnTo>
                <a:lnTo>
                  <a:pt x="3590633" y="1230623"/>
                </a:lnTo>
                <a:lnTo>
                  <a:pt x="3569573" y="1269412"/>
                </a:lnTo>
                <a:lnTo>
                  <a:pt x="3541682" y="1303208"/>
                </a:lnTo>
                <a:lnTo>
                  <a:pt x="3507877" y="1331092"/>
                </a:lnTo>
                <a:lnTo>
                  <a:pt x="3469077" y="1352146"/>
                </a:lnTo>
                <a:lnTo>
                  <a:pt x="3426201" y="1365452"/>
                </a:lnTo>
                <a:lnTo>
                  <a:pt x="3380168" y="1370091"/>
                </a:lnTo>
                <a:lnTo>
                  <a:pt x="228416" y="1370091"/>
                </a:lnTo>
                <a:lnTo>
                  <a:pt x="182382" y="1365452"/>
                </a:lnTo>
                <a:lnTo>
                  <a:pt x="139506" y="1352146"/>
                </a:lnTo>
                <a:lnTo>
                  <a:pt x="100706" y="1331092"/>
                </a:lnTo>
                <a:lnTo>
                  <a:pt x="66901" y="1303208"/>
                </a:lnTo>
                <a:lnTo>
                  <a:pt x="39009" y="1269412"/>
                </a:lnTo>
                <a:lnTo>
                  <a:pt x="17950" y="1230623"/>
                </a:lnTo>
                <a:lnTo>
                  <a:pt x="4640" y="1187759"/>
                </a:lnTo>
                <a:lnTo>
                  <a:pt x="0" y="1141738"/>
                </a:lnTo>
                <a:lnTo>
                  <a:pt x="0" y="228353"/>
                </a:lnTo>
                <a:close/>
              </a:path>
            </a:pathLst>
          </a:custGeom>
          <a:ln w="21576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539751" y="4494327"/>
            <a:ext cx="3129915" cy="553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208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for (i=0; i &lt; N;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i=i+1)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ts val="2080"/>
              </a:lnSpc>
            </a:pPr>
            <a:r>
              <a:rPr sz="1800" spc="-5" dirty="0">
                <a:latin typeface="Arial"/>
                <a:cs typeface="Arial"/>
              </a:rPr>
              <a:t>a[i] =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b[i]*b[i]+sin(b[i])+exp(b[i])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523635" y="1826789"/>
            <a:ext cx="4111625" cy="2271395"/>
          </a:xfrm>
          <a:custGeom>
            <a:avLst/>
            <a:gdLst/>
            <a:ahLst/>
            <a:cxnLst/>
            <a:rect l="l" t="t" r="r" b="b"/>
            <a:pathLst>
              <a:path w="4111625" h="2271395">
                <a:moveTo>
                  <a:pt x="4111398" y="0"/>
                </a:moveTo>
                <a:lnTo>
                  <a:pt x="0" y="2271214"/>
                </a:lnTo>
              </a:path>
            </a:pathLst>
          </a:custGeom>
          <a:ln w="21577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501422" y="4040151"/>
            <a:ext cx="85090" cy="70485"/>
          </a:xfrm>
          <a:custGeom>
            <a:avLst/>
            <a:gdLst/>
            <a:ahLst/>
            <a:cxnLst/>
            <a:rect l="l" t="t" r="r" b="b"/>
            <a:pathLst>
              <a:path w="85089" h="70485">
                <a:moveTo>
                  <a:pt x="48228" y="0"/>
                </a:moveTo>
                <a:lnTo>
                  <a:pt x="0" y="70124"/>
                </a:lnTo>
                <a:lnTo>
                  <a:pt x="85051" y="66621"/>
                </a:lnTo>
                <a:lnTo>
                  <a:pt x="48228" y="0"/>
                </a:lnTo>
                <a:close/>
              </a:path>
            </a:pathLst>
          </a:custGeom>
          <a:solidFill>
            <a:srgbClr val="9292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255571" y="1826789"/>
            <a:ext cx="1379855" cy="2261870"/>
          </a:xfrm>
          <a:custGeom>
            <a:avLst/>
            <a:gdLst/>
            <a:ahLst/>
            <a:cxnLst/>
            <a:rect l="l" t="t" r="r" b="b"/>
            <a:pathLst>
              <a:path w="1379854" h="2261870">
                <a:moveTo>
                  <a:pt x="1379463" y="0"/>
                </a:moveTo>
                <a:lnTo>
                  <a:pt x="0" y="2261823"/>
                </a:lnTo>
              </a:path>
            </a:pathLst>
          </a:custGeom>
          <a:ln w="21580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242359" y="4025474"/>
            <a:ext cx="72390" cy="85090"/>
          </a:xfrm>
          <a:custGeom>
            <a:avLst/>
            <a:gdLst/>
            <a:ahLst/>
            <a:cxnLst/>
            <a:rect l="l" t="t" r="r" b="b"/>
            <a:pathLst>
              <a:path w="72389" h="85089">
                <a:moveTo>
                  <a:pt x="7133" y="0"/>
                </a:moveTo>
                <a:lnTo>
                  <a:pt x="0" y="84801"/>
                </a:lnTo>
                <a:lnTo>
                  <a:pt x="72139" y="39625"/>
                </a:lnTo>
                <a:lnTo>
                  <a:pt x="7133" y="0"/>
                </a:lnTo>
                <a:close/>
              </a:path>
            </a:pathLst>
          </a:custGeom>
          <a:solidFill>
            <a:srgbClr val="9292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623931" y="1826789"/>
            <a:ext cx="1130935" cy="2261235"/>
          </a:xfrm>
          <a:custGeom>
            <a:avLst/>
            <a:gdLst/>
            <a:ahLst/>
            <a:cxnLst/>
            <a:rect l="l" t="t" r="r" b="b"/>
            <a:pathLst>
              <a:path w="1130934" h="2261235">
                <a:moveTo>
                  <a:pt x="0" y="0"/>
                </a:moveTo>
                <a:lnTo>
                  <a:pt x="1130856" y="2261091"/>
                </a:lnTo>
              </a:path>
            </a:pathLst>
          </a:custGeom>
          <a:ln w="21580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698038" y="4025473"/>
            <a:ext cx="68580" cy="85725"/>
          </a:xfrm>
          <a:custGeom>
            <a:avLst/>
            <a:gdLst/>
            <a:ahLst/>
            <a:cxnLst/>
            <a:rect l="l" t="t" r="r" b="b"/>
            <a:pathLst>
              <a:path w="68579" h="85725">
                <a:moveTo>
                  <a:pt x="68098" y="0"/>
                </a:moveTo>
                <a:lnTo>
                  <a:pt x="0" y="34041"/>
                </a:lnTo>
                <a:lnTo>
                  <a:pt x="68098" y="85101"/>
                </a:lnTo>
                <a:lnTo>
                  <a:pt x="68098" y="0"/>
                </a:lnTo>
                <a:close/>
              </a:path>
            </a:pathLst>
          </a:custGeom>
          <a:solidFill>
            <a:srgbClr val="9292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01376" y="5480367"/>
            <a:ext cx="2524125" cy="1370330"/>
          </a:xfrm>
          <a:custGeom>
            <a:avLst/>
            <a:gdLst/>
            <a:ahLst/>
            <a:cxnLst/>
            <a:rect l="l" t="t" r="r" b="b"/>
            <a:pathLst>
              <a:path w="2524125" h="1370329">
                <a:moveTo>
                  <a:pt x="2523629" y="0"/>
                </a:moveTo>
                <a:lnTo>
                  <a:pt x="0" y="0"/>
                </a:lnTo>
                <a:lnTo>
                  <a:pt x="0" y="1370092"/>
                </a:lnTo>
                <a:lnTo>
                  <a:pt x="2352320" y="1370092"/>
                </a:lnTo>
                <a:lnTo>
                  <a:pt x="2523629" y="1198830"/>
                </a:lnTo>
                <a:lnTo>
                  <a:pt x="2523629" y="0"/>
                </a:lnTo>
                <a:close/>
              </a:path>
            </a:pathLst>
          </a:custGeom>
          <a:solidFill>
            <a:srgbClr val="D4FE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653696" y="6679198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309" y="0"/>
                </a:moveTo>
                <a:lnTo>
                  <a:pt x="34262" y="34252"/>
                </a:lnTo>
                <a:lnTo>
                  <a:pt x="0" y="171261"/>
                </a:lnTo>
                <a:lnTo>
                  <a:pt x="171309" y="0"/>
                </a:lnTo>
                <a:close/>
              </a:path>
            </a:pathLst>
          </a:custGeom>
          <a:solidFill>
            <a:srgbClr val="B2D6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1376" y="5480367"/>
            <a:ext cx="2524125" cy="1370330"/>
          </a:xfrm>
          <a:custGeom>
            <a:avLst/>
            <a:gdLst/>
            <a:ahLst/>
            <a:cxnLst/>
            <a:rect l="l" t="t" r="r" b="b"/>
            <a:pathLst>
              <a:path w="2524125" h="1370329">
                <a:moveTo>
                  <a:pt x="2352321" y="1370091"/>
                </a:moveTo>
                <a:lnTo>
                  <a:pt x="2386582" y="1233082"/>
                </a:lnTo>
                <a:lnTo>
                  <a:pt x="2523629" y="1198830"/>
                </a:lnTo>
                <a:lnTo>
                  <a:pt x="2352321" y="1370091"/>
                </a:lnTo>
                <a:lnTo>
                  <a:pt x="0" y="1370091"/>
                </a:lnTo>
                <a:lnTo>
                  <a:pt x="0" y="0"/>
                </a:lnTo>
                <a:lnTo>
                  <a:pt x="2523629" y="0"/>
                </a:lnTo>
                <a:lnTo>
                  <a:pt x="2523629" y="1198830"/>
                </a:lnTo>
              </a:path>
            </a:pathLst>
          </a:custGeom>
          <a:ln w="21577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571943" y="5802573"/>
            <a:ext cx="1988185" cy="55372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409575" marR="5080" indent="-397510">
              <a:lnSpc>
                <a:spcPts val="2000"/>
              </a:lnSpc>
              <a:spcBef>
                <a:spcPts val="295"/>
              </a:spcBef>
            </a:pPr>
            <a:r>
              <a:rPr sz="1800" b="1" spc="-70" dirty="0">
                <a:latin typeface="Arial"/>
                <a:cs typeface="Arial"/>
              </a:rPr>
              <a:t>DATA</a:t>
            </a:r>
            <a:r>
              <a:rPr sz="1800" b="1" spc="-13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TRANSFER,  NO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FLOPS</a:t>
            </a:r>
            <a:endParaRPr sz="180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3534032" y="5456581"/>
            <a:ext cx="2284730" cy="1370330"/>
          </a:xfrm>
          <a:custGeom>
            <a:avLst/>
            <a:gdLst/>
            <a:ahLst/>
            <a:cxnLst/>
            <a:rect l="l" t="t" r="r" b="b"/>
            <a:pathLst>
              <a:path w="2284729" h="1370329">
                <a:moveTo>
                  <a:pt x="2284114" y="0"/>
                </a:moveTo>
                <a:lnTo>
                  <a:pt x="0" y="0"/>
                </a:lnTo>
                <a:lnTo>
                  <a:pt x="0" y="1370092"/>
                </a:lnTo>
                <a:lnTo>
                  <a:pt x="2112805" y="1370092"/>
                </a:lnTo>
                <a:lnTo>
                  <a:pt x="2284114" y="1198830"/>
                </a:lnTo>
                <a:lnTo>
                  <a:pt x="2284114" y="0"/>
                </a:lnTo>
                <a:close/>
              </a:path>
            </a:pathLst>
          </a:custGeom>
          <a:solidFill>
            <a:srgbClr val="A8D6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646837" y="6655412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309" y="0"/>
                </a:moveTo>
                <a:lnTo>
                  <a:pt x="34262" y="34252"/>
                </a:lnTo>
                <a:lnTo>
                  <a:pt x="0" y="171261"/>
                </a:lnTo>
                <a:lnTo>
                  <a:pt x="171309" y="0"/>
                </a:lnTo>
                <a:close/>
              </a:path>
            </a:pathLst>
          </a:custGeom>
          <a:solidFill>
            <a:srgbClr val="8DB4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34032" y="5456581"/>
            <a:ext cx="2284730" cy="1370330"/>
          </a:xfrm>
          <a:custGeom>
            <a:avLst/>
            <a:gdLst/>
            <a:ahLst/>
            <a:cxnLst/>
            <a:rect l="l" t="t" r="r" b="b"/>
            <a:pathLst>
              <a:path w="2284729" h="1370329">
                <a:moveTo>
                  <a:pt x="2112806" y="1370091"/>
                </a:moveTo>
                <a:lnTo>
                  <a:pt x="2147067" y="1233082"/>
                </a:lnTo>
                <a:lnTo>
                  <a:pt x="2284114" y="1198830"/>
                </a:lnTo>
                <a:lnTo>
                  <a:pt x="2112806" y="1370091"/>
                </a:lnTo>
                <a:lnTo>
                  <a:pt x="0" y="1370091"/>
                </a:lnTo>
                <a:lnTo>
                  <a:pt x="0" y="0"/>
                </a:lnTo>
                <a:lnTo>
                  <a:pt x="2284114" y="0"/>
                </a:lnTo>
                <a:lnTo>
                  <a:pt x="2284114" y="1198830"/>
                </a:lnTo>
              </a:path>
            </a:pathLst>
          </a:custGeom>
          <a:ln w="21577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3684842" y="5778787"/>
            <a:ext cx="1988185" cy="553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080"/>
              </a:lnSpc>
              <a:spcBef>
                <a:spcPts val="95"/>
              </a:spcBef>
            </a:pPr>
            <a:r>
              <a:rPr sz="1800" b="1" spc="-70" dirty="0">
                <a:latin typeface="Arial"/>
                <a:cs typeface="Arial"/>
              </a:rPr>
              <a:t>DATA</a:t>
            </a:r>
            <a:r>
              <a:rPr sz="1800" b="1" spc="-12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TRANSFER,</a:t>
            </a:r>
            <a:endParaRPr sz="1800">
              <a:latin typeface="Arial"/>
              <a:cs typeface="Arial"/>
            </a:endParaRPr>
          </a:p>
          <a:p>
            <a:pPr marL="105410">
              <a:lnSpc>
                <a:spcPts val="2080"/>
              </a:lnSpc>
            </a:pPr>
            <a:r>
              <a:rPr sz="1800" b="1" spc="-5" dirty="0">
                <a:latin typeface="Arial"/>
                <a:cs typeface="Arial"/>
              </a:rPr>
              <a:t>ADDs and</a:t>
            </a:r>
            <a:r>
              <a:rPr sz="1800" b="1" spc="-4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MULs</a:t>
            </a:r>
            <a:endParaRPr sz="1800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6812688" y="5456581"/>
            <a:ext cx="2524125" cy="1370330"/>
          </a:xfrm>
          <a:custGeom>
            <a:avLst/>
            <a:gdLst/>
            <a:ahLst/>
            <a:cxnLst/>
            <a:rect l="l" t="t" r="r" b="b"/>
            <a:pathLst>
              <a:path w="2524125" h="1370329">
                <a:moveTo>
                  <a:pt x="2523628" y="0"/>
                </a:moveTo>
                <a:lnTo>
                  <a:pt x="0" y="0"/>
                </a:lnTo>
                <a:lnTo>
                  <a:pt x="0" y="1370092"/>
                </a:lnTo>
                <a:lnTo>
                  <a:pt x="2352319" y="1370092"/>
                </a:lnTo>
                <a:lnTo>
                  <a:pt x="2523628" y="1198830"/>
                </a:lnTo>
                <a:lnTo>
                  <a:pt x="2523628" y="0"/>
                </a:lnTo>
                <a:close/>
              </a:path>
            </a:pathLst>
          </a:custGeom>
          <a:solidFill>
            <a:srgbClr val="008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9165008" y="6655412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309" y="0"/>
                </a:moveTo>
                <a:lnTo>
                  <a:pt x="34262" y="34252"/>
                </a:lnTo>
                <a:lnTo>
                  <a:pt x="0" y="171261"/>
                </a:lnTo>
                <a:lnTo>
                  <a:pt x="171309" y="0"/>
                </a:lnTo>
                <a:close/>
              </a:path>
            </a:pathLst>
          </a:custGeom>
          <a:solidFill>
            <a:srgbClr val="006A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812688" y="5456581"/>
            <a:ext cx="2524125" cy="1370330"/>
          </a:xfrm>
          <a:custGeom>
            <a:avLst/>
            <a:gdLst/>
            <a:ahLst/>
            <a:cxnLst/>
            <a:rect l="l" t="t" r="r" b="b"/>
            <a:pathLst>
              <a:path w="2524125" h="1370329">
                <a:moveTo>
                  <a:pt x="2352320" y="1370091"/>
                </a:moveTo>
                <a:lnTo>
                  <a:pt x="2386581" y="1233082"/>
                </a:lnTo>
                <a:lnTo>
                  <a:pt x="2523628" y="1198830"/>
                </a:lnTo>
                <a:lnTo>
                  <a:pt x="2352320" y="1370091"/>
                </a:lnTo>
                <a:lnTo>
                  <a:pt x="0" y="1370091"/>
                </a:lnTo>
                <a:lnTo>
                  <a:pt x="0" y="0"/>
                </a:lnTo>
                <a:lnTo>
                  <a:pt x="2523628" y="0"/>
                </a:lnTo>
                <a:lnTo>
                  <a:pt x="2523628" y="1198830"/>
                </a:lnTo>
              </a:path>
            </a:pathLst>
          </a:custGeom>
          <a:ln w="21577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7083255" y="5778787"/>
            <a:ext cx="1988185" cy="55372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644525" marR="5080" indent="-632460">
              <a:lnSpc>
                <a:spcPts val="2000"/>
              </a:lnSpc>
              <a:spcBef>
                <a:spcPts val="295"/>
              </a:spcBef>
            </a:pPr>
            <a:r>
              <a:rPr sz="1800" b="1" spc="-70" dirty="0">
                <a:latin typeface="Arial"/>
                <a:cs typeface="Arial"/>
              </a:rPr>
              <a:t>DATA</a:t>
            </a:r>
            <a:r>
              <a:rPr sz="1800" b="1" spc="-13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TRANSFER,  FLOPS</a:t>
            </a:r>
            <a:endParaRPr sz="1800">
              <a:latin typeface="Arial"/>
              <a:cs typeface="Arial"/>
            </a:endParaRPr>
          </a:p>
        </p:txBody>
      </p:sp>
      <p:sp>
        <p:nvSpPr>
          <p:cNvPr id="41" name="object 4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38" name="object 38"/>
          <p:cNvSpPr txBox="1">
            <a:spLocks noGrp="1"/>
          </p:cNvSpPr>
          <p:nvPr>
            <p:ph type="title"/>
          </p:nvPr>
        </p:nvSpPr>
        <p:spPr>
          <a:xfrm>
            <a:off x="3181041" y="185330"/>
            <a:ext cx="187198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FLOPS :</a:t>
            </a:r>
            <a:r>
              <a:rPr spc="-70" dirty="0"/>
              <a:t> </a:t>
            </a:r>
            <a:r>
              <a:rPr spc="-5" dirty="0"/>
              <a:t>Bytes</a:t>
            </a:r>
          </a:p>
        </p:txBody>
      </p:sp>
      <p:sp>
        <p:nvSpPr>
          <p:cNvPr id="39" name="object 39"/>
          <p:cNvSpPr txBox="1"/>
          <p:nvPr/>
        </p:nvSpPr>
        <p:spPr>
          <a:xfrm>
            <a:off x="5414973" y="185330"/>
            <a:ext cx="103441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7889FB"/>
                </a:solidFill>
                <a:latin typeface="Arial"/>
                <a:cs typeface="Arial"/>
              </a:rPr>
              <a:t>Balance</a:t>
            </a:r>
            <a:endParaRPr sz="22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079551" y="1585297"/>
            <a:ext cx="2438400" cy="80708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>
              <a:lnSpc>
                <a:spcPts val="2000"/>
              </a:lnSpc>
              <a:spcBef>
                <a:spcPts val="295"/>
              </a:spcBef>
            </a:pPr>
            <a:r>
              <a:rPr sz="1800" spc="-5" dirty="0">
                <a:latin typeface="Arial"/>
                <a:cs typeface="Arial"/>
              </a:rPr>
              <a:t>FLOPS:Bytes ratio is  the basic variable of the  Roofline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model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5757871" y="2792514"/>
            <a:ext cx="1267460" cy="1078865"/>
          </a:xfrm>
          <a:custGeom>
            <a:avLst/>
            <a:gdLst/>
            <a:ahLst/>
            <a:cxnLst/>
            <a:rect l="l" t="t" r="r" b="b"/>
            <a:pathLst>
              <a:path w="1267459" h="1078864">
                <a:moveTo>
                  <a:pt x="0" y="539156"/>
                </a:moveTo>
                <a:lnTo>
                  <a:pt x="2100" y="494937"/>
                </a:lnTo>
                <a:lnTo>
                  <a:pt x="8293" y="451702"/>
                </a:lnTo>
                <a:lnTo>
                  <a:pt x="18416" y="409591"/>
                </a:lnTo>
                <a:lnTo>
                  <a:pt x="32305" y="368741"/>
                </a:lnTo>
                <a:lnTo>
                  <a:pt x="49798" y="329292"/>
                </a:lnTo>
                <a:lnTo>
                  <a:pt x="70730" y="291383"/>
                </a:lnTo>
                <a:lnTo>
                  <a:pt x="94940" y="255151"/>
                </a:lnTo>
                <a:lnTo>
                  <a:pt x="122264" y="220737"/>
                </a:lnTo>
                <a:lnTo>
                  <a:pt x="152538" y="188279"/>
                </a:lnTo>
                <a:lnTo>
                  <a:pt x="185601" y="157915"/>
                </a:lnTo>
                <a:lnTo>
                  <a:pt x="221289" y="129784"/>
                </a:lnTo>
                <a:lnTo>
                  <a:pt x="259438" y="104025"/>
                </a:lnTo>
                <a:lnTo>
                  <a:pt x="299886" y="80778"/>
                </a:lnTo>
                <a:lnTo>
                  <a:pt x="342469" y="60179"/>
                </a:lnTo>
                <a:lnTo>
                  <a:pt x="387025" y="42369"/>
                </a:lnTo>
                <a:lnTo>
                  <a:pt x="433390" y="27486"/>
                </a:lnTo>
                <a:lnTo>
                  <a:pt x="481402" y="15669"/>
                </a:lnTo>
                <a:lnTo>
                  <a:pt x="530897" y="7056"/>
                </a:lnTo>
                <a:lnTo>
                  <a:pt x="581711" y="1787"/>
                </a:lnTo>
                <a:lnTo>
                  <a:pt x="633683" y="0"/>
                </a:lnTo>
                <a:lnTo>
                  <a:pt x="685655" y="1787"/>
                </a:lnTo>
                <a:lnTo>
                  <a:pt x="736470" y="7056"/>
                </a:lnTo>
                <a:lnTo>
                  <a:pt x="785965" y="15669"/>
                </a:lnTo>
                <a:lnTo>
                  <a:pt x="833977" y="27486"/>
                </a:lnTo>
                <a:lnTo>
                  <a:pt x="880342" y="42369"/>
                </a:lnTo>
                <a:lnTo>
                  <a:pt x="924898" y="60179"/>
                </a:lnTo>
                <a:lnTo>
                  <a:pt x="967481" y="80778"/>
                </a:lnTo>
                <a:lnTo>
                  <a:pt x="1007929" y="104025"/>
                </a:lnTo>
                <a:lnTo>
                  <a:pt x="1046078" y="129784"/>
                </a:lnTo>
                <a:lnTo>
                  <a:pt x="1081766" y="157915"/>
                </a:lnTo>
                <a:lnTo>
                  <a:pt x="1114829" y="188279"/>
                </a:lnTo>
                <a:lnTo>
                  <a:pt x="1145103" y="220737"/>
                </a:lnTo>
                <a:lnTo>
                  <a:pt x="1172427" y="255151"/>
                </a:lnTo>
                <a:lnTo>
                  <a:pt x="1196637" y="291383"/>
                </a:lnTo>
                <a:lnTo>
                  <a:pt x="1217570" y="329292"/>
                </a:lnTo>
                <a:lnTo>
                  <a:pt x="1235062" y="368741"/>
                </a:lnTo>
                <a:lnTo>
                  <a:pt x="1248951" y="409591"/>
                </a:lnTo>
                <a:lnTo>
                  <a:pt x="1259074" y="451702"/>
                </a:lnTo>
                <a:lnTo>
                  <a:pt x="1265267" y="494937"/>
                </a:lnTo>
                <a:lnTo>
                  <a:pt x="1267368" y="539156"/>
                </a:lnTo>
                <a:lnTo>
                  <a:pt x="1265267" y="583375"/>
                </a:lnTo>
                <a:lnTo>
                  <a:pt x="1259074" y="626610"/>
                </a:lnTo>
                <a:lnTo>
                  <a:pt x="1248951" y="668722"/>
                </a:lnTo>
                <a:lnTo>
                  <a:pt x="1235062" y="709571"/>
                </a:lnTo>
                <a:lnTo>
                  <a:pt x="1217570" y="749020"/>
                </a:lnTo>
                <a:lnTo>
                  <a:pt x="1196637" y="786929"/>
                </a:lnTo>
                <a:lnTo>
                  <a:pt x="1172427" y="823161"/>
                </a:lnTo>
                <a:lnTo>
                  <a:pt x="1145103" y="857575"/>
                </a:lnTo>
                <a:lnTo>
                  <a:pt x="1114829" y="890033"/>
                </a:lnTo>
                <a:lnTo>
                  <a:pt x="1081766" y="920397"/>
                </a:lnTo>
                <a:lnTo>
                  <a:pt x="1046078" y="948528"/>
                </a:lnTo>
                <a:lnTo>
                  <a:pt x="1007929" y="974286"/>
                </a:lnTo>
                <a:lnTo>
                  <a:pt x="967481" y="997534"/>
                </a:lnTo>
                <a:lnTo>
                  <a:pt x="924898" y="1018133"/>
                </a:lnTo>
                <a:lnTo>
                  <a:pt x="880342" y="1035943"/>
                </a:lnTo>
                <a:lnTo>
                  <a:pt x="833977" y="1050826"/>
                </a:lnTo>
                <a:lnTo>
                  <a:pt x="785965" y="1062643"/>
                </a:lnTo>
                <a:lnTo>
                  <a:pt x="736470" y="1071256"/>
                </a:lnTo>
                <a:lnTo>
                  <a:pt x="685655" y="1076525"/>
                </a:lnTo>
                <a:lnTo>
                  <a:pt x="633683" y="1078312"/>
                </a:lnTo>
                <a:lnTo>
                  <a:pt x="581711" y="1076525"/>
                </a:lnTo>
                <a:lnTo>
                  <a:pt x="530897" y="1071256"/>
                </a:lnTo>
                <a:lnTo>
                  <a:pt x="481402" y="1062643"/>
                </a:lnTo>
                <a:lnTo>
                  <a:pt x="433390" y="1050826"/>
                </a:lnTo>
                <a:lnTo>
                  <a:pt x="387025" y="1035943"/>
                </a:lnTo>
                <a:lnTo>
                  <a:pt x="342469" y="1018133"/>
                </a:lnTo>
                <a:lnTo>
                  <a:pt x="299886" y="997534"/>
                </a:lnTo>
                <a:lnTo>
                  <a:pt x="259438" y="974286"/>
                </a:lnTo>
                <a:lnTo>
                  <a:pt x="221289" y="948528"/>
                </a:lnTo>
                <a:lnTo>
                  <a:pt x="185601" y="920397"/>
                </a:lnTo>
                <a:lnTo>
                  <a:pt x="152538" y="890033"/>
                </a:lnTo>
                <a:lnTo>
                  <a:pt x="122264" y="857575"/>
                </a:lnTo>
                <a:lnTo>
                  <a:pt x="94940" y="823161"/>
                </a:lnTo>
                <a:lnTo>
                  <a:pt x="70730" y="786929"/>
                </a:lnTo>
                <a:lnTo>
                  <a:pt x="49798" y="749020"/>
                </a:lnTo>
                <a:lnTo>
                  <a:pt x="32305" y="709571"/>
                </a:lnTo>
                <a:lnTo>
                  <a:pt x="18416" y="668722"/>
                </a:lnTo>
                <a:lnTo>
                  <a:pt x="8293" y="626610"/>
                </a:lnTo>
                <a:lnTo>
                  <a:pt x="2100" y="583375"/>
                </a:lnTo>
                <a:lnTo>
                  <a:pt x="0" y="539156"/>
                </a:lnTo>
                <a:close/>
              </a:path>
            </a:pathLst>
          </a:custGeom>
          <a:ln w="21578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873749" y="3098607"/>
            <a:ext cx="1066801" cy="45720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7780" marR="5080" indent="-5715">
              <a:lnSpc>
                <a:spcPts val="1600"/>
              </a:lnSpc>
              <a:spcBef>
                <a:spcPts val="315"/>
              </a:spcBef>
            </a:pPr>
            <a:r>
              <a:rPr sz="1500" spc="-5" dirty="0">
                <a:latin typeface="Arial"/>
                <a:cs typeface="Arial"/>
              </a:rPr>
              <a:t>Communication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333845" y="2792514"/>
            <a:ext cx="1248410" cy="1078865"/>
          </a:xfrm>
          <a:custGeom>
            <a:avLst/>
            <a:gdLst/>
            <a:ahLst/>
            <a:cxnLst/>
            <a:rect l="l" t="t" r="r" b="b"/>
            <a:pathLst>
              <a:path w="1248409" h="1078864">
                <a:moveTo>
                  <a:pt x="624165" y="0"/>
                </a:moveTo>
                <a:lnTo>
                  <a:pt x="572974" y="1787"/>
                </a:lnTo>
                <a:lnTo>
                  <a:pt x="522922" y="7056"/>
                </a:lnTo>
                <a:lnTo>
                  <a:pt x="474171" y="15669"/>
                </a:lnTo>
                <a:lnTo>
                  <a:pt x="426880" y="27486"/>
                </a:lnTo>
                <a:lnTo>
                  <a:pt x="381212" y="42369"/>
                </a:lnTo>
                <a:lnTo>
                  <a:pt x="337325" y="60179"/>
                </a:lnTo>
                <a:lnTo>
                  <a:pt x="295381" y="80778"/>
                </a:lnTo>
                <a:lnTo>
                  <a:pt x="255541" y="104026"/>
                </a:lnTo>
                <a:lnTo>
                  <a:pt x="217965" y="129784"/>
                </a:lnTo>
                <a:lnTo>
                  <a:pt x="182813" y="157915"/>
                </a:lnTo>
                <a:lnTo>
                  <a:pt x="150247" y="188279"/>
                </a:lnTo>
                <a:lnTo>
                  <a:pt x="120427" y="220737"/>
                </a:lnTo>
                <a:lnTo>
                  <a:pt x="93514" y="255152"/>
                </a:lnTo>
                <a:lnTo>
                  <a:pt x="69668" y="291383"/>
                </a:lnTo>
                <a:lnTo>
                  <a:pt x="49049" y="329292"/>
                </a:lnTo>
                <a:lnTo>
                  <a:pt x="31820" y="368741"/>
                </a:lnTo>
                <a:lnTo>
                  <a:pt x="18139" y="409591"/>
                </a:lnTo>
                <a:lnTo>
                  <a:pt x="8169" y="451702"/>
                </a:lnTo>
                <a:lnTo>
                  <a:pt x="2069" y="494937"/>
                </a:lnTo>
                <a:lnTo>
                  <a:pt x="0" y="539156"/>
                </a:lnTo>
                <a:lnTo>
                  <a:pt x="2069" y="583376"/>
                </a:lnTo>
                <a:lnTo>
                  <a:pt x="8169" y="626610"/>
                </a:lnTo>
                <a:lnTo>
                  <a:pt x="18139" y="668722"/>
                </a:lnTo>
                <a:lnTo>
                  <a:pt x="31820" y="709572"/>
                </a:lnTo>
                <a:lnTo>
                  <a:pt x="49049" y="749021"/>
                </a:lnTo>
                <a:lnTo>
                  <a:pt x="69668" y="786930"/>
                </a:lnTo>
                <a:lnTo>
                  <a:pt x="93514" y="823161"/>
                </a:lnTo>
                <a:lnTo>
                  <a:pt x="120427" y="857575"/>
                </a:lnTo>
                <a:lnTo>
                  <a:pt x="150247" y="890034"/>
                </a:lnTo>
                <a:lnTo>
                  <a:pt x="182813" y="920398"/>
                </a:lnTo>
                <a:lnTo>
                  <a:pt x="217965" y="948529"/>
                </a:lnTo>
                <a:lnTo>
                  <a:pt x="255541" y="974287"/>
                </a:lnTo>
                <a:lnTo>
                  <a:pt x="295381" y="997535"/>
                </a:lnTo>
                <a:lnTo>
                  <a:pt x="337325" y="1018134"/>
                </a:lnTo>
                <a:lnTo>
                  <a:pt x="381212" y="1035944"/>
                </a:lnTo>
                <a:lnTo>
                  <a:pt x="426880" y="1050827"/>
                </a:lnTo>
                <a:lnTo>
                  <a:pt x="474171" y="1062644"/>
                </a:lnTo>
                <a:lnTo>
                  <a:pt x="522922" y="1071257"/>
                </a:lnTo>
                <a:lnTo>
                  <a:pt x="572974" y="1076526"/>
                </a:lnTo>
                <a:lnTo>
                  <a:pt x="624165" y="1078313"/>
                </a:lnTo>
                <a:lnTo>
                  <a:pt x="675357" y="1076526"/>
                </a:lnTo>
                <a:lnTo>
                  <a:pt x="725408" y="1071257"/>
                </a:lnTo>
                <a:lnTo>
                  <a:pt x="774160" y="1062644"/>
                </a:lnTo>
                <a:lnTo>
                  <a:pt x="821450" y="1050827"/>
                </a:lnTo>
                <a:lnTo>
                  <a:pt x="867119" y="1035944"/>
                </a:lnTo>
                <a:lnTo>
                  <a:pt x="911006" y="1018134"/>
                </a:lnTo>
                <a:lnTo>
                  <a:pt x="952950" y="997535"/>
                </a:lnTo>
                <a:lnTo>
                  <a:pt x="992790" y="974287"/>
                </a:lnTo>
                <a:lnTo>
                  <a:pt x="1030367" y="948529"/>
                </a:lnTo>
                <a:lnTo>
                  <a:pt x="1065518" y="920398"/>
                </a:lnTo>
                <a:lnTo>
                  <a:pt x="1098084" y="890034"/>
                </a:lnTo>
                <a:lnTo>
                  <a:pt x="1127904" y="857575"/>
                </a:lnTo>
                <a:lnTo>
                  <a:pt x="1154818" y="823161"/>
                </a:lnTo>
                <a:lnTo>
                  <a:pt x="1178664" y="786930"/>
                </a:lnTo>
                <a:lnTo>
                  <a:pt x="1199282" y="749021"/>
                </a:lnTo>
                <a:lnTo>
                  <a:pt x="1216512" y="709572"/>
                </a:lnTo>
                <a:lnTo>
                  <a:pt x="1230192" y="668722"/>
                </a:lnTo>
                <a:lnTo>
                  <a:pt x="1240163" y="626610"/>
                </a:lnTo>
                <a:lnTo>
                  <a:pt x="1246263" y="583376"/>
                </a:lnTo>
                <a:lnTo>
                  <a:pt x="1248332" y="539156"/>
                </a:lnTo>
                <a:lnTo>
                  <a:pt x="1246263" y="494937"/>
                </a:lnTo>
                <a:lnTo>
                  <a:pt x="1240163" y="451702"/>
                </a:lnTo>
                <a:lnTo>
                  <a:pt x="1230192" y="409591"/>
                </a:lnTo>
                <a:lnTo>
                  <a:pt x="1216512" y="368741"/>
                </a:lnTo>
                <a:lnTo>
                  <a:pt x="1199282" y="329292"/>
                </a:lnTo>
                <a:lnTo>
                  <a:pt x="1178664" y="291383"/>
                </a:lnTo>
                <a:lnTo>
                  <a:pt x="1154818" y="255152"/>
                </a:lnTo>
                <a:lnTo>
                  <a:pt x="1127904" y="220737"/>
                </a:lnTo>
                <a:lnTo>
                  <a:pt x="1098084" y="188279"/>
                </a:lnTo>
                <a:lnTo>
                  <a:pt x="1065518" y="157915"/>
                </a:lnTo>
                <a:lnTo>
                  <a:pt x="1030367" y="129784"/>
                </a:lnTo>
                <a:lnTo>
                  <a:pt x="992790" y="104026"/>
                </a:lnTo>
                <a:lnTo>
                  <a:pt x="952950" y="80778"/>
                </a:lnTo>
                <a:lnTo>
                  <a:pt x="911006" y="60179"/>
                </a:lnTo>
                <a:lnTo>
                  <a:pt x="867119" y="42369"/>
                </a:lnTo>
                <a:lnTo>
                  <a:pt x="821450" y="27486"/>
                </a:lnTo>
                <a:lnTo>
                  <a:pt x="774160" y="15669"/>
                </a:lnTo>
                <a:lnTo>
                  <a:pt x="725408" y="7056"/>
                </a:lnTo>
                <a:lnTo>
                  <a:pt x="675357" y="1787"/>
                </a:lnTo>
                <a:lnTo>
                  <a:pt x="624165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333844" y="2792514"/>
            <a:ext cx="1248410" cy="1078865"/>
          </a:xfrm>
          <a:custGeom>
            <a:avLst/>
            <a:gdLst/>
            <a:ahLst/>
            <a:cxnLst/>
            <a:rect l="l" t="t" r="r" b="b"/>
            <a:pathLst>
              <a:path w="1248409" h="1078864">
                <a:moveTo>
                  <a:pt x="0" y="539156"/>
                </a:moveTo>
                <a:lnTo>
                  <a:pt x="2069" y="494937"/>
                </a:lnTo>
                <a:lnTo>
                  <a:pt x="8169" y="451702"/>
                </a:lnTo>
                <a:lnTo>
                  <a:pt x="18139" y="409591"/>
                </a:lnTo>
                <a:lnTo>
                  <a:pt x="31820" y="368741"/>
                </a:lnTo>
                <a:lnTo>
                  <a:pt x="49050" y="329292"/>
                </a:lnTo>
                <a:lnTo>
                  <a:pt x="69668" y="291383"/>
                </a:lnTo>
                <a:lnTo>
                  <a:pt x="93514" y="255151"/>
                </a:lnTo>
                <a:lnTo>
                  <a:pt x="120427" y="220737"/>
                </a:lnTo>
                <a:lnTo>
                  <a:pt x="150248" y="188279"/>
                </a:lnTo>
                <a:lnTo>
                  <a:pt x="182814" y="157915"/>
                </a:lnTo>
                <a:lnTo>
                  <a:pt x="217965" y="129784"/>
                </a:lnTo>
                <a:lnTo>
                  <a:pt x="255541" y="104025"/>
                </a:lnTo>
                <a:lnTo>
                  <a:pt x="295382" y="80778"/>
                </a:lnTo>
                <a:lnTo>
                  <a:pt x="337326" y="60179"/>
                </a:lnTo>
                <a:lnTo>
                  <a:pt x="381212" y="42369"/>
                </a:lnTo>
                <a:lnTo>
                  <a:pt x="426881" y="27486"/>
                </a:lnTo>
                <a:lnTo>
                  <a:pt x="474172" y="15669"/>
                </a:lnTo>
                <a:lnTo>
                  <a:pt x="522923" y="7056"/>
                </a:lnTo>
                <a:lnTo>
                  <a:pt x="572975" y="1787"/>
                </a:lnTo>
                <a:lnTo>
                  <a:pt x="624166" y="0"/>
                </a:lnTo>
                <a:lnTo>
                  <a:pt x="675358" y="1787"/>
                </a:lnTo>
                <a:lnTo>
                  <a:pt x="725409" y="7056"/>
                </a:lnTo>
                <a:lnTo>
                  <a:pt x="774161" y="15669"/>
                </a:lnTo>
                <a:lnTo>
                  <a:pt x="821451" y="27486"/>
                </a:lnTo>
                <a:lnTo>
                  <a:pt x="867120" y="42369"/>
                </a:lnTo>
                <a:lnTo>
                  <a:pt x="911007" y="60179"/>
                </a:lnTo>
                <a:lnTo>
                  <a:pt x="952950" y="80778"/>
                </a:lnTo>
                <a:lnTo>
                  <a:pt x="992791" y="104025"/>
                </a:lnTo>
                <a:lnTo>
                  <a:pt x="1030367" y="129784"/>
                </a:lnTo>
                <a:lnTo>
                  <a:pt x="1065518" y="157915"/>
                </a:lnTo>
                <a:lnTo>
                  <a:pt x="1098084" y="188279"/>
                </a:lnTo>
                <a:lnTo>
                  <a:pt x="1127905" y="220737"/>
                </a:lnTo>
                <a:lnTo>
                  <a:pt x="1154818" y="255151"/>
                </a:lnTo>
                <a:lnTo>
                  <a:pt x="1178664" y="291383"/>
                </a:lnTo>
                <a:lnTo>
                  <a:pt x="1199282" y="329292"/>
                </a:lnTo>
                <a:lnTo>
                  <a:pt x="1216512" y="368741"/>
                </a:lnTo>
                <a:lnTo>
                  <a:pt x="1230192" y="409591"/>
                </a:lnTo>
                <a:lnTo>
                  <a:pt x="1240163" y="451702"/>
                </a:lnTo>
                <a:lnTo>
                  <a:pt x="1246263" y="494937"/>
                </a:lnTo>
                <a:lnTo>
                  <a:pt x="1248332" y="539156"/>
                </a:lnTo>
                <a:lnTo>
                  <a:pt x="1246263" y="583375"/>
                </a:lnTo>
                <a:lnTo>
                  <a:pt x="1240163" y="626610"/>
                </a:lnTo>
                <a:lnTo>
                  <a:pt x="1230192" y="668722"/>
                </a:lnTo>
                <a:lnTo>
                  <a:pt x="1216512" y="709571"/>
                </a:lnTo>
                <a:lnTo>
                  <a:pt x="1199282" y="749020"/>
                </a:lnTo>
                <a:lnTo>
                  <a:pt x="1178664" y="786929"/>
                </a:lnTo>
                <a:lnTo>
                  <a:pt x="1154818" y="823161"/>
                </a:lnTo>
                <a:lnTo>
                  <a:pt x="1127905" y="857575"/>
                </a:lnTo>
                <a:lnTo>
                  <a:pt x="1098084" y="890033"/>
                </a:lnTo>
                <a:lnTo>
                  <a:pt x="1065518" y="920397"/>
                </a:lnTo>
                <a:lnTo>
                  <a:pt x="1030367" y="948528"/>
                </a:lnTo>
                <a:lnTo>
                  <a:pt x="992791" y="974286"/>
                </a:lnTo>
                <a:lnTo>
                  <a:pt x="952950" y="997534"/>
                </a:lnTo>
                <a:lnTo>
                  <a:pt x="911007" y="1018133"/>
                </a:lnTo>
                <a:lnTo>
                  <a:pt x="867120" y="1035943"/>
                </a:lnTo>
                <a:lnTo>
                  <a:pt x="821451" y="1050826"/>
                </a:lnTo>
                <a:lnTo>
                  <a:pt x="774161" y="1062643"/>
                </a:lnTo>
                <a:lnTo>
                  <a:pt x="725409" y="1071256"/>
                </a:lnTo>
                <a:lnTo>
                  <a:pt x="675358" y="1076525"/>
                </a:lnTo>
                <a:lnTo>
                  <a:pt x="624166" y="1078312"/>
                </a:lnTo>
                <a:lnTo>
                  <a:pt x="572975" y="1076525"/>
                </a:lnTo>
                <a:lnTo>
                  <a:pt x="522923" y="1071256"/>
                </a:lnTo>
                <a:lnTo>
                  <a:pt x="474172" y="1062643"/>
                </a:lnTo>
                <a:lnTo>
                  <a:pt x="426881" y="1050826"/>
                </a:lnTo>
                <a:lnTo>
                  <a:pt x="381212" y="1035943"/>
                </a:lnTo>
                <a:lnTo>
                  <a:pt x="337326" y="1018133"/>
                </a:lnTo>
                <a:lnTo>
                  <a:pt x="295382" y="997534"/>
                </a:lnTo>
                <a:lnTo>
                  <a:pt x="255541" y="974286"/>
                </a:lnTo>
                <a:lnTo>
                  <a:pt x="217965" y="948528"/>
                </a:lnTo>
                <a:lnTo>
                  <a:pt x="182814" y="920397"/>
                </a:lnTo>
                <a:lnTo>
                  <a:pt x="150248" y="890033"/>
                </a:lnTo>
                <a:lnTo>
                  <a:pt x="120427" y="857575"/>
                </a:lnTo>
                <a:lnTo>
                  <a:pt x="93514" y="823161"/>
                </a:lnTo>
                <a:lnTo>
                  <a:pt x="69668" y="786929"/>
                </a:lnTo>
                <a:lnTo>
                  <a:pt x="49050" y="749020"/>
                </a:lnTo>
                <a:lnTo>
                  <a:pt x="31820" y="709571"/>
                </a:lnTo>
                <a:lnTo>
                  <a:pt x="18139" y="668722"/>
                </a:lnTo>
                <a:lnTo>
                  <a:pt x="8169" y="626610"/>
                </a:lnTo>
                <a:lnTo>
                  <a:pt x="2069" y="583375"/>
                </a:lnTo>
                <a:lnTo>
                  <a:pt x="0" y="539156"/>
                </a:lnTo>
                <a:close/>
              </a:path>
            </a:pathLst>
          </a:custGeom>
          <a:ln w="21578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625706" y="3204789"/>
            <a:ext cx="671195" cy="254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spc="-5" dirty="0">
                <a:latin typeface="Arial"/>
                <a:cs typeface="Arial"/>
              </a:rPr>
              <a:t>Locality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061720" y="1071970"/>
            <a:ext cx="1248410" cy="1078865"/>
          </a:xfrm>
          <a:custGeom>
            <a:avLst/>
            <a:gdLst/>
            <a:ahLst/>
            <a:cxnLst/>
            <a:rect l="l" t="t" r="r" b="b"/>
            <a:pathLst>
              <a:path w="1248409" h="1078864">
                <a:moveTo>
                  <a:pt x="624165" y="0"/>
                </a:moveTo>
                <a:lnTo>
                  <a:pt x="572974" y="1787"/>
                </a:lnTo>
                <a:lnTo>
                  <a:pt x="522922" y="7056"/>
                </a:lnTo>
                <a:lnTo>
                  <a:pt x="474171" y="15669"/>
                </a:lnTo>
                <a:lnTo>
                  <a:pt x="426880" y="27486"/>
                </a:lnTo>
                <a:lnTo>
                  <a:pt x="381212" y="42369"/>
                </a:lnTo>
                <a:lnTo>
                  <a:pt x="337325" y="60179"/>
                </a:lnTo>
                <a:lnTo>
                  <a:pt x="295381" y="80778"/>
                </a:lnTo>
                <a:lnTo>
                  <a:pt x="255541" y="104026"/>
                </a:lnTo>
                <a:lnTo>
                  <a:pt x="217965" y="129784"/>
                </a:lnTo>
                <a:lnTo>
                  <a:pt x="182813" y="157915"/>
                </a:lnTo>
                <a:lnTo>
                  <a:pt x="150247" y="188279"/>
                </a:lnTo>
                <a:lnTo>
                  <a:pt x="120427" y="220737"/>
                </a:lnTo>
                <a:lnTo>
                  <a:pt x="93514" y="255152"/>
                </a:lnTo>
                <a:lnTo>
                  <a:pt x="69668" y="291383"/>
                </a:lnTo>
                <a:lnTo>
                  <a:pt x="49049" y="329292"/>
                </a:lnTo>
                <a:lnTo>
                  <a:pt x="31820" y="368741"/>
                </a:lnTo>
                <a:lnTo>
                  <a:pt x="18139" y="409591"/>
                </a:lnTo>
                <a:lnTo>
                  <a:pt x="8169" y="451702"/>
                </a:lnTo>
                <a:lnTo>
                  <a:pt x="2069" y="494937"/>
                </a:lnTo>
                <a:lnTo>
                  <a:pt x="0" y="539156"/>
                </a:lnTo>
                <a:lnTo>
                  <a:pt x="2069" y="583376"/>
                </a:lnTo>
                <a:lnTo>
                  <a:pt x="8169" y="626610"/>
                </a:lnTo>
                <a:lnTo>
                  <a:pt x="18139" y="668722"/>
                </a:lnTo>
                <a:lnTo>
                  <a:pt x="31820" y="709572"/>
                </a:lnTo>
                <a:lnTo>
                  <a:pt x="49049" y="749021"/>
                </a:lnTo>
                <a:lnTo>
                  <a:pt x="69668" y="786930"/>
                </a:lnTo>
                <a:lnTo>
                  <a:pt x="93514" y="823161"/>
                </a:lnTo>
                <a:lnTo>
                  <a:pt x="120427" y="857575"/>
                </a:lnTo>
                <a:lnTo>
                  <a:pt x="150247" y="890034"/>
                </a:lnTo>
                <a:lnTo>
                  <a:pt x="182813" y="920398"/>
                </a:lnTo>
                <a:lnTo>
                  <a:pt x="217965" y="948529"/>
                </a:lnTo>
                <a:lnTo>
                  <a:pt x="255541" y="974287"/>
                </a:lnTo>
                <a:lnTo>
                  <a:pt x="295381" y="997535"/>
                </a:lnTo>
                <a:lnTo>
                  <a:pt x="337325" y="1018134"/>
                </a:lnTo>
                <a:lnTo>
                  <a:pt x="381212" y="1035944"/>
                </a:lnTo>
                <a:lnTo>
                  <a:pt x="426880" y="1050827"/>
                </a:lnTo>
                <a:lnTo>
                  <a:pt x="474171" y="1062644"/>
                </a:lnTo>
                <a:lnTo>
                  <a:pt x="522922" y="1071257"/>
                </a:lnTo>
                <a:lnTo>
                  <a:pt x="572974" y="1076526"/>
                </a:lnTo>
                <a:lnTo>
                  <a:pt x="624165" y="1078313"/>
                </a:lnTo>
                <a:lnTo>
                  <a:pt x="675357" y="1076526"/>
                </a:lnTo>
                <a:lnTo>
                  <a:pt x="725408" y="1071257"/>
                </a:lnTo>
                <a:lnTo>
                  <a:pt x="774160" y="1062644"/>
                </a:lnTo>
                <a:lnTo>
                  <a:pt x="821450" y="1050827"/>
                </a:lnTo>
                <a:lnTo>
                  <a:pt x="867119" y="1035944"/>
                </a:lnTo>
                <a:lnTo>
                  <a:pt x="911006" y="1018134"/>
                </a:lnTo>
                <a:lnTo>
                  <a:pt x="952950" y="997535"/>
                </a:lnTo>
                <a:lnTo>
                  <a:pt x="992790" y="974287"/>
                </a:lnTo>
                <a:lnTo>
                  <a:pt x="1030367" y="948529"/>
                </a:lnTo>
                <a:lnTo>
                  <a:pt x="1065518" y="920398"/>
                </a:lnTo>
                <a:lnTo>
                  <a:pt x="1098084" y="890034"/>
                </a:lnTo>
                <a:lnTo>
                  <a:pt x="1127904" y="857575"/>
                </a:lnTo>
                <a:lnTo>
                  <a:pt x="1154818" y="823161"/>
                </a:lnTo>
                <a:lnTo>
                  <a:pt x="1178664" y="786930"/>
                </a:lnTo>
                <a:lnTo>
                  <a:pt x="1199282" y="749021"/>
                </a:lnTo>
                <a:lnTo>
                  <a:pt x="1216512" y="709572"/>
                </a:lnTo>
                <a:lnTo>
                  <a:pt x="1230192" y="668722"/>
                </a:lnTo>
                <a:lnTo>
                  <a:pt x="1240163" y="626610"/>
                </a:lnTo>
                <a:lnTo>
                  <a:pt x="1246263" y="583376"/>
                </a:lnTo>
                <a:lnTo>
                  <a:pt x="1248332" y="539156"/>
                </a:lnTo>
                <a:lnTo>
                  <a:pt x="1246263" y="494937"/>
                </a:lnTo>
                <a:lnTo>
                  <a:pt x="1240163" y="451702"/>
                </a:lnTo>
                <a:lnTo>
                  <a:pt x="1230192" y="409591"/>
                </a:lnTo>
                <a:lnTo>
                  <a:pt x="1216512" y="368741"/>
                </a:lnTo>
                <a:lnTo>
                  <a:pt x="1199282" y="329292"/>
                </a:lnTo>
                <a:lnTo>
                  <a:pt x="1178664" y="291383"/>
                </a:lnTo>
                <a:lnTo>
                  <a:pt x="1154818" y="255152"/>
                </a:lnTo>
                <a:lnTo>
                  <a:pt x="1127904" y="220737"/>
                </a:lnTo>
                <a:lnTo>
                  <a:pt x="1098084" y="188279"/>
                </a:lnTo>
                <a:lnTo>
                  <a:pt x="1065518" y="157915"/>
                </a:lnTo>
                <a:lnTo>
                  <a:pt x="1030367" y="129784"/>
                </a:lnTo>
                <a:lnTo>
                  <a:pt x="992790" y="104026"/>
                </a:lnTo>
                <a:lnTo>
                  <a:pt x="952950" y="80778"/>
                </a:lnTo>
                <a:lnTo>
                  <a:pt x="911006" y="60179"/>
                </a:lnTo>
                <a:lnTo>
                  <a:pt x="867119" y="42369"/>
                </a:lnTo>
                <a:lnTo>
                  <a:pt x="821450" y="27486"/>
                </a:lnTo>
                <a:lnTo>
                  <a:pt x="774160" y="15669"/>
                </a:lnTo>
                <a:lnTo>
                  <a:pt x="725408" y="7056"/>
                </a:lnTo>
                <a:lnTo>
                  <a:pt x="675357" y="1787"/>
                </a:lnTo>
                <a:lnTo>
                  <a:pt x="624165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61720" y="1071969"/>
            <a:ext cx="1248410" cy="1078865"/>
          </a:xfrm>
          <a:custGeom>
            <a:avLst/>
            <a:gdLst/>
            <a:ahLst/>
            <a:cxnLst/>
            <a:rect l="l" t="t" r="r" b="b"/>
            <a:pathLst>
              <a:path w="1248409" h="1078864">
                <a:moveTo>
                  <a:pt x="0" y="539156"/>
                </a:moveTo>
                <a:lnTo>
                  <a:pt x="2069" y="494937"/>
                </a:lnTo>
                <a:lnTo>
                  <a:pt x="8169" y="451702"/>
                </a:lnTo>
                <a:lnTo>
                  <a:pt x="18139" y="409591"/>
                </a:lnTo>
                <a:lnTo>
                  <a:pt x="31820" y="368741"/>
                </a:lnTo>
                <a:lnTo>
                  <a:pt x="49050" y="329292"/>
                </a:lnTo>
                <a:lnTo>
                  <a:pt x="69668" y="291383"/>
                </a:lnTo>
                <a:lnTo>
                  <a:pt x="93514" y="255151"/>
                </a:lnTo>
                <a:lnTo>
                  <a:pt x="120427" y="220737"/>
                </a:lnTo>
                <a:lnTo>
                  <a:pt x="150248" y="188279"/>
                </a:lnTo>
                <a:lnTo>
                  <a:pt x="182814" y="157915"/>
                </a:lnTo>
                <a:lnTo>
                  <a:pt x="217965" y="129784"/>
                </a:lnTo>
                <a:lnTo>
                  <a:pt x="255541" y="104025"/>
                </a:lnTo>
                <a:lnTo>
                  <a:pt x="295382" y="80778"/>
                </a:lnTo>
                <a:lnTo>
                  <a:pt x="337326" y="60179"/>
                </a:lnTo>
                <a:lnTo>
                  <a:pt x="381212" y="42369"/>
                </a:lnTo>
                <a:lnTo>
                  <a:pt x="426881" y="27486"/>
                </a:lnTo>
                <a:lnTo>
                  <a:pt x="474172" y="15669"/>
                </a:lnTo>
                <a:lnTo>
                  <a:pt x="522923" y="7056"/>
                </a:lnTo>
                <a:lnTo>
                  <a:pt x="572975" y="1787"/>
                </a:lnTo>
                <a:lnTo>
                  <a:pt x="624166" y="0"/>
                </a:lnTo>
                <a:lnTo>
                  <a:pt x="675357" y="1787"/>
                </a:lnTo>
                <a:lnTo>
                  <a:pt x="725409" y="7056"/>
                </a:lnTo>
                <a:lnTo>
                  <a:pt x="774161" y="15669"/>
                </a:lnTo>
                <a:lnTo>
                  <a:pt x="821451" y="27486"/>
                </a:lnTo>
                <a:lnTo>
                  <a:pt x="867120" y="42369"/>
                </a:lnTo>
                <a:lnTo>
                  <a:pt x="911007" y="60179"/>
                </a:lnTo>
                <a:lnTo>
                  <a:pt x="952951" y="80778"/>
                </a:lnTo>
                <a:lnTo>
                  <a:pt x="992791" y="104025"/>
                </a:lnTo>
                <a:lnTo>
                  <a:pt x="1030367" y="129784"/>
                </a:lnTo>
                <a:lnTo>
                  <a:pt x="1065519" y="157915"/>
                </a:lnTo>
                <a:lnTo>
                  <a:pt x="1098085" y="188279"/>
                </a:lnTo>
                <a:lnTo>
                  <a:pt x="1127905" y="220737"/>
                </a:lnTo>
                <a:lnTo>
                  <a:pt x="1154819" y="255151"/>
                </a:lnTo>
                <a:lnTo>
                  <a:pt x="1178665" y="291383"/>
                </a:lnTo>
                <a:lnTo>
                  <a:pt x="1199283" y="329292"/>
                </a:lnTo>
                <a:lnTo>
                  <a:pt x="1216513" y="368741"/>
                </a:lnTo>
                <a:lnTo>
                  <a:pt x="1230193" y="409591"/>
                </a:lnTo>
                <a:lnTo>
                  <a:pt x="1240164" y="451702"/>
                </a:lnTo>
                <a:lnTo>
                  <a:pt x="1246264" y="494937"/>
                </a:lnTo>
                <a:lnTo>
                  <a:pt x="1248333" y="539156"/>
                </a:lnTo>
                <a:lnTo>
                  <a:pt x="1246264" y="583375"/>
                </a:lnTo>
                <a:lnTo>
                  <a:pt x="1240164" y="626610"/>
                </a:lnTo>
                <a:lnTo>
                  <a:pt x="1230193" y="668722"/>
                </a:lnTo>
                <a:lnTo>
                  <a:pt x="1216513" y="709571"/>
                </a:lnTo>
                <a:lnTo>
                  <a:pt x="1199283" y="749020"/>
                </a:lnTo>
                <a:lnTo>
                  <a:pt x="1178665" y="786930"/>
                </a:lnTo>
                <a:lnTo>
                  <a:pt x="1154819" y="823161"/>
                </a:lnTo>
                <a:lnTo>
                  <a:pt x="1127905" y="857575"/>
                </a:lnTo>
                <a:lnTo>
                  <a:pt x="1098085" y="890033"/>
                </a:lnTo>
                <a:lnTo>
                  <a:pt x="1065519" y="920397"/>
                </a:lnTo>
                <a:lnTo>
                  <a:pt x="1030367" y="948528"/>
                </a:lnTo>
                <a:lnTo>
                  <a:pt x="992791" y="974287"/>
                </a:lnTo>
                <a:lnTo>
                  <a:pt x="952951" y="997535"/>
                </a:lnTo>
                <a:lnTo>
                  <a:pt x="911007" y="1018133"/>
                </a:lnTo>
                <a:lnTo>
                  <a:pt x="867120" y="1035943"/>
                </a:lnTo>
                <a:lnTo>
                  <a:pt x="821451" y="1050826"/>
                </a:lnTo>
                <a:lnTo>
                  <a:pt x="774161" y="1062643"/>
                </a:lnTo>
                <a:lnTo>
                  <a:pt x="725409" y="1071256"/>
                </a:lnTo>
                <a:lnTo>
                  <a:pt x="675357" y="1076525"/>
                </a:lnTo>
                <a:lnTo>
                  <a:pt x="624166" y="1078313"/>
                </a:lnTo>
                <a:lnTo>
                  <a:pt x="572975" y="1076525"/>
                </a:lnTo>
                <a:lnTo>
                  <a:pt x="522923" y="1071256"/>
                </a:lnTo>
                <a:lnTo>
                  <a:pt x="474172" y="1062643"/>
                </a:lnTo>
                <a:lnTo>
                  <a:pt x="426881" y="1050826"/>
                </a:lnTo>
                <a:lnTo>
                  <a:pt x="381212" y="1035943"/>
                </a:lnTo>
                <a:lnTo>
                  <a:pt x="337326" y="1018133"/>
                </a:lnTo>
                <a:lnTo>
                  <a:pt x="295382" y="997535"/>
                </a:lnTo>
                <a:lnTo>
                  <a:pt x="255541" y="974287"/>
                </a:lnTo>
                <a:lnTo>
                  <a:pt x="217965" y="948528"/>
                </a:lnTo>
                <a:lnTo>
                  <a:pt x="182814" y="920397"/>
                </a:lnTo>
                <a:lnTo>
                  <a:pt x="150248" y="890033"/>
                </a:lnTo>
                <a:lnTo>
                  <a:pt x="120427" y="857575"/>
                </a:lnTo>
                <a:lnTo>
                  <a:pt x="93514" y="823161"/>
                </a:lnTo>
                <a:lnTo>
                  <a:pt x="69668" y="786930"/>
                </a:lnTo>
                <a:lnTo>
                  <a:pt x="49050" y="749020"/>
                </a:lnTo>
                <a:lnTo>
                  <a:pt x="31820" y="709571"/>
                </a:lnTo>
                <a:lnTo>
                  <a:pt x="18139" y="668722"/>
                </a:lnTo>
                <a:lnTo>
                  <a:pt x="8169" y="626610"/>
                </a:lnTo>
                <a:lnTo>
                  <a:pt x="2069" y="583375"/>
                </a:lnTo>
                <a:lnTo>
                  <a:pt x="0" y="539156"/>
                </a:lnTo>
                <a:close/>
              </a:path>
            </a:pathLst>
          </a:custGeom>
          <a:ln w="21578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365248" y="1392658"/>
            <a:ext cx="794501" cy="230191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30810" marR="5080" indent="-118745">
              <a:lnSpc>
                <a:spcPts val="1500"/>
              </a:lnSpc>
              <a:spcBef>
                <a:spcPts val="295"/>
              </a:spcBef>
            </a:pPr>
            <a:r>
              <a:rPr lang="en-CA" sz="1400" spc="-5" dirty="0">
                <a:latin typeface="Arial"/>
                <a:cs typeface="Arial"/>
              </a:rPr>
              <a:t>Compute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055375" y="2180413"/>
            <a:ext cx="1267460" cy="958215"/>
          </a:xfrm>
          <a:custGeom>
            <a:avLst/>
            <a:gdLst/>
            <a:ahLst/>
            <a:cxnLst/>
            <a:rect l="l" t="t" r="r" b="b"/>
            <a:pathLst>
              <a:path w="1267459" h="958214">
                <a:moveTo>
                  <a:pt x="0" y="957795"/>
                </a:moveTo>
                <a:lnTo>
                  <a:pt x="633683" y="0"/>
                </a:lnTo>
                <a:lnTo>
                  <a:pt x="1267366" y="957795"/>
                </a:lnTo>
                <a:lnTo>
                  <a:pt x="0" y="957795"/>
                </a:lnTo>
                <a:close/>
              </a:path>
            </a:pathLst>
          </a:custGeom>
          <a:ln w="21578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62460" y="1129430"/>
            <a:ext cx="313626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Performance can be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estimated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14" name="object 14"/>
          <p:cNvSpPr txBox="1"/>
          <p:nvPr/>
        </p:nvSpPr>
        <p:spPr>
          <a:xfrm>
            <a:off x="762460" y="1636872"/>
            <a:ext cx="4151629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from hardware and kernel</a:t>
            </a:r>
            <a:r>
              <a:rPr sz="1800" spc="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characteristics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5637" y="4281910"/>
            <a:ext cx="9405620" cy="248793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74295" marR="904875">
              <a:lnSpc>
                <a:spcPts val="2000"/>
              </a:lnSpc>
              <a:spcBef>
                <a:spcPts val="295"/>
              </a:spcBef>
            </a:pPr>
            <a:r>
              <a:rPr sz="1800" spc="-5" dirty="0">
                <a:latin typeface="Arial"/>
                <a:cs typeface="Arial"/>
              </a:rPr>
              <a:t>Kernels can be Compute bounded (DGEMM) or Communication bounded (DAXPY)  (kernels are rarely well balanced)</a:t>
            </a:r>
            <a:endParaRPr sz="1800">
              <a:latin typeface="Arial"/>
              <a:cs typeface="Arial"/>
            </a:endParaRPr>
          </a:p>
          <a:p>
            <a:pPr marL="12700" marR="1158240">
              <a:lnSpc>
                <a:spcPct val="185000"/>
              </a:lnSpc>
              <a:spcBef>
                <a:spcPts val="720"/>
              </a:spcBef>
              <a:tabLst>
                <a:tab pos="6360795" algn="l"/>
              </a:tabLst>
            </a:pPr>
            <a:r>
              <a:rPr sz="1800" spc="-5" dirty="0">
                <a:latin typeface="Arial"/>
                <a:cs typeface="Arial"/>
              </a:rPr>
              <a:t>Some hardware is more 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communication oriented</a:t>
            </a:r>
            <a:r>
              <a:rPr sz="1800" spc="-5" dirty="0">
                <a:latin typeface="Arial"/>
                <a:cs typeface="Arial"/>
              </a:rPr>
              <a:t> than another (high memory BW)  Some hardware is more 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computation oriented</a:t>
            </a:r>
            <a:r>
              <a:rPr sz="1800" spc="1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than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another	(high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FLOPs)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80"/>
              </a:spcBef>
            </a:pPr>
            <a:r>
              <a:rPr sz="1800" b="1" spc="-5" dirty="0">
                <a:latin typeface="Arial"/>
                <a:cs typeface="Arial"/>
              </a:rPr>
              <a:t>Mapping </a:t>
            </a:r>
            <a:r>
              <a:rPr sz="1800" spc="-5" dirty="0">
                <a:latin typeface="Arial"/>
                <a:cs typeface="Arial"/>
              </a:rPr>
              <a:t>kernel characteristics to hardware characteristics (or vice-versa) </a:t>
            </a:r>
            <a:r>
              <a:rPr sz="4000" b="1" spc="-5" dirty="0">
                <a:latin typeface="Arial"/>
                <a:cs typeface="Arial"/>
              </a:rPr>
              <a:t>→</a:t>
            </a:r>
            <a:r>
              <a:rPr sz="4000" b="1" spc="-434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performance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1384383" y="185330"/>
            <a:ext cx="7319009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The Roofline Model: Principal Components to</a:t>
            </a:r>
            <a:r>
              <a:rPr spc="65" dirty="0"/>
              <a:t> </a:t>
            </a:r>
            <a:r>
              <a:rPr spc="-5" dirty="0"/>
              <a:t>Performance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20596" y="250549"/>
            <a:ext cx="648752" cy="26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126556" y="1598440"/>
            <a:ext cx="909955" cy="888365"/>
          </a:xfrm>
          <a:custGeom>
            <a:avLst/>
            <a:gdLst/>
            <a:ahLst/>
            <a:cxnLst/>
            <a:rect l="l" t="t" r="r" b="b"/>
            <a:pathLst>
              <a:path w="909954" h="888364">
                <a:moveTo>
                  <a:pt x="909599" y="0"/>
                </a:moveTo>
                <a:lnTo>
                  <a:pt x="0" y="887771"/>
                </a:lnTo>
              </a:path>
            </a:pathLst>
          </a:custGeom>
          <a:ln w="36684">
            <a:solidFill>
              <a:srgbClr val="FF4D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100302" y="2395597"/>
            <a:ext cx="117475" cy="116839"/>
          </a:xfrm>
          <a:custGeom>
            <a:avLst/>
            <a:gdLst/>
            <a:ahLst/>
            <a:cxnLst/>
            <a:rect l="l" t="t" r="r" b="b"/>
            <a:pathLst>
              <a:path w="117475" h="116839">
                <a:moveTo>
                  <a:pt x="40314" y="0"/>
                </a:moveTo>
                <a:lnTo>
                  <a:pt x="0" y="116238"/>
                </a:lnTo>
                <a:lnTo>
                  <a:pt x="117204" y="78737"/>
                </a:lnTo>
                <a:lnTo>
                  <a:pt x="40314" y="0"/>
                </a:lnTo>
                <a:close/>
              </a:path>
            </a:pathLst>
          </a:custGeom>
          <a:solidFill>
            <a:srgbClr val="FF4D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13645" y="913395"/>
            <a:ext cx="2729865" cy="1130935"/>
          </a:xfrm>
          <a:prstGeom prst="rect">
            <a:avLst/>
          </a:prstGeom>
          <a:solidFill>
            <a:srgbClr val="FFFDA9"/>
          </a:solidFill>
          <a:ln w="21577">
            <a:solidFill>
              <a:srgbClr val="929292"/>
            </a:solidFill>
          </a:ln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2900">
              <a:latin typeface="Times New Roman"/>
              <a:cs typeface="Times New Roman"/>
            </a:endParaRPr>
          </a:p>
          <a:p>
            <a:pPr marL="5080" algn="ctr">
              <a:lnSpc>
                <a:spcPct val="100000"/>
              </a:lnSpc>
            </a:pPr>
            <a:r>
              <a:rPr sz="1800" spc="-70" dirty="0">
                <a:latin typeface="Arial"/>
                <a:cs typeface="Arial"/>
              </a:rPr>
              <a:t>DATA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852343" y="5252018"/>
            <a:ext cx="2729865" cy="902335"/>
          </a:xfrm>
          <a:custGeom>
            <a:avLst/>
            <a:gdLst/>
            <a:ahLst/>
            <a:cxnLst/>
            <a:rect l="l" t="t" r="r" b="b"/>
            <a:pathLst>
              <a:path w="2729865" h="902335">
                <a:moveTo>
                  <a:pt x="2579406" y="0"/>
                </a:moveTo>
                <a:lnTo>
                  <a:pt x="150426" y="0"/>
                </a:lnTo>
                <a:lnTo>
                  <a:pt x="102879" y="7666"/>
                </a:lnTo>
                <a:lnTo>
                  <a:pt x="61586" y="29015"/>
                </a:lnTo>
                <a:lnTo>
                  <a:pt x="29023" y="61570"/>
                </a:lnTo>
                <a:lnTo>
                  <a:pt x="7668" y="102852"/>
                </a:lnTo>
                <a:lnTo>
                  <a:pt x="0" y="150385"/>
                </a:lnTo>
                <a:lnTo>
                  <a:pt x="0" y="751909"/>
                </a:lnTo>
                <a:lnTo>
                  <a:pt x="7668" y="799443"/>
                </a:lnTo>
                <a:lnTo>
                  <a:pt x="29023" y="840725"/>
                </a:lnTo>
                <a:lnTo>
                  <a:pt x="61586" y="873278"/>
                </a:lnTo>
                <a:lnTo>
                  <a:pt x="102879" y="894627"/>
                </a:lnTo>
                <a:lnTo>
                  <a:pt x="150426" y="902294"/>
                </a:lnTo>
                <a:lnTo>
                  <a:pt x="2579406" y="902294"/>
                </a:lnTo>
                <a:lnTo>
                  <a:pt x="2626953" y="894627"/>
                </a:lnTo>
                <a:lnTo>
                  <a:pt x="2668247" y="873278"/>
                </a:lnTo>
                <a:lnTo>
                  <a:pt x="2700810" y="840725"/>
                </a:lnTo>
                <a:lnTo>
                  <a:pt x="2722164" y="799443"/>
                </a:lnTo>
                <a:lnTo>
                  <a:pt x="2729833" y="751909"/>
                </a:lnTo>
                <a:lnTo>
                  <a:pt x="2729833" y="150385"/>
                </a:lnTo>
                <a:lnTo>
                  <a:pt x="2722164" y="102852"/>
                </a:lnTo>
                <a:lnTo>
                  <a:pt x="2700810" y="61570"/>
                </a:lnTo>
                <a:lnTo>
                  <a:pt x="2668247" y="29015"/>
                </a:lnTo>
                <a:lnTo>
                  <a:pt x="2626953" y="7666"/>
                </a:lnTo>
                <a:lnTo>
                  <a:pt x="2579406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852342" y="5252018"/>
            <a:ext cx="2729865" cy="902335"/>
          </a:xfrm>
          <a:custGeom>
            <a:avLst/>
            <a:gdLst/>
            <a:ahLst/>
            <a:cxnLst/>
            <a:rect l="l" t="t" r="r" b="b"/>
            <a:pathLst>
              <a:path w="2729865" h="902335">
                <a:moveTo>
                  <a:pt x="0" y="150385"/>
                </a:moveTo>
                <a:lnTo>
                  <a:pt x="7668" y="102851"/>
                </a:lnTo>
                <a:lnTo>
                  <a:pt x="29023" y="61569"/>
                </a:lnTo>
                <a:lnTo>
                  <a:pt x="61586" y="29015"/>
                </a:lnTo>
                <a:lnTo>
                  <a:pt x="102880" y="7666"/>
                </a:lnTo>
                <a:lnTo>
                  <a:pt x="150426" y="0"/>
                </a:lnTo>
                <a:lnTo>
                  <a:pt x="2579407" y="0"/>
                </a:lnTo>
                <a:lnTo>
                  <a:pt x="2626954" y="7666"/>
                </a:lnTo>
                <a:lnTo>
                  <a:pt x="2668248" y="29015"/>
                </a:lnTo>
                <a:lnTo>
                  <a:pt x="2700811" y="61569"/>
                </a:lnTo>
                <a:lnTo>
                  <a:pt x="2722165" y="102851"/>
                </a:lnTo>
                <a:lnTo>
                  <a:pt x="2729834" y="150385"/>
                </a:lnTo>
                <a:lnTo>
                  <a:pt x="2729834" y="751909"/>
                </a:lnTo>
                <a:lnTo>
                  <a:pt x="2722165" y="799442"/>
                </a:lnTo>
                <a:lnTo>
                  <a:pt x="2700811" y="840724"/>
                </a:lnTo>
                <a:lnTo>
                  <a:pt x="2668248" y="873279"/>
                </a:lnTo>
                <a:lnTo>
                  <a:pt x="2626954" y="894627"/>
                </a:lnTo>
                <a:lnTo>
                  <a:pt x="2579407" y="902294"/>
                </a:lnTo>
                <a:lnTo>
                  <a:pt x="150426" y="902294"/>
                </a:lnTo>
                <a:lnTo>
                  <a:pt x="102880" y="894627"/>
                </a:lnTo>
                <a:lnTo>
                  <a:pt x="61586" y="873279"/>
                </a:lnTo>
                <a:lnTo>
                  <a:pt x="29023" y="840724"/>
                </a:lnTo>
                <a:lnTo>
                  <a:pt x="7668" y="799442"/>
                </a:lnTo>
                <a:lnTo>
                  <a:pt x="0" y="751909"/>
                </a:lnTo>
                <a:lnTo>
                  <a:pt x="0" y="150385"/>
                </a:lnTo>
                <a:close/>
              </a:path>
            </a:pathLst>
          </a:custGeom>
          <a:ln w="21576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920049" y="5553375"/>
            <a:ext cx="600710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D</a:t>
            </a:r>
            <a:r>
              <a:rPr sz="1800" spc="-140" dirty="0">
                <a:latin typeface="Arial"/>
                <a:cs typeface="Arial"/>
              </a:rPr>
              <a:t>AT</a:t>
            </a:r>
            <a:r>
              <a:rPr sz="1800" spc="-5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654583" y="2055138"/>
            <a:ext cx="3141980" cy="3141345"/>
          </a:xfrm>
          <a:custGeom>
            <a:avLst/>
            <a:gdLst/>
            <a:ahLst/>
            <a:cxnLst/>
            <a:rect l="l" t="t" r="r" b="b"/>
            <a:pathLst>
              <a:path w="3141979" h="3141345">
                <a:moveTo>
                  <a:pt x="0" y="0"/>
                </a:moveTo>
                <a:lnTo>
                  <a:pt x="3141632" y="3140768"/>
                </a:lnTo>
              </a:path>
            </a:pathLst>
          </a:custGeom>
          <a:ln w="64018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637756" y="5037491"/>
            <a:ext cx="203835" cy="203835"/>
          </a:xfrm>
          <a:custGeom>
            <a:avLst/>
            <a:gdLst/>
            <a:ahLst/>
            <a:cxnLst/>
            <a:rect l="l" t="t" r="r" b="b"/>
            <a:pathLst>
              <a:path w="203834" h="203835">
                <a:moveTo>
                  <a:pt x="135821" y="0"/>
                </a:moveTo>
                <a:lnTo>
                  <a:pt x="0" y="135784"/>
                </a:lnTo>
                <a:lnTo>
                  <a:pt x="203733" y="203676"/>
                </a:lnTo>
                <a:lnTo>
                  <a:pt x="135821" y="0"/>
                </a:lnTo>
                <a:close/>
              </a:path>
            </a:pathLst>
          </a:custGeom>
          <a:solidFill>
            <a:srgbClr val="9292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34242" y="2776656"/>
            <a:ext cx="3643629" cy="1587500"/>
          </a:xfrm>
          <a:custGeom>
            <a:avLst/>
            <a:gdLst/>
            <a:ahLst/>
            <a:cxnLst/>
            <a:rect l="l" t="t" r="r" b="b"/>
            <a:pathLst>
              <a:path w="3643629" h="1587500">
                <a:moveTo>
                  <a:pt x="1821740" y="0"/>
                </a:moveTo>
                <a:lnTo>
                  <a:pt x="1756400" y="500"/>
                </a:lnTo>
                <a:lnTo>
                  <a:pt x="1691638" y="1992"/>
                </a:lnTo>
                <a:lnTo>
                  <a:pt x="1627494" y="4458"/>
                </a:lnTo>
                <a:lnTo>
                  <a:pt x="1564006" y="7881"/>
                </a:lnTo>
                <a:lnTo>
                  <a:pt x="1501212" y="12244"/>
                </a:lnTo>
                <a:lnTo>
                  <a:pt x="1439151" y="17531"/>
                </a:lnTo>
                <a:lnTo>
                  <a:pt x="1377861" y="23725"/>
                </a:lnTo>
                <a:lnTo>
                  <a:pt x="1317381" y="30809"/>
                </a:lnTo>
                <a:lnTo>
                  <a:pt x="1257750" y="38767"/>
                </a:lnTo>
                <a:lnTo>
                  <a:pt x="1199005" y="47580"/>
                </a:lnTo>
                <a:lnTo>
                  <a:pt x="1141186" y="57234"/>
                </a:lnTo>
                <a:lnTo>
                  <a:pt x="1084332" y="67710"/>
                </a:lnTo>
                <a:lnTo>
                  <a:pt x="1028479" y="78992"/>
                </a:lnTo>
                <a:lnTo>
                  <a:pt x="973668" y="91064"/>
                </a:lnTo>
                <a:lnTo>
                  <a:pt x="919936" y="103909"/>
                </a:lnTo>
                <a:lnTo>
                  <a:pt x="867323" y="117509"/>
                </a:lnTo>
                <a:lnTo>
                  <a:pt x="815866" y="131848"/>
                </a:lnTo>
                <a:lnTo>
                  <a:pt x="765605" y="146909"/>
                </a:lnTo>
                <a:lnTo>
                  <a:pt x="716577" y="162676"/>
                </a:lnTo>
                <a:lnTo>
                  <a:pt x="668822" y="179131"/>
                </a:lnTo>
                <a:lnTo>
                  <a:pt x="622377" y="196258"/>
                </a:lnTo>
                <a:lnTo>
                  <a:pt x="577282" y="214040"/>
                </a:lnTo>
                <a:lnTo>
                  <a:pt x="533575" y="232460"/>
                </a:lnTo>
                <a:lnTo>
                  <a:pt x="491294" y="251502"/>
                </a:lnTo>
                <a:lnTo>
                  <a:pt x="450478" y="271148"/>
                </a:lnTo>
                <a:lnTo>
                  <a:pt x="411166" y="291383"/>
                </a:lnTo>
                <a:lnTo>
                  <a:pt x="373396" y="312188"/>
                </a:lnTo>
                <a:lnTo>
                  <a:pt x="337206" y="333548"/>
                </a:lnTo>
                <a:lnTo>
                  <a:pt x="302635" y="355445"/>
                </a:lnTo>
                <a:lnTo>
                  <a:pt x="269722" y="377863"/>
                </a:lnTo>
                <a:lnTo>
                  <a:pt x="238506" y="400785"/>
                </a:lnTo>
                <a:lnTo>
                  <a:pt x="181315" y="448073"/>
                </a:lnTo>
                <a:lnTo>
                  <a:pt x="131371" y="497176"/>
                </a:lnTo>
                <a:lnTo>
                  <a:pt x="88983" y="547959"/>
                </a:lnTo>
                <a:lnTo>
                  <a:pt x="54458" y="600287"/>
                </a:lnTo>
                <a:lnTo>
                  <a:pt x="28106" y="654027"/>
                </a:lnTo>
                <a:lnTo>
                  <a:pt x="10233" y="709043"/>
                </a:lnTo>
                <a:lnTo>
                  <a:pt x="1149" y="765203"/>
                </a:lnTo>
                <a:lnTo>
                  <a:pt x="0" y="793669"/>
                </a:lnTo>
                <a:lnTo>
                  <a:pt x="1149" y="822136"/>
                </a:lnTo>
                <a:lnTo>
                  <a:pt x="10233" y="878296"/>
                </a:lnTo>
                <a:lnTo>
                  <a:pt x="28106" y="933313"/>
                </a:lnTo>
                <a:lnTo>
                  <a:pt x="54458" y="987053"/>
                </a:lnTo>
                <a:lnTo>
                  <a:pt x="88983" y="1039381"/>
                </a:lnTo>
                <a:lnTo>
                  <a:pt x="131371" y="1090164"/>
                </a:lnTo>
                <a:lnTo>
                  <a:pt x="181315" y="1139267"/>
                </a:lnTo>
                <a:lnTo>
                  <a:pt x="238506" y="1186555"/>
                </a:lnTo>
                <a:lnTo>
                  <a:pt x="269722" y="1209477"/>
                </a:lnTo>
                <a:lnTo>
                  <a:pt x="302635" y="1231895"/>
                </a:lnTo>
                <a:lnTo>
                  <a:pt x="337206" y="1253792"/>
                </a:lnTo>
                <a:lnTo>
                  <a:pt x="373396" y="1275152"/>
                </a:lnTo>
                <a:lnTo>
                  <a:pt x="411166" y="1295957"/>
                </a:lnTo>
                <a:lnTo>
                  <a:pt x="450478" y="1316192"/>
                </a:lnTo>
                <a:lnTo>
                  <a:pt x="491294" y="1335838"/>
                </a:lnTo>
                <a:lnTo>
                  <a:pt x="533575" y="1354880"/>
                </a:lnTo>
                <a:lnTo>
                  <a:pt x="577282" y="1373300"/>
                </a:lnTo>
                <a:lnTo>
                  <a:pt x="622377" y="1391082"/>
                </a:lnTo>
                <a:lnTo>
                  <a:pt x="668822" y="1408209"/>
                </a:lnTo>
                <a:lnTo>
                  <a:pt x="716577" y="1424665"/>
                </a:lnTo>
                <a:lnTo>
                  <a:pt x="765605" y="1440431"/>
                </a:lnTo>
                <a:lnTo>
                  <a:pt x="815866" y="1455493"/>
                </a:lnTo>
                <a:lnTo>
                  <a:pt x="867323" y="1469832"/>
                </a:lnTo>
                <a:lnTo>
                  <a:pt x="919936" y="1483432"/>
                </a:lnTo>
                <a:lnTo>
                  <a:pt x="973668" y="1496276"/>
                </a:lnTo>
                <a:lnTo>
                  <a:pt x="1028479" y="1508348"/>
                </a:lnTo>
                <a:lnTo>
                  <a:pt x="1084332" y="1519630"/>
                </a:lnTo>
                <a:lnTo>
                  <a:pt x="1141186" y="1530107"/>
                </a:lnTo>
                <a:lnTo>
                  <a:pt x="1199005" y="1539760"/>
                </a:lnTo>
                <a:lnTo>
                  <a:pt x="1257750" y="1548574"/>
                </a:lnTo>
                <a:lnTo>
                  <a:pt x="1317381" y="1556531"/>
                </a:lnTo>
                <a:lnTo>
                  <a:pt x="1377861" y="1563615"/>
                </a:lnTo>
                <a:lnTo>
                  <a:pt x="1439151" y="1569809"/>
                </a:lnTo>
                <a:lnTo>
                  <a:pt x="1501212" y="1575096"/>
                </a:lnTo>
                <a:lnTo>
                  <a:pt x="1564006" y="1579459"/>
                </a:lnTo>
                <a:lnTo>
                  <a:pt x="1627494" y="1582882"/>
                </a:lnTo>
                <a:lnTo>
                  <a:pt x="1691638" y="1585348"/>
                </a:lnTo>
                <a:lnTo>
                  <a:pt x="1756400" y="1586840"/>
                </a:lnTo>
                <a:lnTo>
                  <a:pt x="1821740" y="1587341"/>
                </a:lnTo>
                <a:lnTo>
                  <a:pt x="1887080" y="1586840"/>
                </a:lnTo>
                <a:lnTo>
                  <a:pt x="1951841" y="1585348"/>
                </a:lnTo>
                <a:lnTo>
                  <a:pt x="2015985" y="1582882"/>
                </a:lnTo>
                <a:lnTo>
                  <a:pt x="2079473" y="1579459"/>
                </a:lnTo>
                <a:lnTo>
                  <a:pt x="2142267" y="1575096"/>
                </a:lnTo>
                <a:lnTo>
                  <a:pt x="2204328" y="1569809"/>
                </a:lnTo>
                <a:lnTo>
                  <a:pt x="2265618" y="1563615"/>
                </a:lnTo>
                <a:lnTo>
                  <a:pt x="2326098" y="1556531"/>
                </a:lnTo>
                <a:lnTo>
                  <a:pt x="2385729" y="1548574"/>
                </a:lnTo>
                <a:lnTo>
                  <a:pt x="2444474" y="1539760"/>
                </a:lnTo>
                <a:lnTo>
                  <a:pt x="2502293" y="1530107"/>
                </a:lnTo>
                <a:lnTo>
                  <a:pt x="2559148" y="1519630"/>
                </a:lnTo>
                <a:lnTo>
                  <a:pt x="2615000" y="1508348"/>
                </a:lnTo>
                <a:lnTo>
                  <a:pt x="2669811" y="1496276"/>
                </a:lnTo>
                <a:lnTo>
                  <a:pt x="2723543" y="1483432"/>
                </a:lnTo>
                <a:lnTo>
                  <a:pt x="2776156" y="1469832"/>
                </a:lnTo>
                <a:lnTo>
                  <a:pt x="2827613" y="1455493"/>
                </a:lnTo>
                <a:lnTo>
                  <a:pt x="2877874" y="1440431"/>
                </a:lnTo>
                <a:lnTo>
                  <a:pt x="2926902" y="1424665"/>
                </a:lnTo>
                <a:lnTo>
                  <a:pt x="2974657" y="1408209"/>
                </a:lnTo>
                <a:lnTo>
                  <a:pt x="3021102" y="1391082"/>
                </a:lnTo>
                <a:lnTo>
                  <a:pt x="3066197" y="1373300"/>
                </a:lnTo>
                <a:lnTo>
                  <a:pt x="3109904" y="1354880"/>
                </a:lnTo>
                <a:lnTo>
                  <a:pt x="3152185" y="1335838"/>
                </a:lnTo>
                <a:lnTo>
                  <a:pt x="3193001" y="1316192"/>
                </a:lnTo>
                <a:lnTo>
                  <a:pt x="3232313" y="1295957"/>
                </a:lnTo>
                <a:lnTo>
                  <a:pt x="3270084" y="1275152"/>
                </a:lnTo>
                <a:lnTo>
                  <a:pt x="3306273" y="1253792"/>
                </a:lnTo>
                <a:lnTo>
                  <a:pt x="3340844" y="1231895"/>
                </a:lnTo>
                <a:lnTo>
                  <a:pt x="3373757" y="1209477"/>
                </a:lnTo>
                <a:lnTo>
                  <a:pt x="3404973" y="1186555"/>
                </a:lnTo>
                <a:lnTo>
                  <a:pt x="3462164" y="1139267"/>
                </a:lnTo>
                <a:lnTo>
                  <a:pt x="3512108" y="1090164"/>
                </a:lnTo>
                <a:lnTo>
                  <a:pt x="3554496" y="1039381"/>
                </a:lnTo>
                <a:lnTo>
                  <a:pt x="3589021" y="987053"/>
                </a:lnTo>
                <a:lnTo>
                  <a:pt x="3615373" y="933313"/>
                </a:lnTo>
                <a:lnTo>
                  <a:pt x="3633246" y="878296"/>
                </a:lnTo>
                <a:lnTo>
                  <a:pt x="3642330" y="822136"/>
                </a:lnTo>
                <a:lnTo>
                  <a:pt x="3643480" y="793669"/>
                </a:lnTo>
                <a:lnTo>
                  <a:pt x="3642330" y="765203"/>
                </a:lnTo>
                <a:lnTo>
                  <a:pt x="3633246" y="709043"/>
                </a:lnTo>
                <a:lnTo>
                  <a:pt x="3615373" y="654027"/>
                </a:lnTo>
                <a:lnTo>
                  <a:pt x="3589021" y="600287"/>
                </a:lnTo>
                <a:lnTo>
                  <a:pt x="3554496" y="547959"/>
                </a:lnTo>
                <a:lnTo>
                  <a:pt x="3512108" y="497176"/>
                </a:lnTo>
                <a:lnTo>
                  <a:pt x="3462164" y="448073"/>
                </a:lnTo>
                <a:lnTo>
                  <a:pt x="3404973" y="400785"/>
                </a:lnTo>
                <a:lnTo>
                  <a:pt x="3373757" y="377863"/>
                </a:lnTo>
                <a:lnTo>
                  <a:pt x="3340844" y="355445"/>
                </a:lnTo>
                <a:lnTo>
                  <a:pt x="3306273" y="333548"/>
                </a:lnTo>
                <a:lnTo>
                  <a:pt x="3270084" y="312188"/>
                </a:lnTo>
                <a:lnTo>
                  <a:pt x="3232313" y="291383"/>
                </a:lnTo>
                <a:lnTo>
                  <a:pt x="3193001" y="271148"/>
                </a:lnTo>
                <a:lnTo>
                  <a:pt x="3152185" y="251502"/>
                </a:lnTo>
                <a:lnTo>
                  <a:pt x="3109904" y="232460"/>
                </a:lnTo>
                <a:lnTo>
                  <a:pt x="3066197" y="214040"/>
                </a:lnTo>
                <a:lnTo>
                  <a:pt x="3021102" y="196258"/>
                </a:lnTo>
                <a:lnTo>
                  <a:pt x="2974657" y="179131"/>
                </a:lnTo>
                <a:lnTo>
                  <a:pt x="2926902" y="162676"/>
                </a:lnTo>
                <a:lnTo>
                  <a:pt x="2877874" y="146909"/>
                </a:lnTo>
                <a:lnTo>
                  <a:pt x="2827613" y="131848"/>
                </a:lnTo>
                <a:lnTo>
                  <a:pt x="2776156" y="117509"/>
                </a:lnTo>
                <a:lnTo>
                  <a:pt x="2723543" y="103909"/>
                </a:lnTo>
                <a:lnTo>
                  <a:pt x="2669811" y="91064"/>
                </a:lnTo>
                <a:lnTo>
                  <a:pt x="2615000" y="78992"/>
                </a:lnTo>
                <a:lnTo>
                  <a:pt x="2559148" y="67710"/>
                </a:lnTo>
                <a:lnTo>
                  <a:pt x="2502293" y="57234"/>
                </a:lnTo>
                <a:lnTo>
                  <a:pt x="2444474" y="47580"/>
                </a:lnTo>
                <a:lnTo>
                  <a:pt x="2385729" y="38767"/>
                </a:lnTo>
                <a:lnTo>
                  <a:pt x="2326098" y="30809"/>
                </a:lnTo>
                <a:lnTo>
                  <a:pt x="2265618" y="23725"/>
                </a:lnTo>
                <a:lnTo>
                  <a:pt x="2204328" y="17531"/>
                </a:lnTo>
                <a:lnTo>
                  <a:pt x="2142267" y="12244"/>
                </a:lnTo>
                <a:lnTo>
                  <a:pt x="2079473" y="7881"/>
                </a:lnTo>
                <a:lnTo>
                  <a:pt x="2015985" y="4458"/>
                </a:lnTo>
                <a:lnTo>
                  <a:pt x="1951841" y="1992"/>
                </a:lnTo>
                <a:lnTo>
                  <a:pt x="1887080" y="500"/>
                </a:lnTo>
                <a:lnTo>
                  <a:pt x="1821740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234242" y="2776657"/>
            <a:ext cx="3643629" cy="1587500"/>
          </a:xfrm>
          <a:custGeom>
            <a:avLst/>
            <a:gdLst/>
            <a:ahLst/>
            <a:cxnLst/>
            <a:rect l="l" t="t" r="r" b="b"/>
            <a:pathLst>
              <a:path w="3643629" h="1587500">
                <a:moveTo>
                  <a:pt x="0" y="793670"/>
                </a:moveTo>
                <a:lnTo>
                  <a:pt x="4574" y="736989"/>
                </a:lnTo>
                <a:lnTo>
                  <a:pt x="18090" y="681384"/>
                </a:lnTo>
                <a:lnTo>
                  <a:pt x="40241" y="626989"/>
                </a:lnTo>
                <a:lnTo>
                  <a:pt x="70718" y="573938"/>
                </a:lnTo>
                <a:lnTo>
                  <a:pt x="109213" y="522366"/>
                </a:lnTo>
                <a:lnTo>
                  <a:pt x="155418" y="472406"/>
                </a:lnTo>
                <a:lnTo>
                  <a:pt x="209024" y="424194"/>
                </a:lnTo>
                <a:lnTo>
                  <a:pt x="269722" y="377863"/>
                </a:lnTo>
                <a:lnTo>
                  <a:pt x="302635" y="355445"/>
                </a:lnTo>
                <a:lnTo>
                  <a:pt x="337206" y="333548"/>
                </a:lnTo>
                <a:lnTo>
                  <a:pt x="373396" y="312188"/>
                </a:lnTo>
                <a:lnTo>
                  <a:pt x="411166" y="291383"/>
                </a:lnTo>
                <a:lnTo>
                  <a:pt x="450478" y="271148"/>
                </a:lnTo>
                <a:lnTo>
                  <a:pt x="491294" y="251502"/>
                </a:lnTo>
                <a:lnTo>
                  <a:pt x="533575" y="232460"/>
                </a:lnTo>
                <a:lnTo>
                  <a:pt x="577282" y="214040"/>
                </a:lnTo>
                <a:lnTo>
                  <a:pt x="622377" y="196258"/>
                </a:lnTo>
                <a:lnTo>
                  <a:pt x="668822" y="179131"/>
                </a:lnTo>
                <a:lnTo>
                  <a:pt x="716577" y="162676"/>
                </a:lnTo>
                <a:lnTo>
                  <a:pt x="765605" y="146909"/>
                </a:lnTo>
                <a:lnTo>
                  <a:pt x="815866" y="131848"/>
                </a:lnTo>
                <a:lnTo>
                  <a:pt x="867323" y="117509"/>
                </a:lnTo>
                <a:lnTo>
                  <a:pt x="919937" y="103909"/>
                </a:lnTo>
                <a:lnTo>
                  <a:pt x="973668" y="91064"/>
                </a:lnTo>
                <a:lnTo>
                  <a:pt x="1028479" y="78992"/>
                </a:lnTo>
                <a:lnTo>
                  <a:pt x="1084332" y="67710"/>
                </a:lnTo>
                <a:lnTo>
                  <a:pt x="1141187" y="57234"/>
                </a:lnTo>
                <a:lnTo>
                  <a:pt x="1199006" y="47580"/>
                </a:lnTo>
                <a:lnTo>
                  <a:pt x="1257750" y="38767"/>
                </a:lnTo>
                <a:lnTo>
                  <a:pt x="1317381" y="30809"/>
                </a:lnTo>
                <a:lnTo>
                  <a:pt x="1377861" y="23725"/>
                </a:lnTo>
                <a:lnTo>
                  <a:pt x="1439151" y="17531"/>
                </a:lnTo>
                <a:lnTo>
                  <a:pt x="1501212" y="12244"/>
                </a:lnTo>
                <a:lnTo>
                  <a:pt x="1564006" y="7881"/>
                </a:lnTo>
                <a:lnTo>
                  <a:pt x="1627494" y="4458"/>
                </a:lnTo>
                <a:lnTo>
                  <a:pt x="1691639" y="1992"/>
                </a:lnTo>
                <a:lnTo>
                  <a:pt x="1756400" y="500"/>
                </a:lnTo>
                <a:lnTo>
                  <a:pt x="1821740" y="0"/>
                </a:lnTo>
                <a:lnTo>
                  <a:pt x="1887080" y="500"/>
                </a:lnTo>
                <a:lnTo>
                  <a:pt x="1951841" y="1992"/>
                </a:lnTo>
                <a:lnTo>
                  <a:pt x="2015985" y="4458"/>
                </a:lnTo>
                <a:lnTo>
                  <a:pt x="2079473" y="7881"/>
                </a:lnTo>
                <a:lnTo>
                  <a:pt x="2142267" y="12244"/>
                </a:lnTo>
                <a:lnTo>
                  <a:pt x="2204329" y="17531"/>
                </a:lnTo>
                <a:lnTo>
                  <a:pt x="2265618" y="23725"/>
                </a:lnTo>
                <a:lnTo>
                  <a:pt x="2326098" y="30809"/>
                </a:lnTo>
                <a:lnTo>
                  <a:pt x="2385730" y="38767"/>
                </a:lnTo>
                <a:lnTo>
                  <a:pt x="2444474" y="47580"/>
                </a:lnTo>
                <a:lnTo>
                  <a:pt x="2502293" y="57234"/>
                </a:lnTo>
                <a:lnTo>
                  <a:pt x="2559148" y="67710"/>
                </a:lnTo>
                <a:lnTo>
                  <a:pt x="2615000" y="78992"/>
                </a:lnTo>
                <a:lnTo>
                  <a:pt x="2669811" y="91064"/>
                </a:lnTo>
                <a:lnTo>
                  <a:pt x="2723543" y="103909"/>
                </a:lnTo>
                <a:lnTo>
                  <a:pt x="2776157" y="117509"/>
                </a:lnTo>
                <a:lnTo>
                  <a:pt x="2827613" y="131848"/>
                </a:lnTo>
                <a:lnTo>
                  <a:pt x="2877875" y="146909"/>
                </a:lnTo>
                <a:lnTo>
                  <a:pt x="2926902" y="162676"/>
                </a:lnTo>
                <a:lnTo>
                  <a:pt x="2974658" y="179131"/>
                </a:lnTo>
                <a:lnTo>
                  <a:pt x="3021102" y="196258"/>
                </a:lnTo>
                <a:lnTo>
                  <a:pt x="3066197" y="214040"/>
                </a:lnTo>
                <a:lnTo>
                  <a:pt x="3109905" y="232460"/>
                </a:lnTo>
                <a:lnTo>
                  <a:pt x="3152186" y="251502"/>
                </a:lnTo>
                <a:lnTo>
                  <a:pt x="3193001" y="271148"/>
                </a:lnTo>
                <a:lnTo>
                  <a:pt x="3232314" y="291383"/>
                </a:lnTo>
                <a:lnTo>
                  <a:pt x="3270084" y="312188"/>
                </a:lnTo>
                <a:lnTo>
                  <a:pt x="3306274" y="333548"/>
                </a:lnTo>
                <a:lnTo>
                  <a:pt x="3340844" y="355445"/>
                </a:lnTo>
                <a:lnTo>
                  <a:pt x="3373757" y="377863"/>
                </a:lnTo>
                <a:lnTo>
                  <a:pt x="3404974" y="400785"/>
                </a:lnTo>
                <a:lnTo>
                  <a:pt x="3462165" y="448073"/>
                </a:lnTo>
                <a:lnTo>
                  <a:pt x="3512108" y="497176"/>
                </a:lnTo>
                <a:lnTo>
                  <a:pt x="3554497" y="547959"/>
                </a:lnTo>
                <a:lnTo>
                  <a:pt x="3589021" y="600287"/>
                </a:lnTo>
                <a:lnTo>
                  <a:pt x="3615374" y="654027"/>
                </a:lnTo>
                <a:lnTo>
                  <a:pt x="3633246" y="709044"/>
                </a:lnTo>
                <a:lnTo>
                  <a:pt x="3642330" y="765203"/>
                </a:lnTo>
                <a:lnTo>
                  <a:pt x="3643480" y="793670"/>
                </a:lnTo>
                <a:lnTo>
                  <a:pt x="3642330" y="822136"/>
                </a:lnTo>
                <a:lnTo>
                  <a:pt x="3633246" y="878296"/>
                </a:lnTo>
                <a:lnTo>
                  <a:pt x="3615374" y="933313"/>
                </a:lnTo>
                <a:lnTo>
                  <a:pt x="3589021" y="987052"/>
                </a:lnTo>
                <a:lnTo>
                  <a:pt x="3554497" y="1039381"/>
                </a:lnTo>
                <a:lnTo>
                  <a:pt x="3512108" y="1090164"/>
                </a:lnTo>
                <a:lnTo>
                  <a:pt x="3462165" y="1139266"/>
                </a:lnTo>
                <a:lnTo>
                  <a:pt x="3404974" y="1186555"/>
                </a:lnTo>
                <a:lnTo>
                  <a:pt x="3373757" y="1209477"/>
                </a:lnTo>
                <a:lnTo>
                  <a:pt x="3340844" y="1231895"/>
                </a:lnTo>
                <a:lnTo>
                  <a:pt x="3306274" y="1253792"/>
                </a:lnTo>
                <a:lnTo>
                  <a:pt x="3270084" y="1275152"/>
                </a:lnTo>
                <a:lnTo>
                  <a:pt x="3232314" y="1295957"/>
                </a:lnTo>
                <a:lnTo>
                  <a:pt x="3193001" y="1316191"/>
                </a:lnTo>
                <a:lnTo>
                  <a:pt x="3152186" y="1335838"/>
                </a:lnTo>
                <a:lnTo>
                  <a:pt x="3109905" y="1354879"/>
                </a:lnTo>
                <a:lnTo>
                  <a:pt x="3066197" y="1373300"/>
                </a:lnTo>
                <a:lnTo>
                  <a:pt x="3021102" y="1391082"/>
                </a:lnTo>
                <a:lnTo>
                  <a:pt x="2974658" y="1408209"/>
                </a:lnTo>
                <a:lnTo>
                  <a:pt x="2926902" y="1424664"/>
                </a:lnTo>
                <a:lnTo>
                  <a:pt x="2877875" y="1440431"/>
                </a:lnTo>
                <a:lnTo>
                  <a:pt x="2827613" y="1455492"/>
                </a:lnTo>
                <a:lnTo>
                  <a:pt x="2776157" y="1469831"/>
                </a:lnTo>
                <a:lnTo>
                  <a:pt x="2723543" y="1483431"/>
                </a:lnTo>
                <a:lnTo>
                  <a:pt x="2669811" y="1496275"/>
                </a:lnTo>
                <a:lnTo>
                  <a:pt x="2615000" y="1508347"/>
                </a:lnTo>
                <a:lnTo>
                  <a:pt x="2559148" y="1519629"/>
                </a:lnTo>
                <a:lnTo>
                  <a:pt x="2502293" y="1530106"/>
                </a:lnTo>
                <a:lnTo>
                  <a:pt x="2444474" y="1539759"/>
                </a:lnTo>
                <a:lnTo>
                  <a:pt x="2385730" y="1548573"/>
                </a:lnTo>
                <a:lnTo>
                  <a:pt x="2326098" y="1556530"/>
                </a:lnTo>
                <a:lnTo>
                  <a:pt x="2265618" y="1563614"/>
                </a:lnTo>
                <a:lnTo>
                  <a:pt x="2204329" y="1569808"/>
                </a:lnTo>
                <a:lnTo>
                  <a:pt x="2142267" y="1575095"/>
                </a:lnTo>
                <a:lnTo>
                  <a:pt x="2079473" y="1579458"/>
                </a:lnTo>
                <a:lnTo>
                  <a:pt x="2015985" y="1582881"/>
                </a:lnTo>
                <a:lnTo>
                  <a:pt x="1951841" y="1585347"/>
                </a:lnTo>
                <a:lnTo>
                  <a:pt x="1887080" y="1586839"/>
                </a:lnTo>
                <a:lnTo>
                  <a:pt x="1821740" y="1587340"/>
                </a:lnTo>
                <a:lnTo>
                  <a:pt x="1756400" y="1586839"/>
                </a:lnTo>
                <a:lnTo>
                  <a:pt x="1691639" y="1585347"/>
                </a:lnTo>
                <a:lnTo>
                  <a:pt x="1627494" y="1582881"/>
                </a:lnTo>
                <a:lnTo>
                  <a:pt x="1564006" y="1579458"/>
                </a:lnTo>
                <a:lnTo>
                  <a:pt x="1501212" y="1575095"/>
                </a:lnTo>
                <a:lnTo>
                  <a:pt x="1439151" y="1569808"/>
                </a:lnTo>
                <a:lnTo>
                  <a:pt x="1377861" y="1563614"/>
                </a:lnTo>
                <a:lnTo>
                  <a:pt x="1317381" y="1556530"/>
                </a:lnTo>
                <a:lnTo>
                  <a:pt x="1257750" y="1548573"/>
                </a:lnTo>
                <a:lnTo>
                  <a:pt x="1199006" y="1539759"/>
                </a:lnTo>
                <a:lnTo>
                  <a:pt x="1141187" y="1530106"/>
                </a:lnTo>
                <a:lnTo>
                  <a:pt x="1084332" y="1519629"/>
                </a:lnTo>
                <a:lnTo>
                  <a:pt x="1028479" y="1508347"/>
                </a:lnTo>
                <a:lnTo>
                  <a:pt x="973668" y="1496275"/>
                </a:lnTo>
                <a:lnTo>
                  <a:pt x="919937" y="1483431"/>
                </a:lnTo>
                <a:lnTo>
                  <a:pt x="867323" y="1469831"/>
                </a:lnTo>
                <a:lnTo>
                  <a:pt x="815866" y="1455492"/>
                </a:lnTo>
                <a:lnTo>
                  <a:pt x="765605" y="1440431"/>
                </a:lnTo>
                <a:lnTo>
                  <a:pt x="716577" y="1424664"/>
                </a:lnTo>
                <a:lnTo>
                  <a:pt x="668822" y="1408209"/>
                </a:lnTo>
                <a:lnTo>
                  <a:pt x="622377" y="1391082"/>
                </a:lnTo>
                <a:lnTo>
                  <a:pt x="577282" y="1373300"/>
                </a:lnTo>
                <a:lnTo>
                  <a:pt x="533575" y="1354879"/>
                </a:lnTo>
                <a:lnTo>
                  <a:pt x="491294" y="1335838"/>
                </a:lnTo>
                <a:lnTo>
                  <a:pt x="450478" y="1316191"/>
                </a:lnTo>
                <a:lnTo>
                  <a:pt x="411166" y="1295957"/>
                </a:lnTo>
                <a:lnTo>
                  <a:pt x="373396" y="1275152"/>
                </a:lnTo>
                <a:lnTo>
                  <a:pt x="337206" y="1253792"/>
                </a:lnTo>
                <a:lnTo>
                  <a:pt x="302635" y="1231895"/>
                </a:lnTo>
                <a:lnTo>
                  <a:pt x="269722" y="1209477"/>
                </a:lnTo>
                <a:lnTo>
                  <a:pt x="238506" y="1186555"/>
                </a:lnTo>
                <a:lnTo>
                  <a:pt x="181315" y="1139266"/>
                </a:lnTo>
                <a:lnTo>
                  <a:pt x="131371" y="1090164"/>
                </a:lnTo>
                <a:lnTo>
                  <a:pt x="88983" y="1039381"/>
                </a:lnTo>
                <a:lnTo>
                  <a:pt x="54458" y="987052"/>
                </a:lnTo>
                <a:lnTo>
                  <a:pt x="28106" y="933313"/>
                </a:lnTo>
                <a:lnTo>
                  <a:pt x="10233" y="878296"/>
                </a:lnTo>
                <a:lnTo>
                  <a:pt x="1149" y="822136"/>
                </a:lnTo>
                <a:lnTo>
                  <a:pt x="0" y="793670"/>
                </a:lnTo>
                <a:close/>
              </a:path>
            </a:pathLst>
          </a:custGeom>
          <a:ln w="21577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4178485" y="3293118"/>
            <a:ext cx="1760220" cy="55372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241935" marR="5080" indent="-229870">
              <a:lnSpc>
                <a:spcPts val="2000"/>
              </a:lnSpc>
              <a:spcBef>
                <a:spcPts val="295"/>
              </a:spcBef>
            </a:pPr>
            <a:r>
              <a:rPr sz="1800" spc="-5" dirty="0">
                <a:latin typeface="Arial"/>
                <a:cs typeface="Arial"/>
              </a:rPr>
              <a:t>CALCUL</a:t>
            </a:r>
            <a:r>
              <a:rPr sz="1800" spc="-140" dirty="0">
                <a:latin typeface="Arial"/>
                <a:cs typeface="Arial"/>
              </a:rPr>
              <a:t>A</a:t>
            </a:r>
            <a:r>
              <a:rPr sz="1800" spc="-10" dirty="0">
                <a:latin typeface="Arial"/>
                <a:cs typeface="Arial"/>
              </a:rPr>
              <a:t>TIO</a:t>
            </a:r>
            <a:r>
              <a:rPr sz="1800" spc="-5" dirty="0">
                <a:latin typeface="Arial"/>
                <a:cs typeface="Arial"/>
              </a:rPr>
              <a:t>NS  (+, -, /, *,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....)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6416036" y="4110276"/>
            <a:ext cx="1132840" cy="666750"/>
          </a:xfrm>
          <a:custGeom>
            <a:avLst/>
            <a:gdLst/>
            <a:ahLst/>
            <a:cxnLst/>
            <a:rect l="l" t="t" r="r" b="b"/>
            <a:pathLst>
              <a:path w="1132840" h="666750">
                <a:moveTo>
                  <a:pt x="1132643" y="0"/>
                </a:moveTo>
                <a:lnTo>
                  <a:pt x="0" y="666441"/>
                </a:lnTo>
              </a:path>
            </a:pathLst>
          </a:custGeom>
          <a:ln w="36682">
            <a:solidFill>
              <a:srgbClr val="FF4D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384416" y="4692091"/>
            <a:ext cx="123189" cy="103505"/>
          </a:xfrm>
          <a:custGeom>
            <a:avLst/>
            <a:gdLst/>
            <a:ahLst/>
            <a:cxnLst/>
            <a:rect l="l" t="t" r="r" b="b"/>
            <a:pathLst>
              <a:path w="123190" h="103504">
                <a:moveTo>
                  <a:pt x="66944" y="0"/>
                </a:moveTo>
                <a:lnTo>
                  <a:pt x="0" y="103230"/>
                </a:lnTo>
                <a:lnTo>
                  <a:pt x="122774" y="94832"/>
                </a:lnTo>
                <a:lnTo>
                  <a:pt x="66944" y="0"/>
                </a:lnTo>
                <a:close/>
              </a:path>
            </a:pathLst>
          </a:custGeom>
          <a:solidFill>
            <a:srgbClr val="FF4D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7537576" y="3425230"/>
            <a:ext cx="2284730" cy="913765"/>
          </a:xfrm>
          <a:prstGeom prst="rect">
            <a:avLst/>
          </a:prstGeom>
          <a:solidFill>
            <a:srgbClr val="FFFDA9"/>
          </a:solidFill>
          <a:ln w="21577">
            <a:solidFill>
              <a:srgbClr val="FF4D41"/>
            </a:solidFill>
          </a:ln>
        </p:spPr>
        <p:txBody>
          <a:bodyPr vert="horz" wrap="square" lIns="0" tIns="89535" rIns="0" bIns="0" rtlCol="0">
            <a:spAutoFit/>
          </a:bodyPr>
          <a:lstStyle/>
          <a:p>
            <a:pPr marL="440055" marR="427355" indent="62865" algn="ctr">
              <a:lnSpc>
                <a:spcPts val="2000"/>
              </a:lnSpc>
              <a:spcBef>
                <a:spcPts val="705"/>
              </a:spcBef>
            </a:pPr>
            <a:r>
              <a:rPr sz="1800" b="1" spc="-15" dirty="0">
                <a:latin typeface="Arial"/>
                <a:cs typeface="Arial"/>
              </a:rPr>
              <a:t>MEMORY  </a:t>
            </a:r>
            <a:r>
              <a:rPr sz="1800" b="1" spc="-5" dirty="0">
                <a:latin typeface="Arial"/>
                <a:cs typeface="Arial"/>
              </a:rPr>
              <a:t>BANDWIDTH  </a:t>
            </a:r>
            <a:r>
              <a:rPr sz="1800" spc="-5" dirty="0">
                <a:latin typeface="Arial"/>
                <a:cs typeface="Arial"/>
              </a:rPr>
              <a:t>(WRITE)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025050" y="913395"/>
            <a:ext cx="2284730" cy="913765"/>
          </a:xfrm>
          <a:prstGeom prst="rect">
            <a:avLst/>
          </a:prstGeom>
          <a:solidFill>
            <a:srgbClr val="FFFDA9"/>
          </a:solidFill>
          <a:ln w="21577">
            <a:solidFill>
              <a:srgbClr val="FF4D41"/>
            </a:solidFill>
          </a:ln>
        </p:spPr>
        <p:txBody>
          <a:bodyPr vert="horz" wrap="square" lIns="0" tIns="89535" rIns="0" bIns="0" rtlCol="0">
            <a:spAutoFit/>
          </a:bodyPr>
          <a:lstStyle/>
          <a:p>
            <a:pPr marL="440055" marR="427355" indent="62865" algn="ctr">
              <a:lnSpc>
                <a:spcPts val="2000"/>
              </a:lnSpc>
              <a:spcBef>
                <a:spcPts val="705"/>
              </a:spcBef>
            </a:pPr>
            <a:r>
              <a:rPr sz="1800" b="1" spc="-15" dirty="0">
                <a:latin typeface="Arial"/>
                <a:cs typeface="Arial"/>
              </a:rPr>
              <a:t>MEMORY  </a:t>
            </a:r>
            <a:r>
              <a:rPr sz="1800" b="1" spc="-5" dirty="0">
                <a:latin typeface="Arial"/>
                <a:cs typeface="Arial"/>
              </a:rPr>
              <a:t>BANDWIDTH  </a:t>
            </a:r>
            <a:r>
              <a:rPr sz="1800" spc="-5" dirty="0">
                <a:latin typeface="Arial"/>
                <a:cs typeface="Arial"/>
              </a:rPr>
              <a:t>(READ)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284113" y="4122755"/>
            <a:ext cx="1343025" cy="1140460"/>
          </a:xfrm>
          <a:custGeom>
            <a:avLst/>
            <a:gdLst/>
            <a:ahLst/>
            <a:cxnLst/>
            <a:rect l="l" t="t" r="r" b="b"/>
            <a:pathLst>
              <a:path w="1343025" h="1140460">
                <a:moveTo>
                  <a:pt x="0" y="1140364"/>
                </a:moveTo>
                <a:lnTo>
                  <a:pt x="1342843" y="0"/>
                </a:lnTo>
              </a:path>
            </a:pathLst>
          </a:custGeom>
          <a:ln w="36683">
            <a:solidFill>
              <a:srgbClr val="FF4D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35402" y="4099008"/>
            <a:ext cx="120014" cy="113664"/>
          </a:xfrm>
          <a:custGeom>
            <a:avLst/>
            <a:gdLst/>
            <a:ahLst/>
            <a:cxnLst/>
            <a:rect l="l" t="t" r="r" b="b"/>
            <a:pathLst>
              <a:path w="120014" h="113664">
                <a:moveTo>
                  <a:pt x="119518" y="0"/>
                </a:moveTo>
                <a:lnTo>
                  <a:pt x="0" y="29306"/>
                </a:lnTo>
                <a:lnTo>
                  <a:pt x="71259" y="113172"/>
                </a:lnTo>
                <a:lnTo>
                  <a:pt x="119518" y="0"/>
                </a:lnTo>
                <a:close/>
              </a:path>
            </a:pathLst>
          </a:custGeom>
          <a:solidFill>
            <a:srgbClr val="FF4D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370468" y="5252018"/>
            <a:ext cx="1827530" cy="685165"/>
          </a:xfrm>
          <a:prstGeom prst="rect">
            <a:avLst/>
          </a:prstGeom>
          <a:solidFill>
            <a:srgbClr val="FFFDA9"/>
          </a:solidFill>
          <a:ln w="21576">
            <a:solidFill>
              <a:srgbClr val="FF4D41"/>
            </a:solidFill>
          </a:ln>
        </p:spPr>
        <p:txBody>
          <a:bodyPr vert="horz" wrap="square" lIns="0" tIns="205104" rIns="0" bIns="0" rtlCol="0">
            <a:spAutoFit/>
          </a:bodyPr>
          <a:lstStyle/>
          <a:p>
            <a:pPr marL="535305">
              <a:lnSpc>
                <a:spcPct val="100000"/>
              </a:lnSpc>
              <a:spcBef>
                <a:spcPts val="1614"/>
              </a:spcBef>
            </a:pPr>
            <a:r>
              <a:rPr sz="1800" b="1" spc="-5" dirty="0">
                <a:latin typeface="Arial"/>
                <a:cs typeface="Arial"/>
              </a:rPr>
              <a:t>FLOPS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xfrm>
            <a:off x="3207914" y="185330"/>
            <a:ext cx="367157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Performance Limiting</a:t>
            </a:r>
            <a:r>
              <a:rPr spc="-20" dirty="0"/>
              <a:t> </a:t>
            </a:r>
            <a:r>
              <a:rPr spc="-5" dirty="0"/>
              <a:t>Factors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33768" y="861439"/>
            <a:ext cx="7567930" cy="55372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>
              <a:lnSpc>
                <a:spcPts val="2000"/>
              </a:lnSpc>
              <a:spcBef>
                <a:spcPts val="295"/>
              </a:spcBef>
            </a:pPr>
            <a:r>
              <a:rPr sz="1800" spc="-5" dirty="0">
                <a:latin typeface="Arial"/>
                <a:cs typeface="Arial"/>
              </a:rPr>
              <a:t>The Roofline Model - is a tool to understand the kernel/hardware limitation  and it is also a tool for kernel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optimization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5637" y="2124752"/>
            <a:ext cx="413004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spc="-5" dirty="0">
                <a:latin typeface="Arial"/>
                <a:cs typeface="Arial"/>
              </a:rPr>
              <a:t>Performance is </a:t>
            </a:r>
            <a:r>
              <a:rPr sz="2000" spc="-5" dirty="0">
                <a:latin typeface="Arial"/>
                <a:cs typeface="Arial"/>
              </a:rPr>
              <a:t>upper </a:t>
            </a:r>
            <a:r>
              <a:rPr sz="2000" b="1" spc="-10" dirty="0">
                <a:latin typeface="Arial"/>
                <a:cs typeface="Arial"/>
              </a:rPr>
              <a:t>bounded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by: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5637" y="2720995"/>
            <a:ext cx="243776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79095" algn="l"/>
              </a:tabLst>
            </a:pPr>
            <a:r>
              <a:rPr sz="2000" spc="-5" dirty="0">
                <a:latin typeface="Arial"/>
                <a:cs typeface="Arial"/>
              </a:rPr>
              <a:t>1)	the </a:t>
            </a:r>
            <a:r>
              <a:rPr sz="2000" b="1" spc="-5" dirty="0">
                <a:latin typeface="Arial"/>
                <a:cs typeface="Arial"/>
              </a:rPr>
              <a:t>peak flop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rate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5637" y="3302015"/>
            <a:ext cx="3268979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79095" algn="l"/>
              </a:tabLst>
            </a:pPr>
            <a:r>
              <a:rPr sz="2000" spc="-5" dirty="0">
                <a:latin typeface="Arial"/>
                <a:cs typeface="Arial"/>
              </a:rPr>
              <a:t>2)	the streaming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bandwidth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253463" y="5937064"/>
            <a:ext cx="4073525" cy="0"/>
          </a:xfrm>
          <a:custGeom>
            <a:avLst/>
            <a:gdLst/>
            <a:ahLst/>
            <a:cxnLst/>
            <a:rect l="l" t="t" r="r" b="b"/>
            <a:pathLst>
              <a:path w="4073525">
                <a:moveTo>
                  <a:pt x="0" y="0"/>
                </a:moveTo>
                <a:lnTo>
                  <a:pt x="4073175" y="0"/>
                </a:lnTo>
              </a:path>
            </a:pathLst>
          </a:custGeom>
          <a:ln w="273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271962" y="5896070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0" y="0"/>
                </a:moveTo>
                <a:lnTo>
                  <a:pt x="0" y="81989"/>
                </a:lnTo>
                <a:lnTo>
                  <a:pt x="82011" y="4099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253463" y="2537924"/>
            <a:ext cx="0" cy="3399154"/>
          </a:xfrm>
          <a:custGeom>
            <a:avLst/>
            <a:gdLst/>
            <a:ahLst/>
            <a:cxnLst/>
            <a:rect l="l" t="t" r="r" b="b"/>
            <a:pathLst>
              <a:path h="3399154">
                <a:moveTo>
                  <a:pt x="0" y="3399139"/>
                </a:moveTo>
                <a:lnTo>
                  <a:pt x="0" y="0"/>
                </a:lnTo>
              </a:path>
            </a:pathLst>
          </a:custGeom>
          <a:ln w="273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212457" y="2510595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41005" y="0"/>
                </a:moveTo>
                <a:lnTo>
                  <a:pt x="0" y="81988"/>
                </a:lnTo>
                <a:lnTo>
                  <a:pt x="82011" y="81988"/>
                </a:lnTo>
                <a:lnTo>
                  <a:pt x="4100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850376" y="3145996"/>
            <a:ext cx="280670" cy="20180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5" dirty="0">
                <a:latin typeface="Arial"/>
                <a:cs typeface="Arial"/>
              </a:rPr>
              <a:t>Performance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[GF/s]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253463" y="3880342"/>
            <a:ext cx="1816735" cy="2056764"/>
          </a:xfrm>
          <a:custGeom>
            <a:avLst/>
            <a:gdLst/>
            <a:ahLst/>
            <a:cxnLst/>
            <a:rect l="l" t="t" r="r" b="b"/>
            <a:pathLst>
              <a:path w="1816734" h="2056764">
                <a:moveTo>
                  <a:pt x="0" y="2056723"/>
                </a:moveTo>
                <a:lnTo>
                  <a:pt x="1816188" y="0"/>
                </a:lnTo>
              </a:path>
            </a:pathLst>
          </a:custGeom>
          <a:ln w="21579">
            <a:solidFill>
              <a:srgbClr val="0433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080754" y="3881927"/>
            <a:ext cx="2273300" cy="0"/>
          </a:xfrm>
          <a:custGeom>
            <a:avLst/>
            <a:gdLst/>
            <a:ahLst/>
            <a:cxnLst/>
            <a:rect l="l" t="t" r="r" b="b"/>
            <a:pathLst>
              <a:path w="2273300">
                <a:moveTo>
                  <a:pt x="0" y="0"/>
                </a:moveTo>
                <a:lnTo>
                  <a:pt x="2273011" y="1"/>
                </a:lnTo>
              </a:path>
            </a:pathLst>
          </a:custGeom>
          <a:ln w="21576">
            <a:solidFill>
              <a:srgbClr val="0433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260896" y="6080156"/>
            <a:ext cx="357949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Arithmetic Intensity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(FLOPS/BYTE)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3820504" y="221803"/>
            <a:ext cx="24466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The Roofline</a:t>
            </a:r>
            <a:r>
              <a:rPr spc="-50" dirty="0"/>
              <a:t> </a:t>
            </a:r>
            <a:r>
              <a:rPr spc="-5" dirty="0"/>
              <a:t>Model</a:t>
            </a:r>
          </a:p>
        </p:txBody>
      </p:sp>
      <p:sp>
        <p:nvSpPr>
          <p:cNvPr id="16" name="object 16"/>
          <p:cNvSpPr/>
          <p:nvPr/>
        </p:nvSpPr>
        <p:spPr>
          <a:xfrm>
            <a:off x="7080754" y="2968531"/>
            <a:ext cx="1905" cy="2740660"/>
          </a:xfrm>
          <a:custGeom>
            <a:avLst/>
            <a:gdLst/>
            <a:ahLst/>
            <a:cxnLst/>
            <a:rect l="l" t="t" r="r" b="b"/>
            <a:pathLst>
              <a:path w="1904" h="2740660">
                <a:moveTo>
                  <a:pt x="0" y="0"/>
                </a:moveTo>
                <a:lnTo>
                  <a:pt x="1586" y="2740183"/>
                </a:lnTo>
              </a:path>
            </a:pathLst>
          </a:custGeom>
          <a:ln w="21582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710285" y="2909860"/>
            <a:ext cx="1142365" cy="685165"/>
          </a:xfrm>
          <a:prstGeom prst="rect">
            <a:avLst/>
          </a:prstGeom>
          <a:solidFill>
            <a:srgbClr val="FFFDA9"/>
          </a:solidFill>
          <a:ln w="21577">
            <a:solidFill>
              <a:srgbClr val="929292"/>
            </a:solidFill>
          </a:ln>
        </p:spPr>
        <p:txBody>
          <a:bodyPr vert="horz" wrap="square" lIns="0" tIns="69850" rIns="0" bIns="0" rtlCol="0">
            <a:spAutoFit/>
          </a:bodyPr>
          <a:lstStyle/>
          <a:p>
            <a:pPr marL="357505">
              <a:lnSpc>
                <a:spcPts val="2080"/>
              </a:lnSpc>
              <a:spcBef>
                <a:spcPts val="550"/>
              </a:spcBef>
            </a:pPr>
            <a:r>
              <a:rPr sz="1800" spc="-5" dirty="0">
                <a:latin typeface="Arial"/>
                <a:cs typeface="Arial"/>
              </a:rPr>
              <a:t>BW</a:t>
            </a:r>
            <a:endParaRPr sz="1800">
              <a:latin typeface="Arial"/>
              <a:cs typeface="Arial"/>
            </a:endParaRPr>
          </a:p>
          <a:p>
            <a:pPr marL="243204">
              <a:lnSpc>
                <a:spcPts val="2080"/>
              </a:lnSpc>
            </a:pPr>
            <a:r>
              <a:rPr sz="1800" spc="-5" dirty="0">
                <a:latin typeface="Arial"/>
                <a:cs typeface="Arial"/>
              </a:rPr>
              <a:t>limited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18" name="object 18"/>
          <p:cNvSpPr txBox="1"/>
          <p:nvPr/>
        </p:nvSpPr>
        <p:spPr>
          <a:xfrm>
            <a:off x="7309166" y="2884488"/>
            <a:ext cx="1142365" cy="685165"/>
          </a:xfrm>
          <a:prstGeom prst="rect">
            <a:avLst/>
          </a:prstGeom>
          <a:solidFill>
            <a:srgbClr val="FFFDA9"/>
          </a:solidFill>
          <a:ln w="21577">
            <a:solidFill>
              <a:srgbClr val="929292"/>
            </a:solidFill>
          </a:ln>
        </p:spPr>
        <p:txBody>
          <a:bodyPr vert="horz" wrap="square" lIns="0" tIns="69850" rIns="0" bIns="0" rtlCol="0">
            <a:spAutoFit/>
          </a:bodyPr>
          <a:lstStyle/>
          <a:p>
            <a:pPr marL="245745">
              <a:lnSpc>
                <a:spcPts val="2080"/>
              </a:lnSpc>
              <a:spcBef>
                <a:spcPts val="550"/>
              </a:spcBef>
            </a:pPr>
            <a:r>
              <a:rPr sz="1800" spc="-10" dirty="0">
                <a:latin typeface="Arial"/>
                <a:cs typeface="Arial"/>
              </a:rPr>
              <a:t>FLOP</a:t>
            </a:r>
            <a:endParaRPr sz="1800">
              <a:latin typeface="Arial"/>
              <a:cs typeface="Arial"/>
            </a:endParaRPr>
          </a:p>
          <a:p>
            <a:pPr marL="243204">
              <a:lnSpc>
                <a:spcPts val="2080"/>
              </a:lnSpc>
            </a:pPr>
            <a:r>
              <a:rPr sz="1800" spc="-5" dirty="0">
                <a:latin typeface="Arial"/>
                <a:cs typeface="Arial"/>
              </a:rPr>
              <a:t>limited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20596" y="250549"/>
            <a:ext cx="648752" cy="26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7860" y="1370092"/>
            <a:ext cx="2404745" cy="1370330"/>
          </a:xfrm>
          <a:custGeom>
            <a:avLst/>
            <a:gdLst/>
            <a:ahLst/>
            <a:cxnLst/>
            <a:rect l="l" t="t" r="r" b="b"/>
            <a:pathLst>
              <a:path w="2404745" h="1370330">
                <a:moveTo>
                  <a:pt x="2176248" y="0"/>
                </a:moveTo>
                <a:lnTo>
                  <a:pt x="228416" y="0"/>
                </a:lnTo>
                <a:lnTo>
                  <a:pt x="182382" y="4639"/>
                </a:lnTo>
                <a:lnTo>
                  <a:pt x="139506" y="17945"/>
                </a:lnTo>
                <a:lnTo>
                  <a:pt x="100706" y="38999"/>
                </a:lnTo>
                <a:lnTo>
                  <a:pt x="66901" y="66883"/>
                </a:lnTo>
                <a:lnTo>
                  <a:pt x="39009" y="100679"/>
                </a:lnTo>
                <a:lnTo>
                  <a:pt x="17950" y="139468"/>
                </a:lnTo>
                <a:lnTo>
                  <a:pt x="4640" y="182332"/>
                </a:lnTo>
                <a:lnTo>
                  <a:pt x="0" y="228353"/>
                </a:lnTo>
                <a:lnTo>
                  <a:pt x="0" y="1141738"/>
                </a:lnTo>
                <a:lnTo>
                  <a:pt x="4640" y="1187760"/>
                </a:lnTo>
                <a:lnTo>
                  <a:pt x="17950" y="1230624"/>
                </a:lnTo>
                <a:lnTo>
                  <a:pt x="39009" y="1269413"/>
                </a:lnTo>
                <a:lnTo>
                  <a:pt x="66901" y="1303209"/>
                </a:lnTo>
                <a:lnTo>
                  <a:pt x="100706" y="1331093"/>
                </a:lnTo>
                <a:lnTo>
                  <a:pt x="139506" y="1352147"/>
                </a:lnTo>
                <a:lnTo>
                  <a:pt x="182382" y="1365453"/>
                </a:lnTo>
                <a:lnTo>
                  <a:pt x="228416" y="1370092"/>
                </a:lnTo>
                <a:lnTo>
                  <a:pt x="2176248" y="1370092"/>
                </a:lnTo>
                <a:lnTo>
                  <a:pt x="2222282" y="1365453"/>
                </a:lnTo>
                <a:lnTo>
                  <a:pt x="2265158" y="1352147"/>
                </a:lnTo>
                <a:lnTo>
                  <a:pt x="2303958" y="1331093"/>
                </a:lnTo>
                <a:lnTo>
                  <a:pt x="2337763" y="1303209"/>
                </a:lnTo>
                <a:lnTo>
                  <a:pt x="2365655" y="1269413"/>
                </a:lnTo>
                <a:lnTo>
                  <a:pt x="2386715" y="1230624"/>
                </a:lnTo>
                <a:lnTo>
                  <a:pt x="2400024" y="1187760"/>
                </a:lnTo>
                <a:lnTo>
                  <a:pt x="2404665" y="1141738"/>
                </a:lnTo>
                <a:lnTo>
                  <a:pt x="2404665" y="228353"/>
                </a:lnTo>
                <a:lnTo>
                  <a:pt x="2400024" y="182332"/>
                </a:lnTo>
                <a:lnTo>
                  <a:pt x="2386715" y="139468"/>
                </a:lnTo>
                <a:lnTo>
                  <a:pt x="2365655" y="100679"/>
                </a:lnTo>
                <a:lnTo>
                  <a:pt x="2337763" y="66883"/>
                </a:lnTo>
                <a:lnTo>
                  <a:pt x="2303958" y="38999"/>
                </a:lnTo>
                <a:lnTo>
                  <a:pt x="2265158" y="17945"/>
                </a:lnTo>
                <a:lnTo>
                  <a:pt x="2222282" y="4639"/>
                </a:lnTo>
                <a:lnTo>
                  <a:pt x="2176248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7860" y="1370092"/>
            <a:ext cx="2404745" cy="1370330"/>
          </a:xfrm>
          <a:custGeom>
            <a:avLst/>
            <a:gdLst/>
            <a:ahLst/>
            <a:cxnLst/>
            <a:rect l="l" t="t" r="r" b="b"/>
            <a:pathLst>
              <a:path w="2404745" h="1370330">
                <a:moveTo>
                  <a:pt x="0" y="228353"/>
                </a:moveTo>
                <a:lnTo>
                  <a:pt x="4640" y="182332"/>
                </a:lnTo>
                <a:lnTo>
                  <a:pt x="17950" y="139468"/>
                </a:lnTo>
                <a:lnTo>
                  <a:pt x="39009" y="100678"/>
                </a:lnTo>
                <a:lnTo>
                  <a:pt x="66901" y="66883"/>
                </a:lnTo>
                <a:lnTo>
                  <a:pt x="100706" y="38999"/>
                </a:lnTo>
                <a:lnTo>
                  <a:pt x="139506" y="17945"/>
                </a:lnTo>
                <a:lnTo>
                  <a:pt x="182382" y="4639"/>
                </a:lnTo>
                <a:lnTo>
                  <a:pt x="228416" y="0"/>
                </a:lnTo>
                <a:lnTo>
                  <a:pt x="2176248" y="0"/>
                </a:lnTo>
                <a:lnTo>
                  <a:pt x="2222282" y="4639"/>
                </a:lnTo>
                <a:lnTo>
                  <a:pt x="2265158" y="17945"/>
                </a:lnTo>
                <a:lnTo>
                  <a:pt x="2303958" y="38999"/>
                </a:lnTo>
                <a:lnTo>
                  <a:pt x="2337763" y="66883"/>
                </a:lnTo>
                <a:lnTo>
                  <a:pt x="2365655" y="100678"/>
                </a:lnTo>
                <a:lnTo>
                  <a:pt x="2386714" y="139468"/>
                </a:lnTo>
                <a:lnTo>
                  <a:pt x="2400024" y="182332"/>
                </a:lnTo>
                <a:lnTo>
                  <a:pt x="2404665" y="228353"/>
                </a:lnTo>
                <a:lnTo>
                  <a:pt x="2404665" y="1141737"/>
                </a:lnTo>
                <a:lnTo>
                  <a:pt x="2400024" y="1187759"/>
                </a:lnTo>
                <a:lnTo>
                  <a:pt x="2386714" y="1230623"/>
                </a:lnTo>
                <a:lnTo>
                  <a:pt x="2365655" y="1269412"/>
                </a:lnTo>
                <a:lnTo>
                  <a:pt x="2337763" y="1303208"/>
                </a:lnTo>
                <a:lnTo>
                  <a:pt x="2303958" y="1331092"/>
                </a:lnTo>
                <a:lnTo>
                  <a:pt x="2265158" y="1352146"/>
                </a:lnTo>
                <a:lnTo>
                  <a:pt x="2222282" y="1365452"/>
                </a:lnTo>
                <a:lnTo>
                  <a:pt x="2176248" y="1370091"/>
                </a:lnTo>
                <a:lnTo>
                  <a:pt x="228416" y="1370091"/>
                </a:lnTo>
                <a:lnTo>
                  <a:pt x="182382" y="1365452"/>
                </a:lnTo>
                <a:lnTo>
                  <a:pt x="139506" y="1352146"/>
                </a:lnTo>
                <a:lnTo>
                  <a:pt x="100706" y="1331092"/>
                </a:lnTo>
                <a:lnTo>
                  <a:pt x="66901" y="1303208"/>
                </a:lnTo>
                <a:lnTo>
                  <a:pt x="39009" y="1269412"/>
                </a:lnTo>
                <a:lnTo>
                  <a:pt x="17950" y="1230623"/>
                </a:lnTo>
                <a:lnTo>
                  <a:pt x="4640" y="1187759"/>
                </a:lnTo>
                <a:lnTo>
                  <a:pt x="0" y="1141737"/>
                </a:lnTo>
                <a:lnTo>
                  <a:pt x="0" y="228353"/>
                </a:lnTo>
                <a:close/>
              </a:path>
            </a:pathLst>
          </a:custGeom>
          <a:ln w="21577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91233" y="1777929"/>
            <a:ext cx="2044064" cy="55372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383540" marR="5080" indent="-371475">
              <a:lnSpc>
                <a:spcPts val="2000"/>
              </a:lnSpc>
              <a:spcBef>
                <a:spcPts val="295"/>
              </a:spcBef>
            </a:pPr>
            <a:r>
              <a:rPr sz="1800" spc="-5" dirty="0">
                <a:latin typeface="Arial"/>
                <a:cs typeface="Arial"/>
              </a:rPr>
              <a:t>for (i=0; i &lt; N; i=i+1)  a[i] =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2.3*b[i]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20550" y="3196882"/>
            <a:ext cx="2392045" cy="1370330"/>
          </a:xfrm>
          <a:custGeom>
            <a:avLst/>
            <a:gdLst/>
            <a:ahLst/>
            <a:cxnLst/>
            <a:rect l="l" t="t" r="r" b="b"/>
            <a:pathLst>
              <a:path w="2392045" h="1370329">
                <a:moveTo>
                  <a:pt x="2163558" y="0"/>
                </a:moveTo>
                <a:lnTo>
                  <a:pt x="228416" y="0"/>
                </a:lnTo>
                <a:lnTo>
                  <a:pt x="182382" y="4639"/>
                </a:lnTo>
                <a:lnTo>
                  <a:pt x="139506" y="17945"/>
                </a:lnTo>
                <a:lnTo>
                  <a:pt x="100706" y="38999"/>
                </a:lnTo>
                <a:lnTo>
                  <a:pt x="66901" y="66883"/>
                </a:lnTo>
                <a:lnTo>
                  <a:pt x="39009" y="100679"/>
                </a:lnTo>
                <a:lnTo>
                  <a:pt x="17950" y="139468"/>
                </a:lnTo>
                <a:lnTo>
                  <a:pt x="4640" y="182332"/>
                </a:lnTo>
                <a:lnTo>
                  <a:pt x="0" y="228353"/>
                </a:lnTo>
                <a:lnTo>
                  <a:pt x="0" y="1141737"/>
                </a:lnTo>
                <a:lnTo>
                  <a:pt x="4640" y="1187758"/>
                </a:lnTo>
                <a:lnTo>
                  <a:pt x="17950" y="1230623"/>
                </a:lnTo>
                <a:lnTo>
                  <a:pt x="39009" y="1269412"/>
                </a:lnTo>
                <a:lnTo>
                  <a:pt x="66901" y="1303207"/>
                </a:lnTo>
                <a:lnTo>
                  <a:pt x="100706" y="1331091"/>
                </a:lnTo>
                <a:lnTo>
                  <a:pt x="139506" y="1352146"/>
                </a:lnTo>
                <a:lnTo>
                  <a:pt x="182382" y="1365451"/>
                </a:lnTo>
                <a:lnTo>
                  <a:pt x="228416" y="1370091"/>
                </a:lnTo>
                <a:lnTo>
                  <a:pt x="2163558" y="1370091"/>
                </a:lnTo>
                <a:lnTo>
                  <a:pt x="2209592" y="1365451"/>
                </a:lnTo>
                <a:lnTo>
                  <a:pt x="2252468" y="1352146"/>
                </a:lnTo>
                <a:lnTo>
                  <a:pt x="2291268" y="1331091"/>
                </a:lnTo>
                <a:lnTo>
                  <a:pt x="2325073" y="1303207"/>
                </a:lnTo>
                <a:lnTo>
                  <a:pt x="2352965" y="1269412"/>
                </a:lnTo>
                <a:lnTo>
                  <a:pt x="2374025" y="1230623"/>
                </a:lnTo>
                <a:lnTo>
                  <a:pt x="2387334" y="1187758"/>
                </a:lnTo>
                <a:lnTo>
                  <a:pt x="2391975" y="1141737"/>
                </a:lnTo>
                <a:lnTo>
                  <a:pt x="2391975" y="228353"/>
                </a:lnTo>
                <a:lnTo>
                  <a:pt x="2387334" y="182332"/>
                </a:lnTo>
                <a:lnTo>
                  <a:pt x="2374025" y="139468"/>
                </a:lnTo>
                <a:lnTo>
                  <a:pt x="2352965" y="100679"/>
                </a:lnTo>
                <a:lnTo>
                  <a:pt x="2325073" y="66883"/>
                </a:lnTo>
                <a:lnTo>
                  <a:pt x="2291268" y="38999"/>
                </a:lnTo>
                <a:lnTo>
                  <a:pt x="2252468" y="17945"/>
                </a:lnTo>
                <a:lnTo>
                  <a:pt x="2209592" y="4639"/>
                </a:lnTo>
                <a:lnTo>
                  <a:pt x="2163558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0550" y="3196881"/>
            <a:ext cx="2392045" cy="1370330"/>
          </a:xfrm>
          <a:custGeom>
            <a:avLst/>
            <a:gdLst/>
            <a:ahLst/>
            <a:cxnLst/>
            <a:rect l="l" t="t" r="r" b="b"/>
            <a:pathLst>
              <a:path w="2392045" h="1370329">
                <a:moveTo>
                  <a:pt x="0" y="228353"/>
                </a:moveTo>
                <a:lnTo>
                  <a:pt x="4640" y="182332"/>
                </a:lnTo>
                <a:lnTo>
                  <a:pt x="17950" y="139468"/>
                </a:lnTo>
                <a:lnTo>
                  <a:pt x="39009" y="100678"/>
                </a:lnTo>
                <a:lnTo>
                  <a:pt x="66901" y="66883"/>
                </a:lnTo>
                <a:lnTo>
                  <a:pt x="100706" y="38999"/>
                </a:lnTo>
                <a:lnTo>
                  <a:pt x="139506" y="17945"/>
                </a:lnTo>
                <a:lnTo>
                  <a:pt x="182382" y="4639"/>
                </a:lnTo>
                <a:lnTo>
                  <a:pt x="228416" y="0"/>
                </a:lnTo>
                <a:lnTo>
                  <a:pt x="2163559" y="0"/>
                </a:lnTo>
                <a:lnTo>
                  <a:pt x="2209592" y="4639"/>
                </a:lnTo>
                <a:lnTo>
                  <a:pt x="2252469" y="17945"/>
                </a:lnTo>
                <a:lnTo>
                  <a:pt x="2291268" y="38999"/>
                </a:lnTo>
                <a:lnTo>
                  <a:pt x="2325073" y="66883"/>
                </a:lnTo>
                <a:lnTo>
                  <a:pt x="2352965" y="100678"/>
                </a:lnTo>
                <a:lnTo>
                  <a:pt x="2374025" y="139468"/>
                </a:lnTo>
                <a:lnTo>
                  <a:pt x="2387334" y="182332"/>
                </a:lnTo>
                <a:lnTo>
                  <a:pt x="2391975" y="228353"/>
                </a:lnTo>
                <a:lnTo>
                  <a:pt x="2391975" y="1141738"/>
                </a:lnTo>
                <a:lnTo>
                  <a:pt x="2387334" y="1187759"/>
                </a:lnTo>
                <a:lnTo>
                  <a:pt x="2374025" y="1230623"/>
                </a:lnTo>
                <a:lnTo>
                  <a:pt x="2352965" y="1269412"/>
                </a:lnTo>
                <a:lnTo>
                  <a:pt x="2325073" y="1303208"/>
                </a:lnTo>
                <a:lnTo>
                  <a:pt x="2291268" y="1331092"/>
                </a:lnTo>
                <a:lnTo>
                  <a:pt x="2252469" y="1352146"/>
                </a:lnTo>
                <a:lnTo>
                  <a:pt x="2209592" y="1365452"/>
                </a:lnTo>
                <a:lnTo>
                  <a:pt x="2163559" y="1370091"/>
                </a:lnTo>
                <a:lnTo>
                  <a:pt x="228416" y="1370091"/>
                </a:lnTo>
                <a:lnTo>
                  <a:pt x="182382" y="1365452"/>
                </a:lnTo>
                <a:lnTo>
                  <a:pt x="139506" y="1352146"/>
                </a:lnTo>
                <a:lnTo>
                  <a:pt x="100706" y="1331092"/>
                </a:lnTo>
                <a:lnTo>
                  <a:pt x="66901" y="1303208"/>
                </a:lnTo>
                <a:lnTo>
                  <a:pt x="39009" y="1269412"/>
                </a:lnTo>
                <a:lnTo>
                  <a:pt x="17950" y="1230623"/>
                </a:lnTo>
                <a:lnTo>
                  <a:pt x="4640" y="1187759"/>
                </a:lnTo>
                <a:lnTo>
                  <a:pt x="0" y="1141738"/>
                </a:lnTo>
                <a:lnTo>
                  <a:pt x="0" y="228353"/>
                </a:lnTo>
                <a:close/>
              </a:path>
            </a:pathLst>
          </a:custGeom>
          <a:ln w="21577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97578" y="3604718"/>
            <a:ext cx="2044064" cy="55372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70815" marR="5080" indent="-158750">
              <a:lnSpc>
                <a:spcPts val="2000"/>
              </a:lnSpc>
              <a:spcBef>
                <a:spcPts val="295"/>
              </a:spcBef>
            </a:pPr>
            <a:r>
              <a:rPr sz="1800" spc="-5" dirty="0">
                <a:latin typeface="Arial"/>
                <a:cs typeface="Arial"/>
              </a:rPr>
              <a:t>for (i=0; i &lt; N; i=i+1)  a[i] =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b[i]*b[i]+b[i]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0896" y="4999884"/>
            <a:ext cx="3608704" cy="1370330"/>
          </a:xfrm>
          <a:custGeom>
            <a:avLst/>
            <a:gdLst/>
            <a:ahLst/>
            <a:cxnLst/>
            <a:rect l="l" t="t" r="r" b="b"/>
            <a:pathLst>
              <a:path w="3608704" h="1370329">
                <a:moveTo>
                  <a:pt x="3380166" y="0"/>
                </a:moveTo>
                <a:lnTo>
                  <a:pt x="228416" y="0"/>
                </a:lnTo>
                <a:lnTo>
                  <a:pt x="182382" y="4639"/>
                </a:lnTo>
                <a:lnTo>
                  <a:pt x="139506" y="17945"/>
                </a:lnTo>
                <a:lnTo>
                  <a:pt x="100706" y="38999"/>
                </a:lnTo>
                <a:lnTo>
                  <a:pt x="66901" y="66883"/>
                </a:lnTo>
                <a:lnTo>
                  <a:pt x="39009" y="100679"/>
                </a:lnTo>
                <a:lnTo>
                  <a:pt x="17950" y="139468"/>
                </a:lnTo>
                <a:lnTo>
                  <a:pt x="4640" y="182332"/>
                </a:lnTo>
                <a:lnTo>
                  <a:pt x="0" y="228353"/>
                </a:lnTo>
                <a:lnTo>
                  <a:pt x="0" y="1141738"/>
                </a:lnTo>
                <a:lnTo>
                  <a:pt x="4640" y="1187760"/>
                </a:lnTo>
                <a:lnTo>
                  <a:pt x="17950" y="1230624"/>
                </a:lnTo>
                <a:lnTo>
                  <a:pt x="39009" y="1269413"/>
                </a:lnTo>
                <a:lnTo>
                  <a:pt x="66901" y="1303209"/>
                </a:lnTo>
                <a:lnTo>
                  <a:pt x="100706" y="1331093"/>
                </a:lnTo>
                <a:lnTo>
                  <a:pt x="139506" y="1352147"/>
                </a:lnTo>
                <a:lnTo>
                  <a:pt x="182382" y="1365452"/>
                </a:lnTo>
                <a:lnTo>
                  <a:pt x="228416" y="1370092"/>
                </a:lnTo>
                <a:lnTo>
                  <a:pt x="3380166" y="1370092"/>
                </a:lnTo>
                <a:lnTo>
                  <a:pt x="3426200" y="1365452"/>
                </a:lnTo>
                <a:lnTo>
                  <a:pt x="3469076" y="1352147"/>
                </a:lnTo>
                <a:lnTo>
                  <a:pt x="3507876" y="1331093"/>
                </a:lnTo>
                <a:lnTo>
                  <a:pt x="3541681" y="1303209"/>
                </a:lnTo>
                <a:lnTo>
                  <a:pt x="3569573" y="1269413"/>
                </a:lnTo>
                <a:lnTo>
                  <a:pt x="3590633" y="1230624"/>
                </a:lnTo>
                <a:lnTo>
                  <a:pt x="3603942" y="1187760"/>
                </a:lnTo>
                <a:lnTo>
                  <a:pt x="3608583" y="1141738"/>
                </a:lnTo>
                <a:lnTo>
                  <a:pt x="3608583" y="228353"/>
                </a:lnTo>
                <a:lnTo>
                  <a:pt x="3603942" y="182332"/>
                </a:lnTo>
                <a:lnTo>
                  <a:pt x="3590633" y="139468"/>
                </a:lnTo>
                <a:lnTo>
                  <a:pt x="3569573" y="100679"/>
                </a:lnTo>
                <a:lnTo>
                  <a:pt x="3541681" y="66883"/>
                </a:lnTo>
                <a:lnTo>
                  <a:pt x="3507876" y="38999"/>
                </a:lnTo>
                <a:lnTo>
                  <a:pt x="3469076" y="17945"/>
                </a:lnTo>
                <a:lnTo>
                  <a:pt x="3426200" y="4639"/>
                </a:lnTo>
                <a:lnTo>
                  <a:pt x="3380166" y="0"/>
                </a:lnTo>
                <a:close/>
              </a:path>
            </a:pathLst>
          </a:custGeom>
          <a:solidFill>
            <a:srgbClr val="FFFD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0896" y="4999884"/>
            <a:ext cx="3608704" cy="1370330"/>
          </a:xfrm>
          <a:custGeom>
            <a:avLst/>
            <a:gdLst/>
            <a:ahLst/>
            <a:cxnLst/>
            <a:rect l="l" t="t" r="r" b="b"/>
            <a:pathLst>
              <a:path w="3608704" h="1370329">
                <a:moveTo>
                  <a:pt x="0" y="228353"/>
                </a:moveTo>
                <a:lnTo>
                  <a:pt x="4640" y="182332"/>
                </a:lnTo>
                <a:lnTo>
                  <a:pt x="17950" y="139468"/>
                </a:lnTo>
                <a:lnTo>
                  <a:pt x="39009" y="100678"/>
                </a:lnTo>
                <a:lnTo>
                  <a:pt x="66901" y="66883"/>
                </a:lnTo>
                <a:lnTo>
                  <a:pt x="100706" y="38999"/>
                </a:lnTo>
                <a:lnTo>
                  <a:pt x="139506" y="17945"/>
                </a:lnTo>
                <a:lnTo>
                  <a:pt x="182382" y="4639"/>
                </a:lnTo>
                <a:lnTo>
                  <a:pt x="228416" y="0"/>
                </a:lnTo>
                <a:lnTo>
                  <a:pt x="3380166" y="0"/>
                </a:lnTo>
                <a:lnTo>
                  <a:pt x="3426200" y="4639"/>
                </a:lnTo>
                <a:lnTo>
                  <a:pt x="3469076" y="17945"/>
                </a:lnTo>
                <a:lnTo>
                  <a:pt x="3507876" y="38999"/>
                </a:lnTo>
                <a:lnTo>
                  <a:pt x="3541681" y="66883"/>
                </a:lnTo>
                <a:lnTo>
                  <a:pt x="3569573" y="100678"/>
                </a:lnTo>
                <a:lnTo>
                  <a:pt x="3590633" y="139468"/>
                </a:lnTo>
                <a:lnTo>
                  <a:pt x="3603942" y="182332"/>
                </a:lnTo>
                <a:lnTo>
                  <a:pt x="3608583" y="228353"/>
                </a:lnTo>
                <a:lnTo>
                  <a:pt x="3608583" y="1141738"/>
                </a:lnTo>
                <a:lnTo>
                  <a:pt x="3603942" y="1187759"/>
                </a:lnTo>
                <a:lnTo>
                  <a:pt x="3590633" y="1230623"/>
                </a:lnTo>
                <a:lnTo>
                  <a:pt x="3569573" y="1269412"/>
                </a:lnTo>
                <a:lnTo>
                  <a:pt x="3541681" y="1303208"/>
                </a:lnTo>
                <a:lnTo>
                  <a:pt x="3507876" y="1331092"/>
                </a:lnTo>
                <a:lnTo>
                  <a:pt x="3469076" y="1352146"/>
                </a:lnTo>
                <a:lnTo>
                  <a:pt x="3426200" y="1365452"/>
                </a:lnTo>
                <a:lnTo>
                  <a:pt x="3380166" y="1370091"/>
                </a:lnTo>
                <a:lnTo>
                  <a:pt x="228416" y="1370091"/>
                </a:lnTo>
                <a:lnTo>
                  <a:pt x="182382" y="1365452"/>
                </a:lnTo>
                <a:lnTo>
                  <a:pt x="139506" y="1352146"/>
                </a:lnTo>
                <a:lnTo>
                  <a:pt x="100706" y="1331092"/>
                </a:lnTo>
                <a:lnTo>
                  <a:pt x="66901" y="1303208"/>
                </a:lnTo>
                <a:lnTo>
                  <a:pt x="39009" y="1269412"/>
                </a:lnTo>
                <a:lnTo>
                  <a:pt x="17950" y="1230623"/>
                </a:lnTo>
                <a:lnTo>
                  <a:pt x="4640" y="1187759"/>
                </a:lnTo>
                <a:lnTo>
                  <a:pt x="0" y="1141738"/>
                </a:lnTo>
                <a:lnTo>
                  <a:pt x="0" y="228353"/>
                </a:lnTo>
                <a:close/>
              </a:path>
            </a:pathLst>
          </a:custGeom>
          <a:ln w="21576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995614" y="5776903"/>
            <a:ext cx="5638800" cy="0"/>
          </a:xfrm>
          <a:custGeom>
            <a:avLst/>
            <a:gdLst/>
            <a:ahLst/>
            <a:cxnLst/>
            <a:rect l="l" t="t" r="r" b="b"/>
            <a:pathLst>
              <a:path w="5638800">
                <a:moveTo>
                  <a:pt x="0" y="0"/>
                </a:moveTo>
                <a:lnTo>
                  <a:pt x="5638450" y="0"/>
                </a:lnTo>
              </a:path>
            </a:pathLst>
          </a:custGeom>
          <a:ln w="273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579390" y="5735909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0" y="0"/>
                </a:moveTo>
                <a:lnTo>
                  <a:pt x="0" y="81989"/>
                </a:lnTo>
                <a:lnTo>
                  <a:pt x="82011" y="4099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995614" y="1167627"/>
            <a:ext cx="0" cy="4609465"/>
          </a:xfrm>
          <a:custGeom>
            <a:avLst/>
            <a:gdLst/>
            <a:ahLst/>
            <a:cxnLst/>
            <a:rect l="l" t="t" r="r" b="b"/>
            <a:pathLst>
              <a:path h="4609465">
                <a:moveTo>
                  <a:pt x="0" y="4609275"/>
                </a:moveTo>
                <a:lnTo>
                  <a:pt x="0" y="0"/>
                </a:lnTo>
              </a:path>
            </a:pathLst>
          </a:custGeom>
          <a:ln w="273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954608" y="1140297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41005" y="0"/>
                </a:moveTo>
                <a:lnTo>
                  <a:pt x="0" y="81988"/>
                </a:lnTo>
                <a:lnTo>
                  <a:pt x="82011" y="81988"/>
                </a:lnTo>
                <a:lnTo>
                  <a:pt x="4100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418841" y="2742421"/>
            <a:ext cx="280670" cy="20180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5" dirty="0">
                <a:latin typeface="Arial"/>
                <a:cs typeface="Arial"/>
              </a:rPr>
              <a:t>Performance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[GF/s]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995614" y="2993904"/>
            <a:ext cx="2512695" cy="2783205"/>
          </a:xfrm>
          <a:custGeom>
            <a:avLst/>
            <a:gdLst/>
            <a:ahLst/>
            <a:cxnLst/>
            <a:rect l="l" t="t" r="r" b="b"/>
            <a:pathLst>
              <a:path w="2512695" h="2783204">
                <a:moveTo>
                  <a:pt x="0" y="2782999"/>
                </a:moveTo>
                <a:lnTo>
                  <a:pt x="2512526" y="0"/>
                </a:lnTo>
              </a:path>
            </a:pathLst>
          </a:custGeom>
          <a:ln w="21579">
            <a:solidFill>
              <a:srgbClr val="0433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519243" y="2995490"/>
            <a:ext cx="3142615" cy="0"/>
          </a:xfrm>
          <a:custGeom>
            <a:avLst/>
            <a:gdLst/>
            <a:ahLst/>
            <a:cxnLst/>
            <a:rect l="l" t="t" r="r" b="b"/>
            <a:pathLst>
              <a:path w="3142615">
                <a:moveTo>
                  <a:pt x="0" y="0"/>
                </a:moveTo>
                <a:lnTo>
                  <a:pt x="3142243" y="1"/>
                </a:lnTo>
              </a:path>
            </a:pathLst>
          </a:custGeom>
          <a:ln w="21576">
            <a:solidFill>
              <a:srgbClr val="0433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23471" y="5407721"/>
            <a:ext cx="7233920" cy="8502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4096385" algn="ctr">
              <a:lnSpc>
                <a:spcPts val="208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for (i=0; i &lt; N;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i=i+1)</a:t>
            </a:r>
            <a:endParaRPr sz="1800">
              <a:latin typeface="Arial"/>
              <a:cs typeface="Arial"/>
            </a:endParaRPr>
          </a:p>
          <a:p>
            <a:pPr marR="4097020" algn="ctr">
              <a:lnSpc>
                <a:spcPts val="2080"/>
              </a:lnSpc>
            </a:pPr>
            <a:r>
              <a:rPr sz="1800" spc="-5" dirty="0">
                <a:latin typeface="Arial"/>
                <a:cs typeface="Arial"/>
              </a:rPr>
              <a:t>a[i] =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b[i]*b[i]+sin(b[i])+exp(b[i])</a:t>
            </a:r>
            <a:endParaRPr sz="1800">
              <a:latin typeface="Arial"/>
              <a:cs typeface="Arial"/>
            </a:endParaRPr>
          </a:p>
          <a:p>
            <a:pPr marL="3666490">
              <a:lnSpc>
                <a:spcPct val="100000"/>
              </a:lnSpc>
              <a:spcBef>
                <a:spcPts val="175"/>
              </a:spcBef>
            </a:pPr>
            <a:r>
              <a:rPr sz="1800" spc="-5" dirty="0">
                <a:latin typeface="Arial"/>
                <a:cs typeface="Arial"/>
              </a:rPr>
              <a:t>Arithmetic Intensity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(FLOPS/BYTE)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917190" y="4831794"/>
            <a:ext cx="0" cy="902335"/>
          </a:xfrm>
          <a:custGeom>
            <a:avLst/>
            <a:gdLst/>
            <a:ahLst/>
            <a:cxnLst/>
            <a:rect l="l" t="t" r="r" b="b"/>
            <a:pathLst>
              <a:path h="902335">
                <a:moveTo>
                  <a:pt x="0" y="0"/>
                </a:moveTo>
                <a:lnTo>
                  <a:pt x="1" y="902294"/>
                </a:lnTo>
              </a:path>
            </a:pathLst>
          </a:custGeom>
          <a:ln w="36689">
            <a:solidFill>
              <a:srgbClr val="78A6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287658" y="3341185"/>
            <a:ext cx="0" cy="2501265"/>
          </a:xfrm>
          <a:custGeom>
            <a:avLst/>
            <a:gdLst/>
            <a:ahLst/>
            <a:cxnLst/>
            <a:rect l="l" t="t" r="r" b="b"/>
            <a:pathLst>
              <a:path h="2501265">
                <a:moveTo>
                  <a:pt x="0" y="0"/>
                </a:moveTo>
                <a:lnTo>
                  <a:pt x="1" y="2500735"/>
                </a:lnTo>
              </a:path>
            </a:pathLst>
          </a:custGeom>
          <a:ln w="36689">
            <a:solidFill>
              <a:srgbClr val="78A6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765988" y="3005005"/>
            <a:ext cx="0" cy="2729230"/>
          </a:xfrm>
          <a:custGeom>
            <a:avLst/>
            <a:gdLst/>
            <a:ahLst/>
            <a:cxnLst/>
            <a:rect l="l" t="t" r="r" b="b"/>
            <a:pathLst>
              <a:path h="2729229">
                <a:moveTo>
                  <a:pt x="0" y="0"/>
                </a:moveTo>
                <a:lnTo>
                  <a:pt x="0" y="2729083"/>
                </a:lnTo>
              </a:path>
            </a:pathLst>
          </a:custGeom>
          <a:ln w="36689">
            <a:solidFill>
              <a:srgbClr val="78A6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017821" y="4795322"/>
            <a:ext cx="899794" cy="0"/>
          </a:xfrm>
          <a:custGeom>
            <a:avLst/>
            <a:gdLst/>
            <a:ahLst/>
            <a:cxnLst/>
            <a:rect l="l" t="t" r="r" b="b"/>
            <a:pathLst>
              <a:path w="899795">
                <a:moveTo>
                  <a:pt x="899369" y="0"/>
                </a:moveTo>
                <a:lnTo>
                  <a:pt x="0" y="0"/>
                </a:lnTo>
              </a:path>
            </a:pathLst>
          </a:custGeom>
          <a:ln w="21576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992441" y="475726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137" y="0"/>
                </a:moveTo>
                <a:lnTo>
                  <a:pt x="0" y="38058"/>
                </a:lnTo>
                <a:lnTo>
                  <a:pt x="76137" y="76116"/>
                </a:lnTo>
                <a:lnTo>
                  <a:pt x="76137" y="0"/>
                </a:lnTo>
                <a:close/>
              </a:path>
            </a:pathLst>
          </a:custGeom>
          <a:solidFill>
            <a:srgbClr val="9292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076509" y="3353871"/>
            <a:ext cx="2041525" cy="0"/>
          </a:xfrm>
          <a:custGeom>
            <a:avLst/>
            <a:gdLst/>
            <a:ahLst/>
            <a:cxnLst/>
            <a:rect l="l" t="t" r="r" b="b"/>
            <a:pathLst>
              <a:path w="2041525">
                <a:moveTo>
                  <a:pt x="2041426" y="0"/>
                </a:moveTo>
                <a:lnTo>
                  <a:pt x="0" y="1"/>
                </a:lnTo>
              </a:path>
            </a:pathLst>
          </a:custGeom>
          <a:ln w="21576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051131" y="331581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136" y="0"/>
                </a:moveTo>
                <a:lnTo>
                  <a:pt x="0" y="38058"/>
                </a:lnTo>
                <a:lnTo>
                  <a:pt x="76136" y="76116"/>
                </a:lnTo>
                <a:lnTo>
                  <a:pt x="76136" y="0"/>
                </a:lnTo>
                <a:close/>
              </a:path>
            </a:pathLst>
          </a:custGeom>
          <a:solidFill>
            <a:srgbClr val="9292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089198" y="3005005"/>
            <a:ext cx="2270125" cy="0"/>
          </a:xfrm>
          <a:custGeom>
            <a:avLst/>
            <a:gdLst/>
            <a:ahLst/>
            <a:cxnLst/>
            <a:rect l="l" t="t" r="r" b="b"/>
            <a:pathLst>
              <a:path w="2270125">
                <a:moveTo>
                  <a:pt x="2269838" y="0"/>
                </a:moveTo>
                <a:lnTo>
                  <a:pt x="0" y="1"/>
                </a:lnTo>
              </a:path>
            </a:pathLst>
          </a:custGeom>
          <a:ln w="21576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063819" y="2966948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137" y="0"/>
                </a:moveTo>
                <a:lnTo>
                  <a:pt x="0" y="38058"/>
                </a:lnTo>
                <a:lnTo>
                  <a:pt x="76137" y="76116"/>
                </a:lnTo>
                <a:lnTo>
                  <a:pt x="76137" y="0"/>
                </a:lnTo>
                <a:close/>
              </a:path>
            </a:pathLst>
          </a:custGeom>
          <a:solidFill>
            <a:srgbClr val="9292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>
            <a:spLocks noGrp="1"/>
          </p:cNvSpPr>
          <p:nvPr>
            <p:ph type="title"/>
          </p:nvPr>
        </p:nvSpPr>
        <p:spPr>
          <a:xfrm>
            <a:off x="3820504" y="186915"/>
            <a:ext cx="24466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The Roofline</a:t>
            </a:r>
            <a:r>
              <a:rPr spc="-50" dirty="0"/>
              <a:t> </a:t>
            </a:r>
            <a:r>
              <a:rPr spc="-5" dirty="0"/>
              <a:t>Model</a:t>
            </a:r>
          </a:p>
        </p:txBody>
      </p:sp>
      <p:sp>
        <p:nvSpPr>
          <p:cNvPr id="29" name="object 2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8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20596" y="250549"/>
            <a:ext cx="648752" cy="26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904517" y="947070"/>
            <a:ext cx="656399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"/>
                <a:cs typeface="Arial"/>
              </a:rPr>
              <a:t>FLOPS / Bytes ratio – one of the basic characteristics of a</a:t>
            </a:r>
            <a:r>
              <a:rPr sz="1800" spc="8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kernel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1166" y="1408150"/>
            <a:ext cx="4111625" cy="1370330"/>
          </a:xfrm>
          <a:prstGeom prst="rect">
            <a:avLst/>
          </a:prstGeom>
          <a:solidFill>
            <a:srgbClr val="FFFDA9"/>
          </a:solidFill>
          <a:ln w="21576">
            <a:solidFill>
              <a:srgbClr val="92929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1423670" marR="1061085" indent="-349250">
              <a:lnSpc>
                <a:spcPts val="2000"/>
              </a:lnSpc>
              <a:spcBef>
                <a:spcPts val="1210"/>
              </a:spcBef>
            </a:pPr>
            <a:r>
              <a:rPr sz="1800" spc="-5" dirty="0">
                <a:latin typeface="Arial"/>
                <a:cs typeface="Arial"/>
              </a:rPr>
              <a:t>for (i = 0; i &lt; N; ++i)  z[i] =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x[i]+y[i]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169395" y="1455723"/>
            <a:ext cx="4111625" cy="1321435"/>
          </a:xfrm>
          <a:custGeom>
            <a:avLst/>
            <a:gdLst/>
            <a:ahLst/>
            <a:cxnLst/>
            <a:rect l="l" t="t" r="r" b="b"/>
            <a:pathLst>
              <a:path w="4111625" h="1321435">
                <a:moveTo>
                  <a:pt x="0" y="0"/>
                </a:moveTo>
                <a:lnTo>
                  <a:pt x="4111406" y="0"/>
                </a:lnTo>
                <a:lnTo>
                  <a:pt x="4111406" y="1320934"/>
                </a:lnTo>
                <a:lnTo>
                  <a:pt x="0" y="1320934"/>
                </a:lnTo>
                <a:lnTo>
                  <a:pt x="0" y="0"/>
                </a:lnTo>
                <a:close/>
              </a:path>
            </a:pathLst>
          </a:custGeom>
          <a:ln w="21576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992934" y="1456726"/>
            <a:ext cx="2482850" cy="1061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4790" indent="-1003300">
              <a:lnSpc>
                <a:spcPts val="2080"/>
              </a:lnSpc>
              <a:spcBef>
                <a:spcPts val="95"/>
              </a:spcBef>
              <a:buAutoNum type="arabicPlain"/>
              <a:tabLst>
                <a:tab pos="1494790" algn="l"/>
                <a:tab pos="1495425" algn="l"/>
              </a:tabLst>
            </a:pPr>
            <a:r>
              <a:rPr sz="1800" spc="-5" dirty="0">
                <a:latin typeface="Arial"/>
                <a:cs typeface="Arial"/>
              </a:rPr>
              <a:t>ADD</a:t>
            </a:r>
            <a:endParaRPr sz="1800">
              <a:latin typeface="Arial"/>
              <a:cs typeface="Arial"/>
            </a:endParaRPr>
          </a:p>
          <a:p>
            <a:pPr marL="669290" indent="-619760">
              <a:lnSpc>
                <a:spcPts val="2000"/>
              </a:lnSpc>
              <a:buAutoNum type="arabicPlain"/>
              <a:tabLst>
                <a:tab pos="669925" algn="l"/>
              </a:tabLst>
            </a:pPr>
            <a:r>
              <a:rPr sz="1800" spc="-5" dirty="0">
                <a:latin typeface="Arial"/>
                <a:cs typeface="Arial"/>
              </a:rPr>
              <a:t>(8 byte)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loads</a:t>
            </a:r>
            <a:endParaRPr sz="1800">
              <a:latin typeface="Arial"/>
              <a:cs typeface="Arial"/>
            </a:endParaRPr>
          </a:p>
          <a:p>
            <a:pPr marR="4445" algn="ctr">
              <a:lnSpc>
                <a:spcPts val="2000"/>
              </a:lnSpc>
            </a:pPr>
            <a:r>
              <a:rPr sz="1800" spc="-5" dirty="0">
                <a:latin typeface="Arial"/>
                <a:cs typeface="Arial"/>
              </a:rPr>
              <a:t>1 (8 byte)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write</a:t>
            </a:r>
            <a:endParaRPr sz="1800">
              <a:latin typeface="Arial"/>
              <a:cs typeface="Arial"/>
            </a:endParaRPr>
          </a:p>
          <a:p>
            <a:pPr marR="5080" algn="ctr">
              <a:lnSpc>
                <a:spcPts val="2080"/>
              </a:lnSpc>
            </a:pPr>
            <a:r>
              <a:rPr sz="1800" spc="-5" dirty="0">
                <a:latin typeface="Arial"/>
                <a:cs typeface="Arial"/>
              </a:rPr>
              <a:t>AI = 1 / (2*8 + 8) =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1/24*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6062" y="2909860"/>
            <a:ext cx="4111625" cy="1598930"/>
          </a:xfrm>
          <a:prstGeom prst="rect">
            <a:avLst/>
          </a:prstGeom>
          <a:solidFill>
            <a:srgbClr val="FFFDA9"/>
          </a:solidFill>
          <a:ln w="21577">
            <a:solidFill>
              <a:srgbClr val="92929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00">
              <a:latin typeface="Times New Roman"/>
              <a:cs typeface="Times New Roman"/>
            </a:endParaRPr>
          </a:p>
          <a:p>
            <a:pPr marL="1233170" marR="1061085" indent="-159385">
              <a:lnSpc>
                <a:spcPts val="2000"/>
              </a:lnSpc>
            </a:pPr>
            <a:r>
              <a:rPr sz="1800" spc="-5" dirty="0">
                <a:latin typeface="Arial"/>
                <a:cs typeface="Arial"/>
              </a:rPr>
              <a:t>for (i = 0; i &lt; N; ++i)  z[i] =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x[i]+y[i]*x[i]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169395" y="2859116"/>
            <a:ext cx="4111625" cy="1663700"/>
          </a:xfrm>
          <a:custGeom>
            <a:avLst/>
            <a:gdLst/>
            <a:ahLst/>
            <a:cxnLst/>
            <a:rect l="l" t="t" r="r" b="b"/>
            <a:pathLst>
              <a:path w="4111625" h="1663700">
                <a:moveTo>
                  <a:pt x="0" y="0"/>
                </a:moveTo>
                <a:lnTo>
                  <a:pt x="4111406" y="0"/>
                </a:lnTo>
                <a:lnTo>
                  <a:pt x="4111406" y="1663455"/>
                </a:lnTo>
                <a:lnTo>
                  <a:pt x="0" y="1663455"/>
                </a:lnTo>
                <a:lnTo>
                  <a:pt x="0" y="0"/>
                </a:lnTo>
                <a:close/>
              </a:path>
            </a:pathLst>
          </a:custGeom>
          <a:ln w="21577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992934" y="2903961"/>
            <a:ext cx="2482850" cy="1314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3875">
              <a:lnSpc>
                <a:spcPts val="2080"/>
              </a:lnSpc>
              <a:spcBef>
                <a:spcPts val="95"/>
              </a:spcBef>
              <a:tabLst>
                <a:tab pos="1463040" algn="l"/>
              </a:tabLst>
            </a:pPr>
            <a:r>
              <a:rPr sz="1800" spc="-5" dirty="0">
                <a:latin typeface="Arial"/>
                <a:cs typeface="Arial"/>
              </a:rPr>
              <a:t>1	ADD</a:t>
            </a:r>
            <a:endParaRPr sz="1800">
              <a:latin typeface="Arial"/>
              <a:cs typeface="Arial"/>
            </a:endParaRPr>
          </a:p>
          <a:p>
            <a:pPr marL="1469390" indent="-952500">
              <a:lnSpc>
                <a:spcPts val="2000"/>
              </a:lnSpc>
              <a:buAutoNum type="arabicPlain"/>
              <a:tabLst>
                <a:tab pos="1469390" algn="l"/>
                <a:tab pos="1470025" algn="l"/>
              </a:tabLst>
            </a:pPr>
            <a:r>
              <a:rPr sz="1800" spc="-5" dirty="0">
                <a:latin typeface="Arial"/>
                <a:cs typeface="Arial"/>
              </a:rPr>
              <a:t>MUL</a:t>
            </a:r>
            <a:endParaRPr sz="1800">
              <a:latin typeface="Arial"/>
              <a:cs typeface="Arial"/>
            </a:endParaRPr>
          </a:p>
          <a:p>
            <a:pPr marL="669290" indent="-619760">
              <a:lnSpc>
                <a:spcPts val="2000"/>
              </a:lnSpc>
              <a:buAutoNum type="arabicPlain"/>
              <a:tabLst>
                <a:tab pos="669925" algn="l"/>
              </a:tabLst>
            </a:pPr>
            <a:r>
              <a:rPr sz="1800" spc="-5" dirty="0">
                <a:latin typeface="Arial"/>
                <a:cs typeface="Arial"/>
              </a:rPr>
              <a:t>(8 byte)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loads</a:t>
            </a:r>
            <a:endParaRPr sz="1800">
              <a:latin typeface="Arial"/>
              <a:cs typeface="Arial"/>
            </a:endParaRPr>
          </a:p>
          <a:p>
            <a:pPr marR="4445" algn="ctr">
              <a:lnSpc>
                <a:spcPts val="2000"/>
              </a:lnSpc>
            </a:pPr>
            <a:r>
              <a:rPr sz="1800" spc="-5" dirty="0">
                <a:latin typeface="Arial"/>
                <a:cs typeface="Arial"/>
              </a:rPr>
              <a:t>1 (8 byte)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write</a:t>
            </a:r>
            <a:endParaRPr sz="1800">
              <a:latin typeface="Arial"/>
              <a:cs typeface="Arial"/>
            </a:endParaRPr>
          </a:p>
          <a:p>
            <a:pPr marR="5080" algn="ctr">
              <a:lnSpc>
                <a:spcPts val="2080"/>
              </a:lnSpc>
            </a:pPr>
            <a:r>
              <a:rPr sz="1800" spc="-5" dirty="0">
                <a:latin typeface="Arial"/>
                <a:cs typeface="Arial"/>
              </a:rPr>
              <a:t>AI = 2 / (2*8 + 8) =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1/12*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36062" y="4605031"/>
            <a:ext cx="4111625" cy="1917700"/>
          </a:xfrm>
          <a:prstGeom prst="rect">
            <a:avLst/>
          </a:prstGeom>
          <a:solidFill>
            <a:srgbClr val="FFFDA9"/>
          </a:solidFill>
          <a:ln w="21577">
            <a:solidFill>
              <a:srgbClr val="929292"/>
            </a:solidFill>
          </a:ln>
        </p:spPr>
        <p:txBody>
          <a:bodyPr vert="horz" wrap="square" lIns="0" tIns="56515" rIns="0" bIns="0" rtlCol="0">
            <a:spAutoFit/>
          </a:bodyPr>
          <a:lstStyle/>
          <a:p>
            <a:pPr marL="89535">
              <a:lnSpc>
                <a:spcPts val="2080"/>
              </a:lnSpc>
              <a:spcBef>
                <a:spcPts val="445"/>
              </a:spcBef>
            </a:pPr>
            <a:r>
              <a:rPr sz="1800" spc="-5" dirty="0">
                <a:latin typeface="Arial"/>
                <a:cs typeface="Arial"/>
              </a:rPr>
              <a:t>for (i = 0; i &lt; N;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++i){</a:t>
            </a:r>
            <a:endParaRPr sz="1800">
              <a:latin typeface="Arial"/>
              <a:cs typeface="Arial"/>
            </a:endParaRPr>
          </a:p>
          <a:p>
            <a:pPr marL="280035" marR="281940">
              <a:lnSpc>
                <a:spcPts val="2000"/>
              </a:lnSpc>
              <a:spcBef>
                <a:spcPts val="120"/>
              </a:spcBef>
              <a:tabLst>
                <a:tab pos="2047239" algn="l"/>
              </a:tabLst>
            </a:pPr>
            <a:r>
              <a:rPr sz="1800" spc="-5" dirty="0">
                <a:latin typeface="Arial"/>
                <a:cs typeface="Arial"/>
              </a:rPr>
              <a:t>I1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=</a:t>
            </a:r>
            <a:r>
              <a:rPr sz="1800" spc="-8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A_offset[i];	</a:t>
            </a:r>
            <a:r>
              <a:rPr sz="1800" spc="-5" dirty="0">
                <a:latin typeface="Arial"/>
                <a:cs typeface="Arial"/>
              </a:rPr>
              <a:t>I2 =</a:t>
            </a:r>
            <a:r>
              <a:rPr sz="1800" spc="-18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A_offset[i+1];  sum =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0.0</a:t>
            </a:r>
            <a:endParaRPr sz="1800">
              <a:latin typeface="Arial"/>
              <a:cs typeface="Arial"/>
            </a:endParaRPr>
          </a:p>
          <a:p>
            <a:pPr marL="280035">
              <a:lnSpc>
                <a:spcPts val="1875"/>
              </a:lnSpc>
            </a:pPr>
            <a:r>
              <a:rPr sz="1800" spc="-5" dirty="0">
                <a:latin typeface="Arial"/>
                <a:cs typeface="Arial"/>
              </a:rPr>
              <a:t>for (j = 0; j &lt; (I2-I1);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++j)</a:t>
            </a:r>
            <a:endParaRPr sz="1800">
              <a:latin typeface="Arial"/>
              <a:cs typeface="Arial"/>
            </a:endParaRPr>
          </a:p>
          <a:p>
            <a:pPr marL="343535" marR="115570" indent="126364">
              <a:lnSpc>
                <a:spcPts val="2000"/>
              </a:lnSpc>
              <a:spcBef>
                <a:spcPts val="120"/>
              </a:spcBef>
            </a:pPr>
            <a:r>
              <a:rPr sz="1800" spc="-5" dirty="0">
                <a:latin typeface="Arial"/>
                <a:cs typeface="Arial"/>
              </a:rPr>
              <a:t>sum += A[I1+j] * x[col_index</a:t>
            </a:r>
            <a:r>
              <a:rPr sz="1800" spc="-1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[I2+j]];  y[i] =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sum;</a:t>
            </a:r>
            <a:endParaRPr sz="1800">
              <a:latin typeface="Arial"/>
              <a:cs typeface="Arial"/>
            </a:endParaRPr>
          </a:p>
          <a:p>
            <a:pPr marL="89535">
              <a:lnSpc>
                <a:spcPts val="1955"/>
              </a:lnSpc>
            </a:pPr>
            <a:r>
              <a:rPr sz="1800" spc="-5" dirty="0">
                <a:latin typeface="Arial"/>
                <a:cs typeface="Arial"/>
              </a:rPr>
              <a:t>}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69395" y="4657361"/>
            <a:ext cx="4111625" cy="1774825"/>
          </a:xfrm>
          <a:custGeom>
            <a:avLst/>
            <a:gdLst/>
            <a:ahLst/>
            <a:cxnLst/>
            <a:rect l="l" t="t" r="r" b="b"/>
            <a:pathLst>
              <a:path w="4111625" h="1774825">
                <a:moveTo>
                  <a:pt x="0" y="0"/>
                </a:moveTo>
                <a:lnTo>
                  <a:pt x="4111406" y="0"/>
                </a:lnTo>
                <a:lnTo>
                  <a:pt x="4111406" y="1774458"/>
                </a:lnTo>
                <a:lnTo>
                  <a:pt x="0" y="1774458"/>
                </a:lnTo>
                <a:lnTo>
                  <a:pt x="0" y="0"/>
                </a:lnTo>
                <a:close/>
              </a:path>
            </a:pathLst>
          </a:custGeom>
          <a:ln w="21577">
            <a:solidFill>
              <a:srgbClr val="9292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770921" y="4757708"/>
            <a:ext cx="2926715" cy="1314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45490">
              <a:lnSpc>
                <a:spcPts val="2080"/>
              </a:lnSpc>
              <a:spcBef>
                <a:spcPts val="95"/>
              </a:spcBef>
              <a:tabLst>
                <a:tab pos="1685289" algn="l"/>
              </a:tabLst>
            </a:pPr>
            <a:r>
              <a:rPr sz="1800" spc="-5" dirty="0">
                <a:latin typeface="Arial"/>
                <a:cs typeface="Arial"/>
              </a:rPr>
              <a:t>1	ADD</a:t>
            </a:r>
            <a:endParaRPr sz="1800">
              <a:latin typeface="Arial"/>
              <a:cs typeface="Arial"/>
            </a:endParaRPr>
          </a:p>
          <a:p>
            <a:pPr marL="739140">
              <a:lnSpc>
                <a:spcPts val="2000"/>
              </a:lnSpc>
              <a:tabLst>
                <a:tab pos="1691005" algn="l"/>
              </a:tabLst>
            </a:pPr>
            <a:r>
              <a:rPr sz="1800" spc="-5" dirty="0">
                <a:latin typeface="Arial"/>
                <a:cs typeface="Arial"/>
              </a:rPr>
              <a:t>1	MUL</a:t>
            </a:r>
            <a:endParaRPr sz="1800">
              <a:latin typeface="Arial"/>
              <a:cs typeface="Arial"/>
            </a:endParaRPr>
          </a:p>
          <a:p>
            <a:pPr marR="5080" algn="ctr">
              <a:lnSpc>
                <a:spcPts val="2000"/>
              </a:lnSpc>
            </a:pPr>
            <a:r>
              <a:rPr sz="1800" spc="-5" dirty="0">
                <a:latin typeface="Arial"/>
                <a:cs typeface="Arial"/>
              </a:rPr>
              <a:t>2 (8 byte) + 1 (4 bytes)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loads</a:t>
            </a:r>
            <a:endParaRPr sz="1800">
              <a:latin typeface="Arial"/>
              <a:cs typeface="Arial"/>
            </a:endParaRPr>
          </a:p>
          <a:p>
            <a:pPr marR="4445" algn="ctr">
              <a:lnSpc>
                <a:spcPts val="2000"/>
              </a:lnSpc>
            </a:pPr>
            <a:r>
              <a:rPr sz="1800" spc="-5" dirty="0">
                <a:latin typeface="Arial"/>
                <a:cs typeface="Arial"/>
              </a:rPr>
              <a:t>1 (8 byte)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write</a:t>
            </a:r>
            <a:endParaRPr sz="1800">
              <a:latin typeface="Arial"/>
              <a:cs typeface="Arial"/>
            </a:endParaRPr>
          </a:p>
          <a:p>
            <a:pPr marR="5080" algn="ctr">
              <a:lnSpc>
                <a:spcPts val="2080"/>
              </a:lnSpc>
            </a:pPr>
            <a:r>
              <a:rPr sz="1800" spc="-5" dirty="0">
                <a:latin typeface="Arial"/>
                <a:cs typeface="Arial"/>
              </a:rPr>
              <a:t>AI = 2 / (2*8 + 4 + 8) =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1/14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sp>
        <p:nvSpPr>
          <p:cNvPr id="16" name="object 16"/>
          <p:cNvSpPr txBox="1">
            <a:spLocks noGrp="1"/>
          </p:cNvSpPr>
          <p:nvPr>
            <p:ph type="dt" sz="half" idx="4294967295"/>
          </p:nvPr>
        </p:nvSpPr>
        <p:spPr>
          <a:xfrm>
            <a:off x="1790884" y="7242119"/>
            <a:ext cx="1201420" cy="13779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/>
              <a:t>ICSC 2014, </a:t>
            </a:r>
            <a:r>
              <a:rPr spc="-5" dirty="0"/>
              <a:t>Shanghai,</a:t>
            </a:r>
            <a:r>
              <a:rPr spc="-55" dirty="0"/>
              <a:t> </a:t>
            </a:r>
            <a:r>
              <a:rPr spc="-5" dirty="0"/>
              <a:t>China</a:t>
            </a:r>
          </a:p>
        </p:txBody>
      </p:sp>
      <p:sp>
        <p:nvSpPr>
          <p:cNvPr id="17" name="object 17"/>
          <p:cNvSpPr txBox="1">
            <a:spLocks noGrp="1"/>
          </p:cNvSpPr>
          <p:nvPr>
            <p:ph type="ftr" sz="quarter" idx="4294967295"/>
          </p:nvPr>
        </p:nvSpPr>
        <p:spPr>
          <a:xfrm>
            <a:off x="8663747" y="7240682"/>
            <a:ext cx="1122045" cy="13906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© 2014 IBM</a:t>
            </a:r>
            <a:r>
              <a:rPr spc="-100" dirty="0"/>
              <a:t> </a:t>
            </a:r>
            <a:r>
              <a:rPr dirty="0"/>
              <a:t>Corporation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2033883" y="6663939"/>
            <a:ext cx="6154420" cy="485140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5095" marR="5080" indent="-113030">
              <a:lnSpc>
                <a:spcPts val="1700"/>
              </a:lnSpc>
              <a:spcBef>
                <a:spcPts val="335"/>
              </a:spcBef>
            </a:pPr>
            <a:r>
              <a:rPr sz="1600" spc="-5" dirty="0">
                <a:latin typeface="Arial"/>
                <a:cs typeface="Arial"/>
              </a:rPr>
              <a:t>* because of write-allocate </a:t>
            </a:r>
            <a:r>
              <a:rPr sz="1600" spc="-10" dirty="0">
                <a:latin typeface="Arial"/>
                <a:cs typeface="Arial"/>
              </a:rPr>
              <a:t>traffic </a:t>
            </a:r>
            <a:r>
              <a:rPr sz="1600" spc="-5" dirty="0">
                <a:latin typeface="Arial"/>
                <a:cs typeface="Arial"/>
              </a:rPr>
              <a:t>on cache-based systems kernel  would actually requires an extra read for Z and have even lower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AI.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261422" y="221803"/>
            <a:ext cx="55651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65730" algn="l"/>
              </a:tabLst>
            </a:pP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Roofline</a:t>
            </a:r>
            <a:r>
              <a:rPr spc="10" dirty="0"/>
              <a:t> </a:t>
            </a:r>
            <a:r>
              <a:rPr spc="-5" dirty="0"/>
              <a:t>Model:	Arithmetic Intencity</a:t>
            </a:r>
            <a:r>
              <a:rPr spc="-30" dirty="0"/>
              <a:t> </a:t>
            </a:r>
            <a:r>
              <a:rPr spc="-5" dirty="0"/>
              <a:t>(AI)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3429</Words>
  <Application>Microsoft Macintosh PowerPoint</Application>
  <PresentationFormat>Custom</PresentationFormat>
  <Paragraphs>477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Times New Roman</vt:lpstr>
      <vt:lpstr>Wingdings</vt:lpstr>
      <vt:lpstr>Office Theme</vt:lpstr>
      <vt:lpstr>PowerPoint Presentation</vt:lpstr>
      <vt:lpstr>The Roofline Model</vt:lpstr>
      <vt:lpstr>The Roofline Model</vt:lpstr>
      <vt:lpstr>FLOPS : Bytes</vt:lpstr>
      <vt:lpstr>The Roofline Model: Principal Components to Performance</vt:lpstr>
      <vt:lpstr>Performance Limiting Factors</vt:lpstr>
      <vt:lpstr>The Roofline Model</vt:lpstr>
      <vt:lpstr>The Roofline Model</vt:lpstr>
      <vt:lpstr>The Roofline Model: Arithmetic Intencity (AI)</vt:lpstr>
      <vt:lpstr>The Roofline Model: Arithmetic Intencity (AI)</vt:lpstr>
      <vt:lpstr>The Roofline Model: Kernel-Hardware mapping</vt:lpstr>
      <vt:lpstr>PowerPoint Presentation</vt:lpstr>
      <vt:lpstr>The Roofline Model: Performance Limiting Factors</vt:lpstr>
      <vt:lpstr>The Roofline Model: Performance Limiting Factors</vt:lpstr>
      <vt:lpstr>The Roofline Model: Performance limiting factors</vt:lpstr>
      <vt:lpstr>The Roofline Model: Performance Limiting Factors -   Instruction Level Parallelism (ILP) </vt:lpstr>
      <vt:lpstr>EXAMPLES and EXERCISES</vt:lpstr>
      <vt:lpstr>Example 1: DAXPY</vt:lpstr>
      <vt:lpstr>Example 1: DAXPY</vt:lpstr>
      <vt:lpstr>Example 2</vt:lpstr>
      <vt:lpstr>Example 2</vt:lpstr>
      <vt:lpstr>Example 3</vt:lpstr>
      <vt:lpstr>Examples 1 and 3</vt:lpstr>
      <vt:lpstr>Examples 1 and 3</vt:lpstr>
      <vt:lpstr>Example: 2D stencil</vt:lpstr>
      <vt:lpstr>2D Stencil: Algorithm No. 1</vt:lpstr>
      <vt:lpstr>2D Stencil: Algorithm No. 2</vt:lpstr>
      <vt:lpstr>Exercise No 1.</vt:lpstr>
      <vt:lpstr>Exercise No 2.</vt:lpstr>
      <vt:lpstr>Questions ?</vt:lpstr>
      <vt:lpstr>How to compile</vt:lpstr>
      <vt:lpstr>The Roofline Model: Principal Components to Performance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1 :</dc:title>
  <cp:lastModifiedBy>Arrvindh Shriraman</cp:lastModifiedBy>
  <cp:revision>4</cp:revision>
  <dcterms:created xsi:type="dcterms:W3CDTF">2020-01-05T23:00:40Z</dcterms:created>
  <dcterms:modified xsi:type="dcterms:W3CDTF">2020-01-14T06:59:38Z</dcterms:modified>
</cp:coreProperties>
</file>