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1" r:id="rId2"/>
    <p:sldId id="423" r:id="rId3"/>
    <p:sldId id="424" r:id="rId4"/>
    <p:sldId id="425" r:id="rId5"/>
    <p:sldId id="451" r:id="rId6"/>
    <p:sldId id="452" r:id="rId7"/>
    <p:sldId id="453" r:id="rId8"/>
    <p:sldId id="454" r:id="rId9"/>
    <p:sldId id="455" r:id="rId10"/>
    <p:sldId id="462" r:id="rId11"/>
    <p:sldId id="463" r:id="rId12"/>
    <p:sldId id="431" r:id="rId13"/>
    <p:sldId id="432" r:id="rId14"/>
    <p:sldId id="433" r:id="rId15"/>
    <p:sldId id="464" r:id="rId16"/>
    <p:sldId id="435" r:id="rId17"/>
    <p:sldId id="458" r:id="rId18"/>
    <p:sldId id="465" r:id="rId19"/>
    <p:sldId id="438" r:id="rId20"/>
    <p:sldId id="439" r:id="rId21"/>
    <p:sldId id="440" r:id="rId22"/>
    <p:sldId id="442" r:id="rId23"/>
    <p:sldId id="466" r:id="rId24"/>
    <p:sldId id="444" r:id="rId25"/>
    <p:sldId id="445" r:id="rId26"/>
    <p:sldId id="446" r:id="rId27"/>
    <p:sldId id="447" r:id="rId28"/>
    <p:sldId id="468" r:id="rId29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FF"/>
    <a:srgbClr val="FFFF00"/>
    <a:srgbClr val="DDDDDD"/>
    <a:srgbClr val="FFCCFF"/>
    <a:srgbClr val="FF99CC"/>
    <a:srgbClr val="33CC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7" autoAdjust="0"/>
    <p:restoredTop sz="81568" autoAdjust="0"/>
  </p:normalViewPr>
  <p:slideViewPr>
    <p:cSldViewPr snapToGrid="0">
      <p:cViewPr>
        <p:scale>
          <a:sx n="58" d="100"/>
          <a:sy n="58" d="100"/>
        </p:scale>
        <p:origin x="2872" y="1048"/>
      </p:cViewPr>
      <p:guideLst>
        <p:guide orient="horz" pos="2160"/>
        <p:guide pos="2880"/>
      </p:guideLst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04" y="-72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t" anchorCtr="0" compatLnSpc="1">
            <a:prstTxWarp prst="textNoShape">
              <a:avLst/>
            </a:prstTxWarp>
          </a:bodyPr>
          <a:lstStyle>
            <a:lvl1pPr defTabSz="8747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4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t" anchorCtr="0" compatLnSpc="1">
            <a:prstTxWarp prst="textNoShape">
              <a:avLst/>
            </a:prstTxWarp>
          </a:bodyPr>
          <a:lstStyle>
            <a:lvl1pPr algn="r" defTabSz="8747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b" anchorCtr="0" compatLnSpc="1">
            <a:prstTxWarp prst="textNoShape">
              <a:avLst/>
            </a:prstTxWarp>
          </a:bodyPr>
          <a:lstStyle>
            <a:lvl1pPr defTabSz="8747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7288"/>
            <a:ext cx="3014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36" tIns="43768" rIns="87536" bIns="43768" numCol="1" anchor="b" anchorCtr="0" compatLnSpc="1">
            <a:prstTxWarp prst="textNoShape">
              <a:avLst/>
            </a:prstTxWarp>
          </a:bodyPr>
          <a:lstStyle>
            <a:lvl1pPr algn="r" defTabSz="874713">
              <a:defRPr sz="1100"/>
            </a:lvl1pPr>
          </a:lstStyle>
          <a:p>
            <a:fld id="{406657CD-6DDD-AE44-9DA7-AB9EB58C986C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21212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9438"/>
            <a:ext cx="510063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8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8875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4" tIns="46267" rIns="92534" bIns="46267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F5F50BEB-783E-F147-ADBE-339E67C80FD8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4051549-185C-E547-9DB6-F7FB95AF231A}" type="slidenum">
              <a:rPr lang="en-US" altLang="x-none" sz="1200"/>
              <a:pPr/>
              <a:t>1</a:t>
            </a:fld>
            <a:endParaRPr lang="en-US" altLang="x-none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9438"/>
            <a:ext cx="5564188" cy="415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50BEB-783E-F147-ADBE-339E67C80FD8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435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C84DB1E9-6349-D340-B662-35A067A6365F}" type="slidenum">
              <a:rPr lang="en-US" altLang="en-US">
                <a:latin typeface="Times New Roman" charset="0"/>
              </a:rPr>
              <a:pPr/>
              <a:t>23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baseline="0" dirty="0" smtClean="0">
                <a:ea typeface="MS PGothic" charset="-128"/>
              </a:rPr>
              <a:t>Each machine acts as client and server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baseline="0" dirty="0" smtClean="0">
                <a:ea typeface="MS PGothic" charset="-128"/>
              </a:rPr>
              <a:t>Link this to CSIL lab and their home directories.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69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38113"/>
            <a:ext cx="8022771" cy="973137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8413"/>
            <a:ext cx="8022770" cy="4979987"/>
          </a:xfrm>
        </p:spPr>
        <p:txBody>
          <a:bodyPr/>
          <a:lstStyle>
            <a:lvl1pPr marL="341313" marR="0" indent="-34131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charset="2"/>
              <a:buChar char="§"/>
              <a:tabLst/>
              <a:defRPr/>
            </a:lvl1pPr>
            <a:lvl2pPr marL="8572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charset="2"/>
              <a:buChar char="v"/>
              <a:tabLst/>
              <a:defRPr/>
            </a:lvl2pPr>
            <a:lvl3pPr marL="120015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>
                <a:solidFill>
                  <a:schemeClr val="tx1"/>
                </a:solidFill>
              </a:defRPr>
            </a:lvl3pPr>
            <a:lvl4pPr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</a:lstStyle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charset="2"/>
              <a:buChar char="q"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8572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charset="2"/>
              <a:buChar char="v"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20015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x-non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altLang="x-non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B6003-4A9E-5F40-B630-B400FA38871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232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922BD-C95B-314B-A7DC-D4C8DCF10400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268413"/>
            <a:ext cx="7772400" cy="4979987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Char char="•"/>
              <a:tabLst/>
              <a:defRPr/>
            </a:lvl1pPr>
            <a:lvl2pPr marL="857250" marR="0" indent="-5889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charset="2"/>
              <a:buChar char="v"/>
              <a:tabLst/>
              <a:defRPr/>
            </a:lvl2pPr>
            <a:lvl3pPr marL="120015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>
                <a:solidFill>
                  <a:schemeClr val="tx1"/>
                </a:solidFill>
              </a:defRPr>
            </a:lvl3pPr>
            <a:lvl4pPr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/>
            </a:lvl5pPr>
          </a:lstStyle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charset="2"/>
              <a:buChar char="q"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8572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charset="2"/>
              <a:buChar char="v"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20015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x-non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altLang="x-non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16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F280-7AAB-D944-95C4-E1B361036E6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7506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8113"/>
            <a:ext cx="77724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68413"/>
            <a:ext cx="7772400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 smtClean="0"/>
              <a:t>Fourth </a:t>
            </a:r>
            <a:r>
              <a:rPr lang="en-US" altLang="x-none" dirty="0"/>
              <a:t>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3BC66E-122D-8C4F-9070-DD84290A7F13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1042988"/>
            <a:ext cx="9144000" cy="508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Rounded MT Bold" pitchFamily="34" charset="0"/>
        </a:defRPr>
      </a:lvl9pPr>
    </p:titleStyle>
    <p:bodyStyle>
      <a:lvl1pPr marL="341313" indent="-341313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3651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Ø"/>
        <a:tabLst/>
        <a:defRPr sz="2000">
          <a:solidFill>
            <a:schemeClr val="accent2"/>
          </a:solidFill>
          <a:latin typeface="+mn-lt"/>
        </a:defRPr>
      </a:lvl2pPr>
      <a:lvl3pPr marL="857250" indent="-317500" algn="l" rtl="0" eaLnBrk="0" fontAlgn="base" hangingPunct="0">
        <a:spcBef>
          <a:spcPct val="20000"/>
        </a:spcBef>
        <a:spcAft>
          <a:spcPct val="0"/>
        </a:spcAft>
        <a:buChar char="•"/>
        <a:tabLst/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85875"/>
            <a:ext cx="8027988" cy="496252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1800" b="1" dirty="0" smtClean="0"/>
              <a:t>School of Computing Science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1800" b="1" dirty="0" smtClean="0"/>
              <a:t>Simon Fraser University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18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CMPT 300: Review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Chapters 8-14 </a:t>
            </a:r>
          </a:p>
          <a:p>
            <a:pPr algn="ctr">
              <a:buFont typeface="Wingdings" pitchFamily="2" charset="2"/>
              <a:buNone/>
              <a:defRPr/>
            </a:pPr>
            <a:endParaRPr lang="en-US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Keval Vora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" name="Picture 2" descr="SFU_StdTag-Horz_Pos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0" y="-11758"/>
            <a:ext cx="3429000" cy="46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479299" y="3412688"/>
            <a:ext cx="836579" cy="69390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r-I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…</a:t>
            </a:r>
            <a:endParaRPr kumimoji="0" lang="en-CA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Load x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r-IN" sz="1200" b="1" dirty="0" smtClean="0">
                <a:latin typeface="Times New Roman" pitchFamily="18" charset="0"/>
              </a:rPr>
              <a:t>…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230199" y="3749099"/>
            <a:ext cx="755960" cy="55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3489568" y="1427699"/>
            <a:ext cx="816040" cy="897552"/>
            <a:chOff x="3070161" y="1397170"/>
            <a:chExt cx="816040" cy="89755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3124605" y="1397170"/>
              <a:ext cx="761595" cy="6186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70161" y="2017723"/>
              <a:ext cx="816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OS</a:t>
              </a:r>
              <a:endParaRPr lang="en-US" sz="12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65834" y="1939298"/>
            <a:ext cx="1079932" cy="2014443"/>
            <a:chOff x="7216629" y="1928907"/>
            <a:chExt cx="1401908" cy="2583772"/>
          </a:xfrm>
          <a:noFill/>
        </p:grpSpPr>
        <p:sp>
          <p:nvSpPr>
            <p:cNvPr id="30" name="Can 29"/>
            <p:cNvSpPr/>
            <p:nvPr/>
          </p:nvSpPr>
          <p:spPr bwMode="auto">
            <a:xfrm>
              <a:off x="7216629" y="1928907"/>
              <a:ext cx="1401908" cy="2583772"/>
            </a:xfrm>
            <a:prstGeom prst="can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7801908" y="3220793"/>
              <a:ext cx="231350" cy="19189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33373" y="3351068"/>
            <a:ext cx="977867" cy="1205711"/>
            <a:chOff x="4933373" y="3351068"/>
            <a:chExt cx="977867" cy="1205711"/>
          </a:xfrm>
        </p:grpSpPr>
        <p:grpSp>
          <p:nvGrpSpPr>
            <p:cNvPr id="26" name="Group 25"/>
            <p:cNvGrpSpPr/>
            <p:nvPr/>
          </p:nvGrpSpPr>
          <p:grpSpPr>
            <a:xfrm>
              <a:off x="4976125" y="3351068"/>
              <a:ext cx="790831" cy="928712"/>
              <a:chOff x="3388466" y="3219855"/>
              <a:chExt cx="1021405" cy="96304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3388466" y="3219855"/>
                <a:ext cx="1021405" cy="96304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388466" y="3544110"/>
                <a:ext cx="1021405" cy="204281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36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</a:t>
                </a:r>
                <a:r>
                  <a:rPr lang="en-US" sz="1200" b="1" smtClean="0">
                    <a:latin typeface="Times New Roman" pitchFamily="18" charset="0"/>
                  </a:rPr>
                  <a:t>       </a:t>
                </a:r>
                <a:r>
                  <a:rPr lang="en-US" sz="1200" b="1" dirty="0" err="1" smtClean="0">
                    <a:latin typeface="Times New Roman" pitchFamily="18" charset="0"/>
                  </a:rPr>
                  <a:t>i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>
                <a:off x="4150468" y="3547353"/>
                <a:ext cx="0" cy="2010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6" name="TextBox 35"/>
            <p:cNvSpPr txBox="1"/>
            <p:nvPr/>
          </p:nvSpPr>
          <p:spPr>
            <a:xfrm>
              <a:off x="4933373" y="4279780"/>
              <a:ext cx="977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Page Table</a:t>
              </a:r>
              <a:endParaRPr lang="en-US" sz="1200" b="1" dirty="0"/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6540336" y="4835721"/>
            <a:ext cx="1021405" cy="20428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Free Frame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540339" y="5020958"/>
            <a:ext cx="1021405" cy="20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40338" y="5218754"/>
            <a:ext cx="1021405" cy="20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540338" y="5423035"/>
            <a:ext cx="1021405" cy="20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540337" y="5620831"/>
            <a:ext cx="1021405" cy="20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42285" y="4430813"/>
            <a:ext cx="1021405" cy="20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542284" y="4628609"/>
            <a:ext cx="1021405" cy="20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5823" y="5871874"/>
            <a:ext cx="97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Physical Memory</a:t>
            </a:r>
            <a:endParaRPr lang="en-US" sz="1200" b="1" dirty="0"/>
          </a:p>
        </p:txBody>
      </p:sp>
      <p:cxnSp>
        <p:nvCxnSpPr>
          <p:cNvPr id="39" name="Elbow Connector 38"/>
          <p:cNvCxnSpPr>
            <a:stCxn id="8" idx="3"/>
            <a:endCxn id="27" idx="3"/>
          </p:cNvCxnSpPr>
          <p:nvPr/>
        </p:nvCxnSpPr>
        <p:spPr bwMode="auto">
          <a:xfrm flipH="1" flipV="1">
            <a:off x="4305607" y="1737032"/>
            <a:ext cx="1461349" cy="2025233"/>
          </a:xfrm>
          <a:prstGeom prst="bentConnector3">
            <a:avLst>
              <a:gd name="adj1" fmla="val -15643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Elbow Connector 46"/>
          <p:cNvCxnSpPr>
            <a:endCxn id="31" idx="0"/>
          </p:cNvCxnSpPr>
          <p:nvPr/>
        </p:nvCxnSpPr>
        <p:spPr bwMode="auto">
          <a:xfrm>
            <a:off x="4305607" y="1563785"/>
            <a:ext cx="4000193" cy="138273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0" name="Elbow Connector 49"/>
          <p:cNvCxnSpPr>
            <a:stCxn id="31" idx="2"/>
            <a:endCxn id="11" idx="3"/>
          </p:cNvCxnSpPr>
          <p:nvPr/>
        </p:nvCxnSpPr>
        <p:spPr bwMode="auto">
          <a:xfrm rot="5400000">
            <a:off x="7012906" y="3644967"/>
            <a:ext cx="1841731" cy="74405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3" name="Elbow Connector 52"/>
          <p:cNvCxnSpPr>
            <a:stCxn id="11" idx="1"/>
          </p:cNvCxnSpPr>
          <p:nvPr/>
        </p:nvCxnSpPr>
        <p:spPr bwMode="auto">
          <a:xfrm rot="10800000">
            <a:off x="4931428" y="3881436"/>
            <a:ext cx="1608909" cy="1056427"/>
          </a:xfrm>
          <a:prstGeom prst="bentConnector3">
            <a:avLst>
              <a:gd name="adj1" fmla="val 11587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7" name="Elbow Connector 56"/>
          <p:cNvCxnSpPr/>
          <p:nvPr/>
        </p:nvCxnSpPr>
        <p:spPr bwMode="auto">
          <a:xfrm flipH="1">
            <a:off x="4165390" y="3666695"/>
            <a:ext cx="80736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5513853" y="4958820"/>
            <a:ext cx="222033" cy="2449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67" name="Oval 66"/>
          <p:cNvSpPr/>
          <p:nvPr/>
        </p:nvSpPr>
        <p:spPr bwMode="auto">
          <a:xfrm>
            <a:off x="4383820" y="3703698"/>
            <a:ext cx="222033" cy="2449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77" name="Oval 76"/>
          <p:cNvSpPr/>
          <p:nvPr/>
        </p:nvSpPr>
        <p:spPr bwMode="auto">
          <a:xfrm>
            <a:off x="4584869" y="3420992"/>
            <a:ext cx="222033" cy="2449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latin typeface="Times New Roman" pitchFamily="18" charset="0"/>
              </a:rPr>
              <a:t>6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6173857" y="2570448"/>
            <a:ext cx="222033" cy="2449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79" name="Oval 78"/>
          <p:cNvSpPr/>
          <p:nvPr/>
        </p:nvSpPr>
        <p:spPr bwMode="auto">
          <a:xfrm>
            <a:off x="5143228" y="1305243"/>
            <a:ext cx="222033" cy="2449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8411007" y="4144069"/>
            <a:ext cx="222033" cy="24491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955871" y="2815950"/>
            <a:ext cx="629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/>
              <a:t>Trap</a:t>
            </a:r>
            <a:endParaRPr lang="en-US" sz="12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5365261" y="1211570"/>
            <a:ext cx="1927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Page is on </a:t>
            </a:r>
            <a:r>
              <a:rPr lang="en-US" sz="1200" b="1" smtClean="0"/>
              <a:t>backing store</a:t>
            </a:r>
            <a:endParaRPr lang="en-US" sz="1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252811" y="4463800"/>
            <a:ext cx="80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Bring in missing page</a:t>
            </a:r>
            <a:endParaRPr lang="en-US" sz="1200" b="1" dirty="0"/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(I/O)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931431" y="5218754"/>
            <a:ext cx="132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Reset page table</a:t>
            </a:r>
            <a:endParaRPr lang="en-US" sz="12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165390" y="2901772"/>
            <a:ext cx="108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/>
              <a:t>Restart instruction</a:t>
            </a:r>
            <a:endParaRPr lang="en-US" sz="1200" b="1" dirty="0"/>
          </a:p>
        </p:txBody>
      </p:sp>
      <p:sp>
        <p:nvSpPr>
          <p:cNvPr id="89" name="Rectangle 88"/>
          <p:cNvSpPr/>
          <p:nvPr/>
        </p:nvSpPr>
        <p:spPr bwMode="auto">
          <a:xfrm>
            <a:off x="6540336" y="4831506"/>
            <a:ext cx="1021405" cy="20428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73699" y="3668934"/>
            <a:ext cx="190811" cy="18720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/>
              <a:t>v</a:t>
            </a:r>
            <a:endParaRPr lang="en-US" sz="1200" b="1" dirty="0"/>
          </a:p>
        </p:txBody>
      </p:sp>
      <p:sp>
        <p:nvSpPr>
          <p:cNvPr id="93" name="Rectangle 3"/>
          <p:cNvSpPr txBox="1">
            <a:spLocks noChangeArrowheads="1"/>
          </p:cNvSpPr>
          <p:nvPr/>
        </p:nvSpPr>
        <p:spPr>
          <a:xfrm>
            <a:off x="249228" y="1241315"/>
            <a:ext cx="3189578" cy="50419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1313" indent="-341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q"/>
              <a:defRPr lang="en-US" altLang="x-none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2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v"/>
              <a:defRPr lang="en-US" altLang="x-none" sz="2000" dirty="0">
                <a:solidFill>
                  <a:schemeClr val="accent2"/>
                </a:solidFill>
                <a:latin typeface="+mn-lt"/>
              </a:defRPr>
            </a:lvl2pPr>
            <a:lvl3pPr marL="12001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lang="en-US" altLang="x-none" dirty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altLang="x-none" dirty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1800" kern="0" dirty="0" smtClean="0">
                <a:sym typeface="Symbol" charset="2"/>
              </a:rPr>
              <a:t>OS looks at table to figure out: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1800" kern="0" dirty="0" smtClean="0"/>
              <a:t>Invalid reference </a:t>
            </a:r>
            <a:br>
              <a:rPr lang="en-US" sz="1800" kern="0" dirty="0" smtClean="0"/>
            </a:br>
            <a:r>
              <a:rPr lang="en-US" sz="1800" kern="0" dirty="0" smtClean="0">
                <a:sym typeface="Wingdings" charset="2"/>
              </a:rPr>
              <a:t></a:t>
            </a:r>
            <a:r>
              <a:rPr lang="en-US" sz="1800" kern="0" dirty="0" smtClean="0">
                <a:sym typeface="Symbol" charset="2"/>
              </a:rPr>
              <a:t> abort process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1800" kern="0" dirty="0" smtClean="0">
                <a:sym typeface="Symbol" charset="2"/>
              </a:rPr>
              <a:t>Just not in memory </a:t>
            </a:r>
            <a:r>
              <a:rPr lang="en-US" sz="1800" kern="0" dirty="0" smtClean="0">
                <a:sym typeface="Wingdings" charset="2"/>
              </a:rPr>
              <a:t> bring page in</a:t>
            </a:r>
            <a:endParaRPr lang="en-US" sz="1800" kern="0" dirty="0" smtClean="0">
              <a:sym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1800" kern="0" dirty="0" smtClean="0">
                <a:sym typeface="Symbol" charset="2"/>
              </a:rPr>
              <a:t>Locate page on disk</a:t>
            </a:r>
          </a:p>
          <a:p>
            <a:pPr>
              <a:buFont typeface="Wingdings" charset="2"/>
              <a:buChar char="§"/>
            </a:pPr>
            <a:r>
              <a:rPr lang="en-US" sz="1800" kern="0" dirty="0" smtClean="0">
                <a:sym typeface="Symbol" charset="2"/>
              </a:rPr>
              <a:t>Find a free frame</a:t>
            </a:r>
          </a:p>
          <a:p>
            <a:pPr>
              <a:buFont typeface="Wingdings" charset="2"/>
              <a:buChar char="§"/>
            </a:pPr>
            <a:r>
              <a:rPr lang="en-US" sz="1800" kern="0" dirty="0" smtClean="0">
                <a:sym typeface="Symbol" charset="2"/>
              </a:rPr>
              <a:t>Swap page from disk to frame (</a:t>
            </a:r>
            <a:r>
              <a:rPr lang="en-US" sz="1800" kern="0" dirty="0" smtClean="0">
                <a:solidFill>
                  <a:srgbClr val="FF0000"/>
                </a:solidFill>
                <a:sym typeface="Symbol" charset="2"/>
              </a:rPr>
              <a:t>I/O operation</a:t>
            </a:r>
            <a:r>
              <a:rPr lang="en-US" sz="1800" kern="0" dirty="0" smtClean="0">
                <a:sym typeface="Symbol" charset="2"/>
              </a:rPr>
              <a:t>)</a:t>
            </a:r>
          </a:p>
          <a:p>
            <a:pPr>
              <a:buFont typeface="Wingdings" charset="2"/>
              <a:buChar char="§"/>
            </a:pPr>
            <a:r>
              <a:rPr lang="en-US" sz="1800" kern="0" dirty="0" smtClean="0">
                <a:sym typeface="Symbol" charset="2"/>
              </a:rPr>
              <a:t>Reset page table, set validation bit = </a:t>
            </a:r>
            <a:r>
              <a:rPr lang="en-US" sz="1800" b="1" kern="0" dirty="0" smtClean="0">
                <a:solidFill>
                  <a:srgbClr val="FF0000"/>
                </a:solidFill>
                <a:sym typeface="Symbol" charset="2"/>
              </a:rPr>
              <a:t>v</a:t>
            </a:r>
            <a:endParaRPr lang="en-US" sz="1800" kern="0" dirty="0" smtClean="0">
              <a:sym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1800" kern="0" dirty="0" smtClean="0">
                <a:sym typeface="Symbol" charset="2"/>
              </a:rPr>
              <a:t>Restart the instruction that caused page fault</a:t>
            </a:r>
            <a:endParaRPr lang="en-US" sz="1800" kern="0" dirty="0">
              <a:sym typeface="Symbol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03689" y="4140336"/>
            <a:ext cx="977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Program</a:t>
            </a:r>
            <a:endParaRPr lang="en-US" sz="1200" b="1" dirty="0"/>
          </a:p>
        </p:txBody>
      </p: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138113"/>
            <a:ext cx="8022771" cy="973137"/>
          </a:xfrm>
        </p:spPr>
        <p:txBody>
          <a:bodyPr/>
          <a:lstStyle/>
          <a:p>
            <a:r>
              <a:rPr lang="en-CA" smtClean="0">
                <a:solidFill>
                  <a:srgbClr val="C00000"/>
                </a:solidFill>
              </a:rPr>
              <a:t>Handling Page Fault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7" grpId="0"/>
      <p:bldP spid="66" grpId="0" animBg="1"/>
      <p:bldP spid="67" grpId="0" animBg="1"/>
      <p:bldP spid="77" grpId="0" animBg="1"/>
      <p:bldP spid="78" grpId="0" animBg="1"/>
      <p:bldP spid="79" grpId="0" animBg="1"/>
      <p:bldP spid="80" grpId="0" animBg="1"/>
      <p:bldP spid="82" grpId="0"/>
      <p:bldP spid="83" grpId="0"/>
      <p:bldP spid="84" grpId="0"/>
      <p:bldP spid="85" grpId="0"/>
      <p:bldP spid="86" grpId="0"/>
      <p:bldP spid="89" grpId="0" animBg="1"/>
      <p:bldP spid="89" grpId="1" animBg="1"/>
      <p:bldP spid="92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sz="3200"/>
              <a:t>Performance of Demand Paging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95400"/>
            <a:ext cx="8013700" cy="4953000"/>
          </a:xfrm>
        </p:spPr>
        <p:txBody>
          <a:bodyPr/>
          <a:lstStyle/>
          <a:p>
            <a:pPr marL="342900" indent="-342900">
              <a:tabLst>
                <a:tab pos="2165350" algn="l"/>
                <a:tab pos="2857500" algn="l"/>
              </a:tabLst>
            </a:pPr>
            <a:r>
              <a:rPr sz="2000" dirty="0"/>
              <a:t>Page Fault Rate 0 </a:t>
            </a:r>
            <a:r>
              <a:rPr sz="2000" dirty="0">
                <a:sym typeface="Symbol" charset="2"/>
              </a:rPr>
              <a:t> </a:t>
            </a:r>
            <a:r>
              <a:rPr sz="2000" i="1" dirty="0">
                <a:sym typeface="Symbol" charset="2"/>
              </a:rPr>
              <a:t>p</a:t>
            </a:r>
            <a:r>
              <a:rPr sz="2000" dirty="0">
                <a:sym typeface="Symbol" charset="2"/>
              </a:rPr>
              <a:t>  1.0</a:t>
            </a:r>
          </a:p>
          <a:p>
            <a:pPr marL="742950" lvl="1">
              <a:tabLst>
                <a:tab pos="2165350" algn="l"/>
                <a:tab pos="2857500" algn="l"/>
              </a:tabLst>
            </a:pPr>
            <a:r>
              <a:rPr dirty="0" smtClean="0">
                <a:sym typeface="Symbol" charset="2"/>
              </a:rPr>
              <a:t> 0 </a:t>
            </a:r>
            <a:r>
              <a:rPr lang="en-US" dirty="0" smtClean="0">
                <a:sym typeface="Wingdings"/>
              </a:rPr>
              <a:t>= </a:t>
            </a:r>
            <a:r>
              <a:rPr dirty="0" smtClean="0">
                <a:sym typeface="Symbol" charset="2"/>
              </a:rPr>
              <a:t>no </a:t>
            </a:r>
            <a:r>
              <a:rPr dirty="0">
                <a:sym typeface="Symbol" charset="2"/>
              </a:rPr>
              <a:t>page </a:t>
            </a:r>
            <a:r>
              <a:rPr dirty="0" smtClean="0">
                <a:sym typeface="Symbol" charset="2"/>
              </a:rPr>
              <a:t>faults</a:t>
            </a:r>
            <a:r>
              <a:rPr lang="en-US" dirty="0" smtClean="0">
                <a:sym typeface="Symbol" charset="2"/>
              </a:rPr>
              <a:t>; </a:t>
            </a:r>
            <a:r>
              <a:rPr dirty="0" smtClean="0">
                <a:sym typeface="Symbol" charset="2"/>
              </a:rPr>
              <a:t>1</a:t>
            </a:r>
            <a:r>
              <a:rPr lang="en-US" dirty="0" smtClean="0">
                <a:sym typeface="Symbol" charset="2"/>
              </a:rPr>
              <a:t> </a:t>
            </a:r>
            <a:r>
              <a:rPr lang="en-US" dirty="0">
                <a:sym typeface="Wingdings"/>
              </a:rPr>
              <a:t>=</a:t>
            </a:r>
            <a:r>
              <a:rPr lang="en-US" dirty="0" smtClean="0">
                <a:sym typeface="Wingdings"/>
              </a:rPr>
              <a:t> </a:t>
            </a:r>
            <a:r>
              <a:rPr dirty="0" smtClean="0">
                <a:sym typeface="Symbol" charset="2"/>
              </a:rPr>
              <a:t>every </a:t>
            </a:r>
            <a:r>
              <a:rPr dirty="0">
                <a:sym typeface="Symbol" charset="2"/>
              </a:rPr>
              <a:t>reference is a fault</a:t>
            </a:r>
            <a:r>
              <a:rPr sz="1600" dirty="0">
                <a:sym typeface="Symbol" charset="2"/>
              </a:rPr>
              <a:t/>
            </a:r>
            <a:br>
              <a:rPr sz="1600" dirty="0">
                <a:sym typeface="Symbol" charset="2"/>
              </a:rPr>
            </a:br>
            <a:endParaRPr sz="1600" dirty="0">
              <a:sym typeface="Symbol" charset="2"/>
            </a:endParaRPr>
          </a:p>
          <a:p>
            <a:pPr marL="342900" indent="-342900">
              <a:tabLst>
                <a:tab pos="2165350" algn="l"/>
                <a:tab pos="2857500" algn="l"/>
              </a:tabLst>
            </a:pPr>
            <a:r>
              <a:rPr sz="2000" dirty="0">
                <a:solidFill>
                  <a:srgbClr val="FF0000"/>
                </a:solidFill>
                <a:sym typeface="Symbol" charset="2"/>
              </a:rPr>
              <a:t>Effective Access </a:t>
            </a:r>
            <a:r>
              <a:rPr sz="2000" dirty="0" smtClean="0">
                <a:solidFill>
                  <a:srgbClr val="FF0000"/>
                </a:solidFill>
                <a:sym typeface="Symbol" charset="2"/>
              </a:rPr>
              <a:t>Time?</a:t>
            </a:r>
            <a:endParaRPr sz="2000" dirty="0">
              <a:solidFill>
                <a:srgbClr val="FF0000"/>
              </a:solidFill>
              <a:sym typeface="Symbol" charset="2"/>
            </a:endParaRP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r>
              <a:rPr sz="2000" dirty="0">
                <a:sym typeface="Symbol" charset="2"/>
              </a:rPr>
              <a:t> </a:t>
            </a:r>
            <a:r>
              <a:rPr lang="en-US" sz="2000" dirty="0" smtClean="0">
                <a:sym typeface="Symbol" charset="2"/>
              </a:rPr>
              <a:t>	         </a:t>
            </a:r>
            <a:r>
              <a:rPr sz="2000" dirty="0" smtClean="0">
                <a:sym typeface="Symbol" charset="2"/>
              </a:rPr>
              <a:t>=  </a:t>
            </a:r>
            <a:r>
              <a:rPr sz="2000" dirty="0">
                <a:sym typeface="Symbol" charset="2"/>
              </a:rPr>
              <a:t>(1 – </a:t>
            </a:r>
            <a:r>
              <a:rPr sz="2000" i="1" dirty="0">
                <a:sym typeface="Symbol" charset="2"/>
              </a:rPr>
              <a:t>p</a:t>
            </a:r>
            <a:r>
              <a:rPr sz="2000" dirty="0">
                <a:sym typeface="Symbol" charset="2"/>
              </a:rPr>
              <a:t>) x memory access time</a:t>
            </a: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r>
              <a:rPr sz="2000" dirty="0">
                <a:sym typeface="Symbol" charset="2"/>
              </a:rPr>
              <a:t>	</a:t>
            </a:r>
            <a:r>
              <a:rPr lang="en-US" sz="2000" dirty="0">
                <a:sym typeface="Symbol" charset="2"/>
              </a:rPr>
              <a:t> </a:t>
            </a:r>
            <a:r>
              <a:rPr lang="en-US" sz="2000" dirty="0" smtClean="0">
                <a:sym typeface="Symbol" charset="2"/>
              </a:rPr>
              <a:t>             </a:t>
            </a:r>
            <a:r>
              <a:rPr sz="2000" dirty="0" smtClean="0">
                <a:sym typeface="Symbol" charset="2"/>
              </a:rPr>
              <a:t>+ </a:t>
            </a:r>
            <a:r>
              <a:rPr lang="en-US" sz="2000" dirty="0" smtClean="0">
                <a:sym typeface="Symbol" charset="2"/>
              </a:rPr>
              <a:t>  </a:t>
            </a:r>
            <a:r>
              <a:rPr sz="2000" i="1" dirty="0" smtClean="0">
                <a:sym typeface="Symbol" charset="2"/>
              </a:rPr>
              <a:t>p</a:t>
            </a:r>
            <a:r>
              <a:rPr sz="2000" dirty="0" smtClean="0">
                <a:sym typeface="Symbol" charset="2"/>
              </a:rPr>
              <a:t> </a:t>
            </a:r>
            <a:r>
              <a:rPr sz="2000" dirty="0">
                <a:sym typeface="Symbol" charset="2"/>
              </a:rPr>
              <a:t>x </a:t>
            </a:r>
            <a:r>
              <a:rPr sz="2000" dirty="0" smtClean="0">
                <a:sym typeface="Symbol" charset="2"/>
              </a:rPr>
              <a:t>page </a:t>
            </a:r>
            <a:r>
              <a:rPr sz="2000" dirty="0">
                <a:sym typeface="Symbol" charset="2"/>
              </a:rPr>
              <a:t>fault </a:t>
            </a:r>
            <a:r>
              <a:rPr sz="2000" dirty="0" smtClean="0">
                <a:sym typeface="Symbol" charset="2"/>
              </a:rPr>
              <a:t>time </a:t>
            </a:r>
            <a:endParaRPr sz="2000" dirty="0">
              <a:sym typeface="Symbol" charset="2"/>
            </a:endParaRP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endParaRPr sz="2000" dirty="0">
              <a:sym typeface="Symbol" charset="2"/>
            </a:endParaRP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r>
              <a:rPr lang="en-US" sz="2000" dirty="0">
                <a:sym typeface="Symbol" charset="2"/>
              </a:rPr>
              <a:t>p</a:t>
            </a:r>
            <a:r>
              <a:rPr sz="2000" dirty="0" smtClean="0">
                <a:sym typeface="Symbol" charset="2"/>
              </a:rPr>
              <a:t>age </a:t>
            </a:r>
            <a:r>
              <a:rPr sz="2000" dirty="0">
                <a:sym typeface="Symbol" charset="2"/>
              </a:rPr>
              <a:t>fault time =  service page-fault interrupt   </a:t>
            </a:r>
            <a:r>
              <a:rPr sz="2000" dirty="0">
                <a:solidFill>
                  <a:schemeClr val="accent2"/>
                </a:solidFill>
                <a:sym typeface="Symbol" charset="2"/>
              </a:rPr>
              <a:t>(~microseconds)</a:t>
            </a: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r>
              <a:rPr sz="2000" dirty="0">
                <a:sym typeface="Symbol" charset="2"/>
              </a:rPr>
              <a:t>     	                            +  read in requested page        </a:t>
            </a:r>
            <a:r>
              <a:rPr sz="2000" dirty="0">
                <a:solidFill>
                  <a:srgbClr val="CC3300"/>
                </a:solidFill>
                <a:sym typeface="Symbol" charset="2"/>
              </a:rPr>
              <a:t>(~</a:t>
            </a:r>
            <a:r>
              <a:rPr sz="2000" u="sng" dirty="0">
                <a:solidFill>
                  <a:srgbClr val="CC3300"/>
                </a:solidFill>
                <a:sym typeface="Symbol" charset="2"/>
              </a:rPr>
              <a:t>milliseconds</a:t>
            </a:r>
            <a:r>
              <a:rPr sz="2000" dirty="0">
                <a:solidFill>
                  <a:srgbClr val="CC3300"/>
                </a:solidFill>
                <a:sym typeface="Symbol" charset="2"/>
              </a:rPr>
              <a:t>)</a:t>
            </a: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r>
              <a:rPr sz="2000" dirty="0">
                <a:sym typeface="Symbol" charset="2"/>
              </a:rPr>
              <a:t>		+ restart process                       </a:t>
            </a:r>
            <a:r>
              <a:rPr sz="2000" dirty="0">
                <a:solidFill>
                  <a:schemeClr val="accent2"/>
                </a:solidFill>
                <a:sym typeface="Symbol" charset="2"/>
              </a:rPr>
              <a:t>(~microseconds)</a:t>
            </a: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endParaRPr lang="en-US" sz="2000" dirty="0" smtClean="0">
              <a:sym typeface="Symbol" charset="2"/>
            </a:endParaRPr>
          </a:p>
          <a:p>
            <a:pPr marL="342900" indent="-342900">
              <a:buFont typeface="Wingdings" charset="2"/>
              <a:buNone/>
              <a:tabLst>
                <a:tab pos="2165350" algn="l"/>
                <a:tab pos="2857500" algn="l"/>
              </a:tabLst>
            </a:pPr>
            <a:endParaRPr lang="en-US" sz="2000" dirty="0" smtClean="0">
              <a:sym typeface="Symbol" charset="2"/>
            </a:endParaRPr>
          </a:p>
          <a:p>
            <a:pPr marL="342900" indent="-342900" algn="ctr">
              <a:buFont typeface="Wingdings" charset="2"/>
              <a:buNone/>
              <a:tabLst>
                <a:tab pos="2165350" algn="l"/>
                <a:tab pos="2857500" algn="l"/>
              </a:tabLst>
            </a:pPr>
            <a:r>
              <a:rPr sz="2000" dirty="0" smtClean="0">
                <a:solidFill>
                  <a:srgbClr val="FF0000"/>
                </a:solidFill>
                <a:sym typeface="Symbol" charset="2"/>
              </a:rPr>
              <a:t>Note</a:t>
            </a:r>
            <a:r>
              <a:rPr sz="2000" dirty="0">
                <a:solidFill>
                  <a:srgbClr val="FF0000"/>
                </a:solidFill>
                <a:sym typeface="Symbol" charset="2"/>
              </a:rPr>
              <a:t>: </a:t>
            </a:r>
            <a:r>
              <a:rPr lang="en-US" sz="2000" dirty="0">
                <a:sym typeface="Symbol" charset="2"/>
              </a:rPr>
              <a:t>R</a:t>
            </a:r>
            <a:r>
              <a:rPr sz="2000" dirty="0" smtClean="0">
                <a:sym typeface="Symbol" charset="2"/>
              </a:rPr>
              <a:t>eading </a:t>
            </a:r>
            <a:r>
              <a:rPr sz="2000" dirty="0">
                <a:sym typeface="Symbol" charset="2"/>
              </a:rPr>
              <a:t>in requested page may require writing another page to disk if there is no free frame</a:t>
            </a:r>
          </a:p>
        </p:txBody>
      </p:sp>
    </p:spTree>
    <p:extLst>
      <p:ext uri="{BB962C8B-B14F-4D97-AF65-F5344CB8AC3E}">
        <p14:creationId xmlns:p14="http://schemas.microsoft.com/office/powerpoint/2010/main" val="5248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Page Replacement 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63650"/>
            <a:ext cx="7742237" cy="4981575"/>
          </a:xfrm>
        </p:spPr>
        <p:txBody>
          <a:bodyPr/>
          <a:lstStyle/>
          <a:p>
            <a:r>
              <a:rPr lang="en-US" altLang="en-US" dirty="0"/>
              <a:t>When we need to bring a page from disk and there is no free frame: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Find a victim page to evict from memory</a:t>
            </a:r>
          </a:p>
          <a:p>
            <a:endParaRPr lang="en-US" altLang="en-US" dirty="0"/>
          </a:p>
          <a:p>
            <a:r>
              <a:rPr lang="en-US" altLang="en-US" dirty="0"/>
              <a:t>Objective: minimize number of page faults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dirty="0"/>
              <a:t>they are very costly)</a:t>
            </a:r>
          </a:p>
          <a:p>
            <a:endParaRPr lang="en-US" altLang="en-US" dirty="0"/>
          </a:p>
          <a:p>
            <a:r>
              <a:rPr lang="en-US" altLang="en-US" dirty="0"/>
              <a:t>Replacement algorithms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FIFO, OPT, LRU, second-chance, …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12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Thrashing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293540"/>
            <a:ext cx="7351713" cy="4600847"/>
          </a:xfrm>
        </p:spPr>
        <p:txBody>
          <a:bodyPr/>
          <a:lstStyle/>
          <a:p>
            <a:r>
              <a:rPr lang="en-US" altLang="en-US" b="1" dirty="0"/>
              <a:t>Thrashing</a:t>
            </a:r>
            <a:r>
              <a:rPr lang="en-US" altLang="en-US" dirty="0"/>
              <a:t> </a:t>
            </a:r>
            <a:r>
              <a:rPr lang="en-US" altLang="en-US" dirty="0">
                <a:sym typeface="Symbol" charset="2"/>
              </a:rPr>
              <a:t> a process is busy swapping pages in and out more than </a:t>
            </a:r>
            <a:r>
              <a:rPr lang="en-US" altLang="en-US" dirty="0" smtClean="0">
                <a:sym typeface="Symbol" charset="2"/>
              </a:rPr>
              <a:t>executing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31" y="2300413"/>
            <a:ext cx="6638306" cy="387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141" y="1271239"/>
            <a:ext cx="8497229" cy="4932711"/>
          </a:xfrm>
        </p:spPr>
        <p:txBody>
          <a:bodyPr/>
          <a:lstStyle/>
          <a:p>
            <a:r>
              <a:rPr lang="en-US" dirty="0"/>
              <a:t>As process executes, it moves from locality to locality</a:t>
            </a:r>
          </a:p>
          <a:p>
            <a:r>
              <a:rPr lang="en-US" dirty="0"/>
              <a:t>Locality is a set of pages actively used together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 smtClean="0"/>
              <a:t>Locality </a:t>
            </a:r>
            <a:r>
              <a:rPr lang="en-US" altLang="en-US" dirty="0"/>
              <a:t>could be:  </a:t>
            </a:r>
            <a:r>
              <a:rPr lang="en-US" altLang="en-US" dirty="0" smtClean="0"/>
              <a:t>function, </a:t>
            </a:r>
            <a:r>
              <a:rPr lang="en-US" altLang="en-US" dirty="0"/>
              <a:t>segment of code, …</a:t>
            </a:r>
          </a:p>
          <a:p>
            <a:r>
              <a:rPr lang="en-US" altLang="en-US" dirty="0" smtClean="0"/>
              <a:t>Helps </a:t>
            </a:r>
            <a:r>
              <a:rPr lang="en-US" altLang="en-US" dirty="0"/>
              <a:t>us to estimate the </a:t>
            </a:r>
            <a:r>
              <a:rPr lang="en-US" altLang="en-US" b="1" dirty="0">
                <a:solidFill>
                  <a:srgbClr val="FF0000"/>
                </a:solidFill>
              </a:rPr>
              <a:t>working set</a:t>
            </a:r>
            <a:r>
              <a:rPr lang="en-US" altLang="en-US" dirty="0"/>
              <a:t> of a process </a:t>
            </a:r>
          </a:p>
          <a:p>
            <a:r>
              <a:rPr lang="en-US" dirty="0" smtClean="0"/>
              <a:t>Working set </a:t>
            </a:r>
            <a:r>
              <a:rPr lang="en-US" dirty="0"/>
              <a:t>is a moving window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At each reference, a new reference is added at one end,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another is dropped off the other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7" y="4411395"/>
            <a:ext cx="8033336" cy="1837159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138113"/>
            <a:ext cx="8022771" cy="973137"/>
          </a:xfrm>
        </p:spPr>
        <p:txBody>
          <a:bodyPr/>
          <a:lstStyle/>
          <a:p>
            <a:r>
              <a:rPr lang="en-US" altLang="en-US" sz="3200" dirty="0" smtClean="0"/>
              <a:t>Locality Model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937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sz="3200" dirty="0"/>
              <a:t>Allocating </a:t>
            </a:r>
            <a:r>
              <a:rPr sz="3200" dirty="0" smtClean="0"/>
              <a:t>Kernel Memory</a:t>
            </a:r>
            <a:endParaRPr sz="3200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1244600"/>
            <a:ext cx="8047037" cy="5238750"/>
          </a:xfrm>
        </p:spPr>
        <p:txBody>
          <a:bodyPr/>
          <a:lstStyle/>
          <a:p>
            <a:r>
              <a:rPr dirty="0"/>
              <a:t>Treated differently from user </a:t>
            </a:r>
            <a:r>
              <a:rPr dirty="0" smtClean="0"/>
              <a:t>memory</a:t>
            </a:r>
            <a:r>
              <a:rPr lang="en-US" dirty="0" smtClean="0"/>
              <a:t>. </a:t>
            </a:r>
            <a:endParaRPr b="1" dirty="0">
              <a:solidFill>
                <a:srgbClr val="CC3300"/>
              </a:solidFill>
            </a:endParaRPr>
          </a:p>
          <a:p>
            <a:pPr lvl="1">
              <a:buFont typeface="Wingdings" charset="2"/>
              <a:buChar char="Ø"/>
            </a:pPr>
            <a:r>
              <a:rPr dirty="0">
                <a:solidFill>
                  <a:srgbClr val="0000CC"/>
                </a:solidFill>
              </a:rPr>
              <a:t>Kernel requests memory for </a:t>
            </a:r>
            <a:r>
              <a:rPr b="1" dirty="0">
                <a:solidFill>
                  <a:srgbClr val="FF0000"/>
                </a:solidFill>
              </a:rPr>
              <a:t>structures</a:t>
            </a:r>
            <a:r>
              <a:rPr dirty="0">
                <a:solidFill>
                  <a:srgbClr val="0000CC"/>
                </a:solidFill>
              </a:rPr>
              <a:t> of varying sizes</a:t>
            </a:r>
          </a:p>
          <a:p>
            <a:pPr lvl="2">
              <a:buFont typeface="Wingdings" charset="2"/>
              <a:buChar char="§"/>
            </a:pPr>
            <a:r>
              <a:rPr dirty="0">
                <a:solidFill>
                  <a:srgbClr val="0000CC"/>
                </a:solidFill>
              </a:rPr>
              <a:t>Process descriptors (PCB), semaphores, file descriptors, … </a:t>
            </a:r>
          </a:p>
          <a:p>
            <a:pPr lvl="1">
              <a:buFont typeface="Wingdings" charset="2"/>
              <a:buChar char="Ø"/>
            </a:pPr>
            <a:r>
              <a:rPr dirty="0" smtClean="0">
                <a:solidFill>
                  <a:srgbClr val="0000CC"/>
                </a:solidFill>
              </a:rPr>
              <a:t>Some </a:t>
            </a:r>
            <a:r>
              <a:rPr dirty="0">
                <a:solidFill>
                  <a:srgbClr val="0000CC"/>
                </a:solidFill>
              </a:rPr>
              <a:t>kernel memory needs to be contiguous </a:t>
            </a:r>
          </a:p>
          <a:p>
            <a:pPr lvl="2">
              <a:buFont typeface="Wingdings" charset="2"/>
              <a:buChar char="§"/>
            </a:pPr>
            <a:r>
              <a:rPr lang="en-US" dirty="0" smtClean="0">
                <a:solidFill>
                  <a:srgbClr val="0000CC"/>
                </a:solidFill>
              </a:rPr>
              <a:t>S</a:t>
            </a:r>
            <a:r>
              <a:rPr dirty="0" smtClean="0">
                <a:solidFill>
                  <a:srgbClr val="0000CC"/>
                </a:solidFill>
              </a:rPr>
              <a:t>ome </a:t>
            </a:r>
            <a:r>
              <a:rPr dirty="0">
                <a:solidFill>
                  <a:srgbClr val="0000CC"/>
                </a:solidFill>
              </a:rPr>
              <a:t>hardware devices interact directly with physical </a:t>
            </a:r>
            <a:r>
              <a:rPr dirty="0" smtClean="0">
                <a:solidFill>
                  <a:srgbClr val="0000CC"/>
                </a:solidFill>
              </a:rPr>
              <a:t>memory</a:t>
            </a:r>
            <a:endParaRPr dirty="0">
              <a:solidFill>
                <a:srgbClr val="0000CC"/>
              </a:solidFill>
            </a:endParaRPr>
          </a:p>
          <a:p>
            <a:pPr lvl="1">
              <a:buFont typeface="Wingdings" charset="2"/>
              <a:buChar char="Ø"/>
            </a:pPr>
            <a:r>
              <a:rPr dirty="0">
                <a:solidFill>
                  <a:srgbClr val="0000CC"/>
                </a:solidFill>
              </a:rPr>
              <a:t>Virtual memory may just be too expensive for the kernel (cannot afford a page fault</a:t>
            </a:r>
            <a:r>
              <a:rPr dirty="0" smtClean="0">
                <a:solidFill>
                  <a:srgbClr val="0000CC"/>
                </a:solidFill>
              </a:rPr>
              <a:t>)</a:t>
            </a:r>
            <a:endParaRPr lang="en-US" dirty="0" smtClean="0">
              <a:solidFill>
                <a:srgbClr val="0000CC"/>
              </a:solidFill>
            </a:endParaRPr>
          </a:p>
          <a:p>
            <a:pPr lvl="1"/>
            <a:endParaRPr dirty="0"/>
          </a:p>
          <a:p>
            <a:r>
              <a:rPr lang="en-US" dirty="0" smtClean="0"/>
              <a:t>Examples (Unix/Linux)</a:t>
            </a:r>
            <a:r>
              <a:rPr dirty="0" smtClean="0"/>
              <a:t> </a:t>
            </a:r>
            <a:endParaRPr dirty="0"/>
          </a:p>
          <a:p>
            <a:pPr lvl="1">
              <a:buFont typeface="Wingdings" charset="2"/>
              <a:buChar char="Ø"/>
            </a:pPr>
            <a:r>
              <a:rPr dirty="0"/>
              <a:t>Buddy </a:t>
            </a:r>
            <a:r>
              <a:rPr dirty="0" smtClean="0"/>
              <a:t>system</a:t>
            </a:r>
          </a:p>
          <a:p>
            <a:pPr lvl="1">
              <a:buFont typeface="Wingdings" charset="2"/>
              <a:buChar char="Ø"/>
            </a:pPr>
            <a:r>
              <a:rPr dirty="0" smtClean="0"/>
              <a:t>Slab allocation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67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Kernel </a:t>
            </a:r>
            <a:r>
              <a:rPr lang="en-US" altLang="en-US" sz="3200" dirty="0" smtClean="0"/>
              <a:t>Memory</a:t>
            </a:r>
            <a:endParaRPr lang="en-US" alt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1" y="1155854"/>
            <a:ext cx="4604414" cy="3989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55" y="3306483"/>
            <a:ext cx="4917736" cy="35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sz="3200"/>
              <a:t>VM Issues:  Page size and Pre-paging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270000"/>
            <a:ext cx="8022771" cy="5086350"/>
          </a:xfrm>
        </p:spPr>
        <p:txBody>
          <a:bodyPr/>
          <a:lstStyle/>
          <a:p>
            <a:r>
              <a:rPr dirty="0"/>
              <a:t>Page size selection impacts </a:t>
            </a:r>
          </a:p>
          <a:p>
            <a:pPr lvl="1">
              <a:buFont typeface="Wingdings" charset="2"/>
              <a:buChar char="Ø"/>
            </a:pPr>
            <a:r>
              <a:rPr dirty="0"/>
              <a:t>fragmentation</a:t>
            </a:r>
          </a:p>
          <a:p>
            <a:pPr lvl="1">
              <a:buFont typeface="Wingdings" charset="2"/>
              <a:buChar char="Ø"/>
            </a:pPr>
            <a:r>
              <a:rPr dirty="0"/>
              <a:t>page table size </a:t>
            </a:r>
          </a:p>
          <a:p>
            <a:pPr lvl="1">
              <a:buFont typeface="Wingdings" charset="2"/>
              <a:buChar char="Ø"/>
            </a:pPr>
            <a:r>
              <a:rPr dirty="0"/>
              <a:t>I/O overhead</a:t>
            </a:r>
          </a:p>
          <a:p>
            <a:pPr lvl="1">
              <a:buFont typeface="Wingdings" charset="2"/>
              <a:buChar char="Ø"/>
            </a:pPr>
            <a:r>
              <a:rPr dirty="0"/>
              <a:t>locality</a:t>
            </a:r>
          </a:p>
          <a:p>
            <a:r>
              <a:rPr dirty="0"/>
              <a:t>Pre-paging </a:t>
            </a:r>
          </a:p>
          <a:p>
            <a:pPr lvl="1">
              <a:buFont typeface="Wingdings" charset="2"/>
              <a:buChar char="Ø"/>
            </a:pPr>
            <a:r>
              <a:rPr dirty="0"/>
              <a:t>Bring to memory some (or all) of the pages a process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will </a:t>
            </a:r>
            <a:r>
              <a:rPr dirty="0"/>
              <a:t>need, before they are referenced</a:t>
            </a:r>
          </a:p>
          <a:p>
            <a:pPr lvl="1">
              <a:buFont typeface="Wingdings" charset="2"/>
              <a:buChar char="Ø"/>
            </a:pPr>
            <a:r>
              <a:rPr dirty="0"/>
              <a:t>Tradeoff</a:t>
            </a:r>
          </a:p>
          <a:p>
            <a:pPr lvl="2"/>
            <a:r>
              <a:rPr dirty="0"/>
              <a:t>Reduce number of page faults at process startup</a:t>
            </a:r>
          </a:p>
          <a:p>
            <a:pPr lvl="2"/>
            <a:r>
              <a:rPr dirty="0"/>
              <a:t>But, may waste memory and I/O because some of the prepaged pages may not be used</a:t>
            </a:r>
          </a:p>
        </p:txBody>
      </p:sp>
    </p:spTree>
    <p:extLst>
      <p:ext uri="{BB962C8B-B14F-4D97-AF65-F5344CB8AC3E}">
        <p14:creationId xmlns:p14="http://schemas.microsoft.com/office/powerpoint/2010/main" val="16542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/>
              <a:t>File System: Layered Structure</a:t>
            </a:r>
          </a:p>
        </p:txBody>
      </p:sp>
      <p:sp>
        <p:nvSpPr>
          <p:cNvPr id="6159" name="Rectangle 14"/>
          <p:cNvSpPr>
            <a:spLocks noChangeArrowheads="1"/>
          </p:cNvSpPr>
          <p:nvPr/>
        </p:nvSpPr>
        <p:spPr bwMode="auto">
          <a:xfrm>
            <a:off x="3251474" y="3681968"/>
            <a:ext cx="533810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charset="2"/>
              <a:buChar char="Ø"/>
            </a:pPr>
            <a:r>
              <a:rPr lang="en-US" altLang="x-none" sz="1800" dirty="0" smtClean="0">
                <a:latin typeface="Arial Rounded MT Bold" charset="0"/>
              </a:rPr>
              <a:t>Maps logical blocks to </a:t>
            </a:r>
            <a:r>
              <a:rPr lang="en-US" altLang="x-none" sz="1800" dirty="0">
                <a:latin typeface="Arial Rounded MT Bold" charset="0"/>
              </a:rPr>
              <a:t>physical </a:t>
            </a:r>
            <a:r>
              <a:rPr lang="en-US" altLang="x-none" sz="1800" dirty="0" smtClean="0">
                <a:latin typeface="Arial Rounded MT Bold" charset="0"/>
              </a:rPr>
              <a:t>blocks</a:t>
            </a:r>
            <a:endParaRPr lang="en-US" altLang="x-none" sz="1800" dirty="0">
              <a:latin typeface="Arial Rounded MT Bold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90831" y="1267749"/>
            <a:ext cx="8662657" cy="3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</a:pPr>
            <a:r>
              <a:rPr lang="en-US" altLang="x-none" sz="1800" dirty="0" smtClean="0">
                <a:solidFill>
                  <a:srgbClr val="FF0000"/>
                </a:solidFill>
                <a:latin typeface="+mn-lt"/>
              </a:rPr>
              <a:t>Goal: </a:t>
            </a:r>
            <a:r>
              <a:rPr lang="en-US" altLang="x-none" sz="1800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altLang="x-none" sz="1800" u="sng" dirty="0" smtClean="0">
                <a:solidFill>
                  <a:srgbClr val="FF0000"/>
                </a:solidFill>
                <a:latin typeface="+mn-lt"/>
              </a:rPr>
              <a:t>fficiently</a:t>
            </a:r>
            <a:r>
              <a:rPr lang="en-US" altLang="x-none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x-none" sz="1800" dirty="0">
                <a:solidFill>
                  <a:srgbClr val="FF0000"/>
                </a:solidFill>
                <a:latin typeface="+mn-lt"/>
              </a:rPr>
              <a:t>support different types of devices and </a:t>
            </a:r>
            <a:r>
              <a:rPr lang="en-US" altLang="x-none" sz="1800" dirty="0" smtClean="0">
                <a:solidFill>
                  <a:srgbClr val="FF0000"/>
                </a:solidFill>
                <a:latin typeface="+mn-lt"/>
              </a:rPr>
              <a:t>file </a:t>
            </a:r>
            <a:r>
              <a:rPr lang="en-US" altLang="x-none" sz="1800" dirty="0">
                <a:solidFill>
                  <a:srgbClr val="FF0000"/>
                </a:solidFill>
                <a:latin typeface="+mn-lt"/>
              </a:rPr>
              <a:t>systems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0" y="1822450"/>
            <a:ext cx="24765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251474" y="2727880"/>
            <a:ext cx="588989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lang="en-US" altLang="x-none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tabLst/>
              <a:defRPr lang="en-US" altLang="x-none" sz="2000" dirty="0">
                <a:solidFill>
                  <a:schemeClr val="accent2"/>
                </a:solidFill>
                <a:latin typeface="+mn-lt"/>
              </a:defRPr>
            </a:lvl2pPr>
            <a:lvl3pPr marL="766763" indent="-312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tabLst/>
              <a:defRPr lang="en-US" altLang="x-none" sz="1800" dirty="0">
                <a:solidFill>
                  <a:schemeClr val="tx1"/>
                </a:solidFill>
                <a:latin typeface="+mn-lt"/>
              </a:defRPr>
            </a:lvl3pPr>
            <a:lvl4pPr marL="1033463" indent="-3127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/>
              <a:defRPr lang="en-US" altLang="x-none" sz="1800" dirty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sz="1800" kern="0" dirty="0" smtClean="0"/>
              <a:t>View files as logical blocks</a:t>
            </a:r>
          </a:p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sz="1800" kern="0" dirty="0" smtClean="0"/>
              <a:t>Maintain metadata</a:t>
            </a:r>
            <a:endParaRPr lang="en-US" sz="1800" kern="0" dirty="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251474" y="5382282"/>
            <a:ext cx="5892526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charset="2"/>
              <a:buChar char="Ø"/>
            </a:pPr>
            <a:r>
              <a:rPr lang="en-US" altLang="x-none" sz="1800" dirty="0" smtClean="0">
                <a:latin typeface="Arial Rounded MT Bold" charset="0"/>
              </a:rPr>
              <a:t>Device drivers and device-</a:t>
            </a:r>
            <a:r>
              <a:rPr lang="en-US" altLang="x-none" sz="1800" dirty="0" err="1" smtClean="0">
                <a:latin typeface="Arial Rounded MT Bold" charset="0"/>
              </a:rPr>
              <a:t>specifc</a:t>
            </a:r>
            <a:r>
              <a:rPr lang="en-US" altLang="x-none" sz="1800" dirty="0" smtClean="0">
                <a:latin typeface="Arial Rounded MT Bold" charset="0"/>
              </a:rPr>
              <a:t> instructions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charset="2"/>
              <a:buChar char="Ø"/>
            </a:pPr>
            <a:r>
              <a:rPr lang="en-US" altLang="x-none" sz="1800" dirty="0" smtClean="0">
                <a:latin typeface="Arial Rounded MT Bold" charset="0"/>
              </a:rPr>
              <a:t>Read/write bit </a:t>
            </a:r>
            <a:r>
              <a:rPr lang="en-US" altLang="x-none" sz="1800" dirty="0">
                <a:latin typeface="Arial Rounded MT Bold" charset="0"/>
              </a:rPr>
              <a:t>patterns to device controller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chemeClr val="tx1"/>
              </a:buClr>
              <a:buFont typeface="Wingdings" charset="2"/>
              <a:buChar char="Ø"/>
            </a:pPr>
            <a:endParaRPr lang="en-US" altLang="x-none" sz="1800" dirty="0">
              <a:latin typeface="Arial Rounded MT Bold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254102" y="4476483"/>
            <a:ext cx="588989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charset="2"/>
              <a:buChar char="§"/>
              <a:defRPr lang="en-US" altLang="x-none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392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Ø"/>
              <a:tabLst/>
              <a:defRPr lang="en-US" altLang="x-none" sz="2000" dirty="0">
                <a:solidFill>
                  <a:schemeClr val="accent2"/>
                </a:solidFill>
                <a:latin typeface="+mn-lt"/>
              </a:defRPr>
            </a:lvl2pPr>
            <a:lvl3pPr marL="766763" indent="-312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tabLst/>
              <a:defRPr lang="en-US" altLang="x-none" sz="1800" dirty="0">
                <a:solidFill>
                  <a:schemeClr val="tx1"/>
                </a:solidFill>
                <a:latin typeface="+mn-lt"/>
              </a:defRPr>
            </a:lvl3pPr>
            <a:lvl4pPr marL="1033463" indent="-3127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/>
              <a:defRPr lang="en-US" altLang="x-none" sz="1800" dirty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charset="2"/>
              <a:buChar char="Ø"/>
            </a:pPr>
            <a:r>
              <a:rPr lang="en-US" sz="1800" kern="0" dirty="0" smtClean="0"/>
              <a:t>View data as physical blocks present in devices</a:t>
            </a:r>
            <a:endParaRPr lang="en-US" sz="1800" kern="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601308" y="2992059"/>
            <a:ext cx="6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911777" y="3806611"/>
            <a:ext cx="28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547309" y="4610652"/>
            <a:ext cx="68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227777" y="5666942"/>
            <a:ext cx="100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3859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File System Interface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68414"/>
            <a:ext cx="8172610" cy="2681180"/>
          </a:xfrm>
        </p:spPr>
        <p:txBody>
          <a:bodyPr/>
          <a:lstStyle/>
          <a:p>
            <a:r>
              <a:rPr lang="en-US" altLang="en-US" dirty="0"/>
              <a:t>Files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The smallest storage unit from the user’s perspective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A collection of blocks on the disk </a:t>
            </a:r>
            <a:endParaRPr lang="en-US" altLang="en-US" dirty="0" smtClean="0"/>
          </a:p>
          <a:p>
            <a:r>
              <a:rPr lang="en-US" altLang="en-US" dirty="0" smtClean="0"/>
              <a:t>Directory </a:t>
            </a:r>
            <a:r>
              <a:rPr lang="en-US" altLang="en-US" dirty="0"/>
              <a:t>structure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Tree-structured with links (general graphs) 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Each file has an entry in the directory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62" y="3822757"/>
            <a:ext cx="4973444" cy="299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Memory Management</a:t>
            </a:r>
            <a:endParaRPr lang="en-US" altLang="en-US" sz="3200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7950"/>
            <a:ext cx="7878763" cy="4841875"/>
          </a:xfrm>
        </p:spPr>
        <p:txBody>
          <a:bodyPr/>
          <a:lstStyle/>
          <a:p>
            <a:r>
              <a:rPr lang="en-US" altLang="en-US" dirty="0"/>
              <a:t>Address spaces</a:t>
            </a:r>
          </a:p>
          <a:p>
            <a:pPr lvl="1">
              <a:buFont typeface="Wingdings" charset="2"/>
              <a:buChar char="Ø"/>
            </a:pPr>
            <a:r>
              <a:rPr lang="en-US" altLang="en-US" b="1" dirty="0"/>
              <a:t>Logical</a:t>
            </a:r>
            <a:r>
              <a:rPr lang="en-US" altLang="en-US" dirty="0"/>
              <a:t> (virtual):  generated by the CPU</a:t>
            </a:r>
          </a:p>
          <a:p>
            <a:pPr lvl="1">
              <a:buFont typeface="Wingdings" charset="2"/>
              <a:buChar char="Ø"/>
            </a:pPr>
            <a:r>
              <a:rPr lang="en-US" altLang="en-US" b="1" dirty="0"/>
              <a:t>Physical:</a:t>
            </a:r>
            <a:r>
              <a:rPr lang="en-US" altLang="en-US" dirty="0"/>
              <a:t> seen by the memory unit</a:t>
            </a:r>
          </a:p>
          <a:p>
            <a:endParaRPr lang="en-US" altLang="en-US" dirty="0"/>
          </a:p>
          <a:p>
            <a:r>
              <a:rPr lang="en-US" altLang="en-US" dirty="0"/>
              <a:t>User program deals with logical addresses;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never </a:t>
            </a:r>
            <a:r>
              <a:rPr lang="en-US" altLang="en-US" dirty="0"/>
              <a:t>sees physical addresses</a:t>
            </a:r>
          </a:p>
          <a:p>
            <a:endParaRPr lang="en-US" altLang="en-US" dirty="0"/>
          </a:p>
          <a:p>
            <a:r>
              <a:rPr lang="en-US" altLang="en-US" dirty="0"/>
              <a:t>Mapping from logical to physical addresses 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Static: done at compile-time 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Dynamic: done at load or execution time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9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File System Implementation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 implement a file system, we need</a:t>
            </a:r>
          </a:p>
          <a:p>
            <a:pPr lvl="1"/>
            <a:r>
              <a:rPr lang="en-US" altLang="en-US" b="1" dirty="0"/>
              <a:t>On-disk</a:t>
            </a:r>
            <a:r>
              <a:rPr lang="en-US" altLang="en-US" dirty="0"/>
              <a:t> </a:t>
            </a:r>
            <a:r>
              <a:rPr lang="en-US" altLang="en-US" b="1" dirty="0"/>
              <a:t>structures</a:t>
            </a:r>
            <a:r>
              <a:rPr lang="en-US" altLang="en-US" dirty="0"/>
              <a:t>, e.g.,</a:t>
            </a:r>
          </a:p>
          <a:p>
            <a:pPr lvl="2"/>
            <a:r>
              <a:rPr lang="en-US" altLang="en-US" dirty="0"/>
              <a:t>directory structure, number of blocks, location of free blocks, boot information, …</a:t>
            </a:r>
          </a:p>
          <a:p>
            <a:pPr lvl="2"/>
            <a:r>
              <a:rPr lang="en-US" altLang="en-US" dirty="0"/>
              <a:t>(In addition to data blocks, of course)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b="1" dirty="0"/>
              <a:t>In-memory</a:t>
            </a:r>
            <a:r>
              <a:rPr lang="en-US" altLang="en-US" dirty="0"/>
              <a:t> </a:t>
            </a:r>
            <a:r>
              <a:rPr lang="en-US" altLang="en-US" b="1" dirty="0"/>
              <a:t>structures</a:t>
            </a:r>
            <a:r>
              <a:rPr lang="en-US" altLang="en-US" dirty="0"/>
              <a:t> to:  </a:t>
            </a:r>
          </a:p>
          <a:p>
            <a:pPr lvl="2"/>
            <a:r>
              <a:rPr lang="en-US" altLang="en-US" dirty="0"/>
              <a:t>improve performance (caching) </a:t>
            </a:r>
          </a:p>
          <a:p>
            <a:pPr lvl="2"/>
            <a:r>
              <a:rPr lang="en-US" altLang="en-US" dirty="0"/>
              <a:t>manage file system </a:t>
            </a:r>
          </a:p>
        </p:txBody>
      </p:sp>
    </p:spTree>
    <p:extLst>
      <p:ext uri="{BB962C8B-B14F-4D97-AF65-F5344CB8AC3E}">
        <p14:creationId xmlns:p14="http://schemas.microsoft.com/office/powerpoint/2010/main" val="72760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200"/>
              <a:t>On-disk Structures</a:t>
            </a:r>
          </a:p>
        </p:txBody>
      </p:sp>
      <p:sp>
        <p:nvSpPr>
          <p:cNvPr id="203779" name="AutoShape 3"/>
          <p:cNvSpPr>
            <a:spLocks noChangeArrowheads="1"/>
          </p:cNvSpPr>
          <p:nvPr/>
        </p:nvSpPr>
        <p:spPr bwMode="auto">
          <a:xfrm>
            <a:off x="4838700" y="1333500"/>
            <a:ext cx="3581400" cy="4724400"/>
          </a:xfrm>
          <a:prstGeom prst="can">
            <a:avLst>
              <a:gd name="adj" fmla="val 11744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5143500" y="2019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5524500" y="2019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5905500" y="2019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6286500" y="2019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6667500" y="2019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7" name="Rectangle 11"/>
          <p:cNvSpPr>
            <a:spLocks noChangeArrowheads="1"/>
          </p:cNvSpPr>
          <p:nvPr/>
        </p:nvSpPr>
        <p:spPr bwMode="auto">
          <a:xfrm>
            <a:off x="7048500" y="2019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8" name="Rectangle 12"/>
          <p:cNvSpPr>
            <a:spLocks noChangeArrowheads="1"/>
          </p:cNvSpPr>
          <p:nvPr/>
        </p:nvSpPr>
        <p:spPr bwMode="auto">
          <a:xfrm>
            <a:off x="7429500" y="2019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9" name="Rectangle 13"/>
          <p:cNvSpPr>
            <a:spLocks noChangeArrowheads="1"/>
          </p:cNvSpPr>
          <p:nvPr/>
        </p:nvSpPr>
        <p:spPr bwMode="auto">
          <a:xfrm>
            <a:off x="7810500" y="2019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5143500" y="2400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1" name="Rectangle 15"/>
          <p:cNvSpPr>
            <a:spLocks noChangeArrowheads="1"/>
          </p:cNvSpPr>
          <p:nvPr/>
        </p:nvSpPr>
        <p:spPr bwMode="auto">
          <a:xfrm>
            <a:off x="5524500" y="2400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2" name="Rectangle 16"/>
          <p:cNvSpPr>
            <a:spLocks noChangeArrowheads="1"/>
          </p:cNvSpPr>
          <p:nvPr/>
        </p:nvSpPr>
        <p:spPr bwMode="auto">
          <a:xfrm>
            <a:off x="5905500" y="2400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3" name="Rectangle 17"/>
          <p:cNvSpPr>
            <a:spLocks noChangeArrowheads="1"/>
          </p:cNvSpPr>
          <p:nvPr/>
        </p:nvSpPr>
        <p:spPr bwMode="auto">
          <a:xfrm>
            <a:off x="6286500" y="2400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4" name="Rectangle 18"/>
          <p:cNvSpPr>
            <a:spLocks noChangeArrowheads="1"/>
          </p:cNvSpPr>
          <p:nvPr/>
        </p:nvSpPr>
        <p:spPr bwMode="auto">
          <a:xfrm>
            <a:off x="6667500" y="2400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5" name="Rectangle 19"/>
          <p:cNvSpPr>
            <a:spLocks noChangeArrowheads="1"/>
          </p:cNvSpPr>
          <p:nvPr/>
        </p:nvSpPr>
        <p:spPr bwMode="auto">
          <a:xfrm>
            <a:off x="7048500" y="2400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6" name="Rectangle 20"/>
          <p:cNvSpPr>
            <a:spLocks noChangeArrowheads="1"/>
          </p:cNvSpPr>
          <p:nvPr/>
        </p:nvSpPr>
        <p:spPr bwMode="auto">
          <a:xfrm>
            <a:off x="7429500" y="2400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7" name="Rectangle 21"/>
          <p:cNvSpPr>
            <a:spLocks noChangeArrowheads="1"/>
          </p:cNvSpPr>
          <p:nvPr/>
        </p:nvSpPr>
        <p:spPr bwMode="auto">
          <a:xfrm>
            <a:off x="7810500" y="2400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8" name="Rectangle 22"/>
          <p:cNvSpPr>
            <a:spLocks noChangeArrowheads="1"/>
          </p:cNvSpPr>
          <p:nvPr/>
        </p:nvSpPr>
        <p:spPr bwMode="auto">
          <a:xfrm>
            <a:off x="5143500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9" name="Rectangle 23"/>
          <p:cNvSpPr>
            <a:spLocks noChangeArrowheads="1"/>
          </p:cNvSpPr>
          <p:nvPr/>
        </p:nvSpPr>
        <p:spPr bwMode="auto">
          <a:xfrm>
            <a:off x="5524500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0" name="Rectangle 24"/>
          <p:cNvSpPr>
            <a:spLocks noChangeArrowheads="1"/>
          </p:cNvSpPr>
          <p:nvPr/>
        </p:nvSpPr>
        <p:spPr bwMode="auto">
          <a:xfrm>
            <a:off x="5905500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1" name="Rectangle 25"/>
          <p:cNvSpPr>
            <a:spLocks noChangeArrowheads="1"/>
          </p:cNvSpPr>
          <p:nvPr/>
        </p:nvSpPr>
        <p:spPr bwMode="auto">
          <a:xfrm>
            <a:off x="6286500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2" name="Rectangle 26"/>
          <p:cNvSpPr>
            <a:spLocks noChangeArrowheads="1"/>
          </p:cNvSpPr>
          <p:nvPr/>
        </p:nvSpPr>
        <p:spPr bwMode="auto">
          <a:xfrm>
            <a:off x="6667500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3" name="Rectangle 27"/>
          <p:cNvSpPr>
            <a:spLocks noChangeArrowheads="1"/>
          </p:cNvSpPr>
          <p:nvPr/>
        </p:nvSpPr>
        <p:spPr bwMode="auto">
          <a:xfrm>
            <a:off x="7048500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4" name="Rectangle 28"/>
          <p:cNvSpPr>
            <a:spLocks noChangeArrowheads="1"/>
          </p:cNvSpPr>
          <p:nvPr/>
        </p:nvSpPr>
        <p:spPr bwMode="auto">
          <a:xfrm>
            <a:off x="7429500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5" name="Rectangle 29"/>
          <p:cNvSpPr>
            <a:spLocks noChangeArrowheads="1"/>
          </p:cNvSpPr>
          <p:nvPr/>
        </p:nvSpPr>
        <p:spPr bwMode="auto">
          <a:xfrm>
            <a:off x="7810500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6" name="Rectangle 30"/>
          <p:cNvSpPr>
            <a:spLocks noChangeArrowheads="1"/>
          </p:cNvSpPr>
          <p:nvPr/>
        </p:nvSpPr>
        <p:spPr bwMode="auto">
          <a:xfrm>
            <a:off x="5143500" y="3162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7" name="Rectangle 31"/>
          <p:cNvSpPr>
            <a:spLocks noChangeArrowheads="1"/>
          </p:cNvSpPr>
          <p:nvPr/>
        </p:nvSpPr>
        <p:spPr bwMode="auto">
          <a:xfrm>
            <a:off x="5524500" y="3162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8" name="Rectangle 32"/>
          <p:cNvSpPr>
            <a:spLocks noChangeArrowheads="1"/>
          </p:cNvSpPr>
          <p:nvPr/>
        </p:nvSpPr>
        <p:spPr bwMode="auto">
          <a:xfrm>
            <a:off x="5905500" y="3162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09" name="Rectangle 33"/>
          <p:cNvSpPr>
            <a:spLocks noChangeArrowheads="1"/>
          </p:cNvSpPr>
          <p:nvPr/>
        </p:nvSpPr>
        <p:spPr bwMode="auto">
          <a:xfrm>
            <a:off x="6286500" y="3162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0" name="Rectangle 34"/>
          <p:cNvSpPr>
            <a:spLocks noChangeArrowheads="1"/>
          </p:cNvSpPr>
          <p:nvPr/>
        </p:nvSpPr>
        <p:spPr bwMode="auto">
          <a:xfrm>
            <a:off x="6667500" y="3162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1" name="Rectangle 35"/>
          <p:cNvSpPr>
            <a:spLocks noChangeArrowheads="1"/>
          </p:cNvSpPr>
          <p:nvPr/>
        </p:nvSpPr>
        <p:spPr bwMode="auto">
          <a:xfrm>
            <a:off x="7048500" y="3162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2" name="Rectangle 36"/>
          <p:cNvSpPr>
            <a:spLocks noChangeArrowheads="1"/>
          </p:cNvSpPr>
          <p:nvPr/>
        </p:nvSpPr>
        <p:spPr bwMode="auto">
          <a:xfrm>
            <a:off x="7429500" y="3162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3" name="Rectangle 37"/>
          <p:cNvSpPr>
            <a:spLocks noChangeArrowheads="1"/>
          </p:cNvSpPr>
          <p:nvPr/>
        </p:nvSpPr>
        <p:spPr bwMode="auto">
          <a:xfrm>
            <a:off x="7810500" y="3162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4" name="Rectangle 38"/>
          <p:cNvSpPr>
            <a:spLocks noChangeArrowheads="1"/>
          </p:cNvSpPr>
          <p:nvPr/>
        </p:nvSpPr>
        <p:spPr bwMode="auto">
          <a:xfrm>
            <a:off x="5143500" y="3543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5" name="Rectangle 39"/>
          <p:cNvSpPr>
            <a:spLocks noChangeArrowheads="1"/>
          </p:cNvSpPr>
          <p:nvPr/>
        </p:nvSpPr>
        <p:spPr bwMode="auto">
          <a:xfrm>
            <a:off x="5524500" y="3543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6" name="Rectangle 40"/>
          <p:cNvSpPr>
            <a:spLocks noChangeArrowheads="1"/>
          </p:cNvSpPr>
          <p:nvPr/>
        </p:nvSpPr>
        <p:spPr bwMode="auto">
          <a:xfrm>
            <a:off x="5905500" y="3543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7" name="Rectangle 41"/>
          <p:cNvSpPr>
            <a:spLocks noChangeArrowheads="1"/>
          </p:cNvSpPr>
          <p:nvPr/>
        </p:nvSpPr>
        <p:spPr bwMode="auto">
          <a:xfrm>
            <a:off x="6286500" y="3543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8" name="Rectangle 42"/>
          <p:cNvSpPr>
            <a:spLocks noChangeArrowheads="1"/>
          </p:cNvSpPr>
          <p:nvPr/>
        </p:nvSpPr>
        <p:spPr bwMode="auto">
          <a:xfrm>
            <a:off x="6667500" y="3543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19" name="Rectangle 43"/>
          <p:cNvSpPr>
            <a:spLocks noChangeArrowheads="1"/>
          </p:cNvSpPr>
          <p:nvPr/>
        </p:nvSpPr>
        <p:spPr bwMode="auto">
          <a:xfrm>
            <a:off x="7048500" y="3543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20" name="Rectangle 44"/>
          <p:cNvSpPr>
            <a:spLocks noChangeArrowheads="1"/>
          </p:cNvSpPr>
          <p:nvPr/>
        </p:nvSpPr>
        <p:spPr bwMode="auto">
          <a:xfrm>
            <a:off x="7429500" y="3543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21" name="Rectangle 45"/>
          <p:cNvSpPr>
            <a:spLocks noChangeArrowheads="1"/>
          </p:cNvSpPr>
          <p:nvPr/>
        </p:nvSpPr>
        <p:spPr bwMode="auto">
          <a:xfrm>
            <a:off x="7810500" y="3543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22" name="Rectangle 46"/>
          <p:cNvSpPr>
            <a:spLocks noChangeArrowheads="1"/>
          </p:cNvSpPr>
          <p:nvPr/>
        </p:nvSpPr>
        <p:spPr bwMode="auto">
          <a:xfrm>
            <a:off x="5143500" y="3924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23" name="Rectangle 47"/>
          <p:cNvSpPr>
            <a:spLocks noChangeArrowheads="1"/>
          </p:cNvSpPr>
          <p:nvPr/>
        </p:nvSpPr>
        <p:spPr bwMode="auto">
          <a:xfrm>
            <a:off x="5524500" y="3924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24" name="Rectangle 48"/>
          <p:cNvSpPr>
            <a:spLocks noChangeArrowheads="1"/>
          </p:cNvSpPr>
          <p:nvPr/>
        </p:nvSpPr>
        <p:spPr bwMode="auto">
          <a:xfrm>
            <a:off x="5905500" y="3924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25" name="Rectangle 49"/>
          <p:cNvSpPr>
            <a:spLocks noChangeArrowheads="1"/>
          </p:cNvSpPr>
          <p:nvPr/>
        </p:nvSpPr>
        <p:spPr bwMode="auto">
          <a:xfrm>
            <a:off x="6286500" y="3924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26" name="Rectangle 50"/>
          <p:cNvSpPr>
            <a:spLocks noChangeArrowheads="1"/>
          </p:cNvSpPr>
          <p:nvPr/>
        </p:nvSpPr>
        <p:spPr bwMode="auto">
          <a:xfrm>
            <a:off x="6667500" y="3924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27" name="Rectangle 51"/>
          <p:cNvSpPr>
            <a:spLocks noChangeArrowheads="1"/>
          </p:cNvSpPr>
          <p:nvPr/>
        </p:nvSpPr>
        <p:spPr bwMode="auto">
          <a:xfrm>
            <a:off x="7048500" y="3924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28" name="Rectangle 52"/>
          <p:cNvSpPr>
            <a:spLocks noChangeArrowheads="1"/>
          </p:cNvSpPr>
          <p:nvPr/>
        </p:nvSpPr>
        <p:spPr bwMode="auto">
          <a:xfrm>
            <a:off x="7429500" y="3924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29" name="Rectangle 53"/>
          <p:cNvSpPr>
            <a:spLocks noChangeArrowheads="1"/>
          </p:cNvSpPr>
          <p:nvPr/>
        </p:nvSpPr>
        <p:spPr bwMode="auto">
          <a:xfrm>
            <a:off x="7810500" y="3924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30" name="Rectangle 54"/>
          <p:cNvSpPr>
            <a:spLocks noChangeArrowheads="1"/>
          </p:cNvSpPr>
          <p:nvPr/>
        </p:nvSpPr>
        <p:spPr bwMode="auto">
          <a:xfrm>
            <a:off x="5143500" y="4305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31" name="Rectangle 55"/>
          <p:cNvSpPr>
            <a:spLocks noChangeArrowheads="1"/>
          </p:cNvSpPr>
          <p:nvPr/>
        </p:nvSpPr>
        <p:spPr bwMode="auto">
          <a:xfrm>
            <a:off x="5524500" y="4305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32" name="Rectangle 56"/>
          <p:cNvSpPr>
            <a:spLocks noChangeArrowheads="1"/>
          </p:cNvSpPr>
          <p:nvPr/>
        </p:nvSpPr>
        <p:spPr bwMode="auto">
          <a:xfrm>
            <a:off x="5905500" y="4305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33" name="Rectangle 57"/>
          <p:cNvSpPr>
            <a:spLocks noChangeArrowheads="1"/>
          </p:cNvSpPr>
          <p:nvPr/>
        </p:nvSpPr>
        <p:spPr bwMode="auto">
          <a:xfrm>
            <a:off x="6286500" y="4305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34" name="Rectangle 58"/>
          <p:cNvSpPr>
            <a:spLocks noChangeArrowheads="1"/>
          </p:cNvSpPr>
          <p:nvPr/>
        </p:nvSpPr>
        <p:spPr bwMode="auto">
          <a:xfrm>
            <a:off x="6667500" y="4305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35" name="Rectangle 59"/>
          <p:cNvSpPr>
            <a:spLocks noChangeArrowheads="1"/>
          </p:cNvSpPr>
          <p:nvPr/>
        </p:nvSpPr>
        <p:spPr bwMode="auto">
          <a:xfrm>
            <a:off x="7048500" y="4305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36" name="Rectangle 60"/>
          <p:cNvSpPr>
            <a:spLocks noChangeArrowheads="1"/>
          </p:cNvSpPr>
          <p:nvPr/>
        </p:nvSpPr>
        <p:spPr bwMode="auto">
          <a:xfrm>
            <a:off x="7429500" y="4305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37" name="Rectangle 61"/>
          <p:cNvSpPr>
            <a:spLocks noChangeArrowheads="1"/>
          </p:cNvSpPr>
          <p:nvPr/>
        </p:nvSpPr>
        <p:spPr bwMode="auto">
          <a:xfrm>
            <a:off x="7810500" y="4305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38" name="Rectangle 62"/>
          <p:cNvSpPr>
            <a:spLocks noChangeArrowheads="1"/>
          </p:cNvSpPr>
          <p:nvPr/>
        </p:nvSpPr>
        <p:spPr bwMode="auto">
          <a:xfrm>
            <a:off x="5143500" y="4686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39" name="Rectangle 63"/>
          <p:cNvSpPr>
            <a:spLocks noChangeArrowheads="1"/>
          </p:cNvSpPr>
          <p:nvPr/>
        </p:nvSpPr>
        <p:spPr bwMode="auto">
          <a:xfrm>
            <a:off x="5524500" y="4686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40" name="Rectangle 64"/>
          <p:cNvSpPr>
            <a:spLocks noChangeArrowheads="1"/>
          </p:cNvSpPr>
          <p:nvPr/>
        </p:nvSpPr>
        <p:spPr bwMode="auto">
          <a:xfrm>
            <a:off x="5905500" y="4686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41" name="Rectangle 65"/>
          <p:cNvSpPr>
            <a:spLocks noChangeArrowheads="1"/>
          </p:cNvSpPr>
          <p:nvPr/>
        </p:nvSpPr>
        <p:spPr bwMode="auto">
          <a:xfrm>
            <a:off x="6286500" y="4686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42" name="Rectangle 66"/>
          <p:cNvSpPr>
            <a:spLocks noChangeArrowheads="1"/>
          </p:cNvSpPr>
          <p:nvPr/>
        </p:nvSpPr>
        <p:spPr bwMode="auto">
          <a:xfrm>
            <a:off x="6667500" y="4686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43" name="Rectangle 67"/>
          <p:cNvSpPr>
            <a:spLocks noChangeArrowheads="1"/>
          </p:cNvSpPr>
          <p:nvPr/>
        </p:nvSpPr>
        <p:spPr bwMode="auto">
          <a:xfrm>
            <a:off x="7048500" y="4686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44" name="Rectangle 68"/>
          <p:cNvSpPr>
            <a:spLocks noChangeArrowheads="1"/>
          </p:cNvSpPr>
          <p:nvPr/>
        </p:nvSpPr>
        <p:spPr bwMode="auto">
          <a:xfrm>
            <a:off x="7429500" y="4686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45" name="Rectangle 69"/>
          <p:cNvSpPr>
            <a:spLocks noChangeArrowheads="1"/>
          </p:cNvSpPr>
          <p:nvPr/>
        </p:nvSpPr>
        <p:spPr bwMode="auto">
          <a:xfrm>
            <a:off x="7810500" y="4686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46" name="Rectangle 70"/>
          <p:cNvSpPr>
            <a:spLocks noChangeArrowheads="1"/>
          </p:cNvSpPr>
          <p:nvPr/>
        </p:nvSpPr>
        <p:spPr bwMode="auto">
          <a:xfrm>
            <a:off x="5143500" y="5067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47" name="Rectangle 71"/>
          <p:cNvSpPr>
            <a:spLocks noChangeArrowheads="1"/>
          </p:cNvSpPr>
          <p:nvPr/>
        </p:nvSpPr>
        <p:spPr bwMode="auto">
          <a:xfrm>
            <a:off x="5524500" y="5067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48" name="Rectangle 72"/>
          <p:cNvSpPr>
            <a:spLocks noChangeArrowheads="1"/>
          </p:cNvSpPr>
          <p:nvPr/>
        </p:nvSpPr>
        <p:spPr bwMode="auto">
          <a:xfrm>
            <a:off x="5905500" y="5067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49" name="Rectangle 73"/>
          <p:cNvSpPr>
            <a:spLocks noChangeArrowheads="1"/>
          </p:cNvSpPr>
          <p:nvPr/>
        </p:nvSpPr>
        <p:spPr bwMode="auto">
          <a:xfrm>
            <a:off x="6286500" y="5067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50" name="Rectangle 74"/>
          <p:cNvSpPr>
            <a:spLocks noChangeArrowheads="1"/>
          </p:cNvSpPr>
          <p:nvPr/>
        </p:nvSpPr>
        <p:spPr bwMode="auto">
          <a:xfrm>
            <a:off x="6667500" y="5067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51" name="Rectangle 75"/>
          <p:cNvSpPr>
            <a:spLocks noChangeArrowheads="1"/>
          </p:cNvSpPr>
          <p:nvPr/>
        </p:nvSpPr>
        <p:spPr bwMode="auto">
          <a:xfrm>
            <a:off x="7048500" y="5067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52" name="Rectangle 76"/>
          <p:cNvSpPr>
            <a:spLocks noChangeArrowheads="1"/>
          </p:cNvSpPr>
          <p:nvPr/>
        </p:nvSpPr>
        <p:spPr bwMode="auto">
          <a:xfrm>
            <a:off x="7429500" y="5067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53" name="Rectangle 77"/>
          <p:cNvSpPr>
            <a:spLocks noChangeArrowheads="1"/>
          </p:cNvSpPr>
          <p:nvPr/>
        </p:nvSpPr>
        <p:spPr bwMode="auto">
          <a:xfrm>
            <a:off x="7810500" y="5067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54" name="Rectangle 78"/>
          <p:cNvSpPr>
            <a:spLocks noChangeArrowheads="1"/>
          </p:cNvSpPr>
          <p:nvPr/>
        </p:nvSpPr>
        <p:spPr bwMode="auto">
          <a:xfrm>
            <a:off x="5143500" y="5448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55" name="Rectangle 79"/>
          <p:cNvSpPr>
            <a:spLocks noChangeArrowheads="1"/>
          </p:cNvSpPr>
          <p:nvPr/>
        </p:nvSpPr>
        <p:spPr bwMode="auto">
          <a:xfrm>
            <a:off x="5524500" y="5448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56" name="Rectangle 80"/>
          <p:cNvSpPr>
            <a:spLocks noChangeArrowheads="1"/>
          </p:cNvSpPr>
          <p:nvPr/>
        </p:nvSpPr>
        <p:spPr bwMode="auto">
          <a:xfrm>
            <a:off x="5905500" y="5448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57" name="Rectangle 81"/>
          <p:cNvSpPr>
            <a:spLocks noChangeArrowheads="1"/>
          </p:cNvSpPr>
          <p:nvPr/>
        </p:nvSpPr>
        <p:spPr bwMode="auto">
          <a:xfrm>
            <a:off x="6286500" y="5448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58" name="Rectangle 82"/>
          <p:cNvSpPr>
            <a:spLocks noChangeArrowheads="1"/>
          </p:cNvSpPr>
          <p:nvPr/>
        </p:nvSpPr>
        <p:spPr bwMode="auto">
          <a:xfrm>
            <a:off x="6667500" y="5448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59" name="Rectangle 83"/>
          <p:cNvSpPr>
            <a:spLocks noChangeArrowheads="1"/>
          </p:cNvSpPr>
          <p:nvPr/>
        </p:nvSpPr>
        <p:spPr bwMode="auto">
          <a:xfrm>
            <a:off x="7048500" y="5448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60" name="Rectangle 84"/>
          <p:cNvSpPr>
            <a:spLocks noChangeArrowheads="1"/>
          </p:cNvSpPr>
          <p:nvPr/>
        </p:nvSpPr>
        <p:spPr bwMode="auto">
          <a:xfrm>
            <a:off x="7429500" y="5448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61" name="Rectangle 85"/>
          <p:cNvSpPr>
            <a:spLocks noChangeArrowheads="1"/>
          </p:cNvSpPr>
          <p:nvPr/>
        </p:nvSpPr>
        <p:spPr bwMode="auto">
          <a:xfrm>
            <a:off x="7810500" y="5448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62" name="Rectangle 86"/>
          <p:cNvSpPr>
            <a:spLocks noChangeArrowheads="1"/>
          </p:cNvSpPr>
          <p:nvPr/>
        </p:nvSpPr>
        <p:spPr bwMode="auto">
          <a:xfrm>
            <a:off x="2654300" y="21336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63" name="Rectangle 87"/>
          <p:cNvSpPr>
            <a:spLocks noChangeArrowheads="1"/>
          </p:cNvSpPr>
          <p:nvPr/>
        </p:nvSpPr>
        <p:spPr bwMode="auto">
          <a:xfrm>
            <a:off x="2667000" y="29337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66" name="Rectangle 90"/>
          <p:cNvSpPr>
            <a:spLocks noChangeArrowheads="1"/>
          </p:cNvSpPr>
          <p:nvPr/>
        </p:nvSpPr>
        <p:spPr bwMode="auto">
          <a:xfrm>
            <a:off x="2654300" y="36703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69" name="Text Box 93"/>
          <p:cNvSpPr txBox="1">
            <a:spLocks noChangeArrowheads="1"/>
          </p:cNvSpPr>
          <p:nvPr/>
        </p:nvSpPr>
        <p:spPr bwMode="auto">
          <a:xfrm>
            <a:off x="1282700" y="2108200"/>
            <a:ext cx="111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 b="1"/>
              <a:t>Boot block</a:t>
            </a:r>
          </a:p>
        </p:txBody>
      </p:sp>
      <p:sp>
        <p:nvSpPr>
          <p:cNvPr id="203870" name="Text Box 94"/>
          <p:cNvSpPr txBox="1">
            <a:spLocks noChangeArrowheads="1"/>
          </p:cNvSpPr>
          <p:nvPr/>
        </p:nvSpPr>
        <p:spPr bwMode="auto">
          <a:xfrm>
            <a:off x="914400" y="2870200"/>
            <a:ext cx="158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 b="1"/>
              <a:t>Superblock</a:t>
            </a:r>
          </a:p>
        </p:txBody>
      </p:sp>
      <p:sp>
        <p:nvSpPr>
          <p:cNvPr id="203871" name="Text Box 95"/>
          <p:cNvSpPr txBox="1">
            <a:spLocks noChangeArrowheads="1"/>
          </p:cNvSpPr>
          <p:nvPr/>
        </p:nvSpPr>
        <p:spPr bwMode="auto">
          <a:xfrm>
            <a:off x="787400" y="3619500"/>
            <a:ext cx="1866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 b="1"/>
              <a:t>Directory structure</a:t>
            </a:r>
          </a:p>
        </p:txBody>
      </p:sp>
      <p:sp>
        <p:nvSpPr>
          <p:cNvPr id="203882" name="Rectangle 106"/>
          <p:cNvSpPr>
            <a:spLocks noChangeArrowheads="1"/>
          </p:cNvSpPr>
          <p:nvPr/>
        </p:nvSpPr>
        <p:spPr bwMode="auto">
          <a:xfrm>
            <a:off x="2654300" y="14351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83" name="Text Box 107"/>
          <p:cNvSpPr txBox="1">
            <a:spLocks noChangeArrowheads="1"/>
          </p:cNvSpPr>
          <p:nvPr/>
        </p:nvSpPr>
        <p:spPr bwMode="auto">
          <a:xfrm>
            <a:off x="685800" y="1397000"/>
            <a:ext cx="1866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 b="1"/>
              <a:t>Free block</a:t>
            </a:r>
          </a:p>
        </p:txBody>
      </p:sp>
      <p:sp>
        <p:nvSpPr>
          <p:cNvPr id="203886" name="Rectangle 110"/>
          <p:cNvSpPr>
            <a:spLocks noChangeArrowheads="1"/>
          </p:cNvSpPr>
          <p:nvPr/>
        </p:nvSpPr>
        <p:spPr bwMode="auto">
          <a:xfrm>
            <a:off x="2667000" y="45593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887" name="Text Box 111"/>
          <p:cNvSpPr txBox="1">
            <a:spLocks noChangeArrowheads="1"/>
          </p:cNvSpPr>
          <p:nvPr/>
        </p:nvSpPr>
        <p:spPr bwMode="auto">
          <a:xfrm>
            <a:off x="698500" y="4521200"/>
            <a:ext cx="1866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 b="1"/>
              <a:t>File control block</a:t>
            </a:r>
          </a:p>
        </p:txBody>
      </p:sp>
      <p:sp>
        <p:nvSpPr>
          <p:cNvPr id="203888" name="Rectangle 112"/>
          <p:cNvSpPr>
            <a:spLocks noChangeArrowheads="1"/>
          </p:cNvSpPr>
          <p:nvPr/>
        </p:nvSpPr>
        <p:spPr bwMode="auto">
          <a:xfrm>
            <a:off x="2667000" y="53594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889" name="Text Box 113"/>
          <p:cNvSpPr txBox="1">
            <a:spLocks noChangeArrowheads="1"/>
          </p:cNvSpPr>
          <p:nvPr/>
        </p:nvSpPr>
        <p:spPr bwMode="auto">
          <a:xfrm>
            <a:off x="698500" y="5321300"/>
            <a:ext cx="1866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400" b="1"/>
              <a:t>Data block</a:t>
            </a:r>
          </a:p>
        </p:txBody>
      </p:sp>
      <p:sp>
        <p:nvSpPr>
          <p:cNvPr id="203909" name="Rectangle 133"/>
          <p:cNvSpPr>
            <a:spLocks noChangeArrowheads="1"/>
          </p:cNvSpPr>
          <p:nvPr/>
        </p:nvSpPr>
        <p:spPr bwMode="auto">
          <a:xfrm>
            <a:off x="5905500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0" name="Rectangle 134"/>
          <p:cNvSpPr>
            <a:spLocks noChangeArrowheads="1"/>
          </p:cNvSpPr>
          <p:nvPr/>
        </p:nvSpPr>
        <p:spPr bwMode="auto">
          <a:xfrm>
            <a:off x="6286500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1" name="Rectangle 135"/>
          <p:cNvSpPr>
            <a:spLocks noChangeArrowheads="1"/>
          </p:cNvSpPr>
          <p:nvPr/>
        </p:nvSpPr>
        <p:spPr bwMode="auto">
          <a:xfrm>
            <a:off x="6667500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2" name="Rectangle 136"/>
          <p:cNvSpPr>
            <a:spLocks noChangeArrowheads="1"/>
          </p:cNvSpPr>
          <p:nvPr/>
        </p:nvSpPr>
        <p:spPr bwMode="auto">
          <a:xfrm>
            <a:off x="7048500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3" name="Rectangle 137"/>
          <p:cNvSpPr>
            <a:spLocks noChangeArrowheads="1"/>
          </p:cNvSpPr>
          <p:nvPr/>
        </p:nvSpPr>
        <p:spPr bwMode="auto">
          <a:xfrm>
            <a:off x="7429500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4" name="Rectangle 138"/>
          <p:cNvSpPr>
            <a:spLocks noChangeArrowheads="1"/>
          </p:cNvSpPr>
          <p:nvPr/>
        </p:nvSpPr>
        <p:spPr bwMode="auto">
          <a:xfrm>
            <a:off x="7810500" y="2781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5" name="Rectangle 139"/>
          <p:cNvSpPr>
            <a:spLocks noChangeArrowheads="1"/>
          </p:cNvSpPr>
          <p:nvPr/>
        </p:nvSpPr>
        <p:spPr bwMode="auto">
          <a:xfrm>
            <a:off x="5905500" y="3162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6" name="Rectangle 140"/>
          <p:cNvSpPr>
            <a:spLocks noChangeArrowheads="1"/>
          </p:cNvSpPr>
          <p:nvPr/>
        </p:nvSpPr>
        <p:spPr bwMode="auto">
          <a:xfrm>
            <a:off x="6286500" y="3162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7" name="Rectangle 141"/>
          <p:cNvSpPr>
            <a:spLocks noChangeArrowheads="1"/>
          </p:cNvSpPr>
          <p:nvPr/>
        </p:nvSpPr>
        <p:spPr bwMode="auto">
          <a:xfrm>
            <a:off x="6667500" y="3162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8" name="Rectangle 142"/>
          <p:cNvSpPr>
            <a:spLocks noChangeArrowheads="1"/>
          </p:cNvSpPr>
          <p:nvPr/>
        </p:nvSpPr>
        <p:spPr bwMode="auto">
          <a:xfrm>
            <a:off x="7048500" y="3162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9" name="Rectangle 143"/>
          <p:cNvSpPr>
            <a:spLocks noChangeArrowheads="1"/>
          </p:cNvSpPr>
          <p:nvPr/>
        </p:nvSpPr>
        <p:spPr bwMode="auto">
          <a:xfrm>
            <a:off x="7429500" y="3162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0" name="Rectangle 144"/>
          <p:cNvSpPr>
            <a:spLocks noChangeArrowheads="1"/>
          </p:cNvSpPr>
          <p:nvPr/>
        </p:nvSpPr>
        <p:spPr bwMode="auto">
          <a:xfrm>
            <a:off x="7810500" y="3162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1" name="Rectangle 145"/>
          <p:cNvSpPr>
            <a:spLocks noChangeArrowheads="1"/>
          </p:cNvSpPr>
          <p:nvPr/>
        </p:nvSpPr>
        <p:spPr bwMode="auto">
          <a:xfrm>
            <a:off x="5143500" y="4305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2" name="Rectangle 146"/>
          <p:cNvSpPr>
            <a:spLocks noChangeArrowheads="1"/>
          </p:cNvSpPr>
          <p:nvPr/>
        </p:nvSpPr>
        <p:spPr bwMode="auto">
          <a:xfrm>
            <a:off x="5524500" y="4305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3" name="Rectangle 147"/>
          <p:cNvSpPr>
            <a:spLocks noChangeArrowheads="1"/>
          </p:cNvSpPr>
          <p:nvPr/>
        </p:nvSpPr>
        <p:spPr bwMode="auto">
          <a:xfrm>
            <a:off x="5905500" y="4305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4" name="Rectangle 148"/>
          <p:cNvSpPr>
            <a:spLocks noChangeArrowheads="1"/>
          </p:cNvSpPr>
          <p:nvPr/>
        </p:nvSpPr>
        <p:spPr bwMode="auto">
          <a:xfrm>
            <a:off x="6286500" y="4305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5" name="Rectangle 149"/>
          <p:cNvSpPr>
            <a:spLocks noChangeArrowheads="1"/>
          </p:cNvSpPr>
          <p:nvPr/>
        </p:nvSpPr>
        <p:spPr bwMode="auto">
          <a:xfrm>
            <a:off x="6667500" y="4305300"/>
            <a:ext cx="2286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6" name="Rectangle 150"/>
          <p:cNvSpPr>
            <a:spLocks noChangeArrowheads="1"/>
          </p:cNvSpPr>
          <p:nvPr/>
        </p:nvSpPr>
        <p:spPr bwMode="auto">
          <a:xfrm>
            <a:off x="5905500" y="27813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7" name="Rectangle 151"/>
          <p:cNvSpPr>
            <a:spLocks noChangeArrowheads="1"/>
          </p:cNvSpPr>
          <p:nvPr/>
        </p:nvSpPr>
        <p:spPr bwMode="auto">
          <a:xfrm>
            <a:off x="6286500" y="27813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8" name="Rectangle 152"/>
          <p:cNvSpPr>
            <a:spLocks noChangeArrowheads="1"/>
          </p:cNvSpPr>
          <p:nvPr/>
        </p:nvSpPr>
        <p:spPr bwMode="auto">
          <a:xfrm>
            <a:off x="6667500" y="27813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9" name="Rectangle 153"/>
          <p:cNvSpPr>
            <a:spLocks noChangeArrowheads="1"/>
          </p:cNvSpPr>
          <p:nvPr/>
        </p:nvSpPr>
        <p:spPr bwMode="auto">
          <a:xfrm>
            <a:off x="7048500" y="27813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0" name="Rectangle 154"/>
          <p:cNvSpPr>
            <a:spLocks noChangeArrowheads="1"/>
          </p:cNvSpPr>
          <p:nvPr/>
        </p:nvSpPr>
        <p:spPr bwMode="auto">
          <a:xfrm>
            <a:off x="7429500" y="27813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1" name="Rectangle 155"/>
          <p:cNvSpPr>
            <a:spLocks noChangeArrowheads="1"/>
          </p:cNvSpPr>
          <p:nvPr/>
        </p:nvSpPr>
        <p:spPr bwMode="auto">
          <a:xfrm>
            <a:off x="7810500" y="27813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2" name="Rectangle 156"/>
          <p:cNvSpPr>
            <a:spLocks noChangeArrowheads="1"/>
          </p:cNvSpPr>
          <p:nvPr/>
        </p:nvSpPr>
        <p:spPr bwMode="auto">
          <a:xfrm>
            <a:off x="5905500" y="31623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3" name="Rectangle 157"/>
          <p:cNvSpPr>
            <a:spLocks noChangeArrowheads="1"/>
          </p:cNvSpPr>
          <p:nvPr/>
        </p:nvSpPr>
        <p:spPr bwMode="auto">
          <a:xfrm>
            <a:off x="6286500" y="31623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4" name="Rectangle 158"/>
          <p:cNvSpPr>
            <a:spLocks noChangeArrowheads="1"/>
          </p:cNvSpPr>
          <p:nvPr/>
        </p:nvSpPr>
        <p:spPr bwMode="auto">
          <a:xfrm>
            <a:off x="6667500" y="31623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5" name="Rectangle 159"/>
          <p:cNvSpPr>
            <a:spLocks noChangeArrowheads="1"/>
          </p:cNvSpPr>
          <p:nvPr/>
        </p:nvSpPr>
        <p:spPr bwMode="auto">
          <a:xfrm>
            <a:off x="7048500" y="31623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6" name="Rectangle 160"/>
          <p:cNvSpPr>
            <a:spLocks noChangeArrowheads="1"/>
          </p:cNvSpPr>
          <p:nvPr/>
        </p:nvSpPr>
        <p:spPr bwMode="auto">
          <a:xfrm>
            <a:off x="7429500" y="31623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7" name="Rectangle 161"/>
          <p:cNvSpPr>
            <a:spLocks noChangeArrowheads="1"/>
          </p:cNvSpPr>
          <p:nvPr/>
        </p:nvSpPr>
        <p:spPr bwMode="auto">
          <a:xfrm>
            <a:off x="7810500" y="31623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8" name="Rectangle 162"/>
          <p:cNvSpPr>
            <a:spLocks noChangeArrowheads="1"/>
          </p:cNvSpPr>
          <p:nvPr/>
        </p:nvSpPr>
        <p:spPr bwMode="auto">
          <a:xfrm>
            <a:off x="5524500" y="43053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9" name="Rectangle 163"/>
          <p:cNvSpPr>
            <a:spLocks noChangeArrowheads="1"/>
          </p:cNvSpPr>
          <p:nvPr/>
        </p:nvSpPr>
        <p:spPr bwMode="auto">
          <a:xfrm>
            <a:off x="5894388" y="43053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0" name="Rectangle 164"/>
          <p:cNvSpPr>
            <a:spLocks noChangeArrowheads="1"/>
          </p:cNvSpPr>
          <p:nvPr/>
        </p:nvSpPr>
        <p:spPr bwMode="auto">
          <a:xfrm>
            <a:off x="6286500" y="43053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1" name="Rectangle 165"/>
          <p:cNvSpPr>
            <a:spLocks noChangeArrowheads="1"/>
          </p:cNvSpPr>
          <p:nvPr/>
        </p:nvSpPr>
        <p:spPr bwMode="auto">
          <a:xfrm>
            <a:off x="6667500" y="43053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2" name="Rectangle 166"/>
          <p:cNvSpPr>
            <a:spLocks noChangeArrowheads="1"/>
          </p:cNvSpPr>
          <p:nvPr/>
        </p:nvSpPr>
        <p:spPr bwMode="auto">
          <a:xfrm>
            <a:off x="7048500" y="54483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943" name="Rectangle 167"/>
          <p:cNvSpPr>
            <a:spLocks noChangeArrowheads="1"/>
          </p:cNvSpPr>
          <p:nvPr/>
        </p:nvSpPr>
        <p:spPr bwMode="auto">
          <a:xfrm>
            <a:off x="7429500" y="5448300"/>
            <a:ext cx="2286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5" name="Rectangle 169"/>
          <p:cNvSpPr>
            <a:spLocks noChangeArrowheads="1"/>
          </p:cNvSpPr>
          <p:nvPr/>
        </p:nvSpPr>
        <p:spPr bwMode="auto">
          <a:xfrm>
            <a:off x="5143500" y="20193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6" name="Rectangle 170"/>
          <p:cNvSpPr>
            <a:spLocks noChangeArrowheads="1"/>
          </p:cNvSpPr>
          <p:nvPr/>
        </p:nvSpPr>
        <p:spPr bwMode="auto">
          <a:xfrm>
            <a:off x="5524500" y="20193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7" name="Rectangle 171"/>
          <p:cNvSpPr>
            <a:spLocks noChangeArrowheads="1"/>
          </p:cNvSpPr>
          <p:nvPr/>
        </p:nvSpPr>
        <p:spPr bwMode="auto">
          <a:xfrm>
            <a:off x="5905500" y="20193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8" name="Rectangle 172"/>
          <p:cNvSpPr>
            <a:spLocks noChangeArrowheads="1"/>
          </p:cNvSpPr>
          <p:nvPr/>
        </p:nvSpPr>
        <p:spPr bwMode="auto">
          <a:xfrm>
            <a:off x="6286500" y="20193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9" name="Rectangle 173"/>
          <p:cNvSpPr>
            <a:spLocks noChangeArrowheads="1"/>
          </p:cNvSpPr>
          <p:nvPr/>
        </p:nvSpPr>
        <p:spPr bwMode="auto">
          <a:xfrm>
            <a:off x="6667500" y="20193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0" name="Rectangle 174"/>
          <p:cNvSpPr>
            <a:spLocks noChangeArrowheads="1"/>
          </p:cNvSpPr>
          <p:nvPr/>
        </p:nvSpPr>
        <p:spPr bwMode="auto">
          <a:xfrm>
            <a:off x="7048500" y="20193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1" name="Rectangle 175"/>
          <p:cNvSpPr>
            <a:spLocks noChangeArrowheads="1"/>
          </p:cNvSpPr>
          <p:nvPr/>
        </p:nvSpPr>
        <p:spPr bwMode="auto">
          <a:xfrm>
            <a:off x="7429500" y="20193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2" name="Rectangle 176"/>
          <p:cNvSpPr>
            <a:spLocks noChangeArrowheads="1"/>
          </p:cNvSpPr>
          <p:nvPr/>
        </p:nvSpPr>
        <p:spPr bwMode="auto">
          <a:xfrm>
            <a:off x="7810500" y="20193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3" name="Rectangle 177"/>
          <p:cNvSpPr>
            <a:spLocks noChangeArrowheads="1"/>
          </p:cNvSpPr>
          <p:nvPr/>
        </p:nvSpPr>
        <p:spPr bwMode="auto">
          <a:xfrm>
            <a:off x="5143500" y="20193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4" name="Rectangle 178"/>
          <p:cNvSpPr>
            <a:spLocks noChangeArrowheads="1"/>
          </p:cNvSpPr>
          <p:nvPr/>
        </p:nvSpPr>
        <p:spPr bwMode="auto">
          <a:xfrm>
            <a:off x="5524500" y="20193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5" name="Rectangle 179"/>
          <p:cNvSpPr>
            <a:spLocks noChangeArrowheads="1"/>
          </p:cNvSpPr>
          <p:nvPr/>
        </p:nvSpPr>
        <p:spPr bwMode="auto">
          <a:xfrm>
            <a:off x="5905500" y="2019300"/>
            <a:ext cx="228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6" name="Rectangle 180"/>
          <p:cNvSpPr>
            <a:spLocks noChangeArrowheads="1"/>
          </p:cNvSpPr>
          <p:nvPr/>
        </p:nvSpPr>
        <p:spPr bwMode="auto">
          <a:xfrm>
            <a:off x="6286500" y="20193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7" name="Rectangle 181"/>
          <p:cNvSpPr>
            <a:spLocks noChangeArrowheads="1"/>
          </p:cNvSpPr>
          <p:nvPr/>
        </p:nvSpPr>
        <p:spPr bwMode="auto">
          <a:xfrm>
            <a:off x="6667500" y="20193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8" name="Rectangle 182"/>
          <p:cNvSpPr>
            <a:spLocks noChangeArrowheads="1"/>
          </p:cNvSpPr>
          <p:nvPr/>
        </p:nvSpPr>
        <p:spPr bwMode="auto">
          <a:xfrm>
            <a:off x="7048500" y="20193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9" name="Rectangle 183"/>
          <p:cNvSpPr>
            <a:spLocks noChangeArrowheads="1"/>
          </p:cNvSpPr>
          <p:nvPr/>
        </p:nvSpPr>
        <p:spPr bwMode="auto">
          <a:xfrm>
            <a:off x="7429500" y="20193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0" name="Rectangle 184"/>
          <p:cNvSpPr>
            <a:spLocks noChangeArrowheads="1"/>
          </p:cNvSpPr>
          <p:nvPr/>
        </p:nvSpPr>
        <p:spPr bwMode="auto">
          <a:xfrm>
            <a:off x="7810500" y="20193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1" name="Rectangle 185"/>
          <p:cNvSpPr>
            <a:spLocks noChangeArrowheads="1"/>
          </p:cNvSpPr>
          <p:nvPr/>
        </p:nvSpPr>
        <p:spPr bwMode="auto">
          <a:xfrm>
            <a:off x="5143500" y="24003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3" name="Line 187"/>
          <p:cNvSpPr>
            <a:spLocks noChangeShapeType="1"/>
          </p:cNvSpPr>
          <p:nvPr/>
        </p:nvSpPr>
        <p:spPr bwMode="auto">
          <a:xfrm>
            <a:off x="5359400" y="2514600"/>
            <a:ext cx="647700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3964" name="Line 188"/>
          <p:cNvSpPr>
            <a:spLocks noChangeShapeType="1"/>
          </p:cNvSpPr>
          <p:nvPr/>
        </p:nvSpPr>
        <p:spPr bwMode="auto">
          <a:xfrm>
            <a:off x="5308600" y="2578100"/>
            <a:ext cx="342900" cy="1714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3965" name="Line 189"/>
          <p:cNvSpPr>
            <a:spLocks noChangeShapeType="1"/>
          </p:cNvSpPr>
          <p:nvPr/>
        </p:nvSpPr>
        <p:spPr bwMode="auto">
          <a:xfrm flipH="1">
            <a:off x="7175500" y="2235200"/>
            <a:ext cx="393700" cy="3200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3966" name="Line 190"/>
          <p:cNvSpPr>
            <a:spLocks noChangeShapeType="1"/>
          </p:cNvSpPr>
          <p:nvPr/>
        </p:nvSpPr>
        <p:spPr bwMode="auto">
          <a:xfrm flipH="1">
            <a:off x="5330825" y="2247900"/>
            <a:ext cx="100012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Block Allocation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68413"/>
            <a:ext cx="8218714" cy="5086283"/>
          </a:xfrm>
        </p:spPr>
        <p:txBody>
          <a:bodyPr/>
          <a:lstStyle/>
          <a:p>
            <a:r>
              <a:rPr lang="en-US" altLang="en-US" dirty="0"/>
              <a:t>Allocate free blocks to files to achieve efficient disk space utilization, and fast file access </a:t>
            </a:r>
          </a:p>
          <a:p>
            <a:endParaRPr lang="en-US" altLang="en-US" b="1" dirty="0"/>
          </a:p>
          <a:p>
            <a:r>
              <a:rPr lang="en-US" altLang="en-US" b="1" dirty="0"/>
              <a:t>Three</a:t>
            </a:r>
            <a:r>
              <a:rPr lang="en-US" altLang="en-US" dirty="0"/>
              <a:t> </a:t>
            </a:r>
            <a:r>
              <a:rPr lang="en-US" altLang="en-US" b="1" dirty="0"/>
              <a:t>common allocation methods</a:t>
            </a:r>
            <a:endParaRPr lang="en-US" altLang="en-US" dirty="0"/>
          </a:p>
          <a:p>
            <a:pPr lvl="1">
              <a:buFont typeface="Wingdings" charset="2"/>
              <a:buChar char="Ø"/>
            </a:pPr>
            <a:r>
              <a:rPr lang="en-US" altLang="en-US" dirty="0"/>
              <a:t>Contiguous 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Linked 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Indexed 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OS keeps track of free blocks using 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Bitmaps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Linked lists</a:t>
            </a:r>
          </a:p>
        </p:txBody>
      </p:sp>
    </p:spTree>
    <p:extLst>
      <p:ext uri="{BB962C8B-B14F-4D97-AF65-F5344CB8AC3E}">
        <p14:creationId xmlns:p14="http://schemas.microsoft.com/office/powerpoint/2010/main" val="13017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47" y="1313112"/>
            <a:ext cx="6663193" cy="4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138113"/>
            <a:ext cx="8022771" cy="973137"/>
          </a:xfrm>
        </p:spPr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NFS Architecture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Disk Structure and Scheduling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405054"/>
            <a:ext cx="8180295" cy="5011114"/>
          </a:xfrm>
        </p:spPr>
        <p:txBody>
          <a:bodyPr/>
          <a:lstStyle/>
          <a:p>
            <a:r>
              <a:rPr lang="en-US" altLang="en-US" dirty="0"/>
              <a:t>Disk structure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C</a:t>
            </a:r>
            <a:r>
              <a:rPr lang="en-US" altLang="en-US" dirty="0" smtClean="0"/>
              <a:t>ylinders</a:t>
            </a:r>
            <a:r>
              <a:rPr lang="en-US" altLang="en-US" dirty="0"/>
              <a:t>, tracks, sectors, logical blocks</a:t>
            </a:r>
          </a:p>
          <a:p>
            <a:r>
              <a:rPr lang="en-US" altLang="en-US" dirty="0"/>
              <a:t>Disk operation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Move the head to desired track (</a:t>
            </a:r>
            <a:r>
              <a:rPr lang="en-US" altLang="en-US" b="1" dirty="0"/>
              <a:t>seek</a:t>
            </a:r>
            <a:r>
              <a:rPr lang="en-US" altLang="en-US" dirty="0"/>
              <a:t> </a:t>
            </a:r>
            <a:r>
              <a:rPr lang="en-US" altLang="en-US" b="1" dirty="0"/>
              <a:t>time</a:t>
            </a:r>
            <a:r>
              <a:rPr lang="en-US" altLang="en-US" dirty="0"/>
              <a:t>)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Wait  for desired sector to rotate under the head (</a:t>
            </a:r>
            <a:r>
              <a:rPr lang="en-US" altLang="en-US" b="1" dirty="0"/>
              <a:t>rotational latency time</a:t>
            </a:r>
            <a:r>
              <a:rPr lang="en-US" altLang="en-US" dirty="0"/>
              <a:t>) 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Transfer the block to a local buffer, then to main memory (t</a:t>
            </a:r>
            <a:r>
              <a:rPr lang="en-US" altLang="en-US" b="1" dirty="0"/>
              <a:t>ransfer time) </a:t>
            </a:r>
          </a:p>
          <a:p>
            <a:r>
              <a:rPr lang="en-US" altLang="en-US" dirty="0"/>
              <a:t>Disk scheduling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To minimize seek time (head movements)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Algorithms: </a:t>
            </a:r>
            <a:r>
              <a:rPr lang="en-US" altLang="en-US" dirty="0" smtClean="0"/>
              <a:t>FCFS, </a:t>
            </a:r>
            <a:r>
              <a:rPr lang="en-US" altLang="en-US" dirty="0"/>
              <a:t>SSTF, SCAN, LOOK</a:t>
            </a:r>
          </a:p>
        </p:txBody>
      </p:sp>
    </p:spTree>
    <p:extLst>
      <p:ext uri="{BB962C8B-B14F-4D97-AF65-F5344CB8AC3E}">
        <p14:creationId xmlns:p14="http://schemas.microsoft.com/office/powerpoint/2010/main" val="18418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Protection</a:t>
            </a:r>
            <a:endParaRPr lang="en-US" altLang="en-US" sz="3200" dirty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268413"/>
            <a:ext cx="8253761" cy="4979987"/>
          </a:xfrm>
        </p:spPr>
        <p:txBody>
          <a:bodyPr/>
          <a:lstStyle/>
          <a:p>
            <a:r>
              <a:rPr lang="en-US" altLang="en-US" dirty="0" smtClean="0"/>
              <a:t>Ensure </a:t>
            </a:r>
            <a:r>
              <a:rPr lang="en-US" altLang="en-US" dirty="0"/>
              <a:t>that each object is accessed correctly and only by those processes that are allowed to do so</a:t>
            </a:r>
          </a:p>
          <a:p>
            <a:r>
              <a:rPr lang="en-US" altLang="en-US" dirty="0"/>
              <a:t>A process operates within a protection domain</a:t>
            </a:r>
          </a:p>
          <a:p>
            <a:r>
              <a:rPr lang="en-US" altLang="en-US" dirty="0"/>
              <a:t>Domain = set of access </a:t>
            </a:r>
            <a:r>
              <a:rPr lang="en-US" altLang="en-US" dirty="0" smtClean="0"/>
              <a:t>rights (e.g., user-id </a:t>
            </a:r>
            <a:r>
              <a:rPr lang="en-US" altLang="en-US" dirty="0"/>
              <a:t>in UNIX)</a:t>
            </a:r>
          </a:p>
          <a:p>
            <a:endParaRPr lang="en-US" altLang="en-US" dirty="0">
              <a:latin typeface="Courier New" charset="0"/>
            </a:endParaRPr>
          </a:p>
          <a:p>
            <a:endParaRPr lang="en-US" alt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" y="3479068"/>
            <a:ext cx="8115300" cy="17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Access Matrix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1238"/>
            <a:ext cx="8151814" cy="1248938"/>
          </a:xfrm>
        </p:spPr>
        <p:txBody>
          <a:bodyPr/>
          <a:lstStyle/>
          <a:p>
            <a:r>
              <a:rPr lang="en-US" altLang="en-US" dirty="0"/>
              <a:t>Protection as a matrix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Implemented as Access Control List (columns), or Capability List (rows)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57" y="2680164"/>
            <a:ext cx="6489700" cy="272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Protection in UNIX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82700"/>
            <a:ext cx="7688262" cy="4892675"/>
          </a:xfrm>
        </p:spPr>
        <p:txBody>
          <a:bodyPr/>
          <a:lstStyle/>
          <a:p>
            <a:r>
              <a:rPr lang="en-US" altLang="en-US" dirty="0"/>
              <a:t>Default: </a:t>
            </a:r>
            <a:r>
              <a:rPr lang="en-US" altLang="en-US" dirty="0" smtClean="0"/>
              <a:t>Coarse-grained protection </a:t>
            </a:r>
            <a:r>
              <a:rPr lang="en-US" altLang="en-US" dirty="0"/>
              <a:t>using 9 bits </a:t>
            </a:r>
          </a:p>
          <a:p>
            <a:pPr marL="571500" lvl="1" indent="0">
              <a:buNone/>
            </a:pPr>
            <a:r>
              <a:rPr lang="en-US" altLang="en-US" b="1" dirty="0" smtClean="0">
                <a:solidFill>
                  <a:srgbClr val="0000FF"/>
                </a:solidFill>
              </a:rPr>
              <a:t>  </a:t>
            </a:r>
            <a:r>
              <a:rPr lang="en-US" altLang="en-US" b="1" dirty="0" err="1" smtClean="0">
                <a:solidFill>
                  <a:srgbClr val="0000FF"/>
                </a:solidFill>
              </a:rPr>
              <a:t>rwx</a:t>
            </a:r>
            <a:r>
              <a:rPr lang="en-US" altLang="en-US" b="1" dirty="0" smtClean="0"/>
              <a:t>           </a:t>
            </a:r>
            <a:r>
              <a:rPr lang="en-US" altLang="en-US" b="1" dirty="0" err="1" smtClean="0">
                <a:solidFill>
                  <a:schemeClr val="tx2"/>
                </a:solidFill>
              </a:rPr>
              <a:t>rwx</a:t>
            </a:r>
            <a:r>
              <a:rPr lang="en-US" altLang="en-US" b="1" dirty="0" smtClean="0"/>
              <a:t>             </a:t>
            </a:r>
            <a:r>
              <a:rPr lang="en-US" altLang="en-US" b="1" dirty="0" err="1" smtClean="0">
                <a:solidFill>
                  <a:srgbClr val="339933"/>
                </a:solidFill>
              </a:rPr>
              <a:t>rwx</a:t>
            </a:r>
            <a:endParaRPr lang="en-US" altLang="en-US" b="1" dirty="0"/>
          </a:p>
          <a:p>
            <a:pPr marL="571500" lvl="1" indent="0"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Owner</a:t>
            </a:r>
            <a:r>
              <a:rPr lang="en-US" altLang="en-US" b="1" dirty="0"/>
              <a:t> </a:t>
            </a:r>
            <a:r>
              <a:rPr lang="en-US" altLang="en-US" b="1" dirty="0" smtClean="0"/>
              <a:t>     </a:t>
            </a:r>
            <a:r>
              <a:rPr lang="en-US" altLang="en-US" b="1" dirty="0" smtClean="0">
                <a:solidFill>
                  <a:schemeClr val="tx2"/>
                </a:solidFill>
              </a:rPr>
              <a:t>group</a:t>
            </a:r>
            <a:r>
              <a:rPr lang="en-US" altLang="en-US" b="1" dirty="0" smtClean="0"/>
              <a:t>     </a:t>
            </a:r>
            <a:r>
              <a:rPr lang="en-US" altLang="en-US" b="1" dirty="0" err="1" smtClean="0">
                <a:solidFill>
                  <a:srgbClr val="339933"/>
                </a:solidFill>
              </a:rPr>
              <a:t>all_others</a:t>
            </a:r>
            <a:endParaRPr lang="en-US" altLang="en-US" b="1" dirty="0">
              <a:solidFill>
                <a:srgbClr val="339933"/>
              </a:solidFill>
            </a:endParaRPr>
          </a:p>
          <a:p>
            <a:endParaRPr lang="en-US" altLang="en-US" dirty="0"/>
          </a:p>
          <a:p>
            <a:r>
              <a:rPr lang="en-US" altLang="en-US" dirty="0"/>
              <a:t>Optional: fine-grained protection using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Access </a:t>
            </a:r>
            <a:r>
              <a:rPr lang="en-US" altLang="en-US" dirty="0"/>
              <a:t>Control </a:t>
            </a:r>
            <a:r>
              <a:rPr lang="en-US" altLang="en-US" dirty="0" smtClean="0"/>
              <a:t>List</a:t>
            </a:r>
          </a:p>
          <a:p>
            <a:r>
              <a:rPr lang="en-US" altLang="en-US" dirty="0" err="1"/>
              <a:t>s</a:t>
            </a:r>
            <a:r>
              <a:rPr lang="en-US" altLang="en-US" dirty="0" err="1" smtClean="0"/>
              <a:t>etuid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setgid</a:t>
            </a:r>
            <a:r>
              <a:rPr lang="en-US" altLang="en-US" dirty="0" smtClean="0"/>
              <a:t> for temporary domain switching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04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2" y="0"/>
            <a:ext cx="6997666" cy="356103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-490650" y="3605079"/>
            <a:ext cx="101476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003294" y="3722413"/>
            <a:ext cx="189667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dirty="0">
                <a:solidFill>
                  <a:srgbClr val="C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t</a:t>
            </a:r>
            <a:r>
              <a:rPr lang="en-US" sz="6400" b="1" dirty="0" smtClean="0">
                <a:solidFill>
                  <a:srgbClr val="C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rust</a:t>
            </a:r>
            <a:r>
              <a:rPr lang="en-US" sz="3600" b="1" dirty="0" smtClean="0">
                <a:solidFill>
                  <a:srgbClr val="C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 </a:t>
            </a:r>
            <a:br>
              <a:rPr lang="en-US" sz="3600" b="1" dirty="0" smtClean="0">
                <a:solidFill>
                  <a:srgbClr val="C00000"/>
                </a:solidFill>
                <a:latin typeface="Big Caslon Medium" charset="0"/>
                <a:ea typeface="Big Caslon Medium" charset="0"/>
                <a:cs typeface="Big Caslon Medium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yourself.</a:t>
            </a:r>
            <a:r>
              <a:rPr lang="en-US" sz="3200" b="1" dirty="0" smtClean="0">
                <a:solidFill>
                  <a:srgbClr val="C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 </a:t>
            </a:r>
            <a:br>
              <a:rPr lang="en-US" sz="3200" b="1" dirty="0" smtClean="0">
                <a:solidFill>
                  <a:srgbClr val="C00000"/>
                </a:solidFill>
                <a:latin typeface="Big Caslon Medium" charset="0"/>
                <a:ea typeface="Big Caslon Medium" charset="0"/>
                <a:cs typeface="Big Caslon Medium" charset="0"/>
              </a:rPr>
            </a:br>
            <a:r>
              <a:rPr lang="en-US" sz="3100" b="1" dirty="0" smtClean="0">
                <a:solidFill>
                  <a:srgbClr val="C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you know </a:t>
            </a:r>
            <a:r>
              <a:rPr lang="en-US" sz="3200" b="1" dirty="0" smtClean="0">
                <a:solidFill>
                  <a:srgbClr val="C00000"/>
                </a:solidFill>
                <a:latin typeface="Big Caslon Medium" charset="0"/>
                <a:ea typeface="Big Caslon Medium" charset="0"/>
                <a:cs typeface="Big Caslon Medium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Big Caslon Medium" charset="0"/>
                <a:ea typeface="Big Caslon Medium" charset="0"/>
                <a:cs typeface="Big Caslon Medium" charset="0"/>
              </a:rPr>
            </a:br>
            <a:r>
              <a:rPr lang="en-US" sz="2100" b="1" dirty="0" smtClean="0">
                <a:solidFill>
                  <a:srgbClr val="C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more than you </a:t>
            </a:r>
            <a:r>
              <a:rPr lang="en-US" sz="2000" b="1" dirty="0" smtClean="0">
                <a:solidFill>
                  <a:srgbClr val="C00000"/>
                </a:solidFill>
                <a:latin typeface="Big Caslon Medium" charset="0"/>
                <a:ea typeface="Big Caslon Medium" charset="0"/>
                <a:cs typeface="Big Caslon Medium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Big Caslon Medium" charset="0"/>
                <a:ea typeface="Big Caslon Medium" charset="0"/>
                <a:cs typeface="Big Caslon Medium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Big Caslon Medium" charset="0"/>
                <a:ea typeface="Big Caslon Medium" charset="0"/>
                <a:cs typeface="Big Caslon Medium" charset="0"/>
              </a:rPr>
              <a:t>think you do.</a:t>
            </a:r>
            <a:endParaRPr lang="en-US" b="1" dirty="0">
              <a:solidFill>
                <a:srgbClr val="C00000"/>
              </a:solidFill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59" y="3992971"/>
            <a:ext cx="2192011" cy="2290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70" y="3950705"/>
            <a:ext cx="2702932" cy="218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Memory Allocation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01750"/>
            <a:ext cx="7797384" cy="4892675"/>
          </a:xfrm>
        </p:spPr>
        <p:txBody>
          <a:bodyPr/>
          <a:lstStyle/>
          <a:p>
            <a:r>
              <a:rPr lang="en-US" altLang="en-US" dirty="0"/>
              <a:t>Memory is usually divided into two partitions for: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Kernel: usually held in low memory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User processes: usually held in high memory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Typically, the two partitions are managed differently</a:t>
            </a:r>
          </a:p>
          <a:p>
            <a:endParaRPr lang="en-US" altLang="en-US" dirty="0"/>
          </a:p>
          <a:p>
            <a:r>
              <a:rPr lang="en-US" altLang="en-US" dirty="0"/>
              <a:t>Memory allocation</a:t>
            </a:r>
          </a:p>
          <a:p>
            <a:pPr lvl="1">
              <a:buFont typeface="Wingdings" charset="2"/>
              <a:buChar char="Ø"/>
            </a:pPr>
            <a:r>
              <a:rPr lang="en-US" altLang="en-US" dirty="0"/>
              <a:t>Contiguous</a:t>
            </a:r>
          </a:p>
          <a:p>
            <a:pPr lvl="2"/>
            <a:r>
              <a:rPr lang="en-US" altLang="en-US" dirty="0" smtClean="0"/>
              <a:t>First-fit, Best-fit, </a:t>
            </a:r>
            <a:r>
              <a:rPr lang="en-US" altLang="en-US" dirty="0"/>
              <a:t>Worst-fit</a:t>
            </a:r>
          </a:p>
          <a:p>
            <a:pPr lvl="2"/>
            <a:r>
              <a:rPr lang="en-US" altLang="en-US" dirty="0"/>
              <a:t>Fragmentation: external and internal   </a:t>
            </a:r>
          </a:p>
          <a:p>
            <a:pPr lvl="1"/>
            <a:endParaRPr lang="en-US" altLang="en-US" dirty="0"/>
          </a:p>
          <a:p>
            <a:pPr lvl="1">
              <a:buFont typeface="Wingdings" charset="2"/>
              <a:buChar char="Ø"/>
            </a:pPr>
            <a:r>
              <a:rPr lang="en-US" altLang="en-US" dirty="0"/>
              <a:t>Paging, segmentation, virtual memory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83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37679" y="1365804"/>
            <a:ext cx="45575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Wingdings" charset="2"/>
              <a:buChar char="q"/>
              <a:defRPr sz="2400">
                <a:solidFill>
                  <a:schemeClr val="tx1"/>
                </a:solidFill>
                <a:latin typeface="Arial Rounded MT Bold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v"/>
              <a:defRPr sz="2000">
                <a:solidFill>
                  <a:schemeClr val="accent2"/>
                </a:solidFill>
                <a:latin typeface="Arial Rounded MT Bold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 Rounded MT Bold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Rounded MT Bold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Font typeface="Wingdings" charset="2"/>
              <a:buChar char="§"/>
            </a:pPr>
            <a:r>
              <a:rPr lang="en-US" altLang="x-none" b="1" dirty="0" smtClean="0">
                <a:latin typeface="Times New Roman" charset="0"/>
              </a:rPr>
              <a:t>Every </a:t>
            </a:r>
            <a:r>
              <a:rPr lang="en-US" altLang="x-none" b="1" dirty="0">
                <a:latin typeface="Times New Roman" charset="0"/>
              </a:rPr>
              <a:t>process </a:t>
            </a:r>
            <a:r>
              <a:rPr lang="en-US" altLang="x-none" b="1" dirty="0" smtClean="0">
                <a:latin typeface="Times New Roman" charset="0"/>
              </a:rPr>
              <a:t>has its </a:t>
            </a:r>
            <a:r>
              <a:rPr lang="en-US" altLang="x-none" b="1" i="1" dirty="0">
                <a:latin typeface="Times New Roman" charset="0"/>
              </a:rPr>
              <a:t>own</a:t>
            </a:r>
            <a:r>
              <a:rPr lang="en-US" altLang="x-none" b="1" dirty="0">
                <a:latin typeface="Times New Roman" charset="0"/>
              </a:rPr>
              <a:t> </a:t>
            </a:r>
            <a:br>
              <a:rPr lang="en-US" altLang="x-none" b="1" dirty="0">
                <a:latin typeface="Times New Roman" charset="0"/>
              </a:rPr>
            </a:br>
            <a:r>
              <a:rPr lang="en-US" altLang="x-none" b="1" dirty="0" smtClean="0">
                <a:latin typeface="Times New Roman" charset="0"/>
              </a:rPr>
              <a:t>page table </a:t>
            </a:r>
          </a:p>
          <a:p>
            <a:pPr marL="674688" lvl="1" indent="-354013">
              <a:spcBef>
                <a:spcPct val="0"/>
              </a:spcBef>
              <a:buClrTx/>
              <a:buFont typeface="Wingdings" charset="2"/>
              <a:buChar char="Ø"/>
            </a:pPr>
            <a:r>
              <a:rPr lang="en-US" altLang="x-none" b="1" dirty="0" smtClean="0">
                <a:latin typeface="Times New Roman" charset="0"/>
              </a:rPr>
              <a:t>Stored in memory as well</a:t>
            </a:r>
          </a:p>
          <a:p>
            <a:pPr marL="674688" lvl="1" indent="-354013">
              <a:spcBef>
                <a:spcPct val="0"/>
              </a:spcBef>
              <a:buClrTx/>
              <a:buFont typeface="Wingdings" charset="2"/>
              <a:buChar char="Ø"/>
            </a:pPr>
            <a:r>
              <a:rPr lang="en-US" altLang="x-none" b="1" dirty="0" smtClean="0">
                <a:latin typeface="Times New Roman" charset="0"/>
              </a:rPr>
              <a:t>But accelerated with TLB (cache)</a:t>
            </a:r>
          </a:p>
          <a:p>
            <a:pPr marL="1085850" lvl="1" indent="-342900">
              <a:spcBef>
                <a:spcPct val="0"/>
              </a:spcBef>
              <a:buClrTx/>
            </a:pPr>
            <a:endParaRPr lang="en-US" altLang="x-none" sz="1800" b="1" dirty="0"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85476"/>
            <a:ext cx="5096644" cy="3035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44" y="1174195"/>
            <a:ext cx="3513956" cy="3197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Paging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87623" y="5825090"/>
            <a:ext cx="7230914" cy="10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marR="0" indent="-341313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charset="2"/>
              <a:buChar char="q"/>
              <a:tabLst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2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Wingdings" charset="2"/>
              <a:buChar char="v"/>
              <a:tabLst/>
              <a:defRPr sz="2000">
                <a:solidFill>
                  <a:schemeClr val="accent2"/>
                </a:solidFill>
                <a:latin typeface="+mn-lt"/>
              </a:defRPr>
            </a:lvl2pPr>
            <a:lvl3pPr marL="120015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None/>
              <a:tabLst>
                <a:tab pos="2063750" algn="l"/>
                <a:tab pos="2568575" algn="l"/>
              </a:tabLst>
              <a:defRPr/>
            </a:pPr>
            <a:r>
              <a:rPr lang="en-US" b="1" kern="0" dirty="0" smtClean="0"/>
              <a:t>	 EAT = (</a:t>
            </a:r>
            <a:r>
              <a:rPr lang="en-US" b="1" kern="0" dirty="0" smtClean="0">
                <a:sym typeface="Symbol" pitchFamily="18" charset="2"/>
              </a:rPr>
              <a:t> + t</a:t>
            </a:r>
            <a:r>
              <a:rPr lang="en-US" b="1" kern="0" baseline="-25000" dirty="0" smtClean="0">
                <a:sym typeface="Symbol" pitchFamily="18" charset="2"/>
              </a:rPr>
              <a:t>m</a:t>
            </a:r>
            <a:r>
              <a:rPr lang="en-US" b="1" kern="0" dirty="0" smtClean="0">
                <a:sym typeface="Symbol" pitchFamily="18" charset="2"/>
              </a:rPr>
              <a:t>)    +   ( + t</a:t>
            </a:r>
            <a:r>
              <a:rPr lang="en-US" b="1" kern="0" baseline="-25000" dirty="0" smtClean="0">
                <a:sym typeface="Symbol" pitchFamily="18" charset="2"/>
              </a:rPr>
              <a:t>m</a:t>
            </a:r>
            <a:r>
              <a:rPr lang="en-US" b="1" kern="0" dirty="0" smtClean="0">
                <a:sym typeface="Symbol" pitchFamily="18" charset="2"/>
              </a:rPr>
              <a:t> + t</a:t>
            </a:r>
            <a:r>
              <a:rPr lang="en-US" b="1" kern="0" baseline="-25000" dirty="0" smtClean="0">
                <a:sym typeface="Symbol" pitchFamily="18" charset="2"/>
              </a:rPr>
              <a:t>m</a:t>
            </a:r>
            <a:r>
              <a:rPr lang="en-US" b="1" kern="0" dirty="0" smtClean="0">
                <a:sym typeface="Symbol" pitchFamily="18" charset="2"/>
              </a:rPr>
              <a:t>) (1 – )</a:t>
            </a:r>
          </a:p>
          <a:p>
            <a:pPr marL="342900" indent="-342900">
              <a:buFont typeface="Wingdings" pitchFamily="2" charset="2"/>
              <a:buNone/>
              <a:tabLst>
                <a:tab pos="2063750" algn="l"/>
                <a:tab pos="2568575" algn="l"/>
              </a:tabLst>
              <a:defRPr/>
            </a:pPr>
            <a:r>
              <a:rPr lang="en-US" b="1" kern="0" dirty="0" smtClean="0">
                <a:sym typeface="Symbol" pitchFamily="18" charset="2"/>
              </a:rPr>
              <a:t>	          =  + (2 –  ) t</a:t>
            </a:r>
            <a:r>
              <a:rPr lang="en-US" b="1" kern="0" baseline="-25000" dirty="0" smtClean="0">
                <a:sym typeface="Symbol" pitchFamily="18" charset="2"/>
              </a:rPr>
              <a:t>m</a:t>
            </a:r>
            <a:endParaRPr lang="en-US" b="1" kern="0" dirty="0" smtClean="0">
              <a:sym typeface="Symbol" pitchFamily="18" charset="2"/>
            </a:endParaRPr>
          </a:p>
          <a:p>
            <a:pPr marL="342900" indent="-342900">
              <a:buFont typeface="Wingdings" pitchFamily="2" charset="2"/>
              <a:buNone/>
              <a:tabLst>
                <a:tab pos="2063750" algn="l"/>
                <a:tab pos="2568575" algn="l"/>
              </a:tabLst>
              <a:defRPr/>
            </a:pPr>
            <a:r>
              <a:rPr lang="en-US" b="1" kern="0" dirty="0" smtClean="0"/>
              <a:t> </a:t>
            </a:r>
            <a:endParaRPr lang="en-US" b="1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21" y="1166612"/>
            <a:ext cx="6123057" cy="4609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Paging Hardware With TLB</a:t>
            </a:r>
          </a:p>
        </p:txBody>
      </p:sp>
    </p:spTree>
    <p:extLst>
      <p:ext uri="{BB962C8B-B14F-4D97-AF65-F5344CB8AC3E}">
        <p14:creationId xmlns:p14="http://schemas.microsoft.com/office/powerpoint/2010/main" val="12926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sz="3200"/>
              <a:t>Structure of the Page Table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1209225"/>
            <a:ext cx="8411094" cy="858865"/>
          </a:xfrm>
        </p:spPr>
        <p:txBody>
          <a:bodyPr/>
          <a:lstStyle/>
          <a:p>
            <a:r>
              <a:rPr sz="2000" dirty="0"/>
              <a:t>Assume </a:t>
            </a:r>
            <a:r>
              <a:rPr sz="2000" dirty="0" smtClean="0"/>
              <a:t>32-bit </a:t>
            </a:r>
            <a:r>
              <a:rPr sz="2000" dirty="0"/>
              <a:t>address </a:t>
            </a:r>
            <a:r>
              <a:rPr sz="2000" dirty="0" smtClean="0"/>
              <a:t>space, page </a:t>
            </a:r>
            <a:r>
              <a:rPr sz="2000" dirty="0"/>
              <a:t>size </a:t>
            </a:r>
            <a:r>
              <a:rPr lang="en-US" sz="2000" dirty="0" smtClean="0"/>
              <a:t>4 KB</a:t>
            </a:r>
            <a:endParaRPr sz="2000" dirty="0"/>
          </a:p>
          <a:p>
            <a:pPr marL="771525" lvl="1" indent="-369888">
              <a:buFont typeface="Wingdings" charset="2"/>
              <a:buChar char="Ø"/>
            </a:pPr>
            <a:r>
              <a:rPr lang="cs-CZ" sz="1800" dirty="0" smtClean="0"/>
              <a:t>#pages in PT = 2</a:t>
            </a:r>
            <a:r>
              <a:rPr lang="cs-CZ" sz="1800" baseline="30000" dirty="0" smtClean="0"/>
              <a:t>32 </a:t>
            </a:r>
            <a:r>
              <a:rPr lang="en-US" sz="1800" dirty="0"/>
              <a:t>/ </a:t>
            </a:r>
            <a:r>
              <a:rPr lang="cs-CZ" sz="1800" dirty="0" smtClean="0"/>
              <a:t>2</a:t>
            </a:r>
            <a:r>
              <a:rPr lang="cs-CZ" sz="1800" baseline="30000" dirty="0" smtClean="0"/>
              <a:t>12</a:t>
            </a:r>
            <a:r>
              <a:rPr lang="cs-CZ" sz="1800" dirty="0" smtClean="0"/>
              <a:t> = </a:t>
            </a:r>
            <a:r>
              <a:rPr sz="1800" dirty="0" smtClean="0"/>
              <a:t>2</a:t>
            </a:r>
            <a:r>
              <a:rPr sz="1800" baseline="30000" dirty="0" smtClean="0"/>
              <a:t>2</a:t>
            </a:r>
            <a:r>
              <a:rPr lang="en-US" sz="1800" baseline="30000" dirty="0" smtClean="0"/>
              <a:t>0</a:t>
            </a:r>
            <a:r>
              <a:rPr sz="1800" dirty="0" smtClean="0"/>
              <a:t> </a:t>
            </a:r>
            <a:r>
              <a:rPr lang="en-CA" sz="1800" dirty="0" smtClean="0">
                <a:sym typeface="Wingdings"/>
              </a:rPr>
              <a:t> needs large (</a:t>
            </a:r>
            <a:r>
              <a:rPr lang="en-CA" sz="1800" dirty="0" smtClean="0">
                <a:solidFill>
                  <a:srgbClr val="FF0000"/>
                </a:solidFill>
                <a:sym typeface="Wingdings"/>
              </a:rPr>
              <a:t>contiguous</a:t>
            </a:r>
            <a:r>
              <a:rPr lang="en-CA" sz="1800" dirty="0" smtClean="0">
                <a:sym typeface="Wingdings"/>
              </a:rPr>
              <a:t>) memory</a:t>
            </a:r>
            <a:endParaRPr sz="1800" dirty="0" smtClean="0"/>
          </a:p>
        </p:txBody>
      </p:sp>
      <p:pic>
        <p:nvPicPr>
          <p:cNvPr id="5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02" y="2031972"/>
            <a:ext cx="3344589" cy="353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8" y="4269306"/>
            <a:ext cx="4675415" cy="2567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28" y="2019103"/>
            <a:ext cx="3261292" cy="22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solidFill>
                  <a:srgbClr val="C00000"/>
                </a:solidFill>
              </a:rPr>
              <a:t>Segmentation</a:t>
            </a:r>
            <a:endParaRPr sz="2400" dirty="0">
              <a:solidFill>
                <a:srgbClr val="C00000"/>
              </a:solidFill>
            </a:endParaRPr>
          </a:p>
        </p:txBody>
      </p: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7386246" y="2154757"/>
            <a:ext cx="1697982" cy="3197330"/>
            <a:chOff x="3108" y="738"/>
            <a:chExt cx="1609" cy="2853"/>
          </a:xfrm>
        </p:grpSpPr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3552" y="738"/>
              <a:ext cx="720" cy="2496"/>
              <a:chOff x="3888" y="1056"/>
              <a:chExt cx="720" cy="2496"/>
            </a:xfrm>
          </p:grpSpPr>
          <p:grpSp>
            <p:nvGrpSpPr>
              <p:cNvPr id="16" name="Group 9"/>
              <p:cNvGrpSpPr>
                <a:grpSpLocks/>
              </p:cNvGrpSpPr>
              <p:nvPr/>
            </p:nvGrpSpPr>
            <p:grpSpPr bwMode="auto">
              <a:xfrm>
                <a:off x="3888" y="1056"/>
                <a:ext cx="720" cy="672"/>
                <a:chOff x="3888" y="1056"/>
                <a:chExt cx="720" cy="672"/>
              </a:xfrm>
            </p:grpSpPr>
            <p:sp>
              <p:nvSpPr>
                <p:cNvPr id="27" name="Rectangle 10"/>
                <p:cNvSpPr>
                  <a:spLocks noChangeArrowheads="1"/>
                </p:cNvSpPr>
                <p:nvPr/>
              </p:nvSpPr>
              <p:spPr bwMode="auto">
                <a:xfrm>
                  <a:off x="3888" y="1056"/>
                  <a:ext cx="720" cy="67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30000"/>
                    </a:spcBef>
                    <a:buClr>
                      <a:schemeClr val="tx1"/>
                    </a:buClr>
                    <a:buFont typeface="Wingdings" charset="2"/>
                    <a:buChar char="q"/>
                    <a:defRPr sz="2400">
                      <a:solidFill>
                        <a:schemeClr val="tx1"/>
                      </a:solidFill>
                      <a:latin typeface="Arial Rounded MT Bold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charset="2"/>
                    <a:buChar char="v"/>
                    <a:defRPr sz="2000">
                      <a:solidFill>
                        <a:schemeClr val="accent2"/>
                      </a:solidFill>
                      <a:latin typeface="Arial Rounded MT Bold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 Rounded MT Bold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 Rounded MT Bold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Rounded MT Bold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Rounded MT Bold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Rounded MT Bold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Rounded MT Bold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Rounded MT Bold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>
                  <a:off x="3888" y="1392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3888" y="1728"/>
                <a:ext cx="720" cy="672"/>
                <a:chOff x="3888" y="1056"/>
                <a:chExt cx="720" cy="672"/>
              </a:xfrm>
            </p:grpSpPr>
            <p:sp>
              <p:nvSpPr>
                <p:cNvPr id="25" name="Rectangle 13"/>
                <p:cNvSpPr>
                  <a:spLocks noChangeArrowheads="1"/>
                </p:cNvSpPr>
                <p:nvPr/>
              </p:nvSpPr>
              <p:spPr bwMode="auto">
                <a:xfrm>
                  <a:off x="3888" y="1056"/>
                  <a:ext cx="720" cy="672"/>
                </a:xfrm>
                <a:prstGeom prst="rect">
                  <a:avLst/>
                </a:prstGeom>
                <a:solidFill>
                  <a:srgbClr val="C5EBF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30000"/>
                    </a:spcBef>
                    <a:buClr>
                      <a:schemeClr val="tx1"/>
                    </a:buClr>
                    <a:buFont typeface="Wingdings" charset="2"/>
                    <a:buChar char="q"/>
                    <a:defRPr sz="2400">
                      <a:solidFill>
                        <a:schemeClr val="tx1"/>
                      </a:solidFill>
                      <a:latin typeface="Arial Rounded MT Bold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charset="2"/>
                    <a:buChar char="v"/>
                    <a:defRPr sz="2000">
                      <a:solidFill>
                        <a:schemeClr val="accent2"/>
                      </a:solidFill>
                      <a:latin typeface="Arial Rounded MT Bold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 Rounded MT Bold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 Rounded MT Bold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Rounded MT Bold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Rounded MT Bold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Rounded MT Bold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Rounded MT Bold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Rounded MT Bold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x-none" altLang="x-none">
                    <a:latin typeface="Times New Roman" charset="0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auto">
                <a:xfrm>
                  <a:off x="3888" y="1392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4126" y="113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x-none" sz="1800">
                    <a:latin typeface="Helvetica" charset="0"/>
                  </a:rPr>
                  <a:t>1</a:t>
                </a:r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4128" y="144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x-none" sz="1800">
                    <a:latin typeface="Helvetica" charset="0"/>
                  </a:rPr>
                  <a:t>4</a:t>
                </a: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3888" y="2400"/>
                <a:ext cx="720" cy="91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3888" y="3312"/>
                <a:ext cx="720" cy="240"/>
              </a:xfrm>
              <a:prstGeom prst="rect">
                <a:avLst/>
              </a:prstGeom>
              <a:solidFill>
                <a:srgbClr val="C5EBF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Times New Roman" charset="0"/>
                </a:endParaRP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3888" y="2640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4128" y="242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x-none" sz="1800">
                    <a:latin typeface="Helvetica" charset="0"/>
                  </a:rPr>
                  <a:t>2</a:t>
                </a:r>
              </a:p>
            </p:txBody>
          </p:sp>
          <p:sp>
            <p:nvSpPr>
              <p:cNvPr id="24" name="Text Box 21"/>
              <p:cNvSpPr txBox="1">
                <a:spLocks noChangeArrowheads="1"/>
              </p:cNvSpPr>
              <p:nvPr/>
            </p:nvSpPr>
            <p:spPr bwMode="auto">
              <a:xfrm>
                <a:off x="4128" y="288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30000"/>
                  </a:spcBef>
                  <a:buClr>
                    <a:schemeClr val="tx1"/>
                  </a:buClr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 Rounded MT Bold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charset="2"/>
                  <a:buChar char="v"/>
                  <a:defRPr sz="2000">
                    <a:solidFill>
                      <a:schemeClr val="accent2"/>
                    </a:solidFill>
                    <a:latin typeface="Arial Rounded MT Bold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 Rounded MT Bold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 Rounded MT Bold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Rounded MT Bold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x-none" sz="1800">
                    <a:latin typeface="Helvetica" charset="0"/>
                  </a:rPr>
                  <a:t>3</a:t>
                </a:r>
              </a:p>
            </p:txBody>
          </p:sp>
        </p:grp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3108" y="3261"/>
              <a:ext cx="160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physical </a:t>
              </a:r>
              <a:r>
                <a:rPr lang="en-US" altLang="x-none" sz="1800" dirty="0" smtClean="0">
                  <a:latin typeface="Helvetica" charset="0"/>
                </a:rPr>
                <a:t>space</a:t>
              </a:r>
              <a:endParaRPr lang="en-US" altLang="x-none" sz="1800" dirty="0">
                <a:latin typeface="Helvetica" charset="0"/>
              </a:endParaRPr>
            </a:p>
          </p:txBody>
        </p:sp>
      </p:grpSp>
      <p:pic>
        <p:nvPicPr>
          <p:cNvPr id="29" name="Picture 28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4" y="1896309"/>
            <a:ext cx="4924753" cy="345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397184" y="2155588"/>
            <a:ext cx="1924871" cy="3130089"/>
            <a:chOff x="864" y="749"/>
            <a:chExt cx="1824" cy="2793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864" y="749"/>
              <a:ext cx="1824" cy="2485"/>
            </a:xfrm>
            <a:prstGeom prst="ellipse">
              <a:avLst/>
            </a:prstGeom>
            <a:solidFill>
              <a:srgbClr val="C5EB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Times New Roman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200" y="1170"/>
              <a:ext cx="62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1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104" y="1890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3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16" y="1554"/>
              <a:ext cx="576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2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968" y="2178"/>
              <a:ext cx="57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Helvetica" charset="0"/>
                </a:rPr>
                <a:t>4</a:t>
              </a: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1391" y="3311"/>
              <a:ext cx="8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 Rounded MT Bold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charset="2"/>
                <a:buChar char="v"/>
                <a:defRPr sz="2000">
                  <a:solidFill>
                    <a:schemeClr val="accent2"/>
                  </a:solidFill>
                  <a:latin typeface="Arial Rounded MT Bold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Rounded MT Bold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 Rounded MT Bold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Rounded MT Bold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x-none" sz="1800">
                  <a:latin typeface="Helvetica" charset="0"/>
                </a:rPr>
                <a:t>user space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sz="3200" dirty="0" smtClean="0"/>
              <a:t>Intel Pentium</a:t>
            </a:r>
            <a:r>
              <a:rPr lang="en-US" sz="3200" dirty="0" smtClean="0"/>
              <a:t> (32 bits)</a:t>
            </a:r>
            <a:endParaRPr sz="32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60449"/>
            <a:ext cx="8005763" cy="2678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dirty="0"/>
              <a:t>Supports segmentation </a:t>
            </a:r>
            <a:r>
              <a:rPr dirty="0" smtClean="0"/>
              <a:t>with </a:t>
            </a:r>
            <a:r>
              <a:rPr dirty="0"/>
              <a:t>paging</a:t>
            </a:r>
          </a:p>
          <a:p>
            <a:pPr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dirty="0"/>
              <a:t>CPU generates logical address</a:t>
            </a:r>
          </a:p>
          <a:p>
            <a:pPr marL="722313" lvl="1" indent="-395288">
              <a:lnSpc>
                <a:spcPct val="90000"/>
              </a:lnSpc>
              <a:buFont typeface="Wingdings" charset="2"/>
              <a:buChar char="Ø"/>
            </a:pPr>
            <a:r>
              <a:rPr dirty="0"/>
              <a:t>Given to segmentation unit </a:t>
            </a:r>
            <a:r>
              <a:rPr dirty="0">
                <a:sym typeface="Wingdings" charset="2"/>
              </a:rPr>
              <a:t> </a:t>
            </a:r>
            <a:r>
              <a:rPr dirty="0"/>
              <a:t>produces linear address</a:t>
            </a:r>
          </a:p>
          <a:p>
            <a:pPr marL="722313" lvl="1" indent="-395288">
              <a:lnSpc>
                <a:spcPct val="90000"/>
              </a:lnSpc>
              <a:buFont typeface="Wingdings" charset="2"/>
              <a:buChar char="Ø"/>
            </a:pPr>
            <a:r>
              <a:rPr dirty="0"/>
              <a:t>Linear address given to paging unit </a:t>
            </a:r>
            <a:r>
              <a:rPr dirty="0">
                <a:sym typeface="Wingdings" charset="2"/>
              </a:rPr>
              <a:t> </a:t>
            </a:r>
            <a:r>
              <a:rPr dirty="0"/>
              <a:t>generates physical address in main memory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4198587"/>
            <a:ext cx="8086612" cy="95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smtClean="0"/>
              <a:t>Virtual Memory</a:t>
            </a:r>
            <a:endParaRPr sz="3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5756462"/>
            <a:ext cx="8079080" cy="915681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Page </a:t>
            </a:r>
            <a:r>
              <a:rPr lang="en-US" dirty="0"/>
              <a:t>is brought </a:t>
            </a:r>
            <a:r>
              <a:rPr lang="en-US" dirty="0" smtClean="0"/>
              <a:t>to </a:t>
            </a:r>
            <a:r>
              <a:rPr lang="en-US" dirty="0"/>
              <a:t>memory </a:t>
            </a:r>
            <a:r>
              <a:rPr lang="en-US" dirty="0" smtClean="0">
                <a:solidFill>
                  <a:srgbClr val="FF0000"/>
                </a:solidFill>
              </a:rPr>
              <a:t>on demand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(only when needed)</a:t>
            </a:r>
            <a:endParaRPr lang="en-US" dirty="0"/>
          </a:p>
          <a:p>
            <a:endParaRPr sz="1600" dirty="0"/>
          </a:p>
        </p:txBody>
      </p:sp>
      <p:pic>
        <p:nvPicPr>
          <p:cNvPr id="6" name="Picture 5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06" y="1376769"/>
            <a:ext cx="53609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16242</TotalTime>
  <Words>857</Words>
  <Application>Microsoft Macintosh PowerPoint</Application>
  <PresentationFormat>On-screen Show (4:3)</PresentationFormat>
  <Paragraphs>225</Paragraphs>
  <Slides>28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 Rounded MT Bold</vt:lpstr>
      <vt:lpstr>Big Caslon Medium</vt:lpstr>
      <vt:lpstr>Courier New</vt:lpstr>
      <vt:lpstr>Helvetica</vt:lpstr>
      <vt:lpstr>MS PGothic</vt:lpstr>
      <vt:lpstr>Symbol</vt:lpstr>
      <vt:lpstr>Times New Roman</vt:lpstr>
      <vt:lpstr>Wingdings</vt:lpstr>
      <vt:lpstr>Arial</vt:lpstr>
      <vt:lpstr>Default Design</vt:lpstr>
      <vt:lpstr>PowerPoint Presentation</vt:lpstr>
      <vt:lpstr>Memory Management</vt:lpstr>
      <vt:lpstr>Memory Allocation</vt:lpstr>
      <vt:lpstr>Paging</vt:lpstr>
      <vt:lpstr>Paging Hardware With TLB</vt:lpstr>
      <vt:lpstr>Structure of the Page Table</vt:lpstr>
      <vt:lpstr>Segmentation</vt:lpstr>
      <vt:lpstr>Intel Pentium (32 bits)</vt:lpstr>
      <vt:lpstr>Virtual Memory</vt:lpstr>
      <vt:lpstr>Handling Page Fault</vt:lpstr>
      <vt:lpstr>Performance of Demand Paging</vt:lpstr>
      <vt:lpstr>Page Replacement </vt:lpstr>
      <vt:lpstr>Thrashing</vt:lpstr>
      <vt:lpstr>Locality Model</vt:lpstr>
      <vt:lpstr>Allocating Kernel Memory</vt:lpstr>
      <vt:lpstr>Kernel Memory</vt:lpstr>
      <vt:lpstr>VM Issues:  Page size and Pre-paging</vt:lpstr>
      <vt:lpstr>File System: Layered Structure</vt:lpstr>
      <vt:lpstr>File System Interface</vt:lpstr>
      <vt:lpstr>File System Implementation</vt:lpstr>
      <vt:lpstr>On-disk Structures</vt:lpstr>
      <vt:lpstr>Block Allocation</vt:lpstr>
      <vt:lpstr>NFS Architecture</vt:lpstr>
      <vt:lpstr>Disk Structure and Scheduling</vt:lpstr>
      <vt:lpstr>Protection</vt:lpstr>
      <vt:lpstr>Access Matrix</vt:lpstr>
      <vt:lpstr>Protection in UNIX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CMPT 880: Internet Architectures and Protocols</dc:title>
  <dc:creator>Mohamed Hefeeda</dc:creator>
  <dc:description/>
  <cp:lastModifiedBy>Keval Vora</cp:lastModifiedBy>
  <cp:revision>423</cp:revision>
  <dcterms:created xsi:type="dcterms:W3CDTF">1999-10-08T19:08:27Z</dcterms:created>
  <dcterms:modified xsi:type="dcterms:W3CDTF">2018-04-05T16:44:40Z</dcterms:modified>
</cp:coreProperties>
</file>