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71" r:id="rId2"/>
    <p:sldId id="373" r:id="rId3"/>
    <p:sldId id="374" r:id="rId4"/>
    <p:sldId id="376" r:id="rId5"/>
    <p:sldId id="377" r:id="rId6"/>
    <p:sldId id="378" r:id="rId7"/>
    <p:sldId id="379" r:id="rId8"/>
    <p:sldId id="394" r:id="rId9"/>
    <p:sldId id="396" r:id="rId10"/>
    <p:sldId id="381" r:id="rId11"/>
    <p:sldId id="382" r:id="rId12"/>
    <p:sldId id="397" r:id="rId13"/>
    <p:sldId id="384" r:id="rId14"/>
    <p:sldId id="385" r:id="rId15"/>
    <p:sldId id="398" r:id="rId16"/>
    <p:sldId id="399" r:id="rId17"/>
    <p:sldId id="400" r:id="rId18"/>
    <p:sldId id="388" r:id="rId19"/>
    <p:sldId id="389" r:id="rId20"/>
    <p:sldId id="391" r:id="rId21"/>
    <p:sldId id="393" r:id="rId22"/>
  </p:sldIdLst>
  <p:sldSz cx="9144000" cy="6858000" type="screen4x3"/>
  <p:notesSz cx="6954838" cy="9240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1">
          <p15:clr>
            <a:srgbClr val="A4A3A4"/>
          </p15:clr>
        </p15:guide>
        <p15:guide id="2" pos="219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BAE2"/>
    <a:srgbClr val="28BDB3"/>
    <a:srgbClr val="CCFFFF"/>
    <a:srgbClr val="CCCCFF"/>
    <a:srgbClr val="FFFF00"/>
    <a:srgbClr val="DDDDDD"/>
    <a:srgbClr val="FFCCFF"/>
    <a:srgbClr val="FF99CC"/>
    <a:srgbClr val="33CC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45" autoAdjust="0"/>
    <p:restoredTop sz="81525" autoAdjust="0"/>
  </p:normalViewPr>
  <p:slideViewPr>
    <p:cSldViewPr snapToGrid="0">
      <p:cViewPr>
        <p:scale>
          <a:sx n="80" d="100"/>
          <a:sy n="80" d="100"/>
        </p:scale>
        <p:origin x="2168" y="1104"/>
      </p:cViewPr>
      <p:guideLst>
        <p:guide orient="horz" pos="2160"/>
        <p:guide pos="2880"/>
      </p:guideLst>
    </p:cSldViewPr>
  </p:slideViewPr>
  <p:notesTextViewPr>
    <p:cViewPr>
      <p:scale>
        <a:sx n="155" d="100"/>
        <a:sy n="15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404" y="-72"/>
      </p:cViewPr>
      <p:guideLst>
        <p:guide orient="horz" pos="2911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t" anchorCtr="0" compatLnSpc="1">
            <a:prstTxWarp prst="textNoShape">
              <a:avLst/>
            </a:prstTxWarp>
          </a:bodyPr>
          <a:lstStyle>
            <a:lvl1pPr defTabSz="874713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4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t" anchorCtr="0" compatLnSpc="1">
            <a:prstTxWarp prst="textNoShape">
              <a:avLst/>
            </a:prstTxWarp>
          </a:bodyPr>
          <a:lstStyle>
            <a:lvl1pPr algn="r" defTabSz="874713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4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b" anchorCtr="0" compatLnSpc="1">
            <a:prstTxWarp prst="textNoShape">
              <a:avLst/>
            </a:prstTxWarp>
          </a:bodyPr>
          <a:lstStyle>
            <a:lvl1pPr defTabSz="874713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7288"/>
            <a:ext cx="30146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536" tIns="43768" rIns="87536" bIns="43768" numCol="1" anchor="b" anchorCtr="0" compatLnSpc="1">
            <a:prstTxWarp prst="textNoShape">
              <a:avLst/>
            </a:prstTxWarp>
          </a:bodyPr>
          <a:lstStyle>
            <a:lvl1pPr algn="r" defTabSz="874713">
              <a:defRPr sz="1100"/>
            </a:lvl1pPr>
          </a:lstStyle>
          <a:p>
            <a:fld id="{406657CD-6DDD-AE44-9DA7-AB9EB58C986C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40175" y="0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3738"/>
            <a:ext cx="4621212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7100" y="4389438"/>
            <a:ext cx="5100638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8875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40175" y="8778875"/>
            <a:ext cx="301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34" tIns="46267" rIns="92534" bIns="46267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F5F50BEB-783E-F147-ADBE-339E67C80FD8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4051549-185C-E547-9DB6-F7FB95AF231A}" type="slidenum">
              <a:rPr lang="en-US" altLang="x-none" sz="1200"/>
              <a:pPr/>
              <a:t>1</a:t>
            </a:fld>
            <a:endParaRPr lang="en-US" altLang="x-none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325" y="4389438"/>
            <a:ext cx="5564188" cy="41576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4EF74D0F-F05A-4545-B72D-A900690430E9}" type="slidenum">
              <a:rPr lang="en-US" altLang="x-none">
                <a:latin typeface="Times New Roman" charset="0"/>
              </a:rPr>
              <a:pPr/>
              <a:t>10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2927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483D5F84-6018-754F-B9BF-ACDE83433977}" type="slidenum">
              <a:rPr lang="en-US" altLang="x-none">
                <a:latin typeface="Times New Roman" charset="0"/>
              </a:rPr>
              <a:pPr/>
              <a:t>11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804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EDEEF024-05C1-C648-9AF3-288FB218C4F2}" type="slidenum">
              <a:rPr lang="en-US" altLang="x-none" sz="1200">
                <a:uFillTx/>
              </a:rPr>
              <a:pPr/>
              <a:t>12</a:t>
            </a:fld>
            <a:endParaRPr lang="en-US" altLang="x-none" sz="1200">
              <a:uFillTx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r>
              <a:rPr lang="en-US" altLang="x-none" dirty="0" smtClean="0">
                <a:uFillTx/>
              </a:rPr>
              <a:t>QUESTION: WHY MULTI</a:t>
            </a:r>
            <a:r>
              <a:rPr lang="en-US" altLang="x-none" baseline="0" dirty="0" smtClean="0">
                <a:uFillTx/>
              </a:rPr>
              <a:t>THREADING?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67372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8E1E0D23-DFCC-CF41-BB35-C83B9D2F8E51}" type="slidenum">
              <a:rPr lang="en-US" altLang="x-none">
                <a:latin typeface="Times New Roman" charset="0"/>
              </a:rPr>
              <a:pPr/>
              <a:t>13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602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FB3BC3D9-445D-DE49-97DA-896B8C0401C4}" type="slidenum">
              <a:rPr lang="en-US" altLang="x-none">
                <a:latin typeface="Times New Roman" charset="0"/>
              </a:rPr>
              <a:pPr/>
              <a:t>14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4128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100D8470-F94E-1C41-BE5A-7A2BD281271A}" type="slidenum">
              <a:rPr lang="en-US" altLang="x-none" sz="1200">
                <a:uFillTx/>
              </a:rPr>
              <a:pPr/>
              <a:t>15</a:t>
            </a:fld>
            <a:endParaRPr lang="en-US" altLang="x-none" sz="1200">
              <a:uFillTx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93738"/>
            <a:ext cx="4621213" cy="3465512"/>
          </a:xfrm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x-none" altLang="x-none">
              <a:uFillTx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8587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E1982F15-5020-A14B-B2E8-14E2E8D19EA9}" type="slidenum">
              <a:rPr lang="en-US" altLang="x-none" sz="1200">
                <a:uFillTx/>
              </a:rPr>
              <a:pPr/>
              <a:t>16</a:t>
            </a:fld>
            <a:endParaRPr lang="en-US" altLang="x-none" sz="1200">
              <a:uFillTx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93738"/>
            <a:ext cx="4621213" cy="3465512"/>
          </a:xfrm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x-none" altLang="x-none">
              <a:uFillTx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5573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C0222DD3-37F0-5442-B575-05F2BAF5F901}" type="slidenum">
              <a:rPr lang="en-US" altLang="x-none" sz="1200">
                <a:uFillTx/>
              </a:rPr>
              <a:pPr/>
              <a:t>17</a:t>
            </a:fld>
            <a:endParaRPr lang="en-US" altLang="x-none" sz="1200">
              <a:uFillTx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93738"/>
            <a:ext cx="4621213" cy="3465512"/>
          </a:xfrm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en-US" altLang="x-none" sz="2400" b="0" i="0" dirty="0" smtClean="0">
                <a:solidFill>
                  <a:srgbClr val="FF0000"/>
                </a:solidFill>
                <a:sym typeface="Symbol" charset="2"/>
              </a:rPr>
              <a:t></a:t>
            </a:r>
            <a:r>
              <a:rPr lang="en-US" altLang="x-none" sz="2400" b="0" i="0" baseline="-25000" dirty="0" smtClean="0">
                <a:solidFill>
                  <a:srgbClr val="FF0000"/>
                </a:solidFill>
                <a:sym typeface="Symbol" charset="2"/>
              </a:rPr>
              <a:t>n</a:t>
            </a:r>
            <a:r>
              <a:rPr lang="en-US" altLang="x-none" sz="2400" b="0" i="0" dirty="0" smtClean="0">
                <a:uFillTx/>
                <a:latin typeface="Times New Roman" charset="0"/>
              </a:rPr>
              <a:t> captures history</a:t>
            </a:r>
          </a:p>
          <a:p>
            <a:pPr marL="342900" indent="-342900">
              <a:buFontTx/>
              <a:buChar char="-"/>
            </a:pPr>
            <a:r>
              <a:rPr lang="en-US" altLang="x-none" sz="2400" b="0" i="0" dirty="0" smtClean="0">
                <a:solidFill>
                  <a:srgbClr val="FF0000"/>
                </a:solidFill>
                <a:sym typeface="Symbol" charset="2"/>
              </a:rPr>
              <a:t> is</a:t>
            </a:r>
            <a:r>
              <a:rPr lang="en-US" altLang="x-none" sz="2400" b="0" i="0" baseline="0" dirty="0" smtClean="0">
                <a:solidFill>
                  <a:srgbClr val="FF0000"/>
                </a:solidFill>
                <a:sym typeface="Symbol" charset="2"/>
              </a:rPr>
              <a:t> typically </a:t>
            </a:r>
            <a:r>
              <a:rPr lang="en-US" altLang="x-none" sz="2400" b="0" i="0" dirty="0" smtClean="0">
                <a:solidFill>
                  <a:srgbClr val="FF0000"/>
                </a:solidFill>
                <a:sym typeface="Symbol" charset="2"/>
              </a:rPr>
              <a:t>1/2</a:t>
            </a:r>
            <a:endParaRPr lang="x-none" altLang="x-none" sz="2400" b="0" i="0" dirty="0">
              <a:uFillTx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5159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685A38A7-F527-0B4E-BF22-3CE23882594D}" type="slidenum">
              <a:rPr lang="en-US" altLang="x-none">
                <a:latin typeface="Times New Roman" charset="0"/>
              </a:rPr>
              <a:pPr/>
              <a:t>18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856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59E80E2A-8A25-1E4C-BC38-B393ADD8BF5E}" type="slidenum">
              <a:rPr lang="en-US" altLang="x-none">
                <a:latin typeface="Times New Roman" charset="0"/>
              </a:rPr>
              <a:pPr/>
              <a:t>2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504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1FF53687-5913-F54B-A44C-77FBBA9CDA1A}" type="slidenum">
              <a:rPr lang="en-US" altLang="x-none">
                <a:latin typeface="Times New Roman" charset="0"/>
              </a:rPr>
              <a:pPr/>
              <a:t>3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761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149D165B-12CA-954E-9C98-A445B08501A9}" type="slidenum">
              <a:rPr lang="en-US" altLang="x-none">
                <a:latin typeface="Times New Roman" charset="0"/>
              </a:rPr>
              <a:pPr/>
              <a:t>4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33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F1296B95-A627-AD42-B699-CEE38EA24D3F}" type="slidenum">
              <a:rPr lang="en-US" altLang="x-none">
                <a:latin typeface="Times New Roman" charset="0"/>
              </a:rPr>
              <a:pPr/>
              <a:t>5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108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DDF9557F-E0C4-114D-BB0C-070C9B93A674}" type="slidenum">
              <a:rPr lang="en-US" altLang="x-none">
                <a:latin typeface="Times New Roman" charset="0"/>
              </a:rPr>
              <a:pPr/>
              <a:t>6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746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fld id="{7DA50FC6-37D0-3948-BD9D-4CCD36075BCC}" type="slidenum">
              <a:rPr lang="en-US" altLang="x-none">
                <a:latin typeface="Times New Roman" charset="0"/>
              </a:rPr>
              <a:pPr/>
              <a:t>7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224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455AA6AF-D2AE-7A40-8D0D-424CE948EAA8}" type="slidenum">
              <a:rPr lang="en-US" altLang="x-none" sz="1200">
                <a:uFillTx/>
              </a:rPr>
              <a:pPr/>
              <a:t>8</a:t>
            </a:fld>
            <a:endParaRPr lang="en-US" altLang="x-none" sz="1200">
              <a:uFillTx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r>
              <a:rPr lang="en-US" altLang="x-none" dirty="0" smtClean="0">
                <a:uFillTx/>
              </a:rPr>
              <a:t>Objective is to maximize CPU utilization</a:t>
            </a:r>
          </a:p>
          <a:p>
            <a:r>
              <a:rPr lang="en-US" altLang="x-none" dirty="0" smtClean="0">
                <a:uFillTx/>
              </a:rPr>
              <a:t>- Have some processing</a:t>
            </a:r>
            <a:r>
              <a:rPr lang="en-US" altLang="x-none" baseline="0" dirty="0" smtClean="0">
                <a:uFillTx/>
              </a:rPr>
              <a:t> running at all times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36130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D58FA964-B09A-8A4E-B233-38655639574A}" type="slidenum">
              <a:rPr lang="en-US" altLang="x-none" sz="1200">
                <a:uFillTx/>
              </a:rPr>
              <a:pPr/>
              <a:t>9</a:t>
            </a:fld>
            <a:endParaRPr lang="en-US" altLang="x-none" sz="1200">
              <a:uFillTx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84213"/>
            <a:ext cx="4651375" cy="3487737"/>
          </a:xfrm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400550"/>
            <a:ext cx="5154612" cy="4170363"/>
          </a:xfrm>
          <a:noFill/>
        </p:spPr>
        <p:txBody>
          <a:bodyPr/>
          <a:lstStyle/>
          <a:p>
            <a:r>
              <a:rPr lang="en-US" altLang="x-none" dirty="0" smtClean="0">
                <a:uFillTx/>
              </a:rPr>
              <a:t>- Exec loads a binary and overwrites the memory space</a:t>
            </a:r>
            <a:endParaRPr lang="x-none" altLang="x-none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40621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1313" indent="-341313">
              <a:buFont typeface="Wingdings" charset="2"/>
              <a:buChar char="§"/>
              <a:defRPr/>
            </a:lvl1pPr>
            <a:lvl2pPr marL="857250" indent="-285750">
              <a:buFont typeface="Arial" charset="0"/>
              <a:buChar char="•"/>
              <a:defRPr/>
            </a:lvl2pPr>
            <a:lvl3pPr marL="1200150" indent="-228600">
              <a:buFont typeface="Wingdings" charset="2"/>
              <a:buChar char="Ø"/>
              <a:defRPr sz="1800">
                <a:solidFill>
                  <a:schemeClr val="tx1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CB6003-4A9E-5F40-B630-B400FA38871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02322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B922BD-C95B-314B-A7DC-D4C8DCF1040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18160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77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27088" y="1282700"/>
            <a:ext cx="3598862" cy="4483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8350" y="1282700"/>
            <a:ext cx="3600450" cy="448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38113"/>
            <a:ext cx="77724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8413"/>
            <a:ext cx="7772400" cy="497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1313" lvl="0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</a:pPr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</a:t>
            </a:r>
            <a:r>
              <a:rPr lang="en-US" altLang="x-none" dirty="0" smtClean="0"/>
              <a:t>level</a:t>
            </a:r>
          </a:p>
          <a:p>
            <a:pPr lvl="3"/>
            <a:r>
              <a:rPr lang="en-US" altLang="x-none" dirty="0" smtClean="0"/>
              <a:t>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410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400800"/>
            <a:ext cx="625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43BC66E-122D-8C4F-9070-DD84290A7F13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1042988"/>
            <a:ext cx="9144000" cy="50800"/>
          </a:xfrm>
          <a:prstGeom prst="rect">
            <a:avLst/>
          </a:prstGeom>
          <a:gradFill rotWithShape="0">
            <a:gsLst>
              <a:gs pos="0">
                <a:srgbClr val="99CCFF">
                  <a:gamma/>
                  <a:shade val="46275"/>
                  <a:invGamma/>
                </a:srgbClr>
              </a:gs>
              <a:gs pos="100000">
                <a:srgbClr val="99CCFF"/>
              </a:gs>
            </a:gsLst>
            <a:lin ang="0" scaled="1"/>
          </a:gradFill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60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x-none" sz="28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Rounded MT Bold" pitchFamily="34" charset="0"/>
        </a:defRPr>
      </a:lvl9pPr>
    </p:titleStyle>
    <p:bodyStyle>
      <a:lvl1pPr marL="341313" indent="-341313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Wingdings" charset="2"/>
        <a:buChar char="q"/>
        <a:defRPr lang="en-US" altLang="x-none" sz="2400" b="1" dirty="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v"/>
        <a:defRPr sz="2000">
          <a:solidFill>
            <a:schemeClr val="accent2"/>
          </a:solidFill>
          <a:latin typeface="+mn-lt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8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5" Type="http://schemas.openxmlformats.org/officeDocument/2006/relationships/image" Target="../media/image12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28C49C2-58CD-344A-B051-0C6008872EA8}" type="slidenum">
              <a:rPr lang="en-US" altLang="x-none" sz="1400"/>
              <a:pPr/>
              <a:t>1</a:t>
            </a:fld>
            <a:endParaRPr lang="en-US" altLang="x-none" sz="140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85875"/>
            <a:ext cx="8027988" cy="496252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n-US" sz="1800" b="1" dirty="0" smtClean="0"/>
              <a:t>School of Computing Science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1800" b="1" dirty="0" smtClean="0"/>
              <a:t>Simon Fraser University</a:t>
            </a:r>
          </a:p>
          <a:p>
            <a:pPr algn="ctr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algn="ctr">
              <a:buFont typeface="Wingdings" pitchFamily="2" charset="2"/>
              <a:buNone/>
              <a:defRPr/>
            </a:pPr>
            <a:endParaRPr lang="en-US" sz="1800" b="0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en-US" b="0" dirty="0" smtClean="0">
                <a:solidFill>
                  <a:srgbClr val="C00000"/>
                </a:solidFill>
              </a:rPr>
              <a:t>CMPT 300: Operating Systems I</a:t>
            </a:r>
          </a:p>
          <a:p>
            <a:pPr algn="ctr">
              <a:buFont typeface="Wingdings" pitchFamily="2" charset="2"/>
              <a:buNone/>
              <a:defRPr/>
            </a:pPr>
            <a:endParaRPr lang="en-US" b="0" dirty="0" smtClean="0">
              <a:solidFill>
                <a:srgbClr val="C00000"/>
              </a:solidFill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en-US" b="0" dirty="0" smtClean="0">
                <a:solidFill>
                  <a:srgbClr val="C00000"/>
                </a:solidFill>
              </a:rPr>
              <a:t>Review: Chapters 1—7</a:t>
            </a:r>
            <a:r>
              <a:rPr lang="en-US" b="0" dirty="0" smtClean="0"/>
              <a:t> </a:t>
            </a:r>
          </a:p>
          <a:p>
            <a:pPr algn="ctr">
              <a:buFont typeface="Wingdings" pitchFamily="2" charset="2"/>
              <a:buNone/>
              <a:defRPr/>
            </a:pPr>
            <a:endParaRPr lang="en-US" b="0" dirty="0" smtClean="0"/>
          </a:p>
          <a:p>
            <a:pPr algn="ctr">
              <a:buFont typeface="Wingdings" pitchFamily="2" charset="2"/>
              <a:buNone/>
              <a:defRPr/>
            </a:pPr>
            <a:r>
              <a:rPr lang="en-US" b="0" dirty="0" smtClean="0">
                <a:solidFill>
                  <a:schemeClr val="accent6"/>
                </a:solidFill>
              </a:rPr>
              <a:t>Keval Vora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sz="32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pic>
        <p:nvPicPr>
          <p:cNvPr id="4" name="Picture 3" descr="SFU_StdTag-Horz_Pos_CMYK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00" y="-11758"/>
            <a:ext cx="3429000" cy="469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Interprocess Communications Models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647951" y="1444831"/>
            <a:ext cx="6100762" cy="4502150"/>
            <a:chOff x="2830513" y="1645443"/>
            <a:chExt cx="6100762" cy="4502150"/>
          </a:xfrm>
        </p:grpSpPr>
        <p:pic>
          <p:nvPicPr>
            <p:cNvPr id="9" name="Picture 8" descr="3_12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0513" y="1645443"/>
              <a:ext cx="6100762" cy="425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10"/>
            <p:cNvSpPr/>
            <p:nvPr/>
          </p:nvSpPr>
          <p:spPr bwMode="auto">
            <a:xfrm>
              <a:off x="3491345" y="5626893"/>
              <a:ext cx="4359131" cy="5207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" charset="0"/>
              </a:endParaRPr>
            </a:p>
          </p:txBody>
        </p:sp>
      </p:grp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806940" y="5485316"/>
            <a:ext cx="27521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r>
              <a:rPr lang="en-US" altLang="x-none" dirty="0">
                <a:latin typeface="Arial Rounded MT Bold" charset="0"/>
                <a:ea typeface="Arial Rounded MT Bold" charset="0"/>
                <a:cs typeface="Arial Rounded MT Bold" charset="0"/>
              </a:rPr>
              <a:t>Message Passing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024285" y="5485316"/>
            <a:ext cx="2536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charset="0"/>
              </a:defRPr>
            </a:lvl9pPr>
          </a:lstStyle>
          <a:p>
            <a:r>
              <a:rPr lang="en-US" altLang="x-none" dirty="0">
                <a:latin typeface="Arial Rounded MT Bold" charset="0"/>
                <a:ea typeface="Arial Rounded MT Bold" charset="0"/>
                <a:cs typeface="Arial Rounded MT Bold" charset="0"/>
              </a:rPr>
              <a:t>Shared Memory</a:t>
            </a:r>
          </a:p>
        </p:txBody>
      </p:sp>
    </p:spTree>
    <p:extLst>
      <p:ext uri="{BB962C8B-B14F-4D97-AF65-F5344CB8AC3E}">
        <p14:creationId xmlns:p14="http://schemas.microsoft.com/office/powerpoint/2010/main" val="14741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4: Threads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1850" y="1281113"/>
            <a:ext cx="7675563" cy="4918075"/>
          </a:xfrm>
        </p:spPr>
        <p:txBody>
          <a:bodyPr/>
          <a:lstStyle/>
          <a:p>
            <a:r>
              <a:rPr lang="en-US" altLang="x-none" dirty="0"/>
              <a:t>A thread is a basic unit of CPU </a:t>
            </a:r>
            <a:r>
              <a:rPr lang="en-US" altLang="x-none" dirty="0" smtClean="0"/>
              <a:t>utilization</a:t>
            </a:r>
          </a:p>
          <a:p>
            <a:r>
              <a:rPr lang="en-US" altLang="x-none" dirty="0"/>
              <a:t>A</a:t>
            </a:r>
            <a:r>
              <a:rPr lang="en-US" altLang="x-none" dirty="0" smtClean="0"/>
              <a:t> </a:t>
            </a:r>
            <a:r>
              <a:rPr lang="en-US" altLang="x-none" dirty="0"/>
              <a:t>process is composed of one or more </a:t>
            </a:r>
            <a:r>
              <a:rPr lang="en-US" altLang="x-none" dirty="0" smtClean="0"/>
              <a:t>threads</a:t>
            </a:r>
            <a:endParaRPr lang="en-US" altLang="x-none" dirty="0"/>
          </a:p>
          <a:p>
            <a:r>
              <a:rPr lang="en-US" altLang="x-none" dirty="0"/>
              <a:t>Each thread </a:t>
            </a:r>
            <a:r>
              <a:rPr lang="en-US" altLang="x-none" dirty="0" smtClean="0"/>
              <a:t>has</a:t>
            </a:r>
          </a:p>
          <a:p>
            <a:pPr lvl="1"/>
            <a:r>
              <a:rPr lang="en-US" altLang="x-none" dirty="0" smtClean="0"/>
              <a:t>Program </a:t>
            </a:r>
            <a:r>
              <a:rPr lang="en-US" altLang="x-none" dirty="0"/>
              <a:t>counter, stack, registers </a:t>
            </a:r>
          </a:p>
          <a:p>
            <a:r>
              <a:rPr lang="en-US" altLang="x-none" dirty="0"/>
              <a:t>Threads </a:t>
            </a:r>
            <a:r>
              <a:rPr lang="en-US" altLang="x-none" dirty="0" smtClean="0"/>
              <a:t>share</a:t>
            </a:r>
          </a:p>
          <a:p>
            <a:pPr lvl="1"/>
            <a:r>
              <a:rPr lang="en-US" altLang="x-none" dirty="0"/>
              <a:t>C</a:t>
            </a:r>
            <a:r>
              <a:rPr lang="en-US" altLang="x-none" dirty="0" smtClean="0"/>
              <a:t>ode</a:t>
            </a:r>
            <a:r>
              <a:rPr lang="en-US" altLang="x-none" dirty="0"/>
              <a:t>, data, OS resources (e.g., open </a:t>
            </a:r>
            <a:r>
              <a:rPr lang="en-US" altLang="x-none" dirty="0" smtClean="0"/>
              <a:t>files)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69639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4_0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52" y="1552884"/>
            <a:ext cx="6884988" cy="446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CD235ACD-C1EF-9143-A03E-01524678B881}" type="slidenum">
              <a:rPr lang="en-US" altLang="x-none" sz="1400">
                <a:uFillTx/>
              </a:rPr>
              <a:pPr/>
              <a:t>12</a:t>
            </a:fld>
            <a:endParaRPr lang="en-US" altLang="x-none" sz="1400">
              <a:uFillTx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uFillTx/>
              </a:rPr>
              <a:t>Single and Multithreaded Processes</a:t>
            </a:r>
          </a:p>
        </p:txBody>
      </p:sp>
      <p:sp>
        <p:nvSpPr>
          <p:cNvPr id="5127" name="Oval 5"/>
          <p:cNvSpPr>
            <a:spLocks noChangeArrowheads="1"/>
          </p:cNvSpPr>
          <p:nvPr/>
        </p:nvSpPr>
        <p:spPr bwMode="auto">
          <a:xfrm>
            <a:off x="4535488" y="1516063"/>
            <a:ext cx="3484006" cy="746125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endParaRPr lang="x-none" altLang="x-none">
              <a:uFillTx/>
            </a:endParaRPr>
          </a:p>
        </p:txBody>
      </p:sp>
      <p:sp>
        <p:nvSpPr>
          <p:cNvPr id="5128" name="Text Box 6"/>
          <p:cNvSpPr txBox="1">
            <a:spLocks noChangeArrowheads="1"/>
          </p:cNvSpPr>
          <p:nvPr/>
        </p:nvSpPr>
        <p:spPr bwMode="auto">
          <a:xfrm>
            <a:off x="5969106" y="1054100"/>
            <a:ext cx="2660544" cy="3667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r>
              <a:rPr lang="en-US" altLang="x-none" sz="1800" b="1" dirty="0">
                <a:solidFill>
                  <a:schemeClr val="tx2"/>
                </a:solidFill>
                <a:uFillTx/>
                <a:latin typeface="Helvetica" charset="0"/>
              </a:rPr>
              <a:t>Shared among threads</a:t>
            </a:r>
          </a:p>
        </p:txBody>
      </p:sp>
    </p:spTree>
    <p:extLst>
      <p:ext uri="{BB962C8B-B14F-4D97-AF65-F5344CB8AC3E}">
        <p14:creationId xmlns:p14="http://schemas.microsoft.com/office/powerpoint/2010/main" val="150029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3826" y="138113"/>
            <a:ext cx="7924800" cy="9731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User Level Threads vs. Kernel Level </a:t>
            </a:r>
            <a:r>
              <a:rPr lang="en-US" dirty="0"/>
              <a:t>T</a:t>
            </a:r>
            <a:r>
              <a:rPr lang="en-US" dirty="0" smtClean="0"/>
              <a:t>hreads</a:t>
            </a:r>
          </a:p>
        </p:txBody>
      </p:sp>
      <p:pic>
        <p:nvPicPr>
          <p:cNvPr id="6" name="Picture 5" descr="4_05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26" y="1277625"/>
            <a:ext cx="2897755" cy="322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4_06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258" y="4672113"/>
            <a:ext cx="3704331" cy="1582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4_07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644" y="1167063"/>
            <a:ext cx="3476694" cy="33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03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5: CPU Scheduling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99212"/>
            <a:ext cx="7605712" cy="5087287"/>
          </a:xfrm>
        </p:spPr>
        <p:txBody>
          <a:bodyPr/>
          <a:lstStyle/>
          <a:p>
            <a:r>
              <a:rPr lang="en-US" altLang="x-none" sz="2000" dirty="0" smtClean="0"/>
              <a:t>Process execution contains cycles </a:t>
            </a:r>
            <a:r>
              <a:rPr lang="en-US" altLang="x-none" sz="2000" dirty="0"/>
              <a:t>of </a:t>
            </a:r>
            <a:r>
              <a:rPr lang="en-US" altLang="x-none" sz="2000" dirty="0" smtClean="0"/>
              <a:t/>
            </a:r>
            <a:br>
              <a:rPr lang="en-US" altLang="x-none" sz="2000" dirty="0" smtClean="0"/>
            </a:br>
            <a:r>
              <a:rPr lang="en-US" altLang="x-none" sz="2000" dirty="0" smtClean="0"/>
              <a:t>CPU </a:t>
            </a:r>
            <a:r>
              <a:rPr lang="en-US" altLang="x-none" sz="2000" dirty="0"/>
              <a:t>bursts and I/O bursts</a:t>
            </a:r>
          </a:p>
          <a:p>
            <a:endParaRPr lang="en-US" altLang="x-none" sz="2000" dirty="0"/>
          </a:p>
          <a:p>
            <a:r>
              <a:rPr lang="en-US" altLang="x-none" sz="2000" dirty="0"/>
              <a:t>Scheduler selects one process </a:t>
            </a:r>
            <a:r>
              <a:rPr lang="en-US" altLang="x-none" sz="2000" dirty="0" smtClean="0"/>
              <a:t/>
            </a:r>
            <a:br>
              <a:rPr lang="en-US" altLang="x-none" sz="2000" dirty="0" smtClean="0"/>
            </a:br>
            <a:r>
              <a:rPr lang="en-US" altLang="x-none" sz="2000" dirty="0" smtClean="0"/>
              <a:t>from </a:t>
            </a:r>
            <a:r>
              <a:rPr lang="en-US" altLang="x-none" sz="2000" dirty="0"/>
              <a:t>ready </a:t>
            </a:r>
            <a:r>
              <a:rPr lang="en-US" altLang="x-none" sz="2000" dirty="0" smtClean="0"/>
              <a:t>queue to run</a:t>
            </a:r>
            <a:endParaRPr lang="en-US" altLang="x-none" sz="2000" dirty="0"/>
          </a:p>
          <a:p>
            <a:pPr marL="536575" lvl="1" indent="-261938"/>
            <a:r>
              <a:rPr lang="en-US" altLang="x-none" dirty="0"/>
              <a:t>Dispatcher performs </a:t>
            </a:r>
            <a:r>
              <a:rPr lang="en-US" altLang="x-none" dirty="0" smtClean="0"/>
              <a:t>switching</a:t>
            </a:r>
            <a:endParaRPr lang="en-US" altLang="x-none" dirty="0"/>
          </a:p>
          <a:p>
            <a:endParaRPr lang="en-US" altLang="x-none" sz="2000" dirty="0"/>
          </a:p>
          <a:p>
            <a:r>
              <a:rPr lang="en-US" altLang="x-none" sz="2000" dirty="0"/>
              <a:t>Scheduling criteria (usually conflicting)</a:t>
            </a:r>
          </a:p>
          <a:p>
            <a:pPr marL="536575" lvl="1" indent="-261938"/>
            <a:r>
              <a:rPr lang="en-US" altLang="x-none" dirty="0"/>
              <a:t>CPU utilization, waiting time, </a:t>
            </a:r>
            <a:r>
              <a:rPr lang="en-US" altLang="x-none" dirty="0" smtClean="0"/>
              <a:t/>
            </a:r>
            <a:br>
              <a:rPr lang="en-US" altLang="x-none" dirty="0" smtClean="0"/>
            </a:br>
            <a:r>
              <a:rPr lang="en-US" altLang="x-none" dirty="0" smtClean="0"/>
              <a:t>response </a:t>
            </a:r>
            <a:r>
              <a:rPr lang="en-US" altLang="x-none" dirty="0"/>
              <a:t>time, throughput, …</a:t>
            </a:r>
          </a:p>
          <a:p>
            <a:endParaRPr lang="en-US" altLang="x-none" sz="2000" dirty="0"/>
          </a:p>
          <a:p>
            <a:r>
              <a:rPr lang="en-US" altLang="x-none" sz="2000" dirty="0"/>
              <a:t>Scheduling Algorithms</a:t>
            </a:r>
          </a:p>
          <a:p>
            <a:pPr marL="536575" lvl="1" indent="-261938"/>
            <a:r>
              <a:rPr lang="en-US" altLang="x-none" dirty="0"/>
              <a:t>FCFS, SJF, Priority, RR, </a:t>
            </a:r>
            <a:r>
              <a:rPr lang="en-US" altLang="x-none" dirty="0" smtClean="0"/>
              <a:t/>
            </a:r>
            <a:br>
              <a:rPr lang="en-US" altLang="x-none" dirty="0" smtClean="0"/>
            </a:br>
            <a:r>
              <a:rPr lang="en-US" altLang="x-none" dirty="0" smtClean="0"/>
              <a:t>Multilevel </a:t>
            </a:r>
            <a:r>
              <a:rPr lang="en-US" altLang="x-none" dirty="0"/>
              <a:t>Queues, …</a:t>
            </a:r>
          </a:p>
        </p:txBody>
      </p:sp>
      <p:pic>
        <p:nvPicPr>
          <p:cNvPr id="4" name="Picture 3" descr="6_0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635" y="1175298"/>
            <a:ext cx="2360613" cy="496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52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BB76AB27-2744-D54C-A928-2CFFB8AA8F22}" type="slidenum">
              <a:rPr lang="en-US" altLang="x-none" sz="1400">
                <a:uFillTx/>
              </a:rPr>
              <a:pPr/>
              <a:t>15</a:t>
            </a:fld>
            <a:endParaRPr lang="en-US" altLang="x-none" sz="1400">
              <a:uFillTx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5338" y="1183658"/>
            <a:ext cx="7794625" cy="5954120"/>
          </a:xfrm>
        </p:spPr>
        <p:txBody>
          <a:bodyPr/>
          <a:lstStyle/>
          <a:p>
            <a:pPr marL="342900" indent="-342900">
              <a:buFont typeface="Wingdings" charset="2"/>
              <a:buNone/>
            </a:pPr>
            <a:r>
              <a:rPr lang="en-US" altLang="x-none" sz="2000" dirty="0">
                <a:uFillTx/>
              </a:rPr>
              <a:t>		</a:t>
            </a:r>
            <a:r>
              <a:rPr lang="en-US" altLang="x-none" sz="2000" u="sng" dirty="0" smtClean="0">
                <a:uFillTx/>
              </a:rPr>
              <a:t>Process</a:t>
            </a:r>
            <a:r>
              <a:rPr lang="en-US" altLang="x-none" sz="2000" dirty="0"/>
              <a:t>	</a:t>
            </a:r>
            <a:r>
              <a:rPr lang="en-US" altLang="x-none" sz="2000" u="sng" dirty="0" smtClean="0">
                <a:uFillTx/>
              </a:rPr>
              <a:t>Burst Time</a:t>
            </a:r>
            <a:endParaRPr lang="en-US" altLang="x-none" sz="2000" u="sng" dirty="0">
              <a:uFillTx/>
            </a:endParaRPr>
          </a:p>
          <a:p>
            <a:pPr marL="342900" indent="-342900">
              <a:buFont typeface="Wingdings" charset="2"/>
              <a:buNone/>
            </a:pPr>
            <a:r>
              <a:rPr lang="en-US" altLang="x-none" sz="2000" dirty="0">
                <a:uFillTx/>
              </a:rPr>
              <a:t>		</a:t>
            </a:r>
            <a:r>
              <a:rPr lang="en-US" altLang="x-none" sz="2000" dirty="0" smtClean="0">
                <a:uFillTx/>
              </a:rPr>
              <a:t>      </a:t>
            </a:r>
            <a:r>
              <a:rPr lang="en-US" altLang="x-none" sz="2000" i="1" dirty="0" smtClean="0">
                <a:uFillTx/>
              </a:rPr>
              <a:t>P</a:t>
            </a:r>
            <a:r>
              <a:rPr lang="en-US" altLang="x-none" sz="2000" i="1" baseline="-25000" dirty="0" smtClean="0">
                <a:uFillTx/>
              </a:rPr>
              <a:t>1</a:t>
            </a:r>
            <a:r>
              <a:rPr lang="en-US" altLang="x-none" sz="2000" dirty="0">
                <a:uFillTx/>
              </a:rPr>
              <a:t>	</a:t>
            </a:r>
            <a:r>
              <a:rPr lang="en-US" altLang="x-none" sz="2000" dirty="0" smtClean="0">
                <a:uFillTx/>
              </a:rPr>
              <a:t>	      24</a:t>
            </a:r>
            <a:endParaRPr lang="en-US" altLang="x-none" sz="2000" dirty="0">
              <a:uFillTx/>
            </a:endParaRPr>
          </a:p>
          <a:p>
            <a:pPr marL="342900" indent="-342900">
              <a:buFont typeface="Wingdings" charset="2"/>
              <a:buNone/>
            </a:pPr>
            <a:r>
              <a:rPr lang="en-US" altLang="x-none" sz="2000" dirty="0">
                <a:uFillTx/>
              </a:rPr>
              <a:t>		</a:t>
            </a:r>
            <a:r>
              <a:rPr lang="en-US" altLang="x-none" sz="2000" dirty="0" smtClean="0">
                <a:uFillTx/>
              </a:rPr>
              <a:t>      </a:t>
            </a:r>
            <a:r>
              <a:rPr lang="en-US" altLang="x-none" sz="2000" i="1" dirty="0" smtClean="0">
                <a:uFillTx/>
              </a:rPr>
              <a:t>P</a:t>
            </a:r>
            <a:r>
              <a:rPr lang="en-US" altLang="x-none" sz="2000" i="1" baseline="-25000" dirty="0" smtClean="0">
                <a:uFillTx/>
              </a:rPr>
              <a:t>2</a:t>
            </a:r>
            <a:r>
              <a:rPr lang="en-US" altLang="x-none" sz="2000" dirty="0" smtClean="0">
                <a:uFillTx/>
              </a:rPr>
              <a:t> </a:t>
            </a:r>
            <a:r>
              <a:rPr lang="en-US" altLang="x-none" sz="2000" dirty="0">
                <a:uFillTx/>
              </a:rPr>
              <a:t>	</a:t>
            </a:r>
            <a:r>
              <a:rPr lang="en-US" altLang="x-none" sz="2000" dirty="0" smtClean="0">
                <a:uFillTx/>
              </a:rPr>
              <a:t>	       3</a:t>
            </a:r>
            <a:endParaRPr lang="en-US" altLang="x-none" sz="2000" dirty="0">
              <a:uFillTx/>
            </a:endParaRPr>
          </a:p>
          <a:p>
            <a:pPr marL="342900" indent="-342900">
              <a:buFont typeface="Wingdings" charset="2"/>
              <a:buNone/>
            </a:pPr>
            <a:r>
              <a:rPr lang="en-US" altLang="x-none" sz="2000" dirty="0">
                <a:uFillTx/>
              </a:rPr>
              <a:t>		</a:t>
            </a:r>
            <a:r>
              <a:rPr lang="en-US" altLang="x-none" sz="2000" dirty="0" smtClean="0">
                <a:uFillTx/>
              </a:rPr>
              <a:t>      </a:t>
            </a:r>
            <a:r>
              <a:rPr lang="en-US" altLang="x-none" sz="2000" i="1" dirty="0" smtClean="0">
                <a:uFillTx/>
              </a:rPr>
              <a:t>P</a:t>
            </a:r>
            <a:r>
              <a:rPr lang="en-US" altLang="x-none" sz="2000" i="1" baseline="-25000" dirty="0" smtClean="0">
                <a:uFillTx/>
              </a:rPr>
              <a:t>3</a:t>
            </a:r>
            <a:r>
              <a:rPr lang="en-US" altLang="x-none" sz="2000" i="1" dirty="0">
                <a:uFillTx/>
              </a:rPr>
              <a:t>	 </a:t>
            </a:r>
            <a:r>
              <a:rPr lang="en-US" altLang="x-none" sz="2000" i="1" dirty="0" smtClean="0">
                <a:uFillTx/>
              </a:rPr>
              <a:t>	       </a:t>
            </a:r>
            <a:r>
              <a:rPr lang="en-US" altLang="x-none" sz="2000" dirty="0" smtClean="0">
                <a:uFillTx/>
              </a:rPr>
              <a:t>3</a:t>
            </a:r>
            <a:r>
              <a:rPr lang="en-US" altLang="x-none" sz="2000" i="1" baseline="-25000" dirty="0" smtClean="0">
                <a:uFillTx/>
              </a:rPr>
              <a:t> </a:t>
            </a:r>
            <a:endParaRPr lang="en-US" altLang="x-none" sz="2000" i="1" baseline="-25000" dirty="0">
              <a:uFillTx/>
            </a:endParaRPr>
          </a:p>
          <a:p>
            <a:pPr marL="342900" indent="-342900"/>
            <a:r>
              <a:rPr lang="en-US" altLang="x-none" sz="2000" dirty="0">
                <a:uFillTx/>
              </a:rPr>
              <a:t>Suppose processes arrive in order: </a:t>
            </a:r>
            <a:r>
              <a:rPr lang="en-US" altLang="x-none" sz="2000" i="1" dirty="0">
                <a:uFillTx/>
              </a:rPr>
              <a:t>P</a:t>
            </a:r>
            <a:r>
              <a:rPr lang="en-US" altLang="x-none" sz="2000" i="1" baseline="-25000" dirty="0">
                <a:uFillTx/>
              </a:rPr>
              <a:t>1</a:t>
            </a:r>
            <a:r>
              <a:rPr lang="en-US" altLang="x-none" sz="2000" dirty="0">
                <a:uFillTx/>
              </a:rPr>
              <a:t> , </a:t>
            </a:r>
            <a:r>
              <a:rPr lang="en-US" altLang="x-none" sz="2000" i="1" dirty="0">
                <a:uFillTx/>
              </a:rPr>
              <a:t>P</a:t>
            </a:r>
            <a:r>
              <a:rPr lang="en-US" altLang="x-none" sz="2000" i="1" baseline="-25000" dirty="0">
                <a:uFillTx/>
              </a:rPr>
              <a:t>2</a:t>
            </a:r>
            <a:r>
              <a:rPr lang="en-US" altLang="x-none" sz="2000" dirty="0">
                <a:uFillTx/>
              </a:rPr>
              <a:t> , </a:t>
            </a:r>
            <a:r>
              <a:rPr lang="en-US" altLang="x-none" sz="2000" i="1" dirty="0">
                <a:uFillTx/>
              </a:rPr>
              <a:t>P</a:t>
            </a:r>
            <a:r>
              <a:rPr lang="en-US" altLang="x-none" sz="2000" i="1" baseline="-25000" dirty="0">
                <a:uFillTx/>
              </a:rPr>
              <a:t>3  </a:t>
            </a:r>
            <a:br>
              <a:rPr lang="en-US" altLang="x-none" sz="2000" i="1" baseline="-25000" dirty="0">
                <a:uFillTx/>
              </a:rPr>
            </a:br>
            <a:r>
              <a:rPr lang="en-US" altLang="x-none" sz="2000" dirty="0">
                <a:uFillTx/>
              </a:rPr>
              <a:t>The </a:t>
            </a:r>
            <a:r>
              <a:rPr lang="en-US" altLang="x-none" sz="2000" dirty="0">
                <a:solidFill>
                  <a:schemeClr val="accent2"/>
                </a:solidFill>
                <a:uFillTx/>
              </a:rPr>
              <a:t>Gantt Chart</a:t>
            </a:r>
            <a:r>
              <a:rPr lang="en-US" altLang="x-none" sz="2000" dirty="0">
                <a:uFillTx/>
              </a:rPr>
              <a:t> for the schedule is:</a:t>
            </a:r>
            <a:br>
              <a:rPr lang="en-US" altLang="x-none" sz="2000" dirty="0">
                <a:uFillTx/>
              </a:rPr>
            </a:br>
            <a:r>
              <a:rPr lang="en-US" altLang="x-none" sz="2000" dirty="0">
                <a:uFillTx/>
              </a:rPr>
              <a:t/>
            </a:r>
            <a:br>
              <a:rPr lang="en-US" altLang="x-none" sz="2000" dirty="0">
                <a:uFillTx/>
              </a:rPr>
            </a:br>
            <a:r>
              <a:rPr lang="en-US" altLang="x-none" sz="2000" dirty="0">
                <a:uFillTx/>
              </a:rPr>
              <a:t/>
            </a:r>
            <a:br>
              <a:rPr lang="en-US" altLang="x-none" sz="2000" dirty="0">
                <a:uFillTx/>
              </a:rPr>
            </a:br>
            <a:r>
              <a:rPr lang="en-US" altLang="x-none" sz="2000" dirty="0">
                <a:uFillTx/>
              </a:rPr>
              <a:t/>
            </a:r>
            <a:br>
              <a:rPr lang="en-US" altLang="x-none" sz="2000" dirty="0">
                <a:uFillTx/>
              </a:rPr>
            </a:br>
            <a:r>
              <a:rPr lang="en-US" altLang="x-none" sz="2000" dirty="0">
                <a:uFillTx/>
              </a:rPr>
              <a:t/>
            </a:r>
            <a:br>
              <a:rPr lang="en-US" altLang="x-none" sz="2000" dirty="0">
                <a:uFillTx/>
              </a:rPr>
            </a:br>
            <a:endParaRPr lang="en-US" altLang="x-none" sz="2000" dirty="0" smtClean="0">
              <a:uFillTx/>
            </a:endParaRPr>
          </a:p>
          <a:p>
            <a:pPr marL="342900" indent="-342900"/>
            <a:r>
              <a:rPr lang="en-US" altLang="x-none" sz="2000" dirty="0" smtClean="0">
                <a:uFillTx/>
              </a:rPr>
              <a:t>Waiting time? </a:t>
            </a:r>
          </a:p>
          <a:p>
            <a:pPr marL="858837" lvl="1" indent="-342900"/>
            <a:r>
              <a:rPr lang="en-US" altLang="x-none" sz="1800" i="1" dirty="0" smtClean="0">
                <a:uFillTx/>
              </a:rPr>
              <a:t>P</a:t>
            </a:r>
            <a:r>
              <a:rPr lang="en-US" altLang="x-none" sz="1800" i="1" baseline="-25000" dirty="0" smtClean="0">
                <a:uFillTx/>
              </a:rPr>
              <a:t>1</a:t>
            </a:r>
            <a:r>
              <a:rPr lang="en-US" altLang="x-none" sz="1800" dirty="0" smtClean="0">
                <a:uFillTx/>
              </a:rPr>
              <a:t>  </a:t>
            </a:r>
            <a:r>
              <a:rPr lang="en-US" altLang="x-none" sz="1800" dirty="0">
                <a:uFillTx/>
              </a:rPr>
              <a:t>= 0; </a:t>
            </a:r>
            <a:r>
              <a:rPr lang="en-US" altLang="x-none" sz="1800" i="1" dirty="0">
                <a:uFillTx/>
              </a:rPr>
              <a:t>P</a:t>
            </a:r>
            <a:r>
              <a:rPr lang="en-US" altLang="x-none" sz="1800" i="1" baseline="-25000" dirty="0">
                <a:uFillTx/>
              </a:rPr>
              <a:t>2</a:t>
            </a:r>
            <a:r>
              <a:rPr lang="en-US" altLang="x-none" sz="1800" dirty="0">
                <a:uFillTx/>
              </a:rPr>
              <a:t>  = 24; </a:t>
            </a:r>
            <a:r>
              <a:rPr lang="en-US" altLang="x-none" sz="1800" i="1" dirty="0">
                <a:uFillTx/>
              </a:rPr>
              <a:t>P</a:t>
            </a:r>
            <a:r>
              <a:rPr lang="en-US" altLang="x-none" sz="1800" i="1" baseline="-25000" dirty="0">
                <a:uFillTx/>
              </a:rPr>
              <a:t>3 </a:t>
            </a:r>
            <a:r>
              <a:rPr lang="en-US" altLang="x-none" sz="1800" dirty="0">
                <a:uFillTx/>
              </a:rPr>
              <a:t>= 27</a:t>
            </a:r>
          </a:p>
          <a:p>
            <a:pPr marL="342900" indent="-342900"/>
            <a:r>
              <a:rPr lang="en-US" altLang="x-none" sz="2000" dirty="0">
                <a:uFillTx/>
              </a:rPr>
              <a:t>Average waiting time:  (0 + 24 + 27</a:t>
            </a:r>
            <a:r>
              <a:rPr lang="en-US" altLang="x-none" sz="2000" dirty="0" smtClean="0">
                <a:uFillTx/>
              </a:rPr>
              <a:t>) / 3 </a:t>
            </a:r>
            <a:r>
              <a:rPr lang="en-US" altLang="x-none" sz="2000" dirty="0">
                <a:uFillTx/>
              </a:rPr>
              <a:t>= 17</a:t>
            </a:r>
          </a:p>
        </p:txBody>
      </p:sp>
      <p:grpSp>
        <p:nvGrpSpPr>
          <p:cNvPr id="11269" name="Group 4"/>
          <p:cNvGrpSpPr/>
          <p:nvPr/>
        </p:nvGrpSpPr>
        <p:grpSpPr>
          <a:xfrm>
            <a:off x="1731963" y="3733251"/>
            <a:ext cx="5556250" cy="1128712"/>
            <a:chOff x="856" y="2688"/>
            <a:chExt cx="3500" cy="711"/>
          </a:xfrm>
        </p:grpSpPr>
        <p:sp>
          <p:nvSpPr>
            <p:cNvPr id="11270" name="Rectangle 5"/>
            <p:cNvSpPr>
              <a:spLocks noChangeArrowheads="1"/>
            </p:cNvSpPr>
            <p:nvPr/>
          </p:nvSpPr>
          <p:spPr bwMode="auto">
            <a:xfrm>
              <a:off x="960" y="2688"/>
              <a:ext cx="331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endParaRPr lang="x-none" altLang="x-none">
                <a:uFillTx/>
              </a:endParaRPr>
            </a:p>
          </p:txBody>
        </p:sp>
        <p:sp>
          <p:nvSpPr>
            <p:cNvPr id="11271" name="Text Box 6"/>
            <p:cNvSpPr txBox="1">
              <a:spLocks noChangeArrowheads="1"/>
            </p:cNvSpPr>
            <p:nvPr/>
          </p:nvSpPr>
          <p:spPr bwMode="auto">
            <a:xfrm>
              <a:off x="1776" y="2763"/>
              <a:ext cx="265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 dirty="0" smtClean="0">
                  <a:uFillTx/>
                  <a:latin typeface="Helvetica" charset="0"/>
                </a:rPr>
                <a:t>P</a:t>
              </a:r>
              <a:r>
                <a:rPr lang="en-US" altLang="x-none" sz="1800" baseline="-25000" dirty="0" smtClean="0">
                  <a:uFillTx/>
                  <a:latin typeface="Helvetica" charset="0"/>
                </a:rPr>
                <a:t>1</a:t>
              </a:r>
              <a:endParaRPr lang="en-US" altLang="x-none" sz="1800" dirty="0">
                <a:uFillTx/>
                <a:latin typeface="Helvetica" charset="0"/>
              </a:endParaRPr>
            </a:p>
          </p:txBody>
        </p:sp>
        <p:sp>
          <p:nvSpPr>
            <p:cNvPr id="11272" name="Text Box 7"/>
            <p:cNvSpPr txBox="1">
              <a:spLocks noChangeArrowheads="1"/>
            </p:cNvSpPr>
            <p:nvPr/>
          </p:nvSpPr>
          <p:spPr bwMode="auto">
            <a:xfrm>
              <a:off x="3264" y="2763"/>
              <a:ext cx="265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P</a:t>
              </a:r>
              <a:r>
                <a:rPr lang="en-US" altLang="x-none" sz="1800" baseline="-25000">
                  <a:uFillTx/>
                  <a:latin typeface="Helvetica" charset="0"/>
                </a:rPr>
                <a:t>2</a:t>
              </a:r>
              <a:endParaRPr lang="en-US" altLang="x-none" sz="1800">
                <a:uFillTx/>
                <a:latin typeface="Helvetica" charset="0"/>
              </a:endParaRPr>
            </a:p>
          </p:txBody>
        </p:sp>
        <p:sp>
          <p:nvSpPr>
            <p:cNvPr id="11273" name="Text Box 8"/>
            <p:cNvSpPr txBox="1">
              <a:spLocks noChangeArrowheads="1"/>
            </p:cNvSpPr>
            <p:nvPr/>
          </p:nvSpPr>
          <p:spPr bwMode="auto">
            <a:xfrm>
              <a:off x="3840" y="2763"/>
              <a:ext cx="265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P</a:t>
              </a:r>
              <a:r>
                <a:rPr lang="en-US" altLang="x-none" sz="1800" baseline="-25000">
                  <a:uFillTx/>
                  <a:latin typeface="Helvetica" charset="0"/>
                </a:rPr>
                <a:t>3</a:t>
              </a:r>
              <a:endParaRPr lang="en-US" altLang="x-none" sz="1800">
                <a:uFillTx/>
                <a:latin typeface="Helvetica" charset="0"/>
              </a:endParaRPr>
            </a:p>
          </p:txBody>
        </p:sp>
        <p:sp>
          <p:nvSpPr>
            <p:cNvPr id="11274" name="Line 9"/>
            <p:cNvSpPr>
              <a:spLocks noChangeShapeType="1"/>
            </p:cNvSpPr>
            <p:nvPr/>
          </p:nvSpPr>
          <p:spPr bwMode="auto">
            <a:xfrm>
              <a:off x="960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1275" name="Line 10"/>
            <p:cNvSpPr>
              <a:spLocks noChangeShapeType="1"/>
            </p:cNvSpPr>
            <p:nvPr/>
          </p:nvSpPr>
          <p:spPr bwMode="auto">
            <a:xfrm>
              <a:off x="4272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1276" name="Line 11"/>
            <p:cNvSpPr>
              <a:spLocks noChangeShapeType="1"/>
            </p:cNvSpPr>
            <p:nvPr/>
          </p:nvSpPr>
          <p:spPr bwMode="auto">
            <a:xfrm>
              <a:off x="3072" y="268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1277" name="Line 12"/>
            <p:cNvSpPr>
              <a:spLocks noChangeShapeType="1"/>
            </p:cNvSpPr>
            <p:nvPr/>
          </p:nvSpPr>
          <p:spPr bwMode="auto">
            <a:xfrm>
              <a:off x="3675" y="268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1278" name="Line 13"/>
            <p:cNvSpPr>
              <a:spLocks noChangeShapeType="1"/>
            </p:cNvSpPr>
            <p:nvPr/>
          </p:nvSpPr>
          <p:spPr bwMode="auto">
            <a:xfrm>
              <a:off x="3072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1279" name="Line 14"/>
            <p:cNvSpPr>
              <a:spLocks noChangeShapeType="1"/>
            </p:cNvSpPr>
            <p:nvPr/>
          </p:nvSpPr>
          <p:spPr bwMode="auto">
            <a:xfrm>
              <a:off x="3675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1280" name="Text Box 15"/>
            <p:cNvSpPr txBox="1">
              <a:spLocks noChangeArrowheads="1"/>
            </p:cNvSpPr>
            <p:nvPr/>
          </p:nvSpPr>
          <p:spPr bwMode="auto">
            <a:xfrm>
              <a:off x="2928" y="3168"/>
              <a:ext cx="27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24</a:t>
              </a:r>
            </a:p>
          </p:txBody>
        </p:sp>
        <p:sp>
          <p:nvSpPr>
            <p:cNvPr id="11281" name="Text Box 16"/>
            <p:cNvSpPr txBox="1">
              <a:spLocks noChangeArrowheads="1"/>
            </p:cNvSpPr>
            <p:nvPr/>
          </p:nvSpPr>
          <p:spPr bwMode="auto">
            <a:xfrm>
              <a:off x="3531" y="3168"/>
              <a:ext cx="27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27</a:t>
              </a:r>
            </a:p>
          </p:txBody>
        </p:sp>
        <p:sp>
          <p:nvSpPr>
            <p:cNvPr id="11282" name="Text Box 17"/>
            <p:cNvSpPr txBox="1">
              <a:spLocks noChangeArrowheads="1"/>
            </p:cNvSpPr>
            <p:nvPr/>
          </p:nvSpPr>
          <p:spPr bwMode="auto">
            <a:xfrm>
              <a:off x="4080" y="3168"/>
              <a:ext cx="27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30</a:t>
              </a:r>
            </a:p>
          </p:txBody>
        </p:sp>
        <p:sp>
          <p:nvSpPr>
            <p:cNvPr id="11283" name="Text Box 18"/>
            <p:cNvSpPr txBox="1">
              <a:spLocks noChangeArrowheads="1"/>
            </p:cNvSpPr>
            <p:nvPr/>
          </p:nvSpPr>
          <p:spPr bwMode="auto">
            <a:xfrm>
              <a:off x="856" y="3168"/>
              <a:ext cx="19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0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First-Come, First-Served (FCFS) Scheduling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045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51EA9D79-043D-5347-B674-53FB76616E89}" type="slidenum">
              <a:rPr lang="en-US" altLang="x-none" sz="1400">
                <a:uFillTx/>
              </a:rPr>
              <a:pPr/>
              <a:t>16</a:t>
            </a:fld>
            <a:endParaRPr lang="en-US" altLang="x-none" sz="1400">
              <a:uFillTx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uFillTx/>
              </a:rPr>
              <a:t>Shortest-Job-First (SJF) Scheduling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 smtClean="0">
                <a:uFillTx/>
              </a:rPr>
              <a:t>Schedule </a:t>
            </a:r>
            <a:r>
              <a:rPr lang="en-US" altLang="x-none" dirty="0">
                <a:uFillTx/>
              </a:rPr>
              <a:t>the process with the shortest time</a:t>
            </a:r>
          </a:p>
          <a:p>
            <a:pPr marL="342900" indent="-342900">
              <a:buNone/>
            </a:pPr>
            <a:r>
              <a:rPr lang="en-US" altLang="x-none" dirty="0" smtClean="0"/>
              <a:t>	</a:t>
            </a:r>
            <a:r>
              <a:rPr lang="en-US" altLang="x-none" u="sng" dirty="0" smtClean="0"/>
              <a:t>Process</a:t>
            </a:r>
            <a:r>
              <a:rPr lang="en-US" altLang="x-none" dirty="0"/>
              <a:t>	</a:t>
            </a:r>
            <a:r>
              <a:rPr lang="en-US" altLang="x-none" dirty="0" smtClean="0"/>
              <a:t>	</a:t>
            </a:r>
            <a:r>
              <a:rPr lang="en-US" altLang="x-none" u="sng" dirty="0" smtClean="0"/>
              <a:t>Arrival </a:t>
            </a:r>
            <a:r>
              <a:rPr lang="en-US" altLang="x-none" u="sng" dirty="0"/>
              <a:t>Time	</a:t>
            </a:r>
            <a:r>
              <a:rPr lang="en-US" altLang="x-none" dirty="0"/>
              <a:t>	</a:t>
            </a:r>
            <a:r>
              <a:rPr lang="en-US" altLang="x-none" dirty="0" smtClean="0"/>
              <a:t>  </a:t>
            </a:r>
            <a:r>
              <a:rPr lang="en-US" altLang="x-none" u="sng" dirty="0" smtClean="0"/>
              <a:t>Burst </a:t>
            </a:r>
            <a:r>
              <a:rPr lang="en-US" altLang="x-none" u="sng" dirty="0"/>
              <a:t>Time</a:t>
            </a:r>
            <a:endParaRPr lang="en-US" altLang="x-none" dirty="0"/>
          </a:p>
          <a:p>
            <a:pPr marL="342900" indent="-342900">
              <a:buNone/>
            </a:pPr>
            <a:r>
              <a:rPr lang="en-US" altLang="x-none" dirty="0"/>
              <a:t>	</a:t>
            </a:r>
            <a:r>
              <a:rPr lang="en-US" altLang="x-none" dirty="0" smtClean="0"/>
              <a:t>     </a:t>
            </a:r>
            <a:r>
              <a:rPr lang="en-US" altLang="x-none" i="1" dirty="0" smtClean="0"/>
              <a:t>P</a:t>
            </a:r>
            <a:r>
              <a:rPr lang="en-US" altLang="x-none" i="1" baseline="-25000" dirty="0" smtClean="0"/>
              <a:t>1</a:t>
            </a:r>
            <a:r>
              <a:rPr lang="en-US" altLang="x-none" dirty="0"/>
              <a:t>		</a:t>
            </a:r>
            <a:r>
              <a:rPr lang="en-US" altLang="x-none" dirty="0" smtClean="0"/>
              <a:t>         0	</a:t>
            </a:r>
            <a:r>
              <a:rPr lang="en-US" altLang="x-none" dirty="0"/>
              <a:t>			7</a:t>
            </a:r>
          </a:p>
          <a:p>
            <a:pPr marL="342900" indent="-342900">
              <a:buNone/>
            </a:pPr>
            <a:r>
              <a:rPr lang="en-US" altLang="x-none" dirty="0"/>
              <a:t>	</a:t>
            </a:r>
            <a:r>
              <a:rPr lang="en-US" altLang="x-none" dirty="0" smtClean="0"/>
              <a:t>     </a:t>
            </a:r>
            <a:r>
              <a:rPr lang="en-US" altLang="x-none" i="1" dirty="0" smtClean="0"/>
              <a:t>P</a:t>
            </a:r>
            <a:r>
              <a:rPr lang="en-US" altLang="x-none" i="1" baseline="-25000" dirty="0" smtClean="0"/>
              <a:t>2		</a:t>
            </a:r>
            <a:r>
              <a:rPr lang="en-US" altLang="x-none" i="1" dirty="0" smtClean="0"/>
              <a:t>         </a:t>
            </a:r>
            <a:r>
              <a:rPr lang="en-US" altLang="x-none" dirty="0" smtClean="0"/>
              <a:t>2	</a:t>
            </a:r>
            <a:r>
              <a:rPr lang="en-US" altLang="x-none" dirty="0"/>
              <a:t>			4</a:t>
            </a:r>
          </a:p>
          <a:p>
            <a:pPr marL="342900" indent="-342900">
              <a:buNone/>
            </a:pPr>
            <a:r>
              <a:rPr lang="en-US" altLang="x-none" dirty="0"/>
              <a:t>	</a:t>
            </a:r>
            <a:r>
              <a:rPr lang="en-US" altLang="x-none" dirty="0" smtClean="0"/>
              <a:t>     </a:t>
            </a:r>
            <a:r>
              <a:rPr lang="en-US" altLang="x-none" i="1" dirty="0" smtClean="0"/>
              <a:t>P</a:t>
            </a:r>
            <a:r>
              <a:rPr lang="en-US" altLang="x-none" i="1" baseline="-25000" dirty="0" smtClean="0"/>
              <a:t>3</a:t>
            </a:r>
            <a:r>
              <a:rPr lang="en-US" altLang="x-none" dirty="0"/>
              <a:t>		</a:t>
            </a:r>
            <a:r>
              <a:rPr lang="en-US" altLang="x-none" dirty="0" smtClean="0"/>
              <a:t>         4	</a:t>
            </a:r>
            <a:r>
              <a:rPr lang="en-US" altLang="x-none" dirty="0"/>
              <a:t>			1</a:t>
            </a:r>
          </a:p>
          <a:p>
            <a:pPr marL="342900" indent="-342900">
              <a:buNone/>
            </a:pPr>
            <a:r>
              <a:rPr lang="en-US" altLang="x-none" dirty="0"/>
              <a:t>	</a:t>
            </a:r>
            <a:r>
              <a:rPr lang="en-US" altLang="x-none" dirty="0" smtClean="0"/>
              <a:t>     </a:t>
            </a:r>
            <a:r>
              <a:rPr lang="en-US" altLang="x-none" i="1" dirty="0" smtClean="0"/>
              <a:t>P</a:t>
            </a:r>
            <a:r>
              <a:rPr lang="en-US" altLang="x-none" i="1" baseline="-25000" dirty="0" smtClean="0"/>
              <a:t>4</a:t>
            </a:r>
            <a:r>
              <a:rPr lang="en-US" altLang="x-none" dirty="0"/>
              <a:t>		</a:t>
            </a:r>
            <a:r>
              <a:rPr lang="en-US" altLang="x-none" dirty="0" smtClean="0"/>
              <a:t>         5	</a:t>
            </a:r>
            <a:r>
              <a:rPr lang="en-US" altLang="x-none" dirty="0"/>
              <a:t>			</a:t>
            </a:r>
            <a:r>
              <a:rPr lang="en-US" altLang="x-none" dirty="0" smtClean="0"/>
              <a:t>4</a:t>
            </a:r>
          </a:p>
          <a:p>
            <a:pPr marL="342900" indent="-342900">
              <a:buNone/>
            </a:pPr>
            <a:endParaRPr lang="en-US" altLang="x-none" dirty="0">
              <a:uFillTx/>
            </a:endParaRPr>
          </a:p>
          <a:p>
            <a:pPr marL="342900" indent="-342900">
              <a:buNone/>
            </a:pPr>
            <a:endParaRPr lang="en-US" altLang="x-none" dirty="0" smtClean="0"/>
          </a:p>
          <a:p>
            <a:pPr marL="342900" indent="-342900">
              <a:buNone/>
            </a:pPr>
            <a:endParaRPr lang="en-US" altLang="x-none" dirty="0">
              <a:uFillTx/>
            </a:endParaRPr>
          </a:p>
          <a:p>
            <a:r>
              <a:rPr lang="en-US" altLang="x-none" dirty="0"/>
              <a:t>Average waiting time = (0 + 6 + 3 + 7</a:t>
            </a:r>
            <a:r>
              <a:rPr lang="en-US" altLang="x-none" dirty="0" smtClean="0"/>
              <a:t>) / 4  </a:t>
            </a:r>
            <a:r>
              <a:rPr lang="en-US" altLang="x-none" dirty="0"/>
              <a:t>= </a:t>
            </a:r>
            <a:r>
              <a:rPr lang="en-US" altLang="x-none" dirty="0" smtClean="0"/>
              <a:t>4</a:t>
            </a:r>
            <a:endParaRPr lang="en-US" altLang="x-none" i="1" baseline="-25000" dirty="0"/>
          </a:p>
        </p:txBody>
      </p:sp>
      <p:grpSp>
        <p:nvGrpSpPr>
          <p:cNvPr id="5" name="Group 4"/>
          <p:cNvGrpSpPr/>
          <p:nvPr/>
        </p:nvGrpSpPr>
        <p:grpSpPr>
          <a:xfrm>
            <a:off x="2440333" y="4365962"/>
            <a:ext cx="5575300" cy="1128712"/>
            <a:chOff x="864" y="2325"/>
            <a:chExt cx="3512" cy="711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 flipH="1">
              <a:off x="960" y="2325"/>
              <a:ext cx="331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endParaRPr lang="x-none" altLang="x-none">
                <a:uFillTx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 flipH="1">
              <a:off x="1392" y="2373"/>
              <a:ext cx="265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P</a:t>
              </a:r>
              <a:r>
                <a:rPr lang="en-US" altLang="x-none" sz="1800" baseline="-25000">
                  <a:uFillTx/>
                  <a:latin typeface="Helvetica" charset="0"/>
                </a:rPr>
                <a:t>1</a:t>
              </a:r>
              <a:endParaRPr lang="en-US" altLang="x-none" sz="1800">
                <a:uFillTx/>
                <a:latin typeface="Helvetica" charset="0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 flipH="1">
              <a:off x="2400" y="2373"/>
              <a:ext cx="265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P</a:t>
              </a:r>
              <a:r>
                <a:rPr lang="en-US" altLang="x-none" sz="1800" baseline="-25000">
                  <a:uFillTx/>
                  <a:latin typeface="Helvetica" charset="0"/>
                </a:rPr>
                <a:t>3</a:t>
              </a:r>
              <a:endParaRPr lang="en-US" altLang="x-none" sz="1800">
                <a:uFillTx/>
                <a:latin typeface="Helvetica" charset="0"/>
              </a:endParaRP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 flipH="1">
              <a:off x="2976" y="2373"/>
              <a:ext cx="265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P</a:t>
              </a:r>
              <a:r>
                <a:rPr lang="en-US" altLang="x-none" sz="1800" baseline="-25000">
                  <a:uFillTx/>
                  <a:latin typeface="Helvetica" charset="0"/>
                </a:rPr>
                <a:t>2</a:t>
              </a:r>
              <a:endParaRPr lang="en-US" altLang="x-none" sz="1800">
                <a:uFillTx/>
                <a:latin typeface="Helvetica" charset="0"/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>
              <a:off x="4272" y="2709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H="1">
              <a:off x="960" y="2709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2688" y="2325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H="1">
              <a:off x="2400" y="2325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H="1">
              <a:off x="2400" y="2709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>
              <a:off x="1392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 flipH="1">
              <a:off x="2304" y="2805"/>
              <a:ext cx="19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7</a:t>
              </a: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 flipH="1">
              <a:off x="1492" y="2805"/>
              <a:ext cx="19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3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 flipH="1">
              <a:off x="4100" y="2805"/>
              <a:ext cx="27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16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 flipH="1">
              <a:off x="864" y="2805"/>
              <a:ext cx="19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0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 flipH="1">
              <a:off x="3696" y="2373"/>
              <a:ext cx="265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P</a:t>
              </a:r>
              <a:r>
                <a:rPr lang="en-US" altLang="x-none" sz="1800" baseline="-25000">
                  <a:uFillTx/>
                  <a:latin typeface="Helvetica" charset="0"/>
                </a:rPr>
                <a:t>4</a:t>
              </a:r>
              <a:endParaRPr lang="en-US" altLang="x-none" sz="1800">
                <a:uFillTx/>
                <a:latin typeface="Helvetica" charset="0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H="1">
              <a:off x="3456" y="2325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H="1">
              <a:off x="1152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H="1">
              <a:off x="1632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 flipH="1">
              <a:off x="1872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 flipH="1">
              <a:off x="2064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 flipH="1">
              <a:off x="2256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 flipH="1">
              <a:off x="2688" y="2709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 flipH="1">
              <a:off x="2592" y="2805"/>
              <a:ext cx="19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8</a:t>
              </a:r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 flipH="1">
              <a:off x="2928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 flipH="1">
              <a:off x="3120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 flipH="1">
              <a:off x="3312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 flipH="1">
              <a:off x="3456" y="2709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 flipH="1">
              <a:off x="3312" y="2805"/>
              <a:ext cx="276" cy="2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x-none" sz="1800">
                  <a:uFillTx/>
                  <a:latin typeface="Helvetica" charset="0"/>
                </a:rPr>
                <a:t>12</a:t>
              </a:r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 flipH="1">
              <a:off x="3696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 flipH="1">
              <a:off x="3888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 flipH="1">
              <a:off x="4080" y="263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>
                <a:uFillTx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641628" y="4449216"/>
            <a:ext cx="1790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x-none" sz="2000" b="1" kern="0" smtClean="0">
                <a:solidFill>
                  <a:srgbClr val="3333CC"/>
                </a:solidFill>
                <a:latin typeface="Arial Rounded MT Bold"/>
              </a:rPr>
              <a:t>Gantt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77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6889633A-63E3-FD44-A3BC-34D663A2AFB3}" type="slidenum">
              <a:rPr lang="en-US" altLang="x-none" sz="1400">
                <a:uFillTx/>
              </a:rPr>
              <a:pPr/>
              <a:t>17</a:t>
            </a:fld>
            <a:endParaRPr lang="en-US" altLang="x-none" sz="1400">
              <a:uFillTx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>
                <a:uFillTx/>
              </a:rPr>
              <a:t>Burst Length Prediction</a:t>
            </a:r>
            <a:endParaRPr lang="en-US" altLang="x-none" dirty="0">
              <a:uFillTx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6425" y="1247775"/>
            <a:ext cx="8102600" cy="4822825"/>
          </a:xfrm>
        </p:spPr>
        <p:txBody>
          <a:bodyPr/>
          <a:lstStyle/>
          <a:p>
            <a:r>
              <a:rPr lang="en-US" altLang="x-none" dirty="0" smtClean="0">
                <a:sym typeface="Symbol" charset="2"/>
              </a:rPr>
              <a:t>Exponential Average</a:t>
            </a:r>
            <a:r>
              <a:rPr lang="en-US" altLang="x-none" b="1" dirty="0" smtClean="0">
                <a:solidFill>
                  <a:srgbClr val="0000FF"/>
                </a:solidFill>
                <a:sym typeface="Symbol" charset="2"/>
              </a:rPr>
              <a:t/>
            </a:r>
            <a:br>
              <a:rPr lang="en-US" altLang="x-none" b="1" dirty="0" smtClean="0">
                <a:solidFill>
                  <a:srgbClr val="0000FF"/>
                </a:solidFill>
                <a:sym typeface="Symbol" charset="2"/>
              </a:rPr>
            </a:br>
            <a:r>
              <a:rPr lang="en-US" altLang="x-none" b="1" dirty="0" smtClean="0">
                <a:solidFill>
                  <a:srgbClr val="0000FF"/>
                </a:solidFill>
                <a:sym typeface="Symbol" charset="2"/>
              </a:rPr>
              <a:t/>
            </a:r>
            <a:br>
              <a:rPr lang="en-US" altLang="x-none" b="1" dirty="0" smtClean="0">
                <a:solidFill>
                  <a:srgbClr val="0000FF"/>
                </a:solidFill>
                <a:sym typeface="Symbol" charset="2"/>
              </a:rPr>
            </a:br>
            <a:r>
              <a:rPr lang="en-US" altLang="x-none" b="1" dirty="0" smtClean="0">
                <a:solidFill>
                  <a:srgbClr val="0000FF"/>
                </a:solidFill>
                <a:sym typeface="Symbol" charset="2"/>
              </a:rPr>
              <a:t>                    </a:t>
            </a:r>
            <a:r>
              <a:rPr lang="en-US" altLang="x-none" sz="3200" b="1" i="1" dirty="0" smtClean="0">
                <a:solidFill>
                  <a:srgbClr val="FF0000"/>
                </a:solidFill>
                <a:sym typeface="Symbol" charset="2"/>
              </a:rPr>
              <a:t></a:t>
            </a:r>
            <a:r>
              <a:rPr lang="en-US" altLang="x-none" sz="3200" b="1" i="1" baseline="-25000" dirty="0">
                <a:solidFill>
                  <a:srgbClr val="FF0000"/>
                </a:solidFill>
                <a:sym typeface="Symbol" charset="2"/>
              </a:rPr>
              <a:t>n+1</a:t>
            </a:r>
            <a:r>
              <a:rPr lang="en-US" altLang="x-none" sz="3200" b="1" i="1" dirty="0">
                <a:solidFill>
                  <a:srgbClr val="FF0000"/>
                </a:solidFill>
                <a:sym typeface="Symbol" charset="2"/>
              </a:rPr>
              <a:t> =  </a:t>
            </a:r>
            <a:r>
              <a:rPr lang="en-US" altLang="x-none" sz="3200" b="1" i="1" dirty="0" err="1">
                <a:solidFill>
                  <a:srgbClr val="FF0000"/>
                </a:solidFill>
                <a:sym typeface="Symbol" charset="2"/>
              </a:rPr>
              <a:t>t</a:t>
            </a:r>
            <a:r>
              <a:rPr lang="en-US" altLang="x-none" sz="3200" b="1" i="1" baseline="-25000" dirty="0" err="1">
                <a:solidFill>
                  <a:srgbClr val="FF0000"/>
                </a:solidFill>
                <a:sym typeface="Symbol" charset="2"/>
              </a:rPr>
              <a:t>n</a:t>
            </a:r>
            <a:r>
              <a:rPr lang="en-US" altLang="x-none" sz="3200" b="1" i="1" baseline="-25000" dirty="0">
                <a:solidFill>
                  <a:srgbClr val="FF0000"/>
                </a:solidFill>
                <a:sym typeface="Symbol" charset="2"/>
              </a:rPr>
              <a:t> </a:t>
            </a:r>
            <a:r>
              <a:rPr lang="en-US" altLang="x-none" sz="3200" b="1" i="1" dirty="0">
                <a:solidFill>
                  <a:srgbClr val="FF0000"/>
                </a:solidFill>
                <a:sym typeface="Symbol" charset="2"/>
              </a:rPr>
              <a:t>+  </a:t>
            </a:r>
            <a:r>
              <a:rPr lang="en-US" altLang="x-none" sz="3200" b="1" i="1" dirty="0" smtClean="0">
                <a:solidFill>
                  <a:srgbClr val="FF0000"/>
                </a:solidFill>
                <a:sym typeface="Symbol" charset="2"/>
              </a:rPr>
              <a:t>(</a:t>
            </a:r>
            <a:r>
              <a:rPr lang="en-US" altLang="x-none" sz="3200" b="1" i="1" dirty="0">
                <a:solidFill>
                  <a:srgbClr val="FF0000"/>
                </a:solidFill>
                <a:sym typeface="Symbol" charset="2"/>
              </a:rPr>
              <a:t>1 - ) </a:t>
            </a:r>
            <a:r>
              <a:rPr lang="en-US" altLang="x-none" sz="3200" b="1" i="1" dirty="0" smtClean="0">
                <a:solidFill>
                  <a:srgbClr val="FF0000"/>
                </a:solidFill>
                <a:sym typeface="Symbol" charset="2"/>
              </a:rPr>
              <a:t></a:t>
            </a:r>
            <a:r>
              <a:rPr lang="en-US" altLang="x-none" sz="3200" b="1" i="1" baseline="-25000" dirty="0" smtClean="0">
                <a:solidFill>
                  <a:srgbClr val="FF0000"/>
                </a:solidFill>
                <a:sym typeface="Symbol" charset="2"/>
              </a:rPr>
              <a:t>n</a:t>
            </a:r>
            <a:r>
              <a:rPr lang="en-US" altLang="x-none" sz="3200" b="1" i="1" dirty="0" smtClean="0">
                <a:solidFill>
                  <a:srgbClr val="FF0000"/>
                </a:solidFill>
                <a:sym typeface="Symbol" charset="2"/>
              </a:rPr>
              <a:t> </a:t>
            </a:r>
            <a:r>
              <a:rPr lang="en-US" altLang="x-none" sz="3200" b="1" baseline="-25000" dirty="0">
                <a:solidFill>
                  <a:srgbClr val="0000FF"/>
                </a:solidFill>
                <a:sym typeface="Symbol" charset="2"/>
              </a:rPr>
              <a:t/>
            </a:r>
            <a:br>
              <a:rPr lang="en-US" altLang="x-none" sz="3200" b="1" baseline="-25000" dirty="0">
                <a:solidFill>
                  <a:srgbClr val="0000FF"/>
                </a:solidFill>
                <a:sym typeface="Symbol" charset="2"/>
              </a:rPr>
            </a:br>
            <a:endParaRPr lang="en-US" altLang="x-none" dirty="0">
              <a:uFillTx/>
              <a:sym typeface="Symbol" charset="2"/>
            </a:endParaRPr>
          </a:p>
          <a:p>
            <a:pPr lvl="1"/>
            <a:r>
              <a:rPr lang="en-US" altLang="x-none" sz="2400" b="1" i="1" dirty="0" smtClean="0">
                <a:solidFill>
                  <a:srgbClr val="FF0000"/>
                </a:solidFill>
                <a:sym typeface="Symbol" charset="2"/>
              </a:rPr>
              <a:t></a:t>
            </a:r>
            <a:r>
              <a:rPr lang="en-US" altLang="x-none" sz="2400" b="1" i="1" baseline="-25000" dirty="0" smtClean="0">
                <a:solidFill>
                  <a:srgbClr val="FF0000"/>
                </a:solidFill>
                <a:sym typeface="Symbol" charset="2"/>
              </a:rPr>
              <a:t>n+1 </a:t>
            </a:r>
            <a:r>
              <a:rPr lang="en-US" altLang="x-none" dirty="0" smtClean="0">
                <a:sym typeface="Symbol" charset="2"/>
              </a:rPr>
              <a:t>:  predicted burst length at time </a:t>
            </a:r>
            <a:r>
              <a:rPr lang="en-US" altLang="x-none" b="1" i="1" dirty="0">
                <a:solidFill>
                  <a:srgbClr val="FF0000"/>
                </a:solidFill>
                <a:sym typeface="Symbol" charset="2"/>
              </a:rPr>
              <a:t>n+1 </a:t>
            </a:r>
          </a:p>
          <a:p>
            <a:pPr lvl="1"/>
            <a:r>
              <a:rPr lang="en-US" altLang="x-none" sz="2400" b="1" i="1" dirty="0" err="1">
                <a:solidFill>
                  <a:srgbClr val="FF0000"/>
                </a:solidFill>
                <a:sym typeface="Symbol" charset="2"/>
              </a:rPr>
              <a:t>t</a:t>
            </a:r>
            <a:r>
              <a:rPr lang="en-US" altLang="x-none" sz="2400" b="1" i="1" baseline="-25000" dirty="0" err="1">
                <a:solidFill>
                  <a:srgbClr val="FF0000"/>
                </a:solidFill>
                <a:sym typeface="Symbol" charset="2"/>
              </a:rPr>
              <a:t>n</a:t>
            </a:r>
            <a:r>
              <a:rPr lang="en-US" altLang="x-none" b="1" i="1" baseline="-25000" dirty="0">
                <a:solidFill>
                  <a:srgbClr val="FF0000"/>
                </a:solidFill>
                <a:sym typeface="Symbol" charset="2"/>
              </a:rPr>
              <a:t> </a:t>
            </a:r>
            <a:r>
              <a:rPr lang="en-US" altLang="x-none" dirty="0" smtClean="0">
                <a:uFillTx/>
                <a:sym typeface="Symbol" charset="2"/>
              </a:rPr>
              <a:t>: actual burst length at time </a:t>
            </a:r>
            <a:r>
              <a:rPr lang="en-US" altLang="x-none" b="1" i="1" dirty="0" smtClean="0">
                <a:solidFill>
                  <a:srgbClr val="FF0000"/>
                </a:solidFill>
                <a:sym typeface="Symbol" charset="2"/>
              </a:rPr>
              <a:t>n</a:t>
            </a:r>
          </a:p>
          <a:p>
            <a:endParaRPr lang="en-US" altLang="x-none" b="1" i="1" dirty="0">
              <a:solidFill>
                <a:srgbClr val="FF0000"/>
              </a:solidFill>
              <a:sym typeface="Symbol" charset="2"/>
            </a:endParaRPr>
          </a:p>
          <a:p>
            <a:pPr marL="0" indent="0" algn="ctr">
              <a:buNone/>
            </a:pPr>
            <a:r>
              <a:rPr lang="en-US" altLang="x-none" sz="2200" b="1" i="1" dirty="0" smtClean="0">
                <a:solidFill>
                  <a:srgbClr val="FF0000"/>
                </a:solidFill>
                <a:sym typeface="Symbol" charset="2"/>
              </a:rPr>
              <a:t></a:t>
            </a:r>
            <a:r>
              <a:rPr lang="en-US" altLang="x-none" sz="2200" b="1" i="1" baseline="-25000" dirty="0">
                <a:solidFill>
                  <a:srgbClr val="FF0000"/>
                </a:solidFill>
                <a:sym typeface="Symbol" charset="2"/>
              </a:rPr>
              <a:t>n+1</a:t>
            </a:r>
            <a:r>
              <a:rPr lang="en-US" altLang="x-none" sz="2200" b="1" i="1" dirty="0">
                <a:solidFill>
                  <a:srgbClr val="FF0000"/>
                </a:solidFill>
                <a:sym typeface="Symbol" charset="2"/>
              </a:rPr>
              <a:t> =  </a:t>
            </a:r>
            <a:r>
              <a:rPr lang="en-US" altLang="x-none" sz="2200" b="1" i="1" dirty="0" err="1">
                <a:solidFill>
                  <a:srgbClr val="FF0000"/>
                </a:solidFill>
                <a:sym typeface="Symbol" charset="2"/>
              </a:rPr>
              <a:t>t</a:t>
            </a:r>
            <a:r>
              <a:rPr lang="en-US" altLang="x-none" sz="2200" b="1" i="1" baseline="-25000" dirty="0" err="1">
                <a:solidFill>
                  <a:srgbClr val="FF0000"/>
                </a:solidFill>
                <a:sym typeface="Symbol" charset="2"/>
              </a:rPr>
              <a:t>n</a:t>
            </a:r>
            <a:r>
              <a:rPr lang="en-US" altLang="x-none" sz="2200" b="1" i="1" baseline="-25000" dirty="0">
                <a:solidFill>
                  <a:srgbClr val="FF0000"/>
                </a:solidFill>
                <a:sym typeface="Symbol" charset="2"/>
              </a:rPr>
              <a:t> </a:t>
            </a:r>
            <a:r>
              <a:rPr lang="en-US" altLang="x-none" sz="2200" b="1" i="1" dirty="0">
                <a:solidFill>
                  <a:srgbClr val="FF0000"/>
                </a:solidFill>
                <a:sym typeface="Symbol" charset="2"/>
              </a:rPr>
              <a:t>+ </a:t>
            </a:r>
            <a:r>
              <a:rPr lang="en-US" altLang="x-none" sz="2200" b="1" i="1" dirty="0" smtClean="0">
                <a:solidFill>
                  <a:srgbClr val="FF0000"/>
                </a:solidFill>
                <a:sym typeface="Symbol" charset="2"/>
              </a:rPr>
              <a:t> </a:t>
            </a:r>
            <a:r>
              <a:rPr lang="en-US" altLang="x-none" sz="2200" b="1" i="1" dirty="0">
                <a:solidFill>
                  <a:srgbClr val="FF0000"/>
                </a:solidFill>
                <a:sym typeface="Symbol" charset="2"/>
              </a:rPr>
              <a:t>(1 - ) </a:t>
            </a:r>
            <a:r>
              <a:rPr lang="en-US" altLang="x-none" sz="2200" b="1" i="1" dirty="0" err="1">
                <a:solidFill>
                  <a:srgbClr val="FF0000"/>
                </a:solidFill>
                <a:sym typeface="Symbol" charset="2"/>
              </a:rPr>
              <a:t>t</a:t>
            </a:r>
            <a:r>
              <a:rPr lang="en-US" altLang="x-none" sz="2200" b="1" i="1" baseline="-25000" dirty="0" err="1">
                <a:solidFill>
                  <a:srgbClr val="FF0000"/>
                </a:solidFill>
                <a:sym typeface="Symbol" charset="2"/>
              </a:rPr>
              <a:t>n</a:t>
            </a:r>
            <a:r>
              <a:rPr lang="en-US" altLang="x-none" sz="2200" b="1" i="1" baseline="-25000" dirty="0">
                <a:solidFill>
                  <a:srgbClr val="FF0000"/>
                </a:solidFill>
                <a:sym typeface="Symbol" charset="2"/>
              </a:rPr>
              <a:t> -1</a:t>
            </a:r>
            <a:r>
              <a:rPr lang="en-US" altLang="x-none" sz="2200" b="1" i="1" dirty="0">
                <a:solidFill>
                  <a:srgbClr val="FF0000"/>
                </a:solidFill>
                <a:sym typeface="Symbol" charset="2"/>
              </a:rPr>
              <a:t> +  (1 -  )</a:t>
            </a:r>
            <a:r>
              <a:rPr lang="en-US" altLang="x-none" sz="2200" b="1" i="1" baseline="30000" dirty="0">
                <a:solidFill>
                  <a:srgbClr val="FF0000"/>
                </a:solidFill>
                <a:sym typeface="Symbol" charset="2"/>
              </a:rPr>
              <a:t>2</a:t>
            </a:r>
            <a:r>
              <a:rPr lang="en-US" altLang="x-none" sz="2200" b="1" i="1" dirty="0">
                <a:solidFill>
                  <a:srgbClr val="FF0000"/>
                </a:solidFill>
                <a:sym typeface="Symbol" charset="2"/>
              </a:rPr>
              <a:t> </a:t>
            </a:r>
            <a:r>
              <a:rPr lang="en-US" altLang="x-none" sz="2200" b="1" i="1" dirty="0" err="1">
                <a:solidFill>
                  <a:srgbClr val="FF0000"/>
                </a:solidFill>
                <a:sym typeface="Symbol" charset="2"/>
              </a:rPr>
              <a:t>t</a:t>
            </a:r>
            <a:r>
              <a:rPr lang="en-US" altLang="x-none" sz="2200" b="1" i="1" baseline="-25000" dirty="0" err="1">
                <a:solidFill>
                  <a:srgbClr val="FF0000"/>
                </a:solidFill>
                <a:sym typeface="Symbol" charset="2"/>
              </a:rPr>
              <a:t>n</a:t>
            </a:r>
            <a:r>
              <a:rPr lang="en-US" altLang="x-none" sz="2200" b="1" i="1" dirty="0">
                <a:solidFill>
                  <a:srgbClr val="FF0000"/>
                </a:solidFill>
                <a:sym typeface="Symbol" charset="2"/>
              </a:rPr>
              <a:t> </a:t>
            </a:r>
            <a:r>
              <a:rPr lang="en-US" altLang="x-none" sz="2200" b="1" i="1" baseline="-25000" dirty="0">
                <a:solidFill>
                  <a:srgbClr val="FF0000"/>
                </a:solidFill>
                <a:sym typeface="Symbol" charset="2"/>
              </a:rPr>
              <a:t>-2</a:t>
            </a:r>
            <a:r>
              <a:rPr lang="en-US" altLang="x-none" sz="2200" b="1" i="1" dirty="0">
                <a:solidFill>
                  <a:srgbClr val="FF0000"/>
                </a:solidFill>
                <a:sym typeface="Symbol" charset="2"/>
              </a:rPr>
              <a:t> + … +  (1 -  )</a:t>
            </a:r>
            <a:r>
              <a:rPr lang="en-US" altLang="x-none" sz="2200" b="1" i="1" baseline="30000" dirty="0">
                <a:solidFill>
                  <a:srgbClr val="FF0000"/>
                </a:solidFill>
                <a:sym typeface="Symbol" charset="2"/>
              </a:rPr>
              <a:t>n +1 </a:t>
            </a:r>
            <a:r>
              <a:rPr lang="en-US" altLang="x-none" sz="2200" b="1" i="1" dirty="0">
                <a:solidFill>
                  <a:srgbClr val="FF0000"/>
                </a:solidFill>
                <a:sym typeface="Symbol" charset="2"/>
              </a:rPr>
              <a:t></a:t>
            </a:r>
            <a:r>
              <a:rPr lang="en-US" altLang="x-none" sz="2200" b="1" i="1" baseline="-25000" dirty="0">
                <a:solidFill>
                  <a:srgbClr val="FF0000"/>
                </a:solidFill>
                <a:sym typeface="Symbol" charset="2"/>
              </a:rPr>
              <a:t>0</a:t>
            </a:r>
            <a:r>
              <a:rPr lang="en-US" altLang="x-none" sz="2000" b="1" i="1" baseline="-25000" dirty="0">
                <a:solidFill>
                  <a:srgbClr val="FF0000"/>
                </a:solidFill>
                <a:sym typeface="Symbol" charset="2"/>
              </a:rPr>
              <a:t/>
            </a:r>
            <a:br>
              <a:rPr lang="en-US" altLang="x-none" sz="2000" b="1" i="1" baseline="-25000" dirty="0">
                <a:solidFill>
                  <a:srgbClr val="FF0000"/>
                </a:solidFill>
                <a:sym typeface="Symbol" charset="2"/>
              </a:rPr>
            </a:br>
            <a:endParaRPr lang="en-US" altLang="x-none" dirty="0">
              <a:sym typeface="Symbol" charset="2"/>
            </a:endParaRPr>
          </a:p>
          <a:p>
            <a:r>
              <a:rPr lang="en-US" altLang="x-none" dirty="0" smtClean="0">
                <a:sym typeface="Symbol" charset="2"/>
              </a:rPr>
              <a:t>A</a:t>
            </a:r>
            <a:r>
              <a:rPr lang="en-US" altLang="x-none" dirty="0" smtClean="0">
                <a:sym typeface="Wingdings"/>
              </a:rPr>
              <a:t>ssigns </a:t>
            </a:r>
            <a:r>
              <a:rPr lang="en-US" altLang="x-none" dirty="0" smtClean="0">
                <a:solidFill>
                  <a:srgbClr val="FF0000"/>
                </a:solidFill>
                <a:sym typeface="Wingdings"/>
              </a:rPr>
              <a:t>smaller</a:t>
            </a:r>
            <a:r>
              <a:rPr lang="en-US" altLang="x-none" dirty="0" smtClean="0">
                <a:sym typeface="Wingdings"/>
              </a:rPr>
              <a:t> weights for older values </a:t>
            </a:r>
          </a:p>
        </p:txBody>
      </p:sp>
    </p:spTree>
    <p:extLst>
      <p:ext uri="{BB962C8B-B14F-4D97-AF65-F5344CB8AC3E}">
        <p14:creationId xmlns:p14="http://schemas.microsoft.com/office/powerpoint/2010/main" val="178173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CPU Scheduling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271588"/>
            <a:ext cx="7839834" cy="5014912"/>
          </a:xfrm>
        </p:spPr>
        <p:txBody>
          <a:bodyPr/>
          <a:lstStyle/>
          <a:p>
            <a:r>
              <a:rPr lang="en-US" altLang="x-none" sz="2000" dirty="0" smtClean="0"/>
              <a:t>Multiprocessor </a:t>
            </a:r>
            <a:r>
              <a:rPr lang="en-US" altLang="x-none" sz="2000" dirty="0"/>
              <a:t>Scheduling</a:t>
            </a:r>
          </a:p>
          <a:p>
            <a:pPr lvl="1"/>
            <a:r>
              <a:rPr lang="en-US" altLang="x-none" dirty="0"/>
              <a:t>Processor affinity vs. load balancing</a:t>
            </a:r>
          </a:p>
          <a:p>
            <a:r>
              <a:rPr lang="en-US" altLang="x-none" sz="2000" dirty="0" smtClean="0"/>
              <a:t>Real-time scheduling</a:t>
            </a:r>
          </a:p>
          <a:p>
            <a:pPr lvl="1"/>
            <a:r>
              <a:rPr lang="en-US" altLang="x-none" dirty="0" smtClean="0"/>
              <a:t>Hard and soft</a:t>
            </a:r>
            <a:endParaRPr lang="en-US" altLang="x-none" dirty="0"/>
          </a:p>
          <a:p>
            <a:r>
              <a:rPr lang="en-US" altLang="x-none" sz="2000" dirty="0"/>
              <a:t>Evaluation of Algorithms</a:t>
            </a:r>
          </a:p>
          <a:p>
            <a:pPr lvl="1"/>
            <a:r>
              <a:rPr lang="en-US" altLang="x-none" dirty="0"/>
              <a:t>Modeling</a:t>
            </a:r>
            <a:r>
              <a:rPr lang="en-US" altLang="x-none" dirty="0" smtClean="0"/>
              <a:t>, queuing theory, </a:t>
            </a:r>
            <a:r>
              <a:rPr lang="en-US" altLang="x-none" dirty="0"/>
              <a:t>simulation,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66739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126988"/>
            <a:ext cx="8077200" cy="5021913"/>
          </a:xfrm>
        </p:spPr>
        <p:txBody>
          <a:bodyPr/>
          <a:lstStyle/>
          <a:p>
            <a:r>
              <a:rPr lang="en-US" altLang="x-none" sz="1800" dirty="0"/>
              <a:t>Processor Synchronization</a:t>
            </a:r>
          </a:p>
          <a:p>
            <a:pPr lvl="1"/>
            <a:r>
              <a:rPr lang="en-US" altLang="x-none" sz="1800" dirty="0"/>
              <a:t>Techniques to coordinate access to shared data </a:t>
            </a:r>
          </a:p>
          <a:p>
            <a:pPr lvl="1"/>
            <a:r>
              <a:rPr lang="en-US" altLang="x-none" sz="1800" dirty="0" smtClean="0"/>
              <a:t>Eliminate race conditions</a:t>
            </a:r>
            <a:endParaRPr lang="en-US" altLang="x-none" sz="1800" dirty="0"/>
          </a:p>
          <a:p>
            <a:r>
              <a:rPr lang="en-US" altLang="x-none" sz="1800" dirty="0" smtClean="0"/>
              <a:t>Critical </a:t>
            </a:r>
            <a:r>
              <a:rPr lang="en-US" altLang="x-none" sz="1800" dirty="0"/>
              <a:t>section problem</a:t>
            </a:r>
          </a:p>
          <a:p>
            <a:pPr lvl="1"/>
            <a:r>
              <a:rPr lang="en-US" altLang="x-none" sz="1800" dirty="0"/>
              <a:t>Three requirements: </a:t>
            </a:r>
            <a:r>
              <a:rPr lang="en-US" altLang="x-none" sz="1800" dirty="0" smtClean="0"/>
              <a:t/>
            </a:r>
            <a:br>
              <a:rPr lang="en-US" altLang="x-none" sz="1800" dirty="0" smtClean="0"/>
            </a:br>
            <a:r>
              <a:rPr lang="en-US" altLang="x-none" sz="1800" dirty="0" smtClean="0"/>
              <a:t>mutual </a:t>
            </a:r>
            <a:r>
              <a:rPr lang="en-US" altLang="x-none" sz="1800" dirty="0"/>
              <a:t>exclusion, progress, bounded waiting  </a:t>
            </a:r>
          </a:p>
          <a:p>
            <a:pPr lvl="1"/>
            <a:r>
              <a:rPr lang="en-US" altLang="x-none" sz="1800" dirty="0"/>
              <a:t>Software solution: Peterson’s Algorithm</a:t>
            </a:r>
          </a:p>
          <a:p>
            <a:pPr lvl="1"/>
            <a:r>
              <a:rPr lang="en-US" altLang="x-none" sz="1800" dirty="0"/>
              <a:t>Hardware support: </a:t>
            </a:r>
            <a:r>
              <a:rPr lang="en-US" altLang="x-none" sz="1800" dirty="0" err="1"/>
              <a:t>TestAndSet</a:t>
            </a:r>
            <a:r>
              <a:rPr lang="en-US" altLang="x-none" sz="1800" dirty="0"/>
              <a:t>(), </a:t>
            </a:r>
            <a:r>
              <a:rPr lang="en-US" altLang="x-none" sz="1800" dirty="0" err="1" smtClean="0"/>
              <a:t>CompareAndSwap</a:t>
            </a:r>
            <a:r>
              <a:rPr lang="en-US" altLang="x-none" sz="1800" dirty="0"/>
              <a:t>()</a:t>
            </a:r>
          </a:p>
          <a:p>
            <a:pPr lvl="1"/>
            <a:r>
              <a:rPr lang="en-US" altLang="x-none" sz="1800" dirty="0" smtClean="0"/>
              <a:t>Semaphores</a:t>
            </a:r>
            <a:endParaRPr lang="en-US" altLang="x-none" sz="1800" dirty="0"/>
          </a:p>
          <a:p>
            <a:pPr lvl="2"/>
            <a:r>
              <a:rPr lang="en-US" altLang="x-none" dirty="0" smtClean="0"/>
              <a:t>No </a:t>
            </a:r>
            <a:r>
              <a:rPr lang="en-US" altLang="x-none" dirty="0"/>
              <a:t>busy waiting </a:t>
            </a:r>
            <a:r>
              <a:rPr lang="en-US" altLang="x-none" dirty="0" smtClean="0"/>
              <a:t>implementation</a:t>
            </a:r>
            <a:endParaRPr lang="en-US" altLang="x-none" dirty="0"/>
          </a:p>
          <a:p>
            <a:pPr lvl="1"/>
            <a:r>
              <a:rPr lang="en-US" altLang="x-none" sz="1800" dirty="0" smtClean="0">
                <a:sym typeface="Wingdings" charset="2"/>
              </a:rPr>
              <a:t>Monitors</a:t>
            </a:r>
            <a:endParaRPr lang="en-US" altLang="x-none" sz="1800" dirty="0">
              <a:sym typeface="Wingdings" charset="2"/>
            </a:endParaRPr>
          </a:p>
          <a:p>
            <a:pPr lvl="2"/>
            <a:r>
              <a:rPr lang="en-US" altLang="x-none" dirty="0">
                <a:sym typeface="Wingdings" charset="2"/>
              </a:rPr>
              <a:t>High-level (programming language) </a:t>
            </a:r>
            <a:r>
              <a:rPr lang="en-US" altLang="x-none" dirty="0" smtClean="0">
                <a:sym typeface="Wingdings" charset="2"/>
              </a:rPr>
              <a:t>constructs</a:t>
            </a:r>
          </a:p>
          <a:p>
            <a:r>
              <a:rPr lang="en-US" altLang="x-none" sz="1800" dirty="0">
                <a:sym typeface="Wingdings" charset="2"/>
              </a:rPr>
              <a:t>Some classical synchronization problems</a:t>
            </a:r>
          </a:p>
          <a:p>
            <a:pPr lvl="1"/>
            <a:r>
              <a:rPr lang="en-US" altLang="x-none" sz="1800" dirty="0">
                <a:sym typeface="Wingdings" charset="2"/>
              </a:rPr>
              <a:t>Consumer-producer</a:t>
            </a:r>
          </a:p>
          <a:p>
            <a:pPr lvl="1"/>
            <a:r>
              <a:rPr lang="en-US" altLang="x-none" sz="1800" dirty="0">
                <a:sym typeface="Wingdings" charset="2"/>
              </a:rPr>
              <a:t>Dining philosopher</a:t>
            </a:r>
          </a:p>
          <a:p>
            <a:pPr lvl="1"/>
            <a:r>
              <a:rPr lang="en-US" altLang="x-none" sz="1800" dirty="0">
                <a:sym typeface="Wingdings" charset="2"/>
              </a:rPr>
              <a:t>Readers-writers</a:t>
            </a:r>
          </a:p>
          <a:p>
            <a:pPr lvl="2"/>
            <a:endParaRPr lang="en-US" altLang="x-none" dirty="0">
              <a:sym typeface="Wingdings" charset="2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38113"/>
            <a:ext cx="7772400" cy="97313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Chapter 6: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55802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Chapter 1: 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282700"/>
            <a:ext cx="7694060" cy="4940300"/>
          </a:xfrm>
        </p:spPr>
        <p:txBody>
          <a:bodyPr/>
          <a:lstStyle/>
          <a:p>
            <a:r>
              <a:rPr lang="en-US" altLang="x-none" sz="2000" dirty="0"/>
              <a:t>OS is a layer between user and hardware to make life easier for user and use hardware efficiently</a:t>
            </a:r>
          </a:p>
          <a:p>
            <a:pPr lvl="1"/>
            <a:r>
              <a:rPr lang="en-US" altLang="x-none" dirty="0"/>
              <a:t>Control program or resource allocator </a:t>
            </a:r>
          </a:p>
          <a:p>
            <a:r>
              <a:rPr lang="en-US" altLang="x-none" sz="2000" dirty="0"/>
              <a:t>Computer organization </a:t>
            </a:r>
          </a:p>
          <a:p>
            <a:pPr lvl="1"/>
            <a:r>
              <a:rPr lang="en-US" altLang="x-none" dirty="0"/>
              <a:t>CPU(s), memory, </a:t>
            </a:r>
            <a:r>
              <a:rPr lang="en-US" altLang="x-none" dirty="0" smtClean="0"/>
              <a:t>I/O </a:t>
            </a:r>
            <a:r>
              <a:rPr lang="en-US" altLang="x-none" dirty="0"/>
              <a:t>devices </a:t>
            </a:r>
            <a:r>
              <a:rPr lang="en-US" altLang="x-none" b="1" dirty="0" smtClean="0"/>
              <a:t>common</a:t>
            </a:r>
            <a:r>
              <a:rPr lang="en-US" altLang="x-none" dirty="0" smtClean="0"/>
              <a:t> </a:t>
            </a:r>
            <a:r>
              <a:rPr lang="en-US" altLang="x-none" dirty="0"/>
              <a:t>bus </a:t>
            </a:r>
          </a:p>
          <a:p>
            <a:pPr lvl="1"/>
            <a:r>
              <a:rPr lang="en-US" altLang="x-none" dirty="0"/>
              <a:t>Devices request CPU attention through </a:t>
            </a:r>
            <a:r>
              <a:rPr lang="en-US" altLang="x-none" b="1" dirty="0"/>
              <a:t>interrupts</a:t>
            </a:r>
            <a:r>
              <a:rPr lang="en-US" altLang="x-none" dirty="0"/>
              <a:t> </a:t>
            </a:r>
          </a:p>
          <a:p>
            <a:r>
              <a:rPr lang="en-US" altLang="x-none" sz="2000" dirty="0"/>
              <a:t>OS is interrupt </a:t>
            </a:r>
            <a:r>
              <a:rPr lang="en-US" altLang="x-none" sz="2000" dirty="0" smtClean="0"/>
              <a:t>driven</a:t>
            </a:r>
          </a:p>
          <a:p>
            <a:pPr lvl="1"/>
            <a:r>
              <a:rPr lang="en-US" altLang="x-none" dirty="0" smtClean="0"/>
              <a:t>Interrupts are generated by devices (hardware)</a:t>
            </a:r>
          </a:p>
          <a:p>
            <a:pPr lvl="1"/>
            <a:r>
              <a:rPr lang="en-US" altLang="x-none" dirty="0" smtClean="0"/>
              <a:t>Traps </a:t>
            </a:r>
            <a:r>
              <a:rPr lang="en-US" altLang="x-none" dirty="0"/>
              <a:t>(exceptions) are software-generated </a:t>
            </a:r>
            <a:r>
              <a:rPr lang="en-US" altLang="x-none" dirty="0" smtClean="0"/>
              <a:t>interrupts</a:t>
            </a:r>
          </a:p>
        </p:txBody>
      </p:sp>
    </p:spTree>
    <p:extLst>
      <p:ext uri="{BB962C8B-B14F-4D97-AF65-F5344CB8AC3E}">
        <p14:creationId xmlns:p14="http://schemas.microsoft.com/office/powerpoint/2010/main" val="158233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7:  Deadlock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27088" y="1271013"/>
            <a:ext cx="7815262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1313" indent="-341313" algn="l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lang="en-US" altLang="x-none"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572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sz="2000">
                <a:solidFill>
                  <a:schemeClr val="accent2"/>
                </a:solidFill>
                <a:latin typeface="+mn-lt"/>
              </a:defRPr>
            </a:lvl2pPr>
            <a:lvl3pPr marL="12001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Ø"/>
              <a:defRPr sz="18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kern="0" smtClean="0"/>
              <a:t>Deadlock: A set of processes each holding a resource and waiting for a resource held by another process in the set</a:t>
            </a:r>
          </a:p>
          <a:p>
            <a:r>
              <a:rPr lang="en-US" sz="2000" kern="0" smtClean="0"/>
              <a:t>Four necessary conditions </a:t>
            </a:r>
          </a:p>
          <a:p>
            <a:pPr lvl="1"/>
            <a:r>
              <a:rPr lang="en-US" altLang="x-none" sz="1800" kern="0" smtClean="0"/>
              <a:t>Mutual exclusive, no preemption, hold and wait, circular wait</a:t>
            </a:r>
          </a:p>
          <a:p>
            <a:pPr lvl="1"/>
            <a:r>
              <a:rPr lang="en-US" altLang="x-none" sz="1800" kern="0" smtClean="0"/>
              <a:t>If they all hold, deadlock may (or may not) occur</a:t>
            </a:r>
          </a:p>
          <a:p>
            <a:r>
              <a:rPr lang="en-US" sz="2000" kern="0" smtClean="0"/>
              <a:t>Deadlock handling</a:t>
            </a:r>
          </a:p>
          <a:p>
            <a:pPr lvl="1"/>
            <a:r>
              <a:rPr lang="en-US" altLang="x-none" sz="1800" kern="0" smtClean="0">
                <a:solidFill>
                  <a:srgbClr val="FF0000"/>
                </a:solidFill>
              </a:rPr>
              <a:t>Prevention</a:t>
            </a:r>
            <a:r>
              <a:rPr lang="en-US" altLang="x-none" sz="1800" kern="0" smtClean="0"/>
              <a:t>: ensure that at least one of the necessary conditions does not hold (may yield low utilization) </a:t>
            </a:r>
          </a:p>
          <a:p>
            <a:pPr lvl="1"/>
            <a:r>
              <a:rPr lang="en-US" altLang="x-none" sz="1800" kern="0" smtClean="0">
                <a:solidFill>
                  <a:srgbClr val="FF0000"/>
                </a:solidFill>
              </a:rPr>
              <a:t>Avoidance</a:t>
            </a:r>
            <a:r>
              <a:rPr lang="en-US" altLang="x-none" sz="1800" kern="0" smtClean="0"/>
              <a:t>: decide for each request whether the process should wait, to avoid leaving the system in unsafe state</a:t>
            </a:r>
          </a:p>
          <a:p>
            <a:pPr lvl="2"/>
            <a:r>
              <a:rPr lang="en-US" altLang="x-none" sz="1600" kern="0" smtClean="0"/>
              <a:t>Resource-allocation graph: single instance of each resource</a:t>
            </a:r>
          </a:p>
          <a:p>
            <a:pPr lvl="2"/>
            <a:r>
              <a:rPr lang="en-US" altLang="x-none" sz="1600" kern="0" smtClean="0"/>
              <a:t>Banker’s algorithm: multiple instances of each resource</a:t>
            </a:r>
          </a:p>
          <a:p>
            <a:pPr lvl="1"/>
            <a:r>
              <a:rPr lang="en-US" altLang="x-none" sz="1800" kern="0" smtClean="0">
                <a:solidFill>
                  <a:srgbClr val="FF0000"/>
                </a:solidFill>
              </a:rPr>
              <a:t>Detection and Recovery</a:t>
            </a:r>
          </a:p>
          <a:p>
            <a:pPr lvl="2"/>
            <a:r>
              <a:rPr lang="en-US" altLang="x-none" sz="1600" kern="0" smtClean="0"/>
              <a:t>Detection algorithms</a:t>
            </a:r>
          </a:p>
          <a:p>
            <a:pPr lvl="2"/>
            <a:r>
              <a:rPr lang="en-US" altLang="x-none" sz="1600" kern="0" smtClean="0"/>
              <a:t>Recovery: process termination or resource preemption</a:t>
            </a:r>
            <a:endParaRPr lang="en-US" altLang="x-none" sz="1600" kern="0" dirty="0"/>
          </a:p>
        </p:txBody>
      </p:sp>
    </p:spTree>
    <p:extLst>
      <p:ext uri="{BB962C8B-B14F-4D97-AF65-F5344CB8AC3E}">
        <p14:creationId xmlns:p14="http://schemas.microsoft.com/office/powerpoint/2010/main" val="13633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88BA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153" y="0"/>
            <a:ext cx="6858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19000" y="4454469"/>
            <a:ext cx="30812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latin typeface="HanziPen TC" charset="-120"/>
                <a:ea typeface="HanziPen TC" charset="-120"/>
                <a:cs typeface="HanziPen TC" charset="-120"/>
              </a:rPr>
              <a:t>Knock ‘</a:t>
            </a:r>
            <a:r>
              <a:rPr lang="en-US" sz="3600" dirty="0" err="1" smtClean="0">
                <a:latin typeface="HanziPen TC" charset="-120"/>
                <a:ea typeface="HanziPen TC" charset="-120"/>
                <a:cs typeface="HanziPen TC" charset="-120"/>
              </a:rPr>
              <a:t>em</a:t>
            </a:r>
            <a:r>
              <a:rPr lang="en-US" sz="3600" dirty="0" smtClean="0">
                <a:latin typeface="HanziPen TC" charset="-120"/>
                <a:ea typeface="HanziPen TC" charset="-120"/>
                <a:cs typeface="HanziPen TC" charset="-120"/>
              </a:rPr>
              <a:t> out </a:t>
            </a:r>
            <a:br>
              <a:rPr lang="en-US" sz="3600" dirty="0" smtClean="0">
                <a:latin typeface="HanziPen TC" charset="-120"/>
                <a:ea typeface="HanziPen TC" charset="-120"/>
                <a:cs typeface="HanziPen TC" charset="-120"/>
              </a:rPr>
            </a:br>
            <a:r>
              <a:rPr lang="en-US" sz="3600" dirty="0" smtClean="0">
                <a:latin typeface="HanziPen TC" charset="-120"/>
                <a:ea typeface="HanziPen TC" charset="-120"/>
                <a:cs typeface="HanziPen TC" charset="-120"/>
              </a:rPr>
              <a:t>with your </a:t>
            </a:r>
            <a:br>
              <a:rPr lang="en-US" sz="3600" dirty="0" smtClean="0">
                <a:latin typeface="HanziPen TC" charset="-120"/>
                <a:ea typeface="HanziPen TC" charset="-120"/>
                <a:cs typeface="HanziPen TC" charset="-120"/>
              </a:rPr>
            </a:br>
            <a:r>
              <a:rPr lang="en-US" sz="3600" dirty="0" smtClean="0">
                <a:latin typeface="HanziPen TC" charset="-120"/>
                <a:ea typeface="HanziPen TC" charset="-120"/>
                <a:cs typeface="HanziPen TC" charset="-120"/>
              </a:rPr>
              <a:t>GENIUS!</a:t>
            </a:r>
            <a:endParaRPr lang="en-US" sz="3600" dirty="0">
              <a:latin typeface="HanziPen TC" charset="-120"/>
              <a:ea typeface="HanziPen TC" charset="-120"/>
              <a:cs typeface="HanziPen TC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69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Operating-System Operations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399" y="1268413"/>
            <a:ext cx="7908235" cy="4979987"/>
          </a:xfrm>
        </p:spPr>
        <p:txBody>
          <a:bodyPr/>
          <a:lstStyle/>
          <a:p>
            <a:r>
              <a:rPr lang="en-US" altLang="x-none" sz="2000" dirty="0"/>
              <a:t>Dual mode operation: user and kernel modes</a:t>
            </a:r>
          </a:p>
          <a:p>
            <a:pPr lvl="1"/>
            <a:r>
              <a:rPr lang="en-US" altLang="x-none" sz="1800" dirty="0"/>
              <a:t>Protect OS and users from each other</a:t>
            </a:r>
          </a:p>
          <a:p>
            <a:pPr lvl="1"/>
            <a:r>
              <a:rPr lang="en-US" altLang="x-none" sz="1800" dirty="0"/>
              <a:t>Privileged instructions executed </a:t>
            </a:r>
            <a:r>
              <a:rPr lang="en-US" altLang="x-none" sz="1800" b="1" dirty="0"/>
              <a:t>only</a:t>
            </a:r>
            <a:r>
              <a:rPr lang="en-US" altLang="x-none" sz="1800" dirty="0"/>
              <a:t> in kernel mode</a:t>
            </a:r>
          </a:p>
          <a:p>
            <a:pPr>
              <a:lnSpc>
                <a:spcPct val="90000"/>
              </a:lnSpc>
            </a:pPr>
            <a:r>
              <a:rPr lang="en-US" altLang="x-none" sz="2000" b="1" dirty="0" smtClean="0"/>
              <a:t>Mode </a:t>
            </a:r>
            <a:r>
              <a:rPr lang="en-US" altLang="x-none" sz="2000" b="1" dirty="0"/>
              <a:t>bit</a:t>
            </a:r>
            <a:r>
              <a:rPr lang="en-US" altLang="x-none" sz="2000" dirty="0"/>
              <a:t> provided by hardware</a:t>
            </a:r>
          </a:p>
          <a:p>
            <a:pPr lvl="1">
              <a:lnSpc>
                <a:spcPct val="90000"/>
              </a:lnSpc>
            </a:pPr>
            <a:r>
              <a:rPr lang="en-US" altLang="x-none" sz="1800" dirty="0"/>
              <a:t>D</a:t>
            </a:r>
            <a:r>
              <a:rPr lang="en-US" altLang="x-none" sz="1800" dirty="0" smtClean="0"/>
              <a:t>istinguish </a:t>
            </a:r>
            <a:r>
              <a:rPr lang="en-US" altLang="x-none" sz="1800" dirty="0"/>
              <a:t>when system is running user code or kernel code</a:t>
            </a:r>
          </a:p>
          <a:p>
            <a:pPr lvl="1">
              <a:lnSpc>
                <a:spcPct val="90000"/>
              </a:lnSpc>
            </a:pPr>
            <a:r>
              <a:rPr lang="en-US" altLang="x-none" sz="1800" dirty="0"/>
              <a:t>Some instructions designated as </a:t>
            </a:r>
            <a:r>
              <a:rPr lang="en-US" altLang="x-none" sz="1800" b="1" dirty="0"/>
              <a:t>privileged</a:t>
            </a:r>
            <a:r>
              <a:rPr lang="en-US" altLang="x-none" sz="1800" dirty="0"/>
              <a:t>, only executable in kernel mode</a:t>
            </a:r>
          </a:p>
          <a:p>
            <a:pPr lvl="1">
              <a:lnSpc>
                <a:spcPct val="90000"/>
              </a:lnSpc>
            </a:pPr>
            <a:r>
              <a:rPr lang="en-US" altLang="x-none" sz="1800" dirty="0"/>
              <a:t>System call changes mode to kernel, return from call resets </a:t>
            </a:r>
            <a:r>
              <a:rPr lang="en-US" altLang="x-none" sz="1800" dirty="0" smtClean="0"/>
              <a:t>mode back </a:t>
            </a:r>
            <a:r>
              <a:rPr lang="en-US" altLang="x-none" sz="1800" dirty="0"/>
              <a:t>to </a:t>
            </a:r>
            <a:r>
              <a:rPr lang="en-US" altLang="x-none" sz="1800" dirty="0" smtClean="0"/>
              <a:t>user</a:t>
            </a: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sz="2000" dirty="0"/>
              <a:t>Timer to prevent processes from holding resources forever </a:t>
            </a:r>
          </a:p>
          <a:p>
            <a:pPr lvl="1">
              <a:lnSpc>
                <a:spcPct val="90000"/>
              </a:lnSpc>
            </a:pPr>
            <a:endParaRPr lang="en-US" altLang="x-none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363" y="4533553"/>
            <a:ext cx="6973437" cy="2152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062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2: OS Services and Structures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z="2000" dirty="0"/>
              <a:t>OS provides two sets of services for </a:t>
            </a:r>
          </a:p>
          <a:p>
            <a:pPr lvl="1"/>
            <a:r>
              <a:rPr lang="en-US" altLang="x-none" dirty="0"/>
              <a:t>U</a:t>
            </a:r>
            <a:r>
              <a:rPr lang="en-US" altLang="x-none" dirty="0" smtClean="0"/>
              <a:t>ser convenience</a:t>
            </a:r>
            <a:endParaRPr lang="en-US" altLang="x-none" dirty="0"/>
          </a:p>
          <a:p>
            <a:pPr lvl="1"/>
            <a:r>
              <a:rPr lang="en-US" altLang="x-none" dirty="0" smtClean="0"/>
              <a:t>Efficient resource utilization </a:t>
            </a:r>
            <a:endParaRPr lang="en-US" altLang="x-none" dirty="0"/>
          </a:p>
          <a:p>
            <a:r>
              <a:rPr lang="en-US" altLang="x-none" sz="2000" dirty="0"/>
              <a:t>System calls: programming interface to OS services</a:t>
            </a:r>
          </a:p>
          <a:p>
            <a:pPr lvl="1"/>
            <a:r>
              <a:rPr lang="en-US" altLang="x-none" dirty="0"/>
              <a:t>Typically used through APIs for portability and ease</a:t>
            </a:r>
          </a:p>
          <a:p>
            <a:r>
              <a:rPr lang="en-US" altLang="x-none" sz="2000" dirty="0"/>
              <a:t>OS structures</a:t>
            </a:r>
          </a:p>
          <a:p>
            <a:pPr lvl="1"/>
            <a:r>
              <a:rPr lang="en-US" altLang="x-none" dirty="0"/>
              <a:t>M</a:t>
            </a:r>
            <a:r>
              <a:rPr lang="en-US" altLang="x-none" dirty="0" smtClean="0"/>
              <a:t>onolithic </a:t>
            </a:r>
            <a:endParaRPr lang="en-US" altLang="x-none" dirty="0"/>
          </a:p>
          <a:p>
            <a:pPr lvl="1"/>
            <a:r>
              <a:rPr lang="en-US" altLang="x-none" dirty="0"/>
              <a:t>L</a:t>
            </a:r>
            <a:r>
              <a:rPr lang="en-US" altLang="x-none" dirty="0" smtClean="0"/>
              <a:t>ayered</a:t>
            </a:r>
            <a:endParaRPr lang="en-US" altLang="x-none" dirty="0"/>
          </a:p>
          <a:p>
            <a:pPr lvl="1"/>
            <a:r>
              <a:rPr lang="en-US" altLang="x-none" dirty="0"/>
              <a:t>M</a:t>
            </a:r>
            <a:r>
              <a:rPr lang="en-US" altLang="x-none" dirty="0" smtClean="0"/>
              <a:t>icrokernel</a:t>
            </a:r>
            <a:endParaRPr lang="en-US" altLang="x-none" dirty="0"/>
          </a:p>
          <a:p>
            <a:pPr lvl="1"/>
            <a:r>
              <a:rPr lang="en-US" altLang="x-none" dirty="0" smtClean="0"/>
              <a:t>Modular</a:t>
            </a:r>
          </a:p>
          <a:p>
            <a:pPr lvl="1"/>
            <a:r>
              <a:rPr lang="en-US" altLang="x-none" dirty="0" smtClean="0"/>
              <a:t>Hybrid 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692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Chapter 3: Processes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Process is a program in execution </a:t>
            </a:r>
          </a:p>
          <a:p>
            <a:pPr lvl="1"/>
            <a:r>
              <a:rPr lang="en-US" altLang="x-none" sz="2400" dirty="0"/>
              <a:t>OS maintains process info in PCB </a:t>
            </a:r>
          </a:p>
          <a:p>
            <a:pPr lvl="1"/>
            <a:r>
              <a:rPr lang="en-US" altLang="x-none" sz="2400" dirty="0"/>
              <a:t>Process State diagram</a:t>
            </a:r>
          </a:p>
          <a:p>
            <a:pPr lvl="1"/>
            <a:r>
              <a:rPr lang="en-US" altLang="x-none" sz="2400" dirty="0"/>
              <a:t>Creating and terminating  processes (fork)</a:t>
            </a:r>
          </a:p>
          <a:p>
            <a:r>
              <a:rPr lang="en-US" altLang="x-none" dirty="0"/>
              <a:t>Process scheduling</a:t>
            </a:r>
          </a:p>
          <a:p>
            <a:pPr lvl="1"/>
            <a:r>
              <a:rPr lang="en-US" altLang="x-none" sz="2400" dirty="0"/>
              <a:t>Long-, short-, and medium-term schedulers</a:t>
            </a:r>
          </a:p>
          <a:p>
            <a:pPr lvl="1"/>
            <a:r>
              <a:rPr lang="en-US" altLang="x-none" sz="2400" dirty="0"/>
              <a:t>Scheduling queues</a:t>
            </a:r>
          </a:p>
        </p:txBody>
      </p:sp>
    </p:spTree>
    <p:extLst>
      <p:ext uri="{BB962C8B-B14F-4D97-AF65-F5344CB8AC3E}">
        <p14:creationId xmlns:p14="http://schemas.microsoft.com/office/powerpoint/2010/main" val="155550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Scheduling: The Big Picture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63352" y="1635911"/>
            <a:ext cx="8453980" cy="2687402"/>
            <a:chOff x="283840" y="1635911"/>
            <a:chExt cx="8453980" cy="2687402"/>
          </a:xfrm>
        </p:grpSpPr>
        <p:pic>
          <p:nvPicPr>
            <p:cNvPr id="15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9920" y="1657901"/>
              <a:ext cx="7327900" cy="2665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4"/>
            <p:cNvSpPr>
              <a:spLocks noChangeArrowheads="1"/>
            </p:cNvSpPr>
            <p:nvPr/>
          </p:nvSpPr>
          <p:spPr bwMode="auto">
            <a:xfrm>
              <a:off x="879655" y="1635911"/>
              <a:ext cx="858486" cy="26618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endParaRPr lang="x-none" altLang="x-none">
                <a:uFillTx/>
              </a:endParaRPr>
            </a:p>
          </p:txBody>
        </p:sp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1033413" y="2649953"/>
              <a:ext cx="679101" cy="681309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pPr algn="ctr"/>
              <a:r>
                <a:rPr lang="en-US" altLang="x-none" sz="1800">
                  <a:uFillTx/>
                  <a:latin typeface="Helvetica" charset="0"/>
                </a:rPr>
                <a:t>Disk</a:t>
              </a:r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 flipV="1">
              <a:off x="314792" y="3028238"/>
              <a:ext cx="71862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tailEnd type="stealth" w="lg" len="lg"/>
            </a:ln>
          </p:spPr>
          <p:txBody>
            <a:bodyPr wrap="none"/>
            <a:lstStyle/>
            <a:p>
              <a:endParaRPr lang="en-US">
                <a:uFillTx/>
              </a:endParaRPr>
            </a:p>
          </p:txBody>
        </p: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283840" y="2322625"/>
              <a:ext cx="672694" cy="64169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endParaRPr lang="en-US" altLang="x-none" sz="1800" dirty="0">
                <a:uFillTx/>
                <a:latin typeface="Helvetica" charset="0"/>
              </a:endParaRPr>
            </a:p>
            <a:p>
              <a:r>
                <a:rPr lang="en-US" altLang="x-none" sz="1800" dirty="0">
                  <a:uFillTx/>
                  <a:latin typeface="Helvetica" charset="0"/>
                </a:rPr>
                <a:t>Jobs</a:t>
              </a:r>
            </a:p>
          </p:txBody>
        </p:sp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1901509" y="3028238"/>
              <a:ext cx="1106742" cy="30500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r>
                <a:rPr lang="en-US" altLang="x-none" sz="1400" b="1">
                  <a:solidFill>
                    <a:srgbClr val="0000FF"/>
                  </a:solidFill>
                  <a:uFillTx/>
                  <a:latin typeface="Helvetica" charset="0"/>
                </a:rPr>
                <a:t>Job sched.</a:t>
              </a:r>
            </a:p>
          </p:txBody>
        </p:sp>
        <p:sp>
          <p:nvSpPr>
            <p:cNvPr id="21" name="Text Box 10"/>
            <p:cNvSpPr txBox="1">
              <a:spLocks noChangeArrowheads="1"/>
            </p:cNvSpPr>
            <p:nvPr/>
          </p:nvSpPr>
          <p:spPr bwMode="auto">
            <a:xfrm>
              <a:off x="5118620" y="3028238"/>
              <a:ext cx="1169206" cy="30500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r>
                <a:rPr lang="en-US" altLang="x-none" sz="1400" b="1" dirty="0">
                  <a:solidFill>
                    <a:srgbClr val="0000FF"/>
                  </a:solidFill>
                  <a:uFillTx/>
                  <a:latin typeface="Helvetica" charset="0"/>
                </a:rPr>
                <a:t>CPU </a:t>
              </a:r>
              <a:r>
                <a:rPr lang="en-US" altLang="x-none" sz="1400" b="1" dirty="0" err="1">
                  <a:solidFill>
                    <a:srgbClr val="0000FF"/>
                  </a:solidFill>
                  <a:uFillTx/>
                  <a:latin typeface="Helvetica" charset="0"/>
                </a:rPr>
                <a:t>sched</a:t>
              </a:r>
              <a:r>
                <a:rPr lang="en-US" altLang="x-none" sz="1400" b="1" dirty="0">
                  <a:solidFill>
                    <a:srgbClr val="0000FF"/>
                  </a:solidFill>
                  <a:uFillTx/>
                  <a:latin typeface="Helvetica" charset="0"/>
                </a:rPr>
                <a:t>.</a:t>
              </a:r>
            </a:p>
          </p:txBody>
        </p:sp>
        <p:sp>
          <p:nvSpPr>
            <p:cNvPr id="22" name="Text Box 11"/>
            <p:cNvSpPr txBox="1">
              <a:spLocks noChangeArrowheads="1"/>
            </p:cNvSpPr>
            <p:nvPr/>
          </p:nvSpPr>
          <p:spPr bwMode="auto">
            <a:xfrm>
              <a:off x="6289616" y="2141806"/>
              <a:ext cx="1484732" cy="30500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uFillTx/>
                  <a:latin typeface="Times New Roman" charset="0"/>
                </a:defRPr>
              </a:lvl9pPr>
            </a:lstStyle>
            <a:p>
              <a:r>
                <a:rPr lang="en-US" altLang="x-none" sz="1400" b="1" dirty="0">
                  <a:solidFill>
                    <a:srgbClr val="0000FF"/>
                  </a:solidFill>
                  <a:uFillTx/>
                  <a:latin typeface="Helvetica" charset="0"/>
                </a:rPr>
                <a:t>Midterm </a:t>
              </a:r>
              <a:r>
                <a:rPr lang="en-US" altLang="x-none" sz="1400" b="1" dirty="0" err="1">
                  <a:solidFill>
                    <a:srgbClr val="0000FF"/>
                  </a:solidFill>
                  <a:uFillTx/>
                  <a:latin typeface="Helvetica" charset="0"/>
                </a:rPr>
                <a:t>sched</a:t>
              </a:r>
              <a:r>
                <a:rPr lang="en-US" altLang="x-none" sz="1400" b="1" dirty="0">
                  <a:solidFill>
                    <a:srgbClr val="0000FF"/>
                  </a:solidFill>
                  <a:uFillTx/>
                  <a:latin typeface="Helvetica" charset="0"/>
                </a:rPr>
                <a:t>.</a:t>
              </a:r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1533129" y="1635911"/>
              <a:ext cx="6265665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</p:spPr>
          <p:txBody>
            <a:bodyPr wrap="none"/>
            <a:lstStyle/>
            <a:p>
              <a:endParaRPr lang="en-US"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044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 Lifetime 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807" y="1151006"/>
            <a:ext cx="5282328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289" y="3412297"/>
            <a:ext cx="5623363" cy="3248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 flipV="1">
            <a:off x="243371" y="3332784"/>
            <a:ext cx="86614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7565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858" y="1262063"/>
            <a:ext cx="696912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0C0EC5D6-E482-CF49-997D-A793DE7E536E}" type="slidenum">
              <a:rPr lang="en-US" altLang="x-none" sz="1400">
                <a:uFillTx/>
              </a:rPr>
              <a:pPr/>
              <a:t>8</a:t>
            </a:fld>
            <a:endParaRPr lang="en-US" altLang="x-none" sz="1400">
              <a:uFillTx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76275" y="138113"/>
            <a:ext cx="8086725" cy="1003300"/>
          </a:xfrm>
        </p:spPr>
        <p:txBody>
          <a:bodyPr/>
          <a:lstStyle/>
          <a:p>
            <a:r>
              <a:rPr lang="en-US" altLang="x-none" sz="2800">
                <a:uFillTx/>
              </a:rPr>
              <a:t>CPU Switch From Process to Process</a:t>
            </a:r>
            <a:br>
              <a:rPr lang="en-US" altLang="x-none" sz="2800">
                <a:uFillTx/>
              </a:rPr>
            </a:br>
            <a:r>
              <a:rPr lang="en-US" altLang="x-none" sz="2800">
                <a:uFillTx/>
              </a:rPr>
              <a:t>(Context Switch)</a:t>
            </a: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331788" y="1262063"/>
            <a:ext cx="3216630" cy="534193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1313" indent="-341313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8572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pPr marL="342900" indent="-342900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x-none" sz="2000" dirty="0">
                <a:uFillTx/>
                <a:latin typeface="Arial Rounded MT Bold" charset="0"/>
              </a:rPr>
              <a:t>When switching occurs, kernel </a:t>
            </a:r>
          </a:p>
          <a:p>
            <a:pPr marL="914400" lvl="1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charset="2"/>
              <a:buChar char="Ø"/>
            </a:pPr>
            <a: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Saves </a:t>
            </a:r>
            <a:r>
              <a:rPr lang="en-US" altLang="x-none" sz="2000" b="1" dirty="0" smtClean="0">
                <a:solidFill>
                  <a:srgbClr val="0000FF"/>
                </a:solidFill>
                <a:uFillTx/>
                <a:latin typeface="Arial Rounded MT Bold" charset="0"/>
              </a:rPr>
              <a:t>state</a:t>
            </a:r>
            <a: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 of P</a:t>
            </a:r>
            <a:r>
              <a:rPr lang="en-US" altLang="x-none" sz="2000" baseline="-25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0</a:t>
            </a:r>
            <a: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 in PCB</a:t>
            </a:r>
            <a:r>
              <a:rPr lang="en-US" altLang="x-none" sz="2000" baseline="-25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0</a:t>
            </a:r>
            <a: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 </a:t>
            </a:r>
            <a:b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</a:br>
            <a: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(in memory)</a:t>
            </a:r>
          </a:p>
          <a:p>
            <a:pPr marL="914400" lvl="1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charset="2"/>
              <a:buChar char="Ø"/>
            </a:pPr>
            <a: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Loads </a:t>
            </a:r>
            <a:r>
              <a:rPr lang="en-US" altLang="x-none" sz="2000" b="1" dirty="0" smtClean="0">
                <a:solidFill>
                  <a:srgbClr val="0000FF"/>
                </a:solidFill>
                <a:uFillTx/>
                <a:latin typeface="Arial Rounded MT Bold" charset="0"/>
              </a:rPr>
              <a:t>state</a:t>
            </a:r>
            <a: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 of P</a:t>
            </a:r>
            <a:r>
              <a:rPr lang="en-US" altLang="x-none" sz="2000" baseline="-25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1 </a:t>
            </a:r>
            <a: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 from PCB</a:t>
            </a:r>
            <a:r>
              <a:rPr lang="en-US" altLang="x-none" sz="2000" baseline="-25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1</a:t>
            </a:r>
            <a:r>
              <a:rPr lang="en-US" altLang="x-none" sz="2000" dirty="0" smtClean="0">
                <a:solidFill>
                  <a:schemeClr val="accent2"/>
                </a:solidFill>
                <a:uFillTx/>
                <a:latin typeface="Arial Rounded MT Bold" charset="0"/>
              </a:rPr>
              <a:t> into registers </a:t>
            </a:r>
          </a:p>
          <a:p>
            <a:pPr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Font typeface="Wingdings" charset="2"/>
              <a:buChar char="q"/>
            </a:pPr>
            <a:endParaRPr lang="en-US" altLang="x-none" sz="2000" dirty="0">
              <a:uFillTx/>
              <a:latin typeface="Arial Rounded MT Bold" charset="0"/>
            </a:endParaRPr>
          </a:p>
          <a:p>
            <a:pPr marL="342900" indent="-342900">
              <a:lnSpc>
                <a:spcPct val="90000"/>
              </a:lnSpc>
              <a:spcBef>
                <a:spcPct val="3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x-none" sz="2000" b="1" dirty="0" smtClean="0">
                <a:solidFill>
                  <a:srgbClr val="0000FF"/>
                </a:solidFill>
                <a:uFillTx/>
                <a:latin typeface="Arial Rounded MT Bold" charset="0"/>
              </a:rPr>
              <a:t>State</a:t>
            </a:r>
            <a:r>
              <a:rPr lang="en-US" altLang="x-none" sz="2000" dirty="0" smtClean="0">
                <a:uFillTx/>
                <a:latin typeface="Arial Rounded MT Bold" charset="0"/>
              </a:rPr>
              <a:t> = </a:t>
            </a:r>
            <a:r>
              <a:rPr lang="en-US" altLang="x-none" sz="2000" dirty="0">
                <a:uFillTx/>
                <a:latin typeface="Arial Rounded MT Bold" charset="0"/>
              </a:rPr>
              <a:t>values of the CPU registers, including the program counter, stack pointer </a:t>
            </a:r>
          </a:p>
        </p:txBody>
      </p:sp>
    </p:spTree>
    <p:extLst>
      <p:ext uri="{BB962C8B-B14F-4D97-AF65-F5344CB8AC3E}">
        <p14:creationId xmlns:p14="http://schemas.microsoft.com/office/powerpoint/2010/main" val="1109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uFillTx/>
                <a:latin typeface="Times New Roman" charset="0"/>
              </a:defRPr>
            </a:lvl9pPr>
          </a:lstStyle>
          <a:p>
            <a:fld id="{F2E90BA4-6D61-0B4C-8229-36E451876F9E}" type="slidenum">
              <a:rPr lang="en-US" altLang="x-none" sz="1400">
                <a:uFillTx/>
              </a:rPr>
              <a:pPr/>
              <a:t>9</a:t>
            </a:fld>
            <a:endParaRPr lang="en-US" altLang="x-none" sz="1400">
              <a:uFillTx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uFillTx/>
              </a:rPr>
              <a:t>Process Creation: Unix Example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32693"/>
            <a:ext cx="7643192" cy="2665413"/>
          </a:xfrm>
        </p:spPr>
        <p:txBody>
          <a:bodyPr/>
          <a:lstStyle/>
          <a:p>
            <a:r>
              <a:rPr lang="en-US" altLang="x-none" dirty="0">
                <a:uFillTx/>
              </a:rPr>
              <a:t>Process creates another process (child</a:t>
            </a:r>
            <a:r>
              <a:rPr lang="en-US" altLang="x-none" dirty="0" smtClean="0">
                <a:uFillTx/>
              </a:rPr>
              <a:t>) </a:t>
            </a:r>
            <a:br>
              <a:rPr lang="en-US" altLang="x-none" dirty="0" smtClean="0">
                <a:uFillTx/>
              </a:rPr>
            </a:br>
            <a:r>
              <a:rPr lang="en-US" altLang="x-none" dirty="0" smtClean="0">
                <a:uFillTx/>
              </a:rPr>
              <a:t>using </a:t>
            </a:r>
            <a:r>
              <a:rPr lang="en-US" altLang="x-none" b="1" dirty="0">
                <a:solidFill>
                  <a:srgbClr val="CC3300"/>
                </a:solidFill>
                <a:uFillTx/>
              </a:rPr>
              <a:t>fork</a:t>
            </a:r>
            <a:r>
              <a:rPr lang="en-US" altLang="x-none" dirty="0">
                <a:uFillTx/>
              </a:rPr>
              <a:t> system call </a:t>
            </a:r>
          </a:p>
          <a:p>
            <a:pPr lvl="1"/>
            <a:r>
              <a:rPr lang="en-US" altLang="x-none" dirty="0">
                <a:uFillTx/>
              </a:rPr>
              <a:t>Child is a </a:t>
            </a:r>
            <a:r>
              <a:rPr lang="en-US" altLang="x-none" b="1" i="1" dirty="0">
                <a:uFillTx/>
              </a:rPr>
              <a:t>copy</a:t>
            </a:r>
            <a:r>
              <a:rPr lang="en-US" altLang="x-none" dirty="0">
                <a:uFillTx/>
              </a:rPr>
              <a:t> of the parent</a:t>
            </a:r>
          </a:p>
          <a:p>
            <a:pPr lvl="1"/>
            <a:r>
              <a:rPr lang="en-US" altLang="x-none" dirty="0">
                <a:uFillTx/>
              </a:rPr>
              <a:t>Typically, child loads another program into its address space using </a:t>
            </a:r>
            <a:r>
              <a:rPr lang="en-US" altLang="x-none" b="1" dirty="0">
                <a:solidFill>
                  <a:srgbClr val="CC3300"/>
                </a:solidFill>
                <a:uFillTx/>
              </a:rPr>
              <a:t>exec</a:t>
            </a:r>
            <a:r>
              <a:rPr lang="en-US" altLang="x-none" dirty="0">
                <a:uFillTx/>
              </a:rPr>
              <a:t> system call</a:t>
            </a:r>
          </a:p>
          <a:p>
            <a:pPr lvl="1"/>
            <a:r>
              <a:rPr lang="en-US" altLang="x-none" dirty="0">
                <a:uFillTx/>
              </a:rPr>
              <a:t>Parent waits for its children to terminate</a:t>
            </a:r>
          </a:p>
        </p:txBody>
      </p:sp>
      <p:pic>
        <p:nvPicPr>
          <p:cNvPr id="6" name="Picture 4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880" y="3744297"/>
            <a:ext cx="641985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3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16260</TotalTime>
  <Words>639</Words>
  <Application>Microsoft Macintosh PowerPoint</Application>
  <PresentationFormat>On-screen Show (4:3)</PresentationFormat>
  <Paragraphs>204</Paragraphs>
  <Slides>21</Slides>
  <Notes>18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 Rounded MT Bold</vt:lpstr>
      <vt:lpstr>HanziPen TC</vt:lpstr>
      <vt:lpstr>Helvetica</vt:lpstr>
      <vt:lpstr>Symbol</vt:lpstr>
      <vt:lpstr>Times New Roman</vt:lpstr>
      <vt:lpstr>Wingdings</vt:lpstr>
      <vt:lpstr>Arial</vt:lpstr>
      <vt:lpstr>Default Design</vt:lpstr>
      <vt:lpstr>PowerPoint Presentation</vt:lpstr>
      <vt:lpstr>Chapter 1: Introduction</vt:lpstr>
      <vt:lpstr>Operating-System Operations</vt:lpstr>
      <vt:lpstr>Chapter 2: OS Services and Structures</vt:lpstr>
      <vt:lpstr>Chapter 3: Processes</vt:lpstr>
      <vt:lpstr>Scheduling: The Big Picture</vt:lpstr>
      <vt:lpstr>Process Lifetime </vt:lpstr>
      <vt:lpstr>CPU Switch From Process to Process (Context Switch)</vt:lpstr>
      <vt:lpstr>Process Creation: Unix Example</vt:lpstr>
      <vt:lpstr>Interprocess Communications Models </vt:lpstr>
      <vt:lpstr>Chapter 4: Threads</vt:lpstr>
      <vt:lpstr>Single and Multithreaded Processes</vt:lpstr>
      <vt:lpstr>User Level Threads vs. Kernel Level Threads</vt:lpstr>
      <vt:lpstr>Chapter 5: CPU Scheduling</vt:lpstr>
      <vt:lpstr>First-Come, First-Served (FCFS) Scheduling</vt:lpstr>
      <vt:lpstr>Shortest-Job-First (SJF) Scheduling</vt:lpstr>
      <vt:lpstr>Burst Length Prediction</vt:lpstr>
      <vt:lpstr>CPU Scheduling</vt:lpstr>
      <vt:lpstr>Chapter 6: Synchronization</vt:lpstr>
      <vt:lpstr>Chapter 7:  Deadlock</vt:lpstr>
      <vt:lpstr>PowerPoint Presentation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CMPT 880: Internet Architectures and Protocols</dc:title>
  <dc:creator>Mohamed Hefeeda</dc:creator>
  <dc:description/>
  <cp:lastModifiedBy>Keval Vora</cp:lastModifiedBy>
  <cp:revision>383</cp:revision>
  <cp:lastPrinted>2018-02-08T18:02:44Z</cp:lastPrinted>
  <dcterms:created xsi:type="dcterms:W3CDTF">1999-10-08T19:08:27Z</dcterms:created>
  <dcterms:modified xsi:type="dcterms:W3CDTF">2018-02-08T18:02:47Z</dcterms:modified>
</cp:coreProperties>
</file>