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34"/>
  </p:notesMasterIdLst>
  <p:handoutMasterIdLst>
    <p:handoutMasterId r:id="rId35"/>
  </p:handoutMasterIdLst>
  <p:sldIdLst>
    <p:sldId id="298" r:id="rId2"/>
    <p:sldId id="391" r:id="rId3"/>
    <p:sldId id="299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85" r:id="rId13"/>
    <p:sldId id="308" r:id="rId14"/>
    <p:sldId id="310" r:id="rId15"/>
    <p:sldId id="309" r:id="rId16"/>
    <p:sldId id="312" r:id="rId17"/>
    <p:sldId id="314" r:id="rId18"/>
    <p:sldId id="313" r:id="rId19"/>
    <p:sldId id="315" r:id="rId20"/>
    <p:sldId id="316" r:id="rId21"/>
    <p:sldId id="380" r:id="rId22"/>
    <p:sldId id="375" r:id="rId23"/>
    <p:sldId id="261" r:id="rId24"/>
    <p:sldId id="262" r:id="rId25"/>
    <p:sldId id="263" r:id="rId26"/>
    <p:sldId id="283" r:id="rId27"/>
    <p:sldId id="284" r:id="rId28"/>
    <p:sldId id="381" r:id="rId29"/>
    <p:sldId id="382" r:id="rId30"/>
    <p:sldId id="321" r:id="rId31"/>
    <p:sldId id="383" r:id="rId32"/>
    <p:sldId id="384" r:id="rId3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2A85"/>
    <a:srgbClr val="F6F5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93" autoAdjust="0"/>
    <p:restoredTop sz="74082" autoAdjust="0"/>
  </p:normalViewPr>
  <p:slideViewPr>
    <p:cSldViewPr snapToGrid="0">
      <p:cViewPr varScale="1">
        <p:scale>
          <a:sx n="93" d="100"/>
          <a:sy n="93" d="100"/>
        </p:scale>
        <p:origin x="264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5" d="100"/>
          <a:sy n="125" d="100"/>
        </p:scale>
        <p:origin x="2160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x Willsey" userId="4991600_tp_dropbox" providerId="OAuth2" clId="{1BCA0AE7-DFC2-B94F-BED1-B20CC8733D57}"/>
    <pc:docChg chg="custSel modSld">
      <pc:chgData name="Max Willsey" userId="4991600_tp_dropbox" providerId="OAuth2" clId="{1BCA0AE7-DFC2-B94F-BED1-B20CC8733D57}" dt="2019-02-22T17:21:38.291" v="0" actId="7634"/>
      <pc:docMkLst>
        <pc:docMk/>
      </pc:docMkLst>
      <pc:sldChg chg="addSp">
        <pc:chgData name="Max Willsey" userId="4991600_tp_dropbox" providerId="OAuth2" clId="{1BCA0AE7-DFC2-B94F-BED1-B20CC8733D57}" dt="2019-02-22T17:21:38.291" v="0" actId="7634"/>
        <pc:sldMkLst>
          <pc:docMk/>
          <pc:sldMk cId="2914082664" sldId="279"/>
        </pc:sldMkLst>
        <pc:inkChg chg="add">
          <ac:chgData name="Max Willsey" userId="4991600_tp_dropbox" providerId="OAuth2" clId="{1BCA0AE7-DFC2-B94F-BED1-B20CC8733D57}" dt="2019-02-22T17:21:38.291" v="0" actId="7634"/>
          <ac:inkMkLst>
            <pc:docMk/>
            <pc:sldMk cId="2914082664" sldId="279"/>
            <ac:inkMk id="5" creationId="{0940287E-7B70-C341-B2E1-A79D1AC87272}"/>
          </ac:inkMkLst>
        </pc:inkChg>
      </pc:sldChg>
      <pc:sldChg chg="addSp">
        <pc:chgData name="Max Willsey" userId="4991600_tp_dropbox" providerId="OAuth2" clId="{1BCA0AE7-DFC2-B94F-BED1-B20CC8733D57}" dt="2019-02-22T17:21:38.291" v="0" actId="7634"/>
        <pc:sldMkLst>
          <pc:docMk/>
          <pc:sldMk cId="1109235355" sldId="317"/>
        </pc:sldMkLst>
        <pc:inkChg chg="add">
          <ac:chgData name="Max Willsey" userId="4991600_tp_dropbox" providerId="OAuth2" clId="{1BCA0AE7-DFC2-B94F-BED1-B20CC8733D57}" dt="2019-02-22T17:21:38.291" v="0" actId="7634"/>
          <ac:inkMkLst>
            <pc:docMk/>
            <pc:sldMk cId="1109235355" sldId="317"/>
            <ac:inkMk id="6" creationId="{DBD346FD-6503-AD4C-A880-3E3AA8E50F6F}"/>
          </ac:inkMkLst>
        </pc:inkChg>
      </pc:sldChg>
      <pc:sldChg chg="addSp">
        <pc:chgData name="Max Willsey" userId="4991600_tp_dropbox" providerId="OAuth2" clId="{1BCA0AE7-DFC2-B94F-BED1-B20CC8733D57}" dt="2019-02-22T17:21:38.291" v="0" actId="7634"/>
        <pc:sldMkLst>
          <pc:docMk/>
          <pc:sldMk cId="3807180285" sldId="318"/>
        </pc:sldMkLst>
        <pc:inkChg chg="add">
          <ac:chgData name="Max Willsey" userId="4991600_tp_dropbox" providerId="OAuth2" clId="{1BCA0AE7-DFC2-B94F-BED1-B20CC8733D57}" dt="2019-02-22T17:21:38.291" v="0" actId="7634"/>
          <ac:inkMkLst>
            <pc:docMk/>
            <pc:sldMk cId="3807180285" sldId="318"/>
            <ac:inkMk id="2" creationId="{914FF5DD-E667-9B43-ACAF-4242861A22E6}"/>
          </ac:inkMkLst>
        </pc:inkChg>
      </pc:sldChg>
      <pc:sldChg chg="addSp">
        <pc:chgData name="Max Willsey" userId="4991600_tp_dropbox" providerId="OAuth2" clId="{1BCA0AE7-DFC2-B94F-BED1-B20CC8733D57}" dt="2019-02-22T17:21:38.291" v="0" actId="7634"/>
        <pc:sldMkLst>
          <pc:docMk/>
          <pc:sldMk cId="3757140407" sldId="320"/>
        </pc:sldMkLst>
        <pc:inkChg chg="add">
          <ac:chgData name="Max Willsey" userId="4991600_tp_dropbox" providerId="OAuth2" clId="{1BCA0AE7-DFC2-B94F-BED1-B20CC8733D57}" dt="2019-02-22T17:21:38.291" v="0" actId="7634"/>
          <ac:inkMkLst>
            <pc:docMk/>
            <pc:sldMk cId="3757140407" sldId="320"/>
            <ac:inkMk id="2" creationId="{E48BF754-88A4-9246-9AE2-5BC87EB19CBA}"/>
          </ac:inkMkLst>
        </pc:inkChg>
      </pc:sldChg>
      <pc:sldChg chg="addSp">
        <pc:chgData name="Max Willsey" userId="4991600_tp_dropbox" providerId="OAuth2" clId="{1BCA0AE7-DFC2-B94F-BED1-B20CC8733D57}" dt="2019-02-22T17:21:38.291" v="0" actId="7634"/>
        <pc:sldMkLst>
          <pc:docMk/>
          <pc:sldMk cId="1850605541" sldId="322"/>
        </pc:sldMkLst>
        <pc:inkChg chg="add">
          <ac:chgData name="Max Willsey" userId="4991600_tp_dropbox" providerId="OAuth2" clId="{1BCA0AE7-DFC2-B94F-BED1-B20CC8733D57}" dt="2019-02-22T17:21:38.291" v="0" actId="7634"/>
          <ac:inkMkLst>
            <pc:docMk/>
            <pc:sldMk cId="1850605541" sldId="322"/>
            <ac:inkMk id="7" creationId="{4FD3D1CD-E15F-AD44-B404-A670CE782AC8}"/>
          </ac:inkMkLst>
        </pc:inkChg>
      </pc:sldChg>
      <pc:sldChg chg="addSp">
        <pc:chgData name="Max Willsey" userId="4991600_tp_dropbox" providerId="OAuth2" clId="{1BCA0AE7-DFC2-B94F-BED1-B20CC8733D57}" dt="2019-02-22T17:21:38.291" v="0" actId="7634"/>
        <pc:sldMkLst>
          <pc:docMk/>
          <pc:sldMk cId="101056570" sldId="323"/>
        </pc:sldMkLst>
        <pc:inkChg chg="add">
          <ac:chgData name="Max Willsey" userId="4991600_tp_dropbox" providerId="OAuth2" clId="{1BCA0AE7-DFC2-B94F-BED1-B20CC8733D57}" dt="2019-02-22T17:21:38.291" v="0" actId="7634"/>
          <ac:inkMkLst>
            <pc:docMk/>
            <pc:sldMk cId="101056570" sldId="323"/>
            <ac:inkMk id="2" creationId="{B5D026C8-E938-F443-A820-6462F6E86431}"/>
          </ac:inkMkLst>
        </pc:inkChg>
      </pc:sldChg>
      <pc:sldChg chg="addSp">
        <pc:chgData name="Max Willsey" userId="4991600_tp_dropbox" providerId="OAuth2" clId="{1BCA0AE7-DFC2-B94F-BED1-B20CC8733D57}" dt="2019-02-22T17:21:38.291" v="0" actId="7634"/>
        <pc:sldMkLst>
          <pc:docMk/>
          <pc:sldMk cId="1935481891" sldId="325"/>
        </pc:sldMkLst>
        <pc:inkChg chg="add">
          <ac:chgData name="Max Willsey" userId="4991600_tp_dropbox" providerId="OAuth2" clId="{1BCA0AE7-DFC2-B94F-BED1-B20CC8733D57}" dt="2019-02-22T17:21:38.291" v="0" actId="7634"/>
          <ac:inkMkLst>
            <pc:docMk/>
            <pc:sldMk cId="1935481891" sldId="325"/>
            <ac:inkMk id="8" creationId="{E458B38F-886C-CB4F-8958-50B19F0392A3}"/>
          </ac:inkMkLst>
        </pc:inkChg>
      </pc:sldChg>
      <pc:sldChg chg="addSp">
        <pc:chgData name="Max Willsey" userId="4991600_tp_dropbox" providerId="OAuth2" clId="{1BCA0AE7-DFC2-B94F-BED1-B20CC8733D57}" dt="2019-02-22T17:21:38.291" v="0" actId="7634"/>
        <pc:sldMkLst>
          <pc:docMk/>
          <pc:sldMk cId="257433728" sldId="326"/>
        </pc:sldMkLst>
        <pc:inkChg chg="add">
          <ac:chgData name="Max Willsey" userId="4991600_tp_dropbox" providerId="OAuth2" clId="{1BCA0AE7-DFC2-B94F-BED1-B20CC8733D57}" dt="2019-02-22T17:21:38.291" v="0" actId="7634"/>
          <ac:inkMkLst>
            <pc:docMk/>
            <pc:sldMk cId="257433728" sldId="326"/>
            <ac:inkMk id="2" creationId="{790900BD-5158-514C-8EB8-E1A15A2FD692}"/>
          </ac:inkMkLst>
        </pc:inkChg>
      </pc:sldChg>
      <pc:sldChg chg="addSp">
        <pc:chgData name="Max Willsey" userId="4991600_tp_dropbox" providerId="OAuth2" clId="{1BCA0AE7-DFC2-B94F-BED1-B20CC8733D57}" dt="2019-02-22T17:21:38.291" v="0" actId="7634"/>
        <pc:sldMkLst>
          <pc:docMk/>
          <pc:sldMk cId="508636036" sldId="327"/>
        </pc:sldMkLst>
        <pc:inkChg chg="add">
          <ac:chgData name="Max Willsey" userId="4991600_tp_dropbox" providerId="OAuth2" clId="{1BCA0AE7-DFC2-B94F-BED1-B20CC8733D57}" dt="2019-02-22T17:21:38.291" v="0" actId="7634"/>
          <ac:inkMkLst>
            <pc:docMk/>
            <pc:sldMk cId="508636036" sldId="327"/>
            <ac:inkMk id="5" creationId="{18D77546-728D-E147-A9B6-6C11900E22F3}"/>
          </ac:inkMkLst>
        </pc:inkChg>
      </pc:sldChg>
      <pc:sldChg chg="addSp">
        <pc:chgData name="Max Willsey" userId="4991600_tp_dropbox" providerId="OAuth2" clId="{1BCA0AE7-DFC2-B94F-BED1-B20CC8733D57}" dt="2019-02-22T17:21:38.291" v="0" actId="7634"/>
        <pc:sldMkLst>
          <pc:docMk/>
          <pc:sldMk cId="2801643253" sldId="328"/>
        </pc:sldMkLst>
        <pc:inkChg chg="add">
          <ac:chgData name="Max Willsey" userId="4991600_tp_dropbox" providerId="OAuth2" clId="{1BCA0AE7-DFC2-B94F-BED1-B20CC8733D57}" dt="2019-02-22T17:21:38.291" v="0" actId="7634"/>
          <ac:inkMkLst>
            <pc:docMk/>
            <pc:sldMk cId="2801643253" sldId="328"/>
            <ac:inkMk id="7" creationId="{01E539CA-58BC-B449-9305-379ECF8131A8}"/>
          </ac:inkMkLst>
        </pc:inkChg>
      </pc:sldChg>
      <pc:sldChg chg="addSp">
        <pc:chgData name="Max Willsey" userId="4991600_tp_dropbox" providerId="OAuth2" clId="{1BCA0AE7-DFC2-B94F-BED1-B20CC8733D57}" dt="2019-02-22T17:21:38.291" v="0" actId="7634"/>
        <pc:sldMkLst>
          <pc:docMk/>
          <pc:sldMk cId="3702433697" sldId="329"/>
        </pc:sldMkLst>
        <pc:inkChg chg="add">
          <ac:chgData name="Max Willsey" userId="4991600_tp_dropbox" providerId="OAuth2" clId="{1BCA0AE7-DFC2-B94F-BED1-B20CC8733D57}" dt="2019-02-22T17:21:38.291" v="0" actId="7634"/>
          <ac:inkMkLst>
            <pc:docMk/>
            <pc:sldMk cId="3702433697" sldId="329"/>
            <ac:inkMk id="7" creationId="{A7824DE6-11BF-5144-BECD-18B9EF027C11}"/>
          </ac:inkMkLst>
        </pc:inkChg>
      </pc:sldChg>
      <pc:sldChg chg="addSp">
        <pc:chgData name="Max Willsey" userId="4991600_tp_dropbox" providerId="OAuth2" clId="{1BCA0AE7-DFC2-B94F-BED1-B20CC8733D57}" dt="2019-02-22T17:21:38.291" v="0" actId="7634"/>
        <pc:sldMkLst>
          <pc:docMk/>
          <pc:sldMk cId="444485535" sldId="331"/>
        </pc:sldMkLst>
        <pc:inkChg chg="add">
          <ac:chgData name="Max Willsey" userId="4991600_tp_dropbox" providerId="OAuth2" clId="{1BCA0AE7-DFC2-B94F-BED1-B20CC8733D57}" dt="2019-02-22T17:21:38.291" v="0" actId="7634"/>
          <ac:inkMkLst>
            <pc:docMk/>
            <pc:sldMk cId="444485535" sldId="331"/>
            <ac:inkMk id="5" creationId="{711384CD-B8C2-8E4B-902D-499744F6C05E}"/>
          </ac:inkMkLst>
        </pc:inkChg>
      </pc:sldChg>
      <pc:sldChg chg="addSp">
        <pc:chgData name="Max Willsey" userId="4991600_tp_dropbox" providerId="OAuth2" clId="{1BCA0AE7-DFC2-B94F-BED1-B20CC8733D57}" dt="2019-02-22T17:21:38.291" v="0" actId="7634"/>
        <pc:sldMkLst>
          <pc:docMk/>
          <pc:sldMk cId="2202795708" sldId="332"/>
        </pc:sldMkLst>
        <pc:inkChg chg="add">
          <ac:chgData name="Max Willsey" userId="4991600_tp_dropbox" providerId="OAuth2" clId="{1BCA0AE7-DFC2-B94F-BED1-B20CC8733D57}" dt="2019-02-22T17:21:38.291" v="0" actId="7634"/>
          <ac:inkMkLst>
            <pc:docMk/>
            <pc:sldMk cId="2202795708" sldId="332"/>
            <ac:inkMk id="3" creationId="{761877C9-0602-EB4B-A018-8B4F9A209173}"/>
          </ac:inkMkLst>
        </pc:inkChg>
      </pc:sldChg>
      <pc:sldChg chg="addSp">
        <pc:chgData name="Max Willsey" userId="4991600_tp_dropbox" providerId="OAuth2" clId="{1BCA0AE7-DFC2-B94F-BED1-B20CC8733D57}" dt="2019-02-22T17:21:38.291" v="0" actId="7634"/>
        <pc:sldMkLst>
          <pc:docMk/>
          <pc:sldMk cId="227888381" sldId="333"/>
        </pc:sldMkLst>
        <pc:inkChg chg="add">
          <ac:chgData name="Max Willsey" userId="4991600_tp_dropbox" providerId="OAuth2" clId="{1BCA0AE7-DFC2-B94F-BED1-B20CC8733D57}" dt="2019-02-22T17:21:38.291" v="0" actId="7634"/>
          <ac:inkMkLst>
            <pc:docMk/>
            <pc:sldMk cId="227888381" sldId="333"/>
            <ac:inkMk id="3" creationId="{1BC79189-D25D-2D4F-A777-9C52E4FC0B29}"/>
          </ac:inkMkLst>
        </pc:inkChg>
      </pc:sldChg>
      <pc:sldChg chg="addSp">
        <pc:chgData name="Max Willsey" userId="4991600_tp_dropbox" providerId="OAuth2" clId="{1BCA0AE7-DFC2-B94F-BED1-B20CC8733D57}" dt="2019-02-22T17:21:38.291" v="0" actId="7634"/>
        <pc:sldMkLst>
          <pc:docMk/>
          <pc:sldMk cId="1975158620" sldId="334"/>
        </pc:sldMkLst>
        <pc:inkChg chg="add">
          <ac:chgData name="Max Willsey" userId="4991600_tp_dropbox" providerId="OAuth2" clId="{1BCA0AE7-DFC2-B94F-BED1-B20CC8733D57}" dt="2019-02-22T17:21:38.291" v="0" actId="7634"/>
          <ac:inkMkLst>
            <pc:docMk/>
            <pc:sldMk cId="1975158620" sldId="334"/>
            <ac:inkMk id="3" creationId="{8167C4D8-8699-9C4A-8B87-3AFEC0771F76}"/>
          </ac:inkMkLst>
        </pc:inkChg>
      </pc:sldChg>
      <pc:sldChg chg="addSp">
        <pc:chgData name="Max Willsey" userId="4991600_tp_dropbox" providerId="OAuth2" clId="{1BCA0AE7-DFC2-B94F-BED1-B20CC8733D57}" dt="2019-02-22T17:21:38.291" v="0" actId="7634"/>
        <pc:sldMkLst>
          <pc:docMk/>
          <pc:sldMk cId="440798134" sldId="335"/>
        </pc:sldMkLst>
        <pc:inkChg chg="add">
          <ac:chgData name="Max Willsey" userId="4991600_tp_dropbox" providerId="OAuth2" clId="{1BCA0AE7-DFC2-B94F-BED1-B20CC8733D57}" dt="2019-02-22T17:21:38.291" v="0" actId="7634"/>
          <ac:inkMkLst>
            <pc:docMk/>
            <pc:sldMk cId="440798134" sldId="335"/>
            <ac:inkMk id="4" creationId="{1251DEB8-2745-8A44-AB45-245A9C43A543}"/>
          </ac:inkMkLst>
        </pc:inkChg>
      </pc:sldChg>
      <pc:sldChg chg="addSp">
        <pc:chgData name="Max Willsey" userId="4991600_tp_dropbox" providerId="OAuth2" clId="{1BCA0AE7-DFC2-B94F-BED1-B20CC8733D57}" dt="2019-02-22T17:21:38.291" v="0" actId="7634"/>
        <pc:sldMkLst>
          <pc:docMk/>
          <pc:sldMk cId="425352972" sldId="337"/>
        </pc:sldMkLst>
        <pc:inkChg chg="add">
          <ac:chgData name="Max Willsey" userId="4991600_tp_dropbox" providerId="OAuth2" clId="{1BCA0AE7-DFC2-B94F-BED1-B20CC8733D57}" dt="2019-02-22T17:21:38.291" v="0" actId="7634"/>
          <ac:inkMkLst>
            <pc:docMk/>
            <pc:sldMk cId="425352972" sldId="337"/>
            <ac:inkMk id="2" creationId="{E6F0E45B-FD71-6A4F-A636-31A3EE901D52}"/>
          </ac:inkMkLst>
        </pc:inkChg>
      </pc:sldChg>
      <pc:sldChg chg="addSp">
        <pc:chgData name="Max Willsey" userId="4991600_tp_dropbox" providerId="OAuth2" clId="{1BCA0AE7-DFC2-B94F-BED1-B20CC8733D57}" dt="2019-02-22T17:21:38.291" v="0" actId="7634"/>
        <pc:sldMkLst>
          <pc:docMk/>
          <pc:sldMk cId="3195082517" sldId="361"/>
        </pc:sldMkLst>
        <pc:inkChg chg="add">
          <ac:chgData name="Max Willsey" userId="4991600_tp_dropbox" providerId="OAuth2" clId="{1BCA0AE7-DFC2-B94F-BED1-B20CC8733D57}" dt="2019-02-22T17:21:38.291" v="0" actId="7634"/>
          <ac:inkMkLst>
            <pc:docMk/>
            <pc:sldMk cId="3195082517" sldId="361"/>
            <ac:inkMk id="4" creationId="{7FDCFC3B-A869-6144-8DB0-03FF34456FB8}"/>
          </ac:inkMkLst>
        </pc:inkChg>
      </pc:sldChg>
      <pc:sldChg chg="addSp">
        <pc:chgData name="Max Willsey" userId="4991600_tp_dropbox" providerId="OAuth2" clId="{1BCA0AE7-DFC2-B94F-BED1-B20CC8733D57}" dt="2019-02-22T17:21:38.291" v="0" actId="7634"/>
        <pc:sldMkLst>
          <pc:docMk/>
          <pc:sldMk cId="713897528" sldId="364"/>
        </pc:sldMkLst>
        <pc:inkChg chg="add">
          <ac:chgData name="Max Willsey" userId="4991600_tp_dropbox" providerId="OAuth2" clId="{1BCA0AE7-DFC2-B94F-BED1-B20CC8733D57}" dt="2019-02-22T17:21:38.291" v="0" actId="7634"/>
          <ac:inkMkLst>
            <pc:docMk/>
            <pc:sldMk cId="713897528" sldId="364"/>
            <ac:inkMk id="7" creationId="{38155689-394C-134D-99CB-08EED90C495D}"/>
          </ac:inkMkLst>
        </pc:inkChg>
      </pc:sldChg>
      <pc:sldChg chg="addSp">
        <pc:chgData name="Max Willsey" userId="4991600_tp_dropbox" providerId="OAuth2" clId="{1BCA0AE7-DFC2-B94F-BED1-B20CC8733D57}" dt="2019-02-22T17:21:38.291" v="0" actId="7634"/>
        <pc:sldMkLst>
          <pc:docMk/>
          <pc:sldMk cId="2261646789" sldId="365"/>
        </pc:sldMkLst>
        <pc:inkChg chg="add">
          <ac:chgData name="Max Willsey" userId="4991600_tp_dropbox" providerId="OAuth2" clId="{1BCA0AE7-DFC2-B94F-BED1-B20CC8733D57}" dt="2019-02-22T17:21:38.291" v="0" actId="7634"/>
          <ac:inkMkLst>
            <pc:docMk/>
            <pc:sldMk cId="2261646789" sldId="365"/>
            <ac:inkMk id="3" creationId="{EEBD53F6-E10D-2844-B1A4-347A1CF5ADC9}"/>
          </ac:inkMkLst>
        </pc:inkChg>
      </pc:sldChg>
      <pc:sldChg chg="addSp">
        <pc:chgData name="Max Willsey" userId="4991600_tp_dropbox" providerId="OAuth2" clId="{1BCA0AE7-DFC2-B94F-BED1-B20CC8733D57}" dt="2019-02-22T17:21:38.291" v="0" actId="7634"/>
        <pc:sldMkLst>
          <pc:docMk/>
          <pc:sldMk cId="139144306" sldId="366"/>
        </pc:sldMkLst>
        <pc:inkChg chg="add">
          <ac:chgData name="Max Willsey" userId="4991600_tp_dropbox" providerId="OAuth2" clId="{1BCA0AE7-DFC2-B94F-BED1-B20CC8733D57}" dt="2019-02-22T17:21:38.291" v="0" actId="7634"/>
          <ac:inkMkLst>
            <pc:docMk/>
            <pc:sldMk cId="139144306" sldId="366"/>
            <ac:inkMk id="3" creationId="{27DBF149-4AC9-5347-8CB2-27F674E26BC7}"/>
          </ac:inkMkLst>
        </pc:inkChg>
      </pc:sldChg>
      <pc:sldChg chg="addSp">
        <pc:chgData name="Max Willsey" userId="4991600_tp_dropbox" providerId="OAuth2" clId="{1BCA0AE7-DFC2-B94F-BED1-B20CC8733D57}" dt="2019-02-22T17:21:38.291" v="0" actId="7634"/>
        <pc:sldMkLst>
          <pc:docMk/>
          <pc:sldMk cId="2126831592" sldId="367"/>
        </pc:sldMkLst>
        <pc:inkChg chg="add">
          <ac:chgData name="Max Willsey" userId="4991600_tp_dropbox" providerId="OAuth2" clId="{1BCA0AE7-DFC2-B94F-BED1-B20CC8733D57}" dt="2019-02-22T17:21:38.291" v="0" actId="7634"/>
          <ac:inkMkLst>
            <pc:docMk/>
            <pc:sldMk cId="2126831592" sldId="367"/>
            <ac:inkMk id="5" creationId="{99D8A217-75D3-1143-B131-9709834100BA}"/>
          </ac:inkMkLst>
        </pc:inkChg>
      </pc:sldChg>
      <pc:sldChg chg="addSp">
        <pc:chgData name="Max Willsey" userId="4991600_tp_dropbox" providerId="OAuth2" clId="{1BCA0AE7-DFC2-B94F-BED1-B20CC8733D57}" dt="2019-02-22T17:21:38.291" v="0" actId="7634"/>
        <pc:sldMkLst>
          <pc:docMk/>
          <pc:sldMk cId="1957050211" sldId="368"/>
        </pc:sldMkLst>
        <pc:inkChg chg="add">
          <ac:chgData name="Max Willsey" userId="4991600_tp_dropbox" providerId="OAuth2" clId="{1BCA0AE7-DFC2-B94F-BED1-B20CC8733D57}" dt="2019-02-22T17:21:38.291" v="0" actId="7634"/>
          <ac:inkMkLst>
            <pc:docMk/>
            <pc:sldMk cId="1957050211" sldId="368"/>
            <ac:inkMk id="12" creationId="{5278BC79-BDA4-5B48-8F0C-AFDD3CD5F62F}"/>
          </ac:inkMkLst>
        </pc:ink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2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2105EB-91D5-4326-8DCC-BFADB840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807527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2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837ACB-247F-49B5-B960-EEFFB132B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052288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5de957305e_0_139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63" name="Google Shape;663;g5de957305e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635253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4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44" name="Google Shape;744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473643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4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53" name="Google Shape;753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73332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g5def3de3d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" name="Google Shape;784;g5def3de3de_0_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5" name="Google Shape;785;g5def3de3de_0_0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88262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45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63" name="Google Shape;763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137211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g5def3de3d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" name="Google Shape;784;g5def3de3de_0_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5" name="Google Shape;785;g5def3de3de_0_0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00063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46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73" name="Google Shape;773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684344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48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57" name="Google Shape;857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261755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p5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1" name="Google Shape;881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191015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49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71" name="Google Shape;871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757825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1" name="Google Shape;891;p5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Could also do Rd B, Rd A, Wr A, Wr B.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2" name="Google Shape;892;p51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3" name="Google Shape;893;p51:notes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7957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39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08" name="Google Shape;708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892791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p5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04" name="Google Shape;904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089503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5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4" name="Google Shape;914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682793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</a:t>
            </a:r>
          </a:p>
          <a:p>
            <a:r>
              <a:rPr lang="en-US" dirty="0"/>
              <a:t>A: smaller block size pulls fewer bytes into $ </a:t>
            </a:r>
            <a:r>
              <a:rPr lang="en-US"/>
              <a:t>on miss</a:t>
            </a:r>
            <a:endParaRPr lang="en-US" dirty="0"/>
          </a:p>
          <a:p>
            <a:r>
              <a:rPr lang="en-US" dirty="0"/>
              <a:t>B: more options to place blocks before need to evict</a:t>
            </a:r>
          </a:p>
          <a:p>
            <a:r>
              <a:rPr lang="en-US" dirty="0"/>
              <a:t>C: </a:t>
            </a:r>
            <a:r>
              <a:rPr lang="en-US" dirty="0" err="1"/>
              <a:t>freq</a:t>
            </a:r>
            <a:r>
              <a:rPr lang="en-US" dirty="0"/>
              <a:t> used blocks rarely get evicted, so fewer write-backs</a:t>
            </a:r>
          </a:p>
          <a:p>
            <a:r>
              <a:rPr lang="en-US" dirty="0"/>
              <a:t>D: yes, write-through!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8863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7" name="Google Shape;157;p5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5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sz="1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sz="13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5:notes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7914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7" name="Google Shape;177;p6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6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sz="1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sz="13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6:notes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34085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9" name="Google Shape;199;p7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7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sz="1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sz="13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7:notes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75276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18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1" name="Google Shape;47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079578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5de957305e_0_115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3" name="Google Shape;483;g5de957305e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618548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5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4" name="Google Shape;924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036532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p56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2" name="Google Shape;942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66531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35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72" name="Google Shape;672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594456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57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Morgan Kaufmann Publishers</a:t>
            </a:r>
            <a:endParaRPr/>
          </a:p>
        </p:txBody>
      </p:sp>
      <p:sp>
        <p:nvSpPr>
          <p:cNvPr id="951" name="Google Shape;951;p57:notes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2" name="Google Shape;952;p57:notes"/>
          <p:cNvSpPr txBox="1">
            <a:spLocks noGrp="1"/>
          </p:cNvSpPr>
          <p:nvPr>
            <p:ph type="ftr" idx="11"/>
          </p:nvPr>
        </p:nvSpPr>
        <p:spPr>
          <a:xfrm>
            <a:off x="0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Chapter 5 — Large and Fast: Exploiting Memory Hierarchy</a:t>
            </a:r>
            <a:endParaRPr/>
          </a:p>
        </p:txBody>
      </p:sp>
      <p:sp>
        <p:nvSpPr>
          <p:cNvPr id="953" name="Google Shape;953;p57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4" name="Google Shape;954;p57:notes"/>
          <p:cNvSpPr>
            <a:spLocks noGrp="1" noRot="1" noChangeAspect="1"/>
          </p:cNvSpPr>
          <p:nvPr>
            <p:ph type="sldImg" idx="3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55" name="Google Shape;955;p57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52282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58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3" name="Google Shape;963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64" name="Google Shape;964;p58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QPI – QuickPath Interconnect (for floating point)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5" name="Google Shape;965;p58:notes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56758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59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32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1" name="Google Shape;1011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12" name="Google Shape;1012;p59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3" name="Google Shape;1013;p59:notes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4530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36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1" name="Google Shape;681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02625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37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0" name="Google Shape;690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88415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38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9" name="Google Shape;699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33416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39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08" name="Google Shape;708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0283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4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7" name="Google Shape;717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693846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4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26" name="Google Shape;726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38843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61B0D-4F45-4C9A-931A-50F88C03B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52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4DB61B0D-4F45-4C9A-931A-50F88C03B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757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4DB61B0D-4F45-4C9A-931A-50F88C03B46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560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61B0D-4F45-4C9A-931A-50F88C03B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38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61B0D-4F45-4C9A-931A-50F88C03B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09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ustom Layout">
  <p:cSld name="Custom Layou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781800"/>
            <a:ext cx="9144000" cy="87313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6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8373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4DB61B0D-4F45-4C9A-931A-50F88C03B4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07901" y="-2231"/>
            <a:ext cx="7360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CMPT 295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62710" y="-2231"/>
            <a:ext cx="12186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L17:  Caches</a:t>
            </a:r>
            <a:r>
              <a:rPr lang="en-US" sz="900" b="0" i="0" baseline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 IV</a:t>
            </a:r>
            <a:endParaRPr lang="en-US" sz="900" b="0" i="0" dirty="0">
              <a:solidFill>
                <a:schemeClr val="bg1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427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5de957305e_0_13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  <a:endParaRPr sz="4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6" name="Google Shape;666;g5de957305e_0_139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9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3200"/>
              <a:buFont typeface="Arial"/>
              <a:buChar char="•"/>
            </a:pPr>
            <a:r>
              <a:rPr lang="en-US" dirty="0">
                <a:solidFill>
                  <a:srgbClr val="A5A5A5"/>
                </a:solidFill>
              </a:rPr>
              <a:t>AMAT</a:t>
            </a:r>
            <a:endParaRPr dirty="0">
              <a:solidFill>
                <a:srgbClr val="A5A5A5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Multilevel Caches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B7B7B7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Improving Cache Performance</a:t>
            </a:r>
            <a:endParaRPr dirty="0">
              <a:solidFill>
                <a:srgbClr val="B7B7B7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Anatomy of a Cache Question</a:t>
            </a:r>
            <a:endParaRPr dirty="0">
              <a:solidFill>
                <a:srgbClr val="FF0000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 Cache Questions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A5A5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Bonus:  Contemporary Cache Specs</a:t>
            </a:r>
            <a:endParaRPr dirty="0"/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7" name="Google Shape;667;g5de957305e_0_13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8" name="Google Shape;668;g5de957305e_0_13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9" name="Google Shape;669;g5de957305e_0_1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1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658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4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Example 1</a:t>
            </a:r>
            <a:endParaRPr sz="4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7" name="Google Shape;747;p43"/>
          <p:cNvSpPr txBox="1">
            <a:spLocks noGrp="1"/>
          </p:cNvSpPr>
          <p:nvPr>
            <p:ph type="body" idx="1"/>
          </p:nvPr>
        </p:nvSpPr>
        <p:spPr>
          <a:xfrm>
            <a:off x="1" y="1280954"/>
            <a:ext cx="9144000" cy="5212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Only use L1$: 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32 KiB,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8 B,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4-way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LRU, write-through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char A[] is block aligned and SIZE = 32 MiB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char *A = (char *) malloc (SIZE*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sizeof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(char));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/* number of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STRETCHes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*/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for (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= 0;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&lt; (SIZE/STRETCH);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++) {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/* go up to STRETCH */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for(j=0;j&lt;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STRETCH;j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++)    sum  += A[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STRETCH+j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];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/* down from STRETCH */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for(j=STRETCH-1;j&gt;=0;j--) prod </a:t>
            </a:r>
            <a:r>
              <a:rPr lang="en-US" sz="1900" dirty="0"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= A[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STRETCH+j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];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}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400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inner for loop hits same indices as 1</a:t>
            </a:r>
            <a:r>
              <a:rPr lang="en-US" sz="2400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inner for loop, but in reverse order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Always traverse full SIZE, regardless of STRETCH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8" name="Google Shape;748;p4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9" name="Google Shape;749;p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0" name="Google Shape;750;p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10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9477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4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Example 1</a:t>
            </a:r>
            <a:endParaRPr sz="4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6" name="Google Shape;756;p44"/>
          <p:cNvSpPr txBox="1">
            <a:spLocks noGrp="1"/>
          </p:cNvSpPr>
          <p:nvPr>
            <p:ph type="body" idx="1"/>
          </p:nvPr>
        </p:nvSpPr>
        <p:spPr>
          <a:xfrm>
            <a:off x="0" y="1280954"/>
            <a:ext cx="9329738" cy="5212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Only use L1$: 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32 KiB,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8 B,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4, LRU, write-through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char A[] is block aligned and SIZE = 32 MiB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char *A = (char *) malloc (SIZE*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sizeof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(char));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for (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= 0;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&lt; (SIZE/STRETCH);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++) {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for(j=0;j&lt;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STRETCH;j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++)    sum  += A[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STRETCH+j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];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for(j=STRETCH-1;j&gt;=0;j</a:t>
            </a:r>
            <a:r>
              <a:rPr lang="en-US" sz="1900" dirty="0">
                <a:latin typeface="Courier New"/>
                <a:ea typeface="Courier New"/>
                <a:cs typeface="Courier New"/>
                <a:sym typeface="Courier New"/>
              </a:rPr>
              <a:t>--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 prod </a:t>
            </a:r>
            <a:r>
              <a:rPr lang="en-US" sz="1900" dirty="0"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= A[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STRETCH+j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];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}</a:t>
            </a:r>
            <a:endParaRPr dirty="0"/>
          </a:p>
          <a:p>
            <a:pPr marL="457200" marR="0" lvl="0" indent="-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 startAt="2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we double our STRETCH from 1 to 2 to 4 (…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etc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), we notice the number of cache misses doesn’t change!  What is the largest value of STRETCH </a:t>
            </a:r>
            <a:r>
              <a:rPr lang="en-US" sz="2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before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cache misses changes? </a:t>
            </a:r>
            <a:endParaRPr sz="2400" dirty="0"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4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7" name="Google Shape;757;p4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8" name="Google Shape;758;p4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9" name="Google Shape;759;p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11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0" name="Google Shape;760;p44"/>
          <p:cNvSpPr txBox="1"/>
          <p:nvPr/>
        </p:nvSpPr>
        <p:spPr>
          <a:xfrm>
            <a:off x="569949" y="5568625"/>
            <a:ext cx="7188163" cy="6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4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32 KiB, when STRETCH exactly equals </a:t>
            </a:r>
            <a:r>
              <a:rPr lang="en-US" sz="24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24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342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g5def3de3de_0_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 1 (But visual)</a:t>
            </a:r>
            <a:endParaRPr/>
          </a:p>
        </p:txBody>
      </p:sp>
      <p:sp>
        <p:nvSpPr>
          <p:cNvPr id="788" name="Google Shape;788;g5def3de3de_0_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/>
          </a:p>
        </p:txBody>
      </p:sp>
      <p:sp>
        <p:nvSpPr>
          <p:cNvPr id="789" name="Google Shape;789;g5def3de3de_0_0"/>
          <p:cNvSpPr/>
          <p:nvPr/>
        </p:nvSpPr>
        <p:spPr>
          <a:xfrm>
            <a:off x="1109550" y="1970350"/>
            <a:ext cx="1587600" cy="29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g5def3de3de_0_0"/>
          <p:cNvSpPr/>
          <p:nvPr/>
        </p:nvSpPr>
        <p:spPr>
          <a:xfrm>
            <a:off x="1109550" y="2266750"/>
            <a:ext cx="1587600" cy="29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g5def3de3de_0_0"/>
          <p:cNvSpPr/>
          <p:nvPr/>
        </p:nvSpPr>
        <p:spPr>
          <a:xfrm>
            <a:off x="1109550" y="2563150"/>
            <a:ext cx="1587600" cy="29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g5def3de3de_0_0"/>
          <p:cNvSpPr/>
          <p:nvPr/>
        </p:nvSpPr>
        <p:spPr>
          <a:xfrm>
            <a:off x="1109550" y="2859550"/>
            <a:ext cx="1587600" cy="29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g5def3de3de_0_0"/>
          <p:cNvSpPr/>
          <p:nvPr/>
        </p:nvSpPr>
        <p:spPr>
          <a:xfrm>
            <a:off x="1109550" y="3280100"/>
            <a:ext cx="1587600" cy="29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g5def3de3de_0_0"/>
          <p:cNvSpPr/>
          <p:nvPr/>
        </p:nvSpPr>
        <p:spPr>
          <a:xfrm>
            <a:off x="1109550" y="3576500"/>
            <a:ext cx="1587600" cy="29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g5def3de3de_0_0"/>
          <p:cNvSpPr/>
          <p:nvPr/>
        </p:nvSpPr>
        <p:spPr>
          <a:xfrm>
            <a:off x="1109550" y="3872900"/>
            <a:ext cx="1587600" cy="29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g5def3de3de_0_0"/>
          <p:cNvSpPr/>
          <p:nvPr/>
        </p:nvSpPr>
        <p:spPr>
          <a:xfrm>
            <a:off x="1109550" y="4169300"/>
            <a:ext cx="1587600" cy="29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g5def3de3de_0_0"/>
          <p:cNvSpPr/>
          <p:nvPr/>
        </p:nvSpPr>
        <p:spPr>
          <a:xfrm>
            <a:off x="1109550" y="5258750"/>
            <a:ext cx="1587600" cy="29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g5def3de3de_0_0"/>
          <p:cNvSpPr/>
          <p:nvPr/>
        </p:nvSpPr>
        <p:spPr>
          <a:xfrm>
            <a:off x="1109550" y="5555150"/>
            <a:ext cx="1587600" cy="29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g5def3de3de_0_0"/>
          <p:cNvSpPr/>
          <p:nvPr/>
        </p:nvSpPr>
        <p:spPr>
          <a:xfrm>
            <a:off x="1109550" y="5851550"/>
            <a:ext cx="1587600" cy="29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g5def3de3de_0_0"/>
          <p:cNvSpPr/>
          <p:nvPr/>
        </p:nvSpPr>
        <p:spPr>
          <a:xfrm>
            <a:off x="1109550" y="6147950"/>
            <a:ext cx="1587600" cy="29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g5def3de3de_0_0"/>
          <p:cNvSpPr txBox="1"/>
          <p:nvPr/>
        </p:nvSpPr>
        <p:spPr>
          <a:xfrm>
            <a:off x="181725" y="1487325"/>
            <a:ext cx="688800" cy="2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latin typeface="Calibri"/>
                <a:ea typeface="Calibri"/>
                <a:cs typeface="Calibri"/>
                <a:sym typeface="Calibri"/>
              </a:rPr>
              <a:t>Set</a:t>
            </a:r>
            <a:endParaRPr sz="24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2" name="Google Shape;802;g5def3de3de_0_0"/>
          <p:cNvSpPr txBox="1"/>
          <p:nvPr/>
        </p:nvSpPr>
        <p:spPr>
          <a:xfrm>
            <a:off x="353900" y="2319475"/>
            <a:ext cx="354000" cy="4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0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3" name="Google Shape;803;g5def3de3de_0_0"/>
          <p:cNvSpPr txBox="1"/>
          <p:nvPr/>
        </p:nvSpPr>
        <p:spPr>
          <a:xfrm>
            <a:off x="349125" y="3576500"/>
            <a:ext cx="354000" cy="4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1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4" name="Google Shape;804;g5def3de3de_0_0"/>
          <p:cNvSpPr txBox="1"/>
          <p:nvPr/>
        </p:nvSpPr>
        <p:spPr>
          <a:xfrm>
            <a:off x="108125" y="5555150"/>
            <a:ext cx="912300" cy="4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200" baseline="30000"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 - 1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5" name="Google Shape;805;g5def3de3de_0_0"/>
          <p:cNvSpPr/>
          <p:nvPr/>
        </p:nvSpPr>
        <p:spPr>
          <a:xfrm>
            <a:off x="1109550" y="1990400"/>
            <a:ext cx="1587600" cy="2964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g5def3de3de_0_0"/>
          <p:cNvSpPr/>
          <p:nvPr/>
        </p:nvSpPr>
        <p:spPr>
          <a:xfrm>
            <a:off x="1109550" y="2266750"/>
            <a:ext cx="1587600" cy="2964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g5def3de3de_0_0"/>
          <p:cNvSpPr/>
          <p:nvPr/>
        </p:nvSpPr>
        <p:spPr>
          <a:xfrm>
            <a:off x="1109550" y="2563150"/>
            <a:ext cx="1587600" cy="2964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g5def3de3de_0_0"/>
          <p:cNvSpPr/>
          <p:nvPr/>
        </p:nvSpPr>
        <p:spPr>
          <a:xfrm>
            <a:off x="1109550" y="2859550"/>
            <a:ext cx="1587600" cy="2964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g5def3de3de_0_0"/>
          <p:cNvSpPr/>
          <p:nvPr/>
        </p:nvSpPr>
        <p:spPr>
          <a:xfrm>
            <a:off x="1109550" y="3280100"/>
            <a:ext cx="1587600" cy="2964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g5def3de3de_0_0"/>
          <p:cNvSpPr/>
          <p:nvPr/>
        </p:nvSpPr>
        <p:spPr>
          <a:xfrm>
            <a:off x="1109550" y="3576500"/>
            <a:ext cx="1587600" cy="2964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g5def3de3de_0_0"/>
          <p:cNvSpPr/>
          <p:nvPr/>
        </p:nvSpPr>
        <p:spPr>
          <a:xfrm>
            <a:off x="1109550" y="3872900"/>
            <a:ext cx="1587600" cy="2964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g5def3de3de_0_0"/>
          <p:cNvSpPr/>
          <p:nvPr/>
        </p:nvSpPr>
        <p:spPr>
          <a:xfrm>
            <a:off x="1109550" y="4169300"/>
            <a:ext cx="1587600" cy="2964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g5def3de3de_0_0"/>
          <p:cNvSpPr/>
          <p:nvPr/>
        </p:nvSpPr>
        <p:spPr>
          <a:xfrm>
            <a:off x="1109550" y="5258750"/>
            <a:ext cx="1587600" cy="2964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g5def3de3de_0_0"/>
          <p:cNvSpPr/>
          <p:nvPr/>
        </p:nvSpPr>
        <p:spPr>
          <a:xfrm>
            <a:off x="1109550" y="5555150"/>
            <a:ext cx="1587600" cy="2964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g5def3de3de_0_0"/>
          <p:cNvSpPr/>
          <p:nvPr/>
        </p:nvSpPr>
        <p:spPr>
          <a:xfrm>
            <a:off x="1109550" y="5851550"/>
            <a:ext cx="1587600" cy="2964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6" name="Google Shape;816;g5def3de3de_0_0"/>
          <p:cNvSpPr/>
          <p:nvPr/>
        </p:nvSpPr>
        <p:spPr>
          <a:xfrm>
            <a:off x="1109550" y="6147950"/>
            <a:ext cx="1587600" cy="2964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g5def3de3de_0_0"/>
          <p:cNvSpPr/>
          <p:nvPr/>
        </p:nvSpPr>
        <p:spPr>
          <a:xfrm>
            <a:off x="1109550" y="1990400"/>
            <a:ext cx="1587600" cy="2964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g5def3de3de_0_0"/>
          <p:cNvSpPr/>
          <p:nvPr/>
        </p:nvSpPr>
        <p:spPr>
          <a:xfrm>
            <a:off x="1109550" y="2293113"/>
            <a:ext cx="1587600" cy="2964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g5def3de3de_0_0"/>
          <p:cNvSpPr/>
          <p:nvPr/>
        </p:nvSpPr>
        <p:spPr>
          <a:xfrm>
            <a:off x="1109550" y="2589513"/>
            <a:ext cx="1587600" cy="2964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" name="Google Shape;820;g5def3de3de_0_0"/>
          <p:cNvSpPr/>
          <p:nvPr/>
        </p:nvSpPr>
        <p:spPr>
          <a:xfrm>
            <a:off x="1109550" y="2859538"/>
            <a:ext cx="1587600" cy="2964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" name="Google Shape;821;g5def3de3de_0_0"/>
          <p:cNvSpPr/>
          <p:nvPr/>
        </p:nvSpPr>
        <p:spPr>
          <a:xfrm>
            <a:off x="1109550" y="3270750"/>
            <a:ext cx="1587600" cy="2964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" name="Google Shape;822;g5def3de3de_0_0"/>
          <p:cNvSpPr/>
          <p:nvPr/>
        </p:nvSpPr>
        <p:spPr>
          <a:xfrm>
            <a:off x="1109550" y="3571825"/>
            <a:ext cx="1587600" cy="2964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823;g5def3de3de_0_0"/>
          <p:cNvSpPr/>
          <p:nvPr/>
        </p:nvSpPr>
        <p:spPr>
          <a:xfrm>
            <a:off x="1109550" y="3872900"/>
            <a:ext cx="1587600" cy="2964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4" name="Google Shape;824;g5def3de3de_0_0"/>
          <p:cNvSpPr/>
          <p:nvPr/>
        </p:nvSpPr>
        <p:spPr>
          <a:xfrm>
            <a:off x="1109550" y="4169300"/>
            <a:ext cx="1587600" cy="2964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g5def3de3de_0_0"/>
          <p:cNvSpPr/>
          <p:nvPr/>
        </p:nvSpPr>
        <p:spPr>
          <a:xfrm>
            <a:off x="1109550" y="5258750"/>
            <a:ext cx="1587600" cy="2964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Google Shape;826;g5def3de3de_0_0"/>
          <p:cNvSpPr/>
          <p:nvPr/>
        </p:nvSpPr>
        <p:spPr>
          <a:xfrm>
            <a:off x="1109550" y="5555138"/>
            <a:ext cx="1587600" cy="2964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g5def3de3de_0_0"/>
          <p:cNvSpPr/>
          <p:nvPr/>
        </p:nvSpPr>
        <p:spPr>
          <a:xfrm>
            <a:off x="1109550" y="5851550"/>
            <a:ext cx="1587600" cy="2964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g5def3de3de_0_0"/>
          <p:cNvSpPr/>
          <p:nvPr/>
        </p:nvSpPr>
        <p:spPr>
          <a:xfrm>
            <a:off x="1109550" y="6147950"/>
            <a:ext cx="1587600" cy="2964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g5def3de3de_0_0"/>
          <p:cNvSpPr txBox="1"/>
          <p:nvPr/>
        </p:nvSpPr>
        <p:spPr>
          <a:xfrm>
            <a:off x="5216100" y="1870925"/>
            <a:ext cx="588900" cy="4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A[0]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30" name="Google Shape;830;g5def3de3de_0_0"/>
          <p:cNvCxnSpPr>
            <a:endCxn id="817" idx="3"/>
          </p:cNvCxnSpPr>
          <p:nvPr/>
        </p:nvCxnSpPr>
        <p:spPr>
          <a:xfrm flipH="1">
            <a:off x="2697150" y="2081900"/>
            <a:ext cx="2519100" cy="567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31" name="Google Shape;831;g5def3de3de_0_0"/>
          <p:cNvSpPr txBox="1"/>
          <p:nvPr/>
        </p:nvSpPr>
        <p:spPr>
          <a:xfrm>
            <a:off x="5216100" y="2230275"/>
            <a:ext cx="588900" cy="4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A[8]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32" name="Google Shape;832;g5def3de3de_0_0"/>
          <p:cNvCxnSpPr>
            <a:stCxn id="831" idx="1"/>
          </p:cNvCxnSpPr>
          <p:nvPr/>
        </p:nvCxnSpPr>
        <p:spPr>
          <a:xfrm flipH="1">
            <a:off x="2758500" y="2441325"/>
            <a:ext cx="2457600" cy="10059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33" name="Google Shape;833;g5def3de3de_0_0"/>
          <p:cNvSpPr txBox="1"/>
          <p:nvPr/>
        </p:nvSpPr>
        <p:spPr>
          <a:xfrm>
            <a:off x="5216100" y="2673300"/>
            <a:ext cx="912300" cy="4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A[2</a:t>
            </a:r>
            <a:r>
              <a:rPr lang="en-US" sz="1800" baseline="30000">
                <a:latin typeface="Calibri"/>
                <a:ea typeface="Calibri"/>
                <a:cs typeface="Calibri"/>
                <a:sym typeface="Calibri"/>
              </a:rPr>
              <a:t>12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-8]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34" name="Google Shape;834;g5def3de3de_0_0"/>
          <p:cNvCxnSpPr>
            <a:endCxn id="825" idx="3"/>
          </p:cNvCxnSpPr>
          <p:nvPr/>
        </p:nvCxnSpPr>
        <p:spPr>
          <a:xfrm flipH="1">
            <a:off x="2697150" y="2884250"/>
            <a:ext cx="2519100" cy="25227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35" name="Google Shape;835;g5def3de3de_0_0"/>
          <p:cNvSpPr txBox="1"/>
          <p:nvPr/>
        </p:nvSpPr>
        <p:spPr>
          <a:xfrm>
            <a:off x="5216100" y="3217950"/>
            <a:ext cx="846600" cy="4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A[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18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]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36" name="Google Shape;836;g5def3de3de_0_0"/>
          <p:cNvCxnSpPr>
            <a:stCxn id="835" idx="1"/>
          </p:cNvCxnSpPr>
          <p:nvPr/>
        </p:nvCxnSpPr>
        <p:spPr>
          <a:xfrm rot="10800000">
            <a:off x="2697000" y="2453400"/>
            <a:ext cx="2519100" cy="9756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37" name="Google Shape;837;g5def3de3de_0_0"/>
          <p:cNvSpPr txBox="1"/>
          <p:nvPr/>
        </p:nvSpPr>
        <p:spPr>
          <a:xfrm>
            <a:off x="4872575" y="3809325"/>
            <a:ext cx="3814200" cy="4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Cache is full after 32 KiB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[A[0], A[2</a:t>
            </a:r>
            <a:r>
              <a:rPr lang="en-US" sz="1800" baseline="30000">
                <a:latin typeface="Calibri"/>
                <a:ea typeface="Calibri"/>
                <a:cs typeface="Calibri"/>
                <a:sym typeface="Calibri"/>
              </a:rPr>
              <a:t>15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 - 1]] (green)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8" name="Google Shape;838;g5def3de3de_0_0"/>
          <p:cNvSpPr txBox="1"/>
          <p:nvPr/>
        </p:nvSpPr>
        <p:spPr>
          <a:xfrm>
            <a:off x="6553200" y="1870925"/>
            <a:ext cx="748500" cy="4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A[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18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]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9" name="Google Shape;839;g5def3de3de_0_0"/>
          <p:cNvSpPr txBox="1"/>
          <p:nvPr/>
        </p:nvSpPr>
        <p:spPr>
          <a:xfrm>
            <a:off x="6553200" y="2230275"/>
            <a:ext cx="1018500" cy="4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A[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18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+8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]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0" name="Google Shape;840;g5def3de3de_0_0"/>
          <p:cNvSpPr txBox="1"/>
          <p:nvPr/>
        </p:nvSpPr>
        <p:spPr>
          <a:xfrm>
            <a:off x="6553200" y="2673300"/>
            <a:ext cx="1308600" cy="4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A[2</a:t>
            </a:r>
            <a:r>
              <a:rPr lang="en-US" sz="1800" baseline="30000">
                <a:latin typeface="Calibri"/>
                <a:ea typeface="Calibri"/>
                <a:cs typeface="Calibri"/>
                <a:sym typeface="Calibri"/>
              </a:rPr>
              <a:t>15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18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-8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]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42" name="Google Shape;842;g5def3de3de_0_0"/>
          <p:cNvCxnSpPr>
            <a:stCxn id="838" idx="1"/>
            <a:endCxn id="817" idx="3"/>
          </p:cNvCxnSpPr>
          <p:nvPr/>
        </p:nvCxnSpPr>
        <p:spPr>
          <a:xfrm flipH="1">
            <a:off x="2697300" y="2081975"/>
            <a:ext cx="3855900" cy="567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43" name="Google Shape;843;g5def3de3de_0_0"/>
          <p:cNvCxnSpPr>
            <a:stCxn id="839" idx="1"/>
            <a:endCxn id="821" idx="3"/>
          </p:cNvCxnSpPr>
          <p:nvPr/>
        </p:nvCxnSpPr>
        <p:spPr>
          <a:xfrm flipH="1">
            <a:off x="2697300" y="2441325"/>
            <a:ext cx="3855900" cy="9777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44" name="Google Shape;844;g5def3de3de_0_0"/>
          <p:cNvCxnSpPr>
            <a:stCxn id="840" idx="1"/>
            <a:endCxn id="825" idx="3"/>
          </p:cNvCxnSpPr>
          <p:nvPr/>
        </p:nvCxnSpPr>
        <p:spPr>
          <a:xfrm flipH="1">
            <a:off x="2697300" y="2884350"/>
            <a:ext cx="3855900" cy="25227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90692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4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Example 1</a:t>
            </a:r>
            <a:endParaRPr sz="4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6" name="Google Shape;766;p45"/>
          <p:cNvSpPr txBox="1">
            <a:spLocks noGrp="1"/>
          </p:cNvSpPr>
          <p:nvPr>
            <p:ph type="body" idx="1"/>
          </p:nvPr>
        </p:nvSpPr>
        <p:spPr>
          <a:xfrm>
            <a:off x="0" y="1280954"/>
            <a:ext cx="9486900" cy="5212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Only use L1$: 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32 KiB,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8 B,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4, LRU, write-through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char A[] is block aligned and SIZE = 32 MiB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char *A = (char *) malloc (SIZE*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sizeof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(char));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for (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= 0;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&lt; (SIZE/STRETCH);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++) {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for(j=0;j&lt;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STRETCH;j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++)    sum  += A[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STRETCH+j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];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for(j=STRETCH-1;j&gt;=0;j</a:t>
            </a:r>
            <a:r>
              <a:rPr lang="en-US" sz="1900" dirty="0">
                <a:latin typeface="Courier New"/>
                <a:ea typeface="Courier New"/>
                <a:cs typeface="Courier New"/>
                <a:sym typeface="Courier New"/>
              </a:rPr>
              <a:t>--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 prod </a:t>
            </a:r>
            <a:r>
              <a:rPr lang="en-US" sz="1900" dirty="0"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= A[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STRETCH+j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];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}</a:t>
            </a:r>
            <a:endParaRPr dirty="0"/>
          </a:p>
          <a:p>
            <a:pPr marL="457200" marR="0" lvl="0" indent="-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 startAt="3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we double our STRETCH from (b), what is the ratio of cache </a:t>
            </a:r>
            <a:r>
              <a:rPr lang="en-US" sz="2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hits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</a:t>
            </a:r>
            <a:r>
              <a:rPr lang="en-US" sz="2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misses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24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7" name="Google Shape;767;p4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8" name="Google Shape;768;p4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9" name="Google Shape;769;p4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13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0" name="Google Shape;770;p45"/>
          <p:cNvSpPr txBox="1"/>
          <p:nvPr/>
        </p:nvSpPr>
        <p:spPr>
          <a:xfrm>
            <a:off x="317137" y="4547155"/>
            <a:ext cx="9169763" cy="13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Now STRETCH = 64 KiB.  Moving sequentially by byte, so each block for entire 1</a:t>
            </a:r>
            <a:r>
              <a:rPr lang="en-US" sz="2400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st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 inner loop has 1 miss and 7 hits (7:1).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Upper half of STRETCH lives in cache, so first half of 2</a:t>
            </a:r>
            <a:r>
              <a:rPr lang="en-US" sz="2400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nd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"/>
                  </a:ext>
                </a:extLst>
              </a:rPr>
              <a:t> inner loop is 8 hits/block (8:0).  Second half is as before (7:1).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070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g5def3de3de_0_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 1 (But visual)</a:t>
            </a:r>
            <a:endParaRPr/>
          </a:p>
        </p:txBody>
      </p:sp>
      <p:sp>
        <p:nvSpPr>
          <p:cNvPr id="788" name="Google Shape;788;g5def3de3de_0_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/>
          </a:p>
        </p:txBody>
      </p:sp>
      <p:sp>
        <p:nvSpPr>
          <p:cNvPr id="789" name="Google Shape;789;g5def3de3de_0_0"/>
          <p:cNvSpPr/>
          <p:nvPr/>
        </p:nvSpPr>
        <p:spPr>
          <a:xfrm>
            <a:off x="1109550" y="1970350"/>
            <a:ext cx="1587600" cy="29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g5def3de3de_0_0"/>
          <p:cNvSpPr/>
          <p:nvPr/>
        </p:nvSpPr>
        <p:spPr>
          <a:xfrm>
            <a:off x="1109550" y="2266750"/>
            <a:ext cx="1587600" cy="29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g5def3de3de_0_0"/>
          <p:cNvSpPr/>
          <p:nvPr/>
        </p:nvSpPr>
        <p:spPr>
          <a:xfrm>
            <a:off x="1109550" y="2563150"/>
            <a:ext cx="1587600" cy="29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g5def3de3de_0_0"/>
          <p:cNvSpPr/>
          <p:nvPr/>
        </p:nvSpPr>
        <p:spPr>
          <a:xfrm>
            <a:off x="1109550" y="2859550"/>
            <a:ext cx="1587600" cy="29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g5def3de3de_0_0"/>
          <p:cNvSpPr/>
          <p:nvPr/>
        </p:nvSpPr>
        <p:spPr>
          <a:xfrm>
            <a:off x="1109550" y="3280100"/>
            <a:ext cx="1587600" cy="29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g5def3de3de_0_0"/>
          <p:cNvSpPr/>
          <p:nvPr/>
        </p:nvSpPr>
        <p:spPr>
          <a:xfrm>
            <a:off x="1109550" y="3576500"/>
            <a:ext cx="1587600" cy="29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g5def3de3de_0_0"/>
          <p:cNvSpPr/>
          <p:nvPr/>
        </p:nvSpPr>
        <p:spPr>
          <a:xfrm>
            <a:off x="1109550" y="3872900"/>
            <a:ext cx="1587600" cy="29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g5def3de3de_0_0"/>
          <p:cNvSpPr/>
          <p:nvPr/>
        </p:nvSpPr>
        <p:spPr>
          <a:xfrm>
            <a:off x="1109550" y="4169300"/>
            <a:ext cx="1587600" cy="29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g5def3de3de_0_0"/>
          <p:cNvSpPr/>
          <p:nvPr/>
        </p:nvSpPr>
        <p:spPr>
          <a:xfrm>
            <a:off x="1109550" y="5258750"/>
            <a:ext cx="1587600" cy="29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g5def3de3de_0_0"/>
          <p:cNvSpPr/>
          <p:nvPr/>
        </p:nvSpPr>
        <p:spPr>
          <a:xfrm>
            <a:off x="1109550" y="5555150"/>
            <a:ext cx="1587600" cy="29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g5def3de3de_0_0"/>
          <p:cNvSpPr/>
          <p:nvPr/>
        </p:nvSpPr>
        <p:spPr>
          <a:xfrm>
            <a:off x="1109550" y="5851550"/>
            <a:ext cx="1587600" cy="29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g5def3de3de_0_0"/>
          <p:cNvSpPr/>
          <p:nvPr/>
        </p:nvSpPr>
        <p:spPr>
          <a:xfrm>
            <a:off x="1109550" y="6147950"/>
            <a:ext cx="1587600" cy="29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g5def3de3de_0_0"/>
          <p:cNvSpPr txBox="1"/>
          <p:nvPr/>
        </p:nvSpPr>
        <p:spPr>
          <a:xfrm>
            <a:off x="181725" y="1487325"/>
            <a:ext cx="688800" cy="2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latin typeface="Calibri"/>
                <a:ea typeface="Calibri"/>
                <a:cs typeface="Calibri"/>
                <a:sym typeface="Calibri"/>
              </a:rPr>
              <a:t>Set</a:t>
            </a:r>
            <a:endParaRPr sz="24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2" name="Google Shape;802;g5def3de3de_0_0"/>
          <p:cNvSpPr txBox="1"/>
          <p:nvPr/>
        </p:nvSpPr>
        <p:spPr>
          <a:xfrm>
            <a:off x="353900" y="2319475"/>
            <a:ext cx="354000" cy="4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0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3" name="Google Shape;803;g5def3de3de_0_0"/>
          <p:cNvSpPr txBox="1"/>
          <p:nvPr/>
        </p:nvSpPr>
        <p:spPr>
          <a:xfrm>
            <a:off x="349125" y="3576500"/>
            <a:ext cx="354000" cy="4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1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4" name="Google Shape;804;g5def3de3de_0_0"/>
          <p:cNvSpPr txBox="1"/>
          <p:nvPr/>
        </p:nvSpPr>
        <p:spPr>
          <a:xfrm>
            <a:off x="108125" y="5555150"/>
            <a:ext cx="912300" cy="4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200" baseline="30000"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 - 1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5" name="Google Shape;805;g5def3de3de_0_0"/>
          <p:cNvSpPr/>
          <p:nvPr/>
        </p:nvSpPr>
        <p:spPr>
          <a:xfrm>
            <a:off x="1109550" y="1990400"/>
            <a:ext cx="1587600" cy="2964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g5def3de3de_0_0"/>
          <p:cNvSpPr/>
          <p:nvPr/>
        </p:nvSpPr>
        <p:spPr>
          <a:xfrm>
            <a:off x="1109550" y="2266750"/>
            <a:ext cx="1587600" cy="2964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g5def3de3de_0_0"/>
          <p:cNvSpPr/>
          <p:nvPr/>
        </p:nvSpPr>
        <p:spPr>
          <a:xfrm>
            <a:off x="1109550" y="2563150"/>
            <a:ext cx="1587600" cy="2964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g5def3de3de_0_0"/>
          <p:cNvSpPr/>
          <p:nvPr/>
        </p:nvSpPr>
        <p:spPr>
          <a:xfrm>
            <a:off x="1109550" y="2859550"/>
            <a:ext cx="1587600" cy="2964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g5def3de3de_0_0"/>
          <p:cNvSpPr/>
          <p:nvPr/>
        </p:nvSpPr>
        <p:spPr>
          <a:xfrm>
            <a:off x="1109550" y="3280100"/>
            <a:ext cx="1587600" cy="2964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g5def3de3de_0_0"/>
          <p:cNvSpPr/>
          <p:nvPr/>
        </p:nvSpPr>
        <p:spPr>
          <a:xfrm>
            <a:off x="1109550" y="3576500"/>
            <a:ext cx="1587600" cy="2964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g5def3de3de_0_0"/>
          <p:cNvSpPr/>
          <p:nvPr/>
        </p:nvSpPr>
        <p:spPr>
          <a:xfrm>
            <a:off x="1109550" y="3872900"/>
            <a:ext cx="1587600" cy="2964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g5def3de3de_0_0"/>
          <p:cNvSpPr/>
          <p:nvPr/>
        </p:nvSpPr>
        <p:spPr>
          <a:xfrm>
            <a:off x="1109550" y="4169300"/>
            <a:ext cx="1587600" cy="2964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g5def3de3de_0_0"/>
          <p:cNvSpPr/>
          <p:nvPr/>
        </p:nvSpPr>
        <p:spPr>
          <a:xfrm>
            <a:off x="1109550" y="5258750"/>
            <a:ext cx="1587600" cy="2964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g5def3de3de_0_0"/>
          <p:cNvSpPr/>
          <p:nvPr/>
        </p:nvSpPr>
        <p:spPr>
          <a:xfrm>
            <a:off x="1109550" y="5555150"/>
            <a:ext cx="1587600" cy="2964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g5def3de3de_0_0"/>
          <p:cNvSpPr/>
          <p:nvPr/>
        </p:nvSpPr>
        <p:spPr>
          <a:xfrm>
            <a:off x="1109550" y="5851550"/>
            <a:ext cx="1587600" cy="2964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6" name="Google Shape;816;g5def3de3de_0_0"/>
          <p:cNvSpPr/>
          <p:nvPr/>
        </p:nvSpPr>
        <p:spPr>
          <a:xfrm>
            <a:off x="1109550" y="6147950"/>
            <a:ext cx="1587600" cy="2964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g5def3de3de_0_0"/>
          <p:cNvSpPr/>
          <p:nvPr/>
        </p:nvSpPr>
        <p:spPr>
          <a:xfrm>
            <a:off x="1109550" y="1990400"/>
            <a:ext cx="1587600" cy="2964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g5def3de3de_0_0"/>
          <p:cNvSpPr/>
          <p:nvPr/>
        </p:nvSpPr>
        <p:spPr>
          <a:xfrm>
            <a:off x="1109550" y="2293113"/>
            <a:ext cx="1587600" cy="2964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g5def3de3de_0_0"/>
          <p:cNvSpPr/>
          <p:nvPr/>
        </p:nvSpPr>
        <p:spPr>
          <a:xfrm>
            <a:off x="1109550" y="2589513"/>
            <a:ext cx="1587600" cy="2964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" name="Google Shape;820;g5def3de3de_0_0"/>
          <p:cNvSpPr/>
          <p:nvPr/>
        </p:nvSpPr>
        <p:spPr>
          <a:xfrm>
            <a:off x="1109550" y="2859538"/>
            <a:ext cx="1587600" cy="2964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" name="Google Shape;821;g5def3de3de_0_0"/>
          <p:cNvSpPr/>
          <p:nvPr/>
        </p:nvSpPr>
        <p:spPr>
          <a:xfrm>
            <a:off x="1109550" y="3270750"/>
            <a:ext cx="1587600" cy="2964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" name="Google Shape;822;g5def3de3de_0_0"/>
          <p:cNvSpPr/>
          <p:nvPr/>
        </p:nvSpPr>
        <p:spPr>
          <a:xfrm>
            <a:off x="1109550" y="3571825"/>
            <a:ext cx="1587600" cy="2964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823;g5def3de3de_0_0"/>
          <p:cNvSpPr/>
          <p:nvPr/>
        </p:nvSpPr>
        <p:spPr>
          <a:xfrm>
            <a:off x="1109550" y="3872900"/>
            <a:ext cx="1587600" cy="2964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4" name="Google Shape;824;g5def3de3de_0_0"/>
          <p:cNvSpPr/>
          <p:nvPr/>
        </p:nvSpPr>
        <p:spPr>
          <a:xfrm>
            <a:off x="1109550" y="4169300"/>
            <a:ext cx="1587600" cy="2964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g5def3de3de_0_0"/>
          <p:cNvSpPr/>
          <p:nvPr/>
        </p:nvSpPr>
        <p:spPr>
          <a:xfrm>
            <a:off x="1109550" y="5258750"/>
            <a:ext cx="1587600" cy="2964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Google Shape;826;g5def3de3de_0_0"/>
          <p:cNvSpPr/>
          <p:nvPr/>
        </p:nvSpPr>
        <p:spPr>
          <a:xfrm>
            <a:off x="1109550" y="5555138"/>
            <a:ext cx="1587600" cy="2964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g5def3de3de_0_0"/>
          <p:cNvSpPr/>
          <p:nvPr/>
        </p:nvSpPr>
        <p:spPr>
          <a:xfrm>
            <a:off x="1109550" y="5851550"/>
            <a:ext cx="1587600" cy="2964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g5def3de3de_0_0"/>
          <p:cNvSpPr/>
          <p:nvPr/>
        </p:nvSpPr>
        <p:spPr>
          <a:xfrm>
            <a:off x="1109550" y="6147950"/>
            <a:ext cx="1587600" cy="2964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g5def3de3de_0_0"/>
          <p:cNvSpPr txBox="1"/>
          <p:nvPr/>
        </p:nvSpPr>
        <p:spPr>
          <a:xfrm>
            <a:off x="5216100" y="1870925"/>
            <a:ext cx="588900" cy="4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A[0]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30" name="Google Shape;830;g5def3de3de_0_0"/>
          <p:cNvCxnSpPr>
            <a:endCxn id="817" idx="3"/>
          </p:cNvCxnSpPr>
          <p:nvPr/>
        </p:nvCxnSpPr>
        <p:spPr>
          <a:xfrm flipH="1">
            <a:off x="2697150" y="2081900"/>
            <a:ext cx="2519100" cy="567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31" name="Google Shape;831;g5def3de3de_0_0"/>
          <p:cNvSpPr txBox="1"/>
          <p:nvPr/>
        </p:nvSpPr>
        <p:spPr>
          <a:xfrm>
            <a:off x="5216100" y="2230275"/>
            <a:ext cx="588900" cy="4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A[8]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32" name="Google Shape;832;g5def3de3de_0_0"/>
          <p:cNvCxnSpPr>
            <a:stCxn id="831" idx="1"/>
          </p:cNvCxnSpPr>
          <p:nvPr/>
        </p:nvCxnSpPr>
        <p:spPr>
          <a:xfrm flipH="1">
            <a:off x="2758500" y="2441325"/>
            <a:ext cx="2457600" cy="10059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33" name="Google Shape;833;g5def3de3de_0_0"/>
          <p:cNvSpPr txBox="1"/>
          <p:nvPr/>
        </p:nvSpPr>
        <p:spPr>
          <a:xfrm>
            <a:off x="5216100" y="2673300"/>
            <a:ext cx="912300" cy="4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A[2</a:t>
            </a:r>
            <a:r>
              <a:rPr lang="en-US" sz="1800" baseline="30000">
                <a:latin typeface="Calibri"/>
                <a:ea typeface="Calibri"/>
                <a:cs typeface="Calibri"/>
                <a:sym typeface="Calibri"/>
              </a:rPr>
              <a:t>12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-8]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34" name="Google Shape;834;g5def3de3de_0_0"/>
          <p:cNvCxnSpPr>
            <a:endCxn id="825" idx="3"/>
          </p:cNvCxnSpPr>
          <p:nvPr/>
        </p:nvCxnSpPr>
        <p:spPr>
          <a:xfrm flipH="1">
            <a:off x="2697150" y="2884250"/>
            <a:ext cx="2519100" cy="25227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35" name="Google Shape;835;g5def3de3de_0_0"/>
          <p:cNvSpPr txBox="1"/>
          <p:nvPr/>
        </p:nvSpPr>
        <p:spPr>
          <a:xfrm>
            <a:off x="5216100" y="3217950"/>
            <a:ext cx="846600" cy="4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A[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18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]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36" name="Google Shape;836;g5def3de3de_0_0"/>
          <p:cNvCxnSpPr>
            <a:stCxn id="835" idx="1"/>
          </p:cNvCxnSpPr>
          <p:nvPr/>
        </p:nvCxnSpPr>
        <p:spPr>
          <a:xfrm rot="10800000">
            <a:off x="2697000" y="2453400"/>
            <a:ext cx="2519100" cy="9756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37" name="Google Shape;837;g5def3de3de_0_0"/>
          <p:cNvSpPr txBox="1"/>
          <p:nvPr/>
        </p:nvSpPr>
        <p:spPr>
          <a:xfrm>
            <a:off x="4872575" y="3809325"/>
            <a:ext cx="3814200" cy="4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Cache is full after 32 KiB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[A[0], A[2</a:t>
            </a:r>
            <a:r>
              <a:rPr lang="en-US" sz="1800" baseline="30000">
                <a:latin typeface="Calibri"/>
                <a:ea typeface="Calibri"/>
                <a:cs typeface="Calibri"/>
                <a:sym typeface="Calibri"/>
              </a:rPr>
              <a:t>15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 - 1]] (green)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8" name="Google Shape;838;g5def3de3de_0_0"/>
          <p:cNvSpPr txBox="1"/>
          <p:nvPr/>
        </p:nvSpPr>
        <p:spPr>
          <a:xfrm>
            <a:off x="6553200" y="1870925"/>
            <a:ext cx="748500" cy="4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A[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18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]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9" name="Google Shape;839;g5def3de3de_0_0"/>
          <p:cNvSpPr txBox="1"/>
          <p:nvPr/>
        </p:nvSpPr>
        <p:spPr>
          <a:xfrm>
            <a:off x="6553200" y="2230275"/>
            <a:ext cx="1018500" cy="4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A[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18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+8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]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0" name="Google Shape;840;g5def3de3de_0_0"/>
          <p:cNvSpPr txBox="1"/>
          <p:nvPr/>
        </p:nvSpPr>
        <p:spPr>
          <a:xfrm>
            <a:off x="6553200" y="2673300"/>
            <a:ext cx="1308600" cy="4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A[2</a:t>
            </a:r>
            <a:r>
              <a:rPr lang="en-US" sz="1800" baseline="30000">
                <a:latin typeface="Calibri"/>
                <a:ea typeface="Calibri"/>
                <a:cs typeface="Calibri"/>
                <a:sym typeface="Calibri"/>
              </a:rPr>
              <a:t>15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18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-8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]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1" name="Google Shape;841;g5def3de3de_0_0"/>
          <p:cNvSpPr txBox="1"/>
          <p:nvPr/>
        </p:nvSpPr>
        <p:spPr>
          <a:xfrm>
            <a:off x="4778150" y="4465700"/>
            <a:ext cx="2793550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Cache fills up again entirely with the remaining 32 KiB [A[2</a:t>
            </a:r>
            <a:r>
              <a:rPr lang="en-US" sz="1800" baseline="30000" dirty="0">
                <a:latin typeface="Calibri"/>
                <a:ea typeface="Calibri"/>
                <a:cs typeface="Calibri"/>
                <a:sym typeface="Calibri"/>
              </a:rPr>
              <a:t>15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], A[2</a:t>
            </a:r>
            <a:r>
              <a:rPr lang="en-US" sz="1800" baseline="30000" dirty="0">
                <a:latin typeface="Calibri"/>
                <a:ea typeface="Calibri"/>
                <a:cs typeface="Calibri"/>
                <a:sym typeface="Calibri"/>
              </a:rPr>
              <a:t>16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- 1]] (red)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42" name="Google Shape;842;g5def3de3de_0_0"/>
          <p:cNvCxnSpPr>
            <a:stCxn id="838" idx="1"/>
            <a:endCxn id="817" idx="3"/>
          </p:cNvCxnSpPr>
          <p:nvPr/>
        </p:nvCxnSpPr>
        <p:spPr>
          <a:xfrm flipH="1">
            <a:off x="2697300" y="2081975"/>
            <a:ext cx="3855900" cy="567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43" name="Google Shape;843;g5def3de3de_0_0"/>
          <p:cNvCxnSpPr>
            <a:stCxn id="839" idx="1"/>
            <a:endCxn id="821" idx="3"/>
          </p:cNvCxnSpPr>
          <p:nvPr/>
        </p:nvCxnSpPr>
        <p:spPr>
          <a:xfrm flipH="1">
            <a:off x="2697300" y="2441325"/>
            <a:ext cx="3855900" cy="9777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44" name="Google Shape;844;g5def3de3de_0_0"/>
          <p:cNvCxnSpPr>
            <a:stCxn id="840" idx="1"/>
            <a:endCxn id="825" idx="3"/>
          </p:cNvCxnSpPr>
          <p:nvPr/>
        </p:nvCxnSpPr>
        <p:spPr>
          <a:xfrm flipH="1">
            <a:off x="2697300" y="2884350"/>
            <a:ext cx="3855900" cy="25227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45" name="Google Shape;845;g5def3de3de_0_0"/>
          <p:cNvSpPr txBox="1"/>
          <p:nvPr/>
        </p:nvSpPr>
        <p:spPr>
          <a:xfrm>
            <a:off x="4778150" y="5344975"/>
            <a:ext cx="3814200" cy="10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So when we go through the second iteration (in reverse), red elements (2nd half) are still in the cache and green elements (first half) will need to be loaded again.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19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4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Example 1</a:t>
            </a:r>
            <a:endParaRPr sz="4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6" name="Google Shape;776;p46"/>
          <p:cNvSpPr txBox="1">
            <a:spLocks noGrp="1"/>
          </p:cNvSpPr>
          <p:nvPr>
            <p:ph type="body" idx="1"/>
          </p:nvPr>
        </p:nvSpPr>
        <p:spPr>
          <a:xfrm>
            <a:off x="1" y="1280160"/>
            <a:ext cx="9144000" cy="5212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Only use L1$: 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32 KiB,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8 B,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4, LRU, write-through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char A[] is block aligned and SIZE = 32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MiB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char *A = (char *) malloc (SIZE*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sizeof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(char));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for (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= 0;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&lt; (SIZE/STRETCH);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++) {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for(j=0;j&lt;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STRETCH;j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++)    sum  += A[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STRETCH+j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];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for(j=STRETCH-1;j&gt;=0;j++) prod += A[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STRETCH+j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];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9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}</a:t>
            </a:r>
            <a:endParaRPr dirty="0"/>
          </a:p>
          <a:p>
            <a:pPr marL="457200" marR="0" lvl="0" indent="-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 startAt="3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we double our STRETCH from (b), what is the ratio of cache </a:t>
            </a:r>
            <a:r>
              <a:rPr lang="en-US" sz="2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hits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</a:t>
            </a:r>
            <a:r>
              <a:rPr lang="en-US" sz="2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misses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3200"/>
              <a:buNone/>
            </a:pPr>
            <a:endParaRPr sz="2400" dirty="0"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dirty="0"/>
          </a:p>
        </p:txBody>
      </p:sp>
      <p:sp>
        <p:nvSpPr>
          <p:cNvPr id="779" name="Google Shape;779;p4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15</a:t>
            </a:fld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0" name="Google Shape;780;p46"/>
          <p:cNvSpPr txBox="1"/>
          <p:nvPr/>
        </p:nvSpPr>
        <p:spPr>
          <a:xfrm>
            <a:off x="328937" y="4645890"/>
            <a:ext cx="7969937" cy="15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Considering the equal-sized chunks of half of each inner for loop, we have loop 1 1</a:t>
            </a:r>
            <a:r>
              <a:rPr lang="en-US" sz="2400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(7:1), loop 1 2</a:t>
            </a:r>
            <a:r>
              <a:rPr lang="en-US" sz="2400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(7:1), loop 2 1</a:t>
            </a:r>
            <a:r>
              <a:rPr lang="en-US" sz="2400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(8:0), and loop 2 2</a:t>
            </a:r>
            <a:r>
              <a:rPr lang="en-US" sz="2400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(7:1).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1" name="Google Shape;781;p46"/>
          <p:cNvSpPr txBox="1"/>
          <p:nvPr/>
        </p:nvSpPr>
        <p:spPr>
          <a:xfrm>
            <a:off x="1605340" y="5953370"/>
            <a:ext cx="5933319" cy="6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7+7+8+7 : 1+1+0+1 = </a:t>
            </a:r>
            <a:r>
              <a:rPr lang="en-US" sz="24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29:3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07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4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Example 2 </a:t>
            </a:r>
            <a:endParaRPr sz="4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0" name="Google Shape;860;p48"/>
          <p:cNvSpPr txBox="1">
            <a:spLocks noGrp="1"/>
          </p:cNvSpPr>
          <p:nvPr>
            <p:ph type="body" idx="1"/>
          </p:nvPr>
        </p:nvSpPr>
        <p:spPr>
          <a:xfrm>
            <a:off x="457200" y="1280160"/>
            <a:ext cx="8229600" cy="5212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32-bit </a:t>
            </a:r>
            <a:r>
              <a:rPr lang="en-US" sz="2400"/>
              <a:t>RISC-V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4 GiB memory, single L1$ of size </a:t>
            </a:r>
            <a:r>
              <a:rPr lang="en-US" sz="24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with block size </a:t>
            </a:r>
            <a:r>
              <a:rPr lang="en-US" sz="24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4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≥ </a:t>
            </a:r>
            <a:r>
              <a:rPr lang="en-US" sz="24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C is a power of 2).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are arrays in different places of memory of equal size </a:t>
            </a:r>
            <a:r>
              <a:rPr lang="en-US" sz="24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(power of 2 and a [natural #] multiple of </a:t>
            </a:r>
            <a:r>
              <a:rPr lang="en-US" sz="24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), block aligned.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-US" sz="19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// sizeof(uint8_t) = 1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9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SwapLeft(uint8_t *A, uint8_t *B, int n) {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9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uint8_t tmp;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9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for (int i = 0; i &lt; n; i++) {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9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	tmp = A[i];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9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	A[i] = B[i];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9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	B[i] = tmp;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9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}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9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}</a:t>
            </a:r>
            <a:endParaRPr sz="19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61" name="Google Shape;861;p4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2" name="Google Shape;862;p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3" name="Google Shape;863;p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16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4" name="Google Shape;864;p48"/>
          <p:cNvSpPr txBox="1"/>
          <p:nvPr/>
        </p:nvSpPr>
        <p:spPr>
          <a:xfrm>
            <a:off x="6150488" y="4147456"/>
            <a:ext cx="2432461" cy="1337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Do </a:t>
            </a:r>
            <a:r>
              <a:rPr lang="en-US" sz="1900" b="1" i="1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US" sz="19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times: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rgbClr val="FF0000"/>
              </a:buClr>
              <a:buSzPts val="1900"/>
              <a:buFont typeface="Noto Sans Symbols"/>
              <a:buChar char="←"/>
            </a:pPr>
            <a:r>
              <a:rPr lang="en-US" sz="19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Read A[i]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rgbClr val="FF0000"/>
              </a:buClr>
              <a:buSzPts val="1900"/>
              <a:buFont typeface="Noto Sans Symbols"/>
              <a:buChar char="←"/>
            </a:pPr>
            <a:r>
              <a:rPr lang="en-US" sz="19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Read B[i], Write A[i]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rgbClr val="FF0000"/>
              </a:buClr>
              <a:buSzPts val="1900"/>
              <a:buFont typeface="Noto Sans Symbols"/>
              <a:buChar char="←"/>
            </a:pPr>
            <a:r>
              <a:rPr lang="en-US" sz="19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Write B[i]</a:t>
            </a:r>
            <a:endParaRPr sz="19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65" name="Google Shape;865;p48"/>
          <p:cNvGrpSpPr/>
          <p:nvPr/>
        </p:nvGrpSpPr>
        <p:grpSpPr>
          <a:xfrm>
            <a:off x="4256314" y="2862552"/>
            <a:ext cx="4277327" cy="686266"/>
            <a:chOff x="4256314" y="2862552"/>
            <a:chExt cx="4277327" cy="686266"/>
          </a:xfrm>
        </p:grpSpPr>
        <p:sp>
          <p:nvSpPr>
            <p:cNvPr id="866" name="Google Shape;866;p48"/>
            <p:cNvSpPr txBox="1"/>
            <p:nvPr/>
          </p:nvSpPr>
          <p:spPr>
            <a:xfrm>
              <a:off x="6150488" y="2862552"/>
              <a:ext cx="2383153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Array data size is 1 byte</a:t>
              </a:r>
              <a:endParaRPr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867" name="Google Shape;867;p48"/>
            <p:cNvCxnSpPr/>
            <p:nvPr/>
          </p:nvCxnSpPr>
          <p:spPr>
            <a:xfrm flipH="1">
              <a:off x="4256314" y="3047218"/>
              <a:ext cx="1894174" cy="250762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868" name="Google Shape;868;p48"/>
            <p:cNvCxnSpPr>
              <a:stCxn id="866" idx="1"/>
            </p:cNvCxnSpPr>
            <p:nvPr/>
          </p:nvCxnSpPr>
          <p:spPr>
            <a:xfrm flipH="1">
              <a:off x="5192588" y="3047218"/>
              <a:ext cx="957900" cy="5016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stealth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20802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5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Example 2 </a:t>
            </a:r>
            <a:endParaRPr sz="4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4" name="Google Shape;884;p50"/>
          <p:cNvSpPr txBox="1">
            <a:spLocks noGrp="1"/>
          </p:cNvSpPr>
          <p:nvPr>
            <p:ph type="body" idx="1"/>
          </p:nvPr>
        </p:nvSpPr>
        <p:spPr>
          <a:xfrm>
            <a:off x="457200" y="1280160"/>
            <a:ext cx="8229600" cy="5212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32-bit </a:t>
            </a:r>
            <a:r>
              <a:rPr lang="en-US" sz="2400"/>
              <a:t>RISC-V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4 GiB memory, single L1$ of size </a:t>
            </a:r>
            <a:r>
              <a:rPr lang="en-US" sz="24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with block size </a:t>
            </a:r>
            <a:r>
              <a:rPr lang="en-US" sz="24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4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≥ </a:t>
            </a:r>
            <a:r>
              <a:rPr lang="en-US" sz="24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C is a power of 2).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are arrays in different places of memory of equal size 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(power of 2 and a [natural #] multiple of </a:t>
            </a:r>
            <a:r>
              <a:rPr lang="en-US" sz="24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), block aligned.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AutoNum type="alphaLcParenR" startAt="2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</a:t>
            </a:r>
            <a:r>
              <a:rPr lang="en-US" sz="2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worst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hit:miss ratio?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Worst case is A[i] and B[i] map to same slot (conflict).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Rd A, Rd B, Wr A, Wr B 	→ Miss, Miss, Miss, Miss (all times)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because blocks keep replacing each other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endParaRPr sz="19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5" name="Google Shape;885;p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6" name="Google Shape;886;p5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7" name="Google Shape;887;p5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17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8" name="Google Shape;888;p50"/>
          <p:cNvSpPr txBox="1"/>
          <p:nvPr/>
        </p:nvSpPr>
        <p:spPr>
          <a:xfrm>
            <a:off x="457200" y="4699700"/>
            <a:ext cx="3074700" cy="6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FF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	0:1 (or 0:&lt;anything&gt;)</a:t>
            </a:r>
            <a:endParaRPr sz="19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18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p4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Example 2 </a:t>
            </a:r>
            <a:endParaRPr sz="4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4" name="Google Shape;874;p49"/>
          <p:cNvSpPr txBox="1">
            <a:spLocks noGrp="1"/>
          </p:cNvSpPr>
          <p:nvPr>
            <p:ph type="body" idx="1"/>
          </p:nvPr>
        </p:nvSpPr>
        <p:spPr>
          <a:xfrm>
            <a:off x="457200" y="1280160"/>
            <a:ext cx="8229600" cy="5212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32-bit </a:t>
            </a:r>
            <a:r>
              <a:rPr lang="en-US" sz="2400"/>
              <a:t>RISC-V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4 GiB memory, single L1$ of size </a:t>
            </a:r>
            <a:r>
              <a:rPr lang="en-US" sz="24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with block size </a:t>
            </a:r>
            <a:r>
              <a:rPr lang="en-US" sz="24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4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≥ </a:t>
            </a:r>
            <a:r>
              <a:rPr lang="en-US" sz="24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C is a power of 2).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are arrays in different places of memory of equal size 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(power of 2 and a [natural #] multiple of </a:t>
            </a:r>
            <a:r>
              <a:rPr lang="en-US" sz="24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), block aligned.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AutoNum type="alphaLcParenR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the cache is direct-mapped and the </a:t>
            </a:r>
            <a:r>
              <a:rPr lang="en-US" sz="2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best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hit:miss ratio is “H:1”, what is the block size in bytes?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Best case is A[i] and B[i] DON’T map to same slot.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Use every value of i ϵ [0,n) only once.</a:t>
            </a: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Rd A, Rd B, Wr A, Wr B 	→ Miss, Miss, Hit, Hit (1</a:t>
            </a:r>
            <a:r>
              <a:rPr lang="en-US" sz="22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time)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→ Hit, Hit, Hit, Hit (</a:t>
            </a:r>
            <a:r>
              <a:rPr lang="en-US" sz="22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-1 times in block)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Per block: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4*(</a:t>
            </a:r>
            <a:r>
              <a:rPr lang="en-US" sz="22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-1)+2:2 = 4</a:t>
            </a:r>
            <a:r>
              <a:rPr lang="en-US" sz="22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-2:2 = 2</a:t>
            </a:r>
            <a:r>
              <a:rPr lang="en-US" sz="22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-1:1 = H:1 → </a:t>
            </a:r>
            <a:endParaRPr sz="1900" u="none" strike="noStrike" cap="none">
              <a:solidFill>
                <a:srgbClr val="FF0000"/>
              </a:solidFill>
            </a:endParaRPr>
          </a:p>
        </p:txBody>
      </p:sp>
      <p:sp>
        <p:nvSpPr>
          <p:cNvPr id="875" name="Google Shape;875;p4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6" name="Google Shape;876;p4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7" name="Google Shape;877;p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18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8" name="Google Shape;878;p49"/>
          <p:cNvSpPr txBox="1"/>
          <p:nvPr/>
        </p:nvSpPr>
        <p:spPr>
          <a:xfrm>
            <a:off x="6720473" y="5499215"/>
            <a:ext cx="1501500" cy="6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200" b="1" i="1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22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= (H+1)/2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174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5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Example 2 </a:t>
            </a:r>
            <a:endParaRPr sz="4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6" name="Google Shape;896;p51"/>
          <p:cNvSpPr txBox="1">
            <a:spLocks noGrp="1"/>
          </p:cNvSpPr>
          <p:nvPr>
            <p:ph type="body" idx="1"/>
          </p:nvPr>
        </p:nvSpPr>
        <p:spPr>
          <a:xfrm>
            <a:off x="457200" y="1280160"/>
            <a:ext cx="8229600" cy="481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AutoNum type="alphaLcParenR" startAt="3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Fill in code for SwapRight so that it does the same thing as SwapLeft but improves the (b) hit:miss ratio.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19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SwapRight(uint8_t *A, uint8_t *B, int n) {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9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uint8_t tmpA, tmpB;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9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for (int i = 0; i &lt; n; i++) {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9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	______________________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9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	______________________</a:t>
            </a:r>
            <a:endParaRPr sz="19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9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	______________________</a:t>
            </a:r>
            <a:endParaRPr sz="19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9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	______________________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9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}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9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}</a:t>
            </a:r>
            <a:endParaRPr sz="19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7" name="Google Shape;897;p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8" name="Google Shape;898;p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9" name="Google Shape;899;p5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19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0" name="Google Shape;900;p51"/>
          <p:cNvSpPr txBox="1"/>
          <p:nvPr/>
        </p:nvSpPr>
        <p:spPr>
          <a:xfrm>
            <a:off x="3276600" y="3178629"/>
            <a:ext cx="2166259" cy="1454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tmpA = A[i];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56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tmpB = B[i];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56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B[i] = tmpA;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56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A[i] = tmpB;</a:t>
            </a:r>
            <a:endParaRPr sz="19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01" name="Google Shape;901;p51"/>
          <p:cNvSpPr txBox="1"/>
          <p:nvPr/>
        </p:nvSpPr>
        <p:spPr>
          <a:xfrm>
            <a:off x="6455229" y="3178629"/>
            <a:ext cx="1774372" cy="1454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900"/>
              <a:buFont typeface="Noto Sans Symbols"/>
              <a:buChar char="←"/>
            </a:pPr>
            <a:r>
              <a:rPr lang="en-US" sz="19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Read A[i]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456"/>
              </a:spcBef>
              <a:spcAft>
                <a:spcPts val="0"/>
              </a:spcAft>
              <a:buClr>
                <a:srgbClr val="FF0000"/>
              </a:buClr>
              <a:buSzPts val="1900"/>
              <a:buFont typeface="Noto Sans Symbols"/>
              <a:buChar char="←"/>
            </a:pPr>
            <a:r>
              <a:rPr lang="en-US" sz="19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Read B[i]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456"/>
              </a:spcBef>
              <a:spcAft>
                <a:spcPts val="0"/>
              </a:spcAft>
              <a:buClr>
                <a:srgbClr val="FF0000"/>
              </a:buClr>
              <a:buSzPts val="1900"/>
              <a:buFont typeface="Noto Sans Symbols"/>
              <a:buChar char="←"/>
            </a:pPr>
            <a:r>
              <a:rPr lang="en-US" sz="19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Write B[i]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456"/>
              </a:spcBef>
              <a:spcAft>
                <a:spcPts val="0"/>
              </a:spcAft>
              <a:buClr>
                <a:srgbClr val="FF0000"/>
              </a:buClr>
              <a:buSzPts val="1900"/>
              <a:buFont typeface="Noto Sans Symbols"/>
              <a:buChar char="←"/>
            </a:pPr>
            <a:r>
              <a:rPr lang="en-US" sz="19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Write A[i]</a:t>
            </a:r>
            <a:endParaRPr sz="19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101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3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Access Patterns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1" name="Google Shape;711;p39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hits within a single block once it is loaded into cache?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 block still be in cache when you revisit its elements?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there special/edge cases to consider?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Usually edge of block boundary or edge of cache size boundary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Sometimes you can generalise a block access pattern for the entire code chunk!</a:t>
            </a:r>
            <a:endParaRPr/>
          </a:p>
        </p:txBody>
      </p:sp>
      <p:sp>
        <p:nvSpPr>
          <p:cNvPr id="712" name="Google Shape;712;p3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3" name="Google Shape;713;p3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4" name="Google Shape;714;p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2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52224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5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Example 2 </a:t>
            </a:r>
            <a:endParaRPr sz="4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7" name="Google Shape;907;p52"/>
          <p:cNvSpPr txBox="1">
            <a:spLocks noGrp="1"/>
          </p:cNvSpPr>
          <p:nvPr>
            <p:ph type="body" idx="1"/>
          </p:nvPr>
        </p:nvSpPr>
        <p:spPr>
          <a:xfrm>
            <a:off x="457200" y="1280160"/>
            <a:ext cx="8229600" cy="5212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32-bit </a:t>
            </a:r>
            <a:r>
              <a:rPr lang="en-US" sz="2400"/>
              <a:t>RISC-V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4 GiB memory, single L1$ of size </a:t>
            </a:r>
            <a:r>
              <a:rPr lang="en-US" sz="24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with block size </a:t>
            </a:r>
            <a:r>
              <a:rPr lang="en-US" sz="24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4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≥ </a:t>
            </a:r>
            <a:r>
              <a:rPr lang="en-US" sz="24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C is a power of 2).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are arrays in different places of memory of equal size 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(power of 2 and a [natural #] multiple of </a:t>
            </a:r>
            <a:r>
              <a:rPr lang="en-US" sz="24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), block aligned.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AutoNum type="alphaLcParenR" startAt="4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</a:t>
            </a:r>
            <a:r>
              <a:rPr lang="en-US" sz="2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worst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hit:miss ratio for SwapRight?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Worst case is A[i] and B[i] map to same slot (conflict).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Rd A, Rd B, Wr B, Wr A 	→ Miss, Miss, Hit, Miss (1</a:t>
            </a:r>
            <a:r>
              <a:rPr lang="en-US" sz="22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time)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→ Hit, Miss, Hit, Miss (</a:t>
            </a:r>
            <a:r>
              <a:rPr lang="en-US" sz="22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-1 times)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Per block: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(</a:t>
            </a:r>
            <a:r>
              <a:rPr lang="en-US" sz="22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-1)*2+1:(</a:t>
            </a:r>
            <a:r>
              <a:rPr lang="en-US" sz="22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-1)*2+3 = </a:t>
            </a:r>
            <a:endParaRPr sz="19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8" name="Google Shape;908;p5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9" name="Google Shape;909;p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0" name="Google Shape;910;p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20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1" name="Google Shape;911;p52"/>
          <p:cNvSpPr txBox="1"/>
          <p:nvPr/>
        </p:nvSpPr>
        <p:spPr>
          <a:xfrm>
            <a:off x="4859220" y="4779818"/>
            <a:ext cx="1513500" cy="580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2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200" b="1" i="1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22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-1:2</a:t>
            </a:r>
            <a:r>
              <a:rPr lang="en-US" sz="2200" b="1" i="1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22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+1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40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5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Example 2 </a:t>
            </a:r>
            <a:endParaRPr sz="4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7" name="Google Shape;917;p53"/>
          <p:cNvSpPr txBox="1">
            <a:spLocks noGrp="1"/>
          </p:cNvSpPr>
          <p:nvPr>
            <p:ph type="body" idx="1"/>
          </p:nvPr>
        </p:nvSpPr>
        <p:spPr>
          <a:xfrm>
            <a:off x="457200" y="1280160"/>
            <a:ext cx="8229600" cy="5212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AutoNum type="alphaLcParenR" startAt="5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 the cache to be </a:t>
            </a:r>
            <a:r>
              <a:rPr lang="en-US" sz="2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2-way set-associative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Cache size </a:t>
            </a:r>
            <a:r>
              <a:rPr lang="en-US" sz="22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block size </a:t>
            </a:r>
            <a:r>
              <a:rPr lang="en-US" sz="22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What is the </a:t>
            </a:r>
            <a:r>
              <a:rPr lang="en-US" sz="22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worst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hit:miss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ratio for 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SwapRight 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the following replacement policy?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LRU and an </a:t>
            </a:r>
            <a:r>
              <a:rPr lang="en-US" sz="22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empty cache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Even if A[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] and B[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] map to same set, they can both co-exist.</a:t>
            </a: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Rd A, Rd B,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A,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 	→ Miss, Miss, Hit, Hit (1</a:t>
            </a:r>
            <a:r>
              <a:rPr lang="en-US" sz="2200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time)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→ Hit, Hit, Hit, Hit (</a:t>
            </a:r>
            <a:r>
              <a:rPr lang="en-US" sz="22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-1 times in block)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dirty="0"/>
          </a:p>
        </p:txBody>
      </p:sp>
      <p:sp>
        <p:nvSpPr>
          <p:cNvPr id="918" name="Google Shape;918;p5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9" name="Google Shape;919;p5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0" name="Google Shape;920;p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21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1" name="Google Shape;921;p53"/>
          <p:cNvSpPr txBox="1"/>
          <p:nvPr/>
        </p:nvSpPr>
        <p:spPr>
          <a:xfrm>
            <a:off x="1027775" y="4400700"/>
            <a:ext cx="3018000" cy="6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 </a:t>
            </a:r>
            <a:r>
              <a:rPr lang="en-US" sz="2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200" b="1" i="1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2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-1:1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(from part (a))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375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Instruction Question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of the following cache statements is FALSE?</a:t>
            </a: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9900"/>
                </a:solidFill>
              </a:rPr>
              <a:t>We can reduce compulsory misses by decreasing our block size</a:t>
            </a:r>
            <a:endParaRPr lang="en-US" b="1" baseline="-25000" dirty="0">
              <a:solidFill>
                <a:srgbClr val="FF9900"/>
              </a:solidFill>
              <a:cs typeface="Calibri" panose="020F0502020204030204" pitchFamily="34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50"/>
                </a:solidFill>
              </a:rPr>
              <a:t>We can reduce conflict misses by increasing associativity</a:t>
            </a:r>
            <a:endParaRPr lang="en-US" b="1" baseline="-25000" dirty="0">
              <a:solidFill>
                <a:srgbClr val="00B050"/>
              </a:solidFill>
              <a:cs typeface="Calibri" panose="020F0502020204030204" pitchFamily="34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3399"/>
                </a:solidFill>
              </a:rPr>
              <a:t>A write-back cache will save time for code with good temporal locality on writes</a:t>
            </a:r>
            <a:endParaRPr lang="en-US" b="1" baseline="-25000" dirty="0">
              <a:solidFill>
                <a:srgbClr val="FF339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F0"/>
                </a:solidFill>
              </a:rPr>
              <a:t>A write-through cache will always match data with the memory hierarchy level below it</a:t>
            </a:r>
            <a:endParaRPr lang="en-US" b="1" baseline="-25000" dirty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996633"/>
                </a:solidFill>
              </a:rPr>
              <a:t>We’re lost…</a:t>
            </a:r>
            <a:endParaRPr lang="en-US" b="1" baseline="-25000" dirty="0">
              <a:solidFill>
                <a:srgbClr val="996633"/>
              </a:solidFill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61B0D-4F45-4C9A-931A-50F88C03B46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0121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5"/>
          <p:cNvGrpSpPr/>
          <p:nvPr/>
        </p:nvGrpSpPr>
        <p:grpSpPr>
          <a:xfrm>
            <a:off x="914400" y="3675887"/>
            <a:ext cx="7916519" cy="523220"/>
            <a:chOff x="917648" y="1743731"/>
            <a:chExt cx="7394595" cy="392422"/>
          </a:xfrm>
        </p:grpSpPr>
        <p:sp>
          <p:nvSpPr>
            <p:cNvPr id="162" name="Google Shape;162;p5"/>
            <p:cNvSpPr txBox="1"/>
            <p:nvPr/>
          </p:nvSpPr>
          <p:spPr>
            <a:xfrm>
              <a:off x="1371600" y="1743731"/>
              <a:ext cx="6940643" cy="3924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rgbClr val="FF8000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r>
                <a:rPr lang="en-US" sz="2800" b="0" i="0" u="none" strike="noStrike" cap="none" baseline="30000">
                  <a:solidFill>
                    <a:srgbClr val="FF8000"/>
                  </a:solidFill>
                  <a:latin typeface="Calibri"/>
                  <a:ea typeface="Calibri"/>
                  <a:cs typeface="Calibri"/>
                  <a:sym typeface="Calibri"/>
                </a:rPr>
                <a:t>6</a:t>
              </a:r>
              <a:r>
                <a:rPr lang="en-US" sz="2800" b="0" i="0" u="none" strike="noStrike" cap="none">
                  <a:solidFill>
                    <a:srgbClr val="FF8000"/>
                  </a:solidFill>
                  <a:latin typeface="Calibri"/>
                  <a:ea typeface="Calibri"/>
                  <a:cs typeface="Calibri"/>
                  <a:sym typeface="Calibri"/>
                </a:rPr>
                <a:t> × (2</a:t>
              </a:r>
              <a:r>
                <a:rPr lang="en-US" sz="2800" b="0" i="0" u="none" strike="noStrike" cap="none" baseline="30000">
                  <a:solidFill>
                    <a:srgbClr val="FF8000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r>
                <a:rPr lang="en-US" sz="2800" b="0" i="0" u="none" strike="noStrike" cap="none">
                  <a:solidFill>
                    <a:srgbClr val="FF8000"/>
                  </a:solidFill>
                  <a:latin typeface="Calibri"/>
                  <a:ea typeface="Calibri"/>
                  <a:cs typeface="Calibri"/>
                  <a:sym typeface="Calibri"/>
                </a:rPr>
                <a:t> + 2</a:t>
              </a:r>
              <a:r>
                <a:rPr lang="en-US" sz="2800" b="0" i="0" u="none" strike="noStrike" cap="none" baseline="30000">
                  <a:solidFill>
                    <a:srgbClr val="FF8000"/>
                  </a:solidFill>
                  <a:latin typeface="Calibri"/>
                  <a:ea typeface="Calibri"/>
                  <a:cs typeface="Calibri"/>
                  <a:sym typeface="Calibri"/>
                </a:rPr>
                <a:t>3 </a:t>
              </a:r>
              <a:r>
                <a:rPr lang="en-US" sz="2800" b="0" i="0" u="none" strike="noStrike" cap="none">
                  <a:solidFill>
                    <a:srgbClr val="FF8000"/>
                  </a:solidFill>
                  <a:latin typeface="Calibri"/>
                  <a:ea typeface="Calibri"/>
                  <a:cs typeface="Calibri"/>
                  <a:sym typeface="Calibri"/>
                </a:rPr>
                <a:t>+ 2</a:t>
              </a:r>
              <a:r>
                <a:rPr lang="en-US" sz="2800" b="0" i="0" u="none" strike="noStrike" cap="none" baseline="30000">
                  <a:solidFill>
                    <a:srgbClr val="FF8000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r>
                <a:rPr lang="en-US" sz="2800" b="0" i="0" u="none" strike="noStrike" cap="none">
                  <a:solidFill>
                    <a:srgbClr val="FF8000"/>
                  </a:solidFill>
                  <a:latin typeface="Calibri"/>
                  <a:ea typeface="Calibri"/>
                  <a:cs typeface="Calibri"/>
                  <a:sym typeface="Calibri"/>
                </a:rPr>
                <a:t>) = 8.625 Kib</a:t>
              </a:r>
              <a:endParaRPr sz="2800" b="0" i="0" u="none" strike="noStrike" cap="none">
                <a:solidFill>
                  <a:srgbClr val="FF8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5"/>
            <p:cNvSpPr/>
            <p:nvPr/>
          </p:nvSpPr>
          <p:spPr>
            <a:xfrm>
              <a:off x="917648" y="1763469"/>
              <a:ext cx="529551" cy="3462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(A)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4" name="Google Shape;164;p5"/>
          <p:cNvGrpSpPr/>
          <p:nvPr/>
        </p:nvGrpSpPr>
        <p:grpSpPr>
          <a:xfrm>
            <a:off x="914400" y="4305274"/>
            <a:ext cx="7940038" cy="533914"/>
            <a:chOff x="914400" y="3486236"/>
            <a:chExt cx="7940038" cy="533914"/>
          </a:xfrm>
        </p:grpSpPr>
        <p:sp>
          <p:nvSpPr>
            <p:cNvPr id="165" name="Google Shape;165;p5"/>
            <p:cNvSpPr txBox="1"/>
            <p:nvPr/>
          </p:nvSpPr>
          <p:spPr>
            <a:xfrm>
              <a:off x="1371599" y="3496930"/>
              <a:ext cx="7482839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rgbClr val="408000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r>
                <a:rPr lang="en-US" sz="2800" b="0" i="0" u="none" strike="noStrike" cap="none" baseline="30000">
                  <a:solidFill>
                    <a:srgbClr val="408000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r>
                <a:rPr lang="en-US" sz="2800" b="0" i="0" u="none" strike="noStrike" cap="none">
                  <a:solidFill>
                    <a:srgbClr val="408000"/>
                  </a:solidFill>
                  <a:latin typeface="Calibri"/>
                  <a:ea typeface="Calibri"/>
                  <a:cs typeface="Calibri"/>
                  <a:sym typeface="Calibri"/>
                </a:rPr>
                <a:t> × (2</a:t>
              </a:r>
              <a:r>
                <a:rPr lang="en-US" sz="2800" b="0" i="0" u="none" strike="noStrike" cap="none" baseline="30000">
                  <a:solidFill>
                    <a:srgbClr val="408000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r>
                <a:rPr lang="en-US" sz="2800" b="0" i="0" u="none" strike="noStrike" cap="none">
                  <a:solidFill>
                    <a:srgbClr val="408000"/>
                  </a:solidFill>
                  <a:latin typeface="Calibri"/>
                  <a:ea typeface="Calibri"/>
                  <a:cs typeface="Calibri"/>
                  <a:sym typeface="Calibri"/>
                </a:rPr>
                <a:t> + 2</a:t>
              </a:r>
              <a:r>
                <a:rPr lang="en-US" sz="2800" b="0" i="0" u="none" strike="noStrike" cap="none" baseline="30000">
                  <a:solidFill>
                    <a:srgbClr val="408000"/>
                  </a:solidFill>
                  <a:latin typeface="Calibri"/>
                  <a:ea typeface="Calibri"/>
                  <a:cs typeface="Calibri"/>
                  <a:sym typeface="Calibri"/>
                </a:rPr>
                <a:t>3 </a:t>
              </a:r>
              <a:r>
                <a:rPr lang="en-US" sz="2800" b="0" i="0" u="none" strike="noStrike" cap="none">
                  <a:solidFill>
                    <a:srgbClr val="408000"/>
                  </a:solidFill>
                  <a:latin typeface="Calibri"/>
                  <a:ea typeface="Calibri"/>
                  <a:cs typeface="Calibri"/>
                  <a:sym typeface="Calibri"/>
                </a:rPr>
                <a:t>+ 2</a:t>
              </a:r>
              <a:r>
                <a:rPr lang="en-US" sz="2800" b="0" i="0" u="none" strike="noStrike" cap="none" baseline="30000">
                  <a:solidFill>
                    <a:srgbClr val="408000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r>
                <a:rPr lang="en-US" sz="2800" b="0" i="0" u="none" strike="noStrike" cap="none">
                  <a:solidFill>
                    <a:srgbClr val="408000"/>
                  </a:solidFill>
                  <a:latin typeface="Calibri"/>
                  <a:ea typeface="Calibri"/>
                  <a:cs typeface="Calibri"/>
                  <a:sym typeface="Calibri"/>
                </a:rPr>
                <a:t>) = 2.140625 Kib</a:t>
              </a:r>
              <a:endParaRPr sz="2800" b="0" i="0" u="none" strike="noStrike" cap="none">
                <a:solidFill>
                  <a:srgbClr val="408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5"/>
            <p:cNvSpPr/>
            <p:nvPr/>
          </p:nvSpPr>
          <p:spPr>
            <a:xfrm>
              <a:off x="914400" y="3486236"/>
              <a:ext cx="566928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(B)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7" name="Google Shape;167;p5"/>
          <p:cNvGrpSpPr/>
          <p:nvPr/>
        </p:nvGrpSpPr>
        <p:grpSpPr>
          <a:xfrm>
            <a:off x="914399" y="4956048"/>
            <a:ext cx="7162801" cy="523220"/>
            <a:chOff x="914399" y="4411330"/>
            <a:chExt cx="7162801" cy="523220"/>
          </a:xfrm>
        </p:grpSpPr>
        <p:sp>
          <p:nvSpPr>
            <p:cNvPr id="168" name="Google Shape;168;p5"/>
            <p:cNvSpPr txBox="1"/>
            <p:nvPr/>
          </p:nvSpPr>
          <p:spPr>
            <a:xfrm>
              <a:off x="1371600" y="4411330"/>
              <a:ext cx="67056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rgbClr val="FF66A0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r>
                <a:rPr lang="en-US" sz="2800" b="0" i="0" u="none" strike="noStrike" cap="none" baseline="30000">
                  <a:solidFill>
                    <a:srgbClr val="FF66A0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r>
                <a:rPr lang="en-US" sz="2800" b="0" i="0" u="none" strike="noStrike" cap="none">
                  <a:solidFill>
                    <a:srgbClr val="FF66A0"/>
                  </a:solidFill>
                  <a:latin typeface="Calibri"/>
                  <a:ea typeface="Calibri"/>
                  <a:cs typeface="Calibri"/>
                  <a:sym typeface="Calibri"/>
                </a:rPr>
                <a:t> × (2</a:t>
              </a:r>
              <a:r>
                <a:rPr lang="en-US" sz="2800" b="0" i="0" u="none" strike="noStrike" cap="none" baseline="30000">
                  <a:solidFill>
                    <a:srgbClr val="FF66A0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r>
                <a:rPr lang="en-US" sz="2800" b="0" i="0" u="none" strike="noStrike" cap="none">
                  <a:solidFill>
                    <a:srgbClr val="FF66A0"/>
                  </a:solidFill>
                  <a:latin typeface="Calibri"/>
                  <a:ea typeface="Calibri"/>
                  <a:cs typeface="Calibri"/>
                  <a:sym typeface="Calibri"/>
                </a:rPr>
                <a:t> + 2</a:t>
              </a:r>
              <a:r>
                <a:rPr lang="en-US" sz="2800" b="0" i="0" u="none" strike="noStrike" cap="none" baseline="30000">
                  <a:solidFill>
                    <a:srgbClr val="FF66A0"/>
                  </a:solidFill>
                  <a:latin typeface="Calibri"/>
                  <a:ea typeface="Calibri"/>
                  <a:cs typeface="Calibri"/>
                  <a:sym typeface="Calibri"/>
                </a:rPr>
                <a:t>3 </a:t>
              </a:r>
              <a:r>
                <a:rPr lang="en-US" sz="2800" b="0" i="0" u="none" strike="noStrike" cap="none">
                  <a:solidFill>
                    <a:srgbClr val="FF66A0"/>
                  </a:solidFill>
                  <a:latin typeface="Calibri"/>
                  <a:ea typeface="Calibri"/>
                  <a:cs typeface="Calibri"/>
                  <a:sym typeface="Calibri"/>
                </a:rPr>
                <a:t>+ 2</a:t>
              </a:r>
              <a:r>
                <a:rPr lang="en-US" sz="2800" b="0" i="0" u="none" strike="noStrike" cap="none" baseline="30000">
                  <a:solidFill>
                    <a:srgbClr val="FF66A0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r>
                <a:rPr lang="en-US" sz="2800" b="0" i="0" u="none" strike="noStrike" cap="none">
                  <a:solidFill>
                    <a:srgbClr val="FF66A0"/>
                  </a:solidFill>
                  <a:latin typeface="Calibri"/>
                  <a:ea typeface="Calibri"/>
                  <a:cs typeface="Calibri"/>
                  <a:sym typeface="Calibri"/>
                </a:rPr>
                <a:t>) = 2.15625 Kib</a:t>
              </a:r>
              <a:endParaRPr sz="2800" b="0" i="0" u="none" strike="noStrike" cap="none">
                <a:solidFill>
                  <a:srgbClr val="FF66A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5"/>
            <p:cNvSpPr/>
            <p:nvPr/>
          </p:nvSpPr>
          <p:spPr>
            <a:xfrm>
              <a:off x="914399" y="4415874"/>
              <a:ext cx="566928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(C)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0" name="Google Shape;170;p5"/>
          <p:cNvGrpSpPr/>
          <p:nvPr/>
        </p:nvGrpSpPr>
        <p:grpSpPr>
          <a:xfrm>
            <a:off x="914400" y="5589786"/>
            <a:ext cx="7523792" cy="529562"/>
            <a:chOff x="914400" y="5319388"/>
            <a:chExt cx="7523792" cy="529562"/>
          </a:xfrm>
        </p:grpSpPr>
        <p:sp>
          <p:nvSpPr>
            <p:cNvPr id="171" name="Google Shape;171;p5"/>
            <p:cNvSpPr txBox="1"/>
            <p:nvPr/>
          </p:nvSpPr>
          <p:spPr>
            <a:xfrm>
              <a:off x="1371599" y="5325730"/>
              <a:ext cx="7066593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>
                  <a:solidFill>
                    <a:srgbClr val="FFE860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r>
                <a:rPr lang="en-US" sz="2800" b="1" i="0" u="none" strike="noStrike" cap="none" baseline="30000">
                  <a:solidFill>
                    <a:srgbClr val="FFE860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r>
                <a:rPr lang="en-US" sz="2800" b="1" i="0" u="none" strike="noStrike" cap="none">
                  <a:solidFill>
                    <a:srgbClr val="FFE860"/>
                  </a:solidFill>
                  <a:latin typeface="Calibri"/>
                  <a:ea typeface="Calibri"/>
                  <a:cs typeface="Calibri"/>
                  <a:sym typeface="Calibri"/>
                </a:rPr>
                <a:t> × (2</a:t>
              </a:r>
              <a:r>
                <a:rPr lang="en-US" sz="2800" b="1" i="0" u="none" strike="noStrike" cap="none" baseline="30000">
                  <a:solidFill>
                    <a:srgbClr val="FFE860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r>
                <a:rPr lang="en-US" sz="2800" b="1" i="0" u="none" strike="noStrike" cap="none">
                  <a:solidFill>
                    <a:srgbClr val="FFE860"/>
                  </a:solidFill>
                  <a:latin typeface="Calibri"/>
                  <a:ea typeface="Calibri"/>
                  <a:cs typeface="Calibri"/>
                  <a:sym typeface="Calibri"/>
                </a:rPr>
                <a:t> + 6</a:t>
              </a:r>
              <a:r>
                <a:rPr lang="en-US" sz="2800" b="1" i="0" u="none" strike="noStrike" cap="none" baseline="30000">
                  <a:solidFill>
                    <a:srgbClr val="FFE86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800" b="1" i="0" u="none" strike="noStrike" cap="none">
                  <a:solidFill>
                    <a:srgbClr val="FFE860"/>
                  </a:solidFill>
                  <a:latin typeface="Calibri"/>
                  <a:ea typeface="Calibri"/>
                  <a:cs typeface="Calibri"/>
                  <a:sym typeface="Calibri"/>
                </a:rPr>
                <a:t>+ 2</a:t>
              </a:r>
              <a:r>
                <a:rPr lang="en-US" sz="2800" b="1" i="0" u="none" strike="noStrike" cap="none" baseline="30000">
                  <a:solidFill>
                    <a:srgbClr val="FFE860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r>
                <a:rPr lang="en-US" sz="2800" b="1" i="0" u="none" strike="noStrike" cap="none">
                  <a:solidFill>
                    <a:srgbClr val="FFE860"/>
                  </a:solidFill>
                  <a:latin typeface="Calibri"/>
                  <a:ea typeface="Calibri"/>
                  <a:cs typeface="Calibri"/>
                  <a:sym typeface="Calibri"/>
                </a:rPr>
                <a:t>) = 2.125 Kib</a:t>
              </a:r>
              <a:endParaRPr sz="2800" b="1" i="0" u="none" strike="noStrike" cap="none">
                <a:solidFill>
                  <a:srgbClr val="FFE8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914400" y="5319388"/>
              <a:ext cx="57099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(D)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3" name="Google Shape;173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5"/>
          <p:cNvSpPr txBox="1"/>
          <p:nvPr/>
        </p:nvSpPr>
        <p:spPr>
          <a:xfrm>
            <a:off x="347075" y="566799"/>
            <a:ext cx="7772400" cy="2908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Question: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How many total bits are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maintained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the following cache?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-1778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4-way SA cache, random replacement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Cache size 1 KiB, Block size 16 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Write-back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16-bit address space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86364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oogle Shape;181;p6"/>
          <p:cNvGrpSpPr/>
          <p:nvPr/>
        </p:nvGrpSpPr>
        <p:grpSpPr>
          <a:xfrm>
            <a:off x="914417" y="3675870"/>
            <a:ext cx="7916499" cy="523187"/>
            <a:chOff x="917648" y="1743731"/>
            <a:chExt cx="7394452" cy="392400"/>
          </a:xfrm>
        </p:grpSpPr>
        <p:sp>
          <p:nvSpPr>
            <p:cNvPr id="182" name="Google Shape;182;p6"/>
            <p:cNvSpPr txBox="1"/>
            <p:nvPr/>
          </p:nvSpPr>
          <p:spPr>
            <a:xfrm>
              <a:off x="1371600" y="1743731"/>
              <a:ext cx="6940500" cy="39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rgbClr val="FF8000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r>
                <a:rPr lang="en-US" sz="2800" b="0" i="0" u="none" strike="noStrike" cap="none" baseline="30000">
                  <a:solidFill>
                    <a:srgbClr val="FF8000"/>
                  </a:solidFill>
                  <a:latin typeface="Calibri"/>
                  <a:ea typeface="Calibri"/>
                  <a:cs typeface="Calibri"/>
                  <a:sym typeface="Calibri"/>
                </a:rPr>
                <a:t>6</a:t>
              </a:r>
              <a:r>
                <a:rPr lang="en-US" sz="2800" b="0" i="0" u="none" strike="noStrike" cap="none">
                  <a:solidFill>
                    <a:srgbClr val="FF8000"/>
                  </a:solidFill>
                  <a:latin typeface="Calibri"/>
                  <a:ea typeface="Calibri"/>
                  <a:cs typeface="Calibri"/>
                  <a:sym typeface="Calibri"/>
                </a:rPr>
                <a:t> × (2</a:t>
              </a:r>
              <a:r>
                <a:rPr lang="en-US" sz="2800" b="0" i="0" u="none" strike="noStrike" cap="none" baseline="30000">
                  <a:solidFill>
                    <a:srgbClr val="FF8000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r>
                <a:rPr lang="en-US" sz="2800" b="0" i="0" u="none" strike="noStrike" cap="none">
                  <a:solidFill>
                    <a:srgbClr val="FF8000"/>
                  </a:solidFill>
                  <a:latin typeface="Calibri"/>
                  <a:ea typeface="Calibri"/>
                  <a:cs typeface="Calibri"/>
                  <a:sym typeface="Calibri"/>
                </a:rPr>
                <a:t> + 2</a:t>
              </a:r>
              <a:r>
                <a:rPr lang="en-US" sz="2800" b="0" i="0" u="none" strike="noStrike" cap="none" baseline="30000">
                  <a:solidFill>
                    <a:srgbClr val="FF8000"/>
                  </a:solidFill>
                  <a:latin typeface="Calibri"/>
                  <a:ea typeface="Calibri"/>
                  <a:cs typeface="Calibri"/>
                  <a:sym typeface="Calibri"/>
                </a:rPr>
                <a:t>3 </a:t>
              </a:r>
              <a:r>
                <a:rPr lang="en-US" sz="2800" b="0" i="0" u="none" strike="noStrike" cap="none">
                  <a:solidFill>
                    <a:srgbClr val="FF8000"/>
                  </a:solidFill>
                  <a:latin typeface="Calibri"/>
                  <a:ea typeface="Calibri"/>
                  <a:cs typeface="Calibri"/>
                  <a:sym typeface="Calibri"/>
                </a:rPr>
                <a:t>+ 2</a:t>
              </a:r>
              <a:r>
                <a:rPr lang="en-US" sz="2800" b="0" i="0" u="none" strike="noStrike" cap="none" baseline="30000">
                  <a:solidFill>
                    <a:srgbClr val="FF8000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r>
                <a:rPr lang="en-US" sz="2800" b="0" i="0" u="none" strike="noStrike" cap="none">
                  <a:solidFill>
                    <a:srgbClr val="FF8000"/>
                  </a:solidFill>
                  <a:latin typeface="Calibri"/>
                  <a:ea typeface="Calibri"/>
                  <a:cs typeface="Calibri"/>
                  <a:sym typeface="Calibri"/>
                </a:rPr>
                <a:t>) = 8.625 Kib</a:t>
              </a:r>
              <a:endParaRPr sz="2800" b="0" i="0" u="none" strike="noStrike" cap="none">
                <a:solidFill>
                  <a:srgbClr val="FF8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6"/>
            <p:cNvSpPr/>
            <p:nvPr/>
          </p:nvSpPr>
          <p:spPr>
            <a:xfrm>
              <a:off x="917648" y="1763469"/>
              <a:ext cx="529500" cy="34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(A)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4" name="Google Shape;184;p6"/>
          <p:cNvGrpSpPr/>
          <p:nvPr/>
        </p:nvGrpSpPr>
        <p:grpSpPr>
          <a:xfrm>
            <a:off x="914400" y="4305274"/>
            <a:ext cx="7940099" cy="533894"/>
            <a:chOff x="914400" y="3486236"/>
            <a:chExt cx="7940099" cy="533894"/>
          </a:xfrm>
        </p:grpSpPr>
        <p:sp>
          <p:nvSpPr>
            <p:cNvPr id="185" name="Google Shape;185;p6"/>
            <p:cNvSpPr txBox="1"/>
            <p:nvPr/>
          </p:nvSpPr>
          <p:spPr>
            <a:xfrm>
              <a:off x="1371599" y="3496930"/>
              <a:ext cx="74829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rgbClr val="408000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r>
                <a:rPr lang="en-US" sz="2800" b="0" i="0" u="none" strike="noStrike" cap="none" baseline="30000">
                  <a:solidFill>
                    <a:srgbClr val="408000"/>
                  </a:solidFill>
                  <a:latin typeface="Calibri"/>
                  <a:ea typeface="Calibri"/>
                  <a:cs typeface="Calibri"/>
                  <a:sym typeface="Calibri"/>
                </a:rPr>
                <a:t>6</a:t>
              </a:r>
              <a:r>
                <a:rPr lang="en-US" sz="2800" b="0" i="0" u="none" strike="noStrike" cap="none">
                  <a:solidFill>
                    <a:srgbClr val="408000"/>
                  </a:solidFill>
                  <a:latin typeface="Calibri"/>
                  <a:ea typeface="Calibri"/>
                  <a:cs typeface="Calibri"/>
                  <a:sym typeface="Calibri"/>
                </a:rPr>
                <a:t> × (2</a:t>
              </a:r>
              <a:r>
                <a:rPr lang="en-US" sz="2800" b="0" i="0" u="none" strike="noStrike" cap="none" baseline="30000">
                  <a:solidFill>
                    <a:srgbClr val="408000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r>
                <a:rPr lang="en-US" sz="2800" b="0" i="0" u="none" strike="noStrike" cap="none">
                  <a:solidFill>
                    <a:srgbClr val="408000"/>
                  </a:solidFill>
                  <a:latin typeface="Calibri"/>
                  <a:ea typeface="Calibri"/>
                  <a:cs typeface="Calibri"/>
                  <a:sym typeface="Calibri"/>
                </a:rPr>
                <a:t> + 2</a:t>
              </a:r>
              <a:r>
                <a:rPr lang="en-US" sz="2800" b="0" i="0" u="none" strike="noStrike" cap="none" baseline="30000">
                  <a:solidFill>
                    <a:srgbClr val="408000"/>
                  </a:solidFill>
                  <a:latin typeface="Calibri"/>
                  <a:ea typeface="Calibri"/>
                  <a:cs typeface="Calibri"/>
                  <a:sym typeface="Calibri"/>
                </a:rPr>
                <a:t>3 </a:t>
              </a:r>
              <a:r>
                <a:rPr lang="en-US" sz="2800" b="0" i="0" u="none" strike="noStrike" cap="none">
                  <a:solidFill>
                    <a:srgbClr val="408000"/>
                  </a:solidFill>
                  <a:latin typeface="Calibri"/>
                  <a:ea typeface="Calibri"/>
                  <a:cs typeface="Calibri"/>
                  <a:sym typeface="Calibri"/>
                </a:rPr>
                <a:t>+ 2</a:t>
              </a:r>
              <a:r>
                <a:rPr lang="en-US" sz="2800" b="0" i="0" u="none" strike="noStrike" cap="none" baseline="30000">
                  <a:solidFill>
                    <a:srgbClr val="408000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r>
                <a:rPr lang="en-US" sz="2800" b="0" i="0" u="none" strike="noStrike" cap="none">
                  <a:solidFill>
                    <a:srgbClr val="408000"/>
                  </a:solidFill>
                  <a:latin typeface="Calibri"/>
                  <a:ea typeface="Calibri"/>
                  <a:cs typeface="Calibri"/>
                  <a:sym typeface="Calibri"/>
                </a:rPr>
                <a:t>) = 2.140625 Kib</a:t>
              </a:r>
              <a:endParaRPr sz="2800" b="0" i="0" u="none" strike="noStrike" cap="none">
                <a:solidFill>
                  <a:srgbClr val="408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914400" y="3486236"/>
              <a:ext cx="5670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(B)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7" name="Google Shape;187;p6"/>
          <p:cNvGrpSpPr/>
          <p:nvPr/>
        </p:nvGrpSpPr>
        <p:grpSpPr>
          <a:xfrm>
            <a:off x="914399" y="4956048"/>
            <a:ext cx="7162801" cy="523200"/>
            <a:chOff x="914399" y="4411330"/>
            <a:chExt cx="7162801" cy="523200"/>
          </a:xfrm>
        </p:grpSpPr>
        <p:sp>
          <p:nvSpPr>
            <p:cNvPr id="188" name="Google Shape;188;p6"/>
            <p:cNvSpPr txBox="1"/>
            <p:nvPr/>
          </p:nvSpPr>
          <p:spPr>
            <a:xfrm>
              <a:off x="1371600" y="4411330"/>
              <a:ext cx="67056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rgbClr val="FF66A0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r>
                <a:rPr lang="en-US" sz="2800" b="0" i="0" u="none" strike="noStrike" cap="none" baseline="30000">
                  <a:solidFill>
                    <a:srgbClr val="FF66A0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r>
                <a:rPr lang="en-US" sz="2800" b="0" i="0" u="none" strike="noStrike" cap="none">
                  <a:solidFill>
                    <a:srgbClr val="FF66A0"/>
                  </a:solidFill>
                  <a:latin typeface="Calibri"/>
                  <a:ea typeface="Calibri"/>
                  <a:cs typeface="Calibri"/>
                  <a:sym typeface="Calibri"/>
                </a:rPr>
                <a:t> × (2</a:t>
              </a:r>
              <a:r>
                <a:rPr lang="en-US" sz="2800" b="0" i="0" u="none" strike="noStrike" cap="none" baseline="30000">
                  <a:solidFill>
                    <a:srgbClr val="FF66A0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r>
                <a:rPr lang="en-US" sz="2800" b="0" i="0" u="none" strike="noStrike" cap="none">
                  <a:solidFill>
                    <a:srgbClr val="FF66A0"/>
                  </a:solidFill>
                  <a:latin typeface="Calibri"/>
                  <a:ea typeface="Calibri"/>
                  <a:cs typeface="Calibri"/>
                  <a:sym typeface="Calibri"/>
                </a:rPr>
                <a:t> + 2</a:t>
              </a:r>
              <a:r>
                <a:rPr lang="en-US" sz="2800" b="0" i="0" u="none" strike="noStrike" cap="none" baseline="30000">
                  <a:solidFill>
                    <a:srgbClr val="FF66A0"/>
                  </a:solidFill>
                  <a:latin typeface="Calibri"/>
                  <a:ea typeface="Calibri"/>
                  <a:cs typeface="Calibri"/>
                  <a:sym typeface="Calibri"/>
                </a:rPr>
                <a:t>3 </a:t>
              </a:r>
              <a:r>
                <a:rPr lang="en-US" sz="2800" b="0" i="0" u="none" strike="noStrike" cap="none">
                  <a:solidFill>
                    <a:srgbClr val="FF66A0"/>
                  </a:solidFill>
                  <a:latin typeface="Calibri"/>
                  <a:ea typeface="Calibri"/>
                  <a:cs typeface="Calibri"/>
                  <a:sym typeface="Calibri"/>
                </a:rPr>
                <a:t>+ 2</a:t>
              </a:r>
              <a:r>
                <a:rPr lang="en-US" sz="2800" b="0" i="0" u="none" strike="noStrike" cap="none" baseline="30000">
                  <a:solidFill>
                    <a:srgbClr val="FF66A0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r>
                <a:rPr lang="en-US" sz="2800" b="0" i="0" u="none" strike="noStrike" cap="none">
                  <a:solidFill>
                    <a:srgbClr val="FF66A0"/>
                  </a:solidFill>
                  <a:latin typeface="Calibri"/>
                  <a:ea typeface="Calibri"/>
                  <a:cs typeface="Calibri"/>
                  <a:sym typeface="Calibri"/>
                </a:rPr>
                <a:t>) = 2.15625 Kib</a:t>
              </a:r>
              <a:endParaRPr sz="2800" b="0" i="0" u="none" strike="noStrike" cap="none">
                <a:solidFill>
                  <a:srgbClr val="FF66A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914399" y="4415874"/>
              <a:ext cx="5670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(C)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0" name="Google Shape;190;p6"/>
          <p:cNvGrpSpPr/>
          <p:nvPr/>
        </p:nvGrpSpPr>
        <p:grpSpPr>
          <a:xfrm>
            <a:off x="914400" y="5589786"/>
            <a:ext cx="7523699" cy="529542"/>
            <a:chOff x="914400" y="5319388"/>
            <a:chExt cx="7523699" cy="529542"/>
          </a:xfrm>
        </p:grpSpPr>
        <p:sp>
          <p:nvSpPr>
            <p:cNvPr id="191" name="Google Shape;191;p6"/>
            <p:cNvSpPr txBox="1"/>
            <p:nvPr/>
          </p:nvSpPr>
          <p:spPr>
            <a:xfrm>
              <a:off x="1371599" y="5325730"/>
              <a:ext cx="70665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>
                  <a:solidFill>
                    <a:srgbClr val="FFE860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r>
                <a:rPr lang="en-US" sz="2800" b="1" i="0" u="none" strike="noStrike" cap="none" baseline="30000">
                  <a:solidFill>
                    <a:srgbClr val="FFE860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r>
                <a:rPr lang="en-US" sz="2800" b="1" i="0" u="none" strike="noStrike" cap="none">
                  <a:solidFill>
                    <a:srgbClr val="FFE860"/>
                  </a:solidFill>
                  <a:latin typeface="Calibri"/>
                  <a:ea typeface="Calibri"/>
                  <a:cs typeface="Calibri"/>
                  <a:sym typeface="Calibri"/>
                </a:rPr>
                <a:t> × (2</a:t>
              </a:r>
              <a:r>
                <a:rPr lang="en-US" sz="2800" b="1" i="0" u="none" strike="noStrike" cap="none" baseline="30000">
                  <a:solidFill>
                    <a:srgbClr val="FFE860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r>
                <a:rPr lang="en-US" sz="2800" b="1" i="0" u="none" strike="noStrike" cap="none">
                  <a:solidFill>
                    <a:srgbClr val="FFE860"/>
                  </a:solidFill>
                  <a:latin typeface="Calibri"/>
                  <a:ea typeface="Calibri"/>
                  <a:cs typeface="Calibri"/>
                  <a:sym typeface="Calibri"/>
                </a:rPr>
                <a:t> + 6</a:t>
              </a:r>
              <a:r>
                <a:rPr lang="en-US" sz="2800" b="1" i="0" u="none" strike="noStrike" cap="none" baseline="30000">
                  <a:solidFill>
                    <a:srgbClr val="FFE86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800" b="1" i="0" u="none" strike="noStrike" cap="none">
                  <a:solidFill>
                    <a:srgbClr val="FFE860"/>
                  </a:solidFill>
                  <a:latin typeface="Calibri"/>
                  <a:ea typeface="Calibri"/>
                  <a:cs typeface="Calibri"/>
                  <a:sym typeface="Calibri"/>
                </a:rPr>
                <a:t>+ 2</a:t>
              </a:r>
              <a:r>
                <a:rPr lang="en-US" sz="2800" b="1" i="0" u="none" strike="noStrike" cap="none" baseline="30000">
                  <a:solidFill>
                    <a:srgbClr val="FFE860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r>
                <a:rPr lang="en-US" sz="2800" b="1" i="0" u="none" strike="noStrike" cap="none">
                  <a:solidFill>
                    <a:srgbClr val="FFE860"/>
                  </a:solidFill>
                  <a:latin typeface="Calibri"/>
                  <a:ea typeface="Calibri"/>
                  <a:cs typeface="Calibri"/>
                  <a:sym typeface="Calibri"/>
                </a:rPr>
                <a:t>) = 2.125 Kib</a:t>
              </a:r>
              <a:endParaRPr sz="2800" b="1" i="0" u="none" strike="noStrike" cap="none">
                <a:solidFill>
                  <a:srgbClr val="FFE8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6"/>
            <p:cNvSpPr/>
            <p:nvPr/>
          </p:nvSpPr>
          <p:spPr>
            <a:xfrm>
              <a:off x="914400" y="5319388"/>
              <a:ext cx="5709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(D)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3" name="Google Shape;193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6"/>
          <p:cNvSpPr txBox="1"/>
          <p:nvPr/>
        </p:nvSpPr>
        <p:spPr>
          <a:xfrm>
            <a:off x="347075" y="566799"/>
            <a:ext cx="7772400" cy="29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Question: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How many total bits are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maintained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the following cache?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-1778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4-way SA cache, random replacement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Cache size 1 KiB, Block size 16 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Write-back                              </a:t>
            </a:r>
            <a:r>
              <a:rPr lang="en-US" sz="2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dirty bit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16-bit address space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5" name="Google Shape;195;p6"/>
          <p:cNvCxnSpPr/>
          <p:nvPr/>
        </p:nvCxnSpPr>
        <p:spPr>
          <a:xfrm rot="10800000">
            <a:off x="3286975" y="2762625"/>
            <a:ext cx="18528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96" name="Google Shape;196;p6"/>
          <p:cNvSpPr txBox="1"/>
          <p:nvPr/>
        </p:nvSpPr>
        <p:spPr>
          <a:xfrm>
            <a:off x="6487475" y="3584950"/>
            <a:ext cx="2343300" cy="25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# slots?</a:t>
            </a:r>
            <a:endParaRPr sz="2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# bits per slot?</a:t>
            </a:r>
            <a:endParaRPr sz="2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Char char="●"/>
            </a:pPr>
            <a:r>
              <a:rPr lang="en-US" sz="2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data?</a:t>
            </a:r>
            <a:endParaRPr sz="2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Char char="●"/>
            </a:pPr>
            <a:r>
              <a:rPr lang="en-US" sz="2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tag?</a:t>
            </a:r>
            <a:endParaRPr sz="2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Char char="●"/>
            </a:pPr>
            <a:r>
              <a:rPr lang="en-US" sz="2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valid?</a:t>
            </a:r>
            <a:endParaRPr sz="2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Char char="●"/>
            </a:pPr>
            <a:r>
              <a:rPr lang="en-US" sz="2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dirty?</a:t>
            </a:r>
            <a:endParaRPr sz="2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97293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7"/>
          <p:cNvSpPr txBox="1"/>
          <p:nvPr/>
        </p:nvSpPr>
        <p:spPr>
          <a:xfrm>
            <a:off x="6708867" y="1596695"/>
            <a:ext cx="2343300" cy="14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# slots?</a:t>
            </a:r>
            <a:endParaRPr sz="28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800" b="0" i="0" u="none" strike="noStrike" cap="none" baseline="300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 ÷ 2</a:t>
            </a:r>
            <a:r>
              <a:rPr lang="en-US" sz="2800" b="0" i="0" u="none" strike="noStrike" cap="none" baseline="300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28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= 2</a:t>
            </a:r>
            <a:r>
              <a:rPr lang="en-US" sz="2800" b="0" i="0" u="none" strike="noStrike" cap="none" baseline="300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slots</a:t>
            </a:r>
            <a:endParaRPr sz="28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4" name="Google Shape;204;p7"/>
          <p:cNvGrpSpPr/>
          <p:nvPr/>
        </p:nvGrpSpPr>
        <p:grpSpPr>
          <a:xfrm>
            <a:off x="914417" y="3675870"/>
            <a:ext cx="7916499" cy="523187"/>
            <a:chOff x="917648" y="1743731"/>
            <a:chExt cx="7394452" cy="392400"/>
          </a:xfrm>
        </p:grpSpPr>
        <p:sp>
          <p:nvSpPr>
            <p:cNvPr id="205" name="Google Shape;205;p7"/>
            <p:cNvSpPr txBox="1"/>
            <p:nvPr/>
          </p:nvSpPr>
          <p:spPr>
            <a:xfrm>
              <a:off x="1371600" y="1743731"/>
              <a:ext cx="6940500" cy="39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rgbClr val="FF8000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r>
                <a:rPr lang="en-US" sz="2800" b="0" i="0" u="none" strike="noStrike" cap="none" baseline="30000">
                  <a:solidFill>
                    <a:srgbClr val="FF8000"/>
                  </a:solidFill>
                  <a:latin typeface="Calibri"/>
                  <a:ea typeface="Calibri"/>
                  <a:cs typeface="Calibri"/>
                  <a:sym typeface="Calibri"/>
                </a:rPr>
                <a:t>6</a:t>
              </a:r>
              <a:r>
                <a:rPr lang="en-US" sz="2800" b="0" i="0" u="none" strike="noStrike" cap="none">
                  <a:solidFill>
                    <a:srgbClr val="FF8000"/>
                  </a:solidFill>
                  <a:latin typeface="Calibri"/>
                  <a:ea typeface="Calibri"/>
                  <a:cs typeface="Calibri"/>
                  <a:sym typeface="Calibri"/>
                </a:rPr>
                <a:t> × (2</a:t>
              </a:r>
              <a:r>
                <a:rPr lang="en-US" sz="2800" b="0" i="0" u="none" strike="noStrike" cap="none" baseline="30000">
                  <a:solidFill>
                    <a:srgbClr val="FF8000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r>
                <a:rPr lang="en-US" sz="2800" b="0" i="0" u="none" strike="noStrike" cap="none">
                  <a:solidFill>
                    <a:srgbClr val="FF8000"/>
                  </a:solidFill>
                  <a:latin typeface="Calibri"/>
                  <a:ea typeface="Calibri"/>
                  <a:cs typeface="Calibri"/>
                  <a:sym typeface="Calibri"/>
                </a:rPr>
                <a:t> + 2</a:t>
              </a:r>
              <a:r>
                <a:rPr lang="en-US" sz="2800" b="0" i="0" u="none" strike="noStrike" cap="none" baseline="30000">
                  <a:solidFill>
                    <a:srgbClr val="FF8000"/>
                  </a:solidFill>
                  <a:latin typeface="Calibri"/>
                  <a:ea typeface="Calibri"/>
                  <a:cs typeface="Calibri"/>
                  <a:sym typeface="Calibri"/>
                </a:rPr>
                <a:t>3 </a:t>
              </a:r>
              <a:r>
                <a:rPr lang="en-US" sz="2800" b="0" i="0" u="none" strike="noStrike" cap="none">
                  <a:solidFill>
                    <a:srgbClr val="FF8000"/>
                  </a:solidFill>
                  <a:latin typeface="Calibri"/>
                  <a:ea typeface="Calibri"/>
                  <a:cs typeface="Calibri"/>
                  <a:sym typeface="Calibri"/>
                </a:rPr>
                <a:t>+ 2</a:t>
              </a:r>
              <a:r>
                <a:rPr lang="en-US" sz="2800" b="0" i="0" u="none" strike="noStrike" cap="none" baseline="30000">
                  <a:solidFill>
                    <a:srgbClr val="FF8000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r>
                <a:rPr lang="en-US" sz="2800" b="0" i="0" u="none" strike="noStrike" cap="none">
                  <a:solidFill>
                    <a:srgbClr val="FF8000"/>
                  </a:solidFill>
                  <a:latin typeface="Calibri"/>
                  <a:ea typeface="Calibri"/>
                  <a:cs typeface="Calibri"/>
                  <a:sym typeface="Calibri"/>
                </a:rPr>
                <a:t>) = 8.625 Kib</a:t>
              </a:r>
              <a:endParaRPr sz="2800" b="0" i="0" u="none" strike="noStrike" cap="none">
                <a:solidFill>
                  <a:srgbClr val="FF8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7"/>
            <p:cNvSpPr/>
            <p:nvPr/>
          </p:nvSpPr>
          <p:spPr>
            <a:xfrm>
              <a:off x="917648" y="1763469"/>
              <a:ext cx="529500" cy="34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(A)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7" name="Google Shape;207;p7"/>
          <p:cNvGrpSpPr/>
          <p:nvPr/>
        </p:nvGrpSpPr>
        <p:grpSpPr>
          <a:xfrm>
            <a:off x="914300" y="4435009"/>
            <a:ext cx="7969018" cy="530812"/>
            <a:chOff x="1481625" y="1382345"/>
            <a:chExt cx="7969018" cy="530812"/>
          </a:xfrm>
        </p:grpSpPr>
        <p:sp>
          <p:nvSpPr>
            <p:cNvPr id="208" name="Google Shape;208;p7"/>
            <p:cNvSpPr txBox="1"/>
            <p:nvPr/>
          </p:nvSpPr>
          <p:spPr>
            <a:xfrm>
              <a:off x="1967743" y="1389957"/>
              <a:ext cx="74829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 dirty="0">
                  <a:solidFill>
                    <a:srgbClr val="408000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r>
                <a:rPr lang="en-US" sz="2800" b="0" i="0" u="none" strike="noStrike" cap="none" baseline="30000" dirty="0">
                  <a:solidFill>
                    <a:srgbClr val="408000"/>
                  </a:solidFill>
                  <a:latin typeface="Calibri"/>
                  <a:ea typeface="Calibri"/>
                  <a:cs typeface="Calibri"/>
                  <a:sym typeface="Calibri"/>
                </a:rPr>
                <a:t>6</a:t>
              </a:r>
              <a:r>
                <a:rPr lang="en-US" sz="2800" b="0" i="0" u="none" strike="noStrike" cap="none" dirty="0">
                  <a:solidFill>
                    <a:srgbClr val="408000"/>
                  </a:solidFill>
                  <a:latin typeface="Calibri"/>
                  <a:ea typeface="Calibri"/>
                  <a:cs typeface="Calibri"/>
                  <a:sym typeface="Calibri"/>
                </a:rPr>
                <a:t> × (2</a:t>
              </a:r>
              <a:r>
                <a:rPr lang="en-US" sz="2800" b="0" i="0" u="none" strike="noStrike" cap="none" baseline="30000" dirty="0">
                  <a:solidFill>
                    <a:srgbClr val="408000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r>
                <a:rPr lang="en-US" sz="2800" b="0" i="0" u="none" strike="noStrike" cap="none" dirty="0">
                  <a:solidFill>
                    <a:srgbClr val="408000"/>
                  </a:solidFill>
                  <a:latin typeface="Calibri"/>
                  <a:ea typeface="Calibri"/>
                  <a:cs typeface="Calibri"/>
                  <a:sym typeface="Calibri"/>
                </a:rPr>
                <a:t> + 2</a:t>
              </a:r>
              <a:r>
                <a:rPr lang="en-US" sz="2800" b="0" i="0" u="none" strike="noStrike" cap="none" baseline="30000" dirty="0">
                  <a:solidFill>
                    <a:srgbClr val="408000"/>
                  </a:solidFill>
                  <a:latin typeface="Calibri"/>
                  <a:ea typeface="Calibri"/>
                  <a:cs typeface="Calibri"/>
                  <a:sym typeface="Calibri"/>
                </a:rPr>
                <a:t>3 </a:t>
              </a:r>
              <a:r>
                <a:rPr lang="en-US" sz="2800" b="0" i="0" u="none" strike="noStrike" cap="none" dirty="0">
                  <a:solidFill>
                    <a:srgbClr val="408000"/>
                  </a:solidFill>
                  <a:latin typeface="Calibri"/>
                  <a:ea typeface="Calibri"/>
                  <a:cs typeface="Calibri"/>
                  <a:sym typeface="Calibri"/>
                </a:rPr>
                <a:t>+ 2</a:t>
              </a:r>
              <a:r>
                <a:rPr lang="en-US" sz="2800" b="0" i="0" u="none" strike="noStrike" cap="none" baseline="30000" dirty="0">
                  <a:solidFill>
                    <a:srgbClr val="408000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r>
                <a:rPr lang="en-US" sz="2800" b="0" i="0" u="none" strike="noStrike" cap="none" dirty="0">
                  <a:solidFill>
                    <a:srgbClr val="408000"/>
                  </a:solidFill>
                  <a:latin typeface="Calibri"/>
                  <a:ea typeface="Calibri"/>
                  <a:cs typeface="Calibri"/>
                  <a:sym typeface="Calibri"/>
                </a:rPr>
                <a:t>) = 2.140625 </a:t>
              </a:r>
              <a:r>
                <a:rPr lang="en-US" sz="2800" b="0" i="0" u="none" strike="noStrike" cap="none" dirty="0" err="1">
                  <a:solidFill>
                    <a:srgbClr val="408000"/>
                  </a:solidFill>
                  <a:latin typeface="Calibri"/>
                  <a:ea typeface="Calibri"/>
                  <a:cs typeface="Calibri"/>
                  <a:sym typeface="Calibri"/>
                </a:rPr>
                <a:t>Kib</a:t>
              </a:r>
              <a:endParaRPr sz="2800" b="0" i="0" u="none" strike="noStrike" cap="none" dirty="0">
                <a:solidFill>
                  <a:srgbClr val="408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7"/>
            <p:cNvSpPr/>
            <p:nvPr/>
          </p:nvSpPr>
          <p:spPr>
            <a:xfrm>
              <a:off x="1481625" y="1382345"/>
              <a:ext cx="5670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(B)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0" name="Google Shape;210;p7"/>
          <p:cNvGrpSpPr/>
          <p:nvPr/>
        </p:nvGrpSpPr>
        <p:grpSpPr>
          <a:xfrm>
            <a:off x="914399" y="4956048"/>
            <a:ext cx="7162801" cy="523200"/>
            <a:chOff x="914399" y="4411330"/>
            <a:chExt cx="7162801" cy="523200"/>
          </a:xfrm>
        </p:grpSpPr>
        <p:sp>
          <p:nvSpPr>
            <p:cNvPr id="211" name="Google Shape;211;p7"/>
            <p:cNvSpPr txBox="1"/>
            <p:nvPr/>
          </p:nvSpPr>
          <p:spPr>
            <a:xfrm>
              <a:off x="1371600" y="4411330"/>
              <a:ext cx="67056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 dirty="0">
                  <a:solidFill>
                    <a:srgbClr val="FF66A0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r>
                <a:rPr lang="en-US" sz="2800" b="0" i="0" u="none" strike="noStrike" cap="none" baseline="30000" dirty="0">
                  <a:solidFill>
                    <a:srgbClr val="FF66A0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r>
                <a:rPr lang="en-US" sz="2800" b="0" i="0" u="none" strike="noStrike" cap="none" dirty="0">
                  <a:solidFill>
                    <a:srgbClr val="FF66A0"/>
                  </a:solidFill>
                  <a:latin typeface="Calibri"/>
                  <a:ea typeface="Calibri"/>
                  <a:cs typeface="Calibri"/>
                  <a:sym typeface="Calibri"/>
                </a:rPr>
                <a:t> × (2</a:t>
              </a:r>
              <a:r>
                <a:rPr lang="en-US" sz="2800" b="0" i="0" u="none" strike="noStrike" cap="none" baseline="30000" dirty="0">
                  <a:solidFill>
                    <a:srgbClr val="FF66A0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r>
                <a:rPr lang="en-US" sz="2800" b="0" i="0" u="none" strike="noStrike" cap="none" dirty="0">
                  <a:solidFill>
                    <a:srgbClr val="FF66A0"/>
                  </a:solidFill>
                  <a:latin typeface="Calibri"/>
                  <a:ea typeface="Calibri"/>
                  <a:cs typeface="Calibri"/>
                  <a:sym typeface="Calibri"/>
                </a:rPr>
                <a:t> + 2</a:t>
              </a:r>
              <a:r>
                <a:rPr lang="en-US" sz="2800" b="0" i="0" u="none" strike="noStrike" cap="none" baseline="30000" dirty="0">
                  <a:solidFill>
                    <a:srgbClr val="FF66A0"/>
                  </a:solidFill>
                  <a:latin typeface="Calibri"/>
                  <a:ea typeface="Calibri"/>
                  <a:cs typeface="Calibri"/>
                  <a:sym typeface="Calibri"/>
                </a:rPr>
                <a:t>3 </a:t>
              </a:r>
              <a:r>
                <a:rPr lang="en-US" sz="2800" b="0" i="0" u="none" strike="noStrike" cap="none" dirty="0">
                  <a:solidFill>
                    <a:srgbClr val="FF66A0"/>
                  </a:solidFill>
                  <a:latin typeface="Calibri"/>
                  <a:ea typeface="Calibri"/>
                  <a:cs typeface="Calibri"/>
                  <a:sym typeface="Calibri"/>
                </a:rPr>
                <a:t>+ 2</a:t>
              </a:r>
              <a:r>
                <a:rPr lang="en-US" sz="2800" b="0" i="0" u="none" strike="noStrike" cap="none" baseline="30000" dirty="0">
                  <a:solidFill>
                    <a:srgbClr val="FF66A0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r>
                <a:rPr lang="en-US" sz="2800" b="0" i="0" u="none" strike="noStrike" cap="none" dirty="0">
                  <a:solidFill>
                    <a:srgbClr val="FF66A0"/>
                  </a:solidFill>
                  <a:latin typeface="Calibri"/>
                  <a:ea typeface="Calibri"/>
                  <a:cs typeface="Calibri"/>
                  <a:sym typeface="Calibri"/>
                </a:rPr>
                <a:t>) = 2.15625 </a:t>
              </a:r>
              <a:r>
                <a:rPr lang="en-US" sz="2800" b="0" i="0" u="none" strike="noStrike" cap="none" dirty="0" err="1">
                  <a:solidFill>
                    <a:srgbClr val="FF66A0"/>
                  </a:solidFill>
                  <a:latin typeface="Calibri"/>
                  <a:ea typeface="Calibri"/>
                  <a:cs typeface="Calibri"/>
                  <a:sym typeface="Calibri"/>
                </a:rPr>
                <a:t>Kib</a:t>
              </a:r>
              <a:endParaRPr sz="2800" b="0" i="0" u="none" strike="noStrike" cap="none" dirty="0">
                <a:solidFill>
                  <a:srgbClr val="FF66A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7"/>
            <p:cNvSpPr/>
            <p:nvPr/>
          </p:nvSpPr>
          <p:spPr>
            <a:xfrm>
              <a:off x="914399" y="4415874"/>
              <a:ext cx="5670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(C)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3" name="Google Shape;213;p7"/>
          <p:cNvGrpSpPr/>
          <p:nvPr/>
        </p:nvGrpSpPr>
        <p:grpSpPr>
          <a:xfrm>
            <a:off x="914400" y="5589786"/>
            <a:ext cx="7523699" cy="529542"/>
            <a:chOff x="914400" y="5319388"/>
            <a:chExt cx="7523699" cy="529542"/>
          </a:xfrm>
        </p:grpSpPr>
        <p:sp>
          <p:nvSpPr>
            <p:cNvPr id="214" name="Google Shape;214;p7"/>
            <p:cNvSpPr txBox="1"/>
            <p:nvPr/>
          </p:nvSpPr>
          <p:spPr>
            <a:xfrm>
              <a:off x="1371599" y="5325730"/>
              <a:ext cx="70665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>
                  <a:solidFill>
                    <a:srgbClr val="FFE860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r>
                <a:rPr lang="en-US" sz="2800" b="1" i="0" u="none" strike="noStrike" cap="none" baseline="30000">
                  <a:solidFill>
                    <a:srgbClr val="FFE860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r>
                <a:rPr lang="en-US" sz="2800" b="1" i="0" u="none" strike="noStrike" cap="none">
                  <a:solidFill>
                    <a:srgbClr val="FFE860"/>
                  </a:solidFill>
                  <a:latin typeface="Calibri"/>
                  <a:ea typeface="Calibri"/>
                  <a:cs typeface="Calibri"/>
                  <a:sym typeface="Calibri"/>
                </a:rPr>
                <a:t> × (2</a:t>
              </a:r>
              <a:r>
                <a:rPr lang="en-US" sz="2800" b="1" i="0" u="none" strike="noStrike" cap="none" baseline="30000">
                  <a:solidFill>
                    <a:srgbClr val="FFE860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r>
                <a:rPr lang="en-US" sz="2800" b="1" i="0" u="none" strike="noStrike" cap="none">
                  <a:solidFill>
                    <a:srgbClr val="FFE860"/>
                  </a:solidFill>
                  <a:latin typeface="Calibri"/>
                  <a:ea typeface="Calibri"/>
                  <a:cs typeface="Calibri"/>
                  <a:sym typeface="Calibri"/>
                </a:rPr>
                <a:t> + 6</a:t>
              </a:r>
              <a:r>
                <a:rPr lang="en-US" sz="2800" b="1" i="0" u="none" strike="noStrike" cap="none" baseline="30000">
                  <a:solidFill>
                    <a:srgbClr val="FFE86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800" b="1" i="0" u="none" strike="noStrike" cap="none">
                  <a:solidFill>
                    <a:srgbClr val="FFE860"/>
                  </a:solidFill>
                  <a:latin typeface="Calibri"/>
                  <a:ea typeface="Calibri"/>
                  <a:cs typeface="Calibri"/>
                  <a:sym typeface="Calibri"/>
                </a:rPr>
                <a:t>+ 2</a:t>
              </a:r>
              <a:r>
                <a:rPr lang="en-US" sz="2800" b="1" i="0" u="none" strike="noStrike" cap="none" baseline="30000">
                  <a:solidFill>
                    <a:srgbClr val="FFE860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r>
                <a:rPr lang="en-US" sz="2800" b="1" i="0" u="none" strike="noStrike" cap="none">
                  <a:solidFill>
                    <a:srgbClr val="FFE860"/>
                  </a:solidFill>
                  <a:latin typeface="Calibri"/>
                  <a:ea typeface="Calibri"/>
                  <a:cs typeface="Calibri"/>
                  <a:sym typeface="Calibri"/>
                </a:rPr>
                <a:t>) = 2.125 Kib</a:t>
              </a:r>
              <a:endParaRPr sz="2800" b="1" i="0" u="none" strike="noStrike" cap="none">
                <a:solidFill>
                  <a:srgbClr val="FFE8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7"/>
            <p:cNvSpPr/>
            <p:nvPr/>
          </p:nvSpPr>
          <p:spPr>
            <a:xfrm>
              <a:off x="914400" y="5319388"/>
              <a:ext cx="5709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(D)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6" name="Google Shape;216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7"/>
          <p:cNvSpPr txBox="1"/>
          <p:nvPr/>
        </p:nvSpPr>
        <p:spPr>
          <a:xfrm>
            <a:off x="347075" y="566799"/>
            <a:ext cx="6304949" cy="29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Question: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How many total bits in cache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-1778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4-way SA cache, random replacement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Cache size 1 KiB, Block size 16 B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Write-back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16-bit address space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7"/>
          <p:cNvSpPr/>
          <p:nvPr/>
        </p:nvSpPr>
        <p:spPr>
          <a:xfrm>
            <a:off x="914399" y="3724288"/>
            <a:ext cx="5303400" cy="4572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7"/>
          <p:cNvSpPr txBox="1"/>
          <p:nvPr/>
        </p:nvSpPr>
        <p:spPr>
          <a:xfrm>
            <a:off x="6706056" y="68377"/>
            <a:ext cx="2343300" cy="14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 each slot:</a:t>
            </a:r>
            <a:endParaRPr sz="28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Data: 16B * 8 bits per byte = 128 bits = 2</a:t>
            </a:r>
            <a:r>
              <a:rPr lang="en-US" sz="2800" b="0" i="0" u="none" strike="noStrike" cap="none" baseline="300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sz="2800" b="0" i="0" u="none" strike="noStrike" cap="none" baseline="300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7"/>
          <p:cNvSpPr txBox="1"/>
          <p:nvPr/>
        </p:nvSpPr>
        <p:spPr>
          <a:xfrm>
            <a:off x="6647567" y="3182130"/>
            <a:ext cx="2566800" cy="26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Tag?</a:t>
            </a:r>
            <a:r>
              <a:rPr lang="en-US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 I O:</a:t>
            </a:r>
            <a:endParaRPr sz="28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O: log</a:t>
            </a:r>
            <a:r>
              <a:rPr lang="en-US" sz="2800" b="0" i="0" u="none" strike="noStrike" cap="none" baseline="-250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(16) = 4</a:t>
            </a:r>
            <a:endParaRPr sz="28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I: 2</a:t>
            </a:r>
            <a:r>
              <a:rPr lang="en-US" sz="2800" b="0" i="0" u="none" strike="noStrike" cap="none" baseline="300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slots / 4 ways = 2</a:t>
            </a:r>
            <a:r>
              <a:rPr lang="en-US" sz="2800" b="0" i="0" u="none" strike="noStrike" cap="none" baseline="300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sets so I = 4</a:t>
            </a:r>
            <a:endParaRPr sz="28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 = 16 - 4 - 4 = 8 = 2^3 bits</a:t>
            </a:r>
            <a:endParaRPr sz="28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7"/>
          <p:cNvSpPr txBox="1"/>
          <p:nvPr/>
        </p:nvSpPr>
        <p:spPr>
          <a:xfrm>
            <a:off x="6159846" y="5886234"/>
            <a:ext cx="2735452" cy="65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Valid and dirty: 2</a:t>
            </a:r>
            <a:endParaRPr sz="28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49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endParaRPr sz="44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18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Processor specs: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1 cycle L1 HT, 2% L1 MR, </a:t>
            </a:r>
            <a:b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 cycle L2 HT, 5% L2 MR, 100 cycle main memory HT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Calcuate AMAT:</a:t>
            </a:r>
            <a:endParaRPr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without $L2, with $L2</a:t>
            </a:r>
            <a:endParaRPr/>
          </a:p>
          <a:p>
            <a:pPr marL="13716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AutoNum type="alphaUcParenR"/>
            </a:pPr>
            <a:r>
              <a:rPr lang="en-US"/>
              <a:t>3		1.3</a:t>
            </a:r>
            <a:endParaRPr/>
          </a:p>
          <a:p>
            <a:pPr marL="13716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AutoNum type="alphaUcParenR"/>
            </a:pPr>
            <a:r>
              <a:rPr lang="en-US"/>
              <a:t>2		1.2</a:t>
            </a:r>
            <a:endParaRPr/>
          </a:p>
          <a:p>
            <a:pPr marL="13716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AutoNum type="alphaUcParenR"/>
            </a:pPr>
            <a:r>
              <a:rPr lang="en-US"/>
              <a:t>2		1.1</a:t>
            </a:r>
            <a:endParaRPr/>
          </a:p>
          <a:p>
            <a:pPr marL="13716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AutoNum type="alphaUcParenR"/>
            </a:pPr>
            <a:r>
              <a:rPr lang="en-US"/>
              <a:t>3		1.2</a:t>
            </a:r>
            <a:endParaRPr/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26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78" name="Google Shape;478;p18"/>
          <p:cNvCxnSpPr/>
          <p:nvPr/>
        </p:nvCxnSpPr>
        <p:spPr>
          <a:xfrm>
            <a:off x="3899650" y="2091775"/>
            <a:ext cx="384000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79" name="Google Shape;479;p18"/>
          <p:cNvCxnSpPr/>
          <p:nvPr/>
        </p:nvCxnSpPr>
        <p:spPr>
          <a:xfrm>
            <a:off x="5080000" y="2628150"/>
            <a:ext cx="149400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80" name="Google Shape;480;p18"/>
          <p:cNvCxnSpPr/>
          <p:nvPr/>
        </p:nvCxnSpPr>
        <p:spPr>
          <a:xfrm>
            <a:off x="927850" y="2625175"/>
            <a:ext cx="384000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80911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5de957305e_0_1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endParaRPr sz="44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g5de957305e_0_115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9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Processor specs: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1 cycle L1 HT, 2% L1 MR, </a:t>
            </a:r>
            <a:b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 cycle L2 HT, 5% L2 MR, 100 cycle main memory HT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Calcuate AMAT:</a:t>
            </a:r>
            <a:endParaRPr/>
          </a:p>
          <a:p>
            <a:pPr marL="800100" marR="0" lvl="0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Without L2$:</a:t>
            </a:r>
            <a:endParaRPr/>
          </a:p>
          <a:p>
            <a:pPr marL="8001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AMAT</a:t>
            </a:r>
            <a:r>
              <a:rPr lang="en-US" sz="32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1 + 0.02 × 100 = </a:t>
            </a:r>
            <a:r>
              <a:rPr lang="en-US" sz="3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  <a:p>
            <a:pPr marL="8001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L2$:</a:t>
            </a:r>
            <a:endParaRPr/>
          </a:p>
          <a:p>
            <a:pPr marL="8001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AMAT</a:t>
            </a:r>
            <a:r>
              <a:rPr lang="en-US" sz="32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1 + 0.02 × (5 + 0.05 × 100) = </a:t>
            </a:r>
            <a:r>
              <a:rPr lang="en-US" sz="3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1.2</a:t>
            </a:r>
            <a:endParaRPr/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g5de957305e_0_1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g5de957305e_0_1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g5de957305e_0_1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27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90" name="Google Shape;490;g5de957305e_0_115"/>
          <p:cNvCxnSpPr/>
          <p:nvPr/>
        </p:nvCxnSpPr>
        <p:spPr>
          <a:xfrm>
            <a:off x="3899650" y="2091775"/>
            <a:ext cx="384000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91" name="Google Shape;491;g5de957305e_0_115"/>
          <p:cNvCxnSpPr/>
          <p:nvPr/>
        </p:nvCxnSpPr>
        <p:spPr>
          <a:xfrm>
            <a:off x="5080000" y="2628150"/>
            <a:ext cx="149400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92" name="Google Shape;492;g5de957305e_0_115"/>
          <p:cNvCxnSpPr/>
          <p:nvPr/>
        </p:nvCxnSpPr>
        <p:spPr>
          <a:xfrm>
            <a:off x="927850" y="2625175"/>
            <a:ext cx="384000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93" name="Google Shape;493;g5de957305e_0_115"/>
          <p:cNvCxnSpPr/>
          <p:nvPr/>
        </p:nvCxnSpPr>
        <p:spPr>
          <a:xfrm>
            <a:off x="3098800" y="4837950"/>
            <a:ext cx="242640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94" name="Google Shape;494;g5de957305e_0_115"/>
          <p:cNvCxnSpPr/>
          <p:nvPr/>
        </p:nvCxnSpPr>
        <p:spPr>
          <a:xfrm>
            <a:off x="3175000" y="6057150"/>
            <a:ext cx="408180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99307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Summary</a:t>
            </a:r>
            <a:endParaRPr/>
          </a:p>
        </p:txBody>
      </p:sp>
      <p:sp>
        <p:nvSpPr>
          <p:cNvPr id="927" name="Google Shape;927;p54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Multilevel caches reduce </a:t>
            </a:r>
            <a:r>
              <a:rPr lang="en-US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miss penalty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Sans"/>
              <a:buChar char="−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Local vs. global miss rate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Sans"/>
              <a:buChar char="−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Optimize first level to be fast (low HT)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Sans"/>
              <a:buChar char="−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Optimize lower levels to not miss (minimize MP)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Cache performance depends heavily on cache design (there are many choices)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−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Effects of parameters and policies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−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Cost vs. effectiveness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Cache problems are hard!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Sans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8" name="Google Shape;928;p5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9" name="Google Shape;929;p5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0" name="Google Shape;930;p5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28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50703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p5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  <a:endParaRPr sz="4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5" name="Google Shape;945;p56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Multilevel Caches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A5A5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Improving Cache Performance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A5A5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Anatomy of a Cache Question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A5A5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Example Cache Questions</a:t>
            </a:r>
            <a:endParaRPr sz="3200" b="0" i="0" u="none" strike="noStrike" cap="none" dirty="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Bonus:  Contemporary Cache Specs</a:t>
            </a:r>
            <a:endParaRPr dirty="0"/>
          </a:p>
        </p:txBody>
      </p:sp>
      <p:sp>
        <p:nvSpPr>
          <p:cNvPr id="946" name="Google Shape;946;p5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7" name="Google Shape;947;p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8" name="Google Shape;948;p5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29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7572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Anatomy of a Cache Question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5" name="Google Shape;675;p35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Cache questions come in a few flavors:</a:t>
            </a:r>
            <a:endParaRPr/>
          </a:p>
          <a:p>
            <a:pPr marL="914400" marR="0" lvl="1" indent="-5207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arenR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TIO Breakdown</a:t>
            </a:r>
            <a:endParaRPr/>
          </a:p>
          <a:p>
            <a:pPr marL="914400" marR="0" lvl="1" indent="-5207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arenR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fixed cache parameters, analyze the performance of the given code/sequence</a:t>
            </a:r>
            <a:endParaRPr/>
          </a:p>
          <a:p>
            <a:pPr marL="914400" marR="0" lvl="1" indent="-5207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arenR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fixed cache parameters, find best/worst case scenarios</a:t>
            </a:r>
            <a:endParaRPr/>
          </a:p>
          <a:p>
            <a:pPr marL="914400" marR="0" lvl="1" indent="-5207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arenR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given code/sequence, how does changing your cache parameters affect performance?</a:t>
            </a:r>
            <a:endParaRPr/>
          </a:p>
          <a:p>
            <a:pPr marL="914400" marR="0" lvl="1" indent="-5207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arenR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AMAT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6" name="Google Shape;676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7" name="Google Shape;677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8" name="Google Shape;678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3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72880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5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8" name="Google Shape;958;p5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9" name="Google Shape;959;p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30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0" name="Google Shape;960;p57" descr="f05-39-P3744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6817" y="333375"/>
            <a:ext cx="7614195" cy="59996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42590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p58"/>
          <p:cNvSpPr txBox="1">
            <a:spLocks noGrp="1"/>
          </p:cNvSpPr>
          <p:nvPr>
            <p:ph type="title"/>
          </p:nvPr>
        </p:nvSpPr>
        <p:spPr>
          <a:xfrm>
            <a:off x="474133" y="0"/>
            <a:ext cx="8229600" cy="8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Intel Nehalem Die Photo</a:t>
            </a:r>
            <a:endParaRPr/>
          </a:p>
        </p:txBody>
      </p:sp>
      <p:sp>
        <p:nvSpPr>
          <p:cNvPr id="968" name="Google Shape;968;p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9" name="Google Shape;969;p5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0" name="Google Shape;970;p5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31</a:t>
            </a:fld>
            <a:endParaRPr sz="1200" b="0">
              <a:solidFill>
                <a:srgbClr val="FBBA0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1" name="Google Shape;971;p58" descr="Nehalem_Die_Shot_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8406" y="778933"/>
            <a:ext cx="8389993" cy="58234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72" name="Google Shape;972;p58"/>
          <p:cNvGrpSpPr/>
          <p:nvPr/>
        </p:nvGrpSpPr>
        <p:grpSpPr>
          <a:xfrm>
            <a:off x="863600" y="4622801"/>
            <a:ext cx="7433733" cy="1930400"/>
            <a:chOff x="863600" y="4622801"/>
            <a:chExt cx="7433733" cy="1930400"/>
          </a:xfrm>
        </p:grpSpPr>
        <p:sp>
          <p:nvSpPr>
            <p:cNvPr id="973" name="Google Shape;973;p58"/>
            <p:cNvSpPr/>
            <p:nvPr/>
          </p:nvSpPr>
          <p:spPr>
            <a:xfrm>
              <a:off x="863600" y="4622801"/>
              <a:ext cx="7433733" cy="1930400"/>
            </a:xfrm>
            <a:prstGeom prst="rect">
              <a:avLst/>
            </a:prstGeom>
            <a:noFill/>
            <a:ln w="101600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p58"/>
            <p:cNvSpPr txBox="1"/>
            <p:nvPr/>
          </p:nvSpPr>
          <p:spPr>
            <a:xfrm>
              <a:off x="3031066" y="5283200"/>
              <a:ext cx="2917585" cy="5847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3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Shared L3 Cache</a:t>
              </a:r>
              <a:endPara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5" name="Google Shape;975;p58"/>
          <p:cNvGrpSpPr/>
          <p:nvPr/>
        </p:nvGrpSpPr>
        <p:grpSpPr>
          <a:xfrm>
            <a:off x="914401" y="1625596"/>
            <a:ext cx="1676400" cy="2963332"/>
            <a:chOff x="863600" y="4622801"/>
            <a:chExt cx="7433733" cy="1930400"/>
          </a:xfrm>
        </p:grpSpPr>
        <p:sp>
          <p:nvSpPr>
            <p:cNvPr id="976" name="Google Shape;976;p58"/>
            <p:cNvSpPr/>
            <p:nvPr/>
          </p:nvSpPr>
          <p:spPr>
            <a:xfrm>
              <a:off x="863600" y="4622801"/>
              <a:ext cx="7433733" cy="1930400"/>
            </a:xfrm>
            <a:prstGeom prst="rect">
              <a:avLst/>
            </a:prstGeom>
            <a:noFill/>
            <a:ln w="101600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58"/>
            <p:cNvSpPr txBox="1"/>
            <p:nvPr/>
          </p:nvSpPr>
          <p:spPr>
            <a:xfrm>
              <a:off x="2140097" y="5383931"/>
              <a:ext cx="5631616" cy="3809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3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Core</a:t>
              </a:r>
              <a:endPara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8" name="Google Shape;978;p58"/>
          <p:cNvGrpSpPr/>
          <p:nvPr/>
        </p:nvGrpSpPr>
        <p:grpSpPr>
          <a:xfrm>
            <a:off x="2607735" y="1642528"/>
            <a:ext cx="1676400" cy="2963331"/>
            <a:chOff x="863600" y="4622801"/>
            <a:chExt cx="7433733" cy="1930400"/>
          </a:xfrm>
        </p:grpSpPr>
        <p:sp>
          <p:nvSpPr>
            <p:cNvPr id="979" name="Google Shape;979;p58"/>
            <p:cNvSpPr/>
            <p:nvPr/>
          </p:nvSpPr>
          <p:spPr>
            <a:xfrm>
              <a:off x="863600" y="4622801"/>
              <a:ext cx="7433733" cy="1930400"/>
            </a:xfrm>
            <a:prstGeom prst="rect">
              <a:avLst/>
            </a:prstGeom>
            <a:noFill/>
            <a:ln w="101600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58"/>
            <p:cNvSpPr txBox="1"/>
            <p:nvPr/>
          </p:nvSpPr>
          <p:spPr>
            <a:xfrm>
              <a:off x="2140097" y="5383931"/>
              <a:ext cx="5631616" cy="3809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3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Core</a:t>
              </a:r>
              <a:endPara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1" name="Google Shape;981;p58"/>
          <p:cNvGrpSpPr/>
          <p:nvPr/>
        </p:nvGrpSpPr>
        <p:grpSpPr>
          <a:xfrm>
            <a:off x="4910669" y="1625597"/>
            <a:ext cx="1676400" cy="2963332"/>
            <a:chOff x="863600" y="4622801"/>
            <a:chExt cx="7433733" cy="1930400"/>
          </a:xfrm>
        </p:grpSpPr>
        <p:sp>
          <p:nvSpPr>
            <p:cNvPr id="982" name="Google Shape;982;p58"/>
            <p:cNvSpPr/>
            <p:nvPr/>
          </p:nvSpPr>
          <p:spPr>
            <a:xfrm>
              <a:off x="863600" y="4622801"/>
              <a:ext cx="7433733" cy="1930400"/>
            </a:xfrm>
            <a:prstGeom prst="rect">
              <a:avLst/>
            </a:prstGeom>
            <a:noFill/>
            <a:ln w="101600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58"/>
            <p:cNvSpPr txBox="1"/>
            <p:nvPr/>
          </p:nvSpPr>
          <p:spPr>
            <a:xfrm>
              <a:off x="2140097" y="5383931"/>
              <a:ext cx="5631616" cy="3809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3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Core</a:t>
              </a:r>
              <a:endPara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4" name="Google Shape;984;p58"/>
          <p:cNvGrpSpPr/>
          <p:nvPr/>
        </p:nvGrpSpPr>
        <p:grpSpPr>
          <a:xfrm>
            <a:off x="6604015" y="1642530"/>
            <a:ext cx="1676400" cy="2963332"/>
            <a:chOff x="863600" y="4622801"/>
            <a:chExt cx="7433733" cy="1930400"/>
          </a:xfrm>
        </p:grpSpPr>
        <p:sp>
          <p:nvSpPr>
            <p:cNvPr id="985" name="Google Shape;985;p58"/>
            <p:cNvSpPr/>
            <p:nvPr/>
          </p:nvSpPr>
          <p:spPr>
            <a:xfrm>
              <a:off x="863600" y="4622801"/>
              <a:ext cx="7433733" cy="1930400"/>
            </a:xfrm>
            <a:prstGeom prst="rect">
              <a:avLst/>
            </a:prstGeom>
            <a:noFill/>
            <a:ln w="101600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58"/>
            <p:cNvSpPr txBox="1"/>
            <p:nvPr/>
          </p:nvSpPr>
          <p:spPr>
            <a:xfrm>
              <a:off x="2140097" y="5383931"/>
              <a:ext cx="5631616" cy="3809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3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Core</a:t>
              </a:r>
              <a:endPara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7" name="Google Shape;987;p58"/>
          <p:cNvGrpSpPr/>
          <p:nvPr/>
        </p:nvGrpSpPr>
        <p:grpSpPr>
          <a:xfrm>
            <a:off x="431800" y="711200"/>
            <a:ext cx="8319294" cy="2185988"/>
            <a:chOff x="431800" y="711200"/>
            <a:chExt cx="8319294" cy="2185988"/>
          </a:xfrm>
        </p:grpSpPr>
        <p:sp>
          <p:nvSpPr>
            <p:cNvPr id="988" name="Google Shape;988;p58"/>
            <p:cNvSpPr txBox="1"/>
            <p:nvPr/>
          </p:nvSpPr>
          <p:spPr>
            <a:xfrm>
              <a:off x="2866593" y="904597"/>
              <a:ext cx="4787274" cy="5847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3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Memory Controller</a:t>
              </a:r>
              <a:endPara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89" name="Google Shape;989;p58"/>
            <p:cNvGrpSpPr/>
            <p:nvPr/>
          </p:nvGrpSpPr>
          <p:grpSpPr>
            <a:xfrm>
              <a:off x="431800" y="711200"/>
              <a:ext cx="8319294" cy="2185988"/>
              <a:chOff x="431800" y="711200"/>
              <a:chExt cx="8319294" cy="2185988"/>
            </a:xfrm>
          </p:grpSpPr>
          <p:cxnSp>
            <p:nvCxnSpPr>
              <p:cNvPr id="990" name="Google Shape;990;p58"/>
              <p:cNvCxnSpPr/>
              <p:nvPr/>
            </p:nvCxnSpPr>
            <p:spPr>
              <a:xfrm>
                <a:off x="457200" y="762000"/>
                <a:ext cx="8280400" cy="50800"/>
              </a:xfrm>
              <a:prstGeom prst="straightConnector1">
                <a:avLst/>
              </a:prstGeom>
              <a:noFill/>
              <a:ln w="76200" cap="flat" cmpd="sng">
                <a:solidFill>
                  <a:srgbClr val="FFFF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254"/>
                  </a:srgbClr>
                </a:outerShdw>
              </a:effectLst>
            </p:spPr>
          </p:cxnSp>
          <p:cxnSp>
            <p:nvCxnSpPr>
              <p:cNvPr id="991" name="Google Shape;991;p58"/>
              <p:cNvCxnSpPr/>
              <p:nvPr/>
            </p:nvCxnSpPr>
            <p:spPr>
              <a:xfrm rot="5400000">
                <a:off x="11906" y="1143000"/>
                <a:ext cx="864394" cy="794"/>
              </a:xfrm>
              <a:prstGeom prst="straightConnector1">
                <a:avLst/>
              </a:prstGeom>
              <a:noFill/>
              <a:ln w="76200" cap="flat" cmpd="sng">
                <a:solidFill>
                  <a:srgbClr val="FFFF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254"/>
                  </a:srgbClr>
                </a:outerShdw>
              </a:effectLst>
            </p:spPr>
          </p:cxnSp>
          <p:cxnSp>
            <p:nvCxnSpPr>
              <p:cNvPr id="992" name="Google Shape;992;p58"/>
              <p:cNvCxnSpPr/>
              <p:nvPr/>
            </p:nvCxnSpPr>
            <p:spPr>
              <a:xfrm rot="5400000">
                <a:off x="8350250" y="1212850"/>
                <a:ext cx="800100" cy="1588"/>
              </a:xfrm>
              <a:prstGeom prst="straightConnector1">
                <a:avLst/>
              </a:prstGeom>
              <a:noFill/>
              <a:ln w="76200" cap="flat" cmpd="sng">
                <a:solidFill>
                  <a:srgbClr val="FFFF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254"/>
                  </a:srgbClr>
                </a:outerShdw>
              </a:effectLst>
            </p:spPr>
          </p:cxnSp>
          <p:cxnSp>
            <p:nvCxnSpPr>
              <p:cNvPr id="993" name="Google Shape;993;p58"/>
              <p:cNvCxnSpPr/>
              <p:nvPr/>
            </p:nvCxnSpPr>
            <p:spPr>
              <a:xfrm rot="10800000">
                <a:off x="4914900" y="1612900"/>
                <a:ext cx="3822700" cy="1588"/>
              </a:xfrm>
              <a:prstGeom prst="straightConnector1">
                <a:avLst/>
              </a:prstGeom>
              <a:noFill/>
              <a:ln w="76200" cap="flat" cmpd="sng">
                <a:solidFill>
                  <a:srgbClr val="FFFF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254"/>
                  </a:srgbClr>
                </a:outerShdw>
              </a:effectLst>
            </p:spPr>
          </p:cxnSp>
          <p:cxnSp>
            <p:nvCxnSpPr>
              <p:cNvPr id="994" name="Google Shape;994;p58"/>
              <p:cNvCxnSpPr/>
              <p:nvPr/>
            </p:nvCxnSpPr>
            <p:spPr>
              <a:xfrm rot="5400000">
                <a:off x="4305300" y="2247900"/>
                <a:ext cx="1244600" cy="1588"/>
              </a:xfrm>
              <a:prstGeom prst="straightConnector1">
                <a:avLst/>
              </a:prstGeom>
              <a:noFill/>
              <a:ln w="76200" cap="flat" cmpd="sng">
                <a:solidFill>
                  <a:srgbClr val="FFFF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254"/>
                  </a:srgbClr>
                </a:outerShdw>
              </a:effectLst>
            </p:spPr>
          </p:cxnSp>
          <p:cxnSp>
            <p:nvCxnSpPr>
              <p:cNvPr id="995" name="Google Shape;995;p58"/>
              <p:cNvCxnSpPr/>
              <p:nvPr/>
            </p:nvCxnSpPr>
            <p:spPr>
              <a:xfrm rot="10800000">
                <a:off x="4279900" y="2895600"/>
                <a:ext cx="622300" cy="1588"/>
              </a:xfrm>
              <a:prstGeom prst="straightConnector1">
                <a:avLst/>
              </a:prstGeom>
              <a:noFill/>
              <a:ln w="76200" cap="flat" cmpd="sng">
                <a:solidFill>
                  <a:srgbClr val="FFFF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254"/>
                  </a:srgbClr>
                </a:outerShdw>
              </a:effectLst>
            </p:spPr>
          </p:cxnSp>
          <p:cxnSp>
            <p:nvCxnSpPr>
              <p:cNvPr id="996" name="Google Shape;996;p58"/>
              <p:cNvCxnSpPr/>
              <p:nvPr/>
            </p:nvCxnSpPr>
            <p:spPr>
              <a:xfrm rot="-5400000">
                <a:off x="3625850" y="2228850"/>
                <a:ext cx="1282700" cy="1588"/>
              </a:xfrm>
              <a:prstGeom prst="straightConnector1">
                <a:avLst/>
              </a:prstGeom>
              <a:noFill/>
              <a:ln w="76200" cap="flat" cmpd="sng">
                <a:solidFill>
                  <a:srgbClr val="FFFF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254"/>
                  </a:srgbClr>
                </a:outerShdw>
              </a:effectLst>
            </p:spPr>
          </p:cxnSp>
          <p:cxnSp>
            <p:nvCxnSpPr>
              <p:cNvPr id="997" name="Google Shape;997;p58"/>
              <p:cNvCxnSpPr/>
              <p:nvPr/>
            </p:nvCxnSpPr>
            <p:spPr>
              <a:xfrm rot="10800000">
                <a:off x="431800" y="1587500"/>
                <a:ext cx="3835400" cy="1588"/>
              </a:xfrm>
              <a:prstGeom prst="straightConnector1">
                <a:avLst/>
              </a:prstGeom>
              <a:noFill/>
              <a:ln w="76200" cap="flat" cmpd="sng">
                <a:solidFill>
                  <a:srgbClr val="FFFF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254"/>
                  </a:srgbClr>
                </a:outerShdw>
              </a:effectLst>
            </p:spPr>
          </p:cxnSp>
        </p:grpSp>
      </p:grpSp>
      <p:cxnSp>
        <p:nvCxnSpPr>
          <p:cNvPr id="998" name="Google Shape;998;p58"/>
          <p:cNvCxnSpPr/>
          <p:nvPr/>
        </p:nvCxnSpPr>
        <p:spPr>
          <a:xfrm>
            <a:off x="419100" y="6807200"/>
            <a:ext cx="8382000" cy="1588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stealth" w="med" len="med"/>
            <a:tailEnd type="stealth" w="med" len="med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</p:cxnSp>
      <p:sp>
        <p:nvSpPr>
          <p:cNvPr id="999" name="Google Shape;999;p58"/>
          <p:cNvSpPr txBox="1"/>
          <p:nvPr/>
        </p:nvSpPr>
        <p:spPr>
          <a:xfrm>
            <a:off x="3558111" y="6514068"/>
            <a:ext cx="185309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18.9 mm (0.75 inch)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00" name="Google Shape;1000;p58"/>
          <p:cNvCxnSpPr/>
          <p:nvPr/>
        </p:nvCxnSpPr>
        <p:spPr>
          <a:xfrm rot="-5400000">
            <a:off x="-2628900" y="3657600"/>
            <a:ext cx="5905500" cy="381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stealth" w="med" len="med"/>
            <a:tailEnd type="stealth" w="med" len="med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</p:cxnSp>
      <p:sp>
        <p:nvSpPr>
          <p:cNvPr id="1001" name="Google Shape;1001;p58"/>
          <p:cNvSpPr txBox="1"/>
          <p:nvPr/>
        </p:nvSpPr>
        <p:spPr>
          <a:xfrm rot="-5400000">
            <a:off x="-664935" y="3242199"/>
            <a:ext cx="176075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13.6 mm (0.54 inch)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02" name="Google Shape;1002;p58"/>
          <p:cNvGrpSpPr/>
          <p:nvPr/>
        </p:nvGrpSpPr>
        <p:grpSpPr>
          <a:xfrm>
            <a:off x="4297680" y="3108960"/>
            <a:ext cx="640080" cy="1447769"/>
            <a:chOff x="10058400" y="3108960"/>
            <a:chExt cx="640080" cy="1447769"/>
          </a:xfrm>
        </p:grpSpPr>
        <p:sp>
          <p:nvSpPr>
            <p:cNvPr id="1003" name="Google Shape;1003;p58"/>
            <p:cNvSpPr txBox="1"/>
            <p:nvPr/>
          </p:nvSpPr>
          <p:spPr>
            <a:xfrm>
              <a:off x="10058400" y="3108960"/>
              <a:ext cx="365760" cy="14477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Memory</a:t>
              </a:r>
              <a:endPara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58"/>
            <p:cNvSpPr txBox="1"/>
            <p:nvPr/>
          </p:nvSpPr>
          <p:spPr>
            <a:xfrm>
              <a:off x="10332720" y="3200400"/>
              <a:ext cx="365760" cy="12261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Queue</a:t>
              </a:r>
              <a:endPara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05" name="Google Shape;1005;p58"/>
          <p:cNvSpPr txBox="1"/>
          <p:nvPr/>
        </p:nvSpPr>
        <p:spPr>
          <a:xfrm>
            <a:off x="468489" y="1828800"/>
            <a:ext cx="365760" cy="1669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Misc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IO</a:t>
            </a: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6" name="Google Shape;1006;p58"/>
          <p:cNvSpPr txBox="1"/>
          <p:nvPr/>
        </p:nvSpPr>
        <p:spPr>
          <a:xfrm>
            <a:off x="8376356" y="1828800"/>
            <a:ext cx="365760" cy="1669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Misc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IO</a:t>
            </a: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7" name="Google Shape;1007;p58"/>
          <p:cNvSpPr txBox="1"/>
          <p:nvPr/>
        </p:nvSpPr>
        <p:spPr>
          <a:xfrm>
            <a:off x="457200" y="4937760"/>
            <a:ext cx="365760" cy="1226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QPI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8" name="Google Shape;1008;p58"/>
          <p:cNvSpPr txBox="1"/>
          <p:nvPr/>
        </p:nvSpPr>
        <p:spPr>
          <a:xfrm>
            <a:off x="8321040" y="4937760"/>
            <a:ext cx="365760" cy="1226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QPI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650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5" name="Google Shape;1015;p59" descr="Nehalem_Cor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2259866" y="1618826"/>
            <a:ext cx="6842384" cy="36047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16" name="Google Shape;1016;p59"/>
          <p:cNvGrpSpPr/>
          <p:nvPr/>
        </p:nvGrpSpPr>
        <p:grpSpPr>
          <a:xfrm>
            <a:off x="5421300" y="0"/>
            <a:ext cx="2052716" cy="2293465"/>
            <a:chOff x="5421300" y="0"/>
            <a:chExt cx="2052716" cy="2293465"/>
          </a:xfrm>
        </p:grpSpPr>
        <p:sp>
          <p:nvSpPr>
            <p:cNvPr id="1017" name="Google Shape;1017;p59"/>
            <p:cNvSpPr/>
            <p:nvPr/>
          </p:nvSpPr>
          <p:spPr>
            <a:xfrm rot="5400000">
              <a:off x="5300925" y="120375"/>
              <a:ext cx="2293465" cy="2052716"/>
            </a:xfrm>
            <a:prstGeom prst="rect">
              <a:avLst/>
            </a:prstGeom>
            <a:noFill/>
            <a:ln w="101600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59"/>
            <p:cNvSpPr txBox="1"/>
            <p:nvPr/>
          </p:nvSpPr>
          <p:spPr>
            <a:xfrm rot="10800000" flipH="1">
              <a:off x="5803895" y="704074"/>
              <a:ext cx="1371601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Execution Units</a:t>
              </a:r>
              <a:endPara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19" name="Google Shape;1019;p59"/>
          <p:cNvSpPr txBox="1">
            <a:spLocks noGrp="1"/>
          </p:cNvSpPr>
          <p:nvPr>
            <p:ph type="title"/>
          </p:nvPr>
        </p:nvSpPr>
        <p:spPr>
          <a:xfrm>
            <a:off x="0" y="0"/>
            <a:ext cx="2641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3959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Core Area Breakdown</a:t>
            </a:r>
            <a:endParaRPr/>
          </a:p>
        </p:txBody>
      </p:sp>
      <p:sp>
        <p:nvSpPr>
          <p:cNvPr id="1020" name="Google Shape;1020;p5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1" name="Google Shape;1021;p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2" name="Google Shape;1022;p5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32</a:t>
            </a:fld>
            <a:endParaRPr sz="1200" b="0">
              <a:solidFill>
                <a:srgbClr val="FBBA0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23" name="Google Shape;1023;p59"/>
          <p:cNvGrpSpPr/>
          <p:nvPr/>
        </p:nvGrpSpPr>
        <p:grpSpPr>
          <a:xfrm rot="5400000">
            <a:off x="5567165" y="4884551"/>
            <a:ext cx="2686269" cy="1229396"/>
            <a:chOff x="863600" y="4622327"/>
            <a:chExt cx="7433733" cy="1930875"/>
          </a:xfrm>
        </p:grpSpPr>
        <p:sp>
          <p:nvSpPr>
            <p:cNvPr id="1024" name="Google Shape;1024;p59"/>
            <p:cNvSpPr txBox="1"/>
            <p:nvPr/>
          </p:nvSpPr>
          <p:spPr>
            <a:xfrm rot="-5400000">
              <a:off x="4052794" y="3566496"/>
              <a:ext cx="1806216" cy="39178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L2 Cache &amp; Interrupt Servicing</a:t>
              </a:r>
              <a:endPara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59"/>
            <p:cNvSpPr/>
            <p:nvPr/>
          </p:nvSpPr>
          <p:spPr>
            <a:xfrm>
              <a:off x="863600" y="4622801"/>
              <a:ext cx="7433733" cy="1930400"/>
            </a:xfrm>
            <a:prstGeom prst="rect">
              <a:avLst/>
            </a:prstGeom>
            <a:noFill/>
            <a:ln w="101600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6" name="Google Shape;1026;p59"/>
          <p:cNvGrpSpPr/>
          <p:nvPr/>
        </p:nvGrpSpPr>
        <p:grpSpPr>
          <a:xfrm rot="5400000">
            <a:off x="2994789" y="5036754"/>
            <a:ext cx="2686269" cy="924990"/>
            <a:chOff x="863600" y="4622801"/>
            <a:chExt cx="7433733" cy="1930400"/>
          </a:xfrm>
        </p:grpSpPr>
        <p:sp>
          <p:nvSpPr>
            <p:cNvPr id="1027" name="Google Shape;1027;p59"/>
            <p:cNvSpPr/>
            <p:nvPr/>
          </p:nvSpPr>
          <p:spPr>
            <a:xfrm>
              <a:off x="863600" y="4622801"/>
              <a:ext cx="7433733" cy="1930400"/>
            </a:xfrm>
            <a:prstGeom prst="rect">
              <a:avLst/>
            </a:prstGeom>
            <a:noFill/>
            <a:ln w="101600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59"/>
            <p:cNvSpPr txBox="1"/>
            <p:nvPr/>
          </p:nvSpPr>
          <p:spPr>
            <a:xfrm rot="-5400000">
              <a:off x="4119536" y="3655321"/>
              <a:ext cx="1672752" cy="39178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L1 Inst cache &amp; Inst Fetch</a:t>
              </a:r>
              <a:endPara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9" name="Google Shape;1029;p59"/>
          <p:cNvGrpSpPr/>
          <p:nvPr/>
        </p:nvGrpSpPr>
        <p:grpSpPr>
          <a:xfrm rot="5400000">
            <a:off x="6092867" y="2774966"/>
            <a:ext cx="1862648" cy="924990"/>
            <a:chOff x="863600" y="4622801"/>
            <a:chExt cx="7433733" cy="1930400"/>
          </a:xfrm>
        </p:grpSpPr>
        <p:sp>
          <p:nvSpPr>
            <p:cNvPr id="1030" name="Google Shape;1030;p59"/>
            <p:cNvSpPr/>
            <p:nvPr/>
          </p:nvSpPr>
          <p:spPr>
            <a:xfrm>
              <a:off x="863600" y="4622801"/>
              <a:ext cx="7433733" cy="1930400"/>
            </a:xfrm>
            <a:prstGeom prst="rect">
              <a:avLst/>
            </a:prstGeom>
            <a:noFill/>
            <a:ln w="101600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59"/>
            <p:cNvSpPr txBox="1"/>
            <p:nvPr/>
          </p:nvSpPr>
          <p:spPr>
            <a:xfrm rot="5400000" flipH="1">
              <a:off x="3492135" y="3352805"/>
              <a:ext cx="1643256" cy="4421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L1 Data cache</a:t>
              </a:r>
              <a:endPara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32" name="Google Shape;1032;p59"/>
          <p:cNvSpPr txBox="1"/>
          <p:nvPr/>
        </p:nvSpPr>
        <p:spPr>
          <a:xfrm>
            <a:off x="3027835" y="5761155"/>
            <a:ext cx="731361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L3 Cache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33" name="Google Shape;1033;p59"/>
          <p:cNvCxnSpPr/>
          <p:nvPr/>
        </p:nvCxnSpPr>
        <p:spPr>
          <a:xfrm rot="-5400000" flipH="1">
            <a:off x="3130849" y="6648754"/>
            <a:ext cx="395752" cy="22744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</p:cxnSp>
      <p:sp>
        <p:nvSpPr>
          <p:cNvPr id="1034" name="Google Shape;1034;p59"/>
          <p:cNvSpPr txBox="1"/>
          <p:nvPr/>
        </p:nvSpPr>
        <p:spPr>
          <a:xfrm>
            <a:off x="2768601" y="425548"/>
            <a:ext cx="1117601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Memory Controller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35" name="Google Shape;1035;p59"/>
          <p:cNvCxnSpPr>
            <a:stCxn id="1034" idx="1"/>
          </p:cNvCxnSpPr>
          <p:nvPr/>
        </p:nvCxnSpPr>
        <p:spPr>
          <a:xfrm rot="10800000" flipH="1">
            <a:off x="2768601" y="369480"/>
            <a:ext cx="12600" cy="4254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</p:cxnSp>
      <p:sp>
        <p:nvSpPr>
          <p:cNvPr id="1036" name="Google Shape;1036;p59"/>
          <p:cNvSpPr txBox="1"/>
          <p:nvPr/>
        </p:nvSpPr>
        <p:spPr>
          <a:xfrm>
            <a:off x="7625192" y="5666070"/>
            <a:ext cx="960004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Load Store Queue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37" name="Google Shape;1037;p59"/>
          <p:cNvCxnSpPr/>
          <p:nvPr/>
        </p:nvCxnSpPr>
        <p:spPr>
          <a:xfrm rot="10800000" flipH="1">
            <a:off x="8233427" y="6248401"/>
            <a:ext cx="542273" cy="14402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</p:cxnSp>
      <p:sp>
        <p:nvSpPr>
          <p:cNvPr id="1038" name="Google Shape;1038;p59"/>
          <p:cNvSpPr/>
          <p:nvPr/>
        </p:nvSpPr>
        <p:spPr>
          <a:xfrm>
            <a:off x="241300" y="2178735"/>
            <a:ext cx="295910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32KiB I$ per core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32KiB D$ per core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512KiB L2$ per core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Share one 8-MiB L3$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446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The Cache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4" name="Google Shape;684;p36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the important cache parameters?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Must figure these out from problem description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Address size, cache size, block size, associativity, replacement policy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Solve for TIO breakdown, # of sets, set size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there multiple levels?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Mostly applies to AMAT questions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starts in the cache?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always specified (best/worst case)</a:t>
            </a:r>
            <a:endParaRPr/>
          </a:p>
        </p:txBody>
      </p:sp>
      <p:sp>
        <p:nvSpPr>
          <p:cNvPr id="685" name="Google Shape;685;p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6" name="Google Shape;686;p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7" name="Google Shape;687;p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4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4354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3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Code: Arrays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3" name="Google Shape;693;p37"/>
          <p:cNvSpPr txBox="1">
            <a:spLocks noGrp="1"/>
          </p:cNvSpPr>
          <p:nvPr>
            <p:ph type="body" idx="1"/>
          </p:nvPr>
        </p:nvSpPr>
        <p:spPr>
          <a:xfrm>
            <a:off x="457200" y="1295399"/>
            <a:ext cx="8229600" cy="49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Elements stored sequentially in memory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Ideal for spatial locality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Different arrays not necessarily next to each other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Remember to account for data size!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char is 1 byte, int is 4 bytes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Pay attention to access pattern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Touch </a:t>
            </a:r>
            <a:r>
              <a:rPr lang="en-US" sz="2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elements (e.g. shift, sum)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Touch </a:t>
            </a:r>
            <a:r>
              <a:rPr lang="en-US" sz="2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elements (e.g. histogram, stride)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times do we touch each element?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0" lvl="2" indent="-3810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If looping, consider “per iteration” and generalise</a:t>
            </a:r>
            <a:endParaRPr/>
          </a:p>
        </p:txBody>
      </p:sp>
      <p:sp>
        <p:nvSpPr>
          <p:cNvPr id="694" name="Google Shape;694;p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5" name="Google Shape;695;p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6" name="Google Shape;696;p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5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5230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Code: Linked Lists/Structs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2" name="Google Shape;702;p38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Nodes stored separately in memory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Addresses of nodes may be very different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 and ordering of linking is important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Remember to account for size/ordering of struct elements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Pay attention to access pattern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Generally must start from “head”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struct elements are touched?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0" lvl="2" indent="-3810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Again: can you generalise within a loop?</a:t>
            </a:r>
            <a:endParaRPr/>
          </a:p>
        </p:txBody>
      </p:sp>
      <p:sp>
        <p:nvSpPr>
          <p:cNvPr id="703" name="Google Shape;703;p3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4" name="Google Shape;704;p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5" name="Google Shape;705;p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6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2339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3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Access Patterns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1" name="Google Shape;711;p39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hits within a single block once it is loaded into cache?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 block still be in cache when you revisit its elements?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there special/edge cases to consider?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Usually edge of block boundary or edge of cache size boundary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Sometimes you can generalise a block access pattern for the entire code chunk!</a:t>
            </a:r>
            <a:endParaRPr/>
          </a:p>
        </p:txBody>
      </p:sp>
      <p:sp>
        <p:nvSpPr>
          <p:cNvPr id="712" name="Google Shape;712;p3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3" name="Google Shape;713;p3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4" name="Google Shape;714;p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7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0916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4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  <a:endParaRPr sz="4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0" name="Google Shape;720;p41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3200"/>
              <a:buChar char="•"/>
            </a:pPr>
            <a:r>
              <a:rPr lang="en-US" dirty="0">
                <a:solidFill>
                  <a:srgbClr val="A5A5A5"/>
                </a:solidFill>
              </a:rPr>
              <a:t>AMAT</a:t>
            </a:r>
            <a:endParaRPr dirty="0">
              <a:solidFill>
                <a:srgbClr val="A5A5A5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Multilevel Caches</a:t>
            </a:r>
            <a:endParaRPr sz="3200" b="0" i="0" u="none" strike="noStrike" cap="none" dirty="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A5A5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Improving Cache Performance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A5A5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Anatomy of a Cache Question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Example Cache Questions</a:t>
            </a:r>
            <a:endParaRPr sz="32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A5A5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Bonus:  Contemporary Cache Specs</a:t>
            </a:r>
            <a:endParaRPr dirty="0"/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1" name="Google Shape;721;p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2" name="Google Shape;722;p4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3" name="Google Shape;723;p4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8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0658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4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Example 1</a:t>
            </a:r>
            <a:endParaRPr sz="4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9" name="Google Shape;729;p42"/>
          <p:cNvSpPr txBox="1">
            <a:spLocks noGrp="1"/>
          </p:cNvSpPr>
          <p:nvPr>
            <p:ph type="body" idx="1"/>
          </p:nvPr>
        </p:nvSpPr>
        <p:spPr>
          <a:xfrm>
            <a:off x="457200" y="1280160"/>
            <a:ext cx="8229600" cy="5212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lphaLcParenR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GiB address space, 100 cycles to go to memory.  Fill in the following table: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0" name="Google Shape;730;p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1" name="Google Shape;731;p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2" name="Google Shape;732;p4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9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733" name="Google Shape;733;p42"/>
          <p:cNvGraphicFramePr/>
          <p:nvPr/>
        </p:nvGraphicFramePr>
        <p:xfrm>
          <a:off x="1567543" y="2194560"/>
          <a:ext cx="6096000" cy="356621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L1</a:t>
                      </a:r>
                      <a:endParaRPr sz="1800" b="1" u="none" strike="noStrike" cap="none"/>
                    </a:p>
                  </a:txBody>
                  <a:tcPr marL="0" marR="0" marT="0" marB="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L2</a:t>
                      </a:r>
                      <a:endParaRPr sz="1800" b="1" u="none" strike="noStrike" cap="none"/>
                    </a:p>
                  </a:txBody>
                  <a:tcPr marL="0" marR="0" marT="0" marB="0" anchor="ctr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Cache Size</a:t>
                      </a:r>
                      <a:endParaRPr sz="1800" b="1" u="none" strike="noStrike" cap="none"/>
                    </a:p>
                  </a:txBody>
                  <a:tcPr marL="0" marR="0" marT="0" marB="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32 KiB</a:t>
                      </a:r>
                      <a:endParaRPr sz="18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512 KiB</a:t>
                      </a:r>
                      <a:endParaRPr sz="1800" u="none" strike="noStrike" cap="none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Block Size</a:t>
                      </a:r>
                      <a:endParaRPr sz="1800" b="1" u="none" strike="noStrike" cap="none"/>
                    </a:p>
                  </a:txBody>
                  <a:tcPr marL="0" marR="0" marT="0" marB="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8 B</a:t>
                      </a:r>
                      <a:endParaRPr sz="18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32 B</a:t>
                      </a:r>
                      <a:endParaRPr sz="1800" u="none" strike="noStrike" cap="none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Associativity</a:t>
                      </a:r>
                      <a:endParaRPr sz="1800" b="1" u="none" strike="noStrike" cap="none"/>
                    </a:p>
                  </a:txBody>
                  <a:tcPr marL="0" marR="0" marT="0" marB="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4-way</a:t>
                      </a:r>
                      <a:endParaRPr sz="18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Direct-mapped</a:t>
                      </a:r>
                      <a:endParaRPr sz="1800" u="none" strike="noStrike" cap="none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Hit Time</a:t>
                      </a:r>
                      <a:endParaRPr sz="1800" b="1" u="none" strike="noStrike" cap="none"/>
                    </a:p>
                  </a:txBody>
                  <a:tcPr marL="0" marR="0" marT="0" marB="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 cycle</a:t>
                      </a:r>
                      <a:endParaRPr sz="18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33 cycles</a:t>
                      </a:r>
                      <a:endParaRPr sz="1800" u="none" strike="noStrike" cap="none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Miss Rate</a:t>
                      </a:r>
                      <a:endParaRPr sz="1800" b="1" u="none" strike="noStrike" cap="none"/>
                    </a:p>
                  </a:txBody>
                  <a:tcPr marL="0" marR="0" marT="0" marB="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10%</a:t>
                      </a:r>
                      <a:endParaRPr sz="18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2%</a:t>
                      </a:r>
                      <a:endParaRPr sz="1800" u="none" strike="noStrike" cap="none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Write Policy</a:t>
                      </a:r>
                      <a:endParaRPr sz="1800" b="1" u="none" strike="noStrike" cap="none"/>
                    </a:p>
                  </a:txBody>
                  <a:tcPr marL="0" marR="0" marT="0" marB="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Write-through</a:t>
                      </a:r>
                      <a:endParaRPr sz="18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/>
                        <a:t>Write-through</a:t>
                      </a:r>
                      <a:endParaRPr sz="1400" u="none" strike="noStrike" cap="none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Replacement Policy</a:t>
                      </a:r>
                      <a:endParaRPr sz="1800" b="1" u="none" strike="noStrike" cap="none"/>
                    </a:p>
                  </a:txBody>
                  <a:tcPr marL="0" marR="0" marT="0" marB="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LRU</a:t>
                      </a:r>
                      <a:endParaRPr sz="18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n/a</a:t>
                      </a:r>
                      <a:endParaRPr sz="1800" u="none" strike="noStrike" cap="none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Tag</a:t>
                      </a:r>
                      <a:endParaRPr sz="1800" b="1" u="none" strike="noStrike" cap="none"/>
                    </a:p>
                  </a:txBody>
                  <a:tcPr marL="0" marR="0" marT="0" marB="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Index</a:t>
                      </a:r>
                      <a:endParaRPr sz="1800" b="1" u="none" strike="noStrike" cap="none"/>
                    </a:p>
                  </a:txBody>
                  <a:tcPr marL="0" marR="0" marT="0" marB="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Offset</a:t>
                      </a:r>
                      <a:endParaRPr sz="1800" b="1" u="none" strike="noStrike" cap="none"/>
                    </a:p>
                  </a:txBody>
                  <a:tcPr marL="0" marR="0" marT="0" marB="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AMAT</a:t>
                      </a:r>
                      <a:endParaRPr sz="1800" b="1" u="none" strike="noStrike" cap="none"/>
                    </a:p>
                  </a:txBody>
                  <a:tcPr marL="0" marR="0" marT="0" marB="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734" name="Google Shape;734;p42"/>
          <p:cNvSpPr txBox="1"/>
          <p:nvPr/>
        </p:nvSpPr>
        <p:spPr>
          <a:xfrm>
            <a:off x="5633162" y="5210853"/>
            <a:ext cx="2029968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AMAT L2 = </a:t>
            </a:r>
            <a:br>
              <a:rPr lang="en-US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33 + 0.02 * 100 = 35</a:t>
            </a:r>
            <a:endParaRPr sz="1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5" name="Google Shape;735;p42"/>
          <p:cNvSpPr txBox="1"/>
          <p:nvPr/>
        </p:nvSpPr>
        <p:spPr>
          <a:xfrm>
            <a:off x="3603194" y="5205495"/>
            <a:ext cx="2029968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AMAT L1 = </a:t>
            </a:r>
            <a:br>
              <a:rPr lang="en-US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 + 0.1 * 35 = 4.5</a:t>
            </a:r>
            <a:endParaRPr sz="1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6" name="Google Shape;736;p42"/>
          <p:cNvSpPr txBox="1"/>
          <p:nvPr/>
        </p:nvSpPr>
        <p:spPr>
          <a:xfrm>
            <a:off x="4449650" y="4884275"/>
            <a:ext cx="830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7" name="Google Shape;737;p42"/>
          <p:cNvSpPr txBox="1"/>
          <p:nvPr/>
        </p:nvSpPr>
        <p:spPr>
          <a:xfrm>
            <a:off x="4449650" y="4579475"/>
            <a:ext cx="830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8" name="Google Shape;738;p42"/>
          <p:cNvSpPr txBox="1"/>
          <p:nvPr/>
        </p:nvSpPr>
        <p:spPr>
          <a:xfrm>
            <a:off x="4373450" y="4274675"/>
            <a:ext cx="830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17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9" name="Google Shape;739;p42"/>
          <p:cNvSpPr txBox="1"/>
          <p:nvPr/>
        </p:nvSpPr>
        <p:spPr>
          <a:xfrm>
            <a:off x="6507050" y="4884275"/>
            <a:ext cx="830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0" name="Google Shape;740;p42"/>
          <p:cNvSpPr txBox="1"/>
          <p:nvPr/>
        </p:nvSpPr>
        <p:spPr>
          <a:xfrm>
            <a:off x="6430850" y="4579475"/>
            <a:ext cx="830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14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1" name="Google Shape;741;p42"/>
          <p:cNvSpPr txBox="1"/>
          <p:nvPr/>
        </p:nvSpPr>
        <p:spPr>
          <a:xfrm>
            <a:off x="6507050" y="4274675"/>
            <a:ext cx="830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28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"/>
                                        <p:tgtEl>
                                          <p:spTgt spid="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"/>
                                        <p:tgtEl>
                                          <p:spTgt spid="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"/>
                                        <p:tgtEl>
                                          <p:spTgt spid="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WTheme-351-Au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8" id="{5C6D7646-6FE6-4EA9-9440-0A3D5C463217}" vid="{2D96F9FA-743E-48FB-9478-12DCF3A4EC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UWTheme-351-Au18</Template>
  <TotalTime>9805</TotalTime>
  <Words>3140</Words>
  <Application>Microsoft Macintosh PowerPoint</Application>
  <PresentationFormat>On-screen Show (4:3)</PresentationFormat>
  <Paragraphs>424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Arial</vt:lpstr>
      <vt:lpstr>Arial Narrow</vt:lpstr>
      <vt:lpstr>Calibri</vt:lpstr>
      <vt:lpstr>Courier New</vt:lpstr>
      <vt:lpstr>Merriweather Sans</vt:lpstr>
      <vt:lpstr>Noto Sans Symbols</vt:lpstr>
      <vt:lpstr>Roboto Regular</vt:lpstr>
      <vt:lpstr>Times New Roman</vt:lpstr>
      <vt:lpstr>Wingdings</vt:lpstr>
      <vt:lpstr>UWTheme-351-Au18</vt:lpstr>
      <vt:lpstr>Agenda</vt:lpstr>
      <vt:lpstr>Access Patterns</vt:lpstr>
      <vt:lpstr>Anatomy of a Cache Question</vt:lpstr>
      <vt:lpstr>The Cache</vt:lpstr>
      <vt:lpstr>Code: Arrays</vt:lpstr>
      <vt:lpstr>Code: Linked Lists/Structs</vt:lpstr>
      <vt:lpstr>Access Patterns</vt:lpstr>
      <vt:lpstr>Agenda</vt:lpstr>
      <vt:lpstr>Example 1</vt:lpstr>
      <vt:lpstr>Example 1</vt:lpstr>
      <vt:lpstr>Example 1</vt:lpstr>
      <vt:lpstr>Example 1 (But visual)</vt:lpstr>
      <vt:lpstr>Example 1</vt:lpstr>
      <vt:lpstr>Example 1 (But visual)</vt:lpstr>
      <vt:lpstr>Example 1</vt:lpstr>
      <vt:lpstr>Example 2 </vt:lpstr>
      <vt:lpstr>Example 2 </vt:lpstr>
      <vt:lpstr>Example 2 </vt:lpstr>
      <vt:lpstr>Example 2 </vt:lpstr>
      <vt:lpstr>Example 2 </vt:lpstr>
      <vt:lpstr>Example 2 </vt:lpstr>
      <vt:lpstr>Peer Instruction Question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Agenda</vt:lpstr>
      <vt:lpstr>PowerPoint Presentation</vt:lpstr>
      <vt:lpstr>Intel Nehalem Die Photo</vt:lpstr>
      <vt:lpstr>Core Area Breakdown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May 11</dc:title>
  <dc:creator>Justin Hsia</dc:creator>
  <cp:lastModifiedBy>Arrvindh Shriraman</cp:lastModifiedBy>
  <cp:revision>116</cp:revision>
  <cp:lastPrinted>2018-11-07T01:35:32Z</cp:lastPrinted>
  <dcterms:created xsi:type="dcterms:W3CDTF">2016-11-03T00:51:31Z</dcterms:created>
  <dcterms:modified xsi:type="dcterms:W3CDTF">2025-12-01T19:54:12Z</dcterms:modified>
</cp:coreProperties>
</file>