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3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2.xml" ContentType="application/vnd.openxmlformats-officedocument.presentationml.notesSlide+xml"/>
  <Override PartName="/ppt/tags/tag19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3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46"/>
  </p:notesMasterIdLst>
  <p:handoutMasterIdLst>
    <p:handoutMasterId r:id="rId47"/>
  </p:handoutMasterIdLst>
  <p:sldIdLst>
    <p:sldId id="710" r:id="rId2"/>
    <p:sldId id="305" r:id="rId3"/>
    <p:sldId id="388" r:id="rId4"/>
    <p:sldId id="269" r:id="rId5"/>
    <p:sldId id="394" r:id="rId6"/>
    <p:sldId id="383" r:id="rId7"/>
    <p:sldId id="407" r:id="rId8"/>
    <p:sldId id="291" r:id="rId9"/>
    <p:sldId id="292" r:id="rId10"/>
    <p:sldId id="293" r:id="rId11"/>
    <p:sldId id="389" r:id="rId12"/>
    <p:sldId id="390" r:id="rId13"/>
    <p:sldId id="327" r:id="rId14"/>
    <p:sldId id="309" r:id="rId15"/>
    <p:sldId id="310" r:id="rId16"/>
    <p:sldId id="311" r:id="rId17"/>
    <p:sldId id="322" r:id="rId18"/>
    <p:sldId id="328" r:id="rId19"/>
    <p:sldId id="343" r:id="rId20"/>
    <p:sldId id="395" r:id="rId21"/>
    <p:sldId id="396" r:id="rId22"/>
    <p:sldId id="368" r:id="rId23"/>
    <p:sldId id="319" r:id="rId24"/>
    <p:sldId id="320" r:id="rId25"/>
    <p:sldId id="321" r:id="rId26"/>
    <p:sldId id="324" r:id="rId27"/>
    <p:sldId id="325" r:id="rId28"/>
    <p:sldId id="412" r:id="rId29"/>
    <p:sldId id="397" r:id="rId30"/>
    <p:sldId id="402" r:id="rId31"/>
    <p:sldId id="399" r:id="rId32"/>
    <p:sldId id="398" r:id="rId33"/>
    <p:sldId id="400" r:id="rId34"/>
    <p:sldId id="401" r:id="rId35"/>
    <p:sldId id="403" r:id="rId36"/>
    <p:sldId id="413" r:id="rId37"/>
    <p:sldId id="414" r:id="rId38"/>
    <p:sldId id="329" r:id="rId39"/>
    <p:sldId id="404" r:id="rId40"/>
    <p:sldId id="370" r:id="rId41"/>
    <p:sldId id="362" r:id="rId42"/>
    <p:sldId id="367" r:id="rId43"/>
    <p:sldId id="330" r:id="rId44"/>
    <p:sldId id="331" r:id="rId45"/>
  </p:sldIdLst>
  <p:sldSz cx="9144000" cy="6858000" type="screen4x3"/>
  <p:notesSz cx="9283700" cy="69977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D2F4"/>
    <a:srgbClr val="A5A5E9"/>
    <a:srgbClr val="FFFF99"/>
    <a:srgbClr val="F6F5BD"/>
    <a:srgbClr val="F2F2F2"/>
    <a:srgbClr val="D6D6F4"/>
    <a:srgbClr val="4B2A85"/>
    <a:srgbClr val="FF99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 autoAdjust="0"/>
    <p:restoredTop sz="85112" autoAdjust="0"/>
  </p:normalViewPr>
  <p:slideViewPr>
    <p:cSldViewPr snapToGrid="0">
      <p:cViewPr varScale="1">
        <p:scale>
          <a:sx n="128" d="100"/>
          <a:sy n="128" d="100"/>
        </p:scale>
        <p:origin x="2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5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60763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5" y="3337206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5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5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64444-1082-4B2F-9F05-A23F125A1D7B}" type="slidenum">
              <a:rPr lang="en-GB"/>
              <a:pPr/>
              <a:t>12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31" y="4560446"/>
            <a:ext cx="5359800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A program is made up by code and data from several object files</a:t>
            </a:r>
          </a:p>
          <a:p>
            <a:r>
              <a:rPr lang="en-US" dirty="0"/>
              <a:t>Each object file is generated independently</a:t>
            </a:r>
          </a:p>
          <a:p>
            <a:r>
              <a:rPr lang="en-US" dirty="0"/>
              <a:t>Assembler starts at some PC address, e.g. 0, in each object file, generates code as if the program were laid out starting out at location 0x0</a:t>
            </a:r>
          </a:p>
          <a:p>
            <a:r>
              <a:rPr lang="en-US" dirty="0"/>
              <a:t>It also generates a symbol table, and a relocation table</a:t>
            </a:r>
          </a:p>
          <a:p>
            <a:r>
              <a:rPr lang="en-US" dirty="0"/>
              <a:t>In case the segments need to be 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9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6399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problem because the program is read sequentially from top to bottom.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Flesh the two passes out</a:t>
            </a:r>
            <a:endParaRPr/>
          </a:p>
        </p:txBody>
      </p:sp>
      <p:sp>
        <p:nvSpPr>
          <p:cNvPr id="928" name="Google Shape;928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00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problem because the program is read sequentially from top to bottom</a:t>
            </a:r>
            <a:endParaRPr/>
          </a:p>
        </p:txBody>
      </p:sp>
      <p:sp>
        <p:nvSpPr>
          <p:cNvPr id="940" name="Google Shape;940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5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4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EC23A5-1AD1-446B-AB35-7766527E988B}" type="slidenum">
              <a:rPr lang="en-GB"/>
              <a:pPr/>
              <a:t>17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31" y="4560446"/>
            <a:ext cx="5359801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0x00208413 = 0000000 00010 00001 000 00100 0010011</a:t>
            </a:r>
            <a:r>
              <a:rPr lang="en-US" baseline="0" dirty="0"/>
              <a:t> #</a:t>
            </a:r>
            <a:r>
              <a:rPr lang="en-US" baseline="0" dirty="0" err="1"/>
              <a:t>bne</a:t>
            </a:r>
            <a:r>
              <a:rPr lang="en-US" baseline="0" dirty="0"/>
              <a:t> x1, x2, 0x4</a:t>
            </a:r>
            <a:endParaRPr lang="en-US" dirty="0"/>
          </a:p>
          <a:p>
            <a:r>
              <a:rPr lang="en-US" dirty="0"/>
              <a:t>0x00001033 = 0000000 00000 00000 001 00000 0110011 # </a:t>
            </a:r>
            <a:r>
              <a:rPr lang="en-US" dirty="0" err="1"/>
              <a:t>sll</a:t>
            </a:r>
            <a:r>
              <a:rPr lang="en-US" dirty="0"/>
              <a:t> x0, x0, x0</a:t>
            </a:r>
          </a:p>
          <a:p>
            <a:r>
              <a:rPr lang="en-US" dirty="0"/>
              <a:t>0x00018113 =</a:t>
            </a:r>
            <a:r>
              <a:rPr lang="en-US" baseline="0" dirty="0"/>
              <a:t> </a:t>
            </a:r>
            <a:r>
              <a:rPr lang="en-US" dirty="0"/>
              <a:t>0000 0000 0000 00011 000 00010 0010011 # </a:t>
            </a:r>
            <a:r>
              <a:rPr lang="en-US" dirty="0" err="1"/>
              <a:t>addi</a:t>
            </a:r>
            <a:r>
              <a:rPr lang="en-US" dirty="0"/>
              <a:t> x2, x3, 0x2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79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34" tIns="47766" rIns="95534" bIns="4776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9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4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suspicious: a lot of zero constants in this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pick_random, square, other functions; pi, e, randomval; some</a:t>
            </a:r>
            <a:r>
              <a:rPr lang="en-US" baseline="0" dirty="0"/>
              <a:t> undefined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MIPS assembly, pseudo-instructions, directives, etc.)</a:t>
            </a:r>
            <a:endParaRPr lang="en-US" dirty="0"/>
          </a:p>
          <a:p>
            <a:r>
              <a:rPr lang="en-US" dirty="0"/>
              <a:t>MIPS assembler produces object files (contain MIPS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MIPS linker produces executable file (contains MIPS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9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RISC-V assembly, pseudo-instructions, directives, etc.)</a:t>
            </a:r>
            <a:endParaRPr lang="en-US" dirty="0"/>
          </a:p>
          <a:p>
            <a:r>
              <a:rPr lang="en-US" dirty="0"/>
              <a:t>RISC-V assembler produces object files (contain RISC-V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RISC-V linker produces executable file (contains RISC-V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58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36" name="Google Shape;1036;p63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6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96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46" name="Google Shape;1046;p64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6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590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2" name="Google Shape;1072;p65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6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061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06" name="Google Shape;1106;p68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6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29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6" name="Google Shape;1116;p69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6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931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82" name="Google Shape;1082;p66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6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393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4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5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4"/>
            <a:ext cx="5485779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3" tIns="44926" rIns="89853" bIns="449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2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7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2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0x000000EF = 00000000000000000000 0000 1110 1111 # JAL 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56" name="Google Shape;1156;p71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7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618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66" name="Google Shape;1166;p72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7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15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6" name="Google Shape;117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969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r>
              <a:rPr lang="en-US" dirty="0"/>
              <a:t>fixed address:</a:t>
            </a:r>
            <a:r>
              <a:rPr lang="en-US" baseline="0" dirty="0"/>
              <a:t> drawbacks? advantages?</a:t>
            </a:r>
          </a:p>
          <a:p>
            <a:r>
              <a:rPr lang="en-US" dirty="0"/>
              <a:t>(makes linking trivial: few relocations needed)</a:t>
            </a:r>
          </a:p>
        </p:txBody>
      </p:sp>
    </p:spTree>
    <p:extLst>
      <p:ext uri="{BB962C8B-B14F-4D97-AF65-F5344CB8AC3E}">
        <p14:creationId xmlns:p14="http://schemas.microsoft.com/office/powerpoint/2010/main" val="1287851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79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34" tIns="47766" rIns="95534" bIns="47766" anchor="ctr"/>
          <a:lstStyle/>
          <a:p>
            <a:r>
              <a:rPr lang="en-US" dirty="0"/>
              <a:t>cost of loading big executables</a:t>
            </a:r>
          </a:p>
          <a:p>
            <a:r>
              <a:rPr lang="en-US" dirty="0" err="1"/>
              <a:t>dll</a:t>
            </a:r>
            <a:r>
              <a:rPr lang="en-US" dirty="0"/>
              <a:t> hell, versioning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9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MIPS assembly, pseudo-instructions, directives, etc.)</a:t>
            </a:r>
            <a:endParaRPr lang="en-US" dirty="0"/>
          </a:p>
          <a:p>
            <a:r>
              <a:rPr lang="en-US" dirty="0"/>
              <a:t>MIPS assembler produces object files (contain MIPS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MIPS linker produces executable file (contains MIPS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9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79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5" name="Google Shape;118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7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039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4" name="Google Shape;119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7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71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baseline="0" dirty="0"/>
              <a:t>note:</a:t>
            </a:r>
          </a:p>
          <a:p>
            <a:r>
              <a:rPr lang="en-US" baseline="0" dirty="0"/>
              <a:t>funny label names</a:t>
            </a:r>
          </a:p>
          <a:p>
            <a:r>
              <a:rPr lang="en-US" baseline="0" dirty="0"/>
              <a:t>alignment directives</a:t>
            </a:r>
          </a:p>
          <a:p>
            <a:r>
              <a:rPr lang="en-US" baseline="0" dirty="0"/>
              <a:t>.data versus .</a:t>
            </a:r>
            <a:r>
              <a:rPr lang="en-US" baseline="0" dirty="0" err="1"/>
              <a:t>rdata</a:t>
            </a:r>
            <a:endParaRPr lang="en-US" baseline="0" dirty="0"/>
          </a:p>
          <a:p>
            <a:r>
              <a:rPr lang="en-US" baseline="0" dirty="0"/>
              <a:t>frame pointer equals stack pointer</a:t>
            </a:r>
          </a:p>
          <a:p>
            <a:r>
              <a:rPr lang="en-US" baseline="0" dirty="0"/>
              <a:t>totally </a:t>
            </a:r>
            <a:r>
              <a:rPr lang="en-US" baseline="0" dirty="0" err="1"/>
              <a:t>unoptimized</a:t>
            </a:r>
            <a:endParaRPr lang="en-US" baseline="0" dirty="0"/>
          </a:p>
          <a:p>
            <a:r>
              <a:rPr lang="en-US" dirty="0"/>
              <a:t>use</a:t>
            </a:r>
            <a:r>
              <a:rPr lang="en-US" baseline="0" dirty="0"/>
              <a:t> of LA</a:t>
            </a:r>
          </a:p>
          <a:p>
            <a:endParaRPr lang="en-US" baseline="0" dirty="0"/>
          </a:p>
          <a:p>
            <a:r>
              <a:rPr lang="en-US" dirty="0"/>
              <a:t>Actual compiled code</a:t>
            </a:r>
            <a:r>
              <a:rPr lang="en-US" baseline="0" dirty="0"/>
              <a:t> below</a:t>
            </a:r>
          </a:p>
          <a:p>
            <a:r>
              <a:rPr lang="en-US" dirty="0"/>
              <a:t>	.file	"</a:t>
            </a:r>
            <a:r>
              <a:rPr lang="en-US" dirty="0" err="1"/>
              <a:t>sum.c</a:t>
            </a:r>
            <a:r>
              <a:rPr lang="en-US" dirty="0"/>
              <a:t>"</a:t>
            </a:r>
          </a:p>
          <a:p>
            <a:r>
              <a:rPr lang="en-US" dirty="0"/>
              <a:t>	.option </a:t>
            </a:r>
            <a:r>
              <a:rPr lang="en-US" dirty="0" err="1"/>
              <a:t>nopic</a:t>
            </a:r>
            <a:endParaRPr lang="en-US" dirty="0"/>
          </a:p>
          <a:p>
            <a:r>
              <a:rPr lang="en-US" dirty="0"/>
              <a:t>	.text</a:t>
            </a:r>
          </a:p>
          <a:p>
            <a:r>
              <a:rPr lang="en-US" dirty="0"/>
              <a:t>	.</a:t>
            </a:r>
            <a:r>
              <a:rPr lang="en-US" dirty="0" err="1"/>
              <a:t>globl</a:t>
            </a:r>
            <a:r>
              <a:rPr lang="en-US" dirty="0"/>
              <a:t>	n</a:t>
            </a:r>
          </a:p>
          <a:p>
            <a:r>
              <a:rPr lang="en-US" dirty="0"/>
              <a:t>	.section	.</a:t>
            </a:r>
            <a:r>
              <a:rPr lang="en-US" dirty="0" err="1"/>
              <a:t>sdata</a:t>
            </a:r>
            <a:r>
              <a:rPr lang="en-US" dirty="0"/>
              <a:t>,"aw"</a:t>
            </a:r>
          </a:p>
          <a:p>
            <a:r>
              <a:rPr lang="en-US" dirty="0"/>
              <a:t>	.align	2</a:t>
            </a:r>
          </a:p>
          <a:p>
            <a:r>
              <a:rPr lang="en-US" dirty="0"/>
              <a:t>	.type	n, @object</a:t>
            </a:r>
          </a:p>
          <a:p>
            <a:r>
              <a:rPr lang="en-US" dirty="0"/>
              <a:t>	.size	n, 4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	.word	100</a:t>
            </a:r>
          </a:p>
          <a:p>
            <a:r>
              <a:rPr lang="en-US" dirty="0"/>
              <a:t>	.section	.</a:t>
            </a:r>
            <a:r>
              <a:rPr lang="en-US" dirty="0" err="1"/>
              <a:t>rodata</a:t>
            </a:r>
            <a:endParaRPr lang="en-US" dirty="0"/>
          </a:p>
          <a:p>
            <a:r>
              <a:rPr lang="en-US" dirty="0"/>
              <a:t>	.align	2</a:t>
            </a:r>
          </a:p>
          <a:p>
            <a:r>
              <a:rPr lang="en-US" dirty="0"/>
              <a:t>.LC0:</a:t>
            </a:r>
          </a:p>
          <a:p>
            <a:r>
              <a:rPr lang="en-US" dirty="0"/>
              <a:t>	.string	"Sum 1 to %d is %d\n"</a:t>
            </a:r>
          </a:p>
          <a:p>
            <a:r>
              <a:rPr lang="en-US" dirty="0"/>
              <a:t>	.text</a:t>
            </a:r>
          </a:p>
          <a:p>
            <a:r>
              <a:rPr lang="en-US" dirty="0"/>
              <a:t>	.align	1</a:t>
            </a:r>
          </a:p>
          <a:p>
            <a:r>
              <a:rPr lang="en-US" dirty="0"/>
              <a:t>	.</a:t>
            </a:r>
            <a:r>
              <a:rPr lang="en-US" dirty="0" err="1"/>
              <a:t>globl</a:t>
            </a:r>
            <a:r>
              <a:rPr lang="en-US" dirty="0"/>
              <a:t>	main</a:t>
            </a:r>
          </a:p>
          <a:p>
            <a:r>
              <a:rPr lang="en-US" dirty="0"/>
              <a:t>	.type	main, @function</a:t>
            </a:r>
          </a:p>
          <a:p>
            <a:r>
              <a:rPr lang="en-US" dirty="0"/>
              <a:t>main: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sp,sp,-48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ra,44(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s0,40(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s0,sp,48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a0,-36(s0)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a1,-40(s0)</a:t>
            </a:r>
          </a:p>
          <a:p>
            <a:r>
              <a:rPr lang="en-US" dirty="0"/>
              <a:t>	</a:t>
            </a:r>
            <a:r>
              <a:rPr lang="en-US" dirty="0" err="1"/>
              <a:t>lui</a:t>
            </a:r>
            <a:r>
              <a:rPr lang="en-US" dirty="0"/>
              <a:t>	a5,%hi(n)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a5,%lo(n)(a5)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a5,-28(s0)     # m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zero,-24(s0)   # sum</a:t>
            </a:r>
          </a:p>
          <a:p>
            <a:r>
              <a:rPr lang="en-US" dirty="0"/>
              <a:t>	li	a5,1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a5,-20(s0)     # i</a:t>
            </a:r>
          </a:p>
          <a:p>
            <a:r>
              <a:rPr lang="en-US" dirty="0"/>
              <a:t>	j	.L2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a4,-24(s0)     # sum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a5,-20(s0)     # i</a:t>
            </a:r>
          </a:p>
          <a:p>
            <a:r>
              <a:rPr lang="en-US" dirty="0"/>
              <a:t>	add	a5,a4,a5       # add sum + i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a5,-24(s0)     # sum store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a5,-20(s0)     # i 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a5,a5,1        # i++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a5,-20(s0)     # store i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a4,-20(s0)     # i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a5,-28(s0)     # m</a:t>
            </a:r>
          </a:p>
          <a:p>
            <a:r>
              <a:rPr lang="en-US" dirty="0"/>
              <a:t>	</a:t>
            </a:r>
            <a:r>
              <a:rPr lang="en-US" dirty="0" err="1"/>
              <a:t>ble</a:t>
            </a:r>
            <a:r>
              <a:rPr lang="en-US" dirty="0"/>
              <a:t>	a4,a5,.L3      # if (i &lt; m) </a:t>
            </a:r>
            <a:r>
              <a:rPr lang="en-US" dirty="0" err="1"/>
              <a:t>brant</a:t>
            </a:r>
            <a:r>
              <a:rPr lang="en-US" dirty="0"/>
              <a:t> to L3</a:t>
            </a:r>
          </a:p>
          <a:p>
            <a:r>
              <a:rPr lang="en-US" dirty="0"/>
              <a:t>	</a:t>
            </a:r>
            <a:r>
              <a:rPr lang="en-US" dirty="0" err="1"/>
              <a:t>lui</a:t>
            </a:r>
            <a:r>
              <a:rPr lang="en-US" dirty="0"/>
              <a:t>	a5,%hi(n)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a5,%lo(n)(a5)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a2,-24(s0)     # sum</a:t>
            </a:r>
          </a:p>
          <a:p>
            <a:r>
              <a:rPr lang="en-US" dirty="0"/>
              <a:t>	mv	a1,a5          # n</a:t>
            </a:r>
          </a:p>
          <a:p>
            <a:r>
              <a:rPr lang="en-US" dirty="0"/>
              <a:t>	</a:t>
            </a:r>
            <a:r>
              <a:rPr lang="en-US" dirty="0" err="1"/>
              <a:t>lui</a:t>
            </a:r>
            <a:r>
              <a:rPr lang="en-US" dirty="0"/>
              <a:t>	a5,%hi(.LC0)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a0,a5,%lo(.LC0) # string </a:t>
            </a:r>
          </a:p>
          <a:p>
            <a:r>
              <a:rPr lang="en-US" dirty="0"/>
              <a:t>	call	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	li	a5,0</a:t>
            </a:r>
          </a:p>
          <a:p>
            <a:r>
              <a:rPr lang="en-US" dirty="0"/>
              <a:t>	mv	a0,a5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ra,44(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s0,40(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sp,sp,48</a:t>
            </a:r>
          </a:p>
          <a:p>
            <a:r>
              <a:rPr lang="en-US" dirty="0"/>
              <a:t>	</a:t>
            </a:r>
            <a:r>
              <a:rPr lang="en-US" dirty="0" err="1"/>
              <a:t>jr</a:t>
            </a:r>
            <a:r>
              <a:rPr lang="en-US" dirty="0"/>
              <a:t>	</a:t>
            </a:r>
            <a:r>
              <a:rPr lang="en-US" dirty="0" err="1"/>
              <a:t>ra</a:t>
            </a:r>
            <a:endParaRPr lang="en-US" dirty="0"/>
          </a:p>
          <a:p>
            <a:r>
              <a:rPr lang="en-US" dirty="0"/>
              <a:t>	.size	main, .-main</a:t>
            </a:r>
          </a:p>
          <a:p>
            <a:r>
              <a:rPr lang="en-US" dirty="0"/>
              <a:t>	.ident	"GCC: (GNU) 8.2.0"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5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90"/>
            <a:ext cx="5359400" cy="43164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44" tIns="47772" rIns="95544" bIns="47772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Pseudo-Instructions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NOP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do nothing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    </a:t>
            </a:r>
            <a:r>
              <a:rPr lang="en-US" sz="11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ADDI x0, x0, 0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MV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copy between </a:t>
            </a:r>
            <a:r>
              <a:rPr lang="en-US" sz="1200" b="0" i="0" u="none" strike="noStrike" kern="1200" baseline="0" dirty="0" err="1">
                <a:solidFill>
                  <a:srgbClr val="5DD4FF"/>
                </a:solidFill>
                <a:latin typeface="Calibri" panose="020F0502020204030204" pitchFamily="34" charset="0"/>
              </a:rPr>
              <a:t>regs</a:t>
            </a:r>
            <a:endParaRPr lang="en-US" sz="1200" b="0" i="0" u="none" strike="noStrike" kern="1200" baseline="0" dirty="0">
              <a:solidFill>
                <a:srgbClr val="5DD4FF"/>
              </a:solidFill>
              <a:latin typeface="Calibri" panose="020F0502020204030204" pitchFamily="34" charset="0"/>
            </a:endParaRPr>
          </a:p>
          <a:p>
            <a:pPr rtl="0">
              <a:buSzPts val="2800"/>
              <a:buFont typeface="Arial" panose="020B0604020202020204" pitchFamily="34" charset="0"/>
              <a:buNone/>
            </a:pPr>
            <a:r>
              <a:rPr lang="pt-BR" sz="11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ADDI x2, x0, x1  </a:t>
            </a:r>
            <a:r>
              <a:rPr lang="pt-BR" sz="11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copies contents of x1 to x2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LI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imm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load immediate (up to 32 bits)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LA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label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load address (32 bits)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B label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unconditional branch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6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89"/>
            <a:ext cx="5359400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564" tIns="47781" rIns="95564" bIns="4778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1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12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836" y="-2231"/>
            <a:ext cx="73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  <a:p>
            <a:pPr algn="r"/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8947" y="-2231"/>
            <a:ext cx="1826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Assembler, Compiler and Linker</a:t>
            </a:r>
          </a:p>
        </p:txBody>
      </p:sp>
    </p:spTree>
    <p:extLst>
      <p:ext uri="{BB962C8B-B14F-4D97-AF65-F5344CB8AC3E}">
        <p14:creationId xmlns:p14="http://schemas.microsoft.com/office/powerpoint/2010/main" val="749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5" r:id="rId6"/>
    <p:sldLayoutId id="2147483706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34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37" Type="http://schemas.openxmlformats.org/officeDocument/2006/relationships/image" Target="../media/image8.tif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7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1.xml"/><Relationship Id="rId35" Type="http://schemas.openxmlformats.org/officeDocument/2006/relationships/image" Target="../media/image6.jpeg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image" Target="../media/image9.tiff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notesSlide" Target="../notesSlides/notesSlide3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4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7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and Structs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2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5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6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9067800" cy="640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Assembly shorthand, technically not machine instructions, but easily converted into 1+ instructions that are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Pseudo-Insns	Actual Insns	</a:t>
            </a:r>
            <a:r>
              <a:rPr lang="en-US" u="sng" dirty="0">
                <a:solidFill>
                  <a:schemeClr val="accent1"/>
                </a:solidFill>
              </a:rPr>
              <a:t>	Functionality	</a:t>
            </a: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NOP 			ADDI x0, x0, 0	               </a:t>
            </a:r>
            <a:r>
              <a:rPr lang="en-US" sz="3100" dirty="0">
                <a:solidFill>
                  <a:schemeClr val="accent1"/>
                </a:solidFill>
              </a:rPr>
              <a:t># do nothing</a:t>
            </a:r>
          </a:p>
          <a:p>
            <a:pPr marL="0" indent="0">
              <a:buNone/>
            </a:pP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MV reg, reg 		ADD r2, r0, r1 	               </a:t>
            </a:r>
            <a:r>
              <a:rPr lang="en-US" sz="3100" dirty="0">
                <a:solidFill>
                  <a:schemeClr val="accent1"/>
                </a:solidFill>
              </a:rPr>
              <a:t># copy between regs</a:t>
            </a:r>
          </a:p>
          <a:p>
            <a:pPr marL="228600" lvl="1" indent="0">
              <a:buNone/>
            </a:pP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LI reg, 0x45678             LUI reg, 0x4 	               </a:t>
            </a:r>
            <a:r>
              <a:rPr lang="en-US" sz="3100" dirty="0">
                <a:solidFill>
                  <a:schemeClr val="accent1"/>
                </a:solidFill>
              </a:rPr>
              <a:t>#load immediate</a:t>
            </a: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                                         ORI reg, reg, 0x5678 </a:t>
            </a:r>
          </a:p>
          <a:p>
            <a:pPr marL="0" indent="0">
              <a:buNone/>
            </a:pP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LA reg, label					</a:t>
            </a:r>
            <a:r>
              <a:rPr lang="en-US" sz="3100" dirty="0">
                <a:solidFill>
                  <a:srgbClr val="0070C0"/>
                </a:solidFill>
              </a:rPr>
              <a:t># load address (32 bits)</a:t>
            </a:r>
            <a:endParaRPr lang="en-US" sz="31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/>
                </a:solidFill>
              </a:rPr>
              <a:t>B label			 BEQ x0, x0, label	</a:t>
            </a:r>
            <a:r>
              <a:rPr lang="en-US" sz="3100" dirty="0">
                <a:solidFill>
                  <a:srgbClr val="0070C0"/>
                </a:solidFill>
              </a:rPr>
              <a:t># unconditional branch</a:t>
            </a:r>
          </a:p>
          <a:p>
            <a:pPr marL="0" indent="0">
              <a:buNone/>
            </a:pP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+ a few more</a:t>
            </a:r>
            <a:r>
              <a:rPr lang="is-IS" i="1" dirty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" y="71919"/>
            <a:ext cx="8961120" cy="887417"/>
          </a:xfrm>
        </p:spPr>
        <p:txBody>
          <a:bodyPr>
            <a:normAutofit/>
          </a:bodyPr>
          <a:lstStyle/>
          <a:p>
            <a:r>
              <a:rPr lang="en-US" dirty="0"/>
              <a:t>Pseudo-Instructions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30189"/>
            <a:ext cx="7773987" cy="7000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Program Layout</a:t>
            </a:r>
          </a:p>
        </p:txBody>
      </p:sp>
      <p:sp>
        <p:nvSpPr>
          <p:cNvPr id="258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31889"/>
            <a:ext cx="5499100" cy="44576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39725" indent="-339725" defTabSz="457200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Programs consist of </a:t>
            </a:r>
            <a:r>
              <a:rPr lang="en-GB" dirty="0">
                <a:solidFill>
                  <a:schemeClr val="accent1"/>
                </a:solidFill>
              </a:rPr>
              <a:t>segments </a:t>
            </a:r>
            <a:r>
              <a:rPr lang="en-GB" dirty="0"/>
              <a:t>used for different purposes</a:t>
            </a:r>
          </a:p>
          <a:p>
            <a:pPr marL="739775" lvl="1" indent="-282575" defTabSz="457200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Text: </a:t>
            </a:r>
            <a:r>
              <a:rPr lang="en-GB" dirty="0"/>
              <a:t>holds instructions</a:t>
            </a:r>
          </a:p>
          <a:p>
            <a:pPr marL="739775" lvl="1" indent="-282575" defTabSz="457200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Data: </a:t>
            </a:r>
            <a:r>
              <a:rPr lang="en-GB" dirty="0"/>
              <a:t>holds statically allocated program data such as variables, strings, etc.</a:t>
            </a:r>
          </a:p>
        </p:txBody>
      </p:sp>
      <p:sp>
        <p:nvSpPr>
          <p:cNvPr id="2583556" name="AutoShape 4"/>
          <p:cNvSpPr>
            <a:spLocks noChangeArrowheads="1"/>
          </p:cNvSpPr>
          <p:nvPr/>
        </p:nvSpPr>
        <p:spPr bwMode="auto">
          <a:xfrm>
            <a:off x="7215187" y="1828800"/>
            <a:ext cx="1828800" cy="4343400"/>
          </a:xfrm>
          <a:prstGeom prst="roundRect">
            <a:avLst>
              <a:gd name="adj" fmla="val 97"/>
            </a:avLst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557" name="AutoShape 5"/>
          <p:cNvSpPr>
            <a:spLocks noChangeArrowheads="1"/>
          </p:cNvSpPr>
          <p:nvPr/>
        </p:nvSpPr>
        <p:spPr bwMode="auto">
          <a:xfrm>
            <a:off x="7215187" y="3886200"/>
            <a:ext cx="1828800" cy="1600200"/>
          </a:xfrm>
          <a:prstGeom prst="roundRect">
            <a:avLst>
              <a:gd name="adj" fmla="val 97"/>
            </a:avLst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add x1,x2,x3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ori</a:t>
            </a:r>
            <a:r>
              <a:rPr lang="en-GB" dirty="0"/>
              <a:t> x2, x4, 3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...</a:t>
            </a:r>
          </a:p>
        </p:txBody>
      </p:sp>
      <p:sp>
        <p:nvSpPr>
          <p:cNvPr id="2583558" name="AutoShape 6"/>
          <p:cNvSpPr>
            <a:spLocks noChangeArrowheads="1"/>
          </p:cNvSpPr>
          <p:nvPr/>
        </p:nvSpPr>
        <p:spPr bwMode="auto">
          <a:xfrm>
            <a:off x="7215187" y="2111375"/>
            <a:ext cx="1828800" cy="1371600"/>
          </a:xfrm>
          <a:prstGeom prst="roundRect">
            <a:avLst>
              <a:gd name="adj" fmla="val 116"/>
            </a:avLst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“</a:t>
            </a:r>
            <a:r>
              <a:rPr lang="en-GB" dirty="0" err="1"/>
              <a:t>sfu</a:t>
            </a:r>
            <a:r>
              <a:rPr lang="en-GB" dirty="0"/>
              <a:t> cs”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13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25</a:t>
            </a:r>
          </a:p>
        </p:txBody>
      </p:sp>
      <p:sp>
        <p:nvSpPr>
          <p:cNvPr id="2583559" name="Text Box 7"/>
          <p:cNvSpPr txBox="1">
            <a:spLocks noChangeArrowheads="1"/>
          </p:cNvSpPr>
          <p:nvPr/>
        </p:nvSpPr>
        <p:spPr bwMode="auto">
          <a:xfrm>
            <a:off x="6400800" y="2630488"/>
            <a:ext cx="6873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GB" dirty="0"/>
              <a:t>data</a:t>
            </a:r>
          </a:p>
        </p:txBody>
      </p:sp>
      <p:sp>
        <p:nvSpPr>
          <p:cNvPr id="2583560" name="Text Box 8"/>
          <p:cNvSpPr txBox="1">
            <a:spLocks noChangeArrowheads="1"/>
          </p:cNvSpPr>
          <p:nvPr/>
        </p:nvSpPr>
        <p:spPr bwMode="auto">
          <a:xfrm>
            <a:off x="6438900" y="4170363"/>
            <a:ext cx="6365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46670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004" y="-30108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Assembling Programs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609600"/>
            <a:ext cx="6781800" cy="5052281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Assembly files consist of a mix of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+ instructions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+ pseudo-instructions 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+ assembler (data/layout) directives</a:t>
            </a: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    (Assembler lays out binary values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     in memory based on directives)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Assembled to an Object File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Header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Text Segment 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Data Segment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Relocation Information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Symbol Table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Debugging Information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004" y="990600"/>
            <a:ext cx="2795703" cy="441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5pPr>
            <a:lvl6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6pPr>
            <a:lvl7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7pPr>
            <a:lvl8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8pPr>
            <a:lvl9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.text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</a:t>
            </a:r>
            <a:r>
              <a:rPr lang="en-GB" sz="2200" dirty="0" err="1">
                <a:solidFill>
                  <a:srgbClr val="424242"/>
                </a:solidFill>
              </a:rPr>
              <a:t>ent</a:t>
            </a:r>
            <a:r>
              <a:rPr lang="en-GB" sz="2200" dirty="0">
                <a:solidFill>
                  <a:srgbClr val="424242"/>
                </a:solidFill>
              </a:rPr>
              <a:t>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main: la $4, </a:t>
            </a:r>
            <a:r>
              <a:rPr lang="en-GB" sz="2200" dirty="0" err="1">
                <a:solidFill>
                  <a:srgbClr val="424242"/>
                </a:solidFill>
              </a:rPr>
              <a:t>Larray</a:t>
            </a:r>
            <a:endParaRPr lang="en-GB" sz="2200" dirty="0">
              <a:solidFill>
                <a:srgbClr val="424242"/>
              </a:solidFill>
            </a:endParaRP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li s5, 15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...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</a:t>
            </a:r>
            <a:r>
              <a:rPr lang="en-GB" sz="2200">
                <a:solidFill>
                  <a:srgbClr val="424242"/>
                </a:solidFill>
              </a:rPr>
              <a:t>li s4</a:t>
            </a:r>
            <a:r>
              <a:rPr lang="en-GB" sz="2200" dirty="0">
                <a:solidFill>
                  <a:srgbClr val="424242"/>
                </a:solidFill>
              </a:rPr>
              <a:t>, 0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</a:t>
            </a:r>
            <a:r>
              <a:rPr lang="en-GB" sz="2200" dirty="0" err="1">
                <a:solidFill>
                  <a:srgbClr val="424242"/>
                </a:solidFill>
              </a:rPr>
              <a:t>jal</a:t>
            </a:r>
            <a:r>
              <a:rPr lang="en-GB" sz="2200" dirty="0">
                <a:solidFill>
                  <a:srgbClr val="424242"/>
                </a:solidFill>
              </a:rPr>
              <a:t> exit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.end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.data</a:t>
            </a:r>
          </a:p>
          <a:p>
            <a:pPr>
              <a:lnSpc>
                <a:spcPct val="116000"/>
              </a:lnSpc>
            </a:pPr>
            <a:r>
              <a:rPr lang="en-GB" sz="2200" dirty="0" err="1">
                <a:solidFill>
                  <a:srgbClr val="424242"/>
                </a:solidFill>
              </a:rPr>
              <a:t>Larray</a:t>
            </a:r>
            <a:r>
              <a:rPr lang="en-GB" sz="2200" dirty="0">
                <a:solidFill>
                  <a:srgbClr val="424242"/>
                </a:solidFill>
              </a:rPr>
              <a:t>: 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.long 51, 491, 3991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52286" y="2204636"/>
            <a:ext cx="5891714" cy="14735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86100" y="1750951"/>
            <a:ext cx="42672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51454" y="1823636"/>
            <a:ext cx="1794386" cy="538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57200" y="2133600"/>
            <a:ext cx="129425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040" y="990600"/>
            <a:ext cx="129425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0813" y="4038600"/>
            <a:ext cx="129425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2" idx="6"/>
          </p:cNvCxnSpPr>
          <p:nvPr/>
        </p:nvCxnSpPr>
        <p:spPr>
          <a:xfrm flipH="1" flipV="1">
            <a:off x="1868293" y="1219200"/>
            <a:ext cx="1353246" cy="13716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3" idx="6"/>
          </p:cNvCxnSpPr>
          <p:nvPr/>
        </p:nvCxnSpPr>
        <p:spPr>
          <a:xfrm flipH="1">
            <a:off x="1735066" y="2642305"/>
            <a:ext cx="1517220" cy="16248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50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  <p:bldP spid="4" grpId="0" animBg="1"/>
      <p:bldP spid="5" grpId="0" animBg="1"/>
      <p:bldP spid="5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114800" y="9906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Global labels: </a:t>
            </a:r>
            <a:r>
              <a:rPr lang="en-US" sz="2400" dirty="0"/>
              <a:t>Externally visible “exported” symbols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Can be referenced from other object files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Exported functions, global variables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Examples: pi, e, </a:t>
            </a:r>
            <a:r>
              <a:rPr lang="en-US" sz="2000" dirty="0" err="1">
                <a:solidFill>
                  <a:schemeClr val="tx1"/>
                </a:solidFill>
              </a:rPr>
              <a:t>userid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printf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pick_prime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pick_random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Local labels:  </a:t>
            </a:r>
            <a:r>
              <a:rPr lang="en-US" sz="2400" dirty="0"/>
              <a:t>Internally visible only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Only used within this object file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static functions, static variables, loop labels, …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Examples: randomval, is_prime</a:t>
            </a:r>
          </a:p>
        </p:txBody>
      </p:sp>
      <p:sp>
        <p:nvSpPr>
          <p:cNvPr id="2601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190500"/>
            <a:ext cx="838891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Symbols and 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199" y="914400"/>
            <a:ext cx="4038601" cy="57912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>
                <a:solidFill>
                  <a:schemeClr val="accent1"/>
                </a:solidFill>
              </a:rPr>
              <a:t>pi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= 3;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= 2;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static int </a:t>
            </a:r>
            <a:r>
              <a:rPr lang="en-US" sz="2400" dirty="0">
                <a:solidFill>
                  <a:srgbClr val="53A016"/>
                </a:solidFill>
              </a:rPr>
              <a:t>randomval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= 7;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extern int </a:t>
            </a:r>
            <a:r>
              <a:rPr lang="en-US" sz="2400" dirty="0" err="1">
                <a:solidFill>
                  <a:schemeClr val="accent1"/>
                </a:solidFill>
              </a:rPr>
              <a:t>usrid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extern int </a:t>
            </a:r>
            <a:r>
              <a:rPr lang="en-US" sz="2400" dirty="0">
                <a:solidFill>
                  <a:schemeClr val="accent1"/>
                </a:solidFill>
              </a:rPr>
              <a:t>printf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(char *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str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…);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square(int x) { … }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static int </a:t>
            </a:r>
            <a:r>
              <a:rPr lang="en-US" sz="2400" dirty="0">
                <a:solidFill>
                  <a:schemeClr val="accent4"/>
                </a:solidFill>
              </a:rPr>
              <a:t>is_prime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(int x) { … }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>
                <a:solidFill>
                  <a:schemeClr val="accent1"/>
                </a:solidFill>
              </a:rPr>
              <a:t>pick_prime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() { … }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 err="1">
                <a:solidFill>
                  <a:schemeClr val="accent1"/>
                </a:solidFill>
              </a:rPr>
              <a:t>get_n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() {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	return </a:t>
            </a:r>
            <a:r>
              <a:rPr lang="en-US" sz="2400" dirty="0" err="1">
                <a:solidFill>
                  <a:schemeClr val="accent1"/>
                </a:solidFill>
              </a:rPr>
              <a:t>usrid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; 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152400" y="314980"/>
            <a:ext cx="1295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math.c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0919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 (extern == defined in another file)</a:t>
            </a:r>
          </a:p>
        </p:txBody>
      </p:sp>
    </p:spTree>
    <p:extLst>
      <p:ext uri="{BB962C8B-B14F-4D97-AF65-F5344CB8AC3E}">
        <p14:creationId xmlns:p14="http://schemas.microsoft.com/office/powerpoint/2010/main" val="429036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Producing Machine Language (1/3)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Cases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Arithmetic and logical instructions, shifts, etc.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necessary info contained in the instruction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Branches a</a:t>
            </a:r>
            <a:r>
              <a:rPr lang="en-US" dirty="0"/>
              <a:t>nd Jumps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</a:t>
            </a:r>
            <a:r>
              <a:rPr lang="en-US" dirty="0"/>
              <a:t>and Jumps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 a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address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pseudo-instructions are replaced by real ones, we know by how many instructions to branch, so no problem</a:t>
            </a:r>
            <a:endParaRPr dirty="0"/>
          </a:p>
        </p:txBody>
      </p:sp>
      <p:sp>
        <p:nvSpPr>
          <p:cNvPr id="922" name="Google Shape;922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19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“Forward Reference” problem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instructions can refer to labels that are “forward” in the program:</a:t>
            </a:r>
            <a:endParaRPr/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F0000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Solution:  Make two passes over the program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Producing Machine Language (2/3)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54"/>
          <p:cNvSpPr/>
          <p:nvPr/>
        </p:nvSpPr>
        <p:spPr>
          <a:xfrm>
            <a:off x="1295400" y="3044952"/>
            <a:ext cx="7315200" cy="17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or   s0, x0,  x0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L1: slt  t0, x0,  a1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beq  t0, x0, 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L2</a:t>
            </a:r>
            <a:br>
              <a:rPr lang="en-US" sz="24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addi a1, a1, -1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    L1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L2: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t1, a0, a1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85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Pass 1: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Expands pseudo instructions encountered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Remember position of labels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Take out comments, empty lines, </a:t>
            </a:r>
            <a:r>
              <a:rPr lang="en-US" dirty="0" err="1"/>
              <a:t>etc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Error checking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Pass 2: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Use label positions to generate relative addresses (for branches and jumps)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Outputs the object file, a collection of instructions in binary code</a:t>
            </a:r>
            <a:endParaRPr dirty="0"/>
          </a:p>
        </p:txBody>
      </p:sp>
      <p:sp>
        <p:nvSpPr>
          <p:cNvPr id="944" name="Google Shape;94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Two Passes Overview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4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63616"/>
            <a:ext cx="8686800" cy="5462073"/>
          </a:xfrm>
          <a:ln/>
        </p:spPr>
        <p:txBody>
          <a:bodyPr wrap="square">
            <a:spAutoFit/>
          </a:bodyPr>
          <a:lstStyle/>
          <a:p>
            <a:pPr marL="0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Example:</a:t>
            </a:r>
          </a:p>
          <a:p>
            <a:pPr marL="480060" lvl="2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x1, x2, </a:t>
            </a: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sll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x0, x0, 0</a:t>
            </a:r>
          </a:p>
          <a:p>
            <a:pPr marL="537210" lvl="2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L: 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x2, x3, 0x2</a:t>
            </a:r>
          </a:p>
          <a:p>
            <a:pPr marL="0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The assembler will change this to</a:t>
            </a:r>
          </a:p>
          <a:p>
            <a:pPr marL="480060" lvl="2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x1, x2, </a:t>
            </a: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+8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sll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x0, x0, 0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x2, x3, 0x2</a:t>
            </a:r>
          </a:p>
          <a:p>
            <a:pPr marL="0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Final machine code</a:t>
            </a:r>
          </a:p>
          <a:p>
            <a:pPr marL="308610" lvl="1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0X00208</a:t>
            </a: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13 #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bne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0x00001033 #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sll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0x00018113 #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endParaRPr lang="en-GB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" y="228631"/>
            <a:ext cx="8961120" cy="636521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solidFill>
                  <a:schemeClr val="accent1"/>
                </a:solidFill>
              </a:rPr>
              <a:t>Handling forward 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17</a:t>
            </a:fld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4403" y="5331565"/>
            <a:ext cx="51816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accent4"/>
                </a:solidFill>
                <a:latin typeface="Consolas" pitchFamily="49" charset="0"/>
              </a:rPr>
              <a:t>actually:	0000 0000 0010...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accent4"/>
                </a:solidFill>
                <a:latin typeface="Consolas" pitchFamily="49" charset="0"/>
              </a:rPr>
              <a:t>			0000 0000 0000...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accent4"/>
                </a:solidFill>
                <a:latin typeface="Consolas" pitchFamily="49" charset="0"/>
              </a:rPr>
              <a:t>			0000 0000 0000...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62020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</a:rPr>
              <a:t>Looking for 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238220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</a:rPr>
              <a:t>Found L</a:t>
            </a:r>
          </a:p>
        </p:txBody>
      </p:sp>
    </p:spTree>
    <p:extLst>
      <p:ext uri="{BB962C8B-B14F-4D97-AF65-F5344CB8AC3E}">
        <p14:creationId xmlns:p14="http://schemas.microsoft.com/office/powerpoint/2010/main" val="236499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04220" y="990600"/>
            <a:ext cx="7772399" cy="574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Header</a:t>
            </a:r>
          </a:p>
          <a:p>
            <a:pPr lvl="1"/>
            <a:r>
              <a:rPr lang="en-GB" dirty="0"/>
              <a:t>Size and position of pieces of file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Text Segment</a:t>
            </a:r>
          </a:p>
          <a:p>
            <a:pPr lvl="1"/>
            <a:r>
              <a:rPr lang="en-GB" dirty="0"/>
              <a:t>instructions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Data Segment</a:t>
            </a:r>
          </a:p>
          <a:p>
            <a:pPr lvl="1"/>
            <a:r>
              <a:rPr lang="en-GB" dirty="0"/>
              <a:t>static data (local/global </a:t>
            </a:r>
            <a:r>
              <a:rPr lang="en-GB" dirty="0" err="1"/>
              <a:t>vars</a:t>
            </a:r>
            <a:r>
              <a:rPr lang="en-GB" dirty="0"/>
              <a:t>, strings, constants)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Debugging Information</a:t>
            </a:r>
          </a:p>
          <a:p>
            <a:pPr lvl="1"/>
            <a:r>
              <a:rPr lang="en-GB" dirty="0"/>
              <a:t>line number </a:t>
            </a:r>
            <a:r>
              <a:rPr lang="en-GB" dirty="0">
                <a:sym typeface="Wingdings" pitchFamily="2" charset="2"/>
              </a:rPr>
              <a:t> code address map, </a:t>
            </a:r>
            <a:r>
              <a:rPr lang="en-GB" i="1" dirty="0">
                <a:sym typeface="Wingdings" pitchFamily="2" charset="2"/>
              </a:rPr>
              <a:t>etc.</a:t>
            </a:r>
            <a:endParaRPr lang="en-GB" i="1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GB" dirty="0"/>
              <a:t>External (exported) references</a:t>
            </a:r>
          </a:p>
          <a:p>
            <a:pPr lvl="1"/>
            <a:r>
              <a:rPr lang="en-GB" dirty="0"/>
              <a:t>Unresolved (imported) references</a:t>
            </a:r>
          </a:p>
        </p:txBody>
      </p:sp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462291" y="35864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Object File</a:t>
            </a: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-495301" y="2019300"/>
            <a:ext cx="2057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flipV="1">
            <a:off x="533399" y="4800600"/>
            <a:ext cx="0" cy="1676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533399" y="990600"/>
            <a:ext cx="228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10800000">
            <a:off x="533399" y="6477000"/>
            <a:ext cx="228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69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Unix</a:t>
            </a:r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dirty="0"/>
              <a:t>COFF: Common Object File Format</a:t>
            </a:r>
          </a:p>
          <a:p>
            <a:pPr lvl="1"/>
            <a:r>
              <a:rPr lang="en-US" dirty="0"/>
              <a:t>ELF: Executable and Linking Format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Windows</a:t>
            </a:r>
          </a:p>
          <a:p>
            <a:pPr lvl="1"/>
            <a:r>
              <a:rPr lang="en-US" dirty="0"/>
              <a:t>PE: Portable Executable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support both executable and object files</a:t>
            </a:r>
          </a:p>
        </p:txBody>
      </p:sp>
      <p:sp>
        <p:nvSpPr>
          <p:cNvPr id="31672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28600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/>
              <a:t>Object File Formats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1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sum.c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8746" y="939225"/>
            <a:ext cx="2641254" cy="1482272"/>
            <a:chOff x="1168746" y="939225"/>
            <a:chExt cx="2641254" cy="1482272"/>
          </a:xfrm>
        </p:grpSpPr>
        <p:sp>
          <p:nvSpPr>
            <p:cNvPr id="14" name="Rounded Rectangle 13"/>
            <p:cNvSpPr/>
            <p:nvPr>
              <p:custDataLst>
                <p:tags r:id="rId9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sum.s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>
              <p:custDataLst>
                <p:tags r:id="rId10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8746" y="939225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35969" y="2421497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 source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3537" y="2492488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assembly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92941" y="939225"/>
            <a:ext cx="2872369" cy="2376018"/>
            <a:chOff x="3492941" y="939225"/>
            <a:chExt cx="2872369" cy="2376018"/>
          </a:xfrm>
        </p:grpSpPr>
        <p:cxnSp>
          <p:nvCxnSpPr>
            <p:cNvPr id="21" name="Straight Arrow Connector 20"/>
            <p:cNvCxnSpPr/>
            <p:nvPr>
              <p:custDataLst>
                <p:tags r:id="rId7"/>
              </p:custDataLst>
            </p:nvPr>
          </p:nvCxnSpPr>
          <p:spPr>
            <a:xfrm>
              <a:off x="3810000" y="19642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>
              <p:custDataLst>
                <p:tags r:id="rId8"/>
              </p:custDataLst>
            </p:nvPr>
          </p:nvSpPr>
          <p:spPr>
            <a:xfrm>
              <a:off x="4800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sum.o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2941" y="939225"/>
              <a:ext cx="2121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Assembler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90840" y="2730468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</a:rPr>
                <a:t>obj</a:t>
              </a:r>
              <a:r>
                <a:rPr lang="en-US" sz="3200" dirty="0">
                  <a:solidFill>
                    <a:schemeClr val="accent1"/>
                  </a:solidFill>
                </a:rPr>
                <a:t> files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35487" y="939225"/>
            <a:ext cx="3293291" cy="2091872"/>
            <a:chOff x="6035487" y="939225"/>
            <a:chExt cx="3293291" cy="2091872"/>
          </a:xfrm>
        </p:grpSpPr>
        <p:sp>
          <p:nvSpPr>
            <p:cNvPr id="29" name="Rounded Rectangle 28"/>
            <p:cNvSpPr/>
            <p:nvPr>
              <p:custDataLst>
                <p:tags r:id="rId5"/>
              </p:custDataLst>
            </p:nvPr>
          </p:nvSpPr>
          <p:spPr>
            <a:xfrm>
              <a:off x="7239000" y="2269097"/>
              <a:ext cx="14478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sum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6"/>
              </p:custDataLst>
            </p:nvPr>
          </p:nvCxnSpPr>
          <p:spPr>
            <a:xfrm>
              <a:off x="6096000" y="2040497"/>
              <a:ext cx="1066800" cy="457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35487" y="939225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</a:rPr>
                <a:t>Linker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1219200"/>
              <a:ext cx="2165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executable</a:t>
              </a:r>
            </a:p>
            <a:p>
              <a:r>
                <a:rPr lang="en-US" sz="3200" dirty="0">
                  <a:solidFill>
                    <a:schemeClr val="accent1"/>
                  </a:solidFill>
                </a:rPr>
                <a:t>program</a:t>
              </a:r>
            </a:p>
          </p:txBody>
        </p:sp>
      </p:grpSp>
      <p:cxnSp>
        <p:nvCxnSpPr>
          <p:cNvPr id="39" name="Straight Arrow Connector 38"/>
          <p:cNvCxnSpPr/>
          <p:nvPr>
            <p:custDataLst>
              <p:tags r:id="rId2"/>
            </p:custDataLst>
          </p:nvPr>
        </p:nvCxnSpPr>
        <p:spPr>
          <a:xfrm>
            <a:off x="7925594" y="3087463"/>
            <a:ext cx="0" cy="1460715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563902" y="3729309"/>
            <a:ext cx="2656298" cy="2951466"/>
            <a:chOff x="6934200" y="3729309"/>
            <a:chExt cx="2656298" cy="2951466"/>
          </a:xfrm>
        </p:grpSpPr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>
            <a:xfrm>
              <a:off x="6934200" y="4548178"/>
              <a:ext cx="2057400" cy="21198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677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6096000"/>
              <a:ext cx="1450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49714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From Writing to Running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121" y="4294247"/>
            <a:ext cx="5129913" cy="2062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When most people say “compile” they mean </a:t>
            </a:r>
          </a:p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the entire process: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</a:rPr>
              <a:t>compile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assemble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0267" y="4114800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“It’s alive!”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900" y="13671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gcc</a:t>
            </a:r>
            <a:r>
              <a:rPr lang="en-US" sz="2400" dirty="0">
                <a:solidFill>
                  <a:srgbClr val="FF0000"/>
                </a:solidFill>
              </a:rPr>
              <a:t> -S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3873" y="136713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gcc</a:t>
            </a:r>
            <a:r>
              <a:rPr lang="en-US" sz="2400" dirty="0">
                <a:solidFill>
                  <a:schemeClr val="accent4"/>
                </a:solidFill>
              </a:rPr>
              <a:t> -c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3563" y="13671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gcc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321211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&gt; riscv32-unknown-elf--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objdump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 --disassemble 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math.o</a:t>
            </a:r>
            <a:r>
              <a:rPr lang="en-US" sz="1300" dirty="0">
                <a:solidFill>
                  <a:schemeClr val="accent1"/>
                </a:solidFill>
                <a:latin typeface="Consolas" pitchFamily="49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u="sng" dirty="0">
                <a:latin typeface="Consolas" pitchFamily="49" charset="0"/>
              </a:rPr>
              <a:t>Disassembly of section .text:</a:t>
            </a:r>
          </a:p>
          <a:p>
            <a:pPr marL="0" indent="0">
              <a:buNone/>
            </a:pPr>
            <a:endParaRPr lang="en-US" sz="1900" dirty="0">
              <a:latin typeface="Consolas" pitchFamily="49" charset="0"/>
            </a:endParaRPr>
          </a:p>
          <a:p>
            <a:pPr marL="0" indent="0">
              <a:buNone/>
            </a:pPr>
            <a:endParaRPr lang="en-US" sz="1900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00000000 &lt;</a:t>
            </a:r>
            <a:r>
              <a:rPr 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get_n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0:	27bdfff8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sp,sp,-8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4:	afbe0000  sw	fp,0(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8:	03a0f021  mv	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fp,sp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c:	3c020000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lui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a0,</a:t>
            </a:r>
            <a:r>
              <a:rPr lang="en-US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0x0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10:	8c420008  lw	a0,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8(a0)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14:	03c0e821  mv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sp,fp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18:	8fbe0000  lw	fp,0(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1c:	27bd0008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sp,sp,8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20:	03e00008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ra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elsewhere in another file: </a:t>
            </a:r>
            <a:r>
              <a:rPr lang="en-US" dirty="0"/>
              <a:t>int </a:t>
            </a:r>
            <a:r>
              <a:rPr lang="en-US" dirty="0" err="1">
                <a:solidFill>
                  <a:schemeClr val="accent3"/>
                </a:solidFill>
              </a:rPr>
              <a:t>usrid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= 41;</a:t>
            </a:r>
          </a:p>
          <a:p>
            <a:pPr marL="0" indent="0">
              <a:buNone/>
            </a:pPr>
            <a:r>
              <a:rPr lang="en-US" dirty="0"/>
              <a:t>int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r>
              <a:rPr lang="en-US" dirty="0"/>
              <a:t>() { 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return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usrid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 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42242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 err="1"/>
              <a:t>Objdump</a:t>
            </a:r>
            <a:r>
              <a:rPr lang="en-US" dirty="0"/>
              <a:t> disassembly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20</a:t>
            </a:fld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5415231" y="2212032"/>
            <a:ext cx="304800" cy="988368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1284" y="240447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prologue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5410199" y="3236267"/>
            <a:ext cx="304800" cy="6858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67163" y="342900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</a:rPr>
              <a:t>body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5410200" y="3886200"/>
            <a:ext cx="304800" cy="1371598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5000" y="4301129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epilogue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598" y="2362200"/>
            <a:ext cx="256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unresolved symbol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</a:rPr>
              <a:t>(see symbol table next slide)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29200" y="2902003"/>
            <a:ext cx="2209800" cy="43192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4" grpId="0"/>
      <p:bldP spid="25" grpId="0" animBg="1"/>
      <p:bldP spid="26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" y="1039816"/>
            <a:ext cx="8686800" cy="57419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riscv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-unknown-elf--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objdump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 --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syms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math.o</a:t>
            </a:r>
            <a:endParaRPr lang="en-US" sz="1300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endParaRPr lang="en-US" sz="1300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u="sng" dirty="0">
                <a:solidFill>
                  <a:schemeClr val="accent1"/>
                </a:solidFill>
                <a:latin typeface="Consolas" pitchFamily="49" charset="0"/>
              </a:rPr>
              <a:t>SYMBOL TABLE: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</a:rPr>
              <a:t>df</a:t>
            </a:r>
            <a:r>
              <a:rPr lang="en-US" dirty="0">
                <a:latin typeface="Consolas" pitchFamily="49" charset="0"/>
              </a:rPr>
              <a:t> *ABS*	00000000 math.c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</a:t>
            </a:r>
            <a:r>
              <a:rPr lang="en-US" dirty="0">
                <a:latin typeface="Consolas" pitchFamily="49" charset="0"/>
              </a:rPr>
              <a:t>  d  .text	00000000 .text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.data	00000000 .data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</a:t>
            </a:r>
            <a:r>
              <a:rPr lang="en-US" dirty="0" err="1">
                <a:latin typeface="Consolas" pitchFamily="49" charset="0"/>
              </a:rPr>
              <a:t>bss</a:t>
            </a:r>
            <a:r>
              <a:rPr lang="en-US" dirty="0">
                <a:latin typeface="Consolas" pitchFamily="49" charset="0"/>
              </a:rPr>
              <a:t>	00000000 .</a:t>
            </a:r>
            <a:r>
              <a:rPr lang="en-US" dirty="0" err="1">
                <a:latin typeface="Consolas" pitchFamily="49" charset="0"/>
              </a:rPr>
              <a:t>bss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00000008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</a:rPr>
              <a:t>O</a:t>
            </a:r>
            <a:r>
              <a:rPr lang="en-US" dirty="0">
                <a:latin typeface="Consolas" pitchFamily="49" charset="0"/>
              </a:rPr>
              <a:t>  .data	00000004 randomval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solidFill>
                  <a:schemeClr val="tx2"/>
                </a:solidFill>
                <a:latin typeface="Consolas" pitchFamily="49" charset="0"/>
              </a:rPr>
              <a:t>00000060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Consolas" pitchFamily="49" charset="0"/>
              </a:rPr>
              <a:t>.text	00000028 is_prime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</a:t>
            </a:r>
            <a:r>
              <a:rPr lang="en-US" dirty="0" err="1">
                <a:latin typeface="Consolas" pitchFamily="49" charset="0"/>
              </a:rPr>
              <a:t>rodata</a:t>
            </a:r>
            <a:r>
              <a:rPr lang="en-US" dirty="0">
                <a:latin typeface="Consolas" pitchFamily="49" charset="0"/>
              </a:rPr>
              <a:t>	00000000 .</a:t>
            </a:r>
            <a:r>
              <a:rPr lang="en-US" dirty="0" err="1">
                <a:latin typeface="Consolas" pitchFamily="49" charset="0"/>
              </a:rPr>
              <a:t>rodata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.comment	00000000 .comment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</a:rPr>
              <a:t>O</a:t>
            </a:r>
            <a:r>
              <a:rPr lang="en-US" dirty="0">
                <a:latin typeface="Consolas" pitchFamily="49" charset="0"/>
              </a:rPr>
              <a:t>  .data	00000004 pi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00000004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</a:rPr>
              <a:t>O</a:t>
            </a:r>
            <a:r>
              <a:rPr lang="en-US" dirty="0">
                <a:latin typeface="Consolas" pitchFamily="49" charset="0"/>
              </a:rPr>
              <a:t>  .data	00000004 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latin typeface="Consolas" pitchFamily="49" charset="0"/>
              </a:rPr>
              <a:t>  .text	00000028 </a:t>
            </a:r>
            <a:r>
              <a:rPr lang="en-US" dirty="0" err="1">
                <a:latin typeface="Consolas" pitchFamily="49" charset="0"/>
              </a:rPr>
              <a:t>get_n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00000028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latin typeface="Consolas" pitchFamily="49" charset="0"/>
              </a:rPr>
              <a:t>  .text	00000038 square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00000088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latin typeface="Consolas" pitchFamily="49" charset="0"/>
              </a:rPr>
              <a:t>  .text	0000004c pick_prime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*UND*</a:t>
            </a:r>
            <a:r>
              <a:rPr lang="en-US" dirty="0">
                <a:latin typeface="Consolas" pitchFamily="49" charset="0"/>
              </a:rPr>
              <a:t>	00000000 </a:t>
            </a:r>
            <a:r>
              <a:rPr lang="en-US" dirty="0" err="1">
                <a:latin typeface="Consolas" pitchFamily="49" charset="0"/>
              </a:rPr>
              <a:t>usrid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*UND*</a:t>
            </a:r>
            <a:r>
              <a:rPr lang="en-US" dirty="0">
                <a:latin typeface="Consolas" pitchFamily="49" charset="0"/>
              </a:rPr>
              <a:t>	00000000 printf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4090" y="226494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 err="1"/>
              <a:t>Objdump</a:t>
            </a:r>
            <a:r>
              <a:rPr lang="en-US" dirty="0"/>
              <a:t>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762035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[l]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ocal</a:t>
            </a:r>
            <a:endParaRPr lang="en-US" sz="24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[g]</a:t>
            </a:r>
            <a:r>
              <a:rPr lang="en-US" sz="2400" dirty="0" err="1">
                <a:solidFill>
                  <a:srgbClr val="92D050"/>
                </a:solidFill>
                <a:latin typeface="Consolas" pitchFamily="49" charset="0"/>
              </a:rPr>
              <a:t>lobal</a:t>
            </a:r>
            <a:endParaRPr lang="en-US" sz="2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6507" y="1819870"/>
            <a:ext cx="94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1"/>
                </a:solidFill>
              </a:rPr>
              <a:t>size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182433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segment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3213" y="3910808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static local </a:t>
            </a:r>
            <a:r>
              <a:rPr lang="en-US" sz="2000" dirty="0" err="1">
                <a:solidFill>
                  <a:srgbClr val="FF0000"/>
                </a:solidFill>
              </a:rPr>
              <a:t>fn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@ </a:t>
            </a:r>
            <a:r>
              <a:rPr lang="en-US" sz="2000" dirty="0" err="1">
                <a:solidFill>
                  <a:srgbClr val="FF0000"/>
                </a:solidFill>
              </a:rPr>
              <a:t>addr</a:t>
            </a:r>
            <a:r>
              <a:rPr lang="en-US" sz="2000" dirty="0">
                <a:solidFill>
                  <a:srgbClr val="FF0000"/>
                </a:solidFill>
              </a:rPr>
              <a:t> 0x60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size = 0x28 bytes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0"/>
            <a:ext cx="1883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[F]unction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[O]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bject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6629" y="6472535"/>
            <a:ext cx="5647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accent6">
                    <a:lumMod val="50000"/>
                  </a:schemeClr>
                </a:solidFill>
              </a:rPr>
              <a:t>external references (undefined)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905502"/>
            <a:ext cx="73152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2406" y="3657599"/>
            <a:ext cx="7686194" cy="329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1"/>
            </p:custDataLst>
          </p:nvPr>
        </p:nvSpPr>
        <p:spPr>
          <a:xfrm>
            <a:off x="228600" y="164634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sum.c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8746" y="813375"/>
            <a:ext cx="2641254" cy="1583297"/>
            <a:chOff x="1168746" y="838200"/>
            <a:chExt cx="2641254" cy="1583297"/>
          </a:xfrm>
        </p:grpSpPr>
        <p:sp>
          <p:nvSpPr>
            <p:cNvPr id="14" name="Rounded Rectangle 13"/>
            <p:cNvSpPr/>
            <p:nvPr>
              <p:custDataLst>
                <p:tags r:id="rId15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sum.s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>
              <p:custDataLst>
                <p:tags r:id="rId16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8746" y="838200"/>
              <a:ext cx="17011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76200" y="3341737"/>
            <a:ext cx="1960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1"/>
                </a:solidFill>
              </a:rPr>
              <a:t>source 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6166" y="3355518"/>
            <a:ext cx="3059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1"/>
                </a:solidFill>
              </a:rPr>
              <a:t>assembly files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2"/>
            </p:custDataLst>
          </p:nvPr>
        </p:nvCxnSpPr>
        <p:spPr>
          <a:xfrm>
            <a:off x="3810000" y="195114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>
            <p:custDataLst>
              <p:tags r:id="rId3"/>
            </p:custDataLst>
          </p:nvPr>
        </p:nvSpPr>
        <p:spPr>
          <a:xfrm>
            <a:off x="4800600" y="164634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 err="1">
                <a:solidFill>
                  <a:schemeClr val="accent1"/>
                </a:solidFill>
              </a:rPr>
              <a:t>sum.o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2941" y="813375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Assembler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1813" y="3359566"/>
            <a:ext cx="1486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solidFill>
                  <a:schemeClr val="accent1"/>
                </a:solidFill>
              </a:rPr>
              <a:t>obj</a:t>
            </a:r>
            <a:r>
              <a:rPr lang="en-US" sz="3000" i="1" dirty="0">
                <a:solidFill>
                  <a:schemeClr val="accent1"/>
                </a:solidFill>
              </a:rPr>
              <a:t> files</a:t>
            </a:r>
          </a:p>
        </p:txBody>
      </p:sp>
      <p:sp>
        <p:nvSpPr>
          <p:cNvPr id="29" name="Rounded Rectangle 28"/>
          <p:cNvSpPr/>
          <p:nvPr>
            <p:custDataLst>
              <p:tags r:id="rId4"/>
            </p:custDataLst>
          </p:nvPr>
        </p:nvSpPr>
        <p:spPr>
          <a:xfrm>
            <a:off x="7239000" y="2244272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sum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5"/>
            </p:custDataLst>
          </p:nvPr>
        </p:nvCxnSpPr>
        <p:spPr>
          <a:xfrm>
            <a:off x="6096000" y="2015672"/>
            <a:ext cx="1066800" cy="4572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35487" y="7620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Linker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62800" y="1194375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executable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program</a:t>
            </a:r>
          </a:p>
        </p:txBody>
      </p:sp>
      <p:cxnSp>
        <p:nvCxnSpPr>
          <p:cNvPr id="39" name="Straight Arrow Connector 38"/>
          <p:cNvCxnSpPr/>
          <p:nvPr>
            <p:custDataLst>
              <p:tags r:id="rId6"/>
            </p:custDataLst>
          </p:nvPr>
        </p:nvCxnSpPr>
        <p:spPr>
          <a:xfrm rot="5400000">
            <a:off x="7048500" y="3949812"/>
            <a:ext cx="1752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934200" y="3716152"/>
            <a:ext cx="2351498" cy="3052491"/>
            <a:chOff x="6934200" y="3729309"/>
            <a:chExt cx="2351498" cy="3052491"/>
          </a:xfrm>
        </p:grpSpPr>
        <p:sp>
          <p:nvSpPr>
            <p:cNvPr id="41" name="Rectangle 40"/>
            <p:cNvSpPr/>
            <p:nvPr>
              <p:custDataLst>
                <p:tags r:id="rId14"/>
              </p:custDataLst>
            </p:nvPr>
          </p:nvSpPr>
          <p:spPr>
            <a:xfrm>
              <a:off x="6934200" y="4839269"/>
              <a:ext cx="2057400" cy="1828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629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6197025"/>
              <a:ext cx="1450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36557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69009" y="231218"/>
            <a:ext cx="8405982" cy="762000"/>
          </a:xfrm>
        </p:spPr>
        <p:txBody>
          <a:bodyPr>
            <a:normAutofit/>
          </a:bodyPr>
          <a:lstStyle/>
          <a:p>
            <a:r>
              <a:rPr lang="en-US" dirty="0"/>
              <a:t>Separate Compilation &amp; 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" name="Rounded Rectangle 31"/>
          <p:cNvSpPr/>
          <p:nvPr>
            <p:custDataLst>
              <p:tags r:id="rId8"/>
            </p:custDataLst>
          </p:nvPr>
        </p:nvSpPr>
        <p:spPr>
          <a:xfrm>
            <a:off x="228600" y="2653843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math.c</a:t>
            </a:r>
          </a:p>
        </p:txBody>
      </p:sp>
      <p:sp>
        <p:nvSpPr>
          <p:cNvPr id="34" name="Rounded Rectangle 33"/>
          <p:cNvSpPr/>
          <p:nvPr>
            <p:custDataLst>
              <p:tags r:id="rId9"/>
            </p:custDataLst>
          </p:nvPr>
        </p:nvSpPr>
        <p:spPr>
          <a:xfrm>
            <a:off x="2514600" y="2653843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 err="1">
                <a:solidFill>
                  <a:schemeClr val="accent1"/>
                </a:solidFill>
              </a:rPr>
              <a:t>math.s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10"/>
            </p:custDataLst>
          </p:nvPr>
        </p:nvCxnSpPr>
        <p:spPr>
          <a:xfrm>
            <a:off x="1524000" y="3034843"/>
            <a:ext cx="990600" cy="158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11"/>
            </p:custDataLst>
          </p:nvPr>
        </p:nvCxnSpPr>
        <p:spPr>
          <a:xfrm>
            <a:off x="3810000" y="2958643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>
            <p:custDataLst>
              <p:tags r:id="rId12"/>
            </p:custDataLst>
          </p:nvPr>
        </p:nvSpPr>
        <p:spPr>
          <a:xfrm>
            <a:off x="4800600" y="2653843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 err="1">
                <a:solidFill>
                  <a:schemeClr val="accent1"/>
                </a:solidFill>
              </a:rPr>
              <a:t>math.o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/>
          <p:cNvCxnSpPr>
            <a:stCxn id="48" idx="3"/>
          </p:cNvCxnSpPr>
          <p:nvPr>
            <p:custDataLst>
              <p:tags r:id="rId13"/>
            </p:custDataLst>
          </p:nvPr>
        </p:nvCxnSpPr>
        <p:spPr>
          <a:xfrm flipV="1">
            <a:off x="6096000" y="2636940"/>
            <a:ext cx="1143000" cy="39790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1294" y="3864114"/>
            <a:ext cx="3172398" cy="3045261"/>
            <a:chOff x="191294" y="3864114"/>
            <a:chExt cx="3172398" cy="304526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1294" y="3864114"/>
              <a:ext cx="3172398" cy="2765286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32528" y="6540043"/>
              <a:ext cx="2249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http://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xkcd.com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/303/</a:t>
              </a:r>
            </a:p>
          </p:txBody>
        </p:sp>
      </p:grpSp>
      <p:sp>
        <p:nvSpPr>
          <p:cNvPr id="53" name="Content Placeholder 4"/>
          <p:cNvSpPr txBox="1">
            <a:spLocks/>
          </p:cNvSpPr>
          <p:nvPr/>
        </p:nvSpPr>
        <p:spPr>
          <a:xfrm>
            <a:off x="3429842" y="4317193"/>
            <a:ext cx="3428158" cy="196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small change ?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 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recompile one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module only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57900" y="13671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gcc</a:t>
            </a:r>
            <a:r>
              <a:rPr lang="en-US" sz="2400" dirty="0">
                <a:solidFill>
                  <a:srgbClr val="FF0000"/>
                </a:solidFill>
              </a:rPr>
              <a:t> -S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93873" y="136713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gcc</a:t>
            </a:r>
            <a:r>
              <a:rPr lang="en-US" sz="2400" dirty="0">
                <a:solidFill>
                  <a:schemeClr val="accent4"/>
                </a:solidFill>
              </a:rPr>
              <a:t> -c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63563" y="13671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gcc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28871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Linker (1/3)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Object Code files, information tables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foo.o,lib.o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800"/>
              <a:t>RISC-V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Executable Code (e.g.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a.out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800"/>
              <a:t>RISC-V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several object (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files into a single executable (“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Enables separate compilation of files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one file do not require recompil</a:t>
            </a:r>
            <a:r>
              <a:rPr lang="en-US" sz="2400"/>
              <a:t>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whole program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name “Link Editor” from editing the “links” in jump and link instructions</a:t>
            </a:r>
            <a:endParaRPr/>
          </a:p>
        </p:txBody>
      </p:sp>
      <p:sp>
        <p:nvSpPr>
          <p:cNvPr id="1041" name="Google Shape;104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30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4"/>
          <p:cNvSpPr txBox="1"/>
          <p:nvPr/>
        </p:nvSpPr>
        <p:spPr>
          <a:xfrm>
            <a:off x="457200" y="118872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file 1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64"/>
          <p:cNvSpPr txBox="1"/>
          <p:nvPr/>
        </p:nvSpPr>
        <p:spPr>
          <a:xfrm>
            <a:off x="914400" y="1737360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64"/>
          <p:cNvSpPr txBox="1"/>
          <p:nvPr/>
        </p:nvSpPr>
        <p:spPr>
          <a:xfrm>
            <a:off x="914400" y="2322576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64"/>
          <p:cNvSpPr txBox="1"/>
          <p:nvPr/>
        </p:nvSpPr>
        <p:spPr>
          <a:xfrm>
            <a:off x="914400" y="2907792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64"/>
          <p:cNvSpPr txBox="1"/>
          <p:nvPr/>
        </p:nvSpPr>
        <p:spPr>
          <a:xfrm>
            <a:off x="457200" y="393192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object file 2</a:t>
            </a:r>
            <a:endParaRPr sz="2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64"/>
          <p:cNvSpPr txBox="1"/>
          <p:nvPr/>
        </p:nvSpPr>
        <p:spPr>
          <a:xfrm>
            <a:off x="914400" y="4480560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 2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64"/>
          <p:cNvSpPr txBox="1"/>
          <p:nvPr/>
        </p:nvSpPr>
        <p:spPr>
          <a:xfrm>
            <a:off x="914400" y="5065776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2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64"/>
          <p:cNvSpPr txBox="1"/>
          <p:nvPr/>
        </p:nvSpPr>
        <p:spPr>
          <a:xfrm>
            <a:off x="914400" y="5650992"/>
            <a:ext cx="1371600" cy="58477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info 2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64"/>
          <p:cNvSpPr/>
          <p:nvPr/>
        </p:nvSpPr>
        <p:spPr>
          <a:xfrm>
            <a:off x="3108960" y="3392424"/>
            <a:ext cx="1828800" cy="914400"/>
          </a:xfrm>
          <a:prstGeom prst="ellipse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Linker</a:t>
            </a:r>
            <a:endParaRPr sz="3200" b="1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64"/>
          <p:cNvSpPr txBox="1"/>
          <p:nvPr/>
        </p:nvSpPr>
        <p:spPr>
          <a:xfrm>
            <a:off x="5669280" y="2103120"/>
            <a:ext cx="292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a.out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9" name="Google Shape;1059;p64"/>
          <p:cNvCxnSpPr/>
          <p:nvPr/>
        </p:nvCxnSpPr>
        <p:spPr>
          <a:xfrm>
            <a:off x="2286000" y="2614963"/>
            <a:ext cx="1045029" cy="877604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0" name="Google Shape;1060;p64"/>
          <p:cNvCxnSpPr/>
          <p:nvPr/>
        </p:nvCxnSpPr>
        <p:spPr>
          <a:xfrm rot="10800000" flipH="1">
            <a:off x="2286000" y="4206240"/>
            <a:ext cx="1143000" cy="1151922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1" name="Google Shape;1061;p64"/>
          <p:cNvCxnSpPr/>
          <p:nvPr/>
        </p:nvCxnSpPr>
        <p:spPr>
          <a:xfrm>
            <a:off x="4937760" y="3840480"/>
            <a:ext cx="731518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2" name="Google Shape;1062;p64"/>
          <p:cNvSpPr txBox="1"/>
          <p:nvPr/>
        </p:nvSpPr>
        <p:spPr>
          <a:xfrm>
            <a:off x="5669275" y="26590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Relocated text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64"/>
          <p:cNvSpPr txBox="1"/>
          <p:nvPr/>
        </p:nvSpPr>
        <p:spPr>
          <a:xfrm>
            <a:off x="5669275" y="32686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Relocated text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64"/>
          <p:cNvSpPr txBox="1"/>
          <p:nvPr/>
        </p:nvSpPr>
        <p:spPr>
          <a:xfrm>
            <a:off x="5669275" y="38782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Relocated data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64"/>
          <p:cNvSpPr txBox="1"/>
          <p:nvPr/>
        </p:nvSpPr>
        <p:spPr>
          <a:xfrm>
            <a:off x="5669275" y="44878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Relocated data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Linker (2/3)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535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Linker (3/3)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6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text segment from each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 and put them together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data segment from each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file, put them together, and concatenate this onto end of text segments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 References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Relocation Table; handle each entry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i.e.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fill in all absolute addresses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31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Resolving References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6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 assumes the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word of the first text segment is at </a:t>
            </a:r>
            <a:r>
              <a:rPr lang="en-US">
                <a:solidFill>
                  <a:srgbClr val="FF0000"/>
                </a:solidFill>
              </a:rPr>
              <a:t>0x10000 </a:t>
            </a:r>
            <a:r>
              <a:rPr lang="en-US">
                <a:solidFill>
                  <a:srgbClr val="000000"/>
                </a:solidFill>
              </a:rPr>
              <a:t>for RV32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later when we study “virtual memory”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 knows: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of each text and data segment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 of text and data segments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 calculates: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 address of each label to be jumped to (internal or external) and each piece of data being referenced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34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Resolving References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6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resolve references: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reference (data or label) in all “user” symbol tables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found, search library files (e.g.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absolute address is determined, fill in the machine code appropriately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of linker: executable file containing text and data (plus header)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865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Three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Types of Addresses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PC-Relative Addressing (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beq</a:t>
            </a:r>
            <a:r>
              <a:rPr lang="en-US" sz="27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bne</a:t>
            </a:r>
            <a:r>
              <a:rPr lang="en-US" sz="27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jal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–"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never relocate</a:t>
            </a:r>
            <a:endParaRPr sz="27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External Function Reference (usually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jal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–"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 relocate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Static Data Reference (often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auipc</a:t>
            </a:r>
            <a:r>
              <a:rPr lang="en-US" sz="27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addi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–"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 relocate</a:t>
            </a:r>
            <a:endParaRPr sz="29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RISC-V often uses </a:t>
            </a:r>
            <a:r>
              <a:rPr lang="en-US" sz="2300" dirty="0" err="1">
                <a:latin typeface="Verdana"/>
                <a:ea typeface="Verdana"/>
                <a:cs typeface="Verdana"/>
                <a:sym typeface="Verdana"/>
              </a:rPr>
              <a:t>auipc</a:t>
            </a: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rather than </a:t>
            </a:r>
            <a:r>
              <a:rPr lang="en-US" sz="2300" dirty="0" err="1">
                <a:latin typeface="Verdana"/>
                <a:ea typeface="Verdana"/>
                <a:cs typeface="Verdana"/>
                <a:sym typeface="Verdana"/>
              </a:rPr>
              <a:t>lui</a:t>
            </a: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so that a big block of stuff can be further relocated as long as it is fixed relative to the pc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087" name="Google Shape;1087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230195"/>
            <a:ext cx="8405982" cy="762000"/>
          </a:xfrm>
        </p:spPr>
        <p:txBody>
          <a:bodyPr>
            <a:normAutofit/>
          </a:bodyPr>
          <a:lstStyle/>
          <a:p>
            <a:r>
              <a:rPr lang="en-US" dirty="0"/>
              <a:t>Static Libraries</a:t>
            </a:r>
          </a:p>
        </p:txBody>
      </p:sp>
      <p:sp>
        <p:nvSpPr>
          <p:cNvPr id="3169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Static Library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Collection of object files </a:t>
            </a:r>
            <a:br>
              <a:rPr lang="en-US" dirty="0"/>
            </a:br>
            <a:r>
              <a:rPr lang="en-US" dirty="0"/>
              <a:t>(think: like a zip archive)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Q: Every program contains the entire library?!?</a:t>
            </a:r>
          </a:p>
          <a:p>
            <a:pPr marL="0" indent="0">
              <a:buNone/>
            </a:pPr>
            <a:r>
              <a:rPr lang="en-US" dirty="0"/>
              <a:t>A: No, Linker picks only object files needed to resolve undefined references at link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 err="1">
                <a:solidFill>
                  <a:schemeClr val="accent1"/>
                </a:solidFill>
              </a:rPr>
              <a:t>libc.a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contains many objects:</a:t>
            </a:r>
          </a:p>
          <a:p>
            <a:pPr lvl="1"/>
            <a:r>
              <a:rPr lang="en-US" dirty="0" err="1"/>
              <a:t>printf.o</a:t>
            </a:r>
            <a:r>
              <a:rPr lang="en-US" dirty="0"/>
              <a:t>, </a:t>
            </a:r>
            <a:r>
              <a:rPr lang="en-US" dirty="0" err="1"/>
              <a:t>fprintf.o</a:t>
            </a:r>
            <a:r>
              <a:rPr lang="en-US" dirty="0"/>
              <a:t>, </a:t>
            </a:r>
            <a:r>
              <a:rPr lang="en-US" dirty="0" err="1"/>
              <a:t>vprintf.o</a:t>
            </a:r>
            <a:r>
              <a:rPr lang="en-US" dirty="0"/>
              <a:t>, </a:t>
            </a:r>
            <a:r>
              <a:rPr lang="en-US" dirty="0" err="1"/>
              <a:t>sprintf.o</a:t>
            </a:r>
            <a:r>
              <a:rPr lang="en-US" dirty="0"/>
              <a:t>, </a:t>
            </a:r>
            <a:r>
              <a:rPr lang="en-US" dirty="0" err="1"/>
              <a:t>snprintf.o</a:t>
            </a:r>
            <a:r>
              <a:rPr lang="en-US" dirty="0"/>
              <a:t>, …</a:t>
            </a:r>
          </a:p>
          <a:p>
            <a:pPr lvl="1"/>
            <a:r>
              <a:rPr lang="en-US" dirty="0" err="1"/>
              <a:t>read.o</a:t>
            </a:r>
            <a:r>
              <a:rPr lang="en-US" dirty="0"/>
              <a:t>, </a:t>
            </a:r>
            <a:r>
              <a:rPr lang="en-US" dirty="0" err="1"/>
              <a:t>write.o</a:t>
            </a:r>
            <a:r>
              <a:rPr lang="en-US" dirty="0"/>
              <a:t>, </a:t>
            </a:r>
            <a:r>
              <a:rPr lang="en-US" dirty="0" err="1"/>
              <a:t>open.o</a:t>
            </a:r>
            <a:r>
              <a:rPr lang="en-US" dirty="0"/>
              <a:t>, </a:t>
            </a:r>
            <a:r>
              <a:rPr lang="en-US" dirty="0" err="1"/>
              <a:t>close.o</a:t>
            </a:r>
            <a:r>
              <a:rPr lang="en-US" dirty="0"/>
              <a:t>, </a:t>
            </a:r>
            <a:r>
              <a:rPr lang="en-US" dirty="0" err="1"/>
              <a:t>mkdir.o</a:t>
            </a:r>
            <a:r>
              <a:rPr lang="en-US" dirty="0"/>
              <a:t>, </a:t>
            </a:r>
            <a:r>
              <a:rPr lang="en-US" dirty="0" err="1"/>
              <a:t>readdir.o</a:t>
            </a:r>
            <a:r>
              <a:rPr lang="en-US" dirty="0"/>
              <a:t>, …</a:t>
            </a:r>
          </a:p>
          <a:p>
            <a:pPr lvl="1"/>
            <a:r>
              <a:rPr lang="en-US" dirty="0" err="1"/>
              <a:t>rand.o</a:t>
            </a:r>
            <a:r>
              <a:rPr lang="en-US" dirty="0"/>
              <a:t>, </a:t>
            </a:r>
            <a:r>
              <a:rPr lang="en-US" dirty="0" err="1"/>
              <a:t>exit.o</a:t>
            </a:r>
            <a:r>
              <a:rPr lang="en-US" dirty="0"/>
              <a:t>, </a:t>
            </a:r>
            <a:r>
              <a:rPr lang="en-US" dirty="0" err="1"/>
              <a:t>sleep.o</a:t>
            </a:r>
            <a:r>
              <a:rPr lang="en-US" dirty="0"/>
              <a:t>, </a:t>
            </a:r>
            <a:r>
              <a:rPr lang="en-US" dirty="0" err="1"/>
              <a:t>time.o</a:t>
            </a:r>
            <a:r>
              <a:rPr lang="en-US" dirty="0"/>
              <a:t>, 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Assembler</a:t>
            </a:r>
            <a:r>
              <a:rPr lang="en-US" dirty="0"/>
              <a:t> output is </a:t>
            </a:r>
            <a:r>
              <a:rPr lang="en-US" dirty="0" err="1"/>
              <a:t>obj</a:t>
            </a:r>
            <a:r>
              <a:rPr lang="en-US" dirty="0"/>
              <a:t> files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Linker</a:t>
            </a:r>
            <a:r>
              <a:rPr lang="en-US" dirty="0"/>
              <a:t> joins object files into one executable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Loader</a:t>
            </a:r>
            <a:r>
              <a:rPr lang="en-US" dirty="0"/>
              <a:t> brings it into memory and starts execution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1440" y="142875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sum.c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755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341713" y="1044152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137755" y="815552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341713" y="1348952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341713" y="3400717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0788" y="2227909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542994" y="3873891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042755" y="1643572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101621" y="2796752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280743" y="6059653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898" y="5933869"/>
            <a:ext cx="645388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JAL printf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 JAL ??? </a:t>
            </a:r>
          </a:p>
          <a:p>
            <a:r>
              <a:rPr lang="en-US" dirty="0">
                <a:solidFill>
                  <a:schemeClr val="accent1"/>
                </a:solidFill>
              </a:rPr>
              <a:t>Unresolved references to </a:t>
            </a:r>
            <a:r>
              <a:rPr lang="en-US" dirty="0" err="1">
                <a:solidFill>
                  <a:schemeClr val="accent1"/>
                </a:solidFill>
              </a:rPr>
              <a:t>printf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1"/>
            </p:custDataLst>
          </p:nvPr>
        </p:nvSpPr>
        <p:spPr>
          <a:xfrm>
            <a:off x="341713" y="4930352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6355" y="1608092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04755" y="815552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4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5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6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onsolas" pitchFamily="49" charset="0"/>
                </a:rPr>
                <a:t>	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7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37755" y="232504"/>
            <a:ext cx="8839200" cy="533400"/>
          </a:xfrm>
        </p:spPr>
        <p:txBody>
          <a:bodyPr>
            <a:noAutofit/>
          </a:bodyPr>
          <a:lstStyle/>
          <a:p>
            <a:r>
              <a:rPr lang="en-US" sz="3200" dirty="0"/>
              <a:t>Linker Example: Resolving an External </a:t>
            </a:r>
            <a:r>
              <a:rPr lang="en-US" sz="3200" dirty="0" err="1"/>
              <a:t>Fn</a:t>
            </a:r>
            <a:r>
              <a:rPr lang="en-US" sz="3200" dirty="0"/>
              <a:t> Call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486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5105400"/>
            <a:ext cx="2362200" cy="1676400"/>
            <a:chOff x="2819400" y="5105400"/>
            <a:chExt cx="2362200" cy="1676400"/>
          </a:xfrm>
        </p:grpSpPr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>
            <a:xfrm>
              <a:off x="2971800" y="5410200"/>
              <a:ext cx="2209800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>
              <p:custDataLst>
                <p:tags r:id="rId18"/>
              </p:custDataLst>
            </p:nvPr>
          </p:nvSpPr>
          <p:spPr>
            <a:xfrm>
              <a:off x="2819400" y="5105400"/>
              <a:ext cx="128432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</a:rPr>
                <a:t>printf.o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19"/>
              </p:custDataLst>
            </p:nvPr>
          </p:nvSpPr>
          <p:spPr>
            <a:xfrm>
              <a:off x="2971800" y="5715000"/>
              <a:ext cx="2209800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20"/>
              </p:custDataLst>
            </p:nvPr>
          </p:nvSpPr>
          <p:spPr>
            <a:xfrm>
              <a:off x="2971800" y="6096000"/>
              <a:ext cx="22098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3C T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4549" y="351553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981200" y="128522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040066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7639" y="5410200"/>
            <a:ext cx="364937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JAL printf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 JAL ??? Unresolved references to </a:t>
            </a:r>
          </a:p>
          <a:p>
            <a:r>
              <a:rPr lang="en-US" dirty="0">
                <a:solidFill>
                  <a:schemeClr val="accent1"/>
                </a:solidFill>
              </a:rPr>
              <a:t>printf and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1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2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4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5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onsolas" pitchFamily="49" charset="0"/>
                </a:rPr>
                <a:t>	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6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5600941" y="521977"/>
            <a:ext cx="3428857" cy="48882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Which symbols are undefined according to </a:t>
            </a:r>
            <a:r>
              <a:rPr lang="en-US" b="1" dirty="0"/>
              <a:t>both</a:t>
            </a:r>
            <a:r>
              <a:rPr lang="en-US" dirty="0"/>
              <a:t> </a:t>
            </a:r>
            <a:r>
              <a:rPr lang="en-US" dirty="0" err="1"/>
              <a:t>main.o</a:t>
            </a:r>
            <a:r>
              <a:rPr lang="en-US" dirty="0"/>
              <a:t> and </a:t>
            </a:r>
            <a:r>
              <a:rPr lang="en-US" dirty="0" err="1"/>
              <a:t>math.o’s</a:t>
            </a:r>
            <a:r>
              <a:rPr lang="en-US" dirty="0"/>
              <a:t> symbol table?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printf</a:t>
            </a:r>
          </a:p>
          <a:p>
            <a:pPr marL="514350" indent="-514350">
              <a:buAutoNum type="alphaUcParenR"/>
            </a:pPr>
            <a:r>
              <a:rPr lang="en-US" dirty="0"/>
              <a:t>pi</a:t>
            </a:r>
          </a:p>
          <a:p>
            <a:pPr marL="514350" indent="-514350">
              <a:buAutoNum type="alphaUcParenR"/>
            </a:pPr>
            <a:r>
              <a:rPr lang="en-US" dirty="0" err="1"/>
              <a:t>get_n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dirty="0" err="1"/>
              <a:t>usr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printf &amp; pi</a:t>
            </a:r>
          </a:p>
        </p:txBody>
      </p:sp>
    </p:spTree>
    <p:extLst>
      <p:ext uri="{BB962C8B-B14F-4D97-AF65-F5344CB8AC3E}">
        <p14:creationId xmlns:p14="http://schemas.microsoft.com/office/powerpoint/2010/main" val="4670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181600" y="381000"/>
            <a:ext cx="3371469" cy="6477000"/>
            <a:chOff x="5181600" y="381000"/>
            <a:chExt cx="3371469" cy="6477000"/>
          </a:xfrm>
        </p:grpSpPr>
        <p:sp>
          <p:nvSpPr>
            <p:cNvPr id="56" name="Rectangle 55"/>
            <p:cNvSpPr/>
            <p:nvPr>
              <p:custDataLst>
                <p:tags r:id="rId23"/>
              </p:custDataLst>
            </p:nvPr>
          </p:nvSpPr>
          <p:spPr>
            <a:xfrm>
              <a:off x="6343269" y="914400"/>
              <a:ext cx="2209800" cy="44196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3C041000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34040004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21035000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1b80050c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8C048004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21047002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400020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10201000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21040330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22500102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4"/>
              </p:custDataLst>
            </p:nvPr>
          </p:nvSpPr>
          <p:spPr>
            <a:xfrm>
              <a:off x="6343269" y="685800"/>
              <a:ext cx="2209800" cy="617220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>
              <p:custDataLst>
                <p:tags r:id="rId25"/>
              </p:custDataLst>
            </p:nvPr>
          </p:nvSpPr>
          <p:spPr>
            <a:xfrm>
              <a:off x="6235118" y="381000"/>
              <a:ext cx="1544012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</a:rPr>
                <a:t>sum.exe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81600" y="838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81600" y="25262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0040 0100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1600" y="4267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0040 0200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81600" y="5257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1000 0000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5379959" y="3206179"/>
              <a:ext cx="764953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</a:rPr>
                <a:t>.</a:t>
              </a:r>
              <a:r>
                <a:rPr lang="en-US" sz="2400" dirty="0">
                  <a:solidFill>
                    <a:schemeClr val="accent1"/>
                  </a:solidFill>
                </a:rPr>
                <a:t>text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5439150" y="5882709"/>
              <a:ext cx="697627" cy="33855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200" dirty="0">
                  <a:solidFill>
                    <a:schemeClr val="accent4"/>
                  </a:solidFill>
                  <a:latin typeface="Arial Narrow" charset="0"/>
                  <a:ea typeface="Arial Narrow" charset="0"/>
                  <a:cs typeface="Arial Narrow" charset="0"/>
                </a:rPr>
                <a:t>.</a:t>
              </a:r>
              <a:r>
                <a:rPr lang="en-US" sz="2200" dirty="0">
                  <a:solidFill>
                    <a:schemeClr val="accent2"/>
                  </a:solidFill>
                  <a:latin typeface="Arial Narrow" charset="0"/>
                  <a:ea typeface="Arial Narrow" charset="0"/>
                  <a:cs typeface="Arial Narrow" charset="0"/>
                </a:rPr>
                <a:t>data</a:t>
              </a:r>
            </a:p>
          </p:txBody>
        </p:sp>
      </p:grpSp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5105400"/>
            <a:ext cx="2362200" cy="1676400"/>
            <a:chOff x="2819400" y="5105400"/>
            <a:chExt cx="2362200" cy="1676400"/>
          </a:xfrm>
        </p:grpSpPr>
        <p:sp>
          <p:nvSpPr>
            <p:cNvPr id="27" name="Rectangle 26"/>
            <p:cNvSpPr/>
            <p:nvPr>
              <p:custDataLst>
                <p:tags r:id="rId19"/>
              </p:custDataLst>
            </p:nvPr>
          </p:nvSpPr>
          <p:spPr>
            <a:xfrm>
              <a:off x="2971800" y="5410200"/>
              <a:ext cx="2209800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>
              <p:custDataLst>
                <p:tags r:id="rId20"/>
              </p:custDataLst>
            </p:nvPr>
          </p:nvSpPr>
          <p:spPr>
            <a:xfrm>
              <a:off x="2819400" y="5105400"/>
              <a:ext cx="128432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</a:rPr>
                <a:t>printf.o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21"/>
              </p:custDataLst>
            </p:nvPr>
          </p:nvSpPr>
          <p:spPr>
            <a:xfrm>
              <a:off x="2971800" y="5715000"/>
              <a:ext cx="2209800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22"/>
              </p:custDataLst>
            </p:nvPr>
          </p:nvSpPr>
          <p:spPr>
            <a:xfrm>
              <a:off x="2971800" y="6096000"/>
              <a:ext cx="22098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3C T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4549" y="351553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981200" y="128522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040066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858470"/>
            <a:ext cx="279475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JAL printf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 JAL ??? </a:t>
            </a:r>
          </a:p>
          <a:p>
            <a:r>
              <a:rPr lang="en-US" dirty="0">
                <a:solidFill>
                  <a:schemeClr val="accent1"/>
                </a:solidFill>
              </a:rPr>
              <a:t>Unresolved references to </a:t>
            </a:r>
          </a:p>
          <a:p>
            <a:r>
              <a:rPr lang="en-US" dirty="0">
                <a:solidFill>
                  <a:schemeClr val="accent1"/>
                </a:solidFill>
              </a:rPr>
              <a:t>printf and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>
          <a:xfrm>
            <a:off x="6324600" y="5943600"/>
            <a:ext cx="2228469" cy="914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Entry:0040 0100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text: 0040 0000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data: 1000 0000</a:t>
            </a:r>
          </a:p>
        </p:txBody>
      </p:sp>
      <p:sp>
        <p:nvSpPr>
          <p:cNvPr id="59" name="Rectangle 58"/>
          <p:cNvSpPr/>
          <p:nvPr>
            <p:custDataLst>
              <p:tags r:id="rId12"/>
            </p:custDataLst>
          </p:nvPr>
        </p:nvSpPr>
        <p:spPr>
          <a:xfrm>
            <a:off x="6343269" y="53340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2000" dirty="0">
              <a:latin typeface="Consolas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6177564" y="1606504"/>
            <a:ext cx="839140" cy="369332"/>
          </a:xfrm>
          <a:prstGeom prst="rect">
            <a:avLst/>
          </a:prstGeom>
          <a:noFill/>
          <a:ln>
            <a:solidFill>
              <a:srgbClr val="FF2F92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rgbClr val="FF2F92"/>
                </a:solidFill>
              </a:rPr>
              <a:t>math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45384" y="3129627"/>
            <a:ext cx="809837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6209895" y="4501227"/>
            <a:ext cx="880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printf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20697457">
            <a:off x="5248577" y="3856234"/>
            <a:ext cx="110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4"/>
                </a:solidFill>
              </a:rPr>
              <a:t>JAL </a:t>
            </a:r>
            <a:r>
              <a:rPr lang="en-US" sz="1600" dirty="0" err="1">
                <a:solidFill>
                  <a:schemeClr val="accent4"/>
                </a:solidFill>
              </a:rPr>
              <a:t>get_n</a:t>
            </a:r>
            <a:endParaRPr lang="en-US" sz="1600" dirty="0">
              <a:solidFill>
                <a:schemeClr val="accent4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96719" y="1168739"/>
            <a:ext cx="961611" cy="1570507"/>
            <a:chOff x="7996719" y="1168739"/>
            <a:chExt cx="961611" cy="1570507"/>
          </a:xfrm>
        </p:grpSpPr>
        <p:sp>
          <p:nvSpPr>
            <p:cNvPr id="98" name="TextBox 97"/>
            <p:cNvSpPr txBox="1"/>
            <p:nvPr/>
          </p:nvSpPr>
          <p:spPr>
            <a:xfrm rot="20068043">
              <a:off x="7996719" y="1168739"/>
              <a:ext cx="961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JAL printf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20068043">
              <a:off x="7996720" y="2400692"/>
              <a:ext cx="961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JAL printf</a:t>
              </a:r>
            </a:p>
          </p:txBody>
        </p:sp>
      </p:grpSp>
      <p:sp>
        <p:nvSpPr>
          <p:cNvPr id="102" name="Rectangle 101"/>
          <p:cNvSpPr/>
          <p:nvPr>
            <p:custDataLst>
              <p:tags r:id="rId13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4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5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6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7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	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8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cxnSp>
        <p:nvCxnSpPr>
          <p:cNvPr id="109" name="Curved Connector 108"/>
          <p:cNvCxnSpPr/>
          <p:nvPr/>
        </p:nvCxnSpPr>
        <p:spPr>
          <a:xfrm rot="10800000">
            <a:off x="6730998" y="1111917"/>
            <a:ext cx="53171" cy="2894723"/>
          </a:xfrm>
          <a:prstGeom prst="bentConnector3">
            <a:avLst>
              <a:gd name="adj1" fmla="val 971723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08"/>
          <p:cNvCxnSpPr>
            <a:stCxn id="157" idx="3"/>
            <a:endCxn id="149" idx="3"/>
          </p:cNvCxnSpPr>
          <p:nvPr/>
        </p:nvCxnSpPr>
        <p:spPr>
          <a:xfrm flipH="1">
            <a:off x="7995353" y="1550567"/>
            <a:ext cx="262599" cy="3504392"/>
          </a:xfrm>
          <a:prstGeom prst="bentConnector3">
            <a:avLst>
              <a:gd name="adj1" fmla="val -913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20068043">
            <a:off x="7775486" y="4935499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55" name="Curved Connector 108"/>
          <p:cNvCxnSpPr>
            <a:stCxn id="159" idx="3"/>
            <a:endCxn id="149" idx="3"/>
          </p:cNvCxnSpPr>
          <p:nvPr/>
        </p:nvCxnSpPr>
        <p:spPr>
          <a:xfrm flipH="1">
            <a:off x="7995353" y="2819745"/>
            <a:ext cx="210313" cy="2235214"/>
          </a:xfrm>
          <a:prstGeom prst="bentConnector3">
            <a:avLst>
              <a:gd name="adj1" fmla="val -1140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 rot="20068043">
            <a:off x="8038085" y="143110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 rot="20068043">
            <a:off x="7985799" y="2700285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7910" y="5306895"/>
            <a:ext cx="218515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global variables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 go here (later)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93158" y="1207532"/>
            <a:ext cx="338555" cy="6858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 animBg="1"/>
      <p:bldP spid="59" grpId="0" animBg="1"/>
      <p:bldP spid="87" grpId="0" animBg="1"/>
      <p:bldP spid="88" grpId="0" animBg="1"/>
      <p:bldP spid="89" grpId="0" animBg="1"/>
      <p:bldP spid="94" grpId="0"/>
      <p:bldP spid="149" grpId="0"/>
      <p:bldP spid="157" grpId="0"/>
      <p:bldP spid="159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5105400"/>
            <a:ext cx="2362200" cy="1676400"/>
            <a:chOff x="2819400" y="5105400"/>
            <a:chExt cx="2362200" cy="1676400"/>
          </a:xfrm>
        </p:grpSpPr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>
            <a:xfrm>
              <a:off x="2971800" y="5410200"/>
              <a:ext cx="2209800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>
              <p:custDataLst>
                <p:tags r:id="rId18"/>
              </p:custDataLst>
            </p:nvPr>
          </p:nvSpPr>
          <p:spPr>
            <a:xfrm>
              <a:off x="2819400" y="5105400"/>
              <a:ext cx="128432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</a:rPr>
                <a:t>printf.o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19"/>
              </p:custDataLst>
            </p:nvPr>
          </p:nvSpPr>
          <p:spPr>
            <a:xfrm>
              <a:off x="2971800" y="5715000"/>
              <a:ext cx="2209800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20"/>
              </p:custDataLst>
            </p:nvPr>
          </p:nvSpPr>
          <p:spPr>
            <a:xfrm>
              <a:off x="2971800" y="6096000"/>
              <a:ext cx="22098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3C T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41962" y="3295283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981200" y="128522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040066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60" y="5712130"/>
            <a:ext cx="442781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     JAL printf </a:t>
            </a:r>
            <a:r>
              <a:rPr lang="en-US" sz="2000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sz="2000" dirty="0">
                <a:solidFill>
                  <a:schemeClr val="accent1"/>
                </a:solidFill>
              </a:rPr>
              <a:t> JAL ???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Unresolved references to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printf and </a:t>
            </a:r>
            <a:r>
              <a:rPr lang="en-US" sz="2000" dirty="0" err="1">
                <a:solidFill>
                  <a:schemeClr val="accent1"/>
                </a:solidFill>
              </a:rPr>
              <a:t>get_n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1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2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4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5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	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onsolas" pitchFamily="49" charset="0"/>
                </a:rPr>
                <a:t>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6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1" y="244913"/>
            <a:ext cx="8097063" cy="6473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Question 2</a:t>
            </a:r>
          </a:p>
        </p:txBody>
      </p: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1141756"/>
            <a:ext cx="3428857" cy="510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733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34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30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8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2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Which which 2 symbols are currently assigned the same location?</a:t>
            </a:r>
          </a:p>
          <a:p>
            <a:endParaRPr lang="en-US" dirty="0"/>
          </a:p>
          <a:p>
            <a:pPr marL="514350" indent="-514350">
              <a:buFont typeface="Arial" charset="0"/>
              <a:buAutoNum type="alphaUcParenR"/>
            </a:pPr>
            <a:r>
              <a:rPr lang="en-US" dirty="0"/>
              <a:t> main &amp; printf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dirty="0" err="1"/>
              <a:t>usrid</a:t>
            </a:r>
            <a:r>
              <a:rPr lang="en-US" dirty="0"/>
              <a:t> &amp; pi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dirty="0" err="1"/>
              <a:t>get_n</a:t>
            </a:r>
            <a:r>
              <a:rPr lang="en-US" dirty="0"/>
              <a:t> &amp; printf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dirty="0"/>
              <a:t>main </a:t>
            </a:r>
            <a:r>
              <a:rPr lang="en-US"/>
              <a:t>&amp; usrid</a:t>
            </a:r>
            <a:endParaRPr lang="en-US" dirty="0"/>
          </a:p>
          <a:p>
            <a:pPr marL="514350" indent="-514350">
              <a:buFont typeface="Arial" charset="0"/>
              <a:buAutoNum type="alphaUcParenR"/>
            </a:pPr>
            <a:r>
              <a:rPr lang="en-US" dirty="0"/>
              <a:t>main &amp; pi</a:t>
            </a:r>
          </a:p>
        </p:txBody>
      </p:sp>
    </p:spTree>
    <p:extLst>
      <p:ext uri="{BB962C8B-B14F-4D97-AF65-F5344CB8AC3E}">
        <p14:creationId xmlns:p14="http://schemas.microsoft.com/office/powerpoint/2010/main" val="253527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181600" y="381000"/>
            <a:ext cx="3371469" cy="6477000"/>
            <a:chOff x="5181600" y="381000"/>
            <a:chExt cx="3371469" cy="6477000"/>
          </a:xfrm>
        </p:grpSpPr>
        <p:sp>
          <p:nvSpPr>
            <p:cNvPr id="56" name="Rectangle 55"/>
            <p:cNvSpPr/>
            <p:nvPr>
              <p:custDataLst>
                <p:tags r:id="rId18"/>
              </p:custDataLst>
            </p:nvPr>
          </p:nvSpPr>
          <p:spPr>
            <a:xfrm>
              <a:off x="6343269" y="914400"/>
              <a:ext cx="2209800" cy="44196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10000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B37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004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28293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21035000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1b80050c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8C048004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21047002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400020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10201000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21040330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22500102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>
            <a:xfrm>
              <a:off x="6343269" y="685800"/>
              <a:ext cx="2209800" cy="617220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>
              <p:custDataLst>
                <p:tags r:id="rId20"/>
              </p:custDataLst>
            </p:nvPr>
          </p:nvSpPr>
          <p:spPr>
            <a:xfrm>
              <a:off x="6235118" y="381000"/>
              <a:ext cx="1544012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</a:rPr>
                <a:t>sum.exe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81600" y="838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81600" y="25262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0040 0100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1600" y="4267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0040 0200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81600" y="5257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1000 0000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5379959" y="3206179"/>
              <a:ext cx="764953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</a:rPr>
                <a:t>.</a:t>
              </a:r>
              <a:r>
                <a:rPr lang="en-US" sz="2400" dirty="0">
                  <a:solidFill>
                    <a:schemeClr val="accent1"/>
                  </a:solidFill>
                </a:rPr>
                <a:t>text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5413622" y="5665937"/>
              <a:ext cx="697627" cy="33855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200" dirty="0">
                  <a:solidFill>
                    <a:schemeClr val="accent4"/>
                  </a:solidFill>
                  <a:latin typeface="Arial Narrow" charset="0"/>
                  <a:ea typeface="Arial Narrow" charset="0"/>
                  <a:cs typeface="Arial Narrow" charset="0"/>
                </a:rPr>
                <a:t>.</a:t>
              </a:r>
              <a:r>
                <a:rPr lang="en-US" sz="2200" dirty="0">
                  <a:solidFill>
                    <a:schemeClr val="accent2"/>
                  </a:solidFill>
                  <a:latin typeface="Arial Narrow" charset="0"/>
                  <a:ea typeface="Arial Narrow" charset="0"/>
                  <a:cs typeface="Arial Narrow" charset="0"/>
                </a:rPr>
                <a:t>data</a:t>
              </a:r>
            </a:p>
          </p:txBody>
        </p:sp>
      </p:grpSp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4549" y="351553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9394" y="5723758"/>
            <a:ext cx="472440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   LA = LUI/ADDI  ”</a:t>
            </a:r>
            <a:r>
              <a:rPr lang="en-US" dirty="0" err="1">
                <a:solidFill>
                  <a:schemeClr val="accent2"/>
                </a:solidFill>
              </a:rPr>
              <a:t>usrid</a:t>
            </a:r>
            <a:r>
              <a:rPr lang="en-US" dirty="0">
                <a:solidFill>
                  <a:schemeClr val="accent2"/>
                </a:solidFill>
              </a:rPr>
              <a:t>” 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2"/>
                </a:solidFill>
              </a:rPr>
              <a:t>???</a:t>
            </a:r>
          </a:p>
          <a:p>
            <a:r>
              <a:rPr lang="en-US" dirty="0">
                <a:solidFill>
                  <a:schemeClr val="accent1"/>
                </a:solidFill>
              </a:rPr>
              <a:t>Unresolved references to </a:t>
            </a:r>
            <a:r>
              <a:rPr lang="en-US" dirty="0" err="1">
                <a:solidFill>
                  <a:schemeClr val="accent1"/>
                </a:solidFill>
              </a:rPr>
              <a:t>userid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Need address of global variable</a:t>
            </a: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>
          <a:xfrm>
            <a:off x="6343269" y="5858470"/>
            <a:ext cx="2209800" cy="99953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Entry:0040 0100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text: 0040 0000</a:t>
            </a:r>
          </a:p>
          <a:p>
            <a:r>
              <a:rPr lang="en-US" sz="1900" dirty="0">
                <a:solidFill>
                  <a:schemeClr val="accent2"/>
                </a:solidFill>
                <a:latin typeface="Consolas" pitchFamily="49" charset="0"/>
              </a:rPr>
              <a:t>data: 1000 0000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6177564" y="1606504"/>
            <a:ext cx="839140" cy="369332"/>
          </a:xfrm>
          <a:prstGeom prst="rect">
            <a:avLst/>
          </a:prstGeom>
          <a:noFill/>
          <a:ln>
            <a:solidFill>
              <a:srgbClr val="FF2F92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rgbClr val="FF2F92"/>
                </a:solidFill>
              </a:rPr>
              <a:t>math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45384" y="3129627"/>
            <a:ext cx="809837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6209895" y="4501227"/>
            <a:ext cx="880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printf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2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4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5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00000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B37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000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28293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6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	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r>
                <a:rPr lang="en-US" sz="2000" b="1" dirty="0">
                  <a:solidFill>
                    <a:schemeClr val="accent2"/>
                  </a:solidFill>
                  <a:latin typeface="Consolas" pitchFamily="49" charset="0"/>
                </a:rPr>
                <a:t>*UND*	</a:t>
              </a:r>
              <a:r>
                <a:rPr lang="en-US" sz="2000" b="1" dirty="0" err="1">
                  <a:solidFill>
                    <a:schemeClr val="accent2"/>
                  </a:solidFill>
                  <a:latin typeface="Consolas" pitchFamily="49" charset="0"/>
                </a:rPr>
                <a:t>usrid</a:t>
              </a:r>
              <a:endParaRPr lang="en-US" sz="2000" b="1" dirty="0">
                <a:solidFill>
                  <a:schemeClr val="accent2"/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905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7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28,JAL, printf</a:t>
              </a:r>
            </a:p>
            <a:p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30,LUI, </a:t>
              </a:r>
              <a:r>
                <a:rPr lang="en-US" sz="2000" dirty="0" err="1">
                  <a:solidFill>
                    <a:schemeClr val="accent2"/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34,LA,  </a:t>
              </a:r>
              <a:r>
                <a:rPr lang="en-US" sz="2000" dirty="0" err="1">
                  <a:solidFill>
                    <a:schemeClr val="accent2"/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 rot="20068043">
            <a:off x="7775486" y="4935499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20068043">
            <a:off x="8038085" y="143110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 rot="20068043">
            <a:off x="7985799" y="2700285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3269" y="5307338"/>
            <a:ext cx="2209800" cy="600164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00000003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0077616B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93158" y="1207532"/>
            <a:ext cx="338555" cy="6858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280932" y="52959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pi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57863" y="5590401"/>
            <a:ext cx="5001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usrid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4648200" y="2209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21276221">
            <a:off x="3824110" y="4617538"/>
            <a:ext cx="24592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Notice: </a:t>
            </a:r>
            <a:r>
              <a:rPr lang="en-US" dirty="0" err="1">
                <a:solidFill>
                  <a:schemeClr val="accent2"/>
                </a:solidFill>
              </a:rPr>
              <a:t>usrid</a:t>
            </a:r>
            <a:r>
              <a:rPr lang="en-US" dirty="0">
                <a:solidFill>
                  <a:schemeClr val="accent2"/>
                </a:solidFill>
              </a:rPr>
              <a:t> gets relocated due to collision with pi</a:t>
            </a:r>
          </a:p>
        </p:txBody>
      </p:sp>
      <p:sp>
        <p:nvSpPr>
          <p:cNvPr id="69" name="TextBox 68"/>
          <p:cNvSpPr txBox="1"/>
          <p:nvPr/>
        </p:nvSpPr>
        <p:spPr>
          <a:xfrm rot="21276221">
            <a:off x="7831836" y="1131746"/>
            <a:ext cx="1685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LA </a:t>
            </a:r>
            <a:r>
              <a:rPr lang="en-US" dirty="0" err="1">
                <a:solidFill>
                  <a:schemeClr val="accent1"/>
                </a:solidFill>
              </a:rPr>
              <a:t>num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r>
              <a:rPr lang="en-US" dirty="0">
                <a:solidFill>
                  <a:schemeClr val="accent1"/>
                </a:solidFill>
              </a:rPr>
              <a:t>LUI  </a:t>
            </a:r>
            <a:r>
              <a:rPr lang="en-US" dirty="0">
                <a:solidFill>
                  <a:schemeClr val="accent2"/>
                </a:solidFill>
              </a:rPr>
              <a:t>10000</a:t>
            </a:r>
          </a:p>
          <a:p>
            <a:r>
              <a:rPr lang="en-US" dirty="0">
                <a:solidFill>
                  <a:schemeClr val="accent1"/>
                </a:solidFill>
              </a:rPr>
              <a:t>ADDI </a:t>
            </a:r>
            <a:r>
              <a:rPr lang="en-US" dirty="0">
                <a:solidFill>
                  <a:schemeClr val="accent2"/>
                </a:solidFill>
              </a:rPr>
              <a:t>004</a:t>
            </a:r>
          </a:p>
        </p:txBody>
      </p:sp>
    </p:spTree>
    <p:extLst>
      <p:ext uri="{BB962C8B-B14F-4D97-AF65-F5344CB8AC3E}">
        <p14:creationId xmlns:p14="http://schemas.microsoft.com/office/powerpoint/2010/main" val="40445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 animBg="1"/>
      <p:bldP spid="87" grpId="0" animBg="1"/>
      <p:bldP spid="88" grpId="0" animBg="1"/>
      <p:bldP spid="89" grpId="0" animBg="1"/>
      <p:bldP spid="149" grpId="0"/>
      <p:bldP spid="157" grpId="0"/>
      <p:bldP spid="159" grpId="0"/>
      <p:bldP spid="11" grpId="0" animBg="1"/>
      <p:bldP spid="12" grpId="0" animBg="1"/>
      <p:bldP spid="66" grpId="0"/>
      <p:bldP spid="68" grpId="0" animBg="1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9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762001"/>
            <a:ext cx="5181600" cy="3048000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Where does the assembler place the following symbols in the object file that it creates? </a:t>
            </a:r>
          </a:p>
          <a:p>
            <a:pPr marL="0" indent="0">
              <a:buNone/>
            </a:pPr>
            <a:r>
              <a:rPr lang="en-US" sz="2400" dirty="0"/>
              <a:t>A. Text Segment</a:t>
            </a:r>
            <a:br>
              <a:rPr lang="en-US" sz="2400" dirty="0"/>
            </a:br>
            <a:r>
              <a:rPr lang="en-US" sz="2400" dirty="0"/>
              <a:t>B. Data Segment</a:t>
            </a:r>
            <a:br>
              <a:rPr lang="en-US" sz="2400" dirty="0"/>
            </a:br>
            <a:r>
              <a:rPr lang="en-US" sz="2400" dirty="0"/>
              <a:t>C. Exported reference in symbol table</a:t>
            </a:r>
          </a:p>
          <a:p>
            <a:pPr marL="0" indent="0">
              <a:buNone/>
            </a:pPr>
            <a:r>
              <a:rPr lang="en-US" sz="2400" dirty="0"/>
              <a:t>D.  Imported reference in symbol table</a:t>
            </a:r>
          </a:p>
          <a:p>
            <a:pPr marL="0" indent="0">
              <a:buNone/>
            </a:pPr>
            <a:r>
              <a:rPr lang="en-US" sz="2400" dirty="0"/>
              <a:t>E. None of the above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1650672"/>
            <a:ext cx="9144000" cy="52073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&gt;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#include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heaplib.h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endParaRPr lang="en-US" sz="20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#define HEAP SIZE 16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static int ARR SIZE = 4; </a:t>
            </a:r>
          </a:p>
          <a:p>
            <a:endParaRPr lang="en-US" sz="20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 main() {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char heap[HEAP SIZE];</a:t>
            </a:r>
            <a:b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hl_init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(heap, HEAP SIZE *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(char));</a:t>
            </a:r>
            <a:b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char*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= (char *) hl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(heap, ARR SIZE *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(char));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[0] = ’h’;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[1] = ’i’;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[2] = ’\0’;   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printf(%s\n,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); return 0;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5168205"/>
            <a:ext cx="3276600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Q1: HEAP_SIZE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Q2: ARR_SIZE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Q3: </a:t>
            </a:r>
            <a:r>
              <a:rPr lang="en-US" sz="2800" dirty="0" err="1">
                <a:solidFill>
                  <a:schemeClr val="accent1"/>
                </a:solidFill>
              </a:rPr>
              <a:t>hl_init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5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7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Executable Code (e.g.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a.out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</a:t>
            </a:r>
            <a:r>
              <a:rPr lang="en-US"/>
              <a:t> RISC-V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&lt;program is run&gt;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Executable files are stored on disk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one is run, loader’s job is to load it into memory and start it running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reality, loader is the operating system (OS)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is one of the OS tasks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722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7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Reads executable file’s header to determine size of text and data segments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new address space for program large enough to hold text and data segments, along with a stack segment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more on this later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instructions and data from executable file into the new address space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6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7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arguments passed to the program onto the stack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Initializes machine registers</a:t>
            </a:r>
            <a:endParaRPr/>
          </a:p>
          <a:p>
            <a:pPr marL="914400" marR="0" lvl="1" indent="-520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registers cleared, but stack pointer assigned address of 1st free stack location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Jumps to start-up routine that copies program’s arguments from stack to registers and sets the PC</a:t>
            </a:r>
            <a:endParaRPr/>
          </a:p>
          <a:p>
            <a:pPr marL="914400" marR="0" lvl="1" indent="-520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main routine returns, start-up routine terminates program with the exit system call</a:t>
            </a:r>
            <a:endParaRPr/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88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9009" y="228600"/>
            <a:ext cx="8405982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Shared Libraries</a:t>
            </a:r>
          </a:p>
        </p:txBody>
      </p:sp>
      <p:sp>
        <p:nvSpPr>
          <p:cNvPr id="3171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" y="990600"/>
            <a:ext cx="9509760" cy="574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Q: Every program contains parts of same library?!?</a:t>
            </a:r>
          </a:p>
          <a:p>
            <a:pPr marL="0" indent="0">
              <a:buNone/>
            </a:pPr>
            <a:r>
              <a:rPr lang="en-US" sz="3200" dirty="0"/>
              <a:t>A: No, they can use shared libraries</a:t>
            </a:r>
          </a:p>
          <a:p>
            <a:pPr lvl="1"/>
            <a:r>
              <a:rPr lang="en-US" sz="2800" dirty="0"/>
              <a:t>Executables all point to single </a:t>
            </a:r>
            <a:r>
              <a:rPr lang="en-US" sz="2800" i="1" dirty="0">
                <a:solidFill>
                  <a:schemeClr val="accent1"/>
                </a:solidFill>
              </a:rPr>
              <a:t>shared library </a:t>
            </a:r>
            <a:r>
              <a:rPr lang="en-US" sz="2800" dirty="0"/>
              <a:t>on disk</a:t>
            </a:r>
          </a:p>
          <a:p>
            <a:pPr lvl="1"/>
            <a:r>
              <a:rPr lang="en-US" sz="2800" dirty="0"/>
              <a:t>final linking (and relocations) done by the loader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Optimizations:</a:t>
            </a:r>
          </a:p>
          <a:p>
            <a:pPr lvl="1"/>
            <a:r>
              <a:rPr lang="en-US" sz="2800" dirty="0"/>
              <a:t>Library compiled at fixed non-zero address </a:t>
            </a:r>
          </a:p>
          <a:p>
            <a:pPr lvl="1"/>
            <a:r>
              <a:rPr lang="en-US" sz="2800" dirty="0"/>
              <a:t>Jump table in each program instead of relocations</a:t>
            </a:r>
          </a:p>
          <a:p>
            <a:pPr lvl="1"/>
            <a:r>
              <a:rPr lang="en-US" sz="2800" dirty="0"/>
              <a:t>Can even patch jumps on-the-fly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799"/>
            <a:ext cx="8686800" cy="6669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int n = 100;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int main (int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, char*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[ ]) {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int i;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int m = n;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int sum = 0;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for (i = 1; i &lt;= m; i++) {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  sum += i;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}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printf ("Sum 1 to %d is %d\n", n, sum);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1440" y="28253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sum.c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7115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/>
              <a:t>Static and Dynamic Linking</a:t>
            </a:r>
          </a:p>
        </p:txBody>
      </p:sp>
      <p:sp>
        <p:nvSpPr>
          <p:cNvPr id="2630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1197678"/>
            <a:ext cx="9372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</a:rPr>
              <a:t>Static linking</a:t>
            </a:r>
          </a:p>
          <a:p>
            <a:pPr lvl="1"/>
            <a:r>
              <a:rPr lang="en-GB" sz="2800" dirty="0"/>
              <a:t>Big executable files (all/most of needed libraries inside)</a:t>
            </a:r>
          </a:p>
          <a:p>
            <a:pPr lvl="1"/>
            <a:r>
              <a:rPr lang="en-GB" sz="2800" dirty="0"/>
              <a:t>Don’t benefit from updates to library</a:t>
            </a:r>
          </a:p>
          <a:p>
            <a:pPr lvl="1"/>
            <a:r>
              <a:rPr lang="en-GB" sz="2800" dirty="0"/>
              <a:t>No load-time linking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</a:rPr>
              <a:t>Dynamic linking </a:t>
            </a:r>
          </a:p>
          <a:p>
            <a:pPr lvl="1"/>
            <a:r>
              <a:rPr lang="en-GB" sz="2800" dirty="0"/>
              <a:t>Small executable files (just point to shared library)</a:t>
            </a:r>
          </a:p>
          <a:p>
            <a:pPr lvl="1"/>
            <a:r>
              <a:rPr lang="en-GB" sz="2800" dirty="0"/>
              <a:t>Library update benefits all programs that use it</a:t>
            </a:r>
          </a:p>
          <a:p>
            <a:pPr lvl="1"/>
            <a:r>
              <a:rPr lang="en-GB" sz="2800" dirty="0"/>
              <a:t>Load-time cost to do final linking</a:t>
            </a:r>
          </a:p>
          <a:p>
            <a:pPr lvl="2"/>
            <a:r>
              <a:rPr lang="en-GB" sz="2400" dirty="0"/>
              <a:t>But </a:t>
            </a:r>
            <a:r>
              <a:rPr lang="en-GB" sz="2400" dirty="0" err="1"/>
              <a:t>dll</a:t>
            </a:r>
            <a:r>
              <a:rPr lang="en-GB" sz="2400" dirty="0"/>
              <a:t> code is probably already in memory</a:t>
            </a:r>
          </a:p>
          <a:p>
            <a:pPr lvl="2"/>
            <a:r>
              <a:rPr lang="en-GB" sz="2400" dirty="0"/>
              <a:t>And can do the linking incrementally, on-demand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7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228600" y="668897"/>
            <a:ext cx="1295400" cy="762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schemeClr val="accent1"/>
                </a:solidFill>
              </a:rPr>
              <a:t>sum.c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math.c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4418" y="117131"/>
            <a:ext cx="2645582" cy="3294966"/>
            <a:chOff x="1164418" y="117131"/>
            <a:chExt cx="2645582" cy="3294966"/>
          </a:xfrm>
        </p:grpSpPr>
        <p:sp>
          <p:nvSpPr>
            <p:cNvPr id="10" name="Rounded Rectangle 9"/>
            <p:cNvSpPr/>
            <p:nvPr>
              <p:custDataLst>
                <p:tags r:id="rId19"/>
              </p:custDataLst>
            </p:nvPr>
          </p:nvSpPr>
          <p:spPr>
            <a:xfrm>
              <a:off x="2514600" y="2650097"/>
              <a:ext cx="1295400" cy="762000"/>
            </a:xfrm>
            <a:prstGeom prst="round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io.s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20"/>
              </p:custDataLst>
            </p:nvPr>
          </p:nvSpPr>
          <p:spPr>
            <a:xfrm>
              <a:off x="2514600" y="668897"/>
              <a:ext cx="1295400" cy="762000"/>
            </a:xfrm>
            <a:prstGeom prst="round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sum.s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ounded Rectangle 13"/>
            <p:cNvSpPr/>
            <p:nvPr>
              <p:custDataLst>
                <p:tags r:id="rId21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math.s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524000" y="10498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>
              <p:custDataLst>
                <p:tags r:id="rId23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4418" y="11713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34214" y="2362200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 source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0028" y="3325479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assembly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33240" y="136866"/>
            <a:ext cx="2886666" cy="5730534"/>
            <a:chOff x="3433240" y="136866"/>
            <a:chExt cx="2886666" cy="5730534"/>
          </a:xfrm>
        </p:grpSpPr>
        <p:sp>
          <p:nvSpPr>
            <p:cNvPr id="11" name="Rounded Rectangle 10"/>
            <p:cNvSpPr/>
            <p:nvPr>
              <p:custDataLst>
                <p:tags r:id="rId11"/>
              </p:custDataLst>
            </p:nvPr>
          </p:nvSpPr>
          <p:spPr>
            <a:xfrm>
              <a:off x="4800600" y="36406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libc.o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ounded Rectangle 11"/>
            <p:cNvSpPr/>
            <p:nvPr>
              <p:custDataLst>
                <p:tags r:id="rId12"/>
              </p:custDataLst>
            </p:nvPr>
          </p:nvSpPr>
          <p:spPr>
            <a:xfrm>
              <a:off x="4800600" y="46312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libm.o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/>
            <p:cNvCxnSpPr/>
            <p:nvPr>
              <p:custDataLst>
                <p:tags r:id="rId13"/>
              </p:custDataLst>
            </p:nvPr>
          </p:nvCxnSpPr>
          <p:spPr>
            <a:xfrm>
              <a:off x="3810000" y="9736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>
              <p:custDataLst>
                <p:tags r:id="rId14"/>
              </p:custDataLst>
            </p:nvPr>
          </p:nvCxnSpPr>
          <p:spPr>
            <a:xfrm>
              <a:off x="3810000" y="19642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>
              <p:custDataLst>
                <p:tags r:id="rId15"/>
              </p:custDataLst>
            </p:nvPr>
          </p:nvCxnSpPr>
          <p:spPr>
            <a:xfrm>
              <a:off x="3810000" y="30310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>
              <p:custDataLst>
                <p:tags r:id="rId16"/>
              </p:custDataLst>
            </p:nvPr>
          </p:nvSpPr>
          <p:spPr>
            <a:xfrm>
              <a:off x="4800600" y="26500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io.o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ounded Rectangle 24"/>
            <p:cNvSpPr/>
            <p:nvPr>
              <p:custDataLst>
                <p:tags r:id="rId17"/>
              </p:custDataLst>
            </p:nvPr>
          </p:nvSpPr>
          <p:spPr>
            <a:xfrm>
              <a:off x="4800600" y="6688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sum.o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ounded Rectangle 25"/>
            <p:cNvSpPr/>
            <p:nvPr>
              <p:custDataLst>
                <p:tags r:id="rId18"/>
              </p:custDataLst>
            </p:nvPr>
          </p:nvSpPr>
          <p:spPr>
            <a:xfrm>
              <a:off x="4800600" y="16594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math.o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3240" y="136866"/>
              <a:ext cx="2364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Assembler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45436" y="5282625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</a:rPr>
                <a:t>obj</a:t>
              </a:r>
              <a:r>
                <a:rPr lang="en-US" sz="3200" dirty="0">
                  <a:solidFill>
                    <a:schemeClr val="accent1"/>
                  </a:solidFill>
                </a:rPr>
                <a:t> files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37324" y="158038"/>
            <a:ext cx="3291454" cy="4625659"/>
            <a:chOff x="6037324" y="158038"/>
            <a:chExt cx="3291454" cy="4625659"/>
          </a:xfrm>
        </p:grpSpPr>
        <p:cxnSp>
          <p:nvCxnSpPr>
            <p:cNvPr id="27" name="Straight Arrow Connector 26"/>
            <p:cNvCxnSpPr/>
            <p:nvPr>
              <p:custDataLst>
                <p:tags r:id="rId5"/>
              </p:custDataLst>
            </p:nvPr>
          </p:nvCxnSpPr>
          <p:spPr>
            <a:xfrm rot="5400000" flipH="1" flipV="1">
              <a:off x="5867400" y="3335897"/>
              <a:ext cx="1676400" cy="1219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>
              <p:custDataLst>
                <p:tags r:id="rId6"/>
              </p:custDataLst>
            </p:nvPr>
          </p:nvSpPr>
          <p:spPr>
            <a:xfrm>
              <a:off x="7239000" y="2269097"/>
              <a:ext cx="17526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sum.exe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11" idx="3"/>
            </p:cNvCxnSpPr>
            <p:nvPr>
              <p:custDataLst>
                <p:tags r:id="rId7"/>
              </p:custDataLst>
            </p:nvPr>
          </p:nvCxnSpPr>
          <p:spPr>
            <a:xfrm flipV="1">
              <a:off x="6096000" y="2878697"/>
              <a:ext cx="1066800" cy="11430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>
              <p:custDataLst>
                <p:tags r:id="rId8"/>
              </p:custDataLst>
            </p:nvPr>
          </p:nvCxnSpPr>
          <p:spPr>
            <a:xfrm flipV="1">
              <a:off x="6096000" y="2650097"/>
              <a:ext cx="1066800" cy="3810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>
              <p:custDataLst>
                <p:tags r:id="rId9"/>
              </p:custDataLst>
            </p:nvPr>
          </p:nvCxnSpPr>
          <p:spPr>
            <a:xfrm>
              <a:off x="6096000" y="2040497"/>
              <a:ext cx="1066800" cy="457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>
              <p:custDataLst>
                <p:tags r:id="rId10"/>
              </p:custDataLst>
            </p:nvPr>
          </p:nvCxnSpPr>
          <p:spPr>
            <a:xfrm rot="16200000" flipH="1">
              <a:off x="6057900" y="1087997"/>
              <a:ext cx="1219200" cy="11430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37324" y="158038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</a:rPr>
                <a:t>Linker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1219200"/>
              <a:ext cx="2165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executable</a:t>
              </a:r>
            </a:p>
            <a:p>
              <a:r>
                <a:rPr lang="en-US" sz="3200" dirty="0">
                  <a:solidFill>
                    <a:schemeClr val="accent1"/>
                  </a:solidFill>
                </a:rPr>
                <a:t>program</a:t>
              </a:r>
            </a:p>
          </p:txBody>
        </p:sp>
      </p:grpSp>
      <p:cxnSp>
        <p:nvCxnSpPr>
          <p:cNvPr id="39" name="Straight Arrow Connector 38"/>
          <p:cNvCxnSpPr/>
          <p:nvPr>
            <p:custDataLst>
              <p:tags r:id="rId3"/>
            </p:custDataLst>
          </p:nvPr>
        </p:nvCxnSpPr>
        <p:spPr>
          <a:xfrm rot="5400000">
            <a:off x="7048500" y="3962969"/>
            <a:ext cx="1752600" cy="1588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81800" y="3729309"/>
            <a:ext cx="2503898" cy="2954327"/>
            <a:chOff x="6781800" y="3729309"/>
            <a:chExt cx="2503898" cy="2954327"/>
          </a:xfrm>
        </p:grpSpPr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>
            <a:xfrm>
              <a:off x="6834152" y="4839269"/>
              <a:ext cx="1776448" cy="1828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629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81800" y="6098861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49714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32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818" y="246834"/>
            <a:ext cx="8405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Compiler</a:t>
            </a:r>
            <a:r>
              <a:rPr lang="en-US" sz="3200" dirty="0"/>
              <a:t> produces assembly files </a:t>
            </a:r>
          </a:p>
          <a:p>
            <a:pPr marL="228600" lvl="1" indent="0">
              <a:buNone/>
            </a:pPr>
            <a:r>
              <a:rPr lang="en-US" sz="2800" dirty="0"/>
              <a:t>  (contain RISC-V assembly, pseudo-instructions,   </a:t>
            </a:r>
          </a:p>
          <a:p>
            <a:pPr marL="228600" lvl="1" indent="0">
              <a:buNone/>
            </a:pPr>
            <a:r>
              <a:rPr lang="en-US" sz="2800" dirty="0"/>
              <a:t>  directives, etc.)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Assembler</a:t>
            </a:r>
            <a:r>
              <a:rPr lang="en-US" sz="3200" dirty="0"/>
              <a:t> produces object files </a:t>
            </a:r>
          </a:p>
          <a:p>
            <a:pPr marL="228600" lvl="1" indent="0">
              <a:buNone/>
            </a:pPr>
            <a:r>
              <a:rPr lang="en-US" sz="2800" dirty="0"/>
              <a:t>  (contain RISC-V machine code, missing symbols,   </a:t>
            </a:r>
          </a:p>
          <a:p>
            <a:pPr marL="228600" lvl="1" indent="0">
              <a:buNone/>
            </a:pPr>
            <a:r>
              <a:rPr lang="en-US" sz="2800" dirty="0"/>
              <a:t>  some layout information, etc.)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Linker</a:t>
            </a:r>
            <a:r>
              <a:rPr lang="en-US" sz="3200" dirty="0"/>
              <a:t> joins object files into one executable file</a:t>
            </a:r>
          </a:p>
          <a:p>
            <a:pPr marL="228600" lvl="1" indent="0">
              <a:buNone/>
            </a:pPr>
            <a:r>
              <a:rPr lang="en-US" sz="2800" dirty="0"/>
              <a:t>  (contains RISC-V machine code, no missing symbols, some layout information)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Loader</a:t>
            </a:r>
            <a:r>
              <a:rPr lang="en-US" sz="3200" dirty="0"/>
              <a:t> puts program into memory, jumps to   </a:t>
            </a:r>
          </a:p>
          <a:p>
            <a:pPr marL="0" indent="0">
              <a:buNone/>
            </a:pPr>
            <a:r>
              <a:rPr lang="en-US" sz="3200" dirty="0"/>
              <a:t>     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  <a:r>
              <a:rPr lang="en-US" sz="3200" dirty="0" err="1"/>
              <a:t>insn</a:t>
            </a:r>
            <a:r>
              <a:rPr lang="en-US" sz="3200" dirty="0"/>
              <a:t>, and starts executing a </a:t>
            </a:r>
            <a:r>
              <a:rPr lang="en-US" sz="3200" i="1" dirty="0"/>
              <a:t>process</a:t>
            </a:r>
            <a:r>
              <a:rPr lang="en-US" sz="3200" dirty="0"/>
              <a:t>  </a:t>
            </a:r>
          </a:p>
          <a:p>
            <a:pPr marL="0" indent="0">
              <a:buNone/>
            </a:pPr>
            <a:r>
              <a:rPr lang="en-US" sz="3200" dirty="0"/>
              <a:t>     (machine code)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0" name="Google Shape;119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25" y="1311250"/>
            <a:ext cx="8229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74"/>
          <p:cNvSpPr txBox="1"/>
          <p:nvPr/>
        </p:nvSpPr>
        <p:spPr>
          <a:xfrm>
            <a:off x="685800" y="182880"/>
            <a:ext cx="731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Question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801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9" name="Google Shape;119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25" y="1311250"/>
            <a:ext cx="8229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5"/>
          <p:cNvSpPr txBox="1"/>
          <p:nvPr/>
        </p:nvSpPr>
        <p:spPr>
          <a:xfrm>
            <a:off x="685800" y="182880"/>
            <a:ext cx="731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Question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150" y="4587175"/>
            <a:ext cx="727710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87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28600" y="457200"/>
            <a:ext cx="9525000" cy="6400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itchFamily="49" charset="0"/>
              </a:rPr>
              <a:t># Compile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[VM] riscv32-unknown-elf-gcc  –S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sum.c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# Assemble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[VM] riscv32-unknown-elf-gcc  –c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sum.s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# Link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[VM] riscv32-unknown-elf-gcc  –o sum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sum.o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nsolas" pitchFamily="49" charset="0"/>
              </a:rPr>
              <a:t># Load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[VM] qemu-riscv32 sum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Sum 1 to 100 is 5050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RISC-V program exits with status 0 (approx. 2007 instructions in 143000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nsec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at 14.14034 MHz)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1440" y="-76200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sum.c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06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990600"/>
            <a:ext cx="8686800" cy="4368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Code File (.c)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Source code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#includes, function declarations &amp; definitions, global variables, </a:t>
            </a:r>
            <a:r>
              <a:rPr lang="en-GB" sz="3333" i="1" dirty="0">
                <a:solidFill>
                  <a:schemeClr val="tx2">
                    <a:lumMod val="50000"/>
                  </a:schemeClr>
                </a:solidFill>
              </a:rPr>
              <a:t>etc.</a:t>
            </a:r>
            <a:endParaRPr lang="en-GB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Output: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Assembly File (RISC-V)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RISC-V assembly instructions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(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.s file)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329" y="5486399"/>
            <a:ext cx="4934157" cy="1244291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for (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i = 1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;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i &lt;= m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; i++) {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sum += i;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2600" y="5486400"/>
            <a:ext cx="3048000" cy="1244291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li  x2,1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x3,fp,28</a:t>
            </a:r>
          </a:p>
          <a:p>
            <a:pPr lvl="0"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x2,x3,x2</a:t>
            </a:r>
          </a:p>
        </p:txBody>
      </p:sp>
      <p:cxnSp>
        <p:nvCxnSpPr>
          <p:cNvPr id="7" name="Straight Arrow Connector 6"/>
          <p:cNvCxnSpPr/>
          <p:nvPr>
            <p:custDataLst>
              <p:tags r:id="rId5"/>
            </p:custDataLst>
          </p:nvPr>
        </p:nvCxnSpPr>
        <p:spPr>
          <a:xfrm>
            <a:off x="4953000" y="6108545"/>
            <a:ext cx="6096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0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267200" y="2286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 $L2</a:t>
            </a:r>
            <a:r>
              <a:rPr lang="en-US" sz="2000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$a4,-20($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$a5,-28($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blt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$a5,$a4,</a:t>
            </a: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$L3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endParaRPr lang="en-US" sz="2000" b="1" dirty="0">
              <a:solidFill>
                <a:schemeClr val="accent3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$a4,-24($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$a5,$a4,$a5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addi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$a5,$a5,1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j       </a:t>
            </a: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 $L3</a:t>
            </a:r>
            <a:r>
              <a:rPr lang="en-US" sz="2000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la      $4,</a:t>
            </a:r>
            <a:r>
              <a:rPr lang="en-US" sz="2000" b="1" dirty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$a1,-28($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$a2,-24($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li      $a0,0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mv      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,$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$ra,44($sp)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ra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6956" y="761998"/>
            <a:ext cx="4336444" cy="62888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	.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globl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	.data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	.type	  n, @object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n: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	.word   100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	.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rdata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4"/>
                </a:solidFill>
                <a:latin typeface="Consolas" pitchFamily="49" charset="0"/>
              </a:rPr>
              <a:t>$str0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:	.string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	.text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	.</a:t>
            </a:r>
            <a:r>
              <a:rPr lang="en-US" sz="2000" b="1" dirty="0" err="1">
                <a:solidFill>
                  <a:schemeClr val="accent1"/>
                </a:solidFill>
                <a:latin typeface="Consolas" pitchFamily="49" charset="0"/>
              </a:rPr>
              <a:t>globl</a:t>
            </a: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	.type   main, @function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main: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addiu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$ra,44($sp)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move    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fp,$sp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$a0,-36($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$a1,-40($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la      $a5,n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$a5,0($a5)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$a5,-28($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sw      $0,-24($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li      $a5,1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94876" y="3276600"/>
            <a:ext cx="4438276" cy="2000310"/>
            <a:chOff x="-94876" y="3469422"/>
            <a:chExt cx="4438276" cy="2000310"/>
          </a:xfrm>
        </p:grpSpPr>
        <p:sp>
          <p:nvSpPr>
            <p:cNvPr id="8" name="Left Brace 7"/>
            <p:cNvSpPr/>
            <p:nvPr/>
          </p:nvSpPr>
          <p:spPr>
            <a:xfrm>
              <a:off x="868681" y="3469422"/>
              <a:ext cx="350519" cy="1600200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686202">
              <a:off x="-94876" y="4428474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sym typeface="Symbol"/>
                </a:rPr>
                <a:t>prologue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0732" y="5069622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0732" y="45362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sym typeface="Symbol"/>
                </a:rPr>
                <a:t>$a0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0732" y="482191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sym typeface="Symbol"/>
                </a:rPr>
                <a:t>$a1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5200" y="5119983"/>
            <a:ext cx="1266693" cy="1543110"/>
            <a:chOff x="3738317" y="5279112"/>
            <a:chExt cx="1266693" cy="1543110"/>
          </a:xfrm>
        </p:grpSpPr>
        <p:sp>
          <p:nvSpPr>
            <p:cNvPr id="15" name="TextBox 14"/>
            <p:cNvSpPr txBox="1"/>
            <p:nvPr/>
          </p:nvSpPr>
          <p:spPr>
            <a:xfrm>
              <a:off x="3738317" y="5279112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n=100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8317" y="5583912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m=n=100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8317" y="5831622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sum=0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00972" y="6422112"/>
              <a:ext cx="5469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68549" y="152400"/>
            <a:ext cx="1300356" cy="3468949"/>
            <a:chOff x="7977699" y="304800"/>
            <a:chExt cx="1371767" cy="3468949"/>
          </a:xfrm>
        </p:grpSpPr>
        <p:sp>
          <p:nvSpPr>
            <p:cNvPr id="23" name="TextBox 22"/>
            <p:cNvSpPr txBox="1"/>
            <p:nvPr/>
          </p:nvSpPr>
          <p:spPr>
            <a:xfrm>
              <a:off x="8708668" y="304800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3108" y="590490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2958" y="914400"/>
              <a:ext cx="1043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if(m &lt; i)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3034" y="1219200"/>
              <a:ext cx="1045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100 &lt;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06314" y="188589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1(i)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08516" y="1581090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0(sum)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77699" y="2133600"/>
              <a:ext cx="1362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    1=(0+1)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27154" y="2726597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a5=i=1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27154" y="2495490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sum=1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61934" y="3023092"/>
              <a:ext cx="1287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i=2=(1+1)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59136" y="3373639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=2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68213" y="3809371"/>
            <a:ext cx="4600691" cy="1143629"/>
            <a:chOff x="4568213" y="4037971"/>
            <a:chExt cx="4600691" cy="1143629"/>
          </a:xfrm>
        </p:grpSpPr>
        <p:sp>
          <p:nvSpPr>
            <p:cNvPr id="35" name="Left Brace 34"/>
            <p:cNvSpPr/>
            <p:nvPr/>
          </p:nvSpPr>
          <p:spPr>
            <a:xfrm>
              <a:off x="5212081" y="4038600"/>
              <a:ext cx="320038" cy="1143000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68213" y="4267200"/>
              <a:ext cx="765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call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printf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42551" y="404803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$a0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42551" y="433372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$a1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42551" y="465763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$a2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18402" y="4037971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str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93957" y="4352326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2572" y="472039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sum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87653" y="70099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 err="1"/>
              <a:t>sum.s</a:t>
            </a:r>
            <a:r>
              <a:rPr lang="en-US" dirty="0"/>
              <a:t>   </a:t>
            </a:r>
            <a:r>
              <a:rPr lang="en-US" sz="3600" dirty="0"/>
              <a:t>(abridged)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24970" y="5029200"/>
            <a:ext cx="4883714" cy="1600200"/>
            <a:chOff x="4224970" y="5029200"/>
            <a:chExt cx="4883714" cy="1600200"/>
          </a:xfrm>
        </p:grpSpPr>
        <p:grpSp>
          <p:nvGrpSpPr>
            <p:cNvPr id="43" name="Group 42"/>
            <p:cNvGrpSpPr/>
            <p:nvPr/>
          </p:nvGrpSpPr>
          <p:grpSpPr>
            <a:xfrm>
              <a:off x="4224970" y="5029200"/>
              <a:ext cx="1337630" cy="1600200"/>
              <a:chOff x="4224970" y="5181600"/>
              <a:chExt cx="1337630" cy="1600200"/>
            </a:xfrm>
          </p:grpSpPr>
          <p:sp>
            <p:nvSpPr>
              <p:cNvPr id="44" name="Left Brace 43"/>
              <p:cNvSpPr/>
              <p:nvPr/>
            </p:nvSpPr>
            <p:spPr>
              <a:xfrm>
                <a:off x="5212081" y="5181600"/>
                <a:ext cx="350519" cy="1600200"/>
              </a:xfrm>
              <a:prstGeom prst="leftBrac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0022827">
                <a:off x="4224970" y="6117688"/>
                <a:ext cx="1156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epilogue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287352" y="5068671"/>
              <a:ext cx="1821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main returns 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4695719" y="3733800"/>
            <a:ext cx="71415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695719" y="609600"/>
            <a:ext cx="0" cy="3124200"/>
          </a:xfrm>
          <a:prstGeom prst="line">
            <a:avLst/>
          </a:prstGeom>
          <a:ln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990600"/>
            <a:ext cx="8915400" cy="4368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Assembly File (.s)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assembly instructions, pseudo-instructions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program data (strings, variables), layout directives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Output: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Object File in binary machine code RISC-V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instructions in executable form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(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.o file in Unix, .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obj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in Windows)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28600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Assembler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487" y="5486400"/>
            <a:ext cx="2805113" cy="1244291"/>
          </a:xfrm>
          <a:prstGeom prst="rect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	r5, r5, 15</a:t>
            </a:r>
          </a:p>
        </p:txBody>
      </p:sp>
      <p:cxnSp>
        <p:nvCxnSpPr>
          <p:cNvPr id="7" name="Straight Arrow Connector 6"/>
          <p:cNvCxnSpPr/>
          <p:nvPr>
            <p:custDataLst>
              <p:tags r:id="rId4"/>
            </p:custDataLst>
          </p:nvPr>
        </p:nvCxnSpPr>
        <p:spPr>
          <a:xfrm>
            <a:off x="2743200" y="6108545"/>
            <a:ext cx="609600" cy="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>
            <a:extLst>
              <a:ext uri="{FF2B5EF4-FFF2-40B4-BE49-F238E27FC236}">
                <a16:creationId xmlns:a16="http://schemas.microsoft.com/office/drawing/2014/main" id="{0F0D8A03-4AEF-C54A-90BB-20C15D4DFF3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5495677"/>
            <a:ext cx="6417035" cy="1130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53A016"/>
                </a:solidFill>
                <a:latin typeface="Consolas" pitchFamily="49" charset="0"/>
              </a:rPr>
              <a:t>00000000101000000000001010010011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53A016"/>
                </a:solidFill>
                <a:latin typeface="Consolas" pitchFamily="49" charset="0"/>
              </a:rPr>
              <a:t>00000000001000101000001010000000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53A016"/>
                </a:solidFill>
                <a:latin typeface="Consolas" pitchFamily="49" charset="0"/>
              </a:rPr>
              <a:t>00000000111100101000001010010011</a:t>
            </a:r>
          </a:p>
        </p:txBody>
      </p:sp>
    </p:spTree>
    <p:extLst>
      <p:ext uri="{BB962C8B-B14F-4D97-AF65-F5344CB8AC3E}">
        <p14:creationId xmlns:p14="http://schemas.microsoft.com/office/powerpoint/2010/main" val="1734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0" indent="0" defTabSz="457200">
              <a:lnSpc>
                <a:spcPct val="92000"/>
              </a:lnSpc>
              <a:buSzPct val="14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ADD, SUB, AND, OR, XOR,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ADDI, ANDI, ORI, XORI, LUI, SLL, SRL,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rgbClr val="7030A0"/>
                </a:solidFill>
              </a:rPr>
              <a:t>MUL, DIV</a:t>
            </a:r>
          </a:p>
          <a:p>
            <a:pPr marL="0" indent="0" defTabSz="457200">
              <a:lnSpc>
                <a:spcPct val="92000"/>
              </a:lnSpc>
              <a:buSzPct val="14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LW, LH, LB, LHU, LBU,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SW, SH, SB</a:t>
            </a:r>
          </a:p>
          <a:p>
            <a:pPr marL="0" indent="0" defTabSz="457200">
              <a:lnSpc>
                <a:spcPct val="92000"/>
              </a:lnSpc>
              <a:buSzPct val="14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BEQ, BNE, BLE, BLT, BGE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JAL, JALR</a:t>
            </a:r>
            <a:endParaRPr lang="en-GB" sz="2800" dirty="0">
              <a:solidFill>
                <a:srgbClr val="7030A0"/>
              </a:solidFill>
            </a:endParaRPr>
          </a:p>
          <a:p>
            <a:pPr marL="12700" indent="0" defTabSz="457200">
              <a:lnSpc>
                <a:spcPct val="9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dirty="0">
                <a:solidFill>
                  <a:srgbClr val="7030A0"/>
                </a:solidFill>
              </a:rPr>
              <a:t>LR, SC, SCALL, SBREAK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28600"/>
            <a:ext cx="8388910" cy="762000"/>
          </a:xfrm>
        </p:spPr>
        <p:txBody>
          <a:bodyPr>
            <a:normAutofit/>
          </a:bodyPr>
          <a:lstStyle/>
          <a:p>
            <a:r>
              <a:rPr lang="en-GB" dirty="0"/>
              <a:t>RISC-V Assembly Instructions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" id="{15E3B3F3-22E9-234D-9054-FD9CF65C53A0}" vid="{FC676E28-58F8-9E4B-AEE6-9F5EDDBDFF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3477</TotalTime>
  <Words>6183</Words>
  <Application>Microsoft Macintosh PowerPoint</Application>
  <PresentationFormat>On-screen Show (4:3)</PresentationFormat>
  <Paragraphs>1233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.AppleSystemUIFont</vt:lpstr>
      <vt:lpstr>Arial</vt:lpstr>
      <vt:lpstr>Arial Narrow</vt:lpstr>
      <vt:lpstr>Calibri</vt:lpstr>
      <vt:lpstr>Consolas</vt:lpstr>
      <vt:lpstr>Courier New</vt:lpstr>
      <vt:lpstr>Roboto</vt:lpstr>
      <vt:lpstr>Roboto Regular</vt:lpstr>
      <vt:lpstr>Symbol</vt:lpstr>
      <vt:lpstr>Times</vt:lpstr>
      <vt:lpstr>Times New Roman</vt:lpstr>
      <vt:lpstr>Verdana</vt:lpstr>
      <vt:lpstr>Wingdings</vt:lpstr>
      <vt:lpstr>UWTheme-351-Au18</vt:lpstr>
      <vt:lpstr>Roadmap</vt:lpstr>
      <vt:lpstr>From Writing to Running</vt:lpstr>
      <vt:lpstr>Example: sum.c</vt:lpstr>
      <vt:lpstr>Example: sum.c</vt:lpstr>
      <vt:lpstr>Example: sum.c</vt:lpstr>
      <vt:lpstr>Compiler</vt:lpstr>
      <vt:lpstr>sum.s   (abridged)</vt:lpstr>
      <vt:lpstr>Assembler</vt:lpstr>
      <vt:lpstr>RISC-V Assembly Instructions</vt:lpstr>
      <vt:lpstr>Pseudo-Instructions</vt:lpstr>
      <vt:lpstr>Program Layout</vt:lpstr>
      <vt:lpstr>Assembling Programs</vt:lpstr>
      <vt:lpstr>Symbols and References</vt:lpstr>
      <vt:lpstr>Producing Machine Language (1/3)</vt:lpstr>
      <vt:lpstr>Producing Machine Language (2/3)</vt:lpstr>
      <vt:lpstr>Two Passes Overview</vt:lpstr>
      <vt:lpstr>Handling forward references</vt:lpstr>
      <vt:lpstr>Object file</vt:lpstr>
      <vt:lpstr>Object File Formats</vt:lpstr>
      <vt:lpstr>Objdump disassembly</vt:lpstr>
      <vt:lpstr>Objdump symbols</vt:lpstr>
      <vt:lpstr>Separate Compilation &amp; Assembly</vt:lpstr>
      <vt:lpstr>Linker (1/3)</vt:lpstr>
      <vt:lpstr>Linker (2/3)</vt:lpstr>
      <vt:lpstr>Linker (3/3)</vt:lpstr>
      <vt:lpstr>Resolving References (1/2)</vt:lpstr>
      <vt:lpstr>Resolving References (2/2)</vt:lpstr>
      <vt:lpstr>Three Types of Addresses</vt:lpstr>
      <vt:lpstr>Static Libraries</vt:lpstr>
      <vt:lpstr>Linker Example: Resolving an External Fn Call</vt:lpstr>
      <vt:lpstr>PowerPoint Presentation</vt:lpstr>
      <vt:lpstr>PowerPoint Presentation</vt:lpstr>
      <vt:lpstr>Question 2</vt:lpstr>
      <vt:lpstr>PowerPoint Presentation</vt:lpstr>
      <vt:lpstr>Question</vt:lpstr>
      <vt:lpstr>Loader</vt:lpstr>
      <vt:lpstr>Loader</vt:lpstr>
      <vt:lpstr>Loader</vt:lpstr>
      <vt:lpstr>Shared Libraries</vt:lpstr>
      <vt:lpstr>Static and Dynamic Linking</vt:lpstr>
      <vt:lpstr>PowerPoint Presentation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Arrvindh Shriraman</dc:creator>
  <dc:description>Redesign of slides created by Randal E. Bryant and David R. O'Hallaron</dc:description>
  <cp:lastModifiedBy>Arrvindh Shriraman</cp:lastModifiedBy>
  <cp:revision>32</cp:revision>
  <cp:lastPrinted>2017-11-01T03:31:48Z</cp:lastPrinted>
  <dcterms:created xsi:type="dcterms:W3CDTF">2020-01-31T23:48:40Z</dcterms:created>
  <dcterms:modified xsi:type="dcterms:W3CDTF">2024-02-11T19:44:43Z</dcterms:modified>
</cp:coreProperties>
</file>