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5" r:id="rId1"/>
  </p:sldMasterIdLst>
  <p:notesMasterIdLst>
    <p:notesMasterId r:id="rId54"/>
  </p:notesMasterIdLst>
  <p:handoutMasterIdLst>
    <p:handoutMasterId r:id="rId55"/>
  </p:handoutMasterIdLst>
  <p:sldIdLst>
    <p:sldId id="1006" r:id="rId2"/>
    <p:sldId id="277" r:id="rId3"/>
    <p:sldId id="358" r:id="rId4"/>
    <p:sldId id="359" r:id="rId5"/>
    <p:sldId id="360" r:id="rId6"/>
    <p:sldId id="1031" r:id="rId7"/>
    <p:sldId id="300" r:id="rId8"/>
    <p:sldId id="361" r:id="rId9"/>
    <p:sldId id="1022" r:id="rId10"/>
    <p:sldId id="1023" r:id="rId11"/>
    <p:sldId id="1024" r:id="rId12"/>
    <p:sldId id="1025" r:id="rId13"/>
    <p:sldId id="1026" r:id="rId14"/>
    <p:sldId id="1027" r:id="rId15"/>
    <p:sldId id="1028" r:id="rId16"/>
    <p:sldId id="1029" r:id="rId17"/>
    <p:sldId id="1030" r:id="rId18"/>
    <p:sldId id="1032" r:id="rId19"/>
    <p:sldId id="1033" r:id="rId20"/>
    <p:sldId id="1034" r:id="rId21"/>
    <p:sldId id="1041" r:id="rId22"/>
    <p:sldId id="721" r:id="rId23"/>
    <p:sldId id="272" r:id="rId24"/>
    <p:sldId id="712" r:id="rId25"/>
    <p:sldId id="713" r:id="rId26"/>
    <p:sldId id="291" r:id="rId27"/>
    <p:sldId id="297" r:id="rId28"/>
    <p:sldId id="298" r:id="rId29"/>
    <p:sldId id="718" r:id="rId30"/>
    <p:sldId id="714" r:id="rId31"/>
    <p:sldId id="256" r:id="rId32"/>
    <p:sldId id="313" r:id="rId33"/>
    <p:sldId id="315" r:id="rId34"/>
    <p:sldId id="263" r:id="rId35"/>
    <p:sldId id="314" r:id="rId36"/>
    <p:sldId id="274" r:id="rId37"/>
    <p:sldId id="275" r:id="rId38"/>
    <p:sldId id="282" r:id="rId39"/>
    <p:sldId id="469" r:id="rId40"/>
    <p:sldId id="1042" r:id="rId41"/>
    <p:sldId id="475" r:id="rId42"/>
    <p:sldId id="1043" r:id="rId43"/>
    <p:sldId id="753" r:id="rId44"/>
    <p:sldId id="759" r:id="rId45"/>
    <p:sldId id="479" r:id="rId46"/>
    <p:sldId id="1044" r:id="rId47"/>
    <p:sldId id="1046" r:id="rId48"/>
    <p:sldId id="485" r:id="rId49"/>
    <p:sldId id="498" r:id="rId50"/>
    <p:sldId id="494" r:id="rId51"/>
    <p:sldId id="708" r:id="rId52"/>
    <p:sldId id="709" r:id="rId5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476" autoAdjust="0"/>
    <p:restoredTop sz="92330" autoAdjust="0"/>
  </p:normalViewPr>
  <p:slideViewPr>
    <p:cSldViewPr snapToGrid="0">
      <p:cViewPr varScale="1">
        <p:scale>
          <a:sx n="108" d="100"/>
          <a:sy n="108" d="100"/>
        </p:scale>
        <p:origin x="7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91FFB1-F758-4728-8D78-4C424FB5B0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2052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5C75A-6A06-4608-900C-CFA238C84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80184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8" name="Google Shape;40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487018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5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0" name="Google Shape;460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6254246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5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9" name="Google Shape;469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46474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5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9" name="Google Shape;469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584238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5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9" name="Google Shape;469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067362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5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9" name="Google Shape;469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086507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25d5b4115f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25d5b4115f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g2813ff210c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g2813ff210c_0_2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2813ff210c_0_2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2813ff210c_0_2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8" name="Google Shape;97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469993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8ef9c73a3_1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Google Shape;229;g28ef9c73a3_1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4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78" name="Google Shape;978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469993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19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19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81863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20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20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1186235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21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21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338679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8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5" name="Google Shape;745;p28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46" name="Google Shape;74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83801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5788"/>
            <a:ext cx="4554537" cy="341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803" name="Google Shape;803;p34:notes"/>
          <p:cNvSpPr txBox="1">
            <a:spLocks noGrp="1"/>
          </p:cNvSpPr>
          <p:nvPr>
            <p:ph type="body" idx="1"/>
          </p:nvPr>
        </p:nvSpPr>
        <p:spPr>
          <a:xfrm>
            <a:off x="515940" y="4346578"/>
            <a:ext cx="5908675" cy="4111625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Hold time is included in CLK-to-Q delay.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sure to shift thinking for setup time for </a:t>
            </a:r>
            <a:r>
              <a:rPr lang="en-US" sz="1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next</a:t>
            </a: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clock trigger (one clock cycle).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657307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" name="Google Shape;820;p35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1" name="Google Shape;821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370302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g5d1628faa7_2_3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8" name="Google Shape;838;g5d1628faa7_2_314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9" name="Google Shape;839;g5d1628faa7_2_314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895767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18:notes"/>
          <p:cNvSpPr txBox="1"/>
          <p:nvPr/>
        </p:nvSpPr>
        <p:spPr>
          <a:xfrm>
            <a:off x="1327575" y="647581"/>
            <a:ext cx="5163988" cy="376647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100875" tIns="50425" rIns="100875" bIns="50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18:notes"/>
          <p:cNvSpPr txBox="1">
            <a:spLocks noGrp="1"/>
          </p:cNvSpPr>
          <p:nvPr>
            <p:ph type="body" idx="1"/>
          </p:nvPr>
        </p:nvSpPr>
        <p:spPr>
          <a:xfrm>
            <a:off x="587024" y="4792099"/>
            <a:ext cx="6724564" cy="454532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7000" tIns="48500" rIns="97000" bIns="485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7298988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7" name="Google Shape;21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Podcast link: https://gimletmedia.com/tags/6dug/super-tech-support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4855731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6" name="Google Shape;2176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177" name="Google Shape;2177;p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89925" tIns="44950" rIns="89925" bIns="449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7865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86" name="Google Shape;986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0986746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8" name="Google Shape;2208;p7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09" name="Google Shape;2209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369756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0463" y="587375"/>
            <a:ext cx="4551362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328" name="Google Shape;328;p10:notes"/>
          <p:cNvSpPr txBox="1">
            <a:spLocks noGrp="1"/>
          </p:cNvSpPr>
          <p:nvPr>
            <p:ph type="body" idx="1"/>
          </p:nvPr>
        </p:nvSpPr>
        <p:spPr>
          <a:xfrm>
            <a:off x="516211" y="4342778"/>
            <a:ext cx="5909289" cy="4115111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732213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Google Shape;2198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99" name="Google Shape;2199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0" name="Google Shape;2200;p7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457727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5d03733490_0_320:notes"/>
          <p:cNvSpPr txBox="1">
            <a:spLocks noGrp="1"/>
          </p:cNvSpPr>
          <p:nvPr>
            <p:ph type="body" idx="1"/>
          </p:nvPr>
        </p:nvSpPr>
        <p:spPr>
          <a:xfrm>
            <a:off x="515938" y="4343400"/>
            <a:ext cx="59103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175" rIns="91975" bIns="45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0" name="Google Shape;510;g5d03733490_0_3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9775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0834711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Google Shape;551;g5ce8b99149_0_3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52" name="Google Shape;552;g5ce8b99149_0_3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g5ce8b99149_0_33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317459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8335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99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4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5" name="Google Shape;1005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8243918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4" name="Google Shape;994;g5d03733490_0_363:notes"/>
          <p:cNvSpPr txBox="1">
            <a:spLocks noGrp="1"/>
          </p:cNvSpPr>
          <p:nvPr>
            <p:ph type="body" idx="1"/>
          </p:nvPr>
        </p:nvSpPr>
        <p:spPr>
          <a:xfrm>
            <a:off x="515938" y="4343400"/>
            <a:ext cx="5910300" cy="41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975" tIns="45175" rIns="91975" bIns="4517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5" name="Google Shape;995;g5d03733490_0_3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588963"/>
            <a:ext cx="4549775" cy="3413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1945127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Google Shape;1082;g5d1f297cb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83" name="Google Shape;1083;g5d1f297cb9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4" name="Google Shape;1084;g5d1f297cb9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44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8533104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49404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g5d2440be3b_0_10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1" name="Google Shape;791;g5d2440be3b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417159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17952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69461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4160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950622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0BD9A7-939F-844E-AA9E-BD9AA1552764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15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2813ff210c_0_1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2813ff210c_0_1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Orally:  We used to spend ⅔ of CMPT 150 on the design techniques to minimize circuit size, gate delay, </a:t>
            </a:r>
            <a:r>
              <a:rPr lang="en" dirty="0" err="1"/>
              <a:t>etc</a:t>
            </a:r>
            <a:r>
              <a:rPr lang="en" dirty="0"/>
              <a:t> …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The point in </a:t>
            </a:r>
            <a:r>
              <a:rPr lang="en" b="1" dirty="0"/>
              <a:t>CMPT 295</a:t>
            </a:r>
            <a:r>
              <a:rPr lang="en" dirty="0"/>
              <a:t> is only that it is possible to do so, and that gate delay is a thing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Orally:  This is why additions is slow.  And why </a:t>
            </a:r>
            <a:r>
              <a:rPr lang="en" dirty="0" err="1"/>
              <a:t>mul</a:t>
            </a:r>
            <a:r>
              <a:rPr lang="en" dirty="0"/>
              <a:t> is even slower.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Orally:  How to make an Adder-8?</a:t>
            </a: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g5d15df57d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1" name="Google Shape;1021;g5d15df57d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2" name="Google Shape;1022;g5d15df57d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9441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Google Shape;1048;p4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49" name="Google Shape;1049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16569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5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4" name="Google Shape;434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245374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5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47" name="Google Shape;447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40101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039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9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53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768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028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593366"/>
            <a:ext cx="8520600" cy="7635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536634"/>
            <a:ext cx="8520600" cy="455508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88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r"/>
            <a:fld id="{00000000-1234-1234-1234-123412341234}" type="slidenum">
              <a:rPr lang="en" smtClean="0"/>
              <a:pPr algn="r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25875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  <a:defRPr sz="44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5" name="Google Shape;125;p94"/>
          <p:cNvSpPr txBox="1">
            <a:spLocks noGrp="1"/>
          </p:cNvSpPr>
          <p:nvPr>
            <p:ph type="body" idx="1"/>
          </p:nvPr>
        </p:nvSpPr>
        <p:spPr>
          <a:xfrm>
            <a:off x="222740" y="1453663"/>
            <a:ext cx="4292111" cy="4723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6" name="Google Shape;126;p94"/>
          <p:cNvSpPr txBox="1">
            <a:spLocks noGrp="1"/>
          </p:cNvSpPr>
          <p:nvPr>
            <p:ph type="body" idx="2"/>
          </p:nvPr>
        </p:nvSpPr>
        <p:spPr>
          <a:xfrm>
            <a:off x="4629150" y="1453663"/>
            <a:ext cx="4221773" cy="4723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7" name="Google Shape;127;p94"/>
          <p:cNvSpPr txBox="1">
            <a:spLocks noGrp="1"/>
          </p:cNvSpPr>
          <p:nvPr>
            <p:ph type="dt" idx="10"/>
          </p:nvPr>
        </p:nvSpPr>
        <p:spPr>
          <a:xfrm>
            <a:off x="222740" y="6356352"/>
            <a:ext cx="2250831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8" name="Google Shape;128;p9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95862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476250" y="1644652"/>
            <a:ext cx="8191500" cy="1939727"/>
          </a:xfrm>
          <a:prstGeom prst="rect">
            <a:avLst/>
          </a:prstGeom>
        </p:spPr>
        <p:txBody>
          <a:bodyPr/>
          <a:lstStyle>
            <a:lvl1pPr defTabSz="914377">
              <a:lnSpc>
                <a:spcPct val="90000"/>
              </a:lnSpc>
              <a:defRPr sz="4350" spc="-131">
                <a:gradFill flip="none" rotWithShape="1">
                  <a:gsLst>
                    <a:gs pos="0">
                      <a:srgbClr val="00E8FF"/>
                    </a:gs>
                    <a:gs pos="100000">
                      <a:srgbClr val="FF00F7"/>
                    </a:gs>
                  </a:gsLst>
                  <a:lin ang="3967761" scaled="0"/>
                </a:gra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2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476250" y="6080215"/>
            <a:ext cx="8191500" cy="347028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1313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476250" y="3492500"/>
            <a:ext cx="8191500" cy="1256176"/>
          </a:xfrm>
          <a:prstGeom prst="rect">
            <a:avLst/>
          </a:prstGeom>
        </p:spPr>
        <p:txBody>
          <a:bodyPr/>
          <a:lstStyle>
            <a:lvl1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1pPr>
            <a:lvl2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2pPr>
            <a:lvl3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3pPr>
            <a:lvl4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4pPr>
            <a:lvl5pPr marL="0" indent="0" algn="ctr" defTabSz="309563">
              <a:spcBef>
                <a:spcPts val="0"/>
              </a:spcBef>
              <a:buClrTx/>
              <a:buSzTx/>
              <a:buNone/>
              <a:defRPr sz="2400">
                <a:solidFill>
                  <a:srgbClr val="D5D5D5"/>
                </a:solidFill>
                <a:latin typeface="Graphik-Medium"/>
                <a:ea typeface="Graphik-Medium"/>
                <a:cs typeface="Graphik-Medium"/>
                <a:sym typeface="Graphik Medium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92277597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F00AE6E-C483-4C75-BDA9-8B13FA0D6F8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47437"/>
            <a:ext cx="2150721" cy="169037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407901" y="-2231"/>
            <a:ext cx="73609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CMPT 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21464" y="-2231"/>
            <a:ext cx="17011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L26:  Sequential Logic</a:t>
            </a:r>
          </a:p>
        </p:txBody>
      </p:sp>
    </p:spTree>
    <p:extLst>
      <p:ext uri="{BB962C8B-B14F-4D97-AF65-F5344CB8AC3E}">
        <p14:creationId xmlns:p14="http://schemas.microsoft.com/office/powerpoint/2010/main" val="2278611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3" r:id="rId6"/>
    <p:sldLayoutId id="2147483694" r:id="rId7"/>
    <p:sldLayoutId id="2147483695" r:id="rId8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1644652"/>
            <a:ext cx="8191500" cy="1939727"/>
          </a:xfrm>
        </p:spPr>
        <p:txBody>
          <a:bodyPr/>
          <a:lstStyle/>
          <a:p>
            <a:r>
              <a:rPr lang="en-US" dirty="0"/>
              <a:t>Combinational Logic</a:t>
            </a:r>
            <a:br>
              <a:rPr lang="en-US" dirty="0"/>
            </a:br>
            <a:r>
              <a:rPr lang="en-US" dirty="0"/>
              <a:t>Sequential Logic</a:t>
            </a:r>
            <a:br>
              <a:rPr lang="en-US" dirty="0"/>
            </a:br>
            <a:r>
              <a:rPr lang="en-US" dirty="0"/>
              <a:t>CPU Datapath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6EDD2BDE-02FA-A99E-45BC-02604BA5AB2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84DC78A-F18B-6802-70A1-A812A374A200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en-US" dirty="0"/>
              <a:t>CMPT 295 Week 10</a:t>
            </a:r>
          </a:p>
        </p:txBody>
      </p:sp>
    </p:spTree>
    <p:extLst>
      <p:ext uri="{BB962C8B-B14F-4D97-AF65-F5344CB8AC3E}">
        <p14:creationId xmlns:p14="http://schemas.microsoft.com/office/powerpoint/2010/main" val="3199693428"/>
      </p:ext>
    </p:extLst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5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Data Multiplexor (MUX)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50"/>
          <p:cNvSpPr txBox="1">
            <a:spLocks noGrp="1"/>
          </p:cNvSpPr>
          <p:nvPr>
            <p:ph type="body" idx="1"/>
          </p:nvPr>
        </p:nvSpPr>
        <p:spPr>
          <a:xfrm>
            <a:off x="421099" y="1614450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Multiplexor (“MUX”) is a </a:t>
            </a:r>
            <a:r>
              <a:rPr lang="en-US" sz="32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selector</a:t>
            </a: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one of multiple inputs onto output (N-to-1)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Shown below is an n-bit 2-to-1 MUX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Input S selects between two inputs of n bits each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10</a:t>
            </a:fld>
            <a:endParaRPr/>
          </a:p>
        </p:txBody>
      </p:sp>
      <p:grpSp>
        <p:nvGrpSpPr>
          <p:cNvPr id="440" name="Google Shape;440;p50"/>
          <p:cNvGrpSpPr/>
          <p:nvPr/>
        </p:nvGrpSpPr>
        <p:grpSpPr>
          <a:xfrm>
            <a:off x="4305654" y="3869430"/>
            <a:ext cx="4461107" cy="1554480"/>
            <a:chOff x="4305654" y="3869430"/>
            <a:chExt cx="4461107" cy="1554480"/>
          </a:xfrm>
        </p:grpSpPr>
        <p:cxnSp>
          <p:nvCxnSpPr>
            <p:cNvPr id="441" name="Google Shape;441;p50"/>
            <p:cNvCxnSpPr>
              <a:cxnSpLocks/>
              <a:endCxn id="13" idx="3"/>
            </p:cNvCxnSpPr>
            <p:nvPr/>
          </p:nvCxnSpPr>
          <p:spPr>
            <a:xfrm flipH="1">
              <a:off x="4305654" y="4080944"/>
              <a:ext cx="1809347" cy="213552"/>
            </a:xfrm>
            <a:prstGeom prst="straightConnector1">
              <a:avLst/>
            </a:prstGeom>
            <a:noFill/>
            <a:ln w="25400" cap="flat" cmpd="sng">
              <a:solidFill>
                <a:schemeClr val="tx2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442" name="Google Shape;442;p50"/>
            <p:cNvSpPr txBox="1"/>
            <p:nvPr/>
          </p:nvSpPr>
          <p:spPr>
            <a:xfrm>
              <a:off x="6115001" y="3869430"/>
              <a:ext cx="2651760" cy="155448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 dirty="0">
                  <a:latin typeface="Calibri"/>
                  <a:ea typeface="Calibri"/>
                  <a:cs typeface="Calibri"/>
                  <a:sym typeface="Calibri"/>
                </a:rPr>
                <a:t>This input is passed to output if selector bits match shown value</a:t>
              </a:r>
              <a:endParaRPr sz="2400" b="0" i="0" u="none" strike="noStrike" cap="none" dirty="0"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3" name="Google Shape;443;p50"/>
          <p:cNvSpPr txBox="1"/>
          <p:nvPr/>
        </p:nvSpPr>
        <p:spPr>
          <a:xfrm>
            <a:off x="383075" y="5454548"/>
            <a:ext cx="2651700" cy="90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dirty="0">
                <a:latin typeface="Calibri"/>
                <a:ea typeface="Calibri"/>
                <a:cs typeface="Calibri"/>
                <a:sym typeface="Calibri"/>
              </a:rPr>
              <a:t>Represents that this input has n bits</a:t>
            </a:r>
            <a:endParaRPr sz="24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44" name="Google Shape;444;p50"/>
          <p:cNvCxnSpPr/>
          <p:nvPr/>
        </p:nvCxnSpPr>
        <p:spPr>
          <a:xfrm rot="10800000" flipH="1">
            <a:off x="2596450" y="5327525"/>
            <a:ext cx="990900" cy="459900"/>
          </a:xfrm>
          <a:prstGeom prst="straightConnector1">
            <a:avLst/>
          </a:prstGeom>
          <a:noFill/>
          <a:ln w="25400" cap="flat" cmpd="sng">
            <a:solidFill>
              <a:schemeClr val="tx1"/>
            </a:solidFill>
            <a:prstDash val="solid"/>
            <a:round/>
            <a:headEnd type="none" w="sm" len="sm"/>
            <a:tailEnd type="stealth" w="med" len="med"/>
          </a:ln>
        </p:spPr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A045E07-C43E-939E-97F4-31EF31B87D9E}"/>
              </a:ext>
            </a:extLst>
          </p:cNvPr>
          <p:cNvGrpSpPr/>
          <p:nvPr/>
        </p:nvGrpSpPr>
        <p:grpSpPr>
          <a:xfrm>
            <a:off x="3177080" y="3883216"/>
            <a:ext cx="2392642" cy="2675180"/>
            <a:chOff x="312688" y="3773046"/>
            <a:chExt cx="2392642" cy="2675180"/>
          </a:xfrm>
        </p:grpSpPr>
        <p:sp>
          <p:nvSpPr>
            <p:cNvPr id="2" name="Flowchart: Manual Operation 1">
              <a:extLst>
                <a:ext uri="{FF2B5EF4-FFF2-40B4-BE49-F238E27FC236}">
                  <a16:creationId xmlns:a16="http://schemas.microsoft.com/office/drawing/2014/main" id="{9BCD50A3-25B5-BCB8-9150-96D2A4BE3C24}"/>
                </a:ext>
              </a:extLst>
            </p:cNvPr>
            <p:cNvSpPr/>
            <p:nvPr/>
          </p:nvSpPr>
          <p:spPr bwMode="auto">
            <a:xfrm rot="-5400000">
              <a:off x="648436" y="4240491"/>
              <a:ext cx="1717087" cy="782197"/>
            </a:xfrm>
            <a:prstGeom prst="flowChartManualOperation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4B774F4-E2B6-302F-F8AC-6BE5C62E025D}"/>
                </a:ext>
              </a:extLst>
            </p:cNvPr>
            <p:cNvCxnSpPr/>
            <p:nvPr/>
          </p:nvCxnSpPr>
          <p:spPr bwMode="auto">
            <a:xfrm>
              <a:off x="383075" y="4186052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CD85EB5-EA56-91BD-617E-3A3D6CA2F015}"/>
                </a:ext>
              </a:extLst>
            </p:cNvPr>
            <p:cNvCxnSpPr/>
            <p:nvPr/>
          </p:nvCxnSpPr>
          <p:spPr bwMode="auto">
            <a:xfrm>
              <a:off x="383075" y="5099807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A4F58F48-C698-EF7B-65A5-01806E489802}"/>
                </a:ext>
              </a:extLst>
            </p:cNvPr>
            <p:cNvCxnSpPr/>
            <p:nvPr/>
          </p:nvCxnSpPr>
          <p:spPr bwMode="auto">
            <a:xfrm>
              <a:off x="1898078" y="4631589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6BF63973-5867-C0B1-5D1F-5314F286C01E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574394" y="5299448"/>
              <a:ext cx="25514" cy="84054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BD194B-AE0B-C34D-F6EC-99BB4729FD48}"/>
                </a:ext>
              </a:extLst>
            </p:cNvPr>
            <p:cNvSpPr txBox="1"/>
            <p:nvPr/>
          </p:nvSpPr>
          <p:spPr>
            <a:xfrm>
              <a:off x="323559" y="378421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954C6E2-DA2D-80C0-5DBF-3AE4D6FC58D3}"/>
                </a:ext>
              </a:extLst>
            </p:cNvPr>
            <p:cNvSpPr txBox="1"/>
            <p:nvPr/>
          </p:nvSpPr>
          <p:spPr>
            <a:xfrm>
              <a:off x="312688" y="4699697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B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4BF9DAC-1088-7E46-31D3-FDAA002CA3C5}"/>
                </a:ext>
              </a:extLst>
            </p:cNvPr>
            <p:cNvSpPr txBox="1"/>
            <p:nvPr/>
          </p:nvSpPr>
          <p:spPr>
            <a:xfrm>
              <a:off x="1403305" y="6048116"/>
              <a:ext cx="3032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323CAB76-D2AD-C1DC-E97C-FC25BF4BAA27}"/>
                </a:ext>
              </a:extLst>
            </p:cNvPr>
            <p:cNvSpPr txBox="1"/>
            <p:nvPr/>
          </p:nvSpPr>
          <p:spPr>
            <a:xfrm>
              <a:off x="1126752" y="3984271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9BF7382-F2EB-B31A-0323-46ACE7E049A8}"/>
                </a:ext>
              </a:extLst>
            </p:cNvPr>
            <p:cNvSpPr txBox="1"/>
            <p:nvPr/>
          </p:nvSpPr>
          <p:spPr>
            <a:xfrm>
              <a:off x="1135048" y="4877068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41F3C86-B811-FE70-DDB6-6E5E2ABED5FE}"/>
                </a:ext>
              </a:extLst>
            </p:cNvPr>
            <p:cNvSpPr txBox="1"/>
            <p:nvPr/>
          </p:nvSpPr>
          <p:spPr>
            <a:xfrm>
              <a:off x="2384408" y="4231479"/>
              <a:ext cx="320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C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C9A0650-E645-20C9-E9F8-33804F745DB3}"/>
                </a:ext>
              </a:extLst>
            </p:cNvPr>
            <p:cNvSpPr txBox="1"/>
            <p:nvPr/>
          </p:nvSpPr>
          <p:spPr>
            <a:xfrm>
              <a:off x="619525" y="3990251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06FC9F3-0E35-AAF6-7FF8-3FF66E01FC0B}"/>
                </a:ext>
              </a:extLst>
            </p:cNvPr>
            <p:cNvSpPr txBox="1"/>
            <p:nvPr/>
          </p:nvSpPr>
          <p:spPr>
            <a:xfrm>
              <a:off x="595405" y="4896715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7B1F7D2-6706-4D33-A038-18721C9DFC70}"/>
                </a:ext>
              </a:extLst>
            </p:cNvPr>
            <p:cNvSpPr txBox="1"/>
            <p:nvPr/>
          </p:nvSpPr>
          <p:spPr>
            <a:xfrm>
              <a:off x="2072465" y="4407309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4125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36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Implementing a 1-bit 2-to-1 MUX </a:t>
            </a:r>
            <a:endParaRPr sz="36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5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Schematic:</a:t>
            </a:r>
            <a:endParaRPr dirty="0"/>
          </a:p>
          <a:p>
            <a:pPr marL="342900" marR="0" lvl="0" indent="-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endParaRPr lang="en-US"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endParaRPr lang="en-US" b="1" dirty="0"/>
          </a:p>
          <a:p>
            <a:pPr marL="342900" marR="0" lvl="0" indent="-342900" algn="l" rtl="0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Truth Table:</a:t>
            </a: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51"/>
          <p:cNvSpPr txBox="1">
            <a:spLocks noGrp="1"/>
          </p:cNvSpPr>
          <p:nvPr>
            <p:ph type="body" idx="2"/>
          </p:nvPr>
        </p:nvSpPr>
        <p:spPr>
          <a:xfrm>
            <a:off x="5495728" y="1600200"/>
            <a:ext cx="3480631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Boolean Algebra:</a:t>
            </a:r>
            <a:endParaRPr dirty="0"/>
          </a:p>
          <a:p>
            <a:pPr marL="342900" marR="0" lvl="0" indent="-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51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Circuit Diagram:</a:t>
            </a:r>
            <a:endParaRPr sz="2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5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pic>
        <p:nvPicPr>
          <p:cNvPr id="454" name="Google Shape;454;p51"/>
          <p:cNvPicPr preferRelativeResize="0"/>
          <p:nvPr/>
        </p:nvPicPr>
        <p:blipFill rotWithShape="1">
          <a:blip r:embed="rId3">
            <a:alphaModFix/>
          </a:blip>
          <a:srcRect t="2230"/>
          <a:stretch/>
        </p:blipFill>
        <p:spPr>
          <a:xfrm>
            <a:off x="5087821" y="2101930"/>
            <a:ext cx="3986729" cy="18288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55" name="Google Shape;455;p51"/>
          <p:cNvGraphicFramePr/>
          <p:nvPr/>
        </p:nvGraphicFramePr>
        <p:xfrm>
          <a:off x="2917091" y="3645795"/>
          <a:ext cx="1828800" cy="28804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/>
                        <a:t>s</a:t>
                      </a:r>
                      <a:endParaRPr sz="20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/>
                        <a:t>a</a:t>
                      </a:r>
                      <a:endParaRPr sz="20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/>
                        <a:t>b</a:t>
                      </a:r>
                      <a:endParaRPr sz="20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1" u="none" strike="noStrike" cap="none"/>
                        <a:t>c</a:t>
                      </a:r>
                      <a:endParaRPr sz="2000" b="1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</a:rPr>
                        <a:t>0</a:t>
                      </a:r>
                      <a:endParaRPr sz="20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</a:rPr>
                        <a:t>0</a:t>
                      </a:r>
                      <a:endParaRPr sz="20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</a:rPr>
                        <a:t>1</a:t>
                      </a:r>
                      <a:endParaRPr sz="20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</a:rPr>
                        <a:t>1</a:t>
                      </a:r>
                      <a:endParaRPr sz="20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</a:rPr>
                        <a:t>0</a:t>
                      </a:r>
                      <a:endParaRPr sz="20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</a:rPr>
                        <a:t>1</a:t>
                      </a:r>
                      <a:endParaRPr sz="20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</a:rPr>
                        <a:t>0</a:t>
                      </a:r>
                      <a:endParaRPr sz="20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0</a:t>
                      </a:r>
                      <a:endParaRPr sz="20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00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1</a:t>
                      </a:r>
                      <a:endParaRPr sz="20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>
                          <a:solidFill>
                            <a:srgbClr val="FF0000"/>
                          </a:solidFill>
                        </a:rPr>
                        <a:t>1</a:t>
                      </a:r>
                      <a:endParaRPr sz="20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 dirty="0"/>
                        <a:t>1</a:t>
                      </a:r>
                      <a:endParaRPr sz="20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pic>
        <p:nvPicPr>
          <p:cNvPr id="456" name="Google Shape;456;p5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466064" y="4605195"/>
            <a:ext cx="3108960" cy="1782863"/>
          </a:xfrm>
          <a:prstGeom prst="rect">
            <a:avLst/>
          </a:prstGeom>
          <a:noFill/>
          <a:ln>
            <a:noFill/>
          </a:ln>
        </p:spPr>
      </p:pic>
      <p:sp>
        <p:nvSpPr>
          <p:cNvPr id="457" name="Google Shape;457;p51"/>
          <p:cNvSpPr/>
          <p:nvPr/>
        </p:nvSpPr>
        <p:spPr>
          <a:xfrm>
            <a:off x="5393803" y="3588150"/>
            <a:ext cx="1516283" cy="36576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C1950091-1FE8-7BC6-6A58-C3447DF13887}"/>
              </a:ext>
            </a:extLst>
          </p:cNvPr>
          <p:cNvGrpSpPr/>
          <p:nvPr/>
        </p:nvGrpSpPr>
        <p:grpSpPr>
          <a:xfrm>
            <a:off x="643195" y="2208653"/>
            <a:ext cx="2392642" cy="2675180"/>
            <a:chOff x="312688" y="3773046"/>
            <a:chExt cx="2392642" cy="2675180"/>
          </a:xfrm>
        </p:grpSpPr>
        <p:sp>
          <p:nvSpPr>
            <p:cNvPr id="18" name="Flowchart: Manual Operation 17">
              <a:extLst>
                <a:ext uri="{FF2B5EF4-FFF2-40B4-BE49-F238E27FC236}">
                  <a16:creationId xmlns:a16="http://schemas.microsoft.com/office/drawing/2014/main" id="{C1D2D2C5-95C9-0C8F-A1A9-B622B76FCEA6}"/>
                </a:ext>
              </a:extLst>
            </p:cNvPr>
            <p:cNvSpPr/>
            <p:nvPr/>
          </p:nvSpPr>
          <p:spPr bwMode="auto">
            <a:xfrm rot="-5400000">
              <a:off x="648436" y="4240491"/>
              <a:ext cx="1717087" cy="782197"/>
            </a:xfrm>
            <a:prstGeom prst="flowChartManualOperation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BDCFA84-4FD2-ED7F-741F-9C56A1B4C8FE}"/>
                </a:ext>
              </a:extLst>
            </p:cNvPr>
            <p:cNvCxnSpPr/>
            <p:nvPr/>
          </p:nvCxnSpPr>
          <p:spPr bwMode="auto">
            <a:xfrm>
              <a:off x="383075" y="4186052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80749F2A-627F-2248-45DE-8900BBB42FC1}"/>
                </a:ext>
              </a:extLst>
            </p:cNvPr>
            <p:cNvCxnSpPr/>
            <p:nvPr/>
          </p:nvCxnSpPr>
          <p:spPr bwMode="auto">
            <a:xfrm>
              <a:off x="383075" y="5099807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8F02690-E9FB-12C6-7E29-8DF7FCA6BF7D}"/>
                </a:ext>
              </a:extLst>
            </p:cNvPr>
            <p:cNvCxnSpPr/>
            <p:nvPr/>
          </p:nvCxnSpPr>
          <p:spPr bwMode="auto">
            <a:xfrm>
              <a:off x="1898078" y="4631589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E94EABC-B13C-F121-6226-126D2DCBC691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574394" y="5299448"/>
              <a:ext cx="25514" cy="84054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76FCA0B4-6911-0E7B-A44F-B7129B519BA2}"/>
                </a:ext>
              </a:extLst>
            </p:cNvPr>
            <p:cNvSpPr txBox="1"/>
            <p:nvPr/>
          </p:nvSpPr>
          <p:spPr>
            <a:xfrm>
              <a:off x="323559" y="378421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520B4D2-064F-1307-E4CD-F0F70BB7EA9F}"/>
                </a:ext>
              </a:extLst>
            </p:cNvPr>
            <p:cNvSpPr txBox="1"/>
            <p:nvPr/>
          </p:nvSpPr>
          <p:spPr>
            <a:xfrm>
              <a:off x="312688" y="4699697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B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15996453-F095-9CB3-CECB-9E531C92E02C}"/>
                </a:ext>
              </a:extLst>
            </p:cNvPr>
            <p:cNvSpPr txBox="1"/>
            <p:nvPr/>
          </p:nvSpPr>
          <p:spPr>
            <a:xfrm>
              <a:off x="1403305" y="6048116"/>
              <a:ext cx="3032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88D7331-0D62-5F22-A08B-108A54C727EB}"/>
                </a:ext>
              </a:extLst>
            </p:cNvPr>
            <p:cNvSpPr txBox="1"/>
            <p:nvPr/>
          </p:nvSpPr>
          <p:spPr>
            <a:xfrm>
              <a:off x="1126752" y="3984271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99113FA-2400-FD37-54E8-17A34885C2E4}"/>
                </a:ext>
              </a:extLst>
            </p:cNvPr>
            <p:cNvSpPr txBox="1"/>
            <p:nvPr/>
          </p:nvSpPr>
          <p:spPr>
            <a:xfrm>
              <a:off x="1135048" y="4877068"/>
              <a:ext cx="3145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67608067-5BD6-3FB7-0F6B-27BED4088ED1}"/>
                </a:ext>
              </a:extLst>
            </p:cNvPr>
            <p:cNvSpPr txBox="1"/>
            <p:nvPr/>
          </p:nvSpPr>
          <p:spPr>
            <a:xfrm>
              <a:off x="2384408" y="4231479"/>
              <a:ext cx="320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C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20D7B1D2-F7B6-EA9D-9285-D61C83759D9F}"/>
                </a:ext>
              </a:extLst>
            </p:cNvPr>
            <p:cNvSpPr txBox="1"/>
            <p:nvPr/>
          </p:nvSpPr>
          <p:spPr>
            <a:xfrm>
              <a:off x="619525" y="3990251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E1209EC-4C7C-0A0E-E4C0-90070BA57AD4}"/>
                </a:ext>
              </a:extLst>
            </p:cNvPr>
            <p:cNvSpPr txBox="1"/>
            <p:nvPr/>
          </p:nvSpPr>
          <p:spPr>
            <a:xfrm>
              <a:off x="595405" y="4896715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n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01CB549-E395-DFC9-534D-463787B32357}"/>
                </a:ext>
              </a:extLst>
            </p:cNvPr>
            <p:cNvSpPr txBox="1"/>
            <p:nvPr/>
          </p:nvSpPr>
          <p:spPr>
            <a:xfrm>
              <a:off x="2072465" y="4407309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n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0E68A1B6-6A92-CE5B-80FA-7DE2EBB253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1870" y="1162817"/>
            <a:ext cx="2634780" cy="197248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9368D236-ACB2-08D3-BE73-15DCDA9F6A65}"/>
              </a:ext>
            </a:extLst>
          </p:cNvPr>
          <p:cNvSpPr txBox="1"/>
          <p:nvPr/>
        </p:nvSpPr>
        <p:spPr>
          <a:xfrm>
            <a:off x="2733969" y="1468111"/>
            <a:ext cx="27443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CA" dirty="0">
                <a:latin typeface="Calibri" pitchFamily="34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56030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5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1-bit 4-to-1 MUX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52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Schematic:</a:t>
            </a:r>
            <a:endParaRPr dirty="0"/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Truth Table: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How many rows?</a:t>
            </a:r>
            <a:endParaRPr sz="3200" b="0" i="0" u="none" strike="noStrike" cap="none" baseline="30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Boolean Expression: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b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E = S</a:t>
            </a:r>
            <a:r>
              <a:rPr lang="en-US" sz="32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32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+ S</a:t>
            </a:r>
            <a:r>
              <a:rPr lang="en-US" sz="32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32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 + S</a:t>
            </a:r>
            <a:r>
              <a:rPr lang="en-US" sz="32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32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 + S</a:t>
            </a:r>
            <a:r>
              <a:rPr lang="en-US" sz="32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32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</a:t>
            </a:r>
            <a:endParaRPr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4" name="Google Shape;464;p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12</a:t>
            </a:fld>
            <a:endParaRPr/>
          </a:p>
        </p:txBody>
      </p:sp>
      <p:sp>
        <p:nvSpPr>
          <p:cNvPr id="466" name="Google Shape;466;p52"/>
          <p:cNvSpPr txBox="1"/>
          <p:nvPr/>
        </p:nvSpPr>
        <p:spPr>
          <a:xfrm>
            <a:off x="6020682" y="4378429"/>
            <a:ext cx="532518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r>
              <a:rPr lang="en-US" sz="3200" b="0" i="0" u="none" strike="noStrike" cap="none" baseline="300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sz="32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22C4F3EB-B072-8107-68CA-5D53FE23CDF1}"/>
              </a:ext>
            </a:extLst>
          </p:cNvPr>
          <p:cNvGrpSpPr/>
          <p:nvPr/>
        </p:nvGrpSpPr>
        <p:grpSpPr>
          <a:xfrm>
            <a:off x="3029390" y="1470522"/>
            <a:ext cx="2628468" cy="2675180"/>
            <a:chOff x="407369" y="2208653"/>
            <a:chExt cx="2628468" cy="2675180"/>
          </a:xfrm>
        </p:grpSpPr>
        <p:sp>
          <p:nvSpPr>
            <p:cNvPr id="3" name="Flowchart: Manual Operation 2">
              <a:extLst>
                <a:ext uri="{FF2B5EF4-FFF2-40B4-BE49-F238E27FC236}">
                  <a16:creationId xmlns:a16="http://schemas.microsoft.com/office/drawing/2014/main" id="{088F5AB4-EA8A-50E0-DA24-28D1319C43D4}"/>
                </a:ext>
              </a:extLst>
            </p:cNvPr>
            <p:cNvSpPr/>
            <p:nvPr/>
          </p:nvSpPr>
          <p:spPr bwMode="auto">
            <a:xfrm rot="16200000">
              <a:off x="978943" y="2676098"/>
              <a:ext cx="1717087" cy="782197"/>
            </a:xfrm>
            <a:prstGeom prst="flowChartManualOperation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scene3d>
              <a:camera prst="orthographicFront">
                <a:rot lat="0" lon="0" rev="0"/>
              </a:camera>
              <a:lightRig rig="threePt" dir="t"/>
            </a:scene3d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78243A58-1A25-E458-C8EF-8DCBD714350F}"/>
                </a:ext>
              </a:extLst>
            </p:cNvPr>
            <p:cNvCxnSpPr/>
            <p:nvPr/>
          </p:nvCxnSpPr>
          <p:spPr bwMode="auto">
            <a:xfrm>
              <a:off x="713582" y="2621659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FEF00C69-5837-E3B8-859C-66294562DABF}"/>
                </a:ext>
              </a:extLst>
            </p:cNvPr>
            <p:cNvCxnSpPr/>
            <p:nvPr/>
          </p:nvCxnSpPr>
          <p:spPr bwMode="auto">
            <a:xfrm>
              <a:off x="713582" y="3535414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E1DABC33-05CA-00A3-2DCA-FA915AF71F4B}"/>
                </a:ext>
              </a:extLst>
            </p:cNvPr>
            <p:cNvCxnSpPr/>
            <p:nvPr/>
          </p:nvCxnSpPr>
          <p:spPr bwMode="auto">
            <a:xfrm>
              <a:off x="2228585" y="3067196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28DB031-94DC-0F88-DAFD-F8743D68357B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904901" y="3735055"/>
              <a:ext cx="5006" cy="886423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B7287397-886A-0D45-8B4F-5ADA23702C05}"/>
                </a:ext>
              </a:extLst>
            </p:cNvPr>
            <p:cNvSpPr txBox="1"/>
            <p:nvPr/>
          </p:nvSpPr>
          <p:spPr>
            <a:xfrm>
              <a:off x="415344" y="2397818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A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8ED8500-A6EA-EA80-4B68-2CBB69114834}"/>
                </a:ext>
              </a:extLst>
            </p:cNvPr>
            <p:cNvSpPr txBox="1"/>
            <p:nvPr/>
          </p:nvSpPr>
          <p:spPr>
            <a:xfrm>
              <a:off x="422066" y="3327233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D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BDF26D3-4D3F-AD41-2E8B-8A1573CEA9B8}"/>
                </a:ext>
              </a:extLst>
            </p:cNvPr>
            <p:cNvSpPr txBox="1"/>
            <p:nvPr/>
          </p:nvSpPr>
          <p:spPr>
            <a:xfrm>
              <a:off x="1733812" y="4483723"/>
              <a:ext cx="89960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S= S</a:t>
              </a:r>
              <a:r>
                <a:rPr lang="en-US" sz="2000" baseline="-25000" dirty="0">
                  <a:latin typeface="Calibri" pitchFamily="34" charset="0"/>
                </a:rPr>
                <a:t>1</a:t>
              </a:r>
              <a:r>
                <a:rPr lang="en-US" sz="2000" dirty="0">
                  <a:latin typeface="Calibri" pitchFamily="34" charset="0"/>
                </a:rPr>
                <a:t>S</a:t>
              </a:r>
              <a:r>
                <a:rPr lang="en-US" sz="2000" baseline="-250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EA0DAFE7-4C28-F5B5-7161-444BC4E6AC1F}"/>
                </a:ext>
              </a:extLst>
            </p:cNvPr>
            <p:cNvSpPr txBox="1"/>
            <p:nvPr/>
          </p:nvSpPr>
          <p:spPr>
            <a:xfrm>
              <a:off x="1457259" y="2419878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3048DE4-DF07-9844-979F-8F434EF72AA1}"/>
                </a:ext>
              </a:extLst>
            </p:cNvPr>
            <p:cNvSpPr txBox="1"/>
            <p:nvPr/>
          </p:nvSpPr>
          <p:spPr>
            <a:xfrm>
              <a:off x="1465555" y="3312675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554BB20-0DD0-43A6-4D2F-F2890122E67E}"/>
                </a:ext>
              </a:extLst>
            </p:cNvPr>
            <p:cNvSpPr txBox="1"/>
            <p:nvPr/>
          </p:nvSpPr>
          <p:spPr>
            <a:xfrm>
              <a:off x="2714915" y="2667086"/>
              <a:ext cx="320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E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4F3284D-BF99-42B3-27F6-0EEDC9DC1DCB}"/>
                </a:ext>
              </a:extLst>
            </p:cNvPr>
            <p:cNvSpPr txBox="1"/>
            <p:nvPr/>
          </p:nvSpPr>
          <p:spPr>
            <a:xfrm>
              <a:off x="1773395" y="3879668"/>
              <a:ext cx="42191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‘</a:t>
              </a:r>
              <a:r>
                <a:rPr lang="en-US" sz="2000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1C46C1C-581F-455D-862C-63609D8560C9}"/>
                </a:ext>
              </a:extLst>
            </p:cNvPr>
            <p:cNvSpPr txBox="1"/>
            <p:nvPr/>
          </p:nvSpPr>
          <p:spPr>
            <a:xfrm>
              <a:off x="1466438" y="2737533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01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65B3785-6C3A-E44F-FAC7-7F01C2D616A9}"/>
                </a:ext>
              </a:extLst>
            </p:cNvPr>
            <p:cNvSpPr txBox="1"/>
            <p:nvPr/>
          </p:nvSpPr>
          <p:spPr>
            <a:xfrm>
              <a:off x="1444404" y="3046002"/>
              <a:ext cx="4443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10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E704566-C30E-F369-161E-02848989876C}"/>
                </a:ext>
              </a:extLst>
            </p:cNvPr>
            <p:cNvCxnSpPr/>
            <p:nvPr/>
          </p:nvCxnSpPr>
          <p:spPr bwMode="auto">
            <a:xfrm>
              <a:off x="711744" y="2928297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B7F7F47-0FBB-2026-BEF0-53FC18974BBA}"/>
                </a:ext>
              </a:extLst>
            </p:cNvPr>
            <p:cNvSpPr txBox="1"/>
            <p:nvPr/>
          </p:nvSpPr>
          <p:spPr>
            <a:xfrm>
              <a:off x="407369" y="2701106"/>
              <a:ext cx="33374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B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79CDB43A-6334-DD8F-F035-669288120E1B}"/>
                </a:ext>
              </a:extLst>
            </p:cNvPr>
            <p:cNvCxnSpPr/>
            <p:nvPr/>
          </p:nvCxnSpPr>
          <p:spPr bwMode="auto">
            <a:xfrm>
              <a:off x="711744" y="3225752"/>
              <a:ext cx="732806" cy="0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7B22B8F5-D7DC-ADA2-C680-FBCD9E58B57C}"/>
                </a:ext>
              </a:extLst>
            </p:cNvPr>
            <p:cNvSpPr txBox="1"/>
            <p:nvPr/>
          </p:nvSpPr>
          <p:spPr>
            <a:xfrm>
              <a:off x="411049" y="2995442"/>
              <a:ext cx="3209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C</a:t>
              </a:r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FF9D7B82-9301-E10D-2BFA-5FF4522EE126}"/>
              </a:ext>
            </a:extLst>
          </p:cNvPr>
          <p:cNvCxnSpPr/>
          <p:nvPr/>
        </p:nvCxnSpPr>
        <p:spPr bwMode="auto">
          <a:xfrm>
            <a:off x="2008741" y="5517846"/>
            <a:ext cx="313981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5E485F1-1E97-6768-B77B-2C13F730C7BF}"/>
              </a:ext>
            </a:extLst>
          </p:cNvPr>
          <p:cNvCxnSpPr/>
          <p:nvPr/>
        </p:nvCxnSpPr>
        <p:spPr bwMode="auto">
          <a:xfrm>
            <a:off x="2322722" y="5517846"/>
            <a:ext cx="313981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F8DDF12-C9C7-D793-2FCA-AF90F6DC75F5}"/>
              </a:ext>
            </a:extLst>
          </p:cNvPr>
          <p:cNvCxnSpPr/>
          <p:nvPr/>
        </p:nvCxnSpPr>
        <p:spPr bwMode="auto">
          <a:xfrm>
            <a:off x="3260994" y="5541717"/>
            <a:ext cx="313981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A6D8E7E-C2EF-E296-A51C-FC70A3A3A3EE}"/>
              </a:ext>
            </a:extLst>
          </p:cNvPr>
          <p:cNvCxnSpPr/>
          <p:nvPr/>
        </p:nvCxnSpPr>
        <p:spPr bwMode="auto">
          <a:xfrm>
            <a:off x="4817326" y="5541717"/>
            <a:ext cx="313981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2087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Another Design for 4-to-1 MUX</a:t>
            </a:r>
            <a:endParaRPr sz="44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53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we leverage what we’ve previously built?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Alternative hierarchical approach: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13</a:t>
            </a:fld>
            <a:endParaRPr/>
          </a:p>
        </p:txBody>
      </p:sp>
      <p:sp>
        <p:nvSpPr>
          <p:cNvPr id="3" name="Flowchart: Manual Operation 2">
            <a:extLst>
              <a:ext uri="{FF2B5EF4-FFF2-40B4-BE49-F238E27FC236}">
                <a16:creationId xmlns:a16="http://schemas.microsoft.com/office/drawing/2014/main" id="{D87AAC2F-608E-8C26-8F6F-D751A234753F}"/>
              </a:ext>
            </a:extLst>
          </p:cNvPr>
          <p:cNvSpPr/>
          <p:nvPr/>
        </p:nvSpPr>
        <p:spPr bwMode="auto">
          <a:xfrm rot="16200000">
            <a:off x="1177247" y="3153214"/>
            <a:ext cx="1717087" cy="782197"/>
          </a:xfrm>
          <a:prstGeom prst="flowChartManualOperation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F642B09-943B-BC35-31D2-BBB0727F4A35}"/>
              </a:ext>
            </a:extLst>
          </p:cNvPr>
          <p:cNvCxnSpPr/>
          <p:nvPr/>
        </p:nvCxnSpPr>
        <p:spPr bwMode="auto">
          <a:xfrm>
            <a:off x="911886" y="3098775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2134DA5-0BAD-89C8-7788-B88AB9998A37}"/>
              </a:ext>
            </a:extLst>
          </p:cNvPr>
          <p:cNvCxnSpPr/>
          <p:nvPr/>
        </p:nvCxnSpPr>
        <p:spPr bwMode="auto">
          <a:xfrm>
            <a:off x="911886" y="4012530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ECD26F-25FD-28C5-1A05-AFE246D422A5}"/>
              </a:ext>
            </a:extLst>
          </p:cNvPr>
          <p:cNvCxnSpPr>
            <a:cxnSpLocks/>
          </p:cNvCxnSpPr>
          <p:nvPr/>
        </p:nvCxnSpPr>
        <p:spPr bwMode="auto">
          <a:xfrm>
            <a:off x="2426889" y="3544312"/>
            <a:ext cx="1503463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89642539-5651-BD44-6AF7-1D1CF9FD08B8}"/>
              </a:ext>
            </a:extLst>
          </p:cNvPr>
          <p:cNvSpPr txBox="1"/>
          <p:nvPr/>
        </p:nvSpPr>
        <p:spPr>
          <a:xfrm>
            <a:off x="852370" y="2696939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3F1E23E-2F41-A90C-45E9-C2473CBD2578}"/>
              </a:ext>
            </a:extLst>
          </p:cNvPr>
          <p:cNvSpPr txBox="1"/>
          <p:nvPr/>
        </p:nvSpPr>
        <p:spPr>
          <a:xfrm>
            <a:off x="841499" y="3612420"/>
            <a:ext cx="3337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E703D7-4551-B010-1668-01E9481C90B9}"/>
              </a:ext>
            </a:extLst>
          </p:cNvPr>
          <p:cNvSpPr txBox="1"/>
          <p:nvPr/>
        </p:nvSpPr>
        <p:spPr>
          <a:xfrm>
            <a:off x="1655563" y="289699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9D1A9F1-F7F0-8FE8-D94F-3E750B720B61}"/>
              </a:ext>
            </a:extLst>
          </p:cNvPr>
          <p:cNvSpPr txBox="1"/>
          <p:nvPr/>
        </p:nvSpPr>
        <p:spPr>
          <a:xfrm>
            <a:off x="1663859" y="378979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1</a:t>
            </a:r>
          </a:p>
        </p:txBody>
      </p:sp>
      <p:sp>
        <p:nvSpPr>
          <p:cNvPr id="18" name="Flowchart: Manual Operation 17">
            <a:extLst>
              <a:ext uri="{FF2B5EF4-FFF2-40B4-BE49-F238E27FC236}">
                <a16:creationId xmlns:a16="http://schemas.microsoft.com/office/drawing/2014/main" id="{7670F7E7-30C4-5D64-BB3E-C9A0E59B5CEA}"/>
              </a:ext>
            </a:extLst>
          </p:cNvPr>
          <p:cNvSpPr/>
          <p:nvPr/>
        </p:nvSpPr>
        <p:spPr bwMode="auto">
          <a:xfrm rot="16200000">
            <a:off x="1185934" y="5008533"/>
            <a:ext cx="1717087" cy="782197"/>
          </a:xfrm>
          <a:prstGeom prst="flowChartManualOperation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9CAA07E-48A1-8109-39A4-D2AD93EC76DB}"/>
              </a:ext>
            </a:extLst>
          </p:cNvPr>
          <p:cNvCxnSpPr/>
          <p:nvPr/>
        </p:nvCxnSpPr>
        <p:spPr bwMode="auto">
          <a:xfrm>
            <a:off x="920573" y="4954094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B226F88-B5A4-6399-8AB3-965FAEDC418D}"/>
              </a:ext>
            </a:extLst>
          </p:cNvPr>
          <p:cNvCxnSpPr/>
          <p:nvPr/>
        </p:nvCxnSpPr>
        <p:spPr bwMode="auto">
          <a:xfrm>
            <a:off x="920573" y="5867849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F9FEC2A-AA2F-EB2B-3E0C-171FF348D388}"/>
              </a:ext>
            </a:extLst>
          </p:cNvPr>
          <p:cNvCxnSpPr>
            <a:cxnSpLocks/>
          </p:cNvCxnSpPr>
          <p:nvPr/>
        </p:nvCxnSpPr>
        <p:spPr bwMode="auto">
          <a:xfrm>
            <a:off x="2435576" y="5399631"/>
            <a:ext cx="149477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AC6A171-A39F-B0CA-79B2-6D2E668755B9}"/>
              </a:ext>
            </a:extLst>
          </p:cNvPr>
          <p:cNvCxnSpPr>
            <a:cxnSpLocks/>
            <a:stCxn id="25" idx="3"/>
          </p:cNvCxnSpPr>
          <p:nvPr/>
        </p:nvCxnSpPr>
        <p:spPr bwMode="auto">
          <a:xfrm flipH="1" flipV="1">
            <a:off x="2111892" y="6067490"/>
            <a:ext cx="8949" cy="516507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B7737E2E-1F4B-D485-C561-7048EC92445A}"/>
              </a:ext>
            </a:extLst>
          </p:cNvPr>
          <p:cNvSpPr txBox="1"/>
          <p:nvPr/>
        </p:nvSpPr>
        <p:spPr>
          <a:xfrm>
            <a:off x="861057" y="4552258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9A8046A-229F-6DAE-130B-B1ADA6C30AF1}"/>
              </a:ext>
            </a:extLst>
          </p:cNvPr>
          <p:cNvSpPr txBox="1"/>
          <p:nvPr/>
        </p:nvSpPr>
        <p:spPr>
          <a:xfrm>
            <a:off x="850186" y="5467739"/>
            <a:ext cx="3417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392E0BF-715A-EBFB-1F05-ED17919CF469}"/>
              </a:ext>
            </a:extLst>
          </p:cNvPr>
          <p:cNvSpPr txBox="1"/>
          <p:nvPr/>
        </p:nvSpPr>
        <p:spPr>
          <a:xfrm>
            <a:off x="1730991" y="6383942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7B53B09-97BE-18A4-0125-925EC029688F}"/>
              </a:ext>
            </a:extLst>
          </p:cNvPr>
          <p:cNvSpPr txBox="1"/>
          <p:nvPr/>
        </p:nvSpPr>
        <p:spPr>
          <a:xfrm>
            <a:off x="1664250" y="475231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676B671-3F7E-CDEC-C608-C546071B4ED0}"/>
              </a:ext>
            </a:extLst>
          </p:cNvPr>
          <p:cNvSpPr txBox="1"/>
          <p:nvPr/>
        </p:nvSpPr>
        <p:spPr>
          <a:xfrm>
            <a:off x="1672546" y="564511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1</a:t>
            </a:r>
          </a:p>
        </p:txBody>
      </p:sp>
      <p:sp>
        <p:nvSpPr>
          <p:cNvPr id="33" name="Flowchart: Manual Operation 32">
            <a:extLst>
              <a:ext uri="{FF2B5EF4-FFF2-40B4-BE49-F238E27FC236}">
                <a16:creationId xmlns:a16="http://schemas.microsoft.com/office/drawing/2014/main" id="{4DCB0969-9C44-5719-5492-BFB0059091C7}"/>
              </a:ext>
            </a:extLst>
          </p:cNvPr>
          <p:cNvSpPr/>
          <p:nvPr/>
        </p:nvSpPr>
        <p:spPr bwMode="auto">
          <a:xfrm rot="16200000">
            <a:off x="4195713" y="4041797"/>
            <a:ext cx="1717087" cy="782197"/>
          </a:xfrm>
          <a:prstGeom prst="flowChartManualOperation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scene3d>
            <a:camera prst="orthographicFront">
              <a:rot lat="0" lon="0" rev="0"/>
            </a:camera>
            <a:lightRig rig="threePt" dir="t"/>
          </a:scene3d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C95082B8-BFCB-A456-9B02-8172E0C5ECC6}"/>
              </a:ext>
            </a:extLst>
          </p:cNvPr>
          <p:cNvCxnSpPr/>
          <p:nvPr/>
        </p:nvCxnSpPr>
        <p:spPr bwMode="auto">
          <a:xfrm>
            <a:off x="3930352" y="3987358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771870A-A4FC-5584-D9BD-C1F16F41BA51}"/>
              </a:ext>
            </a:extLst>
          </p:cNvPr>
          <p:cNvCxnSpPr/>
          <p:nvPr/>
        </p:nvCxnSpPr>
        <p:spPr bwMode="auto">
          <a:xfrm>
            <a:off x="3930352" y="4901113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829DBC69-088D-CFD3-1C81-D9A20CFE8FF7}"/>
              </a:ext>
            </a:extLst>
          </p:cNvPr>
          <p:cNvCxnSpPr/>
          <p:nvPr/>
        </p:nvCxnSpPr>
        <p:spPr bwMode="auto">
          <a:xfrm>
            <a:off x="5445355" y="4432895"/>
            <a:ext cx="732806" cy="0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B91672C-8337-CC6D-2EBF-1A15E8EDD74D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5121671" y="5100754"/>
            <a:ext cx="25514" cy="840546"/>
          </a:xfrm>
          <a:prstGeom prst="line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093779D4-F070-DE7F-598C-72DEB110C39F}"/>
              </a:ext>
            </a:extLst>
          </p:cNvPr>
          <p:cNvSpPr txBox="1"/>
          <p:nvPr/>
        </p:nvSpPr>
        <p:spPr>
          <a:xfrm>
            <a:off x="4950582" y="5849422"/>
            <a:ext cx="389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S</a:t>
            </a:r>
            <a:r>
              <a:rPr lang="en-US" sz="2000" baseline="-25000" dirty="0">
                <a:latin typeface="Calibri" pitchFamily="34" charset="0"/>
              </a:rPr>
              <a:t>1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3771773-6C31-56E2-B930-E3D156BBA3EA}"/>
              </a:ext>
            </a:extLst>
          </p:cNvPr>
          <p:cNvSpPr txBox="1"/>
          <p:nvPr/>
        </p:nvSpPr>
        <p:spPr>
          <a:xfrm>
            <a:off x="4674029" y="3785577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123CBC7-D993-AB9B-DA9D-9121EFC4E4CC}"/>
              </a:ext>
            </a:extLst>
          </p:cNvPr>
          <p:cNvSpPr txBox="1"/>
          <p:nvPr/>
        </p:nvSpPr>
        <p:spPr>
          <a:xfrm>
            <a:off x="4682325" y="467837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DC7EDB4-7334-E728-49F2-9770A581AEC2}"/>
              </a:ext>
            </a:extLst>
          </p:cNvPr>
          <p:cNvSpPr txBox="1"/>
          <p:nvPr/>
        </p:nvSpPr>
        <p:spPr>
          <a:xfrm>
            <a:off x="5931685" y="4032785"/>
            <a:ext cx="320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itchFamily="34" charset="0"/>
              </a:rPr>
              <a:t>E</a:t>
            </a:r>
          </a:p>
        </p:txBody>
      </p:sp>
      <p:cxnSp>
        <p:nvCxnSpPr>
          <p:cNvPr id="448" name="Straight Arrow Connector 447">
            <a:extLst>
              <a:ext uri="{FF2B5EF4-FFF2-40B4-BE49-F238E27FC236}">
                <a16:creationId xmlns:a16="http://schemas.microsoft.com/office/drawing/2014/main" id="{5A54524C-4C5B-F6AD-02EC-A5932CB451AD}"/>
              </a:ext>
            </a:extLst>
          </p:cNvPr>
          <p:cNvCxnSpPr/>
          <p:nvPr/>
        </p:nvCxnSpPr>
        <p:spPr bwMode="auto">
          <a:xfrm>
            <a:off x="2111892" y="6383942"/>
            <a:ext cx="774527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0" name="Straight Arrow Connector 449">
            <a:extLst>
              <a:ext uri="{FF2B5EF4-FFF2-40B4-BE49-F238E27FC236}">
                <a16:creationId xmlns:a16="http://schemas.microsoft.com/office/drawing/2014/main" id="{1F99B4ED-1725-478D-B56E-0A23972A0E2F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2875402" y="4208443"/>
            <a:ext cx="11017" cy="2175499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52" name="Straight Arrow Connector 451">
            <a:extLst>
              <a:ext uri="{FF2B5EF4-FFF2-40B4-BE49-F238E27FC236}">
                <a16:creationId xmlns:a16="http://schemas.microsoft.com/office/drawing/2014/main" id="{0079A49D-4DCC-5A1B-A3A5-1F2DEDAB11B1}"/>
              </a:ext>
            </a:extLst>
          </p:cNvPr>
          <p:cNvCxnSpPr>
            <a:cxnSpLocks/>
            <a:endCxn id="3" idx="1"/>
          </p:cNvCxnSpPr>
          <p:nvPr/>
        </p:nvCxnSpPr>
        <p:spPr bwMode="auto">
          <a:xfrm flipH="1">
            <a:off x="2035791" y="4231147"/>
            <a:ext cx="850628" cy="0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4" name="Oval 453">
            <a:extLst>
              <a:ext uri="{FF2B5EF4-FFF2-40B4-BE49-F238E27FC236}">
                <a16:creationId xmlns:a16="http://schemas.microsoft.com/office/drawing/2014/main" id="{9C9A2711-A9AB-D861-DF72-771165671273}"/>
              </a:ext>
            </a:extLst>
          </p:cNvPr>
          <p:cNvSpPr/>
          <p:nvPr/>
        </p:nvSpPr>
        <p:spPr bwMode="auto">
          <a:xfrm>
            <a:off x="2089858" y="6334316"/>
            <a:ext cx="45719" cy="84386"/>
          </a:xfrm>
          <a:prstGeom prst="ellipse">
            <a:avLst/>
          </a:prstGeom>
          <a:solidFill>
            <a:srgbClr val="C00000"/>
          </a:solidFill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>
              <a:solidFill>
                <a:srgbClr val="C00000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cxnSp>
        <p:nvCxnSpPr>
          <p:cNvPr id="458" name="Straight Arrow Connector 457">
            <a:extLst>
              <a:ext uri="{FF2B5EF4-FFF2-40B4-BE49-F238E27FC236}">
                <a16:creationId xmlns:a16="http://schemas.microsoft.com/office/drawing/2014/main" id="{047FD92F-5107-9F3B-3191-09E87AD7CE5D}"/>
              </a:ext>
            </a:extLst>
          </p:cNvPr>
          <p:cNvCxnSpPr/>
          <p:nvPr/>
        </p:nvCxnSpPr>
        <p:spPr bwMode="auto">
          <a:xfrm>
            <a:off x="3930352" y="3544312"/>
            <a:ext cx="0" cy="443046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460" name="Straight Arrow Connector 459">
            <a:extLst>
              <a:ext uri="{FF2B5EF4-FFF2-40B4-BE49-F238E27FC236}">
                <a16:creationId xmlns:a16="http://schemas.microsoft.com/office/drawing/2014/main" id="{13E23FCF-D989-D23D-1733-3121C9552DDD}"/>
              </a:ext>
            </a:extLst>
          </p:cNvPr>
          <p:cNvCxnSpPr/>
          <p:nvPr/>
        </p:nvCxnSpPr>
        <p:spPr bwMode="auto">
          <a:xfrm flipV="1">
            <a:off x="3930352" y="4901113"/>
            <a:ext cx="0" cy="498518"/>
          </a:xfrm>
          <a:prstGeom prst="straightConnector1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181695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Decoder</a:t>
            </a:r>
            <a:endParaRPr sz="44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53"/>
          <p:cNvSpPr txBox="1">
            <a:spLocks noGrp="1"/>
          </p:cNvSpPr>
          <p:nvPr>
            <p:ph type="body" idx="1"/>
          </p:nvPr>
        </p:nvSpPr>
        <p:spPr>
          <a:xfrm>
            <a:off x="457200" y="1221168"/>
            <a:ext cx="8229600" cy="5636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Enable one of 2</a:t>
            </a:r>
            <a:r>
              <a:rPr lang="en-US" sz="2400" b="0" i="0" u="none" strike="noStrike" cap="none" baseline="30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outputs based on N input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Example: 2-to-4 decoder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endParaRPr lang="en-US"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case: Choose ALU operation based on instruction op-code</a:t>
            </a:r>
            <a:endParaRPr sz="2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14</a:t>
            </a:fld>
            <a:endParaRPr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9B0C634-D1BF-000D-8C81-2ABBBA2BC3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8854" y="2016310"/>
            <a:ext cx="6754936" cy="37926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7680BB4-F3BA-46B5-F3C4-4716D1D5A268}"/>
              </a:ext>
            </a:extLst>
          </p:cNvPr>
          <p:cNvSpPr txBox="1"/>
          <p:nvPr/>
        </p:nvSpPr>
        <p:spPr>
          <a:xfrm>
            <a:off x="1942881" y="5774860"/>
            <a:ext cx="7201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Calibri" pitchFamily="34" charset="0"/>
              </a:rPr>
              <a:t>By BlueJester0101, CC BY-SA 3.0, https://commons.wikimedia.org/w/index.php?curid=3668293</a:t>
            </a:r>
          </a:p>
        </p:txBody>
      </p:sp>
    </p:spTree>
    <p:extLst>
      <p:ext uri="{BB962C8B-B14F-4D97-AF65-F5344CB8AC3E}">
        <p14:creationId xmlns:p14="http://schemas.microsoft.com/office/powerpoint/2010/main" val="3149422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Demultiplexer (</a:t>
            </a:r>
            <a:r>
              <a:rPr lang="en-US" i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Demux</a:t>
            </a: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)</a:t>
            </a:r>
            <a:endParaRPr sz="44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53"/>
          <p:cNvSpPr txBox="1">
            <a:spLocks noGrp="1"/>
          </p:cNvSpPr>
          <p:nvPr>
            <p:ph type="body" idx="1"/>
          </p:nvPr>
        </p:nvSpPr>
        <p:spPr>
          <a:xfrm>
            <a:off x="457200" y="1181060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Similar to decoder with an enable signal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3" name="Google Shape;473;p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15</a:t>
            </a:fld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58617B-0924-7F52-BB3C-CE8BF20610EE}"/>
              </a:ext>
            </a:extLst>
          </p:cNvPr>
          <p:cNvSpPr txBox="1"/>
          <p:nvPr/>
        </p:nvSpPr>
        <p:spPr>
          <a:xfrm>
            <a:off x="6134172" y="5800248"/>
            <a:ext cx="246130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By BlueJester0101, CC BY-SA 3.0, https://commons.wikimedia.org/w/index.php?curid=3668293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315735D1-A7DB-2BCE-FADB-4581D5DC3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91" y="1692592"/>
            <a:ext cx="5471181" cy="4846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518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5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Single-Bit Binary Adder (Half Adder)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53"/>
          <p:cNvSpPr txBox="1">
            <a:spLocks noGrp="1"/>
          </p:cNvSpPr>
          <p:nvPr>
            <p:ph type="body" idx="1"/>
          </p:nvPr>
        </p:nvSpPr>
        <p:spPr>
          <a:xfrm>
            <a:off x="457200" y="1181060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 A + B to get Sum (S) and Carry (C)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Truth Table: 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Boolean Expressions: </a:t>
            </a:r>
          </a:p>
          <a:p>
            <a:pPr lvl="1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 = A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Symbol" panose="05050102010706020507" pitchFamily="18" charset="2"/>
              </a:rPr>
              <a:t></a:t>
            </a: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B; C = AB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Circuit: </a:t>
            </a:r>
          </a:p>
        </p:txBody>
      </p:sp>
      <p:sp>
        <p:nvSpPr>
          <p:cNvPr id="473" name="Google Shape;473;p5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16</a:t>
            </a:fld>
            <a:endParaRPr/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91F56D53-420D-5801-F8C3-15546A109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601" y="3429000"/>
            <a:ext cx="4233081" cy="2352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F63023F-CB4E-3B32-BC7B-1A00CDEB5785}"/>
              </a:ext>
            </a:extLst>
          </p:cNvPr>
          <p:cNvSpPr txBox="1"/>
          <p:nvPr/>
        </p:nvSpPr>
        <p:spPr>
          <a:xfrm>
            <a:off x="2151043" y="5676940"/>
            <a:ext cx="4599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By </a:t>
            </a:r>
            <a:r>
              <a:rPr lang="en-US" sz="1400" dirty="0" err="1"/>
              <a:t>inductiveload</a:t>
            </a:r>
            <a:r>
              <a:rPr lang="en-US" sz="1400" dirty="0"/>
              <a:t> - Own work, Public Domain, https://commons.wikimedia.org/w/index.php?curid=1023090</a:t>
            </a:r>
          </a:p>
        </p:txBody>
      </p:sp>
      <p:graphicFrame>
        <p:nvGraphicFramePr>
          <p:cNvPr id="4" name="Google Shape;1206;p58">
            <a:extLst>
              <a:ext uri="{FF2B5EF4-FFF2-40B4-BE49-F238E27FC236}">
                <a16:creationId xmlns:a16="http://schemas.microsoft.com/office/drawing/2014/main" id="{7A325656-0850-40C3-2AC7-4B56F025AD79}"/>
              </a:ext>
            </a:extLst>
          </p:cNvPr>
          <p:cNvGraphicFramePr/>
          <p:nvPr/>
        </p:nvGraphicFramePr>
        <p:xfrm>
          <a:off x="7177490" y="1746608"/>
          <a:ext cx="1371600" cy="2133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4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858405130"/>
                    </a:ext>
                  </a:extLst>
                </a:gridCol>
                <a:gridCol w="3429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b="1" u="none" strike="noStrike" cap="none" dirty="0"/>
                        <a:t>A</a:t>
                      </a:r>
                      <a:endParaRPr sz="2800" b="1" u="none" strike="noStrike" cap="none" dirty="0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b="1" u="none" strike="noStrike" cap="none" dirty="0"/>
                        <a:t>B</a:t>
                      </a:r>
                      <a:endParaRPr sz="2800" b="1" u="none" strike="noStrike" cap="none" dirty="0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b="1" u="none" strike="noStrike" cap="none" dirty="0"/>
                        <a:t>S</a:t>
                      </a:r>
                      <a:endParaRPr sz="2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b="1" u="none" strike="noStrike" cap="none" dirty="0"/>
                        <a:t>C</a:t>
                      </a:r>
                      <a:endParaRPr sz="2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0</a:t>
                      </a:r>
                      <a:endParaRPr sz="2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0</a:t>
                      </a:r>
                      <a:endParaRPr sz="2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 dirty="0"/>
                        <a:t>0</a:t>
                      </a:r>
                      <a:endParaRPr sz="2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 dirty="0"/>
                        <a:t>0</a:t>
                      </a:r>
                      <a:endParaRPr sz="2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0</a:t>
                      </a:r>
                      <a:endParaRPr sz="2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</a:t>
                      </a:r>
                      <a:endParaRPr sz="2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 dirty="0"/>
                        <a:t>1</a:t>
                      </a:r>
                      <a:endParaRPr sz="2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 dirty="0"/>
                        <a:t>0</a:t>
                      </a:r>
                      <a:endParaRPr sz="2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</a:t>
                      </a:r>
                      <a:endParaRPr sz="2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0</a:t>
                      </a:r>
                      <a:endParaRPr sz="2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 dirty="0"/>
                        <a:t>1</a:t>
                      </a:r>
                      <a:endParaRPr sz="2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 dirty="0"/>
                        <a:t>0</a:t>
                      </a:r>
                      <a:endParaRPr sz="2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</a:t>
                      </a:r>
                      <a:endParaRPr sz="2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/>
                        <a:t>1</a:t>
                      </a:r>
                      <a:endParaRPr sz="2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 dirty="0"/>
                        <a:t>0</a:t>
                      </a:r>
                      <a:endParaRPr sz="2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800"/>
                        <a:buFont typeface="Arial"/>
                        <a:buNone/>
                      </a:pPr>
                      <a:r>
                        <a:rPr lang="en-US" sz="2800" u="none" strike="noStrike" cap="none" dirty="0"/>
                        <a:t>1</a:t>
                      </a:r>
                      <a:endParaRPr sz="2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03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6"/>
          <p:cNvSpPr txBox="1">
            <a:spLocks noGrp="1"/>
          </p:cNvSpPr>
          <p:nvPr>
            <p:ph type="body" idx="1"/>
          </p:nvPr>
        </p:nvSpPr>
        <p:spPr>
          <a:xfrm>
            <a:off x="1722397" y="5840500"/>
            <a:ext cx="6503400" cy="448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>
                <a:solidFill>
                  <a:srgbClr val="FFFFFF"/>
                </a:solidFill>
              </a:rPr>
              <a:t> = </a:t>
            </a:r>
            <a:r>
              <a:rPr lang="en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>
                <a:solidFill>
                  <a:srgbClr val="FFFFFF"/>
                </a:solidFill>
              </a:rPr>
              <a:t> ⊕ </a:t>
            </a:r>
            <a:r>
              <a:rPr lang="en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>
                <a:solidFill>
                  <a:srgbClr val="FFFFFF"/>
                </a:solidFill>
              </a:rPr>
              <a:t> ⊕ </a:t>
            </a:r>
            <a:r>
              <a:rPr lang="en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; C</a:t>
            </a:r>
            <a:r>
              <a:rPr lang="en">
                <a:solidFill>
                  <a:srgbClr val="0000FF"/>
                </a:solidFill>
              </a:rPr>
              <a:t> = 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AB</a:t>
            </a:r>
            <a:r>
              <a:rPr lang="en">
                <a:solidFill>
                  <a:srgbClr val="0000FF"/>
                </a:solidFill>
              </a:rPr>
              <a:t> + 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C(A</a:t>
            </a:r>
            <a:r>
              <a:rPr lang="en">
                <a:solidFill>
                  <a:srgbClr val="0000FF"/>
                </a:solidFill>
              </a:rPr>
              <a:t> ⊕ </a:t>
            </a:r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B)</a:t>
            </a:r>
            <a:endParaRPr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>
              <a:solidFill>
                <a:srgbClr val="0000FF"/>
              </a:solidFill>
            </a:endParaRPr>
          </a:p>
        </p:txBody>
      </p:sp>
      <p:sp>
        <p:nvSpPr>
          <p:cNvPr id="106" name="Google Shape;106;p16"/>
          <p:cNvSpPr txBox="1"/>
          <p:nvPr/>
        </p:nvSpPr>
        <p:spPr>
          <a:xfrm>
            <a:off x="1198075" y="2128654"/>
            <a:ext cx="1490400" cy="1422000"/>
          </a:xfrm>
          <a:prstGeom prst="rect">
            <a:avLst/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107" name="Google Shape;107;p16"/>
          <p:cNvSpPr txBox="1"/>
          <p:nvPr/>
        </p:nvSpPr>
        <p:spPr>
          <a:xfrm>
            <a:off x="3255475" y="2225968"/>
            <a:ext cx="1490400" cy="1422000"/>
          </a:xfrm>
          <a:prstGeom prst="rect">
            <a:avLst/>
          </a:prstGeom>
          <a:solidFill>
            <a:srgbClr val="CFE2F3"/>
          </a:solidFill>
          <a:ln w="3810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108" name="Google Shape;108;p16"/>
          <p:cNvSpPr txBox="1"/>
          <p:nvPr/>
        </p:nvSpPr>
        <p:spPr>
          <a:xfrm>
            <a:off x="7382749" y="2871423"/>
            <a:ext cx="1910400" cy="26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/>
              <a:t>0</a:t>
            </a:r>
            <a:endParaRPr/>
          </a:p>
          <a:p>
            <a:r>
              <a:rPr lang="en"/>
              <a:t>1</a:t>
            </a:r>
            <a:endParaRPr/>
          </a:p>
          <a:p>
            <a:r>
              <a:rPr lang="en"/>
              <a:t>1</a:t>
            </a:r>
            <a:endParaRPr/>
          </a:p>
          <a:p>
            <a:r>
              <a:rPr lang="en"/>
              <a:t>0</a:t>
            </a:r>
            <a:endParaRPr/>
          </a:p>
          <a:p>
            <a:pPr>
              <a:spcBef>
                <a:spcPts val="1000"/>
              </a:spcBef>
            </a:pPr>
            <a:r>
              <a:rPr lang="en"/>
              <a:t>1</a:t>
            </a:r>
            <a:endParaRPr/>
          </a:p>
          <a:p>
            <a:r>
              <a:rPr lang="en"/>
              <a:t>0</a:t>
            </a:r>
            <a:endParaRPr/>
          </a:p>
          <a:p>
            <a:r>
              <a:rPr lang="en"/>
              <a:t>0</a:t>
            </a:r>
            <a:endParaRPr/>
          </a:p>
          <a:p>
            <a:r>
              <a:rPr lang="en"/>
              <a:t>1</a:t>
            </a:r>
            <a:endParaRPr/>
          </a:p>
        </p:txBody>
      </p:sp>
      <p:sp>
        <p:nvSpPr>
          <p:cNvPr id="109" name="Google Shape;109;p16"/>
          <p:cNvSpPr txBox="1">
            <a:spLocks noGrp="1"/>
          </p:cNvSpPr>
          <p:nvPr>
            <p:ph type="body" idx="1"/>
          </p:nvPr>
        </p:nvSpPr>
        <p:spPr>
          <a:xfrm>
            <a:off x="5855448" y="1743945"/>
            <a:ext cx="3999176" cy="3795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" u="sng" dirty="0"/>
              <a:t>Truth table</a:t>
            </a:r>
            <a:r>
              <a:rPr lang="en" dirty="0"/>
              <a:t>:</a:t>
            </a:r>
            <a:endParaRPr dirty="0"/>
          </a:p>
          <a:p>
            <a:pPr marL="596900" lvl="1" indent="0">
              <a:spcBef>
                <a:spcPts val="0"/>
              </a:spcBef>
              <a:buNone/>
            </a:pPr>
            <a:endParaRPr u="sng" dirty="0"/>
          </a:p>
        </p:txBody>
      </p:sp>
      <p:sp>
        <p:nvSpPr>
          <p:cNvPr id="110" name="Google Shape;110;p16"/>
          <p:cNvSpPr txBox="1"/>
          <p:nvPr/>
        </p:nvSpPr>
        <p:spPr>
          <a:xfrm>
            <a:off x="6687675" y="2548075"/>
            <a:ext cx="1910400" cy="26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1000"/>
              </a:spcAft>
            </a:pP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/>
              <a:t> </a:t>
            </a: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/>
              <a:t> </a:t>
            </a:r>
            <a:r>
              <a:rPr lang="en" sz="130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/>
          </a:p>
        </p:txBody>
      </p:sp>
      <p:sp>
        <p:nvSpPr>
          <p:cNvPr id="111" name="Google Shape;111;p16"/>
          <p:cNvSpPr txBox="1"/>
          <p:nvPr/>
        </p:nvSpPr>
        <p:spPr>
          <a:xfrm>
            <a:off x="6687675" y="2871423"/>
            <a:ext cx="1910400" cy="26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/>
              <a:t>0 0 0</a:t>
            </a:r>
            <a:endParaRPr dirty="0"/>
          </a:p>
          <a:p>
            <a:r>
              <a:rPr lang="en" dirty="0"/>
              <a:t>0 0 1</a:t>
            </a:r>
            <a:endParaRPr dirty="0"/>
          </a:p>
          <a:p>
            <a:r>
              <a:rPr lang="en" dirty="0"/>
              <a:t>0 1 0</a:t>
            </a:r>
            <a:endParaRPr dirty="0"/>
          </a:p>
          <a:p>
            <a:r>
              <a:rPr lang="en" dirty="0"/>
              <a:t>0 1 1</a:t>
            </a:r>
            <a:endParaRPr dirty="0"/>
          </a:p>
          <a:p>
            <a:pPr>
              <a:spcBef>
                <a:spcPts val="1000"/>
              </a:spcBef>
            </a:pPr>
            <a:r>
              <a:rPr lang="en" dirty="0"/>
              <a:t>1 0 0</a:t>
            </a:r>
            <a:endParaRPr dirty="0"/>
          </a:p>
          <a:p>
            <a:r>
              <a:rPr lang="en" dirty="0"/>
              <a:t>1 0 1</a:t>
            </a:r>
            <a:endParaRPr dirty="0"/>
          </a:p>
          <a:p>
            <a:r>
              <a:rPr lang="en" dirty="0"/>
              <a:t>1 1 0</a:t>
            </a:r>
            <a:endParaRPr dirty="0"/>
          </a:p>
          <a:p>
            <a:r>
              <a:rPr lang="en" dirty="0"/>
              <a:t>1 1 1</a:t>
            </a:r>
            <a:endParaRPr dirty="0"/>
          </a:p>
        </p:txBody>
      </p:sp>
      <p:sp>
        <p:nvSpPr>
          <p:cNvPr id="112" name="Google Shape;112;p16"/>
          <p:cNvSpPr txBox="1"/>
          <p:nvPr/>
        </p:nvSpPr>
        <p:spPr>
          <a:xfrm>
            <a:off x="889025" y="1862675"/>
            <a:ext cx="5083500" cy="24171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113" name="Google Shape;113;p16"/>
          <p:cNvSpPr txBox="1"/>
          <p:nvPr/>
        </p:nvSpPr>
        <p:spPr>
          <a:xfrm>
            <a:off x="7230349" y="2871423"/>
            <a:ext cx="1910400" cy="268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/>
              <a:t>0</a:t>
            </a:r>
            <a:endParaRPr/>
          </a:p>
          <a:p>
            <a:r>
              <a:rPr lang="en"/>
              <a:t>0</a:t>
            </a:r>
            <a:endParaRPr/>
          </a:p>
          <a:p>
            <a:r>
              <a:rPr lang="en"/>
              <a:t>0</a:t>
            </a:r>
            <a:endParaRPr/>
          </a:p>
          <a:p>
            <a:r>
              <a:rPr lang="en"/>
              <a:t>1</a:t>
            </a:r>
            <a:endParaRPr/>
          </a:p>
          <a:p>
            <a:pPr>
              <a:spcBef>
                <a:spcPts val="1000"/>
              </a:spcBef>
            </a:pPr>
            <a:r>
              <a:rPr lang="en"/>
              <a:t>0</a:t>
            </a:r>
            <a:endParaRPr/>
          </a:p>
          <a:p>
            <a:r>
              <a:rPr lang="en"/>
              <a:t>1</a:t>
            </a:r>
            <a:endParaRPr/>
          </a:p>
          <a:p>
            <a:r>
              <a:rPr lang="en"/>
              <a:t>1</a:t>
            </a:r>
            <a:endParaRPr/>
          </a:p>
          <a:p>
            <a:r>
              <a:rPr lang="en"/>
              <a:t>1</a:t>
            </a:r>
            <a:endParaRPr/>
          </a:p>
        </p:txBody>
      </p:sp>
      <p:sp>
        <p:nvSpPr>
          <p:cNvPr id="114" name="Google Shape;114;p16"/>
          <p:cNvSpPr txBox="1"/>
          <p:nvPr/>
        </p:nvSpPr>
        <p:spPr>
          <a:xfrm>
            <a:off x="7769450" y="3585300"/>
            <a:ext cx="1062154" cy="636300"/>
          </a:xfrm>
          <a:prstGeom prst="rect">
            <a:avLst/>
          </a:prstGeom>
          <a:solidFill>
            <a:srgbClr val="D9D9D9"/>
          </a:soli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" dirty="0"/>
              <a:t>3-bit </a:t>
            </a:r>
            <a:endParaRPr dirty="0"/>
          </a:p>
          <a:p>
            <a:pPr algn="ctr">
              <a:lnSpc>
                <a:spcPct val="115000"/>
              </a:lnSpc>
            </a:pPr>
            <a:r>
              <a:rPr lang="en" dirty="0"/>
              <a:t>Addition!</a:t>
            </a:r>
            <a:endParaRPr dirty="0"/>
          </a:p>
        </p:txBody>
      </p:sp>
      <p:cxnSp>
        <p:nvCxnSpPr>
          <p:cNvPr id="115" name="Google Shape;115;p16"/>
          <p:cNvCxnSpPr/>
          <p:nvPr/>
        </p:nvCxnSpPr>
        <p:spPr>
          <a:xfrm rot="10800000" flipH="1">
            <a:off x="730325" y="2713286"/>
            <a:ext cx="3236700" cy="1191600"/>
          </a:xfrm>
          <a:prstGeom prst="bentConnector3">
            <a:avLst>
              <a:gd name="adj1" fmla="val 66457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16" name="Google Shape;116;p16"/>
          <p:cNvCxnSpPr/>
          <p:nvPr/>
        </p:nvCxnSpPr>
        <p:spPr>
          <a:xfrm>
            <a:off x="2547975" y="2503925"/>
            <a:ext cx="1424100" cy="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17" name="Google Shape;117;p16"/>
          <p:cNvSpPr txBox="1">
            <a:spLocks noGrp="1"/>
          </p:cNvSpPr>
          <p:nvPr>
            <p:ph type="title"/>
          </p:nvPr>
        </p:nvSpPr>
        <p:spPr>
          <a:xfrm>
            <a:off x="311004" y="283367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-US" dirty="0"/>
              <a:t>What is this Circuit?</a:t>
            </a:r>
            <a:endParaRPr dirty="0"/>
          </a:p>
        </p:txBody>
      </p:sp>
      <p:cxnSp>
        <p:nvCxnSpPr>
          <p:cNvPr id="122" name="Google Shape;122;p16"/>
          <p:cNvCxnSpPr/>
          <p:nvPr/>
        </p:nvCxnSpPr>
        <p:spPr>
          <a:xfrm flipH="1">
            <a:off x="888102" y="1864998"/>
            <a:ext cx="2100" cy="24171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6" name="Google Shape;126;p16"/>
          <p:cNvSpPr txBox="1"/>
          <p:nvPr/>
        </p:nvSpPr>
        <p:spPr>
          <a:xfrm>
            <a:off x="2195975" y="9190900"/>
            <a:ext cx="1372500" cy="66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131" name="Google Shape;131;p16"/>
          <p:cNvSpPr/>
          <p:nvPr/>
        </p:nvSpPr>
        <p:spPr>
          <a:xfrm>
            <a:off x="5207229" y="3574340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2" name="Google Shape;132;p16"/>
          <p:cNvSpPr/>
          <p:nvPr/>
        </p:nvSpPr>
        <p:spPr>
          <a:xfrm rot="10800000" flipH="1">
            <a:off x="5207229" y="3799614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" name="Google Shape;133;p16"/>
          <p:cNvSpPr/>
          <p:nvPr/>
        </p:nvSpPr>
        <p:spPr>
          <a:xfrm>
            <a:off x="5208525" y="3575020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34" name="Google Shape;134;p16"/>
          <p:cNvCxnSpPr/>
          <p:nvPr/>
        </p:nvCxnSpPr>
        <p:spPr>
          <a:xfrm>
            <a:off x="5655688" y="379943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5" name="Google Shape;135;p16"/>
          <p:cNvSpPr/>
          <p:nvPr/>
        </p:nvSpPr>
        <p:spPr>
          <a:xfrm>
            <a:off x="3988029" y="2382004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6" name="Google Shape;136;p16"/>
          <p:cNvSpPr/>
          <p:nvPr/>
        </p:nvSpPr>
        <p:spPr>
          <a:xfrm rot="10800000" flipH="1">
            <a:off x="3988029" y="2607277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7" name="Google Shape;137;p16"/>
          <p:cNvSpPr/>
          <p:nvPr/>
        </p:nvSpPr>
        <p:spPr>
          <a:xfrm>
            <a:off x="3989325" y="2382683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38" name="Google Shape;138;p16"/>
          <p:cNvCxnSpPr/>
          <p:nvPr/>
        </p:nvCxnSpPr>
        <p:spPr>
          <a:xfrm>
            <a:off x="4436488" y="2607096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39" name="Google Shape;139;p16"/>
          <p:cNvSpPr/>
          <p:nvPr/>
        </p:nvSpPr>
        <p:spPr>
          <a:xfrm>
            <a:off x="3913125" y="2382683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0" name="Google Shape;140;p16"/>
          <p:cNvSpPr/>
          <p:nvPr/>
        </p:nvSpPr>
        <p:spPr>
          <a:xfrm>
            <a:off x="3983850" y="3068479"/>
            <a:ext cx="450300" cy="450300"/>
          </a:xfrm>
          <a:prstGeom prst="flowChartDelay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141" name="Google Shape;141;p16"/>
          <p:cNvCxnSpPr/>
          <p:nvPr/>
        </p:nvCxnSpPr>
        <p:spPr>
          <a:xfrm>
            <a:off x="4436488" y="3292896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2" name="Google Shape;142;p16"/>
          <p:cNvSpPr/>
          <p:nvPr/>
        </p:nvSpPr>
        <p:spPr>
          <a:xfrm>
            <a:off x="3644319" y="2476215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43" name="Google Shape;143;p16"/>
          <p:cNvSpPr/>
          <p:nvPr/>
        </p:nvSpPr>
        <p:spPr>
          <a:xfrm>
            <a:off x="3672476" y="2505980"/>
            <a:ext cx="309675" cy="684475"/>
          </a:xfrm>
          <a:custGeom>
            <a:avLst/>
            <a:gdLst/>
            <a:ahLst/>
            <a:cxnLst/>
            <a:rect l="l" t="t" r="r" b="b"/>
            <a:pathLst>
              <a:path w="12387" h="27379" extrusionOk="0">
                <a:moveTo>
                  <a:pt x="12387" y="27379"/>
                </a:moveTo>
                <a:lnTo>
                  <a:pt x="0" y="2737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4" name="Google Shape;144;p16"/>
          <p:cNvSpPr/>
          <p:nvPr/>
        </p:nvSpPr>
        <p:spPr>
          <a:xfrm>
            <a:off x="3461462" y="2713455"/>
            <a:ext cx="520626" cy="684475"/>
          </a:xfrm>
          <a:custGeom>
            <a:avLst/>
            <a:gdLst/>
            <a:ahLst/>
            <a:cxnLst/>
            <a:rect l="l" t="t" r="r" b="b"/>
            <a:pathLst>
              <a:path w="12387" h="27379" extrusionOk="0">
                <a:moveTo>
                  <a:pt x="12387" y="27379"/>
                </a:moveTo>
                <a:lnTo>
                  <a:pt x="0" y="2737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5" name="Google Shape;145;p16"/>
          <p:cNvSpPr/>
          <p:nvPr/>
        </p:nvSpPr>
        <p:spPr>
          <a:xfrm>
            <a:off x="3433315" y="2683701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46" name="Google Shape;146;p16"/>
          <p:cNvSpPr/>
          <p:nvPr/>
        </p:nvSpPr>
        <p:spPr>
          <a:xfrm>
            <a:off x="1930629" y="2279410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7" name="Google Shape;147;p16"/>
          <p:cNvSpPr/>
          <p:nvPr/>
        </p:nvSpPr>
        <p:spPr>
          <a:xfrm rot="10800000" flipH="1">
            <a:off x="1930629" y="2504684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8" name="Google Shape;148;p16"/>
          <p:cNvSpPr/>
          <p:nvPr/>
        </p:nvSpPr>
        <p:spPr>
          <a:xfrm>
            <a:off x="1931925" y="2280090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149" name="Google Shape;149;p16"/>
          <p:cNvCxnSpPr/>
          <p:nvPr/>
        </p:nvCxnSpPr>
        <p:spPr>
          <a:xfrm>
            <a:off x="2379088" y="250450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0" name="Google Shape;150;p16"/>
          <p:cNvCxnSpPr/>
          <p:nvPr/>
        </p:nvCxnSpPr>
        <p:spPr>
          <a:xfrm>
            <a:off x="681625" y="2609250"/>
            <a:ext cx="1233300" cy="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1" name="Google Shape;151;p16"/>
          <p:cNvSpPr/>
          <p:nvPr/>
        </p:nvSpPr>
        <p:spPr>
          <a:xfrm>
            <a:off x="1855725" y="2280090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2" name="Google Shape;152;p16"/>
          <p:cNvSpPr/>
          <p:nvPr/>
        </p:nvSpPr>
        <p:spPr>
          <a:xfrm>
            <a:off x="1926450" y="2965885"/>
            <a:ext cx="450300" cy="450300"/>
          </a:xfrm>
          <a:prstGeom prst="flowChartDelay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153" name="Google Shape;153;p16"/>
          <p:cNvCxnSpPr/>
          <p:nvPr/>
        </p:nvCxnSpPr>
        <p:spPr>
          <a:xfrm>
            <a:off x="2379088" y="319030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4" name="Google Shape;154;p16"/>
          <p:cNvSpPr/>
          <p:nvPr/>
        </p:nvSpPr>
        <p:spPr>
          <a:xfrm>
            <a:off x="1586919" y="2373622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55" name="Google Shape;155;p16"/>
          <p:cNvSpPr/>
          <p:nvPr/>
        </p:nvSpPr>
        <p:spPr>
          <a:xfrm>
            <a:off x="1615076" y="2403386"/>
            <a:ext cx="309675" cy="684475"/>
          </a:xfrm>
          <a:custGeom>
            <a:avLst/>
            <a:gdLst/>
            <a:ahLst/>
            <a:cxnLst/>
            <a:rect l="l" t="t" r="r" b="b"/>
            <a:pathLst>
              <a:path w="12387" h="27379" extrusionOk="0">
                <a:moveTo>
                  <a:pt x="12387" y="27379"/>
                </a:moveTo>
                <a:lnTo>
                  <a:pt x="0" y="2737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6" name="Google Shape;156;p16"/>
          <p:cNvSpPr/>
          <p:nvPr/>
        </p:nvSpPr>
        <p:spPr>
          <a:xfrm>
            <a:off x="1404062" y="2610861"/>
            <a:ext cx="520626" cy="684475"/>
          </a:xfrm>
          <a:custGeom>
            <a:avLst/>
            <a:gdLst/>
            <a:ahLst/>
            <a:cxnLst/>
            <a:rect l="l" t="t" r="r" b="b"/>
            <a:pathLst>
              <a:path w="12387" h="27379" extrusionOk="0">
                <a:moveTo>
                  <a:pt x="12387" y="27379"/>
                </a:moveTo>
                <a:lnTo>
                  <a:pt x="0" y="27379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57" name="Google Shape;157;p16"/>
          <p:cNvSpPr/>
          <p:nvPr/>
        </p:nvSpPr>
        <p:spPr>
          <a:xfrm>
            <a:off x="1375915" y="2581108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158" name="Google Shape;158;p16"/>
          <p:cNvCxnSpPr/>
          <p:nvPr/>
        </p:nvCxnSpPr>
        <p:spPr>
          <a:xfrm>
            <a:off x="681625" y="2401775"/>
            <a:ext cx="1233300" cy="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9" name="Google Shape;159;p16"/>
          <p:cNvCxnSpPr/>
          <p:nvPr/>
        </p:nvCxnSpPr>
        <p:spPr>
          <a:xfrm>
            <a:off x="577486" y="2609262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0" name="Google Shape;160;p16"/>
          <p:cNvCxnSpPr/>
          <p:nvPr/>
        </p:nvCxnSpPr>
        <p:spPr>
          <a:xfrm>
            <a:off x="577486" y="2402057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1" name="Google Shape;161;p16"/>
          <p:cNvCxnSpPr/>
          <p:nvPr/>
        </p:nvCxnSpPr>
        <p:spPr>
          <a:xfrm>
            <a:off x="577486" y="3904662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62" name="Google Shape;162;p16"/>
          <p:cNvSpPr txBox="1"/>
          <p:nvPr/>
        </p:nvSpPr>
        <p:spPr>
          <a:xfrm>
            <a:off x="312396" y="220130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3" name="Google Shape;163;p16"/>
          <p:cNvSpPr txBox="1"/>
          <p:nvPr/>
        </p:nvSpPr>
        <p:spPr>
          <a:xfrm>
            <a:off x="312396" y="2410917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4" name="Google Shape;164;p16"/>
          <p:cNvSpPr txBox="1"/>
          <p:nvPr/>
        </p:nvSpPr>
        <p:spPr>
          <a:xfrm>
            <a:off x="312396" y="3708127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5" name="Google Shape;165;p16"/>
          <p:cNvSpPr txBox="1">
            <a:spLocks noGrp="1"/>
          </p:cNvSpPr>
          <p:nvPr>
            <p:ph type="body" idx="1"/>
          </p:nvPr>
        </p:nvSpPr>
        <p:spPr>
          <a:xfrm>
            <a:off x="12525" y="4240523"/>
            <a:ext cx="8520600" cy="1518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Q.  What’s the propagation delay?</a:t>
            </a:r>
            <a:endParaRPr dirty="0"/>
          </a:p>
        </p:txBody>
      </p:sp>
      <p:cxnSp>
        <p:nvCxnSpPr>
          <p:cNvPr id="166" name="Google Shape;166;p16"/>
          <p:cNvCxnSpPr/>
          <p:nvPr/>
        </p:nvCxnSpPr>
        <p:spPr>
          <a:xfrm>
            <a:off x="2687215" y="3191451"/>
            <a:ext cx="2578800" cy="713100"/>
          </a:xfrm>
          <a:prstGeom prst="bentConnector3">
            <a:avLst>
              <a:gd name="adj1" fmla="val 14745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7" name="Google Shape;167;p16"/>
          <p:cNvCxnSpPr/>
          <p:nvPr/>
        </p:nvCxnSpPr>
        <p:spPr>
          <a:xfrm>
            <a:off x="4519700" y="3293100"/>
            <a:ext cx="746100" cy="405000"/>
          </a:xfrm>
          <a:prstGeom prst="bentConnector3">
            <a:avLst>
              <a:gd name="adj1" fmla="val 53709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68" name="Google Shape;168;p16"/>
          <p:cNvCxnSpPr/>
          <p:nvPr/>
        </p:nvCxnSpPr>
        <p:spPr>
          <a:xfrm>
            <a:off x="5975972" y="3799424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69" name="Google Shape;169;p16"/>
          <p:cNvCxnSpPr/>
          <p:nvPr/>
        </p:nvCxnSpPr>
        <p:spPr>
          <a:xfrm>
            <a:off x="4536425" y="2607150"/>
            <a:ext cx="1756200" cy="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70" name="Google Shape;170;p16"/>
          <p:cNvSpPr txBox="1"/>
          <p:nvPr/>
        </p:nvSpPr>
        <p:spPr>
          <a:xfrm>
            <a:off x="6255996" y="359965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71" name="Google Shape;171;p16"/>
          <p:cNvSpPr txBox="1"/>
          <p:nvPr/>
        </p:nvSpPr>
        <p:spPr>
          <a:xfrm>
            <a:off x="6255996" y="241093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72" name="Google Shape;172;p16"/>
          <p:cNvCxnSpPr/>
          <p:nvPr/>
        </p:nvCxnSpPr>
        <p:spPr>
          <a:xfrm>
            <a:off x="578225" y="2401650"/>
            <a:ext cx="1336800" cy="300"/>
          </a:xfrm>
          <a:prstGeom prst="straightConnector1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3" name="Google Shape;173;p16"/>
          <p:cNvCxnSpPr/>
          <p:nvPr/>
        </p:nvCxnSpPr>
        <p:spPr>
          <a:xfrm>
            <a:off x="2379900" y="2503925"/>
            <a:ext cx="1600800" cy="686100"/>
          </a:xfrm>
          <a:prstGeom prst="bentConnector3">
            <a:avLst>
              <a:gd name="adj1" fmla="val 80744"/>
            </a:avLst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4" name="Google Shape;174;p16"/>
          <p:cNvCxnSpPr>
            <a:stCxn id="140" idx="3"/>
          </p:cNvCxnSpPr>
          <p:nvPr/>
        </p:nvCxnSpPr>
        <p:spPr>
          <a:xfrm>
            <a:off x="4434150" y="3293629"/>
            <a:ext cx="831600" cy="404400"/>
          </a:xfrm>
          <a:prstGeom prst="bentConnector3">
            <a:avLst>
              <a:gd name="adj1" fmla="val 58396"/>
            </a:avLst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75" name="Google Shape;175;p16"/>
          <p:cNvCxnSpPr/>
          <p:nvPr/>
        </p:nvCxnSpPr>
        <p:spPr>
          <a:xfrm>
            <a:off x="5654725" y="3798800"/>
            <a:ext cx="558600" cy="1200"/>
          </a:xfrm>
          <a:prstGeom prst="straightConnector1">
            <a:avLst/>
          </a:prstGeom>
          <a:noFill/>
          <a:ln w="38100" cap="flat" cmpd="sng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76" name="Google Shape;176;p16"/>
          <p:cNvSpPr txBox="1">
            <a:spLocks noGrp="1"/>
          </p:cNvSpPr>
          <p:nvPr>
            <p:ph type="body" idx="1"/>
          </p:nvPr>
        </p:nvSpPr>
        <p:spPr>
          <a:xfrm>
            <a:off x="59973" y="4564185"/>
            <a:ext cx="11189503" cy="1518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" dirty="0"/>
              <a:t>3 gate delays (highlighted)</a:t>
            </a:r>
            <a:endParaRPr dirty="0"/>
          </a:p>
          <a:p>
            <a:pPr marL="0" indent="0">
              <a:spcBef>
                <a:spcPts val="1600"/>
              </a:spcBef>
              <a:buNone/>
            </a:pPr>
            <a:r>
              <a:rPr lang="en" dirty="0"/>
              <a:t>Q.  What does the circuit accomplish?</a:t>
            </a:r>
            <a:endParaRPr dirty="0"/>
          </a:p>
          <a:p>
            <a:pPr>
              <a:buFont typeface="Wingdings" panose="05000000000000000000" pitchFamily="2" charset="2"/>
              <a:buChar char="Ø"/>
            </a:pPr>
            <a:r>
              <a:rPr lang="en" u="sng" dirty="0"/>
              <a:t>Algebra</a:t>
            </a:r>
            <a:r>
              <a:rPr lang="en" dirty="0"/>
              <a:t>:</a:t>
            </a:r>
            <a:endParaRPr dirty="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179" name="Google Shape;179;p16"/>
          <p:cNvSpPr txBox="1">
            <a:spLocks noGrp="1"/>
          </p:cNvSpPr>
          <p:nvPr>
            <p:ph type="body" idx="1"/>
          </p:nvPr>
        </p:nvSpPr>
        <p:spPr>
          <a:xfrm>
            <a:off x="1645119" y="5848778"/>
            <a:ext cx="5109300" cy="448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dirty="0">
                <a:solidFill>
                  <a:srgbClr val="0000FF"/>
                </a:solidFill>
              </a:rPr>
              <a:t> = </a:t>
            </a:r>
            <a:r>
              <a:rPr lang="e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dirty="0">
                <a:solidFill>
                  <a:srgbClr val="0000FF"/>
                </a:solidFill>
              </a:rPr>
              <a:t> ⊕ </a:t>
            </a:r>
            <a:r>
              <a:rPr lang="e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dirty="0">
                <a:solidFill>
                  <a:srgbClr val="0000FF"/>
                </a:solidFill>
              </a:rPr>
              <a:t> ⊕ </a:t>
            </a:r>
            <a:r>
              <a:rPr lang="en" dirty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 dirty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181" name="Google Shape;181;p16"/>
          <p:cNvCxnSpPr/>
          <p:nvPr/>
        </p:nvCxnSpPr>
        <p:spPr>
          <a:xfrm>
            <a:off x="6731418" y="2891200"/>
            <a:ext cx="8625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2" name="Google Shape;182;p16"/>
          <p:cNvSpPr txBox="1"/>
          <p:nvPr/>
        </p:nvSpPr>
        <p:spPr>
          <a:xfrm>
            <a:off x="7231740" y="2548075"/>
            <a:ext cx="1910400" cy="3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Aft>
                <a:spcPts val="1000"/>
              </a:spcAft>
            </a:pPr>
            <a:r>
              <a:rPr lang="en" sz="1300" dirty="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dirty="0"/>
              <a:t> </a:t>
            </a:r>
            <a:r>
              <a:rPr lang="en" sz="1300" dirty="0"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 dirty="0"/>
          </a:p>
        </p:txBody>
      </p:sp>
      <p:cxnSp>
        <p:nvCxnSpPr>
          <p:cNvPr id="183" name="Google Shape;183;p16"/>
          <p:cNvCxnSpPr/>
          <p:nvPr/>
        </p:nvCxnSpPr>
        <p:spPr>
          <a:xfrm>
            <a:off x="6731418" y="4101126"/>
            <a:ext cx="8625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84" name="Google Shape;184;p16"/>
          <p:cNvCxnSpPr>
            <a:cxnSpLocks/>
          </p:cNvCxnSpPr>
          <p:nvPr/>
        </p:nvCxnSpPr>
        <p:spPr>
          <a:xfrm>
            <a:off x="7246425" y="2668625"/>
            <a:ext cx="0" cy="26114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85" name="Google Shape;185;p16"/>
          <p:cNvSpPr txBox="1"/>
          <p:nvPr/>
        </p:nvSpPr>
        <p:spPr>
          <a:xfrm>
            <a:off x="4902600" y="4288300"/>
            <a:ext cx="1233300" cy="3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/>
              <a:t>Full Adder</a:t>
            </a:r>
            <a:endParaRPr/>
          </a:p>
        </p:txBody>
      </p:sp>
      <p:sp>
        <p:nvSpPr>
          <p:cNvPr id="186" name="Google Shape;186;p16"/>
          <p:cNvSpPr txBox="1"/>
          <p:nvPr/>
        </p:nvSpPr>
        <p:spPr>
          <a:xfrm>
            <a:off x="1198075" y="3526300"/>
            <a:ext cx="1490400" cy="3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1100">
                <a:solidFill>
                  <a:srgbClr val="0000FF"/>
                </a:solidFill>
              </a:rPr>
              <a:t>Half Adder</a:t>
            </a:r>
            <a:endParaRPr sz="1100">
              <a:solidFill>
                <a:srgbClr val="0000FF"/>
              </a:solidFill>
            </a:endParaRPr>
          </a:p>
        </p:txBody>
      </p:sp>
      <p:sp>
        <p:nvSpPr>
          <p:cNvPr id="187" name="Google Shape;187;p16"/>
          <p:cNvSpPr txBox="1"/>
          <p:nvPr/>
        </p:nvSpPr>
        <p:spPr>
          <a:xfrm>
            <a:off x="3255475" y="3641605"/>
            <a:ext cx="1490400" cy="3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 sz="1100">
                <a:solidFill>
                  <a:srgbClr val="0000FF"/>
                </a:solidFill>
              </a:rPr>
              <a:t>Half Adder</a:t>
            </a:r>
            <a:endParaRPr sz="1100">
              <a:solidFill>
                <a:srgbClr val="0000FF"/>
              </a:solidFill>
            </a:endParaRPr>
          </a:p>
        </p:txBody>
      </p:sp>
      <p:sp>
        <p:nvSpPr>
          <p:cNvPr id="188" name="Google Shape;188;p16"/>
          <p:cNvSpPr txBox="1"/>
          <p:nvPr/>
        </p:nvSpPr>
        <p:spPr>
          <a:xfrm>
            <a:off x="7941236" y="51582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189" name="Google Shape;189;p16"/>
          <p:cNvCxnSpPr/>
          <p:nvPr/>
        </p:nvCxnSpPr>
        <p:spPr>
          <a:xfrm rot="5400000">
            <a:off x="7902428" y="5000652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0" name="Google Shape;190;p16"/>
          <p:cNvCxnSpPr/>
          <p:nvPr/>
        </p:nvCxnSpPr>
        <p:spPr>
          <a:xfrm rot="5400000">
            <a:off x="8109632" y="5000652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1" name="Google Shape;191;p16"/>
          <p:cNvCxnSpPr/>
          <p:nvPr/>
        </p:nvCxnSpPr>
        <p:spPr>
          <a:xfrm rot="5400000">
            <a:off x="8009089" y="5770766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2" name="Google Shape;192;p16"/>
          <p:cNvCxnSpPr/>
          <p:nvPr/>
        </p:nvCxnSpPr>
        <p:spPr>
          <a:xfrm rot="10800000">
            <a:off x="7622293" y="53828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193" name="Google Shape;193;p16"/>
          <p:cNvCxnSpPr/>
          <p:nvPr/>
        </p:nvCxnSpPr>
        <p:spPr>
          <a:xfrm rot="10800000">
            <a:off x="8392407" y="53828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194" name="Google Shape;194;p16"/>
          <p:cNvSpPr txBox="1"/>
          <p:nvPr/>
        </p:nvSpPr>
        <p:spPr>
          <a:xfrm>
            <a:off x="8027143" y="584194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5" name="Google Shape;195;p16"/>
          <p:cNvSpPr txBox="1"/>
          <p:nvPr/>
        </p:nvSpPr>
        <p:spPr>
          <a:xfrm>
            <a:off x="7359891" y="5310763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Google Shape;196;p16"/>
          <p:cNvSpPr txBox="1"/>
          <p:nvPr/>
        </p:nvSpPr>
        <p:spPr>
          <a:xfrm>
            <a:off x="8703669" y="5310763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7" name="Google Shape;197;p16"/>
          <p:cNvSpPr txBox="1"/>
          <p:nvPr/>
        </p:nvSpPr>
        <p:spPr>
          <a:xfrm>
            <a:off x="7911839" y="4498165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8" name="Google Shape;198;p16"/>
          <p:cNvSpPr txBox="1"/>
          <p:nvPr/>
        </p:nvSpPr>
        <p:spPr>
          <a:xfrm>
            <a:off x="8121891" y="4498165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999;g5d03733490_0_363">
            <a:extLst>
              <a:ext uri="{FF2B5EF4-FFF2-40B4-BE49-F238E27FC236}">
                <a16:creationId xmlns:a16="http://schemas.microsoft.com/office/drawing/2014/main" id="{3A22F8C4-EA99-E8AD-7CE9-09F70088518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8"/>
          <p:cNvSpPr txBox="1"/>
          <p:nvPr/>
        </p:nvSpPr>
        <p:spPr>
          <a:xfrm>
            <a:off x="4629749" y="3536171"/>
            <a:ext cx="2128041" cy="3456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FS   </a:t>
            </a:r>
            <a:r>
              <a:rPr lang="en" dirty="0" err="1"/>
              <a:t>func</a:t>
            </a:r>
            <a:endParaRPr dirty="0"/>
          </a:p>
          <a:p>
            <a:pPr>
              <a:spcBef>
                <a:spcPts val="1000"/>
              </a:spcBef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0001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0010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−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1000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*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0100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^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0101 A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 dirty="0">
                <a:solidFill>
                  <a:schemeClr val="dk1"/>
                </a:solidFill>
              </a:rPr>
              <a:t> </a:t>
            </a: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1101 B</a:t>
            </a:r>
            <a:endParaRPr dirty="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endParaRPr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9" name="Google Shape;279;p18"/>
          <p:cNvSpPr txBox="1"/>
          <p:nvPr/>
        </p:nvSpPr>
        <p:spPr>
          <a:xfrm>
            <a:off x="2223650" y="3688001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80" name="Google Shape;280;p18"/>
          <p:cNvSpPr txBox="1">
            <a:spLocks noGrp="1"/>
          </p:cNvSpPr>
          <p:nvPr>
            <p:ph type="title"/>
          </p:nvPr>
        </p:nvSpPr>
        <p:spPr>
          <a:xfrm>
            <a:off x="311699" y="238657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Functional Unit</a:t>
            </a:r>
            <a:endParaRPr dirty="0"/>
          </a:p>
        </p:txBody>
      </p:sp>
      <p:sp>
        <p:nvSpPr>
          <p:cNvPr id="281" name="Google Shape;281;p18"/>
          <p:cNvSpPr txBox="1">
            <a:spLocks noGrp="1"/>
          </p:cNvSpPr>
          <p:nvPr>
            <p:ph type="body" idx="1"/>
          </p:nvPr>
        </p:nvSpPr>
        <p:spPr>
          <a:xfrm>
            <a:off x="311699" y="874957"/>
            <a:ext cx="8520600" cy="1596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Hardware circuits are fixed</a:t>
            </a:r>
            <a:endParaRPr dirty="0"/>
          </a:p>
        </p:txBody>
      </p:sp>
      <p:sp>
        <p:nvSpPr>
          <p:cNvPr id="282" name="Google Shape;282;p18"/>
          <p:cNvSpPr txBox="1">
            <a:spLocks noGrp="1"/>
          </p:cNvSpPr>
          <p:nvPr>
            <p:ph type="body" idx="1"/>
          </p:nvPr>
        </p:nvSpPr>
        <p:spPr>
          <a:xfrm>
            <a:off x="311699" y="1384784"/>
            <a:ext cx="9735811" cy="14814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" dirty="0"/>
              <a:t>Can’t adjust wires / gates while running</a:t>
            </a:r>
            <a:endParaRPr dirty="0"/>
          </a:p>
          <a:p>
            <a:pPr>
              <a:buFont typeface="Wingdings" panose="05000000000000000000" pitchFamily="2" charset="2"/>
              <a:buChar char="Ø"/>
            </a:pPr>
            <a:r>
              <a:rPr lang="en" dirty="0"/>
              <a:t>Build </a:t>
            </a:r>
            <a:r>
              <a:rPr lang="en" u="sng" dirty="0"/>
              <a:t>control wires</a:t>
            </a:r>
            <a:r>
              <a:rPr lang="en" dirty="0"/>
              <a:t> to parametrize its function</a:t>
            </a:r>
            <a:endParaRPr dirty="0"/>
          </a:p>
        </p:txBody>
      </p:sp>
      <p:sp>
        <p:nvSpPr>
          <p:cNvPr id="283" name="Google Shape;283;p18"/>
          <p:cNvSpPr txBox="1">
            <a:spLocks noGrp="1"/>
          </p:cNvSpPr>
          <p:nvPr>
            <p:ph type="body" idx="1"/>
          </p:nvPr>
        </p:nvSpPr>
        <p:spPr>
          <a:xfrm>
            <a:off x="311700" y="2995025"/>
            <a:ext cx="8520600" cy="605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Function Unit: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84" name="Google Shape;284;p18"/>
          <p:cNvSpPr/>
          <p:nvPr/>
        </p:nvSpPr>
        <p:spPr>
          <a:xfrm rot="10800000" flipH="1">
            <a:off x="933250" y="4198575"/>
            <a:ext cx="2200500" cy="826500"/>
          </a:xfrm>
          <a:prstGeom prst="trapezoid">
            <a:avLst>
              <a:gd name="adj" fmla="val 55210"/>
            </a:avLst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cxnSp>
        <p:nvCxnSpPr>
          <p:cNvPr id="285" name="Google Shape;285;p18"/>
          <p:cNvCxnSpPr/>
          <p:nvPr/>
        </p:nvCxnSpPr>
        <p:spPr>
          <a:xfrm flipH="1">
            <a:off x="2434300" y="3850236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86" name="Google Shape;286;p18"/>
          <p:cNvCxnSpPr/>
          <p:nvPr/>
        </p:nvCxnSpPr>
        <p:spPr>
          <a:xfrm rot="5400000">
            <a:off x="1342040" y="3962717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87" name="Google Shape;287;p18"/>
          <p:cNvCxnSpPr/>
          <p:nvPr/>
        </p:nvCxnSpPr>
        <p:spPr>
          <a:xfrm flipH="1">
            <a:off x="1519900" y="3850236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88" name="Google Shape;288;p18"/>
          <p:cNvSpPr txBox="1"/>
          <p:nvPr/>
        </p:nvSpPr>
        <p:spPr>
          <a:xfrm>
            <a:off x="1309250" y="3688001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89" name="Google Shape;289;p18"/>
          <p:cNvSpPr txBox="1"/>
          <p:nvPr/>
        </p:nvSpPr>
        <p:spPr>
          <a:xfrm>
            <a:off x="1135044" y="4112163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opA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0" name="Google Shape;290;p18"/>
          <p:cNvCxnSpPr/>
          <p:nvPr/>
        </p:nvCxnSpPr>
        <p:spPr>
          <a:xfrm rot="5400000">
            <a:off x="1799240" y="5265584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1" name="Google Shape;291;p18"/>
          <p:cNvCxnSpPr/>
          <p:nvPr/>
        </p:nvCxnSpPr>
        <p:spPr>
          <a:xfrm flipH="1">
            <a:off x="1977100" y="5153103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2" name="Google Shape;292;p18"/>
          <p:cNvSpPr txBox="1"/>
          <p:nvPr/>
        </p:nvSpPr>
        <p:spPr>
          <a:xfrm>
            <a:off x="1766450" y="4990868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93" name="Google Shape;293;p18"/>
          <p:cNvSpPr txBox="1"/>
          <p:nvPr/>
        </p:nvSpPr>
        <p:spPr>
          <a:xfrm>
            <a:off x="2039487" y="4112163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opB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94" name="Google Shape;294;p18"/>
          <p:cNvSpPr txBox="1"/>
          <p:nvPr/>
        </p:nvSpPr>
        <p:spPr>
          <a:xfrm>
            <a:off x="1592244" y="4675432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res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5" name="Google Shape;295;p18"/>
          <p:cNvCxnSpPr/>
          <p:nvPr/>
        </p:nvCxnSpPr>
        <p:spPr>
          <a:xfrm flipH="1">
            <a:off x="2905905" y="4608366"/>
            <a:ext cx="4887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96" name="Google Shape;296;p18"/>
          <p:cNvCxnSpPr/>
          <p:nvPr/>
        </p:nvCxnSpPr>
        <p:spPr>
          <a:xfrm flipH="1">
            <a:off x="3144991" y="4555949"/>
            <a:ext cx="111300" cy="114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7" name="Google Shape;297;p18"/>
          <p:cNvSpPr txBox="1"/>
          <p:nvPr/>
        </p:nvSpPr>
        <p:spPr>
          <a:xfrm>
            <a:off x="3034470" y="4363844"/>
            <a:ext cx="467400" cy="46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4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298" name="Google Shape;298;p18"/>
          <p:cNvSpPr txBox="1"/>
          <p:nvPr/>
        </p:nvSpPr>
        <p:spPr>
          <a:xfrm>
            <a:off x="2285511" y="4397050"/>
            <a:ext cx="888300" cy="3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FS</a:t>
            </a:r>
            <a:endParaRPr baseline="-2500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99" name="Google Shape;299;p18"/>
          <p:cNvCxnSpPr/>
          <p:nvPr/>
        </p:nvCxnSpPr>
        <p:spPr>
          <a:xfrm rot="5400000">
            <a:off x="2256440" y="3962717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00" name="Google Shape;300;p18"/>
          <p:cNvSpPr txBox="1">
            <a:spLocks noGrp="1"/>
          </p:cNvSpPr>
          <p:nvPr>
            <p:ph type="body" idx="1"/>
          </p:nvPr>
        </p:nvSpPr>
        <p:spPr>
          <a:xfrm>
            <a:off x="4578900" y="2995025"/>
            <a:ext cx="8520600" cy="605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Function Select: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cxnSp>
        <p:nvCxnSpPr>
          <p:cNvPr id="301" name="Google Shape;301;p18"/>
          <p:cNvCxnSpPr>
            <a:cxnSpLocks/>
          </p:cNvCxnSpPr>
          <p:nvPr/>
        </p:nvCxnSpPr>
        <p:spPr>
          <a:xfrm>
            <a:off x="4674018" y="3958000"/>
            <a:ext cx="128433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2" name="Google Shape;302;p18"/>
          <p:cNvCxnSpPr/>
          <p:nvPr/>
        </p:nvCxnSpPr>
        <p:spPr>
          <a:xfrm>
            <a:off x="5297884" y="3735425"/>
            <a:ext cx="0" cy="20772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03" name="Google Shape;303;p18"/>
          <p:cNvCxnSpPr/>
          <p:nvPr/>
        </p:nvCxnSpPr>
        <p:spPr>
          <a:xfrm>
            <a:off x="5238750" y="5154225"/>
            <a:ext cx="1272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" name="Google Shape;999;g5d03733490_0_363">
            <a:extLst>
              <a:ext uri="{FF2B5EF4-FFF2-40B4-BE49-F238E27FC236}">
                <a16:creationId xmlns:a16="http://schemas.microsoft.com/office/drawing/2014/main" id="{09BEA6F5-CFAE-34C5-1E7E-3AC95F5EDE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9"/>
          <p:cNvSpPr txBox="1"/>
          <p:nvPr/>
        </p:nvSpPr>
        <p:spPr>
          <a:xfrm>
            <a:off x="3768194" y="3201450"/>
            <a:ext cx="3792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309" name="Google Shape;309;p19"/>
          <p:cNvSpPr txBox="1">
            <a:spLocks noGrp="1"/>
          </p:cNvSpPr>
          <p:nvPr>
            <p:ph type="title"/>
          </p:nvPr>
        </p:nvSpPr>
        <p:spPr>
          <a:xfrm>
            <a:off x="311700" y="1065972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Functional Unit:  Adder-Subtractor</a:t>
            </a:r>
            <a:endParaRPr dirty="0"/>
          </a:p>
        </p:txBody>
      </p:sp>
      <p:sp>
        <p:nvSpPr>
          <p:cNvPr id="310" name="Google Shape;310;p19"/>
          <p:cNvSpPr txBox="1">
            <a:spLocks noGrp="1"/>
          </p:cNvSpPr>
          <p:nvPr>
            <p:ph type="body" idx="1"/>
          </p:nvPr>
        </p:nvSpPr>
        <p:spPr>
          <a:xfrm>
            <a:off x="311700" y="1852025"/>
            <a:ext cx="1557900" cy="3795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311" name="Google Shape;311;p19"/>
          <p:cNvSpPr txBox="1"/>
          <p:nvPr/>
        </p:nvSpPr>
        <p:spPr>
          <a:xfrm>
            <a:off x="2940425" y="3628925"/>
            <a:ext cx="1557900" cy="6081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Adder-32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312" name="Google Shape;312;p19"/>
          <p:cNvCxnSpPr/>
          <p:nvPr/>
        </p:nvCxnSpPr>
        <p:spPr>
          <a:xfrm rot="5400000">
            <a:off x="3214080" y="3454965"/>
            <a:ext cx="360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3" name="Google Shape;313;p19"/>
          <p:cNvCxnSpPr/>
          <p:nvPr/>
        </p:nvCxnSpPr>
        <p:spPr>
          <a:xfrm rot="5400000">
            <a:off x="3878471" y="3454965"/>
            <a:ext cx="360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4" name="Google Shape;314;p19"/>
          <p:cNvCxnSpPr/>
          <p:nvPr/>
        </p:nvCxnSpPr>
        <p:spPr>
          <a:xfrm flipH="1">
            <a:off x="3337788" y="33685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15" name="Google Shape;315;p19"/>
          <p:cNvCxnSpPr/>
          <p:nvPr/>
        </p:nvCxnSpPr>
        <p:spPr>
          <a:xfrm flipH="1">
            <a:off x="4001550" y="33685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16" name="Google Shape;316;p19"/>
          <p:cNvSpPr txBox="1"/>
          <p:nvPr/>
        </p:nvSpPr>
        <p:spPr>
          <a:xfrm>
            <a:off x="3104206" y="3201450"/>
            <a:ext cx="4674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cxnSp>
        <p:nvCxnSpPr>
          <p:cNvPr id="317" name="Google Shape;317;p19"/>
          <p:cNvCxnSpPr/>
          <p:nvPr/>
        </p:nvCxnSpPr>
        <p:spPr>
          <a:xfrm rot="10800000">
            <a:off x="4499252" y="393269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8" name="Google Shape;318;p19"/>
          <p:cNvCxnSpPr/>
          <p:nvPr/>
        </p:nvCxnSpPr>
        <p:spPr>
          <a:xfrm rot="10800000">
            <a:off x="2622073" y="3932693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19" name="Google Shape;319;p19"/>
          <p:cNvCxnSpPr/>
          <p:nvPr/>
        </p:nvCxnSpPr>
        <p:spPr>
          <a:xfrm rot="5400000">
            <a:off x="3539740" y="4415299"/>
            <a:ext cx="3600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0" name="Google Shape;320;p19"/>
          <p:cNvCxnSpPr/>
          <p:nvPr/>
        </p:nvCxnSpPr>
        <p:spPr>
          <a:xfrm flipH="1">
            <a:off x="3663450" y="4328829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21" name="Google Shape;321;p19"/>
          <p:cNvSpPr txBox="1"/>
          <p:nvPr/>
        </p:nvSpPr>
        <p:spPr>
          <a:xfrm>
            <a:off x="3432887" y="4173500"/>
            <a:ext cx="4674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sp>
        <p:nvSpPr>
          <p:cNvPr id="322" name="Google Shape;322;p19"/>
          <p:cNvSpPr/>
          <p:nvPr/>
        </p:nvSpPr>
        <p:spPr>
          <a:xfrm rot="5400000">
            <a:off x="3946559" y="2932549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3" name="Google Shape;323;p19"/>
          <p:cNvSpPr/>
          <p:nvPr/>
        </p:nvSpPr>
        <p:spPr>
          <a:xfrm rot="-5400000" flipH="1">
            <a:off x="3721285" y="2932549"/>
            <a:ext cx="451181" cy="225026"/>
          </a:xfrm>
          <a:custGeom>
            <a:avLst/>
            <a:gdLst/>
            <a:ahLst/>
            <a:cxnLst/>
            <a:rect l="l" t="t" r="r" b="b"/>
            <a:pathLst>
              <a:path w="48423" h="13231" extrusionOk="0">
                <a:moveTo>
                  <a:pt x="0" y="0"/>
                </a:moveTo>
                <a:cubicBezTo>
                  <a:pt x="6053" y="938"/>
                  <a:pt x="28247" y="3425"/>
                  <a:pt x="36317" y="5630"/>
                </a:cubicBezTo>
                <a:cubicBezTo>
                  <a:pt x="44388" y="7835"/>
                  <a:pt x="46405" y="11964"/>
                  <a:pt x="48423" y="13231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4" name="Google Shape;324;p19"/>
          <p:cNvSpPr/>
          <p:nvPr/>
        </p:nvSpPr>
        <p:spPr>
          <a:xfrm rot="5400000">
            <a:off x="4017084" y="2638789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325" name="Google Shape;325;p19"/>
          <p:cNvCxnSpPr/>
          <p:nvPr/>
        </p:nvCxnSpPr>
        <p:spPr>
          <a:xfrm rot="5400000">
            <a:off x="3795947" y="2645444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326" name="Google Shape;326;p19"/>
          <p:cNvCxnSpPr/>
          <p:nvPr/>
        </p:nvCxnSpPr>
        <p:spPr>
          <a:xfrm rot="5400000">
            <a:off x="4003151" y="2645444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327" name="Google Shape;327;p19"/>
          <p:cNvSpPr/>
          <p:nvPr/>
        </p:nvSpPr>
        <p:spPr>
          <a:xfrm rot="5400000">
            <a:off x="4017084" y="2562589"/>
            <a:ext cx="84919" cy="448879"/>
          </a:xfrm>
          <a:custGeom>
            <a:avLst/>
            <a:gdLst/>
            <a:ahLst/>
            <a:cxnLst/>
            <a:rect l="l" t="t" r="r" b="b"/>
            <a:pathLst>
              <a:path w="6897" h="26393" extrusionOk="0">
                <a:moveTo>
                  <a:pt x="0" y="0"/>
                </a:moveTo>
                <a:cubicBezTo>
                  <a:pt x="1150" y="2217"/>
                  <a:pt x="6897" y="8903"/>
                  <a:pt x="6897" y="13302"/>
                </a:cubicBezTo>
                <a:cubicBezTo>
                  <a:pt x="6897" y="17701"/>
                  <a:pt x="1150" y="24211"/>
                  <a:pt x="0" y="26393"/>
                </a:cubicBez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8" name="Google Shape;328;p19"/>
          <p:cNvSpPr txBox="1">
            <a:spLocks noGrp="1"/>
          </p:cNvSpPr>
          <p:nvPr>
            <p:ph type="body" idx="1"/>
          </p:nvPr>
        </p:nvSpPr>
        <p:spPr>
          <a:xfrm>
            <a:off x="7583075" y="1852025"/>
            <a:ext cx="1249200" cy="3795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/>
              <a:t> </a:t>
            </a:r>
            <a:endParaRPr/>
          </a:p>
        </p:txBody>
      </p:sp>
      <p:cxnSp>
        <p:nvCxnSpPr>
          <p:cNvPr id="329" name="Google Shape;329;p19"/>
          <p:cNvCxnSpPr/>
          <p:nvPr/>
        </p:nvCxnSpPr>
        <p:spPr>
          <a:xfrm>
            <a:off x="3393900" y="2255375"/>
            <a:ext cx="0" cy="1074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0" name="Google Shape;330;p19"/>
          <p:cNvSpPr txBox="1"/>
          <p:nvPr/>
        </p:nvSpPr>
        <p:spPr>
          <a:xfrm>
            <a:off x="3243598" y="1936500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31" name="Google Shape;331;p19"/>
          <p:cNvCxnSpPr/>
          <p:nvPr/>
        </p:nvCxnSpPr>
        <p:spPr>
          <a:xfrm>
            <a:off x="3954575" y="2255375"/>
            <a:ext cx="0" cy="548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2" name="Google Shape;332;p19"/>
          <p:cNvSpPr txBox="1"/>
          <p:nvPr/>
        </p:nvSpPr>
        <p:spPr>
          <a:xfrm>
            <a:off x="3696972" y="2272115"/>
            <a:ext cx="3792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chemeClr val="dk2"/>
                </a:solidFill>
              </a:rPr>
              <a:t>32</a:t>
            </a:r>
            <a:endParaRPr sz="900">
              <a:solidFill>
                <a:schemeClr val="dk2"/>
              </a:solidFill>
            </a:endParaRPr>
          </a:p>
        </p:txBody>
      </p:sp>
      <p:cxnSp>
        <p:nvCxnSpPr>
          <p:cNvPr id="333" name="Google Shape;333;p19"/>
          <p:cNvCxnSpPr/>
          <p:nvPr/>
        </p:nvCxnSpPr>
        <p:spPr>
          <a:xfrm flipH="1">
            <a:off x="3897970" y="2444154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4" name="Google Shape;334;p19"/>
          <p:cNvSpPr txBox="1"/>
          <p:nvPr/>
        </p:nvSpPr>
        <p:spPr>
          <a:xfrm>
            <a:off x="3809356" y="1936500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5" name="Google Shape;335;p19"/>
          <p:cNvSpPr txBox="1"/>
          <p:nvPr/>
        </p:nvSpPr>
        <p:spPr>
          <a:xfrm>
            <a:off x="3575778" y="4473502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6" name="Google Shape;336;p19"/>
          <p:cNvSpPr txBox="1"/>
          <p:nvPr/>
        </p:nvSpPr>
        <p:spPr>
          <a:xfrm>
            <a:off x="2371513" y="3721458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37" name="Google Shape;337;p19"/>
          <p:cNvSpPr/>
          <p:nvPr/>
        </p:nvSpPr>
        <p:spPr>
          <a:xfrm>
            <a:off x="4161801" y="2493100"/>
            <a:ext cx="1217141" cy="194150"/>
          </a:xfrm>
          <a:custGeom>
            <a:avLst/>
            <a:gdLst/>
            <a:ahLst/>
            <a:cxnLst/>
            <a:rect l="l" t="t" r="r" b="b"/>
            <a:pathLst>
              <a:path w="28873" h="7766" extrusionOk="0">
                <a:moveTo>
                  <a:pt x="0" y="7766"/>
                </a:moveTo>
                <a:lnTo>
                  <a:pt x="0" y="0"/>
                </a:lnTo>
                <a:lnTo>
                  <a:pt x="28873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" name="Google Shape;338;p19"/>
          <p:cNvSpPr/>
          <p:nvPr/>
        </p:nvSpPr>
        <p:spPr>
          <a:xfrm>
            <a:off x="4838178" y="2465057"/>
            <a:ext cx="58200" cy="573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39" name="Google Shape;339;p19"/>
          <p:cNvSpPr txBox="1"/>
          <p:nvPr/>
        </p:nvSpPr>
        <p:spPr>
          <a:xfrm>
            <a:off x="5399600" y="2281126"/>
            <a:ext cx="510300" cy="30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FS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0" name="Google Shape;340;p19"/>
          <p:cNvSpPr/>
          <p:nvPr/>
        </p:nvSpPr>
        <p:spPr>
          <a:xfrm rot="5400000" flipH="1">
            <a:off x="4052087" y="3116763"/>
            <a:ext cx="1436576" cy="194150"/>
          </a:xfrm>
          <a:custGeom>
            <a:avLst/>
            <a:gdLst/>
            <a:ahLst/>
            <a:cxnLst/>
            <a:rect l="l" t="t" r="r" b="b"/>
            <a:pathLst>
              <a:path w="28873" h="7766" extrusionOk="0">
                <a:moveTo>
                  <a:pt x="0" y="7766"/>
                </a:moveTo>
                <a:lnTo>
                  <a:pt x="0" y="0"/>
                </a:lnTo>
                <a:lnTo>
                  <a:pt x="28873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1" name="Google Shape;341;p19"/>
          <p:cNvSpPr txBox="1"/>
          <p:nvPr/>
        </p:nvSpPr>
        <p:spPr>
          <a:xfrm>
            <a:off x="5831625" y="2984350"/>
            <a:ext cx="2602500" cy="26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indent="-342900">
              <a:buClr>
                <a:schemeClr val="dk2"/>
              </a:buClr>
              <a:buSzPts val="1800"/>
              <a:buChar char="●"/>
            </a:pPr>
            <a:r>
              <a:rPr lang="en" dirty="0">
                <a:solidFill>
                  <a:schemeClr val="dk2"/>
                </a:solidFill>
              </a:rPr>
              <a:t>if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FS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" dirty="0">
                <a:solidFill>
                  <a:schemeClr val="dk2"/>
                </a:solidFill>
              </a:rPr>
              <a:t> then</a:t>
            </a:r>
            <a:endParaRPr dirty="0">
              <a:solidFill>
                <a:schemeClr val="dk2"/>
              </a:solidFill>
            </a:endParaRPr>
          </a:p>
          <a:p>
            <a:pPr marL="457200"/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dirty="0">
                <a:solidFill>
                  <a:schemeClr val="dk2"/>
                </a:solidFill>
              </a:rPr>
              <a:t> =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indent="-342900">
              <a:spcBef>
                <a:spcPts val="1000"/>
              </a:spcBef>
              <a:buClr>
                <a:schemeClr val="dk2"/>
              </a:buClr>
              <a:buSzPts val="1800"/>
              <a:buChar char="●"/>
            </a:pPr>
            <a:r>
              <a:rPr lang="en" dirty="0">
                <a:solidFill>
                  <a:schemeClr val="dk2"/>
                </a:solidFill>
              </a:rPr>
              <a:t>if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FS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==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" dirty="0">
                <a:solidFill>
                  <a:schemeClr val="dk2"/>
                </a:solidFill>
              </a:rPr>
              <a:t> then</a:t>
            </a:r>
            <a:endParaRPr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342" name="Google Shape;342;p19"/>
          <p:cNvCxnSpPr/>
          <p:nvPr/>
        </p:nvCxnSpPr>
        <p:spPr>
          <a:xfrm>
            <a:off x="7182025" y="4086875"/>
            <a:ext cx="1386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43" name="Google Shape;343;p19"/>
          <p:cNvSpPr txBox="1"/>
          <p:nvPr/>
        </p:nvSpPr>
        <p:spPr>
          <a:xfrm>
            <a:off x="5831625" y="4212662"/>
            <a:ext cx="2602500" cy="26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/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>
                <a:solidFill>
                  <a:schemeClr val="dk2"/>
                </a:solidFill>
              </a:rPr>
              <a:t> =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−</a:t>
            </a:r>
            <a:r>
              <a:rPr lang="en">
                <a:solidFill>
                  <a:schemeClr val="dk2"/>
                </a:solidFill>
              </a:rPr>
              <a:t> </a:t>
            </a:r>
            <a:r>
              <a:rPr lang="en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B  </a:t>
            </a:r>
            <a:endParaRPr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44" name="Google Shape;344;p19"/>
          <p:cNvSpPr txBox="1"/>
          <p:nvPr/>
        </p:nvSpPr>
        <p:spPr>
          <a:xfrm>
            <a:off x="5831625" y="3931213"/>
            <a:ext cx="2602500" cy="263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/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dirty="0">
                <a:solidFill>
                  <a:schemeClr val="dk2"/>
                </a:solidFill>
              </a:rPr>
              <a:t> =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 dirty="0">
                <a:solidFill>
                  <a:schemeClr val="dk2"/>
                </a:solidFill>
              </a:rPr>
              <a:t> 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+</a:t>
            </a:r>
            <a:r>
              <a:rPr lang="en" dirty="0">
                <a:solidFill>
                  <a:schemeClr val="dk2"/>
                </a:solidFill>
              </a:rPr>
              <a:t> </a:t>
            </a:r>
            <a:r>
              <a:rPr lang="en" dirty="0">
                <a:solidFill>
                  <a:schemeClr val="dk2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dirty="0">
              <a:solidFill>
                <a:schemeClr val="dk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999;g5d03733490_0_363">
            <a:extLst>
              <a:ext uri="{FF2B5EF4-FFF2-40B4-BE49-F238E27FC236}">
                <a16:creationId xmlns:a16="http://schemas.microsoft.com/office/drawing/2014/main" id="{9C0E6E92-2617-38B2-581B-A20650D7490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19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Synchronous Digital Systems (SDS)</a:t>
            </a:r>
            <a:endParaRPr sz="2800" dirty="0"/>
          </a:p>
        </p:txBody>
      </p:sp>
      <p:sp>
        <p:nvSpPr>
          <p:cNvPr id="411" name="Google Shape;411;p26"/>
          <p:cNvSpPr txBox="1"/>
          <p:nvPr/>
        </p:nvSpPr>
        <p:spPr>
          <a:xfrm>
            <a:off x="685800" y="2192338"/>
            <a:ext cx="7848600" cy="42755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3500" tIns="25400" rIns="63500" bIns="25400" anchor="t" anchorCtr="0">
            <a:noAutofit/>
          </a:bodyPr>
          <a:lstStyle/>
          <a:p>
            <a:pPr marL="203200" marR="0" lvl="0" indent="-203200" algn="l" rtl="0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"/>
              <a:buNone/>
            </a:pP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Synchronous: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190500" algn="l" rtl="0">
              <a:lnSpc>
                <a:spcPct val="85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All operations coordinated by a central clock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57300" marR="0" lvl="2" indent="-342900" algn="l" rtl="0">
              <a:lnSpc>
                <a:spcPct val="85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“Heartbeat” of the system (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processor frequency)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03200" marR="0" lvl="0" indent="-203200" algn="l" rtl="0">
              <a:lnSpc>
                <a:spcPct val="75000"/>
              </a:lnSpc>
              <a:spcBef>
                <a:spcPts val="208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Times"/>
              <a:buNone/>
            </a:pP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Digital: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190500" algn="l" rtl="0">
              <a:lnSpc>
                <a:spcPct val="85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Represent all values with two discrete values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685800" marR="0" lvl="1" indent="-190500" algn="l" rtl="0">
              <a:lnSpc>
                <a:spcPct val="85000"/>
              </a:lnSpc>
              <a:spcBef>
                <a:spcPts val="112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Electrical signals are treated as 1’s and 0’s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409700" marR="0" lvl="2" indent="-457200" algn="l" rtl="0">
              <a:lnSpc>
                <a:spcPct val="85000"/>
              </a:lnSpc>
              <a:spcBef>
                <a:spcPts val="9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‒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High/Low voltage represent True/False, 1/0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2" name="Google Shape;412;p26"/>
          <p:cNvSpPr txBox="1"/>
          <p:nvPr/>
        </p:nvSpPr>
        <p:spPr>
          <a:xfrm>
            <a:off x="822325" y="1268413"/>
            <a:ext cx="7635875" cy="830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Hardware of a processor (e.g., RISC-V) is an example of a Synchronous Digital System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067495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Combinational vs. Sequential Logic</a:t>
            </a:r>
            <a:endParaRPr sz="2800" dirty="0"/>
          </a:p>
        </p:txBody>
      </p:sp>
      <p:sp>
        <p:nvSpPr>
          <p:cNvPr id="981" name="Google Shape;981;p43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Digital Systems 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consist of two basic types of circuits: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Combinational Logic (CL)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 is a function of the inputs only, not the history of its execution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add A, B (ALUs)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Sequential Logic (SL)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Circuits that “remember” or store information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Also called “State Elements”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Memory and registers </a:t>
            </a:r>
            <a:endParaRPr dirty="0"/>
          </a:p>
        </p:txBody>
      </p:sp>
      <p:sp>
        <p:nvSpPr>
          <p:cNvPr id="982" name="Google Shape;982;p43"/>
          <p:cNvSpPr/>
          <p:nvPr/>
        </p:nvSpPr>
        <p:spPr>
          <a:xfrm>
            <a:off x="457200" y="4443715"/>
            <a:ext cx="8229600" cy="1780673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3" name="Google Shape;983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771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F0EA0D8-88D2-84E4-623E-ABD8DFE2A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250" y="1644652"/>
            <a:ext cx="8191500" cy="1939727"/>
          </a:xfrm>
        </p:spPr>
        <p:txBody>
          <a:bodyPr/>
          <a:lstStyle/>
          <a:p>
            <a:r>
              <a:rPr lang="en-US" dirty="0"/>
              <a:t>Sequential Logic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083998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9"/>
          <p:cNvSpPr txBox="1">
            <a:spLocks noGrp="1"/>
          </p:cNvSpPr>
          <p:nvPr>
            <p:ph type="title"/>
          </p:nvPr>
        </p:nvSpPr>
        <p:spPr>
          <a:xfrm>
            <a:off x="311700" y="326457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Digital State Machines</a:t>
            </a:r>
            <a:endParaRPr dirty="0"/>
          </a:p>
        </p:txBody>
      </p:sp>
      <p:sp>
        <p:nvSpPr>
          <p:cNvPr id="232" name="Google Shape;232;p19"/>
          <p:cNvSpPr txBox="1">
            <a:spLocks noGrp="1"/>
          </p:cNvSpPr>
          <p:nvPr>
            <p:ph type="body" idx="1"/>
          </p:nvPr>
        </p:nvSpPr>
        <p:spPr>
          <a:xfrm>
            <a:off x="268156" y="1329512"/>
            <a:ext cx="8520600" cy="37959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/>
              <a:t>Memory holds state information</a:t>
            </a:r>
            <a:endParaRPr/>
          </a:p>
        </p:txBody>
      </p:sp>
      <p:sp>
        <p:nvSpPr>
          <p:cNvPr id="233" name="Google Shape;233;p19"/>
          <p:cNvSpPr txBox="1"/>
          <p:nvPr/>
        </p:nvSpPr>
        <p:spPr>
          <a:xfrm>
            <a:off x="1889706" y="2240084"/>
            <a:ext cx="1654200" cy="12807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memory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34" name="Google Shape;234;p19"/>
          <p:cNvSpPr/>
          <p:nvPr/>
        </p:nvSpPr>
        <p:spPr>
          <a:xfrm rot="5400000">
            <a:off x="1931191" y="2774881"/>
            <a:ext cx="134100" cy="214200"/>
          </a:xfrm>
          <a:prstGeom prst="triangle">
            <a:avLst>
              <a:gd name="adj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35" name="Google Shape;235;p19"/>
          <p:cNvSpPr txBox="1"/>
          <p:nvPr/>
        </p:nvSpPr>
        <p:spPr>
          <a:xfrm rot="-5400000">
            <a:off x="902238" y="2467394"/>
            <a:ext cx="368100" cy="8277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236" name="Google Shape;236;p19"/>
          <p:cNvSpPr/>
          <p:nvPr/>
        </p:nvSpPr>
        <p:spPr>
          <a:xfrm rot="-5400000">
            <a:off x="1019702" y="2606301"/>
            <a:ext cx="138400" cy="552950"/>
          </a:xfrm>
          <a:custGeom>
            <a:avLst/>
            <a:gdLst/>
            <a:ahLst/>
            <a:cxnLst/>
            <a:rect l="l" t="t" r="r" b="b"/>
            <a:pathLst>
              <a:path w="5536" h="22118" extrusionOk="0">
                <a:moveTo>
                  <a:pt x="28" y="0"/>
                </a:moveTo>
                <a:lnTo>
                  <a:pt x="0" y="2769"/>
                </a:lnTo>
                <a:lnTo>
                  <a:pt x="5508" y="2769"/>
                </a:lnTo>
                <a:lnTo>
                  <a:pt x="5508" y="8220"/>
                </a:lnTo>
                <a:lnTo>
                  <a:pt x="28" y="8220"/>
                </a:lnTo>
                <a:lnTo>
                  <a:pt x="28" y="13699"/>
                </a:lnTo>
                <a:lnTo>
                  <a:pt x="5536" y="13699"/>
                </a:lnTo>
                <a:lnTo>
                  <a:pt x="5508" y="19179"/>
                </a:lnTo>
                <a:lnTo>
                  <a:pt x="0" y="19207"/>
                </a:lnTo>
                <a:lnTo>
                  <a:pt x="28" y="22118"/>
                </a:lnTo>
              </a:path>
            </a:pathLst>
          </a:cu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7" name="Google Shape;237;p19"/>
          <p:cNvSpPr txBox="1"/>
          <p:nvPr/>
        </p:nvSpPr>
        <p:spPr>
          <a:xfrm>
            <a:off x="1237100" y="12047500"/>
            <a:ext cx="5018100" cy="58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cxnSp>
        <p:nvCxnSpPr>
          <p:cNvPr id="238" name="Google Shape;238;p19"/>
          <p:cNvCxnSpPr>
            <a:stCxn id="235" idx="2"/>
            <a:endCxn id="234" idx="3"/>
          </p:cNvCxnSpPr>
          <p:nvPr/>
        </p:nvCxnSpPr>
        <p:spPr>
          <a:xfrm>
            <a:off x="1500138" y="2881244"/>
            <a:ext cx="390900" cy="6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39" name="Google Shape;239;p19"/>
          <p:cNvSpPr txBox="1"/>
          <p:nvPr/>
        </p:nvSpPr>
        <p:spPr>
          <a:xfrm>
            <a:off x="4867981" y="2240084"/>
            <a:ext cx="2257200" cy="12807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combinational</a:t>
            </a:r>
            <a:endParaRPr>
              <a:solidFill>
                <a:schemeClr val="dk2"/>
              </a:solidFill>
            </a:endParaRPr>
          </a:p>
          <a:p>
            <a:pPr algn="ctr"/>
            <a:r>
              <a:rPr lang="en">
                <a:solidFill>
                  <a:schemeClr val="dk2"/>
                </a:solidFill>
              </a:rPr>
              <a:t>circuit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240" name="Google Shape;240;p19"/>
          <p:cNvCxnSpPr>
            <a:stCxn id="233" idx="3"/>
            <a:endCxn id="239" idx="1"/>
          </p:cNvCxnSpPr>
          <p:nvPr/>
        </p:nvCxnSpPr>
        <p:spPr>
          <a:xfrm>
            <a:off x="3543906" y="2880434"/>
            <a:ext cx="132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1" name="Google Shape;241;p19"/>
          <p:cNvCxnSpPr/>
          <p:nvPr/>
        </p:nvCxnSpPr>
        <p:spPr>
          <a:xfrm flipH="1">
            <a:off x="4147056" y="2838034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2" name="Google Shape;242;p19"/>
          <p:cNvSpPr txBox="1"/>
          <p:nvPr/>
        </p:nvSpPr>
        <p:spPr>
          <a:xfrm>
            <a:off x="3543906" y="2368559"/>
            <a:ext cx="13242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current</a:t>
            </a:r>
            <a:endParaRPr>
              <a:solidFill>
                <a:schemeClr val="dk2"/>
              </a:solidFill>
            </a:endParaRPr>
          </a:p>
          <a:p>
            <a:pPr algn="ctr"/>
            <a:r>
              <a:rPr lang="en">
                <a:solidFill>
                  <a:schemeClr val="dk2"/>
                </a:solidFill>
              </a:rPr>
              <a:t>state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243" name="Google Shape;243;p19"/>
          <p:cNvCxnSpPr/>
          <p:nvPr/>
        </p:nvCxnSpPr>
        <p:spPr>
          <a:xfrm flipH="1">
            <a:off x="5996481" y="1558384"/>
            <a:ext cx="900" cy="6843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44" name="Google Shape;244;p19"/>
          <p:cNvCxnSpPr/>
          <p:nvPr/>
        </p:nvCxnSpPr>
        <p:spPr>
          <a:xfrm flipH="1">
            <a:off x="5943216" y="1819150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5" name="Google Shape;245;p19"/>
          <p:cNvSpPr txBox="1"/>
          <p:nvPr/>
        </p:nvSpPr>
        <p:spPr>
          <a:xfrm>
            <a:off x="5337858" y="1247339"/>
            <a:ext cx="13242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inputs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46" name="Google Shape;246;p19"/>
          <p:cNvSpPr/>
          <p:nvPr/>
        </p:nvSpPr>
        <p:spPr>
          <a:xfrm>
            <a:off x="2716275" y="3522910"/>
            <a:ext cx="3277850" cy="453025"/>
          </a:xfrm>
          <a:custGeom>
            <a:avLst/>
            <a:gdLst/>
            <a:ahLst/>
            <a:cxnLst/>
            <a:rect l="l" t="t" r="r" b="b"/>
            <a:pathLst>
              <a:path w="131114" h="18121" extrusionOk="0">
                <a:moveTo>
                  <a:pt x="131114" y="0"/>
                </a:moveTo>
                <a:lnTo>
                  <a:pt x="131114" y="18121"/>
                </a:lnTo>
                <a:lnTo>
                  <a:pt x="0" y="18121"/>
                </a:lnTo>
                <a:lnTo>
                  <a:pt x="0" y="0"/>
                </a:lnTo>
              </a:path>
            </a:pathLst>
          </a:cu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cxnSp>
        <p:nvCxnSpPr>
          <p:cNvPr id="247" name="Google Shape;247;p19"/>
          <p:cNvCxnSpPr/>
          <p:nvPr/>
        </p:nvCxnSpPr>
        <p:spPr>
          <a:xfrm flipH="1">
            <a:off x="4147056" y="3930970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8" name="Google Shape;248;p19"/>
          <p:cNvSpPr txBox="1"/>
          <p:nvPr/>
        </p:nvSpPr>
        <p:spPr>
          <a:xfrm>
            <a:off x="3543906" y="3587759"/>
            <a:ext cx="13242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chemeClr val="dk2"/>
                </a:solidFill>
              </a:rPr>
              <a:t>next state</a:t>
            </a:r>
            <a:endParaRPr>
              <a:solidFill>
                <a:schemeClr val="dk2"/>
              </a:solidFill>
            </a:endParaRPr>
          </a:p>
        </p:txBody>
      </p:sp>
      <p:cxnSp>
        <p:nvCxnSpPr>
          <p:cNvPr id="249" name="Google Shape;249;p19"/>
          <p:cNvCxnSpPr/>
          <p:nvPr/>
        </p:nvCxnSpPr>
        <p:spPr>
          <a:xfrm>
            <a:off x="7125306" y="2880434"/>
            <a:ext cx="13242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0" name="Google Shape;250;p19"/>
          <p:cNvCxnSpPr/>
          <p:nvPr/>
        </p:nvCxnSpPr>
        <p:spPr>
          <a:xfrm flipH="1">
            <a:off x="7728456" y="2838034"/>
            <a:ext cx="111300" cy="879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1" name="Google Shape;251;p19"/>
          <p:cNvSpPr txBox="1"/>
          <p:nvPr/>
        </p:nvSpPr>
        <p:spPr>
          <a:xfrm>
            <a:off x="7125306" y="2368559"/>
            <a:ext cx="1324200" cy="47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endParaRPr>
              <a:solidFill>
                <a:schemeClr val="dk2"/>
              </a:solidFill>
            </a:endParaRPr>
          </a:p>
          <a:p>
            <a:pPr algn="ctr"/>
            <a:r>
              <a:rPr lang="en">
                <a:solidFill>
                  <a:schemeClr val="dk2"/>
                </a:solidFill>
              </a:rPr>
              <a:t>outputs</a:t>
            </a:r>
            <a:endParaRPr>
              <a:solidFill>
                <a:schemeClr val="dk2"/>
              </a:solidFill>
            </a:endParaRPr>
          </a:p>
        </p:txBody>
      </p:sp>
      <p:sp>
        <p:nvSpPr>
          <p:cNvPr id="252" name="Google Shape;252;p19"/>
          <p:cNvSpPr txBox="1">
            <a:spLocks noGrp="1"/>
          </p:cNvSpPr>
          <p:nvPr>
            <p:ph type="body" idx="1"/>
          </p:nvPr>
        </p:nvSpPr>
        <p:spPr>
          <a:xfrm>
            <a:off x="268156" y="4072711"/>
            <a:ext cx="8520600" cy="1328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" dirty="0"/>
              <a:t>compute next state based on (current state, inputs)</a:t>
            </a:r>
            <a:endParaRPr dirty="0"/>
          </a:p>
        </p:txBody>
      </p:sp>
      <p:sp>
        <p:nvSpPr>
          <p:cNvPr id="253" name="Google Shape;253;p19"/>
          <p:cNvSpPr txBox="1">
            <a:spLocks noGrp="1"/>
          </p:cNvSpPr>
          <p:nvPr>
            <p:ph type="body" idx="1"/>
          </p:nvPr>
        </p:nvSpPr>
        <p:spPr>
          <a:xfrm>
            <a:off x="268156" y="4386232"/>
            <a:ext cx="8520600" cy="1080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" dirty="0"/>
              <a:t>compute outputs based on (current state, inputs)</a:t>
            </a:r>
            <a:endParaRPr dirty="0"/>
          </a:p>
        </p:txBody>
      </p:sp>
      <p:sp>
        <p:nvSpPr>
          <p:cNvPr id="254" name="Google Shape;254;p19"/>
          <p:cNvSpPr txBox="1">
            <a:spLocks noGrp="1"/>
          </p:cNvSpPr>
          <p:nvPr>
            <p:ph type="body" idx="1"/>
          </p:nvPr>
        </p:nvSpPr>
        <p:spPr>
          <a:xfrm>
            <a:off x="268156" y="4902208"/>
            <a:ext cx="8520600" cy="1080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Q.  What does this imply about the clock period?</a:t>
            </a:r>
            <a:endParaRPr dirty="0"/>
          </a:p>
        </p:txBody>
      </p:sp>
      <p:sp>
        <p:nvSpPr>
          <p:cNvPr id="255" name="Google Shape;255;p19"/>
          <p:cNvSpPr txBox="1">
            <a:spLocks noGrp="1"/>
          </p:cNvSpPr>
          <p:nvPr>
            <p:ph type="body" idx="1"/>
          </p:nvPr>
        </p:nvSpPr>
        <p:spPr>
          <a:xfrm>
            <a:off x="268156" y="5291911"/>
            <a:ext cx="8520600" cy="10806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" dirty="0"/>
              <a:t>clock period must exceed (</a:t>
            </a:r>
            <a:r>
              <a:rPr lang="en" i="1" dirty="0"/>
              <a:t>t</a:t>
            </a:r>
            <a:r>
              <a:rPr lang="en" i="1" baseline="-25000" dirty="0"/>
              <a:t>pd</a:t>
            </a:r>
            <a:r>
              <a:rPr lang="en" dirty="0"/>
              <a:t> of combinational circuit + </a:t>
            </a:r>
            <a:r>
              <a:rPr lang="en" i="1" dirty="0"/>
              <a:t>t</a:t>
            </a:r>
            <a:r>
              <a:rPr lang="en" i="1" baseline="-25000" dirty="0"/>
              <a:t>pd</a:t>
            </a:r>
            <a:r>
              <a:rPr lang="en" dirty="0"/>
              <a:t> of registers)</a:t>
            </a:r>
            <a:r>
              <a:rPr lang="en-US" dirty="0"/>
              <a:t> where</a:t>
            </a:r>
            <a:r>
              <a:rPr lang="en" dirty="0"/>
              <a:t> </a:t>
            </a:r>
            <a:r>
              <a:rPr lang="en" i="1" dirty="0"/>
              <a:t>t</a:t>
            </a:r>
            <a:r>
              <a:rPr lang="en" i="1" baseline="-25000" dirty="0"/>
              <a:t>pd</a:t>
            </a:r>
            <a:r>
              <a:rPr lang="en-US" dirty="0"/>
              <a:t> is propagational delay</a:t>
            </a:r>
            <a:endParaRPr dirty="0"/>
          </a:p>
          <a:p>
            <a:pPr marL="0" indent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" name="Google Shape;999;g5d03733490_0_363">
            <a:extLst>
              <a:ext uri="{FF2B5EF4-FFF2-40B4-BE49-F238E27FC236}">
                <a16:creationId xmlns:a16="http://schemas.microsoft.com/office/drawing/2014/main" id="{053B6072-E359-FB74-CBE3-19202968A89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22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19"/>
          <p:cNvSpPr/>
          <p:nvPr/>
        </p:nvSpPr>
        <p:spPr>
          <a:xfrm>
            <a:off x="423863" y="3474720"/>
            <a:ext cx="8078150" cy="157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63DE8"/>
              </a:buClr>
              <a:buSzPts val="3200"/>
              <a:buFont typeface="Helvetica Neue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</a:t>
            </a:r>
            <a:r>
              <a:rPr lang="en-US" sz="3200" b="1" i="0" u="none" strike="noStrike" cap="none">
                <a:solidFill>
                  <a:schemeClr val="dk1"/>
                </a:solidFill>
                <a:latin typeface="Courier"/>
                <a:ea typeface="Courier"/>
                <a:cs typeface="Courier"/>
                <a:sym typeface="Courier"/>
              </a:rPr>
              <a:t>  </a:t>
            </a:r>
            <a:r>
              <a:rPr lang="en-US" sz="3200" b="0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S=0;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urier New"/>
              <a:buNone/>
            </a:pP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     for X</a:t>
            </a:r>
            <a:r>
              <a:rPr lang="en-US" sz="3200" b="0" i="0" u="none" strike="noStrike" cap="none" baseline="-250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,X</a:t>
            </a:r>
            <a:r>
              <a:rPr lang="en-US" sz="3200" b="0" i="0" u="none" strike="noStrike" cap="none" baseline="-250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,X</a:t>
            </a:r>
            <a:r>
              <a:rPr lang="en-US" sz="3200" b="0" i="0" u="none" strike="noStrike" cap="none" baseline="-250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over time... </a:t>
            </a:r>
            <a:endParaRPr sz="3200" b="0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Courier New"/>
              <a:buNone/>
            </a:pPr>
            <a:r>
              <a:rPr lang="en-US" sz="32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	          S = S + X</a:t>
            </a:r>
            <a:r>
              <a:rPr lang="en-US" sz="3200" b="0" i="0" u="none" strike="noStrike" cap="none" baseline="-250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19"/>
          <p:cNvSpPr txBox="1"/>
          <p:nvPr/>
        </p:nvSpPr>
        <p:spPr>
          <a:xfrm>
            <a:off x="457199" y="16002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0128"/>
              </a:buClr>
              <a:buSzPts val="2800"/>
              <a:buFont typeface="Helvetica Neue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example of why we would need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sequential logic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8" name="Google Shape;498;p19"/>
          <p:cNvSpPr/>
          <p:nvPr/>
        </p:nvSpPr>
        <p:spPr>
          <a:xfrm>
            <a:off x="423863" y="4902200"/>
            <a:ext cx="8364537" cy="1449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63DE8"/>
              </a:buClr>
              <a:buSzPts val="3200"/>
              <a:buFont typeface="Helvetica Neue"/>
              <a:buNone/>
            </a:pPr>
            <a:r>
              <a:rPr lang="en-US" sz="3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Assume: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Helvetica Neue"/>
              <a:buChar char="•"/>
            </a:pP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Each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value is applied in succession, one per cycle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1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Helvetica Neue"/>
              <a:buChar char="•"/>
            </a:pPr>
            <a:r>
              <a:rPr lang="en-US" sz="2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The sum since time 1 (cycle) is present on </a:t>
            </a:r>
            <a:r>
              <a:rPr lang="en-US" sz="2800" b="0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99" name="Google Shape;499;p19"/>
          <p:cNvGrpSpPr/>
          <p:nvPr/>
        </p:nvGrpSpPr>
        <p:grpSpPr>
          <a:xfrm>
            <a:off x="1828800" y="2560320"/>
            <a:ext cx="5270500" cy="914400"/>
            <a:chOff x="1828800" y="2468880"/>
            <a:chExt cx="5270500" cy="914400"/>
          </a:xfrm>
        </p:grpSpPr>
        <p:sp>
          <p:nvSpPr>
            <p:cNvPr id="500" name="Google Shape;500;p19"/>
            <p:cNvSpPr/>
            <p:nvPr/>
          </p:nvSpPr>
          <p:spPr>
            <a:xfrm>
              <a:off x="3436938" y="2468880"/>
              <a:ext cx="2133600" cy="914400"/>
            </a:xfrm>
            <a:prstGeom prst="rect">
              <a:avLst/>
            </a:prstGeom>
            <a:solidFill>
              <a:schemeClr val="lt1"/>
            </a:solidFill>
            <a:ln w="9525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SUM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01" name="Google Shape;501;p19"/>
            <p:cNvCxnSpPr>
              <a:stCxn id="502" idx="3"/>
              <a:endCxn id="500" idx="1"/>
            </p:cNvCxnSpPr>
            <p:nvPr/>
          </p:nvCxnSpPr>
          <p:spPr>
            <a:xfrm>
              <a:off x="2220913" y="2926080"/>
              <a:ext cx="12159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503" name="Google Shape;503;p19"/>
            <p:cNvCxnSpPr>
              <a:stCxn id="500" idx="3"/>
              <a:endCxn id="504" idx="1"/>
            </p:cNvCxnSpPr>
            <p:nvPr/>
          </p:nvCxnSpPr>
          <p:spPr>
            <a:xfrm>
              <a:off x="5570538" y="2926080"/>
              <a:ext cx="12033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cxnSp>
          <p:nvCxnSpPr>
            <p:cNvPr id="505" name="Google Shape;505;p19"/>
            <p:cNvCxnSpPr/>
            <p:nvPr/>
          </p:nvCxnSpPr>
          <p:spPr>
            <a:xfrm rot="-5400000">
              <a:off x="2590006" y="2747452"/>
              <a:ext cx="423863" cy="3556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06" name="Google Shape;506;p19"/>
            <p:cNvCxnSpPr/>
            <p:nvPr/>
          </p:nvCxnSpPr>
          <p:spPr>
            <a:xfrm rot="-5400000">
              <a:off x="5910262" y="2746191"/>
              <a:ext cx="422275" cy="3556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02" name="Google Shape;502;p19"/>
            <p:cNvSpPr txBox="1"/>
            <p:nvPr/>
          </p:nvSpPr>
          <p:spPr>
            <a:xfrm>
              <a:off x="1828800" y="2697480"/>
              <a:ext cx="392113" cy="45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X</a:t>
              </a:r>
              <a:r>
                <a:rPr lang="en-US" sz="2400" b="0" i="0" u="none" strike="noStrike" cap="none" baseline="-250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19"/>
            <p:cNvSpPr txBox="1"/>
            <p:nvPr/>
          </p:nvSpPr>
          <p:spPr>
            <a:xfrm>
              <a:off x="6773863" y="2697480"/>
              <a:ext cx="325437" cy="457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</a:t>
              </a:r>
              <a:endParaRPr sz="2400" b="0" i="0" u="none" strike="noStrike" cap="none" baseline="-2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7" name="Google Shape;507;p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Accumulator Example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8" name="Google Shape;508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65113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0"/>
          <p:cNvSpPr/>
          <p:nvPr/>
        </p:nvSpPr>
        <p:spPr>
          <a:xfrm>
            <a:off x="558800" y="4191000"/>
            <a:ext cx="8008938" cy="1448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C0128"/>
              </a:buClr>
              <a:buSzPts val="3200"/>
              <a:buFont typeface="Helvetica Neue"/>
              <a:buNone/>
            </a:pPr>
            <a:r>
              <a:rPr lang="en-US" sz="3200" b="0" i="0" u="none" strike="noStrike" cap="none" dirty="0">
                <a:solidFill>
                  <a:srgbClr val="FC0128"/>
                </a:solidFill>
                <a:latin typeface="Calibri"/>
                <a:ea typeface="Calibri"/>
                <a:cs typeface="Calibri"/>
                <a:sym typeface="Calibri"/>
              </a:rPr>
              <a:t>No!</a:t>
            </a:r>
            <a:r>
              <a:rPr lang="en-US" sz="3200" b="0" i="0" u="none" strike="noStrike" cap="none" dirty="0">
                <a:solidFill>
                  <a:srgbClr val="063DE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to control the next iteration of the ‘for’ loop?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14350" marR="0" lvl="0" indent="-5143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arenR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do we say: ‘S=0’?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20"/>
          <p:cNvSpPr/>
          <p:nvPr/>
        </p:nvSpPr>
        <p:spPr>
          <a:xfrm>
            <a:off x="4538663" y="3357563"/>
            <a:ext cx="1981200" cy="796925"/>
          </a:xfrm>
          <a:prstGeom prst="leftArrow">
            <a:avLst>
              <a:gd name="adj1" fmla="val 50000"/>
              <a:gd name="adj2" fmla="val 62151"/>
            </a:avLst>
          </a:prstGeom>
          <a:noFill/>
          <a:ln w="38150" cap="flat" cmpd="sng">
            <a:solidFill>
              <a:srgbClr val="FF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80"/>
              </a:buClr>
              <a:buSzPts val="2000"/>
              <a:buFont typeface="Helvetica Neue"/>
              <a:buNone/>
            </a:pPr>
            <a:r>
              <a:rPr lang="en-US" sz="20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Feedback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First Try: Does this work?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24</a:t>
            </a:fld>
            <a:endParaRPr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F55AAA9-3A23-5BDD-5CAE-F1306788C2DF}"/>
              </a:ext>
            </a:extLst>
          </p:cNvPr>
          <p:cNvGrpSpPr/>
          <p:nvPr/>
        </p:nvGrpSpPr>
        <p:grpSpPr>
          <a:xfrm>
            <a:off x="2459067" y="1303354"/>
            <a:ext cx="2450152" cy="2675180"/>
            <a:chOff x="6072599" y="1218269"/>
            <a:chExt cx="2450152" cy="26751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527B2E8D-DB1A-3AA5-729F-EE471BAADC39}"/>
                </a:ext>
              </a:extLst>
            </p:cNvPr>
            <p:cNvGrpSpPr/>
            <p:nvPr/>
          </p:nvGrpSpPr>
          <p:grpSpPr>
            <a:xfrm>
              <a:off x="6072599" y="1218269"/>
              <a:ext cx="2450152" cy="2675180"/>
              <a:chOff x="323559" y="3773046"/>
              <a:chExt cx="2450152" cy="2675180"/>
            </a:xfrm>
          </p:grpSpPr>
          <p:sp>
            <p:nvSpPr>
              <p:cNvPr id="3" name="Flowchart: Manual Operation 2">
                <a:extLst>
                  <a:ext uri="{FF2B5EF4-FFF2-40B4-BE49-F238E27FC236}">
                    <a16:creationId xmlns:a16="http://schemas.microsoft.com/office/drawing/2014/main" id="{9FF19194-9E7E-4019-6452-8863C0F50E18}"/>
                  </a:ext>
                </a:extLst>
              </p:cNvPr>
              <p:cNvSpPr/>
              <p:nvPr/>
            </p:nvSpPr>
            <p:spPr bwMode="auto">
              <a:xfrm rot="-5400000">
                <a:off x="648436" y="4240491"/>
                <a:ext cx="1717087" cy="782197"/>
              </a:xfrm>
              <a:prstGeom prst="flowChartManualOperation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  <a:scene3d>
                <a:camera prst="orthographicFront">
                  <a:rot lat="0" lon="0" rev="0"/>
                </a:camera>
                <a:lightRig rig="threePt" dir="t"/>
              </a:scene3d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200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cxnSp>
            <p:nvCxnSpPr>
              <p:cNvPr id="4" name="Straight Connector 3">
                <a:extLst>
                  <a:ext uri="{FF2B5EF4-FFF2-40B4-BE49-F238E27FC236}">
                    <a16:creationId xmlns:a16="http://schemas.microsoft.com/office/drawing/2014/main" id="{6496B874-EE4B-23BB-39A1-C8058EE2809E}"/>
                  </a:ext>
                </a:extLst>
              </p:cNvPr>
              <p:cNvCxnSpPr/>
              <p:nvPr/>
            </p:nvCxnSpPr>
            <p:spPr bwMode="auto">
              <a:xfrm>
                <a:off x="383075" y="4186052"/>
                <a:ext cx="732806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B905364D-E9E1-7331-C9B9-DE306EF88908}"/>
                  </a:ext>
                </a:extLst>
              </p:cNvPr>
              <p:cNvCxnSpPr/>
              <p:nvPr/>
            </p:nvCxnSpPr>
            <p:spPr bwMode="auto">
              <a:xfrm>
                <a:off x="383075" y="5099807"/>
                <a:ext cx="732806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6" name="Straight Connector 5">
                <a:extLst>
                  <a:ext uri="{FF2B5EF4-FFF2-40B4-BE49-F238E27FC236}">
                    <a16:creationId xmlns:a16="http://schemas.microsoft.com/office/drawing/2014/main" id="{CE8461D8-0C31-BFA4-4BE3-4FA9591B57C9}"/>
                  </a:ext>
                </a:extLst>
              </p:cNvPr>
              <p:cNvCxnSpPr/>
              <p:nvPr/>
            </p:nvCxnSpPr>
            <p:spPr bwMode="auto">
              <a:xfrm>
                <a:off x="1898078" y="4631589"/>
                <a:ext cx="732806" cy="0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5DBBC9F6-38BB-DECC-9591-2FBD249B297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393027" y="5078691"/>
                <a:ext cx="0" cy="1369535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746B5B5-C042-9EA3-029E-F1908E247D19}"/>
                  </a:ext>
                </a:extLst>
              </p:cNvPr>
              <p:cNvSpPr txBox="1"/>
              <p:nvPr/>
            </p:nvSpPr>
            <p:spPr>
              <a:xfrm>
                <a:off x="323559" y="3784216"/>
                <a:ext cx="31771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itchFamily="34" charset="0"/>
                  </a:rPr>
                  <a:t>X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7FA2AF3-9E3B-A329-B00A-DAB83DD8B954}"/>
                  </a:ext>
                </a:extLst>
              </p:cNvPr>
              <p:cNvSpPr txBox="1"/>
              <p:nvPr/>
            </p:nvSpPr>
            <p:spPr>
              <a:xfrm>
                <a:off x="1286737" y="4256107"/>
                <a:ext cx="439544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000" dirty="0">
                    <a:latin typeface="Calibri" pitchFamily="34" charset="0"/>
                  </a:rPr>
                  <a:t>+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35FD8E9-403C-19F1-3709-95B7E593C358}"/>
                  </a:ext>
                </a:extLst>
              </p:cNvPr>
              <p:cNvSpPr txBox="1"/>
              <p:nvPr/>
            </p:nvSpPr>
            <p:spPr>
              <a:xfrm>
                <a:off x="2470423" y="4231479"/>
                <a:ext cx="30328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itchFamily="34" charset="0"/>
                  </a:rPr>
                  <a:t>S</a:t>
                </a:r>
              </a:p>
            </p:txBody>
          </p:sp>
        </p:grp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8DC6E3A4-C5F1-4FA9-9A92-7ABA8EB1664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013521" y="2076812"/>
              <a:ext cx="0" cy="1813027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4D52B746-288E-DE18-1AF3-2EECBF73CB4A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6142067" y="3889839"/>
              <a:ext cx="1871454" cy="3610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504C035-16E1-010E-CD6C-1BF3A0C7929F}"/>
                </a:ext>
              </a:extLst>
            </p:cNvPr>
            <p:cNvSpPr/>
            <p:nvPr/>
          </p:nvSpPr>
          <p:spPr bwMode="auto">
            <a:xfrm flipH="1">
              <a:off x="7967801" y="2011751"/>
              <a:ext cx="83993" cy="131062"/>
            </a:xfrm>
            <a:prstGeom prst="ellipse">
              <a:avLst/>
            </a:prstGeom>
            <a:solidFill>
              <a:srgbClr val="C00000"/>
            </a:solid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48A00716-6659-302B-8A22-3762EC1479E8}"/>
                </a:ext>
              </a:extLst>
            </p:cNvPr>
            <p:cNvSpPr/>
            <p:nvPr/>
          </p:nvSpPr>
          <p:spPr bwMode="auto">
            <a:xfrm rot="5400000">
              <a:off x="6819594" y="1977713"/>
              <a:ext cx="302809" cy="261610"/>
            </a:xfrm>
            <a:prstGeom prst="triangl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A03FCF22-0500-FF63-3928-E332A790367B}"/>
                </a:ext>
              </a:extLst>
            </p:cNvPr>
            <p:cNvSpPr/>
            <p:nvPr/>
          </p:nvSpPr>
          <p:spPr bwMode="auto">
            <a:xfrm>
              <a:off x="6747450" y="1987047"/>
              <a:ext cx="114777" cy="241145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75783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Second Try: How About This?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7" name="Google Shape;527;p21"/>
          <p:cNvGrpSpPr/>
          <p:nvPr/>
        </p:nvGrpSpPr>
        <p:grpSpPr>
          <a:xfrm>
            <a:off x="4096219" y="2223247"/>
            <a:ext cx="4806903" cy="1600438"/>
            <a:chOff x="3943819" y="1461247"/>
            <a:chExt cx="4806903" cy="1600438"/>
          </a:xfrm>
        </p:grpSpPr>
        <p:sp>
          <p:nvSpPr>
            <p:cNvPr id="528" name="Google Shape;528;p21"/>
            <p:cNvSpPr txBox="1"/>
            <p:nvPr/>
          </p:nvSpPr>
          <p:spPr>
            <a:xfrm>
              <a:off x="5915447" y="1461247"/>
              <a:ext cx="2835275" cy="160043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A </a:t>
              </a:r>
              <a:r>
                <a:rPr lang="en-US" sz="2000" b="0" i="1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Register</a:t>
              </a:r>
              <a:r>
                <a:rPr lang="en-US" sz="2000" b="0" i="0" u="none" strike="noStrike" cap="none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is the state element that is used here to hold up the transfer </a:t>
              </a:r>
              <a:b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 sz="2000" b="0" i="0" u="none" strike="noStrike" cap="none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of data to the adder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9" name="Google Shape;529;p21"/>
            <p:cNvCxnSpPr/>
            <p:nvPr/>
          </p:nvCxnSpPr>
          <p:spPr>
            <a:xfrm flipH="1">
              <a:off x="3943819" y="1721224"/>
              <a:ext cx="1971628" cy="1003558"/>
            </a:xfrm>
            <a:prstGeom prst="straightConnector1">
              <a:avLst/>
            </a:prstGeom>
            <a:noFill/>
            <a:ln w="25400" cap="flat" cmpd="sng">
              <a:solidFill>
                <a:srgbClr val="4A7DBA"/>
              </a:solidFill>
              <a:prstDash val="solid"/>
              <a:round/>
              <a:headEnd type="none" w="sm" len="sm"/>
              <a:tailEnd type="stealth" w="med" len="med"/>
            </a:ln>
          </p:spPr>
        </p:cxnSp>
      </p:grpSp>
      <p:sp>
        <p:nvSpPr>
          <p:cNvPr id="530" name="Google Shape;530;p2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25</a:t>
            </a:fld>
            <a:endParaRPr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9255DCBC-7A14-CEEF-1510-AD4A98A4277B}"/>
              </a:ext>
            </a:extLst>
          </p:cNvPr>
          <p:cNvGrpSpPr/>
          <p:nvPr/>
        </p:nvGrpSpPr>
        <p:grpSpPr>
          <a:xfrm>
            <a:off x="1619133" y="1835712"/>
            <a:ext cx="3812376" cy="2675180"/>
            <a:chOff x="5188598" y="3631462"/>
            <a:chExt cx="3812376" cy="2675180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6F939FC-4DF0-083D-A944-4473889614CA}"/>
                </a:ext>
              </a:extLst>
            </p:cNvPr>
            <p:cNvGrpSpPr/>
            <p:nvPr/>
          </p:nvGrpSpPr>
          <p:grpSpPr>
            <a:xfrm>
              <a:off x="5188598" y="3631462"/>
              <a:ext cx="3812376" cy="2675180"/>
              <a:chOff x="5188598" y="3631462"/>
              <a:chExt cx="3812376" cy="2675180"/>
            </a:xfrm>
          </p:grpSpPr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BCCD7BE4-21B6-8EFF-99DF-12B3D14C4BBC}"/>
                  </a:ext>
                </a:extLst>
              </p:cNvPr>
              <p:cNvGrpSpPr/>
              <p:nvPr/>
            </p:nvGrpSpPr>
            <p:grpSpPr>
              <a:xfrm>
                <a:off x="5188598" y="3631462"/>
                <a:ext cx="2450152" cy="2675180"/>
                <a:chOff x="6072599" y="1218269"/>
                <a:chExt cx="2450152" cy="2675180"/>
              </a:xfrm>
            </p:grpSpPr>
            <p:grpSp>
              <p:nvGrpSpPr>
                <p:cNvPr id="3" name="Group 2">
                  <a:extLst>
                    <a:ext uri="{FF2B5EF4-FFF2-40B4-BE49-F238E27FC236}">
                      <a16:creationId xmlns:a16="http://schemas.microsoft.com/office/drawing/2014/main" id="{A4395BD1-8097-8E87-E686-47F872B9CB29}"/>
                    </a:ext>
                  </a:extLst>
                </p:cNvPr>
                <p:cNvGrpSpPr/>
                <p:nvPr/>
              </p:nvGrpSpPr>
              <p:grpSpPr>
                <a:xfrm>
                  <a:off x="6072599" y="1218269"/>
                  <a:ext cx="2450152" cy="2675180"/>
                  <a:chOff x="323559" y="3773046"/>
                  <a:chExt cx="2450152" cy="2675180"/>
                </a:xfrm>
              </p:grpSpPr>
              <p:sp>
                <p:nvSpPr>
                  <p:cNvPr id="9" name="Flowchart: Manual Operation 8">
                    <a:extLst>
                      <a:ext uri="{FF2B5EF4-FFF2-40B4-BE49-F238E27FC236}">
                        <a16:creationId xmlns:a16="http://schemas.microsoft.com/office/drawing/2014/main" id="{D63DB12E-7A92-A3AD-6BD1-9002B1E3596F}"/>
                      </a:ext>
                    </a:extLst>
                  </p:cNvPr>
                  <p:cNvSpPr/>
                  <p:nvPr/>
                </p:nvSpPr>
                <p:spPr bwMode="auto">
                  <a:xfrm rot="-5400000">
                    <a:off x="648436" y="4240491"/>
                    <a:ext cx="1717087" cy="782197"/>
                  </a:xfrm>
                  <a:prstGeom prst="flowChartManualOperation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  <a:scene3d>
                    <a:camera prst="orthographicFront">
                      <a:rot lat="0" lon="0" rev="0"/>
                    </a:camera>
                    <a:lightRig rig="threePt" dir="t"/>
                  </a:scene3d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lang="en-US" sz="2000">
                      <a:solidFill>
                        <a:srgbClr val="C00000"/>
                      </a:solidFill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  <p:cxnSp>
                <p:nvCxnSpPr>
                  <p:cNvPr id="10" name="Straight Connector 9">
                    <a:extLst>
                      <a:ext uri="{FF2B5EF4-FFF2-40B4-BE49-F238E27FC236}">
                        <a16:creationId xmlns:a16="http://schemas.microsoft.com/office/drawing/2014/main" id="{39C81911-3A62-4842-3FBE-8A334F251D79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383075" y="4186052"/>
                    <a:ext cx="732806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</p:cxnSp>
              <p:cxnSp>
                <p:nvCxnSpPr>
                  <p:cNvPr id="11" name="Straight Connector 10">
                    <a:extLst>
                      <a:ext uri="{FF2B5EF4-FFF2-40B4-BE49-F238E27FC236}">
                        <a16:creationId xmlns:a16="http://schemas.microsoft.com/office/drawing/2014/main" id="{00B1AFF3-F803-508A-C5BA-0ACA94295C83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383075" y="5099807"/>
                    <a:ext cx="732806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</p:cxnSp>
              <p:cxnSp>
                <p:nvCxnSpPr>
                  <p:cNvPr id="12" name="Straight Connector 11">
                    <a:extLst>
                      <a:ext uri="{FF2B5EF4-FFF2-40B4-BE49-F238E27FC236}">
                        <a16:creationId xmlns:a16="http://schemas.microsoft.com/office/drawing/2014/main" id="{9585C559-06E1-9FE3-299A-AAF3CD34B5EA}"/>
                      </a:ext>
                    </a:extLst>
                  </p:cNvPr>
                  <p:cNvCxnSpPr/>
                  <p:nvPr/>
                </p:nvCxnSpPr>
                <p:spPr bwMode="auto">
                  <a:xfrm>
                    <a:off x="1898078" y="4631589"/>
                    <a:ext cx="732806" cy="0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</p:cxnSp>
              <p:cxnSp>
                <p:nvCxnSpPr>
                  <p:cNvPr id="13" name="Straight Connector 12">
                    <a:extLst>
                      <a:ext uri="{FF2B5EF4-FFF2-40B4-BE49-F238E27FC236}">
                        <a16:creationId xmlns:a16="http://schemas.microsoft.com/office/drawing/2014/main" id="{60E7DDCC-E502-704E-648B-E78F899F8F5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 flipV="1">
                    <a:off x="393027" y="5078691"/>
                    <a:ext cx="0" cy="1369535"/>
                  </a:xfrm>
                  <a:prstGeom prst="lin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</p:cxnSp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4040F2CA-6E81-130B-6588-708CD8B37B48}"/>
                      </a:ext>
                    </a:extLst>
                  </p:cNvPr>
                  <p:cNvSpPr txBox="1"/>
                  <p:nvPr/>
                </p:nvSpPr>
                <p:spPr>
                  <a:xfrm>
                    <a:off x="323559" y="3784216"/>
                    <a:ext cx="3561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dirty="0">
                        <a:latin typeface="Calibri" pitchFamily="34" charset="0"/>
                      </a:rPr>
                      <a:t>X</a:t>
                    </a:r>
                    <a:r>
                      <a:rPr lang="en-US" sz="2000" baseline="-25000" dirty="0">
                        <a:latin typeface="Calibri" pitchFamily="34" charset="0"/>
                      </a:rPr>
                      <a:t>i</a:t>
                    </a:r>
                  </a:p>
                </p:txBody>
              </p:sp>
              <p:sp>
                <p:nvSpPr>
                  <p:cNvPr id="15" name="TextBox 14">
                    <a:extLst>
                      <a:ext uri="{FF2B5EF4-FFF2-40B4-BE49-F238E27FC236}">
                        <a16:creationId xmlns:a16="http://schemas.microsoft.com/office/drawing/2014/main" id="{E20AC0F9-B0A6-716B-9E0D-B2FDFA5F9D6E}"/>
                      </a:ext>
                    </a:extLst>
                  </p:cNvPr>
                  <p:cNvSpPr txBox="1"/>
                  <p:nvPr/>
                </p:nvSpPr>
                <p:spPr>
                  <a:xfrm>
                    <a:off x="1286737" y="4256107"/>
                    <a:ext cx="439544" cy="707886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4000" dirty="0">
                        <a:latin typeface="Calibri" pitchFamily="34" charset="0"/>
                      </a:rPr>
                      <a:t>+</a:t>
                    </a:r>
                  </a:p>
                </p:txBody>
              </p:sp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B6E19C29-9343-B8D6-4E10-1022E2CC33E1}"/>
                      </a:ext>
                    </a:extLst>
                  </p:cNvPr>
                  <p:cNvSpPr txBox="1"/>
                  <p:nvPr/>
                </p:nvSpPr>
                <p:spPr>
                  <a:xfrm>
                    <a:off x="2470423" y="4231479"/>
                    <a:ext cx="303288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000" dirty="0">
                        <a:latin typeface="Calibri" pitchFamily="34" charset="0"/>
                      </a:rPr>
                      <a:t>S</a:t>
                    </a:r>
                  </a:p>
                </p:txBody>
              </p:sp>
            </p:grpSp>
            <p:cxnSp>
              <p:nvCxnSpPr>
                <p:cNvPr id="4" name="Straight Arrow Connector 3">
                  <a:extLst>
                    <a:ext uri="{FF2B5EF4-FFF2-40B4-BE49-F238E27FC236}">
                      <a16:creationId xmlns:a16="http://schemas.microsoft.com/office/drawing/2014/main" id="{0086A733-C7C5-2F9B-95F7-79F8E778FC5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8013521" y="2076812"/>
                  <a:ext cx="0" cy="1813027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cxnSp>
              <p:nvCxnSpPr>
                <p:cNvPr id="5" name="Straight Arrow Connector 4">
                  <a:extLst>
                    <a:ext uri="{FF2B5EF4-FFF2-40B4-BE49-F238E27FC236}">
                      <a16:creationId xmlns:a16="http://schemas.microsoft.com/office/drawing/2014/main" id="{DCE11D19-5BE9-2B66-7718-401E8067604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6142067" y="3889839"/>
                  <a:ext cx="1871454" cy="3610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/>
                </a:ln>
                <a:effectLst/>
              </p:spPr>
            </p:cxn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6A253B4A-AEFE-B500-5B44-739B31B6FF17}"/>
                    </a:ext>
                  </a:extLst>
                </p:cNvPr>
                <p:cNvSpPr/>
                <p:nvPr/>
              </p:nvSpPr>
              <p:spPr bwMode="auto">
                <a:xfrm flipH="1">
                  <a:off x="7967801" y="2011751"/>
                  <a:ext cx="83993" cy="131062"/>
                </a:xfrm>
                <a:prstGeom prst="ellipse">
                  <a:avLst/>
                </a:prstGeom>
                <a:solidFill>
                  <a:srgbClr val="C00000"/>
                </a:solidFill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sz="200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7" name="Isosceles Triangle 6">
                  <a:extLst>
                    <a:ext uri="{FF2B5EF4-FFF2-40B4-BE49-F238E27FC236}">
                      <a16:creationId xmlns:a16="http://schemas.microsoft.com/office/drawing/2014/main" id="{F3792BB5-016F-E725-175D-09431813162B}"/>
                    </a:ext>
                  </a:extLst>
                </p:cNvPr>
                <p:cNvSpPr/>
                <p:nvPr/>
              </p:nvSpPr>
              <p:spPr bwMode="auto">
                <a:xfrm rot="5400000">
                  <a:off x="6819594" y="1977713"/>
                  <a:ext cx="302809" cy="261610"/>
                </a:xfrm>
                <a:prstGeom prst="triangle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sz="200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F7A85E3B-5F98-FB61-B7A3-2A8EDAD5FEF1}"/>
                    </a:ext>
                  </a:extLst>
                </p:cNvPr>
                <p:cNvSpPr/>
                <p:nvPr/>
              </p:nvSpPr>
              <p:spPr bwMode="auto">
                <a:xfrm>
                  <a:off x="6747450" y="1987047"/>
                  <a:ext cx="114777" cy="241145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sz="200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</p:grp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4D94C2E5-D78C-F329-8FBD-BB1DF1B7F47D}"/>
                  </a:ext>
                </a:extLst>
              </p:cNvPr>
              <p:cNvSpPr/>
              <p:nvPr/>
            </p:nvSpPr>
            <p:spPr bwMode="auto">
              <a:xfrm>
                <a:off x="6553200" y="5318499"/>
                <a:ext cx="1334877" cy="531458"/>
              </a:xfrm>
              <a:prstGeom prst="rect">
                <a:avLst/>
              </a:prstGeom>
              <a:solidFill>
                <a:schemeClr val="bg1"/>
              </a:solidFill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400" dirty="0">
                    <a:latin typeface="Calibri" charset="0"/>
                    <a:ea typeface="Calibri" charset="0"/>
                    <a:cs typeface="Calibri" charset="0"/>
                  </a:rPr>
                  <a:t>register</a:t>
                </a:r>
                <a:endParaRPr lang="en-US" sz="2000" dirty="0"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sp>
            <p:nvSpPr>
              <p:cNvPr id="18" name="Isosceles Triangle 17">
                <a:extLst>
                  <a:ext uri="{FF2B5EF4-FFF2-40B4-BE49-F238E27FC236}">
                    <a16:creationId xmlns:a16="http://schemas.microsoft.com/office/drawing/2014/main" id="{F75523F0-F1C2-A143-55A4-A278B4C70115}"/>
                  </a:ext>
                </a:extLst>
              </p:cNvPr>
              <p:cNvSpPr/>
              <p:nvPr/>
            </p:nvSpPr>
            <p:spPr bwMode="auto">
              <a:xfrm rot="16200000">
                <a:off x="7634154" y="5456852"/>
                <a:ext cx="242369" cy="233177"/>
              </a:xfrm>
              <a:prstGeom prst="triangl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200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endParaRPr>
              </a:p>
            </p:txBody>
          </p: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5BDDDC2-FB76-1288-8CCB-BDEA4AE3BC45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7871927" y="5573440"/>
                <a:ext cx="1031195" cy="10788"/>
              </a:xfrm>
              <a:prstGeom prst="line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</p:cxn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EBBA941-6483-324D-246A-E859CBC43059}"/>
                  </a:ext>
                </a:extLst>
              </p:cNvPr>
              <p:cNvSpPr txBox="1"/>
              <p:nvPr/>
            </p:nvSpPr>
            <p:spPr>
              <a:xfrm>
                <a:off x="7993967" y="5211852"/>
                <a:ext cx="100700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Load/</a:t>
                </a:r>
                <a:r>
                  <a:rPr lang="en-US" dirty="0" err="1">
                    <a:latin typeface="Calibri" pitchFamily="34" charset="0"/>
                  </a:rPr>
                  <a:t>Clk</a:t>
                </a:r>
                <a:endParaRPr lang="en-US" dirty="0">
                  <a:latin typeface="Calibri" pitchFamily="34" charset="0"/>
                </a:endParaRP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EC398533-870C-735C-4F0E-8A66B76B9E9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772839" y="5606489"/>
              <a:ext cx="782575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DAE83AD1-2B7D-72B9-7EBA-1A90EC1E805C}"/>
                </a:ext>
              </a:extLst>
            </p:cNvPr>
            <p:cNvSpPr txBox="1"/>
            <p:nvPr/>
          </p:nvSpPr>
          <p:spPr>
            <a:xfrm>
              <a:off x="5772839" y="5581184"/>
              <a:ext cx="6581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Calibri" pitchFamily="34" charset="0"/>
                </a:rPr>
                <a:t>reset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9378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28"/>
          <p:cNvSpPr txBox="1">
            <a:spLocks noGrp="1"/>
          </p:cNvSpPr>
          <p:nvPr>
            <p:ph type="title"/>
          </p:nvPr>
        </p:nvSpPr>
        <p:spPr>
          <a:xfrm>
            <a:off x="0" y="204386"/>
            <a:ext cx="8686800" cy="90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Accumulator Revisited: Proper Timing</a:t>
            </a:r>
            <a:endParaRPr sz="2800" dirty="0"/>
          </a:p>
        </p:txBody>
      </p:sp>
      <p:sp>
        <p:nvSpPr>
          <p:cNvPr id="751" name="Google Shape;751;p28"/>
          <p:cNvSpPr txBox="1">
            <a:spLocks noGrp="1"/>
          </p:cNvSpPr>
          <p:nvPr>
            <p:ph type="body" idx="4294967295"/>
          </p:nvPr>
        </p:nvSpPr>
        <p:spPr>
          <a:xfrm>
            <a:off x="4005170" y="1123505"/>
            <a:ext cx="5029200" cy="2560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Reset signal shown</a:t>
            </a:r>
            <a:endParaRPr dirty="0"/>
          </a:p>
          <a:p>
            <a:pPr marL="342900" marR="0" lvl="0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practice X</a:t>
            </a:r>
            <a:r>
              <a:rPr lang="en-US" sz="24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might not arrive to the adder at the same time as S</a:t>
            </a:r>
            <a:r>
              <a:rPr lang="en-US" sz="24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i-1</a:t>
            </a:r>
            <a:endParaRPr dirty="0"/>
          </a:p>
          <a:p>
            <a:pPr marL="342900" marR="0" lvl="0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2400" b="0" i="0" u="none" strike="noStrike" cap="none" baseline="-25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temporarily is wrong, but register always captures correct value</a:t>
            </a:r>
            <a:endParaRPr dirty="0"/>
          </a:p>
          <a:p>
            <a:pPr marL="342900" marR="0" lvl="0" indent="-342900" algn="l" rtl="0">
              <a:lnSpc>
                <a:spcPct val="8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good circuits, instability never happens around rising edge of CLK</a:t>
            </a:r>
            <a:endParaRPr dirty="0"/>
          </a:p>
        </p:txBody>
      </p:sp>
      <p:sp>
        <p:nvSpPr>
          <p:cNvPr id="759" name="Google Shape;759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26</a:t>
            </a:fld>
            <a:endParaRPr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9CED4B3-CCB9-EA0D-9CC9-A28CD512F1F4}"/>
              </a:ext>
            </a:extLst>
          </p:cNvPr>
          <p:cNvGrpSpPr/>
          <p:nvPr/>
        </p:nvGrpSpPr>
        <p:grpSpPr>
          <a:xfrm>
            <a:off x="457395" y="848498"/>
            <a:ext cx="3714524" cy="2675180"/>
            <a:chOff x="457395" y="848498"/>
            <a:chExt cx="3714524" cy="2675180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3DC3C8AA-C1F1-3A9F-E103-E8D729068215}"/>
                </a:ext>
              </a:extLst>
            </p:cNvPr>
            <p:cNvGrpSpPr/>
            <p:nvPr/>
          </p:nvGrpSpPr>
          <p:grpSpPr>
            <a:xfrm>
              <a:off x="457395" y="848498"/>
              <a:ext cx="3714524" cy="2675180"/>
              <a:chOff x="5188598" y="3631462"/>
              <a:chExt cx="3714524" cy="2675180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93D89639-BB84-A44F-34BD-43C89FADCE90}"/>
                  </a:ext>
                </a:extLst>
              </p:cNvPr>
              <p:cNvGrpSpPr/>
              <p:nvPr/>
            </p:nvGrpSpPr>
            <p:grpSpPr>
              <a:xfrm>
                <a:off x="5188598" y="3631462"/>
                <a:ext cx="3714524" cy="2675180"/>
                <a:chOff x="5188598" y="3631462"/>
                <a:chExt cx="3714524" cy="2675180"/>
              </a:xfrm>
            </p:grpSpPr>
            <p:grpSp>
              <p:nvGrpSpPr>
                <p:cNvPr id="6" name="Group 5">
                  <a:extLst>
                    <a:ext uri="{FF2B5EF4-FFF2-40B4-BE49-F238E27FC236}">
                      <a16:creationId xmlns:a16="http://schemas.microsoft.com/office/drawing/2014/main" id="{C4860078-61F4-9F7C-A96A-B2B29C9EAAB3}"/>
                    </a:ext>
                  </a:extLst>
                </p:cNvPr>
                <p:cNvGrpSpPr/>
                <p:nvPr/>
              </p:nvGrpSpPr>
              <p:grpSpPr>
                <a:xfrm>
                  <a:off x="5188598" y="3631462"/>
                  <a:ext cx="2488624" cy="2675180"/>
                  <a:chOff x="6072599" y="1218269"/>
                  <a:chExt cx="2488624" cy="2675180"/>
                </a:xfrm>
              </p:grpSpPr>
              <p:grpSp>
                <p:nvGrpSpPr>
                  <p:cNvPr id="11" name="Group 10">
                    <a:extLst>
                      <a:ext uri="{FF2B5EF4-FFF2-40B4-BE49-F238E27FC236}">
                        <a16:creationId xmlns:a16="http://schemas.microsoft.com/office/drawing/2014/main" id="{16D66ACD-1B42-CBD7-1680-3C509357560D}"/>
                      </a:ext>
                    </a:extLst>
                  </p:cNvPr>
                  <p:cNvGrpSpPr/>
                  <p:nvPr/>
                </p:nvGrpSpPr>
                <p:grpSpPr>
                  <a:xfrm>
                    <a:off x="6072599" y="1218269"/>
                    <a:ext cx="2488624" cy="2675180"/>
                    <a:chOff x="323559" y="3773046"/>
                    <a:chExt cx="2488624" cy="2675180"/>
                  </a:xfrm>
                </p:grpSpPr>
                <p:sp>
                  <p:nvSpPr>
                    <p:cNvPr id="17" name="Flowchart: Manual Operation 16">
                      <a:extLst>
                        <a:ext uri="{FF2B5EF4-FFF2-40B4-BE49-F238E27FC236}">
                          <a16:creationId xmlns:a16="http://schemas.microsoft.com/office/drawing/2014/main" id="{BB14789E-3C40-7E81-7D63-FA6BAEEC26DD}"/>
                        </a:ext>
                      </a:extLst>
                    </p:cNvPr>
                    <p:cNvSpPr/>
                    <p:nvPr/>
                  </p:nvSpPr>
                  <p:spPr bwMode="auto">
                    <a:xfrm rot="-5400000">
                      <a:off x="648436" y="4240491"/>
                      <a:ext cx="1717087" cy="782197"/>
                    </a:xfrm>
                    <a:prstGeom prst="flowChartManualOperation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  <a:scene3d>
                      <a:camera prst="orthographicFront">
                        <a:rot lat="0" lon="0" rev="0"/>
                      </a:camera>
                      <a:lightRig rig="threePt" dir="t"/>
                    </a:scene3d>
                  </p:spPr>
                  <p:txBody>
                    <a:bodyPr vert="horz" wrap="square" lIns="91440" tIns="45720" rIns="91440" bIns="45720" numCol="1" rtlCol="0" anchor="ctr" anchorCtr="0" compatLnSpc="1">
                      <a:prstTxWarp prst="textNoShape">
                        <a:avLst/>
                      </a:prstTxWarp>
                    </a:bodyPr>
                    <a:lstStyle/>
                    <a:p>
                      <a:pPr marL="0" marR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en-US" sz="2000">
                        <a:solidFill>
                          <a:srgbClr val="C00000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p:txBody>
                </p:sp>
                <p:cxnSp>
                  <p:nvCxnSpPr>
                    <p:cNvPr id="18" name="Straight Connector 17">
                      <a:extLst>
                        <a:ext uri="{FF2B5EF4-FFF2-40B4-BE49-F238E27FC236}">
                          <a16:creationId xmlns:a16="http://schemas.microsoft.com/office/drawing/2014/main" id="{4AEEC693-A303-C6E8-FD6A-B2F486D71F16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383075" y="4186052"/>
                      <a:ext cx="732806" cy="0"/>
                    </a:xfrm>
                    <a:prstGeom prst="line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19" name="Straight Connector 18">
                      <a:extLst>
                        <a:ext uri="{FF2B5EF4-FFF2-40B4-BE49-F238E27FC236}">
                          <a16:creationId xmlns:a16="http://schemas.microsoft.com/office/drawing/2014/main" id="{69582F5C-4A1C-F609-684C-756B6FEF6336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383075" y="5099807"/>
                      <a:ext cx="732806" cy="0"/>
                    </a:xfrm>
                    <a:prstGeom prst="line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20" name="Straight Connector 19">
                      <a:extLst>
                        <a:ext uri="{FF2B5EF4-FFF2-40B4-BE49-F238E27FC236}">
                          <a16:creationId xmlns:a16="http://schemas.microsoft.com/office/drawing/2014/main" id="{12BD8AD3-7969-9C95-225C-6F111C3E3251}"/>
                        </a:ext>
                      </a:extLst>
                    </p:cNvPr>
                    <p:cNvCxnSpPr/>
                    <p:nvPr/>
                  </p:nvCxnSpPr>
                  <p:spPr bwMode="auto">
                    <a:xfrm>
                      <a:off x="1898078" y="4631589"/>
                      <a:ext cx="732806" cy="0"/>
                    </a:xfrm>
                    <a:prstGeom prst="line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cxnSp>
                  <p:nvCxnSpPr>
                    <p:cNvPr id="21" name="Straight Connector 20">
                      <a:extLst>
                        <a:ext uri="{FF2B5EF4-FFF2-40B4-BE49-F238E27FC236}">
                          <a16:creationId xmlns:a16="http://schemas.microsoft.com/office/drawing/2014/main" id="{25741DC8-6F5E-2AB0-6895-2FE203871D7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 bwMode="auto">
                    <a:xfrm flipV="1">
                      <a:off x="393027" y="5078691"/>
                      <a:ext cx="0" cy="1369535"/>
                    </a:xfrm>
                    <a:prstGeom prst="line">
                      <a:avLst/>
                    </a:prstGeom>
                    <a:noFill/>
                    <a:ln w="25400" cap="flat" cmpd="sng" algn="ctr">
                      <a:solidFill>
                        <a:srgbClr val="CC0000"/>
                      </a:solidFill>
                      <a:prstDash val="solid"/>
                      <a:round/>
                      <a:headEnd type="none" w="med" len="med"/>
                      <a:tailEnd type="triangle" w="med" len="med"/>
                    </a:ln>
                    <a:effectLst/>
                  </p:spPr>
                </p:cxnSp>
                <p:sp>
                  <p:nvSpPr>
                    <p:cNvPr id="22" name="TextBox 21">
                      <a:extLst>
                        <a:ext uri="{FF2B5EF4-FFF2-40B4-BE49-F238E27FC236}">
                          <a16:creationId xmlns:a16="http://schemas.microsoft.com/office/drawing/2014/main" id="{291A8332-E49A-817E-47D9-27738CDF0E7E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3559" y="3784216"/>
                      <a:ext cx="356188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dirty="0">
                          <a:latin typeface="Calibri" pitchFamily="34" charset="0"/>
                        </a:rPr>
                        <a:t>X</a:t>
                      </a:r>
                      <a:r>
                        <a:rPr lang="en-US" sz="2000" baseline="-25000" dirty="0">
                          <a:latin typeface="Calibri" pitchFamily="34" charset="0"/>
                        </a:rPr>
                        <a:t>i</a:t>
                      </a:r>
                    </a:p>
                  </p:txBody>
                </p:sp>
                <p:sp>
                  <p:nvSpPr>
                    <p:cNvPr id="23" name="TextBox 22">
                      <a:extLst>
                        <a:ext uri="{FF2B5EF4-FFF2-40B4-BE49-F238E27FC236}">
                          <a16:creationId xmlns:a16="http://schemas.microsoft.com/office/drawing/2014/main" id="{C850EB3C-979E-CBB9-18AA-3D71BA19EE03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1286737" y="4256107"/>
                      <a:ext cx="439544" cy="707886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4000" dirty="0">
                          <a:latin typeface="Calibri" pitchFamily="34" charset="0"/>
                        </a:rPr>
                        <a:t>+</a:t>
                      </a:r>
                    </a:p>
                  </p:txBody>
                </p:sp>
                <p:sp>
                  <p:nvSpPr>
                    <p:cNvPr id="24" name="TextBox 23">
                      <a:extLst>
                        <a:ext uri="{FF2B5EF4-FFF2-40B4-BE49-F238E27FC236}">
                          <a16:creationId xmlns:a16="http://schemas.microsoft.com/office/drawing/2014/main" id="{FA22BB80-1B21-0B45-B531-9DBB7775D61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2470423" y="4231479"/>
                      <a:ext cx="341760" cy="40011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2000" dirty="0">
                          <a:latin typeface="Calibri" pitchFamily="34" charset="0"/>
                        </a:rPr>
                        <a:t>S</a:t>
                      </a:r>
                      <a:r>
                        <a:rPr lang="en-US" sz="2000" baseline="-25000" dirty="0">
                          <a:latin typeface="Calibri" pitchFamily="34" charset="0"/>
                        </a:rPr>
                        <a:t>i</a:t>
                      </a:r>
                    </a:p>
                  </p:txBody>
                </p:sp>
              </p:grpSp>
              <p:cxnSp>
                <p:nvCxnSpPr>
                  <p:cNvPr id="12" name="Straight Arrow Connector 11">
                    <a:extLst>
                      <a:ext uri="{FF2B5EF4-FFF2-40B4-BE49-F238E27FC236}">
                        <a16:creationId xmlns:a16="http://schemas.microsoft.com/office/drawing/2014/main" id="{444DD0D8-F200-E611-44BA-2354787B12C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>
                    <a:off x="8013521" y="2076812"/>
                    <a:ext cx="0" cy="1813027"/>
                  </a:xfrm>
                  <a:prstGeom prst="straightConnector1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cxnSp>
                <p:nvCxnSpPr>
                  <p:cNvPr id="13" name="Straight Arrow Connector 12">
                    <a:extLst>
                      <a:ext uri="{FF2B5EF4-FFF2-40B4-BE49-F238E27FC236}">
                        <a16:creationId xmlns:a16="http://schemas.microsoft.com/office/drawing/2014/main" id="{91001E54-2360-DBD4-2ADD-A70BA5A398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 flipH="1">
                    <a:off x="6142067" y="3889839"/>
                    <a:ext cx="1871454" cy="3610"/>
                  </a:xfrm>
                  <a:prstGeom prst="straightConnector1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/>
                  </a:ln>
                  <a:effectLst/>
                </p:spPr>
              </p:cxnSp>
              <p:sp>
                <p:nvSpPr>
                  <p:cNvPr id="14" name="Oval 13">
                    <a:extLst>
                      <a:ext uri="{FF2B5EF4-FFF2-40B4-BE49-F238E27FC236}">
                        <a16:creationId xmlns:a16="http://schemas.microsoft.com/office/drawing/2014/main" id="{EA6B485A-0E5D-1D68-9371-81577FF4E82A}"/>
                      </a:ext>
                    </a:extLst>
                  </p:cNvPr>
                  <p:cNvSpPr/>
                  <p:nvPr/>
                </p:nvSpPr>
                <p:spPr bwMode="auto">
                  <a:xfrm flipH="1">
                    <a:off x="7967801" y="2011751"/>
                    <a:ext cx="83993" cy="131062"/>
                  </a:xfrm>
                  <a:prstGeom prst="ellipse">
                    <a:avLst/>
                  </a:prstGeom>
                  <a:solidFill>
                    <a:srgbClr val="C00000"/>
                  </a:solidFill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lang="en-US" sz="2000">
                      <a:solidFill>
                        <a:srgbClr val="C00000"/>
                      </a:solidFill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  <p:sp>
                <p:nvSpPr>
                  <p:cNvPr id="15" name="Isosceles Triangle 14">
                    <a:extLst>
                      <a:ext uri="{FF2B5EF4-FFF2-40B4-BE49-F238E27FC236}">
                        <a16:creationId xmlns:a16="http://schemas.microsoft.com/office/drawing/2014/main" id="{29484201-6FF8-21A9-8AE4-F90865C88E07}"/>
                      </a:ext>
                    </a:extLst>
                  </p:cNvPr>
                  <p:cNvSpPr/>
                  <p:nvPr/>
                </p:nvSpPr>
                <p:spPr bwMode="auto">
                  <a:xfrm rot="5400000">
                    <a:off x="6819594" y="1977713"/>
                    <a:ext cx="302809" cy="261610"/>
                  </a:xfrm>
                  <a:prstGeom prst="triangle">
                    <a:avLst/>
                  </a:prstGeom>
                  <a:noFill/>
                  <a:ln w="25400" cap="flat" cmpd="sng" algn="ctr">
                    <a:solidFill>
                      <a:srgbClr val="CC0000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lang="en-US" sz="2000">
                      <a:solidFill>
                        <a:srgbClr val="C00000"/>
                      </a:solidFill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  <p:sp>
                <p:nvSpPr>
                  <p:cNvPr id="16" name="Rectangle 15">
                    <a:extLst>
                      <a:ext uri="{FF2B5EF4-FFF2-40B4-BE49-F238E27FC236}">
                        <a16:creationId xmlns:a16="http://schemas.microsoft.com/office/drawing/2014/main" id="{61096A63-4B35-C04E-416D-AF584611483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6747450" y="1987047"/>
                    <a:ext cx="114777" cy="241145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 cap="flat" cmpd="sng" algn="ctr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 vert="horz" wrap="squar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lang="en-US" sz="2000">
                      <a:solidFill>
                        <a:srgbClr val="C00000"/>
                      </a:solidFill>
                      <a:latin typeface="Calibri" charset="0"/>
                      <a:ea typeface="Calibri" charset="0"/>
                      <a:cs typeface="Calibri" charset="0"/>
                    </a:endParaRPr>
                  </a:p>
                </p:txBody>
              </p:sp>
            </p:grpSp>
            <p:sp>
              <p:nvSpPr>
                <p:cNvPr id="7" name="Rectangle 6">
                  <a:extLst>
                    <a:ext uri="{FF2B5EF4-FFF2-40B4-BE49-F238E27FC236}">
                      <a16:creationId xmlns:a16="http://schemas.microsoft.com/office/drawing/2014/main" id="{99613559-9FFF-52BE-4CAC-C6B24784B668}"/>
                    </a:ext>
                  </a:extLst>
                </p:cNvPr>
                <p:cNvSpPr/>
                <p:nvPr/>
              </p:nvSpPr>
              <p:spPr bwMode="auto">
                <a:xfrm>
                  <a:off x="6553200" y="5318499"/>
                  <a:ext cx="1334877" cy="531458"/>
                </a:xfrm>
                <a:prstGeom prst="rect">
                  <a:avLst/>
                </a:prstGeom>
                <a:solidFill>
                  <a:schemeClr val="bg1"/>
                </a:solidFill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sz="2400" dirty="0">
                      <a:latin typeface="Calibri" charset="0"/>
                      <a:ea typeface="Calibri" charset="0"/>
                      <a:cs typeface="Calibri" charset="0"/>
                    </a:rPr>
                    <a:t>register</a:t>
                  </a:r>
                  <a:endParaRPr lang="en-US" sz="2000" dirty="0"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sp>
              <p:nvSpPr>
                <p:cNvPr id="8" name="Isosceles Triangle 7">
                  <a:extLst>
                    <a:ext uri="{FF2B5EF4-FFF2-40B4-BE49-F238E27FC236}">
                      <a16:creationId xmlns:a16="http://schemas.microsoft.com/office/drawing/2014/main" id="{584FA1A5-2037-3DB7-EF8D-5C7EC196E87F}"/>
                    </a:ext>
                  </a:extLst>
                </p:cNvPr>
                <p:cNvSpPr/>
                <p:nvPr/>
              </p:nvSpPr>
              <p:spPr bwMode="auto">
                <a:xfrm rot="16200000">
                  <a:off x="7634154" y="5456852"/>
                  <a:ext cx="242369" cy="233177"/>
                </a:xfrm>
                <a:prstGeom prst="triangle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sz="2000">
                    <a:solidFill>
                      <a:srgbClr val="C00000"/>
                    </a:solidFill>
                    <a:latin typeface="Calibri" charset="0"/>
                    <a:ea typeface="Calibri" charset="0"/>
                    <a:cs typeface="Calibri" charset="0"/>
                  </a:endParaRPr>
                </a:p>
              </p:txBody>
            </p: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A182991A-717B-96A9-B2D0-8FB8831CDF2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7871927" y="5573440"/>
                  <a:ext cx="1031195" cy="10788"/>
                </a:xfrm>
                <a:prstGeom prst="line">
                  <a:avLst/>
                </a:prstGeom>
                <a:noFill/>
                <a:ln w="25400" cap="flat" cmpd="sng" algn="ctr">
                  <a:solidFill>
                    <a:srgbClr val="CC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</p:cxnSp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76A39F3-0BDB-4D7D-0C37-55FC60B60366}"/>
                    </a:ext>
                  </a:extLst>
                </p:cNvPr>
                <p:cNvSpPr txBox="1"/>
                <p:nvPr/>
              </p:nvSpPr>
              <p:spPr>
                <a:xfrm>
                  <a:off x="7993967" y="5211852"/>
                  <a:ext cx="46519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err="1">
                      <a:latin typeface="Calibri" pitchFamily="34" charset="0"/>
                    </a:rPr>
                    <a:t>Clk</a:t>
                  </a:r>
                  <a:endParaRPr lang="en-US" dirty="0">
                    <a:latin typeface="Calibri" pitchFamily="34" charset="0"/>
                  </a:endParaRPr>
                </a:p>
              </p:txBody>
            </p:sp>
          </p:grpSp>
          <p:cxnSp>
            <p:nvCxnSpPr>
              <p:cNvPr id="4" name="Straight Arrow Connector 3">
                <a:extLst>
                  <a:ext uri="{FF2B5EF4-FFF2-40B4-BE49-F238E27FC236}">
                    <a16:creationId xmlns:a16="http://schemas.microsoft.com/office/drawing/2014/main" id="{662A4A81-E40E-9C70-40E3-C4C078787C6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5772839" y="5606489"/>
                <a:ext cx="782575" cy="0"/>
              </a:xfrm>
              <a:prstGeom prst="straightConnector1">
                <a:avLst/>
              </a:prstGeom>
              <a:noFill/>
              <a:ln w="25400" cap="flat" cmpd="sng" algn="ctr">
                <a:solidFill>
                  <a:srgbClr val="CC0000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635A914-F474-533E-6BB2-C5EB5488130F}"/>
                  </a:ext>
                </a:extLst>
              </p:cNvPr>
              <p:cNvSpPr txBox="1"/>
              <p:nvPr/>
            </p:nvSpPr>
            <p:spPr>
              <a:xfrm>
                <a:off x="5772839" y="5581184"/>
                <a:ext cx="65812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latin typeface="Calibri" pitchFamily="34" charset="0"/>
                  </a:rPr>
                  <a:t>reset</a:t>
                </a:r>
              </a:p>
            </p:txBody>
          </p: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AABB6D8-6654-EAC9-EFB7-0E172BA1ED1A}"/>
                </a:ext>
              </a:extLst>
            </p:cNvPr>
            <p:cNvSpPr txBox="1"/>
            <p:nvPr/>
          </p:nvSpPr>
          <p:spPr>
            <a:xfrm>
              <a:off x="632754" y="2088079"/>
              <a:ext cx="4812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</a:t>
              </a:r>
              <a:r>
                <a:rPr lang="en-US" sz="2000" baseline="-25000" dirty="0">
                  <a:latin typeface="Calibri" pitchFamily="34" charset="0"/>
                </a:rPr>
                <a:t>i-1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74DEC953-BC3F-0DC1-4187-DB489EE843D9}"/>
              </a:ext>
            </a:extLst>
          </p:cNvPr>
          <p:cNvGrpSpPr/>
          <p:nvPr/>
        </p:nvGrpSpPr>
        <p:grpSpPr>
          <a:xfrm>
            <a:off x="741315" y="3597464"/>
            <a:ext cx="7945485" cy="3223759"/>
            <a:chOff x="1056432" y="734600"/>
            <a:chExt cx="7945485" cy="3223759"/>
          </a:xfrm>
        </p:grpSpPr>
        <p:cxnSp>
          <p:nvCxnSpPr>
            <p:cNvPr id="28" name="Google Shape;752;p28">
              <a:extLst>
                <a:ext uri="{FF2B5EF4-FFF2-40B4-BE49-F238E27FC236}">
                  <a16:creationId xmlns:a16="http://schemas.microsoft.com/office/drawing/2014/main" id="{DC1A0385-3E96-B2FA-0DB4-20939F7280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350262" y="1464583"/>
              <a:ext cx="5424" cy="2424045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cxnSp>
          <p:nvCxnSpPr>
            <p:cNvPr id="29" name="Google Shape;753;p28">
              <a:extLst>
                <a:ext uri="{FF2B5EF4-FFF2-40B4-BE49-F238E27FC236}">
                  <a16:creationId xmlns:a16="http://schemas.microsoft.com/office/drawing/2014/main" id="{86F2563C-B04E-A113-45C7-62F1042ECA7D}"/>
                </a:ext>
              </a:extLst>
            </p:cNvPr>
            <p:cNvCxnSpPr>
              <a:cxnSpLocks/>
            </p:cNvCxnSpPr>
            <p:nvPr/>
          </p:nvCxnSpPr>
          <p:spPr>
            <a:xfrm>
              <a:off x="3993341" y="1533620"/>
              <a:ext cx="5715" cy="2355010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cxnSp>
          <p:nvCxnSpPr>
            <p:cNvPr id="30" name="Google Shape;754;p28">
              <a:extLst>
                <a:ext uri="{FF2B5EF4-FFF2-40B4-BE49-F238E27FC236}">
                  <a16:creationId xmlns:a16="http://schemas.microsoft.com/office/drawing/2014/main" id="{B2EEB6BF-A28F-4FA5-5C06-C3021098CD04}"/>
                </a:ext>
              </a:extLst>
            </p:cNvPr>
            <p:cNvCxnSpPr>
              <a:cxnSpLocks/>
            </p:cNvCxnSpPr>
            <p:nvPr/>
          </p:nvCxnSpPr>
          <p:spPr>
            <a:xfrm>
              <a:off x="5287321" y="1461191"/>
              <a:ext cx="25698" cy="2437436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grpSp>
          <p:nvGrpSpPr>
            <p:cNvPr id="31" name="Google Shape;755;p28">
              <a:extLst>
                <a:ext uri="{FF2B5EF4-FFF2-40B4-BE49-F238E27FC236}">
                  <a16:creationId xmlns:a16="http://schemas.microsoft.com/office/drawing/2014/main" id="{06D7AAE3-CFD4-5362-5F65-E31A941F1F18}"/>
                </a:ext>
              </a:extLst>
            </p:cNvPr>
            <p:cNvGrpSpPr/>
            <p:nvPr/>
          </p:nvGrpSpPr>
          <p:grpSpPr>
            <a:xfrm>
              <a:off x="2717072" y="914561"/>
              <a:ext cx="6284845" cy="1250793"/>
              <a:chOff x="1805354" y="3754961"/>
              <a:chExt cx="6284845" cy="1250793"/>
            </a:xfrm>
          </p:grpSpPr>
          <p:cxnSp>
            <p:nvCxnSpPr>
              <p:cNvPr id="730" name="Google Shape;756;p28">
                <a:extLst>
                  <a:ext uri="{FF2B5EF4-FFF2-40B4-BE49-F238E27FC236}">
                    <a16:creationId xmlns:a16="http://schemas.microsoft.com/office/drawing/2014/main" id="{8B751AD4-4A6D-97EB-C4E2-7BE3AF4794E1}"/>
                  </a:ext>
                </a:extLst>
              </p:cNvPr>
              <p:cNvCxnSpPr>
                <a:cxnSpLocks/>
                <a:stCxn id="731" idx="1"/>
              </p:cNvCxnSpPr>
              <p:nvPr/>
            </p:nvCxnSpPr>
            <p:spPr>
              <a:xfrm flipH="1">
                <a:off x="1805354" y="3939627"/>
                <a:ext cx="3259401" cy="1066127"/>
              </a:xfrm>
              <a:prstGeom prst="straightConnector1">
                <a:avLst/>
              </a:prstGeom>
              <a:noFill/>
              <a:ln w="25400" cap="flat" cmpd="sng">
                <a:solidFill>
                  <a:srgbClr val="FF0000"/>
                </a:solidFill>
                <a:prstDash val="solid"/>
                <a:round/>
                <a:headEnd type="none" w="sm" len="sm"/>
                <a:tailEnd type="stealth" w="med" len="med"/>
              </a:ln>
            </p:spPr>
          </p:cxnSp>
          <p:sp>
            <p:nvSpPr>
              <p:cNvPr id="731" name="Google Shape;757;p28">
                <a:extLst>
                  <a:ext uri="{FF2B5EF4-FFF2-40B4-BE49-F238E27FC236}">
                    <a16:creationId xmlns:a16="http://schemas.microsoft.com/office/drawing/2014/main" id="{AF94C180-31AD-F0E9-78CE-F015EC4A5BDD}"/>
                  </a:ext>
                </a:extLst>
              </p:cNvPr>
              <p:cNvSpPr txBox="1"/>
              <p:nvPr/>
            </p:nvSpPr>
            <p:spPr>
              <a:xfrm>
                <a:off x="5064755" y="3754961"/>
                <a:ext cx="3025444" cy="369332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 dirty="0">
                    <a:solidFill>
                      <a:srgbClr val="FF0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“Undefined” (unknown) signal</a:t>
                </a:r>
                <a:endParaRPr sz="1800" b="0" i="0" u="none" strike="noStrike" cap="none" dirty="0">
                  <a:solidFill>
                    <a:srgbClr val="FF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cxnSp>
          <p:nvCxnSpPr>
            <p:cNvPr id="32" name="Connector: Elbow 31">
              <a:extLst>
                <a:ext uri="{FF2B5EF4-FFF2-40B4-BE49-F238E27FC236}">
                  <a16:creationId xmlns:a16="http://schemas.microsoft.com/office/drawing/2014/main" id="{39300FB4-EC9C-D627-AD57-952364FD99F5}"/>
                </a:ext>
              </a:extLst>
            </p:cNvPr>
            <p:cNvCxnSpPr/>
            <p:nvPr/>
          </p:nvCxnSpPr>
          <p:spPr bwMode="auto">
            <a:xfrm>
              <a:off x="2068913" y="1600314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Connector: Elbow 32">
              <a:extLst>
                <a:ext uri="{FF2B5EF4-FFF2-40B4-BE49-F238E27FC236}">
                  <a16:creationId xmlns:a16="http://schemas.microsoft.com/office/drawing/2014/main" id="{711D8401-CDC2-A4D8-5890-C7509D3F32F5}"/>
                </a:ext>
              </a:extLst>
            </p:cNvPr>
            <p:cNvCxnSpPr/>
            <p:nvPr/>
          </p:nvCxnSpPr>
          <p:spPr bwMode="auto">
            <a:xfrm>
              <a:off x="2700231" y="1586724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B252E68-78A1-949E-55CB-1087C86B60D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700231" y="1585136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5" name="Connector: Elbow 34">
              <a:extLst>
                <a:ext uri="{FF2B5EF4-FFF2-40B4-BE49-F238E27FC236}">
                  <a16:creationId xmlns:a16="http://schemas.microsoft.com/office/drawing/2014/main" id="{80A2CB35-F9BB-0205-04C0-EA04D4648F24}"/>
                </a:ext>
              </a:extLst>
            </p:cNvPr>
            <p:cNvCxnSpPr/>
            <p:nvPr/>
          </p:nvCxnSpPr>
          <p:spPr bwMode="auto">
            <a:xfrm>
              <a:off x="3347931" y="1586724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121167D-A67D-A0F8-6E85-8B913EE2A16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344756" y="1588311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7" name="Connector: Elbow 36">
              <a:extLst>
                <a:ext uri="{FF2B5EF4-FFF2-40B4-BE49-F238E27FC236}">
                  <a16:creationId xmlns:a16="http://schemas.microsoft.com/office/drawing/2014/main" id="{0A97AC10-B3FC-0FFB-443C-0F23FA3BDB9B}"/>
                </a:ext>
              </a:extLst>
            </p:cNvPr>
            <p:cNvCxnSpPr/>
            <p:nvPr/>
          </p:nvCxnSpPr>
          <p:spPr bwMode="auto">
            <a:xfrm>
              <a:off x="3989281" y="1585136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E96B7642-75E9-6F99-25C3-99AF410AF63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989281" y="1583548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Connector: Elbow 38">
              <a:extLst>
                <a:ext uri="{FF2B5EF4-FFF2-40B4-BE49-F238E27FC236}">
                  <a16:creationId xmlns:a16="http://schemas.microsoft.com/office/drawing/2014/main" id="{F39782C0-13F2-FE96-1807-C4BBAABA4B00}"/>
                </a:ext>
              </a:extLst>
            </p:cNvPr>
            <p:cNvCxnSpPr/>
            <p:nvPr/>
          </p:nvCxnSpPr>
          <p:spPr bwMode="auto">
            <a:xfrm>
              <a:off x="4640663" y="1593824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350F77F-6B9D-6211-91E0-E584543F54A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640663" y="1592236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Connector: Elbow 40">
              <a:extLst>
                <a:ext uri="{FF2B5EF4-FFF2-40B4-BE49-F238E27FC236}">
                  <a16:creationId xmlns:a16="http://schemas.microsoft.com/office/drawing/2014/main" id="{EB39756D-A1C5-5C95-DA21-81195754D325}"/>
                </a:ext>
              </a:extLst>
            </p:cNvPr>
            <p:cNvCxnSpPr/>
            <p:nvPr/>
          </p:nvCxnSpPr>
          <p:spPr bwMode="auto">
            <a:xfrm>
              <a:off x="5278331" y="1585136"/>
              <a:ext cx="648159" cy="453075"/>
            </a:xfrm>
            <a:prstGeom prst="bentConnector3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3D9C41E4-34B8-2EFB-523E-57C72EB5337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278331" y="1583548"/>
              <a:ext cx="0" cy="449296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3" name="Rectangle: Rounded Corners 42">
              <a:extLst>
                <a:ext uri="{FF2B5EF4-FFF2-40B4-BE49-F238E27FC236}">
                  <a16:creationId xmlns:a16="http://schemas.microsoft.com/office/drawing/2014/main" id="{39100E19-485B-94BF-D80B-C487A16316AD}"/>
                </a:ext>
              </a:extLst>
            </p:cNvPr>
            <p:cNvSpPr/>
            <p:nvPr/>
          </p:nvSpPr>
          <p:spPr bwMode="auto">
            <a:xfrm>
              <a:off x="3443751" y="3285571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</a:t>
              </a:r>
              <a:endPara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7DD0542F-DBD9-249B-BC9C-7900AC2C5279}"/>
                </a:ext>
              </a:extLst>
            </p:cNvPr>
            <p:cNvSpPr/>
            <p:nvPr/>
          </p:nvSpPr>
          <p:spPr bwMode="auto">
            <a:xfrm>
              <a:off x="4111859" y="3296230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</a:t>
              </a:r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16BDAE83-2071-D7CB-CDC4-65E73E7FCD62}"/>
                </a:ext>
              </a:extLst>
            </p:cNvPr>
            <p:cNvSpPr/>
            <p:nvPr/>
          </p:nvSpPr>
          <p:spPr bwMode="auto">
            <a:xfrm>
              <a:off x="4760018" y="3307305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X0+X1+X2</a:t>
              </a:r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7CF85833-6269-442D-F3DE-6266EF9EC10D}"/>
                </a:ext>
              </a:extLst>
            </p:cNvPr>
            <p:cNvSpPr/>
            <p:nvPr/>
          </p:nvSpPr>
          <p:spPr bwMode="auto">
            <a:xfrm>
              <a:off x="5417951" y="3307305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X0+X1+X2+X3</a:t>
              </a:r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D89F74AE-9D9C-685C-0310-152176A8B2E2}"/>
                </a:ext>
              </a:extLst>
            </p:cNvPr>
            <p:cNvSpPr/>
            <p:nvPr/>
          </p:nvSpPr>
          <p:spPr bwMode="auto">
            <a:xfrm>
              <a:off x="3146912" y="2764880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    X0</a:t>
              </a:r>
            </a:p>
          </p:txBody>
        </p: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CBE638D4-4618-2165-A2C8-1614F6C8BFA9}"/>
                </a:ext>
              </a:extLst>
            </p:cNvPr>
            <p:cNvSpPr/>
            <p:nvPr/>
          </p:nvSpPr>
          <p:spPr bwMode="auto">
            <a:xfrm>
              <a:off x="3815020" y="2775539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    X1</a:t>
              </a:r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EFB44702-5C1C-DCC2-A0ED-0E8A9BE1E54E}"/>
                </a:ext>
              </a:extLst>
            </p:cNvPr>
            <p:cNvSpPr/>
            <p:nvPr/>
          </p:nvSpPr>
          <p:spPr bwMode="auto">
            <a:xfrm>
              <a:off x="4463179" y="2786614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X2</a:t>
              </a:r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A1913F29-E4A7-000B-1D94-839ABBE9DE84}"/>
                </a:ext>
              </a:extLst>
            </p:cNvPr>
            <p:cNvSpPr/>
            <p:nvPr/>
          </p:nvSpPr>
          <p:spPr bwMode="auto">
            <a:xfrm>
              <a:off x="5121112" y="2786614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X3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EB0C19C9-B000-042F-BEE9-7549BDD0E71C}"/>
                </a:ext>
              </a:extLst>
            </p:cNvPr>
            <p:cNvSpPr txBox="1"/>
            <p:nvPr/>
          </p:nvSpPr>
          <p:spPr>
            <a:xfrm>
              <a:off x="1230061" y="2731294"/>
              <a:ext cx="35618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X</a:t>
              </a:r>
              <a:r>
                <a:rPr lang="en-US" sz="2000" baseline="-25000" dirty="0">
                  <a:latin typeface="Calibri" pitchFamily="34" charset="0"/>
                </a:rPr>
                <a:t>i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BC4259E4-00D2-7A5C-BDB6-A44CA6E1602B}"/>
                </a:ext>
              </a:extLst>
            </p:cNvPr>
            <p:cNvSpPr txBox="1"/>
            <p:nvPr/>
          </p:nvSpPr>
          <p:spPr>
            <a:xfrm>
              <a:off x="1292689" y="3282419"/>
              <a:ext cx="3417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</a:t>
              </a:r>
              <a:r>
                <a:rPr lang="en-US" sz="2000" baseline="-25000" dirty="0">
                  <a:latin typeface="Calibri" pitchFamily="34" charset="0"/>
                </a:rPr>
                <a:t>i</a:t>
              </a:r>
            </a:p>
          </p:txBody>
        </p:sp>
        <p:sp>
          <p:nvSpPr>
            <p:cNvPr id="53" name="Rectangle: Rounded Corners 52">
              <a:extLst>
                <a:ext uri="{FF2B5EF4-FFF2-40B4-BE49-F238E27FC236}">
                  <a16:creationId xmlns:a16="http://schemas.microsoft.com/office/drawing/2014/main" id="{FED5AE4E-E09B-74E0-D054-2D46E0C6B3FF}"/>
                </a:ext>
              </a:extLst>
            </p:cNvPr>
            <p:cNvSpPr/>
            <p:nvPr/>
          </p:nvSpPr>
          <p:spPr bwMode="auto">
            <a:xfrm>
              <a:off x="5757201" y="2786158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4" name="Rectangle: Rounded Corners 53">
              <a:extLst>
                <a:ext uri="{FF2B5EF4-FFF2-40B4-BE49-F238E27FC236}">
                  <a16:creationId xmlns:a16="http://schemas.microsoft.com/office/drawing/2014/main" id="{E34ED9A0-12A2-5D72-7E37-2CD54733604C}"/>
                </a:ext>
              </a:extLst>
            </p:cNvPr>
            <p:cNvSpPr/>
            <p:nvPr/>
          </p:nvSpPr>
          <p:spPr bwMode="auto">
            <a:xfrm>
              <a:off x="6082353" y="3302710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5" name="Rectangle: Rounded Corners 54">
              <a:extLst>
                <a:ext uri="{FF2B5EF4-FFF2-40B4-BE49-F238E27FC236}">
                  <a16:creationId xmlns:a16="http://schemas.microsoft.com/office/drawing/2014/main" id="{EA2B0AE7-935A-7F41-AFB7-06613F63B9B5}"/>
                </a:ext>
              </a:extLst>
            </p:cNvPr>
            <p:cNvSpPr/>
            <p:nvPr/>
          </p:nvSpPr>
          <p:spPr bwMode="auto">
            <a:xfrm>
              <a:off x="2803359" y="2764621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49C8D6AB-CC12-ECEA-310C-FD81C3EB1499}"/>
                </a:ext>
              </a:extLst>
            </p:cNvPr>
            <p:cNvSpPr/>
            <p:nvPr/>
          </p:nvSpPr>
          <p:spPr bwMode="auto">
            <a:xfrm>
              <a:off x="3128774" y="3282857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2A90D9F4-F82E-41E2-819E-57CB50543FA8}"/>
                </a:ext>
              </a:extLst>
            </p:cNvPr>
            <p:cNvSpPr/>
            <p:nvPr/>
          </p:nvSpPr>
          <p:spPr bwMode="auto">
            <a:xfrm>
              <a:off x="2224576" y="2824285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32D702FD-46CD-385C-B263-8A3FB256BD2C}"/>
                </a:ext>
              </a:extLst>
            </p:cNvPr>
            <p:cNvSpPr/>
            <p:nvPr/>
          </p:nvSpPr>
          <p:spPr bwMode="auto">
            <a:xfrm>
              <a:off x="6308125" y="3240369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8507A57-9A33-2454-358E-381E48BCA098}"/>
                </a:ext>
              </a:extLst>
            </p:cNvPr>
            <p:cNvSpPr/>
            <p:nvPr/>
          </p:nvSpPr>
          <p:spPr bwMode="auto">
            <a:xfrm>
              <a:off x="6070135" y="2726299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9F8120A4-3A3C-89BC-6C24-A04B14096A86}"/>
                </a:ext>
              </a:extLst>
            </p:cNvPr>
            <p:cNvSpPr/>
            <p:nvPr/>
          </p:nvSpPr>
          <p:spPr bwMode="auto">
            <a:xfrm>
              <a:off x="2993226" y="3232279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1" name="Rectangle: Rounded Corners 60">
              <a:extLst>
                <a:ext uri="{FF2B5EF4-FFF2-40B4-BE49-F238E27FC236}">
                  <a16:creationId xmlns:a16="http://schemas.microsoft.com/office/drawing/2014/main" id="{A1D54B08-5FC7-15CA-900C-C7ABD05D0B81}"/>
                </a:ext>
              </a:extLst>
            </p:cNvPr>
            <p:cNvSpPr/>
            <p:nvPr/>
          </p:nvSpPr>
          <p:spPr bwMode="auto">
            <a:xfrm>
              <a:off x="2824238" y="2225516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0</a:t>
              </a:r>
              <a:endPara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62" name="Rectangle: Rounded Corners 61">
              <a:extLst>
                <a:ext uri="{FF2B5EF4-FFF2-40B4-BE49-F238E27FC236}">
                  <a16:creationId xmlns:a16="http://schemas.microsoft.com/office/drawing/2014/main" id="{1EF875F5-8BAE-FC59-E389-3DEF9C15C6D3}"/>
                </a:ext>
              </a:extLst>
            </p:cNvPr>
            <p:cNvSpPr/>
            <p:nvPr/>
          </p:nvSpPr>
          <p:spPr bwMode="auto">
            <a:xfrm>
              <a:off x="3492346" y="2236175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</a:t>
              </a:r>
            </a:p>
          </p:txBody>
        </p:sp>
        <p:sp>
          <p:nvSpPr>
            <p:cNvPr id="63" name="Rectangle: Rounded Corners 62">
              <a:extLst>
                <a:ext uri="{FF2B5EF4-FFF2-40B4-BE49-F238E27FC236}">
                  <a16:creationId xmlns:a16="http://schemas.microsoft.com/office/drawing/2014/main" id="{A22A5726-484D-C719-1628-8A188BCA20BA}"/>
                </a:ext>
              </a:extLst>
            </p:cNvPr>
            <p:cNvSpPr/>
            <p:nvPr/>
          </p:nvSpPr>
          <p:spPr bwMode="auto">
            <a:xfrm>
              <a:off x="4140505" y="2247250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</a:t>
              </a:r>
            </a:p>
          </p:txBody>
        </p:sp>
        <p:sp>
          <p:nvSpPr>
            <p:cNvPr id="704" name="Rectangle: Rounded Corners 703">
              <a:extLst>
                <a:ext uri="{FF2B5EF4-FFF2-40B4-BE49-F238E27FC236}">
                  <a16:creationId xmlns:a16="http://schemas.microsoft.com/office/drawing/2014/main" id="{FA8D6F88-0E3E-B709-B908-E03613E3CF1F}"/>
                </a:ext>
              </a:extLst>
            </p:cNvPr>
            <p:cNvSpPr/>
            <p:nvPr/>
          </p:nvSpPr>
          <p:spPr bwMode="auto">
            <a:xfrm>
              <a:off x="4798438" y="2247250"/>
              <a:ext cx="648159" cy="316838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100" dirty="0">
                  <a:solidFill>
                    <a:srgbClr val="C00000"/>
                  </a:solidFill>
                  <a:latin typeface="Calibri" charset="0"/>
                  <a:ea typeface="Calibri" charset="0"/>
                  <a:cs typeface="Calibri" charset="0"/>
                </a:rPr>
                <a:t>X0+X1 +X2</a:t>
              </a:r>
            </a:p>
          </p:txBody>
        </p:sp>
        <p:sp>
          <p:nvSpPr>
            <p:cNvPr id="705" name="TextBox 704">
              <a:extLst>
                <a:ext uri="{FF2B5EF4-FFF2-40B4-BE49-F238E27FC236}">
                  <a16:creationId xmlns:a16="http://schemas.microsoft.com/office/drawing/2014/main" id="{1EFF5435-ACF3-415E-AA16-A97DE7572FB3}"/>
                </a:ext>
              </a:extLst>
            </p:cNvPr>
            <p:cNvSpPr txBox="1"/>
            <p:nvPr/>
          </p:nvSpPr>
          <p:spPr>
            <a:xfrm>
              <a:off x="1224817" y="2195249"/>
              <a:ext cx="48122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S</a:t>
              </a:r>
              <a:r>
                <a:rPr lang="en-US" sz="2000" baseline="-25000" dirty="0">
                  <a:latin typeface="Calibri" pitchFamily="34" charset="0"/>
                </a:rPr>
                <a:t>i-1</a:t>
              </a:r>
            </a:p>
          </p:txBody>
        </p:sp>
        <p:sp>
          <p:nvSpPr>
            <p:cNvPr id="706" name="Rectangle: Rounded Corners 705">
              <a:extLst>
                <a:ext uri="{FF2B5EF4-FFF2-40B4-BE49-F238E27FC236}">
                  <a16:creationId xmlns:a16="http://schemas.microsoft.com/office/drawing/2014/main" id="{AFE6FD6C-552B-FAE9-9E99-8C0899A0044B}"/>
                </a:ext>
              </a:extLst>
            </p:cNvPr>
            <p:cNvSpPr/>
            <p:nvPr/>
          </p:nvSpPr>
          <p:spPr bwMode="auto">
            <a:xfrm>
              <a:off x="5462840" y="2242655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07" name="Rectangle: Rounded Corners 706">
              <a:extLst>
                <a:ext uri="{FF2B5EF4-FFF2-40B4-BE49-F238E27FC236}">
                  <a16:creationId xmlns:a16="http://schemas.microsoft.com/office/drawing/2014/main" id="{8E46B2AC-9160-8EAC-E112-05B9FD87512B}"/>
                </a:ext>
              </a:extLst>
            </p:cNvPr>
            <p:cNvSpPr/>
            <p:nvPr/>
          </p:nvSpPr>
          <p:spPr bwMode="auto">
            <a:xfrm>
              <a:off x="2509261" y="2222802"/>
              <a:ext cx="332904" cy="333715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08" name="Rectangle 707">
              <a:extLst>
                <a:ext uri="{FF2B5EF4-FFF2-40B4-BE49-F238E27FC236}">
                  <a16:creationId xmlns:a16="http://schemas.microsoft.com/office/drawing/2014/main" id="{FD3BCEE8-ACA4-2A44-6194-BAE07A1E410B}"/>
                </a:ext>
              </a:extLst>
            </p:cNvPr>
            <p:cNvSpPr/>
            <p:nvPr/>
          </p:nvSpPr>
          <p:spPr bwMode="auto">
            <a:xfrm>
              <a:off x="5688612" y="2180314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09" name="Rectangle 708">
              <a:extLst>
                <a:ext uri="{FF2B5EF4-FFF2-40B4-BE49-F238E27FC236}">
                  <a16:creationId xmlns:a16="http://schemas.microsoft.com/office/drawing/2014/main" id="{05902210-3DF5-3F7F-E40F-D58FE3AED1CA}"/>
                </a:ext>
              </a:extLst>
            </p:cNvPr>
            <p:cNvSpPr/>
            <p:nvPr/>
          </p:nvSpPr>
          <p:spPr bwMode="auto">
            <a:xfrm>
              <a:off x="2373713" y="2172224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0" name="Rectangle: Rounded Corners 709">
              <a:extLst>
                <a:ext uri="{FF2B5EF4-FFF2-40B4-BE49-F238E27FC236}">
                  <a16:creationId xmlns:a16="http://schemas.microsoft.com/office/drawing/2014/main" id="{0C682CEB-4ABB-D1E3-0D3F-E7B9A64D380B}"/>
                </a:ext>
              </a:extLst>
            </p:cNvPr>
            <p:cNvSpPr/>
            <p:nvPr/>
          </p:nvSpPr>
          <p:spPr bwMode="auto">
            <a:xfrm>
              <a:off x="2329314" y="988955"/>
              <a:ext cx="648160" cy="346180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1" name="TextBox 710">
              <a:extLst>
                <a:ext uri="{FF2B5EF4-FFF2-40B4-BE49-F238E27FC236}">
                  <a16:creationId xmlns:a16="http://schemas.microsoft.com/office/drawing/2014/main" id="{6991799F-F632-2674-04B3-930890DF62F8}"/>
                </a:ext>
              </a:extLst>
            </p:cNvPr>
            <p:cNvSpPr txBox="1"/>
            <p:nvPr/>
          </p:nvSpPr>
          <p:spPr>
            <a:xfrm>
              <a:off x="1100698" y="936655"/>
              <a:ext cx="76232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Reset</a:t>
              </a:r>
              <a:endParaRPr lang="en-US" sz="2000" baseline="-25000" dirty="0">
                <a:latin typeface="Calibri" pitchFamily="34" charset="0"/>
              </a:endParaRPr>
            </a:p>
          </p:txBody>
        </p:sp>
        <p:sp>
          <p:nvSpPr>
            <p:cNvPr id="712" name="Rectangle: Rounded Corners 711">
              <a:extLst>
                <a:ext uri="{FF2B5EF4-FFF2-40B4-BE49-F238E27FC236}">
                  <a16:creationId xmlns:a16="http://schemas.microsoft.com/office/drawing/2014/main" id="{BDD8BBDD-7F2C-0714-8C61-F78405544272}"/>
                </a:ext>
              </a:extLst>
            </p:cNvPr>
            <p:cNvSpPr/>
            <p:nvPr/>
          </p:nvSpPr>
          <p:spPr bwMode="auto">
            <a:xfrm>
              <a:off x="2014336" y="986242"/>
              <a:ext cx="332904" cy="333715"/>
            </a:xfrm>
            <a:prstGeom prst="roundRect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3" name="Rectangle 712">
              <a:extLst>
                <a:ext uri="{FF2B5EF4-FFF2-40B4-BE49-F238E27FC236}">
                  <a16:creationId xmlns:a16="http://schemas.microsoft.com/office/drawing/2014/main" id="{CAD83B54-F517-A9BA-7086-52332B756C3C}"/>
                </a:ext>
              </a:extLst>
            </p:cNvPr>
            <p:cNvSpPr/>
            <p:nvPr/>
          </p:nvSpPr>
          <p:spPr bwMode="auto">
            <a:xfrm>
              <a:off x="1878788" y="935664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4" name="TextBox 713">
              <a:extLst>
                <a:ext uri="{FF2B5EF4-FFF2-40B4-BE49-F238E27FC236}">
                  <a16:creationId xmlns:a16="http://schemas.microsoft.com/office/drawing/2014/main" id="{A1EA0D29-E37E-A751-7136-946641E40F78}"/>
                </a:ext>
              </a:extLst>
            </p:cNvPr>
            <p:cNvSpPr txBox="1"/>
            <p:nvPr/>
          </p:nvSpPr>
          <p:spPr>
            <a:xfrm>
              <a:off x="1056432" y="1583548"/>
              <a:ext cx="5613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alibri" pitchFamily="34" charset="0"/>
                </a:rPr>
                <a:t>CLK</a:t>
              </a:r>
              <a:endParaRPr lang="en-US" sz="2000" baseline="-25000" dirty="0">
                <a:latin typeface="Calibri" pitchFamily="34" charset="0"/>
              </a:endParaRPr>
            </a:p>
          </p:txBody>
        </p:sp>
        <p:sp>
          <p:nvSpPr>
            <p:cNvPr id="715" name="Rectangle 714">
              <a:extLst>
                <a:ext uri="{FF2B5EF4-FFF2-40B4-BE49-F238E27FC236}">
                  <a16:creationId xmlns:a16="http://schemas.microsoft.com/office/drawing/2014/main" id="{B497BC8A-ECF8-C648-30C4-21CE1BFE7830}"/>
                </a:ext>
              </a:extLst>
            </p:cNvPr>
            <p:cNvSpPr/>
            <p:nvPr/>
          </p:nvSpPr>
          <p:spPr bwMode="auto">
            <a:xfrm>
              <a:off x="2373713" y="1099227"/>
              <a:ext cx="590007" cy="275574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16" name="Rectangle 715">
              <a:extLst>
                <a:ext uri="{FF2B5EF4-FFF2-40B4-BE49-F238E27FC236}">
                  <a16:creationId xmlns:a16="http://schemas.microsoft.com/office/drawing/2014/main" id="{2E29E0D1-9677-87DE-08F0-B55545AC3746}"/>
                </a:ext>
              </a:extLst>
            </p:cNvPr>
            <p:cNvSpPr/>
            <p:nvPr/>
          </p:nvSpPr>
          <p:spPr bwMode="auto">
            <a:xfrm>
              <a:off x="1878788" y="734600"/>
              <a:ext cx="450525" cy="386449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717" name="Straight Connector 716">
              <a:extLst>
                <a:ext uri="{FF2B5EF4-FFF2-40B4-BE49-F238E27FC236}">
                  <a16:creationId xmlns:a16="http://schemas.microsoft.com/office/drawing/2014/main" id="{64A376C9-8675-F253-884D-45032CB57E6B}"/>
                </a:ext>
              </a:extLst>
            </p:cNvPr>
            <p:cNvCxnSpPr/>
            <p:nvPr/>
          </p:nvCxnSpPr>
          <p:spPr bwMode="auto">
            <a:xfrm>
              <a:off x="2963720" y="1345416"/>
              <a:ext cx="2682501" cy="7351"/>
            </a:xfrm>
            <a:prstGeom prst="line">
              <a:avLst/>
            </a:prstGeom>
            <a:noFill/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718" name="Rectangle 717">
              <a:extLst>
                <a:ext uri="{FF2B5EF4-FFF2-40B4-BE49-F238E27FC236}">
                  <a16:creationId xmlns:a16="http://schemas.microsoft.com/office/drawing/2014/main" id="{1545EA19-868D-7935-2FF0-10ED8BFE1784}"/>
                </a:ext>
              </a:extLst>
            </p:cNvPr>
            <p:cNvSpPr/>
            <p:nvPr/>
          </p:nvSpPr>
          <p:spPr bwMode="auto">
            <a:xfrm>
              <a:off x="2719122" y="2724786"/>
              <a:ext cx="190125" cy="410358"/>
            </a:xfrm>
            <a:prstGeom prst="rect">
              <a:avLst/>
            </a:prstGeom>
            <a:solidFill>
              <a:schemeClr val="bg1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719" name="Google Shape;752;p28">
              <a:extLst>
                <a:ext uri="{FF2B5EF4-FFF2-40B4-BE49-F238E27FC236}">
                  <a16:creationId xmlns:a16="http://schemas.microsoft.com/office/drawing/2014/main" id="{C16DC414-46BE-EEC1-F2BF-8B5208DB43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688772" y="873714"/>
              <a:ext cx="33004" cy="3084645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sp>
          <p:nvSpPr>
            <p:cNvPr id="720" name="Rectangle: Rounded Corners 719">
              <a:extLst>
                <a:ext uri="{FF2B5EF4-FFF2-40B4-BE49-F238E27FC236}">
                  <a16:creationId xmlns:a16="http://schemas.microsoft.com/office/drawing/2014/main" id="{4E4684B0-DB32-5406-3B5E-0BB1149F4895}"/>
                </a:ext>
              </a:extLst>
            </p:cNvPr>
            <p:cNvSpPr/>
            <p:nvPr/>
          </p:nvSpPr>
          <p:spPr bwMode="auto">
            <a:xfrm>
              <a:off x="3977188" y="3293076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1" name="Rectangle: Rounded Corners 720">
              <a:extLst>
                <a:ext uri="{FF2B5EF4-FFF2-40B4-BE49-F238E27FC236}">
                  <a16:creationId xmlns:a16="http://schemas.microsoft.com/office/drawing/2014/main" id="{516A6744-3C69-3A61-62E6-47BE025FC89E}"/>
                </a:ext>
              </a:extLst>
            </p:cNvPr>
            <p:cNvSpPr/>
            <p:nvPr/>
          </p:nvSpPr>
          <p:spPr bwMode="auto">
            <a:xfrm>
              <a:off x="4612854" y="3301237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2" name="Rectangle: Rounded Corners 721">
              <a:extLst>
                <a:ext uri="{FF2B5EF4-FFF2-40B4-BE49-F238E27FC236}">
                  <a16:creationId xmlns:a16="http://schemas.microsoft.com/office/drawing/2014/main" id="{11323985-1387-4C86-F771-027EF3FEA9F8}"/>
                </a:ext>
              </a:extLst>
            </p:cNvPr>
            <p:cNvSpPr/>
            <p:nvPr/>
          </p:nvSpPr>
          <p:spPr bwMode="auto">
            <a:xfrm>
              <a:off x="5308391" y="3313272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cxnSp>
          <p:nvCxnSpPr>
            <p:cNvPr id="723" name="Google Shape;754;p28">
              <a:extLst>
                <a:ext uri="{FF2B5EF4-FFF2-40B4-BE49-F238E27FC236}">
                  <a16:creationId xmlns:a16="http://schemas.microsoft.com/office/drawing/2014/main" id="{148DEB98-378A-B0F7-8477-7C6221274D2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24032" y="1545002"/>
              <a:ext cx="33669" cy="2413357"/>
            </a:xfrm>
            <a:prstGeom prst="straightConnector1">
              <a:avLst/>
            </a:prstGeom>
            <a:noFill/>
            <a:ln w="25400" cap="flat" cmpd="sng">
              <a:solidFill>
                <a:srgbClr val="FF0000"/>
              </a:solidFill>
              <a:prstDash val="dash"/>
              <a:round/>
              <a:headEnd type="none" w="sm" len="sm"/>
              <a:tailEnd type="none" w="sm" len="sm"/>
            </a:ln>
          </p:spPr>
        </p:cxnSp>
        <p:sp>
          <p:nvSpPr>
            <p:cNvPr id="724" name="Rectangle: Rounded Corners 723">
              <a:extLst>
                <a:ext uri="{FF2B5EF4-FFF2-40B4-BE49-F238E27FC236}">
                  <a16:creationId xmlns:a16="http://schemas.microsoft.com/office/drawing/2014/main" id="{40EBA7DD-37DB-1F88-C51A-315C278C4C73}"/>
                </a:ext>
              </a:extLst>
            </p:cNvPr>
            <p:cNvSpPr/>
            <p:nvPr/>
          </p:nvSpPr>
          <p:spPr bwMode="auto">
            <a:xfrm>
              <a:off x="5942921" y="3299982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5" name="Rectangle: Rounded Corners 724">
              <a:extLst>
                <a:ext uri="{FF2B5EF4-FFF2-40B4-BE49-F238E27FC236}">
                  <a16:creationId xmlns:a16="http://schemas.microsoft.com/office/drawing/2014/main" id="{F89461F7-6CB7-B393-31C9-2CF6D0F6078D}"/>
                </a:ext>
              </a:extLst>
            </p:cNvPr>
            <p:cNvSpPr/>
            <p:nvPr/>
          </p:nvSpPr>
          <p:spPr bwMode="auto">
            <a:xfrm>
              <a:off x="3375077" y="2229268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6" name="Rectangle: Rounded Corners 725">
              <a:extLst>
                <a:ext uri="{FF2B5EF4-FFF2-40B4-BE49-F238E27FC236}">
                  <a16:creationId xmlns:a16="http://schemas.microsoft.com/office/drawing/2014/main" id="{1766C5AA-632C-77FB-C132-59F404943B8E}"/>
                </a:ext>
              </a:extLst>
            </p:cNvPr>
            <p:cNvSpPr/>
            <p:nvPr/>
          </p:nvSpPr>
          <p:spPr bwMode="auto">
            <a:xfrm>
              <a:off x="4012774" y="2239927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7" name="Rectangle: Rounded Corners 726">
              <a:extLst>
                <a:ext uri="{FF2B5EF4-FFF2-40B4-BE49-F238E27FC236}">
                  <a16:creationId xmlns:a16="http://schemas.microsoft.com/office/drawing/2014/main" id="{27F2F219-58F9-B4CC-607F-5F9710CEFFF4}"/>
                </a:ext>
              </a:extLst>
            </p:cNvPr>
            <p:cNvSpPr/>
            <p:nvPr/>
          </p:nvSpPr>
          <p:spPr bwMode="auto">
            <a:xfrm>
              <a:off x="4663181" y="2239926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8" name="Rectangle: Rounded Corners 727">
              <a:extLst>
                <a:ext uri="{FF2B5EF4-FFF2-40B4-BE49-F238E27FC236}">
                  <a16:creationId xmlns:a16="http://schemas.microsoft.com/office/drawing/2014/main" id="{D088FACD-8A99-BE73-1F33-B0D0C0864443}"/>
                </a:ext>
              </a:extLst>
            </p:cNvPr>
            <p:cNvSpPr/>
            <p:nvPr/>
          </p:nvSpPr>
          <p:spPr bwMode="auto">
            <a:xfrm>
              <a:off x="5311664" y="2239926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  <p:sp>
          <p:nvSpPr>
            <p:cNvPr id="729" name="Rectangle: Rounded Corners 728">
              <a:extLst>
                <a:ext uri="{FF2B5EF4-FFF2-40B4-BE49-F238E27FC236}">
                  <a16:creationId xmlns:a16="http://schemas.microsoft.com/office/drawing/2014/main" id="{FF44C536-182B-33E9-E66E-7483CC21AC29}"/>
                </a:ext>
              </a:extLst>
            </p:cNvPr>
            <p:cNvSpPr/>
            <p:nvPr/>
          </p:nvSpPr>
          <p:spPr bwMode="auto">
            <a:xfrm>
              <a:off x="3340994" y="3297220"/>
              <a:ext cx="119609" cy="309333"/>
            </a:xfrm>
            <a:prstGeom prst="roundRect">
              <a:avLst/>
            </a:prstGeom>
            <a:pattFill prst="dkDnDiag">
              <a:fgClr>
                <a:schemeClr val="accent1"/>
              </a:fgClr>
              <a:bgClr>
                <a:schemeClr val="bg1"/>
              </a:bgClr>
            </a:pattFill>
            <a:ln w="25400" cap="flat" cmpd="sng" algn="ctr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10102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Maximum Clock Frequency</a:t>
            </a:r>
            <a:endParaRPr/>
          </a:p>
        </p:txBody>
      </p:sp>
      <p:sp>
        <p:nvSpPr>
          <p:cNvPr id="806" name="Google Shape;806;p34"/>
          <p:cNvSpPr txBox="1">
            <a:spLocks noGrp="1"/>
          </p:cNvSpPr>
          <p:nvPr>
            <p:ph type="body" idx="1"/>
          </p:nvPr>
        </p:nvSpPr>
        <p:spPr>
          <a:xfrm>
            <a:off x="457200" y="1295399"/>
            <a:ext cx="8229600" cy="2045400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702" t="-3568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sp>
        <p:nvSpPr>
          <p:cNvPr id="807" name="Google Shape;807;p3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27</a:t>
            </a:fld>
            <a:endParaRPr/>
          </a:p>
        </p:txBody>
      </p:sp>
      <p:pic>
        <p:nvPicPr>
          <p:cNvPr id="808" name="Google Shape;808;p34" descr="figs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69939" y="3290088"/>
            <a:ext cx="3886200" cy="3022600"/>
          </a:xfrm>
          <a:prstGeom prst="rect">
            <a:avLst/>
          </a:prstGeom>
          <a:noFill/>
          <a:ln>
            <a:noFill/>
          </a:ln>
        </p:spPr>
      </p:pic>
      <p:sp>
        <p:nvSpPr>
          <p:cNvPr id="809" name="Google Shape;809;p34"/>
          <p:cNvSpPr/>
          <p:nvPr/>
        </p:nvSpPr>
        <p:spPr>
          <a:xfrm>
            <a:off x="4657608" y="3774624"/>
            <a:ext cx="3931800" cy="292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Max Delay =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Min Period = Max Delay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Max Freq = 1/Min Period</a:t>
            </a:r>
            <a:endParaRPr sz="2800" b="0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10" name="Google Shape;810;p34"/>
          <p:cNvCxnSpPr/>
          <p:nvPr/>
        </p:nvCxnSpPr>
        <p:spPr>
          <a:xfrm>
            <a:off x="1836739" y="4263225"/>
            <a:ext cx="1676400" cy="0"/>
          </a:xfrm>
          <a:prstGeom prst="straightConnector1">
            <a:avLst/>
          </a:prstGeom>
          <a:noFill/>
          <a:ln w="38100" cap="flat" cmpd="sng">
            <a:solidFill>
              <a:schemeClr val="accent6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11" name="Google Shape;811;p34"/>
          <p:cNvCxnSpPr/>
          <p:nvPr/>
        </p:nvCxnSpPr>
        <p:spPr>
          <a:xfrm>
            <a:off x="2674939" y="4898863"/>
            <a:ext cx="0" cy="548640"/>
          </a:xfrm>
          <a:prstGeom prst="straightConnector1">
            <a:avLst/>
          </a:prstGeom>
          <a:noFill/>
          <a:ln w="38100" cap="flat" cmpd="sng">
            <a:solidFill>
              <a:srgbClr val="00B050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812" name="Google Shape;812;p34"/>
          <p:cNvCxnSpPr/>
          <p:nvPr/>
        </p:nvCxnSpPr>
        <p:spPr>
          <a:xfrm>
            <a:off x="2674939" y="5787225"/>
            <a:ext cx="0" cy="533400"/>
          </a:xfrm>
          <a:prstGeom prst="straightConnector1">
            <a:avLst/>
          </a:prstGeom>
          <a:noFill/>
          <a:ln w="38100" cap="flat" cmpd="sng">
            <a:solidFill>
              <a:schemeClr val="accent4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813" name="Google Shape;813;p34"/>
          <p:cNvSpPr txBox="1"/>
          <p:nvPr/>
        </p:nvSpPr>
        <p:spPr>
          <a:xfrm>
            <a:off x="6484100" y="3774844"/>
            <a:ext cx="26517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CLK-to-Q Delay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4" name="Google Shape;814;p34"/>
          <p:cNvSpPr txBox="1"/>
          <p:nvPr/>
        </p:nvSpPr>
        <p:spPr>
          <a:xfrm>
            <a:off x="6484100" y="4255826"/>
            <a:ext cx="261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en-US" sz="280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CL Delay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5" name="Google Shape;815;p34"/>
          <p:cNvSpPr txBox="1"/>
          <p:nvPr/>
        </p:nvSpPr>
        <p:spPr>
          <a:xfrm>
            <a:off x="6484100" y="4777776"/>
            <a:ext cx="2298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en-US" sz="2800">
                <a:solidFill>
                  <a:srgbClr val="00B050"/>
                </a:solidFill>
                <a:latin typeface="Calibri"/>
                <a:ea typeface="Calibri"/>
                <a:cs typeface="Calibri"/>
                <a:sym typeface="Calibri"/>
              </a:rPr>
              <a:t>Setup Time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16" name="Google Shape;816;p34"/>
          <p:cNvGrpSpPr/>
          <p:nvPr/>
        </p:nvGrpSpPr>
        <p:grpSpPr>
          <a:xfrm>
            <a:off x="3823330" y="2725782"/>
            <a:ext cx="5257339" cy="2318694"/>
            <a:chOff x="4657600" y="3125331"/>
            <a:chExt cx="4366200" cy="2318694"/>
          </a:xfrm>
        </p:grpSpPr>
        <p:sp>
          <p:nvSpPr>
            <p:cNvPr id="817" name="Google Shape;817;p34"/>
            <p:cNvSpPr txBox="1"/>
            <p:nvPr/>
          </p:nvSpPr>
          <p:spPr>
            <a:xfrm>
              <a:off x="4657600" y="3125331"/>
              <a:ext cx="4366200" cy="484800"/>
            </a:xfrm>
            <a:prstGeom prst="rect">
              <a:avLst/>
            </a:prstGeom>
            <a:solidFill>
              <a:srgbClr val="FFFFFF"/>
            </a:solidFill>
            <a:ln w="38100" cap="flat" cmpd="sng">
              <a:solidFill>
                <a:srgbClr val="85200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300">
                  <a:latin typeface="Calibri"/>
                  <a:ea typeface="Calibri"/>
                  <a:cs typeface="Calibri"/>
                  <a:sym typeface="Calibri"/>
                </a:rPr>
                <a:t>Assumes Max Delay &gt; Hold Time</a:t>
              </a:r>
              <a:endParaRPr sz="2300"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818" name="Google Shape;818;p34"/>
            <p:cNvCxnSpPr/>
            <p:nvPr/>
          </p:nvCxnSpPr>
          <p:spPr>
            <a:xfrm>
              <a:off x="5413900" y="3556425"/>
              <a:ext cx="33300" cy="1887600"/>
            </a:xfrm>
            <a:prstGeom prst="straightConnector1">
              <a:avLst/>
            </a:prstGeom>
            <a:noFill/>
            <a:ln w="38100" cap="flat" cmpd="sng">
              <a:solidFill>
                <a:schemeClr val="dk2"/>
              </a:solidFill>
              <a:prstDash val="solid"/>
              <a:round/>
              <a:headEnd type="none" w="med" len="med"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661697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3" name="Google Shape;823;p35"/>
          <p:cNvGrpSpPr/>
          <p:nvPr/>
        </p:nvGrpSpPr>
        <p:grpSpPr>
          <a:xfrm>
            <a:off x="914400" y="4216930"/>
            <a:ext cx="5791200" cy="2200275"/>
            <a:chOff x="914400" y="4216930"/>
            <a:chExt cx="5791200" cy="2200275"/>
          </a:xfrm>
        </p:grpSpPr>
        <p:pic>
          <p:nvPicPr>
            <p:cNvPr id="824" name="Google Shape;824;p3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914400" y="4216930"/>
              <a:ext cx="5791200" cy="22002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25" name="Google Shape;825;p35"/>
            <p:cNvSpPr txBox="1"/>
            <p:nvPr/>
          </p:nvSpPr>
          <p:spPr>
            <a:xfrm>
              <a:off x="5625297" y="5451676"/>
              <a:ext cx="389850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r>
                <a:rPr lang="en-US" sz="3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</a:t>
              </a:r>
              <a:endPara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6" name="Google Shape;826;p35"/>
            <p:cNvSpPr txBox="1"/>
            <p:nvPr/>
          </p:nvSpPr>
          <p:spPr>
            <a:xfrm rot="5400000">
              <a:off x="867767" y="5764329"/>
              <a:ext cx="6546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</a:t>
              </a:r>
              <a:endPara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7" name="Google Shape;827;p35"/>
            <p:cNvSpPr txBox="1"/>
            <p:nvPr/>
          </p:nvSpPr>
          <p:spPr>
            <a:xfrm rot="5400000">
              <a:off x="6136177" y="5673662"/>
              <a:ext cx="654666" cy="46166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</a:t>
              </a:r>
              <a:endPara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28" name="Google Shape;828;p3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The Critical Path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9" name="Google Shape;829;p35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2628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critical path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the longest delay between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two registers in a circuit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clock period must be </a:t>
            </a:r>
            <a:r>
              <a:rPr lang="en-US" sz="32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longer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than this critical path, or the signal will not propagate properly to that next register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30" name="Google Shape;830;p35"/>
          <p:cNvCxnSpPr/>
          <p:nvPr/>
        </p:nvCxnSpPr>
        <p:spPr>
          <a:xfrm>
            <a:off x="1574158" y="5891515"/>
            <a:ext cx="1122745" cy="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1" name="Google Shape;831;p35"/>
          <p:cNvCxnSpPr/>
          <p:nvPr/>
        </p:nvCxnSpPr>
        <p:spPr>
          <a:xfrm rot="10800000" flipH="1">
            <a:off x="2569579" y="5266618"/>
            <a:ext cx="1412100" cy="624900"/>
          </a:xfrm>
          <a:prstGeom prst="bentConnector3">
            <a:avLst>
              <a:gd name="adj1" fmla="val 18852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2" name="Google Shape;832;p35"/>
          <p:cNvCxnSpPr/>
          <p:nvPr/>
        </p:nvCxnSpPr>
        <p:spPr>
          <a:xfrm rot="10800000" flipH="1">
            <a:off x="3854370" y="4652982"/>
            <a:ext cx="1470000" cy="613500"/>
          </a:xfrm>
          <a:prstGeom prst="bentConnector3">
            <a:avLst>
              <a:gd name="adj1" fmla="val 1063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3" name="Google Shape;833;p35"/>
          <p:cNvCxnSpPr/>
          <p:nvPr/>
        </p:nvCxnSpPr>
        <p:spPr>
          <a:xfrm>
            <a:off x="5058137" y="4653022"/>
            <a:ext cx="1088100" cy="972300"/>
          </a:xfrm>
          <a:prstGeom prst="bentConnector3">
            <a:avLst>
              <a:gd name="adj1" fmla="val 42550"/>
            </a:avLst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835" name="Google Shape;835;p35"/>
          <p:cNvCxnSpPr/>
          <p:nvPr/>
        </p:nvCxnSpPr>
        <p:spPr>
          <a:xfrm rot="10800000" flipH="1">
            <a:off x="777783" y="5890015"/>
            <a:ext cx="880800" cy="15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stealth" w="med" len="med"/>
          </a:ln>
        </p:spPr>
      </p:cxnSp>
    </p:spTree>
    <p:extLst>
      <p:ext uri="{BB962C8B-B14F-4D97-AF65-F5344CB8AC3E}">
        <p14:creationId xmlns:p14="http://schemas.microsoft.com/office/powerpoint/2010/main" val="1962421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1" name="Google Shape;841;g5d1628faa7_2_3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How do we go faster?</a:t>
            </a:r>
            <a:endParaRPr/>
          </a:p>
        </p:txBody>
      </p:sp>
      <p:sp>
        <p:nvSpPr>
          <p:cNvPr id="842" name="Google Shape;842;g5d1628faa7_2_31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/>
              <a:t>Pipelining!</a:t>
            </a:r>
            <a:endParaRPr/>
          </a:p>
          <a:p>
            <a:pPr marL="457200" lvl="0" indent="-431800" algn="l" rtl="0">
              <a:spcBef>
                <a:spcPts val="640"/>
              </a:spcBef>
              <a:spcAft>
                <a:spcPts val="0"/>
              </a:spcAft>
              <a:buSzPts val="3200"/>
              <a:buChar char="•"/>
            </a:pPr>
            <a:r>
              <a:rPr lang="en-US"/>
              <a:t>Split operation into smaller parts and add a register between each one.</a:t>
            </a:r>
            <a:endParaRPr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3" name="Google Shape;843;g5d1628faa7_2_3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29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6610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" name="Google Shape;980;p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Combinational vs. Sequential Logic</a:t>
            </a:r>
            <a:endParaRPr sz="2800" dirty="0"/>
          </a:p>
        </p:txBody>
      </p:sp>
      <p:sp>
        <p:nvSpPr>
          <p:cNvPr id="981" name="Google Shape;981;p43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en-US" sz="320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Digital Systems 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consist of two basic types of circuits: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Combinational Logic (CL)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Output is a function of the inputs only, not the history of its execution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add A, B (ALUs)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Sequential Logic (SL)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Circuits that “remember” or store information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Also called “State Elements”</a:t>
            </a:r>
            <a:endParaRPr dirty="0"/>
          </a:p>
          <a:p>
            <a:pPr marL="1143000" marR="0" lvl="2" indent="-2286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Example: Memory and registers </a:t>
            </a:r>
            <a:endParaRPr dirty="0"/>
          </a:p>
        </p:txBody>
      </p:sp>
      <p:sp>
        <p:nvSpPr>
          <p:cNvPr id="982" name="Google Shape;982;p43"/>
          <p:cNvSpPr/>
          <p:nvPr/>
        </p:nvSpPr>
        <p:spPr>
          <a:xfrm>
            <a:off x="457200" y="2658979"/>
            <a:ext cx="8229600" cy="1780673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3" name="Google Shape;983;p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6145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Uses for State Elements</a:t>
            </a:r>
            <a:endParaRPr sz="2800" dirty="0"/>
          </a:p>
        </p:txBody>
      </p:sp>
      <p:sp>
        <p:nvSpPr>
          <p:cNvPr id="537" name="Google Shape;537;p18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to store values for some amount of time: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 files (like in </a:t>
            </a:r>
            <a:r>
              <a:rPr lang="en-US" dirty="0"/>
              <a:t>RISCV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(caches and main memory)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1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Help control flow of information between combinational logic blocks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elements are used to hold up the movement of information at the inputs to combinational logic blocks and allow for orderly passage</a:t>
            </a:r>
            <a:endParaRPr dirty="0"/>
          </a:p>
        </p:txBody>
      </p:sp>
      <p:sp>
        <p:nvSpPr>
          <p:cNvPr id="538" name="Google Shape;538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30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49539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"/>
          <p:cNvSpPr txBox="1">
            <a:spLocks noGrp="1"/>
          </p:cNvSpPr>
          <p:nvPr>
            <p:ph type="ctrTitle"/>
          </p:nvPr>
        </p:nvSpPr>
        <p:spPr>
          <a:xfrm>
            <a:off x="0" y="2103120"/>
            <a:ext cx="9144000" cy="731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400"/>
              <a:buFont typeface="Calibri"/>
              <a:buNone/>
            </a:pPr>
            <a:r>
              <a:rPr lang="en-US"/>
              <a:t>RISC-V</a:t>
            </a:r>
            <a:r>
              <a:rPr lang="en-US" sz="44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CPU Datapath, Control Intro</a:t>
            </a:r>
            <a:endParaRPr sz="4400" b="0" i="1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110743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9" name="Google Shape;2179;p72"/>
          <p:cNvSpPr txBox="1">
            <a:spLocks noGrp="1"/>
          </p:cNvSpPr>
          <p:nvPr>
            <p:ph type="title"/>
          </p:nvPr>
        </p:nvSpPr>
        <p:spPr>
          <a:xfrm>
            <a:off x="457200" y="122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Design Principles</a:t>
            </a:r>
            <a:endParaRPr/>
          </a:p>
        </p:txBody>
      </p:sp>
      <p:sp>
        <p:nvSpPr>
          <p:cNvPr id="2180" name="Google Shape;2180;p72"/>
          <p:cNvSpPr txBox="1">
            <a:spLocks noGrp="1"/>
          </p:cNvSpPr>
          <p:nvPr>
            <p:ph type="body" idx="1"/>
          </p:nvPr>
        </p:nvSpPr>
        <p:spPr>
          <a:xfrm>
            <a:off x="457200" y="1447800"/>
            <a:ext cx="8229600" cy="486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Five steps to design a processor: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Analyze instruction set →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 requirements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set of datapath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components &amp; establish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methodology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 datapath meeting </a:t>
            </a:r>
            <a:b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requirements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Analyze implementation of each instruction to determine setting of control points that effects the register transfer</a:t>
            </a:r>
            <a:endParaRPr/>
          </a:p>
          <a:p>
            <a:pPr marL="971550" marR="0" lvl="1" indent="-5143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Calibri"/>
              <a:buAutoNum type="arabicParenR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 the control logic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Formulate Logic Equations</a:t>
            </a:r>
            <a:endParaRPr/>
          </a:p>
          <a:p>
            <a:pPr marL="1143000" marR="0" lvl="2" indent="-228600" algn="l" rtl="0">
              <a:lnSpc>
                <a:spcPct val="90000"/>
              </a:lnSpc>
              <a:spcBef>
                <a:spcPts val="408"/>
              </a:spcBef>
              <a:spcAft>
                <a:spcPts val="0"/>
              </a:spcAft>
              <a:buClr>
                <a:schemeClr val="dk1"/>
              </a:buClr>
              <a:buSzPts val="2040"/>
              <a:buFont typeface="Arial"/>
              <a:buChar char="•"/>
            </a:pPr>
            <a:r>
              <a:rPr lang="en-US" sz="20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 Circuits</a:t>
            </a:r>
            <a:endParaRPr/>
          </a:p>
          <a:p>
            <a:pPr marL="342900" marR="0" lvl="0" indent="-17018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72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7018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None/>
            </a:pPr>
            <a:endParaRPr sz="272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1" name="Google Shape;2181;p7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82" name="Google Shape;2182;p72"/>
          <p:cNvGrpSpPr/>
          <p:nvPr/>
        </p:nvGrpSpPr>
        <p:grpSpPr>
          <a:xfrm>
            <a:off x="5359400" y="2062163"/>
            <a:ext cx="3555950" cy="1950962"/>
            <a:chOff x="5444062" y="4398949"/>
            <a:chExt cx="3555950" cy="1950962"/>
          </a:xfrm>
        </p:grpSpPr>
        <p:sp>
          <p:nvSpPr>
            <p:cNvPr id="2183" name="Google Shape;2183;p72" descr="10%"/>
            <p:cNvSpPr/>
            <p:nvPr/>
          </p:nvSpPr>
          <p:spPr>
            <a:xfrm>
              <a:off x="5579000" y="4754549"/>
              <a:ext cx="1124100" cy="649200"/>
            </a:xfrm>
            <a:prstGeom prst="rect">
              <a:avLst/>
            </a:prstGeom>
            <a:solidFill>
              <a:srgbClr val="FFFFFF"/>
            </a:solidFill>
            <a:ln w="25400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4" name="Google Shape;2184;p72"/>
            <p:cNvSpPr/>
            <p:nvPr/>
          </p:nvSpPr>
          <p:spPr>
            <a:xfrm>
              <a:off x="5659962" y="4860911"/>
              <a:ext cx="812700" cy="3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Control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5" name="Google Shape;2185;p72" descr="10%"/>
            <p:cNvSpPr/>
            <p:nvPr/>
          </p:nvSpPr>
          <p:spPr>
            <a:xfrm>
              <a:off x="5579000" y="5564174"/>
              <a:ext cx="1124100" cy="651000"/>
            </a:xfrm>
            <a:prstGeom prst="rect">
              <a:avLst/>
            </a:prstGeom>
            <a:solidFill>
              <a:srgbClr val="FFFFFF"/>
            </a:solidFill>
            <a:ln w="25400" cap="flat" cmpd="sng">
              <a:solidFill>
                <a:schemeClr val="accen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2000" b="0" i="0" u="none" strike="noStrike" cap="none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6" name="Google Shape;2186;p72"/>
            <p:cNvSpPr/>
            <p:nvPr/>
          </p:nvSpPr>
          <p:spPr>
            <a:xfrm>
              <a:off x="5679012" y="5729274"/>
              <a:ext cx="9939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Datapath</a:t>
              </a:r>
              <a:endPara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7" name="Google Shape;2187;p72"/>
            <p:cNvSpPr/>
            <p:nvPr/>
          </p:nvSpPr>
          <p:spPr>
            <a:xfrm>
              <a:off x="6998225" y="4416411"/>
              <a:ext cx="920700" cy="19335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8" name="Google Shape;2188;p72"/>
            <p:cNvSpPr/>
            <p:nvPr/>
          </p:nvSpPr>
          <p:spPr>
            <a:xfrm>
              <a:off x="7050612" y="5165711"/>
              <a:ext cx="9255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Memory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9" name="Google Shape;2189;p72"/>
            <p:cNvSpPr/>
            <p:nvPr/>
          </p:nvSpPr>
          <p:spPr>
            <a:xfrm>
              <a:off x="5444062" y="4416411"/>
              <a:ext cx="1393800" cy="19335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0" name="Google Shape;2190;p72"/>
            <p:cNvSpPr/>
            <p:nvPr/>
          </p:nvSpPr>
          <p:spPr>
            <a:xfrm>
              <a:off x="5679012" y="4398949"/>
              <a:ext cx="10272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Processor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1" name="Google Shape;2191;p72"/>
            <p:cNvSpPr/>
            <p:nvPr/>
          </p:nvSpPr>
          <p:spPr>
            <a:xfrm>
              <a:off x="8079312" y="4416411"/>
              <a:ext cx="920700" cy="7857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2" name="Google Shape;2192;p72"/>
            <p:cNvSpPr/>
            <p:nvPr/>
          </p:nvSpPr>
          <p:spPr>
            <a:xfrm>
              <a:off x="8214250" y="4668824"/>
              <a:ext cx="638100" cy="336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Input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3" name="Google Shape;2193;p72"/>
            <p:cNvSpPr/>
            <p:nvPr/>
          </p:nvSpPr>
          <p:spPr>
            <a:xfrm>
              <a:off x="8079312" y="5564174"/>
              <a:ext cx="920700" cy="7857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4" name="Google Shape;2194;p72"/>
            <p:cNvSpPr/>
            <p:nvPr/>
          </p:nvSpPr>
          <p:spPr>
            <a:xfrm>
              <a:off x="8126937" y="5816586"/>
              <a:ext cx="812700" cy="333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1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Output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95" name="Google Shape;2195;p7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6" name="Google Shape;2196;p7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7026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" name="Google Shape;2211;p74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184" cy="10533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Summary !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2" name="Google Shape;2212;p74"/>
          <p:cNvSpPr txBox="1">
            <a:spLocks noGrp="1"/>
          </p:cNvSpPr>
          <p:nvPr>
            <p:ph type="body" idx="1"/>
          </p:nvPr>
        </p:nvSpPr>
        <p:spPr>
          <a:xfrm>
            <a:off x="222739" y="1406769"/>
            <a:ext cx="8628184" cy="47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marR="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Universal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datapath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Capable of executing all RISC-V instructions in one cycle each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all units (hardware) used by all instructions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Phases of execution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(Instruction Fetch), ID (Instruction Decode), EX (Execute), MEM (Memory), WB (</a:t>
            </a:r>
            <a:r>
              <a:rPr lang="en-US" dirty="0"/>
              <a:t>Write Back)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 all instructions are active in all phases (exc</a:t>
            </a:r>
            <a:r>
              <a:rPr lang="en-US" dirty="0"/>
              <a:t>ept for loads!)</a:t>
            </a:r>
            <a:endParaRPr dirty="0"/>
          </a:p>
          <a:p>
            <a:pPr marL="2286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Controller specifies how to execute instructions</a:t>
            </a:r>
            <a:endParaRPr dirty="0"/>
          </a:p>
          <a:p>
            <a:pPr marL="6858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utive"/>
              <a:buChar char="−"/>
            </a:pPr>
            <a:r>
              <a:rPr lang="en-US" dirty="0"/>
              <a:t>Worth thinking about: </a:t>
            </a:r>
            <a:r>
              <a:rPr lang="en-US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new instructions can be added with just </a:t>
            </a:r>
            <a:r>
              <a:rPr lang="en-US"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most control</a:t>
            </a:r>
            <a:r>
              <a:rPr lang="en-US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3" name="Google Shape;2213;p74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4" name="Google Shape;2214;p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5" name="Google Shape;2215;p7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85877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3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Your CPU in two parts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10"/>
          <p:cNvSpPr txBox="1">
            <a:spLocks noGrp="1"/>
          </p:cNvSpPr>
          <p:nvPr>
            <p:ph type="body" idx="1"/>
          </p:nvPr>
        </p:nvSpPr>
        <p:spPr>
          <a:xfrm>
            <a:off x="208450" y="1295400"/>
            <a:ext cx="8765400" cy="48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b="1" i="1"/>
              <a:t>Central Processing Unit</a:t>
            </a:r>
            <a:r>
              <a:rPr lang="en-US" sz="32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(CPU):</a:t>
            </a: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Char char="–"/>
            </a:pPr>
            <a:r>
              <a:rPr lang="en-US" i="1">
                <a:solidFill>
                  <a:srgbClr val="FF0000"/>
                </a:solidFill>
              </a:rPr>
              <a:t>Datapath:</a:t>
            </a:r>
            <a:r>
              <a:rPr lang="en-US"/>
              <a:t>  contains the hardware necessary to </a:t>
            </a:r>
            <a:r>
              <a:rPr lang="en-US" u="sng"/>
              <a:t>perform</a:t>
            </a:r>
            <a:r>
              <a:rPr lang="en-US"/>
              <a:t> operations required by the processor</a:t>
            </a:r>
            <a:endParaRPr/>
          </a:p>
          <a:p>
            <a:pPr marL="1371600" lvl="2" indent="-3810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Reacts to what the controller tells it! (ie. “I was told to do an add, so I”ll feed these arguments through an adder)</a:t>
            </a:r>
            <a:endParaRPr/>
          </a:p>
          <a:p>
            <a:pPr marL="914400" lvl="1" indent="-406400" algn="l" rtl="0">
              <a:spcBef>
                <a:spcPts val="560"/>
              </a:spcBef>
              <a:spcAft>
                <a:spcPts val="0"/>
              </a:spcAft>
              <a:buClr>
                <a:srgbClr val="FF0000"/>
              </a:buClr>
              <a:buSzPts val="2800"/>
              <a:buChar char="–"/>
            </a:pPr>
            <a:r>
              <a:rPr lang="en-US" i="1">
                <a:solidFill>
                  <a:srgbClr val="FF0000"/>
                </a:solidFill>
              </a:rPr>
              <a:t>Control:  </a:t>
            </a:r>
            <a:r>
              <a:rPr lang="en-US" u="sng"/>
              <a:t>decides</a:t>
            </a:r>
            <a:r>
              <a:rPr lang="en-US"/>
              <a:t> what each piece of the datapath should do</a:t>
            </a:r>
            <a:endParaRPr/>
          </a:p>
          <a:p>
            <a:pPr marL="1371600" lvl="2" indent="-381000" algn="l" rtl="0"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What operation am I performing? Do I need to get info from memory? Should I write to a register? Which register?</a:t>
            </a:r>
            <a:endParaRPr/>
          </a:p>
          <a:p>
            <a:pPr marL="1371600" lvl="2" indent="-381000" algn="l" rtl="0">
              <a:spcBef>
                <a:spcPts val="56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Has to make decisions based on the input instruction only!</a:t>
            </a:r>
            <a:endParaRPr/>
          </a:p>
        </p:txBody>
      </p:sp>
      <p:sp>
        <p:nvSpPr>
          <p:cNvPr id="332" name="Google Shape;332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4" name="Google Shape;334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53423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2" name="Google Shape;2202;p73"/>
          <p:cNvSpPr txBox="1">
            <a:spLocks noGrp="1"/>
          </p:cNvSpPr>
          <p:nvPr>
            <p:ph type="title"/>
          </p:nvPr>
        </p:nvSpPr>
        <p:spPr>
          <a:xfrm>
            <a:off x="457200" y="1222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/>
              <a:t>Design Principles</a:t>
            </a:r>
            <a:endParaRPr sz="4400" b="0" i="0" u="none" strike="noStrike" cap="non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3" name="Google Shape;2203;p73"/>
          <p:cNvSpPr txBox="1">
            <a:spLocks noGrp="1"/>
          </p:cNvSpPr>
          <p:nvPr>
            <p:ph type="body" idx="1"/>
          </p:nvPr>
        </p:nvSpPr>
        <p:spPr>
          <a:xfrm>
            <a:off x="457200" y="1219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Determining control signals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time a datapath element has an input that changes behavior, it requires a control signal </a:t>
            </a:r>
            <a:r>
              <a:rPr lang="en-US"/>
              <a:t> </a:t>
            </a:r>
            <a:br>
              <a:rPr lang="en-US"/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ALU operation, read/write)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Any time you need to pass a different input based on the instruction, add a </a:t>
            </a:r>
            <a:r>
              <a:rPr lang="en-US" sz="2800" b="1" i="0" u="none" strike="noStrike" cap="none">
                <a:solidFill>
                  <a:schemeClr val="dk1"/>
                </a:solidFill>
              </a:rPr>
              <a:t>MUX</a:t>
            </a: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with a control signal as the selector</a:t>
            </a:r>
            <a:b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(e.g. next PC, ALU input, register to write to)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Your control signals will change based on your </a:t>
            </a:r>
            <a:r>
              <a:rPr lang="en-US">
                <a:solidFill>
                  <a:srgbClr val="FF0000"/>
                </a:solidFill>
              </a:rPr>
              <a:t>exact datapath</a:t>
            </a:r>
            <a:endParaRPr>
              <a:solidFill>
                <a:srgbClr val="FF0000"/>
              </a:solidFill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•"/>
            </a:pPr>
            <a:r>
              <a:rPr lang="en-US">
                <a:solidFill>
                  <a:srgbClr val="FF0000"/>
                </a:solidFill>
              </a:rPr>
              <a:t>Your </a:t>
            </a:r>
            <a:r>
              <a:rPr lang="en-US" sz="3200" b="0" i="0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datapath will change based on your ISA</a:t>
            </a:r>
            <a:endParaRPr/>
          </a:p>
        </p:txBody>
      </p:sp>
      <p:sp>
        <p:nvSpPr>
          <p:cNvPr id="2204" name="Google Shape;2204;p7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35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5" name="Google Shape;2205;p7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6" name="Google Shape;2206;p7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4618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5d03733490_0_32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Storage Element: Register File</a:t>
            </a:r>
            <a:endParaRPr/>
          </a:p>
        </p:txBody>
      </p:sp>
      <p:sp>
        <p:nvSpPr>
          <p:cNvPr id="513" name="Google Shape;513;g5d03733490_0_320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720"/>
              <a:buFont typeface="Arial"/>
              <a:buChar char="•"/>
            </a:pPr>
            <a:r>
              <a:rPr lang="en-US" sz="272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Register File </a:t>
            </a: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consists of 3</a:t>
            </a:r>
            <a:r>
              <a:rPr lang="en-US" sz="2720"/>
              <a:t>1</a:t>
            </a: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registers: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Output </a:t>
            </a:r>
            <a:r>
              <a:rPr lang="en-US" sz="2380"/>
              <a:t>ports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80">
                <a:solidFill>
                  <a:schemeClr val="accent6"/>
                </a:solidFill>
              </a:rPr>
              <a:t>port</a:t>
            </a:r>
            <a:r>
              <a:rPr lang="en-US" sz="238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2380">
                <a:solidFill>
                  <a:schemeClr val="accent6"/>
                </a:solidFill>
              </a:rPr>
              <a:t>port</a:t>
            </a:r>
            <a:r>
              <a:rPr lang="en-US" sz="238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2380" b="0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Input </a:t>
            </a:r>
            <a:r>
              <a:rPr lang="en-US" sz="2380"/>
              <a:t>port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80">
                <a:solidFill>
                  <a:schemeClr val="accent4"/>
                </a:solidFill>
              </a:rPr>
              <a:t>portW</a:t>
            </a:r>
            <a:endParaRPr sz="2380" b="0" i="0" u="none" strike="noStrike" cap="none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Register selection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data of register 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RA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onto </a:t>
            </a:r>
            <a:r>
              <a:rPr lang="en-US" sz="2380">
                <a:solidFill>
                  <a:schemeClr val="accent6"/>
                </a:solidFill>
              </a:rPr>
              <a:t>portA</a:t>
            </a:r>
            <a:endParaRPr sz="2380" b="0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 data of register 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RB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onto </a:t>
            </a:r>
            <a:r>
              <a:rPr lang="en-US" sz="2380">
                <a:solidFill>
                  <a:schemeClr val="accent6"/>
                </a:solidFill>
              </a:rPr>
              <a:t>portB</a:t>
            </a:r>
            <a:endParaRPr sz="2380" b="0" i="0" u="none" strike="noStrike" cap="none">
              <a:solidFill>
                <a:schemeClr val="accent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Store data on </a:t>
            </a:r>
            <a:r>
              <a:rPr lang="en-US" sz="2380">
                <a:solidFill>
                  <a:schemeClr val="accent4"/>
                </a:solidFill>
              </a:rPr>
              <a:t>portW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into register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 RW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(number) when </a:t>
            </a:r>
            <a:r>
              <a:rPr lang="en-US" sz="238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Write Enable</a:t>
            </a:r>
            <a:r>
              <a:rPr lang="en-US" sz="238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1</a:t>
            </a:r>
            <a:endParaRPr/>
          </a:p>
          <a:p>
            <a:pPr marL="342900" marR="0" lvl="0" indent="-342900" algn="l" rtl="0">
              <a:lnSpc>
                <a:spcPct val="90000"/>
              </a:lnSpc>
              <a:spcBef>
                <a:spcPts val="544"/>
              </a:spcBef>
              <a:spcAft>
                <a:spcPts val="0"/>
              </a:spcAft>
              <a:buClr>
                <a:schemeClr val="dk1"/>
              </a:buClr>
              <a:buSzPts val="2720"/>
              <a:buFont typeface="Arial"/>
              <a:buChar char="•"/>
            </a:pPr>
            <a:r>
              <a:rPr lang="en-US" sz="27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input (CLK) </a:t>
            </a:r>
            <a:endParaRPr/>
          </a:p>
          <a:p>
            <a:pPr marL="742950" marR="0" lvl="1" indent="-285750" algn="l" rtl="0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Clr>
                <a:schemeClr val="dk1"/>
              </a:buClr>
              <a:buSzPts val="2380"/>
              <a:buFont typeface="Arial"/>
              <a:buChar char="–"/>
            </a:pPr>
            <a:r>
              <a:rPr lang="en-US" sz="2380"/>
              <a:t>CLK is passed to all internal registers so they can be written to if they match </a:t>
            </a:r>
            <a:r>
              <a:rPr lang="en-US" sz="2380">
                <a:solidFill>
                  <a:schemeClr val="accent4"/>
                </a:solidFill>
              </a:rPr>
              <a:t>RW </a:t>
            </a:r>
            <a:r>
              <a:rPr lang="en-US" sz="2380">
                <a:solidFill>
                  <a:srgbClr val="000000"/>
                </a:solidFill>
              </a:rPr>
              <a:t>and</a:t>
            </a:r>
            <a:r>
              <a:rPr lang="en-US" sz="2380">
                <a:solidFill>
                  <a:schemeClr val="accent4"/>
                </a:solidFill>
              </a:rPr>
              <a:t> Write Enable </a:t>
            </a:r>
            <a:r>
              <a:rPr lang="en-US" sz="2380">
                <a:solidFill>
                  <a:srgbClr val="000000"/>
                </a:solidFill>
              </a:rPr>
              <a:t>is 1</a:t>
            </a:r>
            <a:endParaRPr>
              <a:solidFill>
                <a:srgbClr val="000000"/>
              </a:solidFill>
            </a:endParaRPr>
          </a:p>
        </p:txBody>
      </p:sp>
      <p:sp>
        <p:nvSpPr>
          <p:cNvPr id="514" name="Google Shape;514;g5d03733490_0_32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5" name="Google Shape;515;g5d03733490_0_320"/>
          <p:cNvGrpSpPr/>
          <p:nvPr/>
        </p:nvGrpSpPr>
        <p:grpSpPr>
          <a:xfrm>
            <a:off x="5387436" y="1139995"/>
            <a:ext cx="3669506" cy="2149500"/>
            <a:chOff x="5398194" y="1096963"/>
            <a:chExt cx="3669506" cy="2149500"/>
          </a:xfrm>
        </p:grpSpPr>
        <p:sp>
          <p:nvSpPr>
            <p:cNvPr id="516" name="Google Shape;516;g5d03733490_0_320"/>
            <p:cNvSpPr/>
            <p:nvPr/>
          </p:nvSpPr>
          <p:spPr>
            <a:xfrm>
              <a:off x="5562600" y="2773363"/>
              <a:ext cx="5049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g5d03733490_0_320"/>
            <p:cNvSpPr/>
            <p:nvPr/>
          </p:nvSpPr>
          <p:spPr>
            <a:xfrm>
              <a:off x="5561008" y="2087568"/>
              <a:ext cx="8511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portW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8" name="Google Shape;518;g5d03733490_0_320"/>
            <p:cNvSpPr/>
            <p:nvPr/>
          </p:nvSpPr>
          <p:spPr>
            <a:xfrm>
              <a:off x="6657975" y="1928813"/>
              <a:ext cx="1406400" cy="1187400"/>
            </a:xfrm>
            <a:prstGeom prst="rect">
              <a:avLst/>
            </a:prstGeom>
            <a:noFill/>
            <a:ln w="508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g5d03733490_0_320"/>
            <p:cNvSpPr/>
            <p:nvPr/>
          </p:nvSpPr>
          <p:spPr>
            <a:xfrm>
              <a:off x="5398194" y="1334733"/>
              <a:ext cx="155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0" name="Google Shape;520;g5d03733490_0_320"/>
            <p:cNvCxnSpPr/>
            <p:nvPr/>
          </p:nvCxnSpPr>
          <p:spPr>
            <a:xfrm rot="10800000">
              <a:off x="5638700" y="2436813"/>
              <a:ext cx="1016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521" name="Google Shape;521;g5d03733490_0_320"/>
            <p:cNvCxnSpPr/>
            <p:nvPr/>
          </p:nvCxnSpPr>
          <p:spPr>
            <a:xfrm flipH="1">
              <a:off x="6178650" y="23669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22" name="Google Shape;522;g5d03733490_0_320"/>
            <p:cNvSpPr/>
            <p:nvPr/>
          </p:nvSpPr>
          <p:spPr>
            <a:xfrm>
              <a:off x="5865813" y="23923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23" name="Google Shape;523;g5d03733490_0_320"/>
            <p:cNvCxnSpPr/>
            <p:nvPr/>
          </p:nvCxnSpPr>
          <p:spPr>
            <a:xfrm>
              <a:off x="8102600" y="2132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524" name="Google Shape;524;g5d03733490_0_320"/>
            <p:cNvCxnSpPr/>
            <p:nvPr/>
          </p:nvCxnSpPr>
          <p:spPr>
            <a:xfrm flipH="1">
              <a:off x="8693250" y="2062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25" name="Google Shape;525;g5d03733490_0_320"/>
            <p:cNvSpPr/>
            <p:nvPr/>
          </p:nvSpPr>
          <p:spPr>
            <a:xfrm>
              <a:off x="8380413" y="2087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g5d03733490_0_320"/>
            <p:cNvSpPr/>
            <p:nvPr/>
          </p:nvSpPr>
          <p:spPr>
            <a:xfrm>
              <a:off x="8075608" y="1782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portA</a:t>
              </a:r>
              <a:endPara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27" name="Google Shape;527;g5d03733490_0_320"/>
            <p:cNvCxnSpPr/>
            <p:nvPr/>
          </p:nvCxnSpPr>
          <p:spPr>
            <a:xfrm rot="10800000">
              <a:off x="6794500" y="1662013"/>
              <a:ext cx="0" cy="2541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28" name="Google Shape;528;g5d03733490_0_320"/>
            <p:cNvCxnSpPr/>
            <p:nvPr/>
          </p:nvCxnSpPr>
          <p:spPr>
            <a:xfrm>
              <a:off x="8102600" y="2894013"/>
              <a:ext cx="9651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529" name="Google Shape;529;g5d03733490_0_320"/>
            <p:cNvCxnSpPr/>
            <p:nvPr/>
          </p:nvCxnSpPr>
          <p:spPr>
            <a:xfrm flipH="1">
              <a:off x="8693250" y="2824163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0" name="Google Shape;530;g5d03733490_0_320"/>
            <p:cNvSpPr/>
            <p:nvPr/>
          </p:nvSpPr>
          <p:spPr>
            <a:xfrm>
              <a:off x="8380413" y="2849563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g5d03733490_0_320"/>
            <p:cNvSpPr/>
            <p:nvPr/>
          </p:nvSpPr>
          <p:spPr>
            <a:xfrm>
              <a:off x="8075607" y="2544768"/>
              <a:ext cx="780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portB</a:t>
              </a:r>
              <a:endPara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32" name="Google Shape;532;g5d03733490_0_320"/>
            <p:cNvCxnSpPr/>
            <p:nvPr/>
          </p:nvCxnSpPr>
          <p:spPr>
            <a:xfrm rot="10800000">
              <a:off x="6146700" y="2938463"/>
              <a:ext cx="482700" cy="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3" name="Google Shape;533;g5d03733490_0_320"/>
            <p:cNvCxnSpPr/>
            <p:nvPr/>
          </p:nvCxnSpPr>
          <p:spPr>
            <a:xfrm>
              <a:off x="7099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4" name="Google Shape;534;g5d03733490_0_320"/>
            <p:cNvCxnSpPr/>
            <p:nvPr/>
          </p:nvCxnSpPr>
          <p:spPr>
            <a:xfrm rot="10800000" flipH="1">
              <a:off x="7029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5" name="Google Shape;535;g5d03733490_0_320"/>
            <p:cNvSpPr/>
            <p:nvPr/>
          </p:nvSpPr>
          <p:spPr>
            <a:xfrm>
              <a:off x="6856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36" name="Google Shape;536;g5d03733490_0_320"/>
            <p:cNvCxnSpPr/>
            <p:nvPr/>
          </p:nvCxnSpPr>
          <p:spPr>
            <a:xfrm>
              <a:off x="74803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37" name="Google Shape;537;g5d03733490_0_320"/>
            <p:cNvCxnSpPr/>
            <p:nvPr/>
          </p:nvCxnSpPr>
          <p:spPr>
            <a:xfrm rot="10800000" flipH="1">
              <a:off x="74104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38" name="Google Shape;538;g5d03733490_0_320"/>
            <p:cNvSpPr/>
            <p:nvPr/>
          </p:nvSpPr>
          <p:spPr>
            <a:xfrm>
              <a:off x="72374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39" name="Google Shape;539;g5d03733490_0_320"/>
            <p:cNvCxnSpPr/>
            <p:nvPr/>
          </p:nvCxnSpPr>
          <p:spPr>
            <a:xfrm>
              <a:off x="7937500" y="1458913"/>
              <a:ext cx="0" cy="431700"/>
            </a:xfrm>
            <a:prstGeom prst="straightConnector1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0" name="Google Shape;540;g5d03733490_0_320"/>
            <p:cNvCxnSpPr/>
            <p:nvPr/>
          </p:nvCxnSpPr>
          <p:spPr>
            <a:xfrm rot="10800000" flipH="1">
              <a:off x="7867650" y="1592363"/>
              <a:ext cx="139800" cy="1650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541" name="Google Shape;541;g5d03733490_0_320"/>
            <p:cNvSpPr/>
            <p:nvPr/>
          </p:nvSpPr>
          <p:spPr>
            <a:xfrm>
              <a:off x="7694613" y="1401763"/>
              <a:ext cx="312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2" name="Google Shape;542;g5d03733490_0_320"/>
            <p:cNvSpPr/>
            <p:nvPr/>
          </p:nvSpPr>
          <p:spPr>
            <a:xfrm>
              <a:off x="6761163" y="1096963"/>
              <a:ext cx="5571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RW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3" name="Google Shape;543;g5d03733490_0_320"/>
            <p:cNvSpPr/>
            <p:nvPr/>
          </p:nvSpPr>
          <p:spPr>
            <a:xfrm>
              <a:off x="7219950" y="1096963"/>
              <a:ext cx="4827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4" name="Google Shape;544;g5d03733490_0_320"/>
            <p:cNvSpPr/>
            <p:nvPr/>
          </p:nvSpPr>
          <p:spPr>
            <a:xfrm>
              <a:off x="7694613" y="1096963"/>
              <a:ext cx="4716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RB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5" name="Google Shape;545;g5d03733490_0_320"/>
            <p:cNvSpPr/>
            <p:nvPr/>
          </p:nvSpPr>
          <p:spPr>
            <a:xfrm>
              <a:off x="6716713" y="2163763"/>
              <a:ext cx="1287600" cy="705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 x 32-bit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Registers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546" name="Google Shape;546;g5d03733490_0_320"/>
            <p:cNvCxnSpPr/>
            <p:nvPr/>
          </p:nvCxnSpPr>
          <p:spPr>
            <a:xfrm>
              <a:off x="6662738" y="28622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547" name="Google Shape;547;g5d03733490_0_320"/>
            <p:cNvCxnSpPr/>
            <p:nvPr/>
          </p:nvCxnSpPr>
          <p:spPr>
            <a:xfrm flipH="1">
              <a:off x="6662738" y="2938463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548" name="Google Shape;548;g5d03733490_0_32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g5d03733490_0_32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32549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g5ce8b99149_0_339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Implementing R-Types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556" name="Google Shape;556;g5ce8b99149_0_339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sp>
        <p:nvSpPr>
          <p:cNvPr id="557" name="Google Shape;557;g5ce8b99149_0_339"/>
          <p:cNvSpPr/>
          <p:nvPr/>
        </p:nvSpPr>
        <p:spPr>
          <a:xfrm>
            <a:off x="1527663" y="3791974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58" name="Google Shape;558;g5ce8b99149_0_339"/>
          <p:cNvGrpSpPr/>
          <p:nvPr/>
        </p:nvGrpSpPr>
        <p:grpSpPr>
          <a:xfrm>
            <a:off x="1527663" y="2979065"/>
            <a:ext cx="304800" cy="609585"/>
            <a:chOff x="5181600" y="3257550"/>
            <a:chExt cx="304800" cy="457200"/>
          </a:xfrm>
        </p:grpSpPr>
        <p:sp>
          <p:nvSpPr>
            <p:cNvPr id="559" name="Google Shape;559;g5ce8b99149_0_339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0" name="Google Shape;560;g5ce8b99149_0_339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561" name="Google Shape;561;g5ce8b99149_0_339"/>
          <p:cNvCxnSpPr>
            <a:cxnSpLocks/>
            <a:endCxn id="563" idx="1"/>
          </p:cNvCxnSpPr>
          <p:nvPr/>
        </p:nvCxnSpPr>
        <p:spPr>
          <a:xfrm>
            <a:off x="308463" y="3842698"/>
            <a:ext cx="1524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564" name="Google Shape;564;g5ce8b99149_0_339"/>
          <p:cNvCxnSpPr>
            <a:stCxn id="563" idx="3"/>
            <a:endCxn id="557" idx="1"/>
          </p:cNvCxnSpPr>
          <p:nvPr/>
        </p:nvCxnSpPr>
        <p:spPr>
          <a:xfrm>
            <a:off x="826263" y="3842698"/>
            <a:ext cx="701400" cy="406500"/>
          </a:xfrm>
          <a:prstGeom prst="bentConnector3">
            <a:avLst>
              <a:gd name="adj1" fmla="val 5000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65" name="Google Shape;565;g5ce8b99149_0_339"/>
          <p:cNvCxnSpPr>
            <a:stCxn id="559" idx="0"/>
          </p:cNvCxnSpPr>
          <p:nvPr/>
        </p:nvCxnSpPr>
        <p:spPr>
          <a:xfrm rot="10800000" flipH="1">
            <a:off x="1832463" y="2674257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grpSp>
        <p:nvGrpSpPr>
          <p:cNvPr id="566" name="Google Shape;566;g5ce8b99149_0_339"/>
          <p:cNvGrpSpPr/>
          <p:nvPr/>
        </p:nvGrpSpPr>
        <p:grpSpPr>
          <a:xfrm>
            <a:off x="4880463" y="3766573"/>
            <a:ext cx="521400" cy="1320750"/>
            <a:chOff x="6324600" y="3115310"/>
            <a:chExt cx="521400" cy="1056600"/>
          </a:xfrm>
        </p:grpSpPr>
        <p:sp>
          <p:nvSpPr>
            <p:cNvPr id="567" name="Google Shape;567;g5ce8b99149_0_339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8" name="Google Shape;568;g5ce8b99149_0_339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569" name="Google Shape;569;g5ce8b99149_0_339"/>
            <p:cNvCxnSpPr>
              <a:stCxn id="568" idx="2"/>
              <a:endCxn id="568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38100" cap="flat" cmpd="sng">
              <a:solidFill>
                <a:srgbClr val="FF0000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570" name="Google Shape;570;g5ce8b99149_0_339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71" name="Google Shape;571;g5ce8b99149_0_339"/>
          <p:cNvCxnSpPr>
            <a:endCxn id="563" idx="1"/>
          </p:cNvCxnSpPr>
          <p:nvPr/>
        </p:nvCxnSpPr>
        <p:spPr>
          <a:xfrm flipH="1">
            <a:off x="460863" y="2687098"/>
            <a:ext cx="1672800" cy="1155600"/>
          </a:xfrm>
          <a:prstGeom prst="bentConnector3">
            <a:avLst>
              <a:gd name="adj1" fmla="val 114235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572" name="Google Shape;572;g5ce8b99149_0_339"/>
          <p:cNvGrpSpPr/>
          <p:nvPr/>
        </p:nvGrpSpPr>
        <p:grpSpPr>
          <a:xfrm>
            <a:off x="460863" y="3283912"/>
            <a:ext cx="365400" cy="1117572"/>
            <a:chOff x="1447800" y="1809750"/>
            <a:chExt cx="365400" cy="838200"/>
          </a:xfrm>
        </p:grpSpPr>
        <p:sp>
          <p:nvSpPr>
            <p:cNvPr id="563" name="Google Shape;563;g5ce8b99149_0_339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573" name="Google Shape;573;g5ce8b99149_0_339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74" name="Google Shape;574;g5ce8b99149_0_339"/>
          <p:cNvCxnSpPr>
            <a:stCxn id="557" idx="3"/>
            <a:endCxn id="575" idx="1"/>
          </p:cNvCxnSpPr>
          <p:nvPr/>
        </p:nvCxnSpPr>
        <p:spPr>
          <a:xfrm rot="10800000" flipH="1">
            <a:off x="2137263" y="4045774"/>
            <a:ext cx="914400" cy="2034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6" name="Google Shape;576;g5ce8b99149_0_339"/>
          <p:cNvCxnSpPr/>
          <p:nvPr/>
        </p:nvCxnSpPr>
        <p:spPr>
          <a:xfrm rot="10800000" flipH="1">
            <a:off x="2124738" y="4401424"/>
            <a:ext cx="927000" cy="315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77" name="Google Shape;577;g5ce8b99149_0_339"/>
          <p:cNvCxnSpPr/>
          <p:nvPr/>
        </p:nvCxnSpPr>
        <p:spPr>
          <a:xfrm rot="10800000" flipH="1">
            <a:off x="2142638" y="4706274"/>
            <a:ext cx="909000" cy="42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78" name="Google Shape;578;g5ce8b99149_0_339"/>
          <p:cNvSpPr txBox="1"/>
          <p:nvPr/>
        </p:nvSpPr>
        <p:spPr>
          <a:xfrm>
            <a:off x="2382872" y="376958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g5ce8b99149_0_339"/>
          <p:cNvSpPr txBox="1"/>
          <p:nvPr/>
        </p:nvSpPr>
        <p:spPr>
          <a:xfrm>
            <a:off x="2365863" y="4145749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g5ce8b99149_0_339"/>
          <p:cNvSpPr txBox="1"/>
          <p:nvPr/>
        </p:nvSpPr>
        <p:spPr>
          <a:xfrm>
            <a:off x="2365863" y="4450549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g5ce8b99149_0_339"/>
          <p:cNvSpPr/>
          <p:nvPr/>
        </p:nvSpPr>
        <p:spPr>
          <a:xfrm>
            <a:off x="352000" y="5311224"/>
            <a:ext cx="5307600" cy="9978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582" name="Google Shape;582;g5ce8b99149_0_339"/>
          <p:cNvCxnSpPr>
            <a:endCxn id="560" idx="1"/>
          </p:cNvCxnSpPr>
          <p:nvPr/>
        </p:nvCxnSpPr>
        <p:spPr>
          <a:xfrm rot="-5400000">
            <a:off x="1053213" y="3368608"/>
            <a:ext cx="598200" cy="3507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583" name="Google Shape;583;g5ce8b99149_0_339"/>
          <p:cNvSpPr txBox="1">
            <a:spLocks noGrp="1"/>
          </p:cNvSpPr>
          <p:nvPr>
            <p:ph type="body" idx="2"/>
          </p:nvPr>
        </p:nvSpPr>
        <p:spPr>
          <a:xfrm>
            <a:off x="5627322" y="2095822"/>
            <a:ext cx="3464823" cy="399085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810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400"/>
              <a:buChar char="-"/>
            </a:pPr>
            <a:r>
              <a:rPr lang="en-US" sz="2400" dirty="0"/>
              <a:t>New hardware: ALU (Arithmetic Logic Unit)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sz="2400" dirty="0"/>
              <a:t>Abstraction for adders, multipliers, dividers, etc.</a:t>
            </a:r>
            <a:endParaRPr sz="2400" dirty="0"/>
          </a:p>
          <a:p>
            <a:pPr marL="457200" lvl="0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sz="2400" dirty="0"/>
              <a:t>How do we know what operation to execute?</a:t>
            </a:r>
            <a:endParaRPr sz="2400" dirty="0"/>
          </a:p>
          <a:p>
            <a:pPr marL="91440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-"/>
            </a:pPr>
            <a:r>
              <a:rPr lang="en-US" dirty="0"/>
              <a:t>Our first control bit!</a:t>
            </a:r>
            <a:r>
              <a:rPr lang="en-US" sz="2400" dirty="0"/>
              <a:t> </a:t>
            </a:r>
            <a:r>
              <a:rPr lang="en-US" sz="2400" dirty="0" err="1"/>
              <a:t>ALUSel</a:t>
            </a:r>
            <a:r>
              <a:rPr lang="en-US" sz="2400" dirty="0"/>
              <a:t>(</a:t>
            </a:r>
            <a:r>
              <a:rPr lang="en-US" sz="2400" dirty="0" err="1"/>
              <a:t>ect</a:t>
            </a:r>
            <a:r>
              <a:rPr lang="en-US" sz="2400" dirty="0"/>
              <a:t>)</a:t>
            </a:r>
            <a:endParaRPr sz="2400" dirty="0"/>
          </a:p>
        </p:txBody>
      </p:sp>
      <p:grpSp>
        <p:nvGrpSpPr>
          <p:cNvPr id="584" name="Google Shape;584;g5ce8b99149_0_339"/>
          <p:cNvGrpSpPr/>
          <p:nvPr/>
        </p:nvGrpSpPr>
        <p:grpSpPr>
          <a:xfrm>
            <a:off x="3051663" y="3080726"/>
            <a:ext cx="841800" cy="1930352"/>
            <a:chOff x="3657600" y="1428750"/>
            <a:chExt cx="841800" cy="1447800"/>
          </a:xfrm>
        </p:grpSpPr>
        <p:grpSp>
          <p:nvGrpSpPr>
            <p:cNvPr id="585" name="Google Shape;585;g5ce8b99149_0_339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575" name="Google Shape;575;g5ce8b99149_0_339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86" name="Google Shape;586;g5ce8b99149_0_33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587" name="Google Shape;587;g5ce8b99149_0_339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8" name="Google Shape;588;g5ce8b99149_0_339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9" name="Google Shape;589;g5ce8b99149_0_339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0" name="Google Shape;590;g5ce8b99149_0_339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g5ce8b99149_0_339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g5ce8b99149_0_339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593" name="Google Shape;593;g5ce8b99149_0_339"/>
          <p:cNvCxnSpPr/>
          <p:nvPr/>
        </p:nvCxnSpPr>
        <p:spPr>
          <a:xfrm>
            <a:off x="3886263" y="4583267"/>
            <a:ext cx="960300" cy="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594" name="Google Shape;594;g5ce8b99149_0_339"/>
          <p:cNvCxnSpPr/>
          <p:nvPr/>
        </p:nvCxnSpPr>
        <p:spPr>
          <a:xfrm>
            <a:off x="3893463" y="4278475"/>
            <a:ext cx="1015800" cy="0"/>
          </a:xfrm>
          <a:prstGeom prst="straightConnector1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95" name="Google Shape;595;g5ce8b99149_0_339"/>
          <p:cNvSpPr txBox="1"/>
          <p:nvPr/>
        </p:nvSpPr>
        <p:spPr>
          <a:xfrm>
            <a:off x="3969822" y="3995184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6" name="Google Shape;596;g5ce8b99149_0_339"/>
          <p:cNvSpPr txBox="1"/>
          <p:nvPr/>
        </p:nvSpPr>
        <p:spPr>
          <a:xfrm>
            <a:off x="3936522" y="4318072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97" name="Google Shape;597;g5ce8b99149_0_339"/>
          <p:cNvCxnSpPr>
            <a:endCxn id="567" idx="3"/>
          </p:cNvCxnSpPr>
          <p:nvPr/>
        </p:nvCxnSpPr>
        <p:spPr>
          <a:xfrm rot="10800000">
            <a:off x="5147163" y="4998552"/>
            <a:ext cx="0" cy="322500"/>
          </a:xfrm>
          <a:prstGeom prst="straightConnector1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598" name="Google Shape;598;g5ce8b99149_0_339"/>
          <p:cNvSpPr txBox="1"/>
          <p:nvPr/>
        </p:nvSpPr>
        <p:spPr>
          <a:xfrm>
            <a:off x="4846572" y="5418909"/>
            <a:ext cx="547800" cy="22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99" name="Google Shape;599;g5ce8b99149_0_339"/>
          <p:cNvCxnSpPr/>
          <p:nvPr/>
        </p:nvCxnSpPr>
        <p:spPr>
          <a:xfrm>
            <a:off x="2157675" y="4730111"/>
            <a:ext cx="18000" cy="6087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600" name="Google Shape;600;g5ce8b99149_0_339"/>
          <p:cNvSpPr txBox="1"/>
          <p:nvPr/>
        </p:nvSpPr>
        <p:spPr>
          <a:xfrm>
            <a:off x="2227863" y="4898049"/>
            <a:ext cx="619200" cy="2256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1" name="Google Shape;601;g5ce8b99149_0_3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g5ce8b99149_0_33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56357291-7DCA-4A40-DD6C-4F7AC7EA6616}"/>
              </a:ext>
            </a:extLst>
          </p:cNvPr>
          <p:cNvGrpSpPr/>
          <p:nvPr/>
        </p:nvGrpSpPr>
        <p:grpSpPr>
          <a:xfrm>
            <a:off x="191484" y="1106398"/>
            <a:ext cx="8349858" cy="822970"/>
            <a:chOff x="68793" y="1106398"/>
            <a:chExt cx="8349858" cy="822970"/>
          </a:xfrm>
        </p:grpSpPr>
        <p:grpSp>
          <p:nvGrpSpPr>
            <p:cNvPr id="3" name="Google Shape;305;p38">
              <a:extLst>
                <a:ext uri="{FF2B5EF4-FFF2-40B4-BE49-F238E27FC236}">
                  <a16:creationId xmlns:a16="http://schemas.microsoft.com/office/drawing/2014/main" id="{59C6DE73-3B2D-5C0B-0BE4-026EEA5EE8D4}"/>
                </a:ext>
              </a:extLst>
            </p:cNvPr>
            <p:cNvGrpSpPr/>
            <p:nvPr/>
          </p:nvGrpSpPr>
          <p:grpSpPr>
            <a:xfrm>
              <a:off x="68793" y="1106398"/>
              <a:ext cx="8349858" cy="822970"/>
              <a:chOff x="351068" y="2048256"/>
              <a:chExt cx="8349858" cy="822970"/>
            </a:xfrm>
          </p:grpSpPr>
          <p:sp>
            <p:nvSpPr>
              <p:cNvPr id="9" name="Google Shape;306;p38">
                <a:extLst>
                  <a:ext uri="{FF2B5EF4-FFF2-40B4-BE49-F238E27FC236}">
                    <a16:creationId xmlns:a16="http://schemas.microsoft.com/office/drawing/2014/main" id="{A2BDA9BA-3EAF-0E97-48C0-8B4CC85EC78B}"/>
                  </a:ext>
                </a:extLst>
              </p:cNvPr>
              <p:cNvSpPr txBox="1"/>
              <p:nvPr/>
            </p:nvSpPr>
            <p:spPr>
              <a:xfrm>
                <a:off x="351068" y="2049238"/>
                <a:ext cx="5535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31</a:t>
                </a:r>
                <a:endParaRPr sz="24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sp>
            <p:nvSpPr>
              <p:cNvPr id="10" name="Google Shape;307;p38">
                <a:extLst>
                  <a:ext uri="{FF2B5EF4-FFF2-40B4-BE49-F238E27FC236}">
                    <a16:creationId xmlns:a16="http://schemas.microsoft.com/office/drawing/2014/main" id="{21E26F9B-A100-521F-2058-022E2E2A1B0C}"/>
                  </a:ext>
                </a:extLst>
              </p:cNvPr>
              <p:cNvSpPr txBox="1"/>
              <p:nvPr/>
            </p:nvSpPr>
            <p:spPr>
              <a:xfrm>
                <a:off x="8331926" y="2048256"/>
                <a:ext cx="3690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rPr>
                  <a:t>0</a:t>
                </a:r>
                <a:endParaRPr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endParaRPr>
              </a:p>
            </p:txBody>
          </p:sp>
          <p:grpSp>
            <p:nvGrpSpPr>
              <p:cNvPr id="11" name="Google Shape;308;p38">
                <a:extLst>
                  <a:ext uri="{FF2B5EF4-FFF2-40B4-BE49-F238E27FC236}">
                    <a16:creationId xmlns:a16="http://schemas.microsoft.com/office/drawing/2014/main" id="{8A6068CC-FC3D-3308-2BBA-3CA9CC88A5FF}"/>
                  </a:ext>
                </a:extLst>
              </p:cNvPr>
              <p:cNvGrpSpPr/>
              <p:nvPr/>
            </p:nvGrpSpPr>
            <p:grpSpPr>
              <a:xfrm>
                <a:off x="621801" y="2414016"/>
                <a:ext cx="7900398" cy="457210"/>
                <a:chOff x="457209" y="4572000"/>
                <a:chExt cx="7900398" cy="457210"/>
              </a:xfrm>
            </p:grpSpPr>
            <p:sp>
              <p:nvSpPr>
                <p:cNvPr id="12" name="Google Shape;309;p38">
                  <a:extLst>
                    <a:ext uri="{FF2B5EF4-FFF2-40B4-BE49-F238E27FC236}">
                      <a16:creationId xmlns:a16="http://schemas.microsoft.com/office/drawing/2014/main" id="{28F222BB-29CB-B79E-A0E2-1DCDDB2A0ED4}"/>
                    </a:ext>
                  </a:extLst>
                </p:cNvPr>
                <p:cNvSpPr/>
                <p:nvPr/>
              </p:nvSpPr>
              <p:spPr>
                <a:xfrm>
                  <a:off x="457209" y="4572010"/>
                  <a:ext cx="17364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0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func7(7)</a:t>
                  </a:r>
                  <a:endParaRPr sz="20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3" name="Google Shape;310;p38">
                  <a:extLst>
                    <a:ext uri="{FF2B5EF4-FFF2-40B4-BE49-F238E27FC236}">
                      <a16:creationId xmlns:a16="http://schemas.microsoft.com/office/drawing/2014/main" id="{D6A0CB6D-5109-DD41-1446-51B0EDED3FB5}"/>
                    </a:ext>
                  </a:extLst>
                </p:cNvPr>
                <p:cNvSpPr/>
                <p:nvPr/>
              </p:nvSpPr>
              <p:spPr>
                <a:xfrm>
                  <a:off x="6678507" y="4572010"/>
                  <a:ext cx="16791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opcode(7)</a:t>
                  </a:r>
                  <a:endParaRPr sz="28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4" name="Google Shape;311;p38">
                  <a:extLst>
                    <a:ext uri="{FF2B5EF4-FFF2-40B4-BE49-F238E27FC236}">
                      <a16:creationId xmlns:a16="http://schemas.microsoft.com/office/drawing/2014/main" id="{53E53A72-33B9-8F9B-C201-A42F4F11499D}"/>
                    </a:ext>
                  </a:extLst>
                </p:cNvPr>
                <p:cNvSpPr/>
                <p:nvPr/>
              </p:nvSpPr>
              <p:spPr>
                <a:xfrm>
                  <a:off x="2193578" y="4572000"/>
                  <a:ext cx="12345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0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rs2(5)</a:t>
                  </a:r>
                  <a:endParaRPr sz="20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5" name="Google Shape;312;p38">
                  <a:extLst>
                    <a:ext uri="{FF2B5EF4-FFF2-40B4-BE49-F238E27FC236}">
                      <a16:creationId xmlns:a16="http://schemas.microsoft.com/office/drawing/2014/main" id="{F7350DE3-CFA8-CD4D-52EA-77BF54A1161A}"/>
                    </a:ext>
                  </a:extLst>
                </p:cNvPr>
                <p:cNvSpPr/>
                <p:nvPr/>
              </p:nvSpPr>
              <p:spPr>
                <a:xfrm>
                  <a:off x="3428018" y="4572000"/>
                  <a:ext cx="12345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0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rs1(5)</a:t>
                  </a:r>
                  <a:endParaRPr sz="20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6" name="Google Shape;313;p38">
                  <a:extLst>
                    <a:ext uri="{FF2B5EF4-FFF2-40B4-BE49-F238E27FC236}">
                      <a16:creationId xmlns:a16="http://schemas.microsoft.com/office/drawing/2014/main" id="{853AA012-7312-3713-9288-64C9DAC0C3B8}"/>
                    </a:ext>
                  </a:extLst>
                </p:cNvPr>
                <p:cNvSpPr/>
                <p:nvPr/>
              </p:nvSpPr>
              <p:spPr>
                <a:xfrm>
                  <a:off x="4662508" y="4572010"/>
                  <a:ext cx="7815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14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Func3(3)</a:t>
                  </a:r>
                  <a:endParaRPr sz="14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  <p:sp>
              <p:nvSpPr>
                <p:cNvPr id="17" name="Google Shape;314;p38">
                  <a:extLst>
                    <a:ext uri="{FF2B5EF4-FFF2-40B4-BE49-F238E27FC236}">
                      <a16:creationId xmlns:a16="http://schemas.microsoft.com/office/drawing/2014/main" id="{C88B65D1-D979-3863-7395-6F8521A8801C}"/>
                    </a:ext>
                  </a:extLst>
                </p:cNvPr>
                <p:cNvSpPr/>
                <p:nvPr/>
              </p:nvSpPr>
              <p:spPr>
                <a:xfrm>
                  <a:off x="5443998" y="4572000"/>
                  <a:ext cx="1234500" cy="457200"/>
                </a:xfrm>
                <a:prstGeom prst="rect">
                  <a:avLst/>
                </a:prstGeom>
                <a:noFill/>
                <a:ln w="38100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2000" dirty="0" err="1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rd</a:t>
                  </a:r>
                  <a:r>
                    <a:rPr lang="en-US" sz="2000" dirty="0">
                      <a:solidFill>
                        <a:schemeClr val="dk1"/>
                      </a:solidFill>
                      <a:latin typeface="Courier New"/>
                      <a:ea typeface="Courier New"/>
                      <a:cs typeface="Courier New"/>
                      <a:sym typeface="Courier New"/>
                    </a:rPr>
                    <a:t>(5)</a:t>
                  </a:r>
                  <a:endParaRPr sz="2000" dirty="0">
                    <a:solidFill>
                      <a:schemeClr val="dk1"/>
                    </a:solidFill>
                    <a:latin typeface="Courier New"/>
                    <a:ea typeface="Courier New"/>
                    <a:cs typeface="Courier New"/>
                    <a:sym typeface="Courier New"/>
                  </a:endParaRPr>
                </a:p>
              </p:txBody>
            </p:sp>
          </p:grpSp>
        </p:grpSp>
        <p:sp>
          <p:nvSpPr>
            <p:cNvPr id="4" name="Google Shape;307;p38">
              <a:extLst>
                <a:ext uri="{FF2B5EF4-FFF2-40B4-BE49-F238E27FC236}">
                  <a16:creationId xmlns:a16="http://schemas.microsoft.com/office/drawing/2014/main" id="{15BCE866-E04D-8AD5-8E9A-50D3761E452C}"/>
                </a:ext>
              </a:extLst>
            </p:cNvPr>
            <p:cNvSpPr txBox="1"/>
            <p:nvPr/>
          </p:nvSpPr>
          <p:spPr>
            <a:xfrm>
              <a:off x="6311424" y="1170002"/>
              <a:ext cx="662539" cy="3379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7 6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5" name="Google Shape;307;p38">
              <a:extLst>
                <a:ext uri="{FF2B5EF4-FFF2-40B4-BE49-F238E27FC236}">
                  <a16:creationId xmlns:a16="http://schemas.microsoft.com/office/drawing/2014/main" id="{C33C5AED-4AEB-D489-2C2D-656415FA37E7}"/>
                </a:ext>
              </a:extLst>
            </p:cNvPr>
            <p:cNvSpPr txBox="1"/>
            <p:nvPr/>
          </p:nvSpPr>
          <p:spPr>
            <a:xfrm>
              <a:off x="4929682" y="1189530"/>
              <a:ext cx="1079169" cy="275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12 11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6" name="Google Shape;307;p38">
              <a:extLst>
                <a:ext uri="{FF2B5EF4-FFF2-40B4-BE49-F238E27FC236}">
                  <a16:creationId xmlns:a16="http://schemas.microsoft.com/office/drawing/2014/main" id="{0511CF9A-4EA9-9D4D-14B9-E1E0AE8BCF75}"/>
                </a:ext>
              </a:extLst>
            </p:cNvPr>
            <p:cNvSpPr txBox="1"/>
            <p:nvPr/>
          </p:nvSpPr>
          <p:spPr>
            <a:xfrm>
              <a:off x="4168957" y="1178815"/>
              <a:ext cx="1079169" cy="275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15 14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7" name="Google Shape;307;p38">
              <a:extLst>
                <a:ext uri="{FF2B5EF4-FFF2-40B4-BE49-F238E27FC236}">
                  <a16:creationId xmlns:a16="http://schemas.microsoft.com/office/drawing/2014/main" id="{C181EDBC-D82D-4328-0E4E-A84C6EA4B83F}"/>
                </a:ext>
              </a:extLst>
            </p:cNvPr>
            <p:cNvSpPr txBox="1"/>
            <p:nvPr/>
          </p:nvSpPr>
          <p:spPr>
            <a:xfrm>
              <a:off x="2957109" y="1199271"/>
              <a:ext cx="1079169" cy="275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20 19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8" name="Google Shape;307;p38">
              <a:extLst>
                <a:ext uri="{FF2B5EF4-FFF2-40B4-BE49-F238E27FC236}">
                  <a16:creationId xmlns:a16="http://schemas.microsoft.com/office/drawing/2014/main" id="{8F4E2E92-8112-3CC0-C7F2-06CA26F501C0}"/>
                </a:ext>
              </a:extLst>
            </p:cNvPr>
            <p:cNvSpPr txBox="1"/>
            <p:nvPr/>
          </p:nvSpPr>
          <p:spPr>
            <a:xfrm>
              <a:off x="1765451" y="1208450"/>
              <a:ext cx="1079169" cy="275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dirty="0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25 24</a:t>
              </a:r>
              <a:endParaRPr sz="1600" dirty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204957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38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1997311585"/>
              </p:ext>
            </p:extLst>
          </p:nvPr>
        </p:nvGraphicFramePr>
        <p:xfrm>
          <a:off x="647858" y="318047"/>
          <a:ext cx="7848284" cy="182889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5519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999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 dirty="0"/>
                        <a:t>(Op)</a:t>
                      </a:r>
                      <a:endParaRPr sz="1600" i="1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1065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129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/>
              <a:t>Control Logic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addi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39</a:t>
            </a:fld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>
            <a:endCxn id="19" idx="1"/>
          </p:cNvCxnSpPr>
          <p:nvPr/>
        </p:nvCxnSpPr>
        <p:spPr>
          <a:xfrm rot="10800000" flipV="1">
            <a:off x="1447800" y="2020668"/>
            <a:ext cx="1295400" cy="876301"/>
          </a:xfrm>
          <a:prstGeom prst="bentConnector3">
            <a:avLst>
              <a:gd name="adj1" fmla="val 13603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532" name="TextBox 531"/>
          <p:cNvSpPr txBox="1"/>
          <p:nvPr/>
        </p:nvSpPr>
        <p:spPr>
          <a:xfrm>
            <a:off x="685800" y="2971801"/>
            <a:ext cx="463268" cy="3077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2000" dirty="0"/>
              <a:t>pc+4</a:t>
            </a:r>
          </a:p>
        </p:txBody>
      </p:sp>
      <p:sp>
        <p:nvSpPr>
          <p:cNvPr id="487" name="TextBox 486"/>
          <p:cNvSpPr txBox="1"/>
          <p:nvPr/>
        </p:nvSpPr>
        <p:spPr>
          <a:xfrm>
            <a:off x="2971801" y="2819401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TextBox 127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251" name="Elbow Connector 250"/>
          <p:cNvCxnSpPr>
            <a:stCxn id="22" idx="3"/>
          </p:cNvCxnSpPr>
          <p:nvPr/>
        </p:nvCxnSpPr>
        <p:spPr>
          <a:xfrm flipV="1">
            <a:off x="4495800" y="2819401"/>
            <a:ext cx="1752601" cy="229969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4572000" y="2819401"/>
            <a:ext cx="752762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err="1"/>
              <a:t>Reg</a:t>
            </a:r>
            <a:r>
              <a:rPr lang="en-US" sz="1600" dirty="0"/>
              <a:t>[rs1]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4572000" y="3200401"/>
            <a:ext cx="688486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dirty="0" err="1"/>
              <a:t>Reg</a:t>
            </a:r>
            <a:r>
              <a:rPr lang="en-US" sz="1600" dirty="0"/>
              <a:t>[rs2]</a:t>
            </a:r>
          </a:p>
        </p:txBody>
      </p: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28" idx="0"/>
          </p:cNvCxnSpPr>
          <p:nvPr/>
        </p:nvCxnSpPr>
        <p:spPr>
          <a:xfrm flipH="1" flipV="1">
            <a:off x="3330864" y="1902115"/>
            <a:ext cx="3298536" cy="1147254"/>
          </a:xfrm>
          <a:prstGeom prst="bentConnector3">
            <a:avLst>
              <a:gd name="adj1" fmla="val -16171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6248400" y="2554069"/>
            <a:ext cx="381000" cy="990600"/>
            <a:chOff x="6400800" y="3115310"/>
            <a:chExt cx="381000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4" name="TextBox 153"/>
          <p:cNvSpPr txBox="1"/>
          <p:nvPr/>
        </p:nvSpPr>
        <p:spPr>
          <a:xfrm>
            <a:off x="6705600" y="2819401"/>
            <a:ext cx="222818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600" dirty="0" err="1"/>
              <a:t>alu</a:t>
            </a:r>
            <a:endParaRPr lang="en-US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6172201" y="2615982"/>
            <a:ext cx="5116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ALU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4008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67" name="Trapezoid 66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cxnSp>
        <p:nvCxnSpPr>
          <p:cNvPr id="69" name="Straight Arrow Connector 68"/>
          <p:cNvCxnSpPr>
            <a:endCxn id="71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71" name="Trapezoid 7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74" name="Straight Arrow Connector 73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cxnSp>
        <p:nvCxnSpPr>
          <p:cNvPr id="75" name="Straight Arrow Connector 74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2819401" y="39624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[31:20]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cxnSp>
        <p:nvCxnSpPr>
          <p:cNvPr id="84" name="Elbow Connector 83"/>
          <p:cNvCxnSpPr>
            <a:stCxn id="68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352113" y="4953001"/>
            <a:ext cx="49051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=I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5573382" y="4953001"/>
            <a:ext cx="38586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cxnSp>
        <p:nvCxnSpPr>
          <p:cNvPr id="87" name="Elbow Connector 86"/>
          <p:cNvCxnSpPr/>
          <p:nvPr/>
        </p:nvCxnSpPr>
        <p:spPr>
          <a:xfrm flipV="1">
            <a:off x="4495800" y="3200400"/>
            <a:ext cx="1295400" cy="306170"/>
          </a:xfrm>
          <a:prstGeom prst="bentConnector3">
            <a:avLst>
              <a:gd name="adj1" fmla="val 6619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V="1">
            <a:off x="5943600" y="3352800"/>
            <a:ext cx="304800" cy="96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447801" y="1905001"/>
            <a:ext cx="5181600" cy="2974685"/>
            <a:chOff x="1447801" y="1047750"/>
            <a:chExt cx="5181600" cy="2974685"/>
          </a:xfrm>
        </p:grpSpPr>
        <p:cxnSp>
          <p:nvCxnSpPr>
            <p:cNvPr id="89" name="Elbow Connector 88"/>
            <p:cNvCxnSpPr/>
            <p:nvPr/>
          </p:nvCxnSpPr>
          <p:spPr>
            <a:xfrm flipV="1">
              <a:off x="1782932" y="1623824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Elbow Connector 89"/>
            <p:cNvCxnSpPr/>
            <p:nvPr/>
          </p:nvCxnSpPr>
          <p:spPr>
            <a:xfrm flipV="1">
              <a:off x="2438401" y="1166304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0800000" flipV="1">
              <a:off x="1447801" y="1166302"/>
              <a:ext cx="1295400" cy="876301"/>
            </a:xfrm>
            <a:prstGeom prst="bentConnector3">
              <a:avLst>
                <a:gd name="adj1" fmla="val 13603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Elbow Connector 91"/>
            <p:cNvCxnSpPr/>
            <p:nvPr/>
          </p:nvCxnSpPr>
          <p:spPr>
            <a:xfrm>
              <a:off x="1813264" y="2042604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Elbow Connector 93"/>
            <p:cNvCxnSpPr/>
            <p:nvPr/>
          </p:nvCxnSpPr>
          <p:spPr>
            <a:xfrm flipV="1">
              <a:off x="2743201" y="2195004"/>
              <a:ext cx="914400" cy="152400"/>
            </a:xfrm>
            <a:prstGeom prst="bentConnector3">
              <a:avLst>
                <a:gd name="adj1" fmla="val 1780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>
              <a:off x="2895601" y="2346035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 flipV="1">
              <a:off x="2886365" y="2461704"/>
              <a:ext cx="771236" cy="363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Elbow Connector 96"/>
            <p:cNvCxnSpPr/>
            <p:nvPr/>
          </p:nvCxnSpPr>
          <p:spPr>
            <a:xfrm flipV="1">
              <a:off x="4495800" y="1965035"/>
              <a:ext cx="1752601" cy="229969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Elbow Connector 97"/>
            <p:cNvCxnSpPr/>
            <p:nvPr/>
          </p:nvCxnSpPr>
          <p:spPr>
            <a:xfrm rot="16200000" flipH="1">
              <a:off x="3086101" y="1317335"/>
              <a:ext cx="838200" cy="304800"/>
            </a:xfrm>
            <a:prstGeom prst="bentConnector3">
              <a:avLst>
                <a:gd name="adj1" fmla="val 1002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Elbow Connector 98"/>
            <p:cNvCxnSpPr/>
            <p:nvPr/>
          </p:nvCxnSpPr>
          <p:spPr>
            <a:xfrm flipH="1" flipV="1">
              <a:off x="3330865" y="1047750"/>
              <a:ext cx="3298536" cy="1147254"/>
            </a:xfrm>
            <a:prstGeom prst="bentConnector3">
              <a:avLst>
                <a:gd name="adj1" fmla="val -16171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/>
            <p:cNvCxnSpPr/>
            <p:nvPr/>
          </p:nvCxnSpPr>
          <p:spPr>
            <a:xfrm flipV="1">
              <a:off x="2886365" y="3376104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lbow Connector 100"/>
            <p:cNvCxnSpPr/>
            <p:nvPr/>
          </p:nvCxnSpPr>
          <p:spPr>
            <a:xfrm flipV="1">
              <a:off x="4044975" y="2574635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5943601" y="2498435"/>
              <a:ext cx="304800" cy="96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6454320" y="2571750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5867400" y="2663416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flipV="1">
              <a:off x="4191000" y="2903069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Arrow Connector 105"/>
            <p:cNvCxnSpPr/>
            <p:nvPr/>
          </p:nvCxnSpPr>
          <p:spPr>
            <a:xfrm flipV="1">
              <a:off x="3810000" y="3625600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6580909" y="3581400"/>
            <a:ext cx="2590800" cy="123110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600" i="1" dirty="0"/>
              <a:t>Also works for all other I-format arithmetic instruction (</a:t>
            </a:r>
            <a:r>
              <a:rPr lang="en-US" sz="1600" b="1" i="1" dirty="0" err="1">
                <a:latin typeface="Courier New"/>
                <a:cs typeface="Courier New"/>
              </a:rPr>
              <a:t>slti,sltiu,andi,ori,xori,slli,srli,srai</a:t>
            </a:r>
            <a:r>
              <a:rPr lang="en-US" sz="1600" i="1" dirty="0"/>
              <a:t>) just by changing </a:t>
            </a:r>
            <a:r>
              <a:rPr lang="en-US" sz="1600" i="1" dirty="0" err="1"/>
              <a:t>ALUSel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30169923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8" name="Google Shape;988;p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Simple Logic Gates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9" name="Google Shape;989;p48"/>
          <p:cNvSpPr txBox="1">
            <a:spLocks noGrp="1"/>
          </p:cNvSpPr>
          <p:nvPr>
            <p:ph type="body" idx="1"/>
          </p:nvPr>
        </p:nvSpPr>
        <p:spPr>
          <a:xfrm>
            <a:off x="457200" y="1226906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Special names and symbols: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0" name="Google Shape;990;p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200400" y="2024444"/>
            <a:ext cx="2651760" cy="628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1" name="Google Shape;991;p4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00400" y="3487484"/>
            <a:ext cx="2651760" cy="8229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92" name="Google Shape;992;p48"/>
          <p:cNvPicPr preferRelativeResize="0"/>
          <p:nvPr/>
        </p:nvPicPr>
        <p:blipFill rotWithShape="1">
          <a:blip r:embed="rId5">
            <a:alphaModFix/>
          </a:blip>
          <a:srcRect t="7410"/>
          <a:stretch/>
        </p:blipFill>
        <p:spPr>
          <a:xfrm>
            <a:off x="3200400" y="4950524"/>
            <a:ext cx="2651760" cy="836063"/>
          </a:xfrm>
          <a:prstGeom prst="rect">
            <a:avLst/>
          </a:prstGeom>
          <a:noFill/>
          <a:ln>
            <a:noFill/>
          </a:ln>
        </p:spPr>
      </p:pic>
      <p:sp>
        <p:nvSpPr>
          <p:cNvPr id="993" name="Google Shape;993;p48"/>
          <p:cNvSpPr txBox="1"/>
          <p:nvPr/>
        </p:nvSpPr>
        <p:spPr>
          <a:xfrm>
            <a:off x="1195650" y="2024449"/>
            <a:ext cx="1090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4" name="Google Shape;994;p48"/>
          <p:cNvSpPr txBox="1"/>
          <p:nvPr/>
        </p:nvSpPr>
        <p:spPr>
          <a:xfrm>
            <a:off x="1195800" y="3578924"/>
            <a:ext cx="10902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5" name="Google Shape;995;p48"/>
          <p:cNvSpPr txBox="1"/>
          <p:nvPr/>
        </p:nvSpPr>
        <p:spPr>
          <a:xfrm>
            <a:off x="1010900" y="5087674"/>
            <a:ext cx="1275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96" name="Google Shape;996;p48"/>
          <p:cNvGraphicFramePr/>
          <p:nvPr/>
        </p:nvGraphicFramePr>
        <p:xfrm>
          <a:off x="6857999" y="3030284"/>
          <a:ext cx="1828801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7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3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AND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1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97" name="Google Shape;997;p48"/>
          <p:cNvGraphicFramePr/>
          <p:nvPr/>
        </p:nvGraphicFramePr>
        <p:xfrm>
          <a:off x="6858000" y="4493324"/>
          <a:ext cx="1828800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74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84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OR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1</a:t>
                      </a:r>
                      <a:endParaRPr sz="1800" u="none" strike="noStrike" cap="none" dirty="0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1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98" name="Google Shape;998;p48"/>
          <p:cNvGraphicFramePr/>
          <p:nvPr/>
        </p:nvGraphicFramePr>
        <p:xfrm>
          <a:off x="7010400" y="1561561"/>
          <a:ext cx="1676400" cy="91957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83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652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NOT a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52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1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52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0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999" name="Google Shape;999;p48"/>
          <p:cNvGrpSpPr/>
          <p:nvPr/>
        </p:nvGrpSpPr>
        <p:grpSpPr>
          <a:xfrm>
            <a:off x="4853355" y="1632894"/>
            <a:ext cx="2236197" cy="539261"/>
            <a:chOff x="4853355" y="2168770"/>
            <a:chExt cx="2236197" cy="539261"/>
          </a:xfrm>
        </p:grpSpPr>
        <p:cxnSp>
          <p:nvCxnSpPr>
            <p:cNvPr id="1000" name="Google Shape;1000;p48"/>
            <p:cNvCxnSpPr/>
            <p:nvPr/>
          </p:nvCxnSpPr>
          <p:spPr>
            <a:xfrm flipH="1">
              <a:off x="4853355" y="2426677"/>
              <a:ext cx="234460" cy="281354"/>
            </a:xfrm>
            <a:prstGeom prst="straightConnector1">
              <a:avLst/>
            </a:prstGeom>
            <a:noFill/>
            <a:ln w="254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1001" name="Google Shape;1001;p48"/>
            <p:cNvSpPr txBox="1"/>
            <p:nvPr/>
          </p:nvSpPr>
          <p:spPr>
            <a:xfrm>
              <a:off x="4982308" y="2168770"/>
              <a:ext cx="2107244" cy="40011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 dirty="0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Circle means NOT!</a:t>
              </a:r>
              <a:endParaRPr sz="20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02" name="Google Shape;1002;p48"/>
          <p:cNvSpPr txBox="1">
            <a:spLocks noGrp="1"/>
          </p:cNvSpPr>
          <p:nvPr>
            <p:ph type="sldNum" idx="12"/>
          </p:nvPr>
        </p:nvSpPr>
        <p:spPr>
          <a:xfrm>
            <a:off x="6553200" y="5820474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4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D0C0873-1155-53DC-F3D0-F16F3B901EB4}"/>
              </a:ext>
            </a:extLst>
          </p:cNvPr>
          <p:cNvSpPr txBox="1"/>
          <p:nvPr/>
        </p:nvSpPr>
        <p:spPr>
          <a:xfrm>
            <a:off x="5797074" y="2162312"/>
            <a:ext cx="9238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NOT 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0B0493-4A6D-2B67-6336-57A3A63B75AE}"/>
              </a:ext>
            </a:extLst>
          </p:cNvPr>
          <p:cNvSpPr txBox="1"/>
          <p:nvPr/>
        </p:nvSpPr>
        <p:spPr>
          <a:xfrm>
            <a:off x="5797074" y="3713880"/>
            <a:ext cx="11160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AND 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07CBC9-6C11-968F-4F5D-D5B97B25F2D0}"/>
              </a:ext>
            </a:extLst>
          </p:cNvPr>
          <p:cNvSpPr txBox="1"/>
          <p:nvPr/>
        </p:nvSpPr>
        <p:spPr>
          <a:xfrm>
            <a:off x="5797073" y="5143998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OR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F7DFB4-D1B9-BD8D-8317-28A813B7C163}"/>
              </a:ext>
            </a:extLst>
          </p:cNvPr>
          <p:cNvSpPr txBox="1"/>
          <p:nvPr/>
        </p:nvSpPr>
        <p:spPr>
          <a:xfrm>
            <a:off x="4666603" y="2563218"/>
            <a:ext cx="22609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input is 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259036-50C3-4027-1F93-0E23E13CA3A4}"/>
              </a:ext>
            </a:extLst>
          </p:cNvPr>
          <p:cNvSpPr txBox="1"/>
          <p:nvPr/>
        </p:nvSpPr>
        <p:spPr>
          <a:xfrm>
            <a:off x="3862250" y="4230518"/>
            <a:ext cx="30508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both inputs are true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2E701B-9306-2072-9234-B24F6E4AFB66}"/>
              </a:ext>
            </a:extLst>
          </p:cNvPr>
          <p:cNvSpPr txBox="1"/>
          <p:nvPr/>
        </p:nvSpPr>
        <p:spPr>
          <a:xfrm>
            <a:off x="3832061" y="5770121"/>
            <a:ext cx="3506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at least one input is true</a:t>
            </a:r>
          </a:p>
        </p:txBody>
      </p:sp>
      <p:sp>
        <p:nvSpPr>
          <p:cNvPr id="8" name="Speech Bubble: Oval 7">
            <a:extLst>
              <a:ext uri="{FF2B5EF4-FFF2-40B4-BE49-F238E27FC236}">
                <a16:creationId xmlns:a16="http://schemas.microsoft.com/office/drawing/2014/main" id="{16FCF422-FAD9-4A61-2390-B5BA1336AE79}"/>
              </a:ext>
            </a:extLst>
          </p:cNvPr>
          <p:cNvSpPr/>
          <p:nvPr/>
        </p:nvSpPr>
        <p:spPr bwMode="auto">
          <a:xfrm>
            <a:off x="7433187" y="498066"/>
            <a:ext cx="1253613" cy="919572"/>
          </a:xfrm>
          <a:prstGeom prst="wedgeEllipseCallou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Truth Table</a:t>
            </a:r>
          </a:p>
        </p:txBody>
      </p:sp>
      <p:sp>
        <p:nvSpPr>
          <p:cNvPr id="9" name="Google Shape;999;g5d03733490_0_363">
            <a:extLst>
              <a:ext uri="{FF2B5EF4-FFF2-40B4-BE49-F238E27FC236}">
                <a16:creationId xmlns:a16="http://schemas.microsoft.com/office/drawing/2014/main" id="{0F02DB7D-DEBC-5B39-AED0-07B57DA11072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lang="en-US"/>
            </a:defPPr>
            <a:lvl1pPr marL="0" marR="0" lvl="0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kern="1200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18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" grpId="0"/>
      <p:bldP spid="994" grpId="0"/>
      <p:bldP spid="995" grpId="0"/>
      <p:bldP spid="2" grpId="0"/>
      <p:bldP spid="3" grpId="0"/>
      <p:bldP spid="4" grpId="0"/>
      <p:bldP spid="5" grpId="0"/>
      <p:bldP spid="6" grpId="0"/>
      <p:bldP spid="7" grpId="0"/>
      <p:bldP spid="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40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2454953663"/>
              </p:ext>
            </p:extLst>
          </p:nvPr>
        </p:nvGraphicFramePr>
        <p:xfrm>
          <a:off x="647858" y="318047"/>
          <a:ext cx="7848284" cy="2195927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lang="en-US"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4471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lw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1846481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69"/>
            <a:ext cx="0" cy="1905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438401"/>
            <a:ext cx="0" cy="603825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120" idx="1"/>
          </p:cNvCxnSpPr>
          <p:nvPr/>
        </p:nvCxnSpPr>
        <p:spPr>
          <a:xfrm>
            <a:off x="6781800" y="2438401"/>
            <a:ext cx="1625600" cy="320933"/>
          </a:xfrm>
          <a:prstGeom prst="bentConnector3">
            <a:avLst>
              <a:gd name="adj1" fmla="val 8732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447800" y="2020669"/>
            <a:ext cx="1295400" cy="1027331"/>
          </a:xfrm>
          <a:prstGeom prst="bentConnector3">
            <a:avLst>
              <a:gd name="adj1" fmla="val 1441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</p:cNvCxnSpPr>
          <p:nvPr/>
        </p:nvCxnSpPr>
        <p:spPr>
          <a:xfrm flipV="1">
            <a:off x="4467462" y="2819400"/>
            <a:ext cx="1857139" cy="404336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[31:20]</a:t>
            </a:r>
          </a:p>
        </p:txBody>
      </p:sp>
      <p:cxnSp>
        <p:nvCxnSpPr>
          <p:cNvPr id="513" name="Elbow Connector 512"/>
          <p:cNvCxnSpPr>
            <a:stCxn id="81" idx="3"/>
          </p:cNvCxnSpPr>
          <p:nvPr/>
        </p:nvCxnSpPr>
        <p:spPr>
          <a:xfrm flipV="1">
            <a:off x="4467461" y="3200402"/>
            <a:ext cx="1323742" cy="25193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8" name="TextBox 527"/>
          <p:cNvSpPr txBox="1"/>
          <p:nvPr/>
        </p:nvSpPr>
        <p:spPr>
          <a:xfrm>
            <a:off x="7696200" y="2209801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914400" y="3124201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352113" y="4953001"/>
            <a:ext cx="49051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=I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6388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1722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70104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153401" y="49530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=0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447801" y="1905000"/>
            <a:ext cx="7086600" cy="2974686"/>
            <a:chOff x="1447801" y="1047750"/>
            <a:chExt cx="7086600" cy="2974686"/>
          </a:xfrm>
        </p:grpSpPr>
        <p:cxnSp>
          <p:nvCxnSpPr>
            <p:cNvPr id="88" name="Straight Arrow Connector 87"/>
            <p:cNvCxnSpPr/>
            <p:nvPr/>
          </p:nvCxnSpPr>
          <p:spPr>
            <a:xfrm flipV="1">
              <a:off x="6454321" y="2587586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 flipV="1">
              <a:off x="4191001" y="2918905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7233229" y="2684084"/>
              <a:ext cx="0" cy="1338352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V="1">
              <a:off x="5867401" y="2679252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/>
            <p:cNvCxnSpPr/>
            <p:nvPr/>
          </p:nvCxnSpPr>
          <p:spPr>
            <a:xfrm flipV="1">
              <a:off x="8001001" y="2255893"/>
              <a:ext cx="367652" cy="15312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6629401" y="2173038"/>
              <a:ext cx="381000" cy="21967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/>
            <p:nvPr/>
          </p:nvCxnSpPr>
          <p:spPr>
            <a:xfrm flipV="1">
              <a:off x="8458200" y="2385505"/>
              <a:ext cx="1" cy="1634045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Elbow Connector 100"/>
            <p:cNvCxnSpPr/>
            <p:nvPr/>
          </p:nvCxnSpPr>
          <p:spPr>
            <a:xfrm>
              <a:off x="1813264" y="2042605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Elbow Connector 101"/>
            <p:cNvCxnSpPr/>
            <p:nvPr/>
          </p:nvCxnSpPr>
          <p:spPr>
            <a:xfrm flipV="1">
              <a:off x="1782932" y="1623825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Elbow Connector 102"/>
            <p:cNvCxnSpPr/>
            <p:nvPr/>
          </p:nvCxnSpPr>
          <p:spPr>
            <a:xfrm flipV="1">
              <a:off x="2438401" y="1166305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Elbow Connector 103"/>
            <p:cNvCxnSpPr/>
            <p:nvPr/>
          </p:nvCxnSpPr>
          <p:spPr>
            <a:xfrm rot="10800000" flipV="1">
              <a:off x="1447801" y="1166304"/>
              <a:ext cx="1295400" cy="1027331"/>
            </a:xfrm>
            <a:prstGeom prst="bentConnector3">
              <a:avLst>
                <a:gd name="adj1" fmla="val 14410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/>
            <p:nvPr/>
          </p:nvCxnSpPr>
          <p:spPr>
            <a:xfrm flipV="1">
              <a:off x="4499522" y="1965036"/>
              <a:ext cx="1825079" cy="404336"/>
            </a:xfrm>
            <a:prstGeom prst="bentConnector3">
              <a:avLst>
                <a:gd name="adj1" fmla="val 13342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flipV="1">
              <a:off x="2743201" y="2195005"/>
              <a:ext cx="914400" cy="152400"/>
            </a:xfrm>
            <a:prstGeom prst="bentConnector3">
              <a:avLst>
                <a:gd name="adj1" fmla="val 1780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>
              <a:off x="2895601" y="2346036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flipV="1">
              <a:off x="2886365" y="2461705"/>
              <a:ext cx="771236" cy="363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Arrow Connector 108"/>
            <p:cNvCxnSpPr/>
            <p:nvPr/>
          </p:nvCxnSpPr>
          <p:spPr>
            <a:xfrm flipV="1">
              <a:off x="2886365" y="3376105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 flipH="1" flipV="1">
              <a:off x="3330865" y="1047750"/>
              <a:ext cx="5203536" cy="1032955"/>
            </a:xfrm>
            <a:prstGeom prst="bentConnector3">
              <a:avLst>
                <a:gd name="adj1" fmla="val -237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Elbow Connector 110"/>
            <p:cNvCxnSpPr/>
            <p:nvPr/>
          </p:nvCxnSpPr>
          <p:spPr>
            <a:xfrm rot="16200000" flipH="1">
              <a:off x="3086101" y="1317336"/>
              <a:ext cx="838200" cy="304800"/>
            </a:xfrm>
            <a:prstGeom prst="bentConnector3">
              <a:avLst>
                <a:gd name="adj1" fmla="val 1002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V="1">
              <a:off x="3810001" y="3641436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5943601" y="2498436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Elbow Connector 113"/>
            <p:cNvCxnSpPr/>
            <p:nvPr/>
          </p:nvCxnSpPr>
          <p:spPr>
            <a:xfrm flipV="1">
              <a:off x="4044975" y="2574636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929F95A-3BA2-BF4F-90BB-BD4128E25206}"/>
              </a:ext>
            </a:extLst>
          </p:cNvPr>
          <p:cNvSpPr txBox="1"/>
          <p:nvPr/>
        </p:nvSpPr>
        <p:spPr>
          <a:xfrm>
            <a:off x="591015" y="18622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7897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42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3033362564"/>
              </p:ext>
            </p:extLst>
          </p:nvPr>
        </p:nvGraphicFramePr>
        <p:xfrm>
          <a:off x="647858" y="318047"/>
          <a:ext cx="7848284" cy="256192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1648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g5d03733490_0_363"/>
          <p:cNvSpPr txBox="1">
            <a:spLocks noGrp="1"/>
          </p:cNvSpPr>
          <p:nvPr>
            <p:ph type="title"/>
          </p:nvPr>
        </p:nvSpPr>
        <p:spPr>
          <a:xfrm>
            <a:off x="246063" y="274638"/>
            <a:ext cx="8686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sz="44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Storage Element: Idealized Memory</a:t>
            </a:r>
            <a:endParaRPr/>
          </a:p>
        </p:txBody>
      </p:sp>
      <p:sp>
        <p:nvSpPr>
          <p:cNvPr id="998" name="Google Shape;998;g5d03733490_0_363"/>
          <p:cNvSpPr txBox="1">
            <a:spLocks noGrp="1"/>
          </p:cNvSpPr>
          <p:nvPr>
            <p:ph type="body" idx="1"/>
          </p:nvPr>
        </p:nvSpPr>
        <p:spPr>
          <a:xfrm>
            <a:off x="457200" y="12953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(idealized)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input </a:t>
            </a:r>
            <a:r>
              <a:rPr lang="en-US" sz="2590" dirty="0"/>
              <a:t>port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Data In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One output </a:t>
            </a:r>
            <a:r>
              <a:rPr lang="en-US" sz="2590" dirty="0"/>
              <a:t>port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en-US" sz="259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Data Out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access: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Read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Write Enable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0, data at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is placed on </a:t>
            </a:r>
            <a:r>
              <a:rPr lang="en-US" sz="259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Data Out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sng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Write Enable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= 1,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Data In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written to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endParaRPr dirty="0"/>
          </a:p>
          <a:p>
            <a:pPr marL="342900" marR="0" lvl="0" indent="-34290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Font typeface="Arial"/>
              <a:buChar char="•"/>
            </a:pPr>
            <a:r>
              <a:rPr lang="en-US" sz="296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Clock input (CLK) 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CLK input is a factor ONLY during write operation</a:t>
            </a:r>
            <a:endParaRPr dirty="0"/>
          </a:p>
          <a:p>
            <a:pPr marL="742950" marR="0" lvl="1" indent="-285750" algn="l" rtl="0">
              <a:lnSpc>
                <a:spcPct val="9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During read, behaves as a combinational logic block: </a:t>
            </a:r>
            <a:r>
              <a:rPr lang="en-US" sz="2590" b="0" i="0" u="none" strike="noStrike" cap="none" dirty="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Address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valid → </a:t>
            </a:r>
            <a:r>
              <a:rPr lang="en-US" sz="2590" b="0" i="0" u="none" strike="noStrike" cap="none" dirty="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Data Out</a:t>
            </a:r>
            <a:r>
              <a:rPr lang="en-US" sz="259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valid after “access time”</a:t>
            </a:r>
            <a:endParaRPr dirty="0"/>
          </a:p>
        </p:txBody>
      </p:sp>
      <p:sp>
        <p:nvSpPr>
          <p:cNvPr id="999" name="Google Shape;999;g5d03733490_0_36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43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0" name="Google Shape;1000;g5d03733490_0_363"/>
          <p:cNvGrpSpPr/>
          <p:nvPr/>
        </p:nvGrpSpPr>
        <p:grpSpPr>
          <a:xfrm>
            <a:off x="5142283" y="1314435"/>
            <a:ext cx="3818037" cy="1811253"/>
            <a:chOff x="5249863" y="1217613"/>
            <a:chExt cx="3818037" cy="1811253"/>
          </a:xfrm>
        </p:grpSpPr>
        <p:sp>
          <p:nvSpPr>
            <p:cNvPr id="1001" name="Google Shape;1001;g5d03733490_0_363"/>
            <p:cNvSpPr/>
            <p:nvPr/>
          </p:nvSpPr>
          <p:spPr>
            <a:xfrm>
              <a:off x="5372624" y="2631366"/>
              <a:ext cx="5595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CLK</a:t>
              </a:r>
              <a:endPara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2" name="Google Shape;1002;g5d03733490_0_363"/>
            <p:cNvSpPr/>
            <p:nvPr/>
          </p:nvSpPr>
          <p:spPr>
            <a:xfrm>
              <a:off x="5249863" y="1935163"/>
              <a:ext cx="9462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Data In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3" name="Google Shape;1003;g5d03733490_0_363"/>
            <p:cNvSpPr/>
            <p:nvPr/>
          </p:nvSpPr>
          <p:spPr>
            <a:xfrm>
              <a:off x="6334125" y="1809750"/>
              <a:ext cx="1431900" cy="1212900"/>
            </a:xfrm>
            <a:prstGeom prst="rect">
              <a:avLst/>
            </a:prstGeom>
            <a:noFill/>
            <a:ln w="38100" cap="flat" cmpd="sng">
              <a:solidFill>
                <a:schemeClr val="dk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4" name="Google Shape;1004;g5d03733490_0_363"/>
            <p:cNvSpPr/>
            <p:nvPr/>
          </p:nvSpPr>
          <p:spPr>
            <a:xfrm>
              <a:off x="5583392" y="1217613"/>
              <a:ext cx="1527000" cy="397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Write Enable</a:t>
              </a:r>
              <a:endParaRPr sz="2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05" name="Google Shape;1005;g5d03733490_0_363"/>
            <p:cNvCxnSpPr/>
            <p:nvPr/>
          </p:nvCxnSpPr>
          <p:spPr>
            <a:xfrm rot="10800000">
              <a:off x="5334100" y="2330450"/>
              <a:ext cx="10032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triangle" w="med" len="med"/>
              <a:tailEnd type="none" w="sm" len="sm"/>
            </a:ln>
          </p:spPr>
        </p:cxnSp>
        <p:cxnSp>
          <p:nvCxnSpPr>
            <p:cNvPr id="1006" name="Google Shape;1006;g5d03733490_0_363"/>
            <p:cNvCxnSpPr/>
            <p:nvPr/>
          </p:nvCxnSpPr>
          <p:spPr>
            <a:xfrm flipH="1">
              <a:off x="5867500" y="2260600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07" name="Google Shape;1007;g5d03733490_0_363"/>
            <p:cNvSpPr/>
            <p:nvPr/>
          </p:nvSpPr>
          <p:spPr>
            <a:xfrm>
              <a:off x="5554663" y="2286000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08" name="Google Shape;1008;g5d03733490_0_363"/>
            <p:cNvCxnSpPr/>
            <p:nvPr/>
          </p:nvCxnSpPr>
          <p:spPr>
            <a:xfrm>
              <a:off x="7785100" y="2330450"/>
              <a:ext cx="12828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1009" name="Google Shape;1009;g5d03733490_0_363"/>
            <p:cNvCxnSpPr/>
            <p:nvPr/>
          </p:nvCxnSpPr>
          <p:spPr>
            <a:xfrm flipH="1">
              <a:off x="8610700" y="2260600"/>
              <a:ext cx="88800" cy="1398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10" name="Google Shape;1010;g5d03733490_0_363"/>
            <p:cNvSpPr/>
            <p:nvPr/>
          </p:nvSpPr>
          <p:spPr>
            <a:xfrm>
              <a:off x="8221663" y="2286000"/>
              <a:ext cx="4428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32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1" name="Google Shape;1011;g5d03733490_0_363"/>
            <p:cNvSpPr/>
            <p:nvPr/>
          </p:nvSpPr>
          <p:spPr>
            <a:xfrm>
              <a:off x="7764463" y="1935163"/>
              <a:ext cx="10812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6"/>
                  </a:solidFill>
                  <a:latin typeface="Calibri"/>
                  <a:ea typeface="Calibri"/>
                  <a:cs typeface="Calibri"/>
                  <a:sym typeface="Calibri"/>
                </a:rPr>
                <a:t>DataOut</a:t>
              </a:r>
              <a:endParaRPr sz="2000" b="0" i="0" u="none" strike="noStrike" cap="none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12" name="Google Shape;1012;g5d03733490_0_363"/>
            <p:cNvCxnSpPr/>
            <p:nvPr/>
          </p:nvCxnSpPr>
          <p:spPr>
            <a:xfrm rot="10800000">
              <a:off x="6635750" y="1562200"/>
              <a:ext cx="0" cy="2412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13" name="Google Shape;1013;g5d03733490_0_363"/>
            <p:cNvCxnSpPr/>
            <p:nvPr/>
          </p:nvCxnSpPr>
          <p:spPr>
            <a:xfrm rot="10800000">
              <a:off x="5861150" y="2838450"/>
              <a:ext cx="469800" cy="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14" name="Google Shape;1014;g5d03733490_0_363"/>
            <p:cNvCxnSpPr/>
            <p:nvPr/>
          </p:nvCxnSpPr>
          <p:spPr>
            <a:xfrm>
              <a:off x="7169150" y="1346200"/>
              <a:ext cx="0" cy="444600"/>
            </a:xfrm>
            <a:prstGeom prst="straightConnector1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015" name="Google Shape;1015;g5d03733490_0_363"/>
            <p:cNvSpPr/>
            <p:nvPr/>
          </p:nvSpPr>
          <p:spPr>
            <a:xfrm>
              <a:off x="7154863" y="1219200"/>
              <a:ext cx="1014300" cy="396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0475" tIns="44450" rIns="90475" bIns="4445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0" i="0" u="none" strike="noStrike" cap="none">
                  <a:solidFill>
                    <a:schemeClr val="accent4"/>
                  </a:solidFill>
                  <a:latin typeface="Calibri"/>
                  <a:ea typeface="Calibri"/>
                  <a:cs typeface="Calibri"/>
                  <a:sym typeface="Calibri"/>
                </a:rPr>
                <a:t>Address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1016" name="Google Shape;1016;g5d03733490_0_363"/>
            <p:cNvCxnSpPr/>
            <p:nvPr/>
          </p:nvCxnSpPr>
          <p:spPr>
            <a:xfrm>
              <a:off x="6330950" y="2762250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017" name="Google Shape;1017;g5d03733490_0_363"/>
            <p:cNvCxnSpPr/>
            <p:nvPr/>
          </p:nvCxnSpPr>
          <p:spPr>
            <a:xfrm flipH="1">
              <a:off x="6330950" y="2838450"/>
              <a:ext cx="152400" cy="7620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018" name="Google Shape;1018;g5d03733490_0_3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9" name="Google Shape;1019;g5d03733490_0_36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4294968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Google Shape;1086;g5d1f297cb9_0_0"/>
          <p:cNvSpPr txBox="1">
            <a:spLocks noGrp="1"/>
          </p:cNvSpPr>
          <p:nvPr>
            <p:ph type="title"/>
          </p:nvPr>
        </p:nvSpPr>
        <p:spPr>
          <a:xfrm>
            <a:off x="222739" y="142389"/>
            <a:ext cx="8628300" cy="105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en-US">
                <a:solidFill>
                  <a:schemeClr val="accent1"/>
                </a:solidFill>
              </a:rPr>
              <a:t>Current Datapath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087" name="Google Shape;1087;g5d1f297cb9_0_0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44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8" name="Google Shape;1088;g5d1f297cb9_0_0"/>
          <p:cNvSpPr/>
          <p:nvPr/>
        </p:nvSpPr>
        <p:spPr>
          <a:xfrm>
            <a:off x="2133600" y="2668825"/>
            <a:ext cx="609600" cy="914400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IMEM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89" name="Google Shape;1089;g5d1f297cb9_0_0"/>
          <p:cNvGrpSpPr/>
          <p:nvPr/>
        </p:nvGrpSpPr>
        <p:grpSpPr>
          <a:xfrm>
            <a:off x="6172200" y="2262425"/>
            <a:ext cx="521400" cy="1320750"/>
            <a:chOff x="6324600" y="3115310"/>
            <a:chExt cx="521400" cy="1056600"/>
          </a:xfrm>
        </p:grpSpPr>
        <p:sp>
          <p:nvSpPr>
            <p:cNvPr id="1090" name="Google Shape;1090;g5d1f297cb9_0_0"/>
            <p:cNvSpPr/>
            <p:nvPr/>
          </p:nvSpPr>
          <p:spPr>
            <a:xfrm rot="5400000">
              <a:off x="6063000" y="3453110"/>
              <a:ext cx="105660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1" name="Google Shape;1091;g5d1f297cb9_0_0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092" name="Google Shape;1092;g5d1f297cb9_0_0"/>
            <p:cNvCxnSpPr>
              <a:stCxn id="1091" idx="2"/>
              <a:endCxn id="1091" idx="4"/>
            </p:cNvCxnSpPr>
            <p:nvPr/>
          </p:nvCxnSpPr>
          <p:spPr>
            <a:xfrm>
              <a:off x="6400807" y="3602991"/>
              <a:ext cx="0" cy="152400"/>
            </a:xfrm>
            <a:prstGeom prst="straightConnector1">
              <a:avLst/>
            </a:prstGeom>
            <a:noFill/>
            <a:ln w="381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093" name="Google Shape;1093;g5d1f297cb9_0_0"/>
            <p:cNvSpPr txBox="1"/>
            <p:nvPr/>
          </p:nvSpPr>
          <p:spPr>
            <a:xfrm>
              <a:off x="6324600" y="3181350"/>
              <a:ext cx="521400" cy="338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ALU</a:t>
              </a:r>
              <a:endPara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94" name="Google Shape;1094;g5d1f297cb9_0_0"/>
          <p:cNvGrpSpPr/>
          <p:nvPr/>
        </p:nvGrpSpPr>
        <p:grpSpPr>
          <a:xfrm>
            <a:off x="3429000" y="3989521"/>
            <a:ext cx="615900" cy="1015975"/>
            <a:chOff x="3733800" y="3105150"/>
            <a:chExt cx="615900" cy="762000"/>
          </a:xfrm>
        </p:grpSpPr>
        <p:sp>
          <p:nvSpPr>
            <p:cNvPr id="1095" name="Google Shape;1095;g5d1f297cb9_0_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6" name="Google Shape;1096;g5d1f297cb9_0_0"/>
            <p:cNvSpPr txBox="1"/>
            <p:nvPr/>
          </p:nvSpPr>
          <p:spPr>
            <a:xfrm>
              <a:off x="3733800" y="3218081"/>
              <a:ext cx="615900" cy="584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Imm.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Gen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97" name="Google Shape;1097;g5d1f297cb9_0_0"/>
          <p:cNvGrpSpPr/>
          <p:nvPr/>
        </p:nvGrpSpPr>
        <p:grpSpPr>
          <a:xfrm>
            <a:off x="2133600" y="1855916"/>
            <a:ext cx="304800" cy="609585"/>
            <a:chOff x="5181600" y="3257550"/>
            <a:chExt cx="304800" cy="457200"/>
          </a:xfrm>
        </p:grpSpPr>
        <p:sp>
          <p:nvSpPr>
            <p:cNvPr id="1098" name="Google Shape;1098;g5d1f297cb9_0_0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9" name="Google Shape;1099;g5d1f297cb9_0_0"/>
            <p:cNvSpPr txBox="1"/>
            <p:nvPr/>
          </p:nvSpPr>
          <p:spPr>
            <a:xfrm>
              <a:off x="5181600" y="3333750"/>
              <a:ext cx="298500" cy="246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+4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00" name="Google Shape;1100;g5d1f297cb9_0_0"/>
          <p:cNvGrpSpPr/>
          <p:nvPr/>
        </p:nvGrpSpPr>
        <p:grpSpPr>
          <a:xfrm>
            <a:off x="7010400" y="2465567"/>
            <a:ext cx="990600" cy="1117572"/>
            <a:chOff x="6324600" y="1733550"/>
            <a:chExt cx="990600" cy="838200"/>
          </a:xfrm>
        </p:grpSpPr>
        <p:sp>
          <p:nvSpPr>
            <p:cNvPr id="1101" name="Google Shape;1101;g5d1f297cb9_0_0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en-US" sz="16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DMEM</a:t>
              </a: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2" name="Google Shape;1102;g5d1f297cb9_0_0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3" name="Google Shape;1103;g5d1f297cb9_0_0"/>
          <p:cNvGrpSpPr/>
          <p:nvPr/>
        </p:nvGrpSpPr>
        <p:grpSpPr>
          <a:xfrm>
            <a:off x="3657600" y="1957577"/>
            <a:ext cx="841800" cy="1930352"/>
            <a:chOff x="3657600" y="1428750"/>
            <a:chExt cx="841800" cy="1447800"/>
          </a:xfrm>
        </p:grpSpPr>
        <p:grpSp>
          <p:nvGrpSpPr>
            <p:cNvPr id="1104" name="Google Shape;1104;g5d1f297cb9_0_0"/>
            <p:cNvGrpSpPr/>
            <p:nvPr/>
          </p:nvGrpSpPr>
          <p:grpSpPr>
            <a:xfrm>
              <a:off x="3657600" y="1428750"/>
              <a:ext cx="838200" cy="1447800"/>
              <a:chOff x="3810000" y="1412681"/>
              <a:chExt cx="838200" cy="1447800"/>
            </a:xfrm>
          </p:grpSpPr>
          <p:sp>
            <p:nvSpPr>
              <p:cNvPr id="1105" name="Google Shape;1105;g5d1f297cb9_0_0"/>
              <p:cNvSpPr/>
              <p:nvPr/>
            </p:nvSpPr>
            <p:spPr>
              <a:xfrm>
                <a:off x="3810000" y="1412681"/>
                <a:ext cx="838200" cy="1447800"/>
              </a:xfrm>
              <a:prstGeom prst="rect">
                <a:avLst/>
              </a:prstGeom>
              <a:solidFill>
                <a:schemeClr val="lt1"/>
              </a:solidFill>
              <a:ln w="28575" cap="flat" cmpd="sng">
                <a:solidFill>
                  <a:schemeClr val="dk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r>
                  <a:rPr lang="en-US" sz="1800" b="0" i="0" u="none" strike="noStrike" cap="none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Reg[]</a:t>
                </a: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6" name="Google Shape;1106;g5d1f297cb9_0_0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>
                  <a:gd name="adj" fmla="val 50000"/>
                </a:avLst>
              </a:prstGeom>
              <a:noFill/>
              <a:ln w="28575" cap="flat" cmpd="sng">
                <a:solidFill>
                  <a:srgbClr val="000000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107" name="Google Shape;1107;g5d1f297cb9_0_0"/>
            <p:cNvSpPr txBox="1"/>
            <p:nvPr/>
          </p:nvSpPr>
          <p:spPr>
            <a:xfrm>
              <a:off x="3657600" y="2234684"/>
              <a:ext cx="3975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8" name="Google Shape;1108;g5d1f297cb9_0_0"/>
            <p:cNvSpPr txBox="1"/>
            <p:nvPr/>
          </p:nvSpPr>
          <p:spPr>
            <a:xfrm>
              <a:off x="3657600" y="2463284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9" name="Google Shape;1109;g5d1f297cb9_0_0"/>
            <p:cNvSpPr txBox="1"/>
            <p:nvPr/>
          </p:nvSpPr>
          <p:spPr>
            <a:xfrm>
              <a:off x="4114800" y="2234684"/>
              <a:ext cx="3846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DataA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0" name="Google Shape;1110;g5d1f297cb9_0_0"/>
            <p:cNvSpPr txBox="1"/>
            <p:nvPr/>
          </p:nvSpPr>
          <p:spPr>
            <a:xfrm>
              <a:off x="3657600" y="1998881"/>
              <a:ext cx="399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AddrD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1" name="Google Shape;1111;g5d1f297cb9_0_0"/>
            <p:cNvSpPr txBox="1"/>
            <p:nvPr/>
          </p:nvSpPr>
          <p:spPr>
            <a:xfrm>
              <a:off x="4114800" y="2463284"/>
              <a:ext cx="3774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DataB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2" name="Google Shape;1112;g5d1f297cb9_0_0"/>
            <p:cNvSpPr txBox="1"/>
            <p:nvPr/>
          </p:nvSpPr>
          <p:spPr>
            <a:xfrm>
              <a:off x="3657600" y="1694081"/>
              <a:ext cx="388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DataD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13" name="Google Shape;1113;g5d1f297cb9_0_0"/>
          <p:cNvCxnSpPr/>
          <p:nvPr/>
        </p:nvCxnSpPr>
        <p:spPr>
          <a:xfrm rot="10800000">
            <a:off x="6454320" y="3446300"/>
            <a:ext cx="0" cy="1913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14" name="Google Shape;1114;g5d1f297cb9_0_0"/>
          <p:cNvCxnSpPr/>
          <p:nvPr/>
        </p:nvCxnSpPr>
        <p:spPr>
          <a:xfrm rot="10800000">
            <a:off x="7233228" y="3575000"/>
            <a:ext cx="0" cy="1784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15" name="Google Shape;1115;g5d1f297cb9_0_0"/>
          <p:cNvSpPr txBox="1"/>
          <p:nvPr/>
        </p:nvSpPr>
        <p:spPr>
          <a:xfrm>
            <a:off x="7010400" y="2770425"/>
            <a:ext cx="3078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Addr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6" name="Google Shape;1116;g5d1f297cb9_0_0"/>
          <p:cNvSpPr txBox="1"/>
          <p:nvPr/>
        </p:nvSpPr>
        <p:spPr>
          <a:xfrm>
            <a:off x="7543800" y="2872025"/>
            <a:ext cx="3846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DataR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17" name="Google Shape;1117;g5d1f297cb9_0_0"/>
          <p:cNvCxnSpPr>
            <a:endCxn id="1118" idx="3"/>
          </p:cNvCxnSpPr>
          <p:nvPr/>
        </p:nvCxnSpPr>
        <p:spPr>
          <a:xfrm rot="10800000">
            <a:off x="5867400" y="3584353"/>
            <a:ext cx="0" cy="17907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19" name="Google Shape;1119;g5d1f297cb9_0_0"/>
          <p:cNvCxnSpPr>
            <a:stCxn id="1101" idx="3"/>
          </p:cNvCxnSpPr>
          <p:nvPr/>
        </p:nvCxnSpPr>
        <p:spPr>
          <a:xfrm rot="10800000" flipH="1">
            <a:off x="8001000" y="3003953"/>
            <a:ext cx="367800" cy="204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120" name="Google Shape;1120;g5d1f297cb9_0_0"/>
          <p:cNvGrpSpPr/>
          <p:nvPr/>
        </p:nvGrpSpPr>
        <p:grpSpPr>
          <a:xfrm>
            <a:off x="8382000" y="2262367"/>
            <a:ext cx="152400" cy="1015975"/>
            <a:chOff x="8229600" y="1733550"/>
            <a:chExt cx="152400" cy="762000"/>
          </a:xfrm>
        </p:grpSpPr>
        <p:sp>
          <p:nvSpPr>
            <p:cNvPr id="1121" name="Google Shape;1121;g5d1f297cb9_0_0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2" name="Google Shape;1122;g5d1f297cb9_0_0"/>
            <p:cNvSpPr txBox="1"/>
            <p:nvPr/>
          </p:nvSpPr>
          <p:spPr>
            <a:xfrm>
              <a:off x="8255000" y="2232025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3" name="Google Shape;1123;g5d1f297cb9_0_0"/>
            <p:cNvSpPr txBox="1"/>
            <p:nvPr/>
          </p:nvSpPr>
          <p:spPr>
            <a:xfrm>
              <a:off x="8255000" y="1846481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124" name="Google Shape;1124;g5d1f297cb9_0_0"/>
          <p:cNvCxnSpPr>
            <a:stCxn id="1090" idx="0"/>
            <a:endCxn id="1115" idx="1"/>
          </p:cNvCxnSpPr>
          <p:nvPr/>
        </p:nvCxnSpPr>
        <p:spPr>
          <a:xfrm rot="10800000" flipH="1">
            <a:off x="6629400" y="2893700"/>
            <a:ext cx="381000" cy="29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25" name="Google Shape;1125;g5d1f297cb9_0_0"/>
          <p:cNvCxnSpPr/>
          <p:nvPr/>
        </p:nvCxnSpPr>
        <p:spPr>
          <a:xfrm rot="10800000">
            <a:off x="8458200" y="3176726"/>
            <a:ext cx="0" cy="25401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26" name="Google Shape;1126;g5d1f297cb9_0_0"/>
          <p:cNvCxnSpPr/>
          <p:nvPr/>
        </p:nvCxnSpPr>
        <p:spPr>
          <a:xfrm rot="10800000">
            <a:off x="6781800" y="2108100"/>
            <a:ext cx="0" cy="8052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27" name="Google Shape;1127;g5d1f297cb9_0_0"/>
          <p:cNvCxnSpPr>
            <a:endCxn id="1123" idx="1"/>
          </p:cNvCxnSpPr>
          <p:nvPr/>
        </p:nvCxnSpPr>
        <p:spPr>
          <a:xfrm>
            <a:off x="6781700" y="2108035"/>
            <a:ext cx="1625700" cy="428100"/>
          </a:xfrm>
          <a:prstGeom prst="bentConnector3">
            <a:avLst>
              <a:gd name="adj1" fmla="val 8732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28" name="Google Shape;1128;g5d1f297cb9_0_0"/>
          <p:cNvCxnSpPr>
            <a:stCxn id="1129" idx="3"/>
            <a:endCxn id="1088" idx="1"/>
          </p:cNvCxnSpPr>
          <p:nvPr/>
        </p:nvCxnSpPr>
        <p:spPr>
          <a:xfrm>
            <a:off x="1813200" y="2719550"/>
            <a:ext cx="320400" cy="406500"/>
          </a:xfrm>
          <a:prstGeom prst="bentConnector3">
            <a:avLst>
              <a:gd name="adj1" fmla="val 4999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30" name="Google Shape;1130;g5d1f297cb9_0_0"/>
          <p:cNvCxnSpPr>
            <a:stCxn id="1098" idx="0"/>
          </p:cNvCxnSpPr>
          <p:nvPr/>
        </p:nvCxnSpPr>
        <p:spPr>
          <a:xfrm rot="10800000" flipH="1">
            <a:off x="2438400" y="1551109"/>
            <a:ext cx="304800" cy="609600"/>
          </a:xfrm>
          <a:prstGeom prst="bentConnector2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31" name="Google Shape;1131;g5d1f297cb9_0_0"/>
          <p:cNvCxnSpPr>
            <a:stCxn id="1109" idx="3"/>
          </p:cNvCxnSpPr>
          <p:nvPr/>
        </p:nvCxnSpPr>
        <p:spPr>
          <a:xfrm rot="10800000" flipH="1">
            <a:off x="4499400" y="2616226"/>
            <a:ext cx="1825200" cy="539100"/>
          </a:xfrm>
          <a:prstGeom prst="bentConnector3">
            <a:avLst>
              <a:gd name="adj1" fmla="val 13341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grpSp>
        <p:nvGrpSpPr>
          <p:cNvPr id="1132" name="Google Shape;1132;g5d1f297cb9_0_0"/>
          <p:cNvGrpSpPr/>
          <p:nvPr/>
        </p:nvGrpSpPr>
        <p:grpSpPr>
          <a:xfrm>
            <a:off x="1447800" y="2160764"/>
            <a:ext cx="365400" cy="1117572"/>
            <a:chOff x="1447800" y="1809750"/>
            <a:chExt cx="365400" cy="838200"/>
          </a:xfrm>
        </p:grpSpPr>
        <p:sp>
          <p:nvSpPr>
            <p:cNvPr id="1129" name="Google Shape;1129;g5d1f297cb9_0_0"/>
            <p:cNvSpPr/>
            <p:nvPr/>
          </p:nvSpPr>
          <p:spPr>
            <a:xfrm>
              <a:off x="1447800" y="1809750"/>
              <a:ext cx="365400" cy="838200"/>
            </a:xfrm>
            <a:prstGeom prst="rect">
              <a:avLst/>
            </a:prstGeom>
            <a:solidFill>
              <a:schemeClr val="lt1"/>
            </a:solidFill>
            <a:ln w="2857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800" b="1" i="0" u="none" strike="noStrike" cap="none">
                  <a:solidFill>
                    <a:schemeClr val="dk1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pc</a:t>
              </a:r>
              <a:endParaRPr sz="18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1133" name="Google Shape;1133;g5d1f297cb9_0_0"/>
            <p:cNvSpPr/>
            <p:nvPr/>
          </p:nvSpPr>
          <p:spPr>
            <a:xfrm>
              <a:off x="1600200" y="2495550"/>
              <a:ext cx="152400" cy="152400"/>
            </a:xfrm>
            <a:prstGeom prst="triangle">
              <a:avLst>
                <a:gd name="adj" fmla="val 50000"/>
              </a:avLst>
            </a:prstGeom>
            <a:noFill/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34" name="Google Shape;1134;g5d1f297cb9_0_0"/>
          <p:cNvGrpSpPr/>
          <p:nvPr/>
        </p:nvGrpSpPr>
        <p:grpSpPr>
          <a:xfrm>
            <a:off x="5791200" y="2920955"/>
            <a:ext cx="152400" cy="711182"/>
            <a:chOff x="5791200" y="1352550"/>
            <a:chExt cx="152400" cy="533400"/>
          </a:xfrm>
        </p:grpSpPr>
        <p:sp>
          <p:nvSpPr>
            <p:cNvPr id="1118" name="Google Shape;1118;g5d1f297cb9_0_0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5" name="Google Shape;1135;g5d1f297cb9_0_0"/>
            <p:cNvSpPr txBox="1"/>
            <p:nvPr/>
          </p:nvSpPr>
          <p:spPr>
            <a:xfrm>
              <a:off x="5807075" y="1390650"/>
              <a:ext cx="762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g5d1f297cb9_0_0"/>
            <p:cNvSpPr txBox="1"/>
            <p:nvPr/>
          </p:nvSpPr>
          <p:spPr>
            <a:xfrm>
              <a:off x="5810250" y="1638300"/>
              <a:ext cx="78000" cy="184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137" name="Google Shape;1137;g5d1f297cb9_0_0"/>
          <p:cNvCxnSpPr>
            <a:stCxn id="1088" idx="3"/>
            <a:endCxn id="1105" idx="1"/>
          </p:cNvCxnSpPr>
          <p:nvPr/>
        </p:nvCxnSpPr>
        <p:spPr>
          <a:xfrm rot="10800000" flipH="1">
            <a:off x="2743200" y="2922625"/>
            <a:ext cx="914400" cy="203400"/>
          </a:xfrm>
          <a:prstGeom prst="bentConnector3">
            <a:avLst>
              <a:gd name="adj1" fmla="val 17803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38" name="Google Shape;1138;g5d1f297cb9_0_0"/>
          <p:cNvCxnSpPr/>
          <p:nvPr/>
        </p:nvCxnSpPr>
        <p:spPr>
          <a:xfrm>
            <a:off x="2895600" y="3124200"/>
            <a:ext cx="0" cy="22353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39" name="Google Shape;1139;g5d1f297cb9_0_0"/>
          <p:cNvCxnSpPr/>
          <p:nvPr/>
        </p:nvCxnSpPr>
        <p:spPr>
          <a:xfrm rot="10800000" flipH="1">
            <a:off x="2886364" y="3278309"/>
            <a:ext cx="771300" cy="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0" name="Google Shape;1140;g5d1f297cb9_0_0"/>
          <p:cNvCxnSpPr/>
          <p:nvPr/>
        </p:nvCxnSpPr>
        <p:spPr>
          <a:xfrm rot="10800000" flipH="1">
            <a:off x="2897909" y="3583188"/>
            <a:ext cx="759600" cy="36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1" name="Google Shape;1141;g5d1f297cb9_0_0"/>
          <p:cNvCxnSpPr/>
          <p:nvPr/>
        </p:nvCxnSpPr>
        <p:spPr>
          <a:xfrm rot="10800000" flipH="1">
            <a:off x="2886364" y="4497524"/>
            <a:ext cx="618900" cy="12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2" name="Google Shape;1142;g5d1f297cb9_0_0"/>
          <p:cNvCxnSpPr>
            <a:stCxn id="1121" idx="0"/>
          </p:cNvCxnSpPr>
          <p:nvPr/>
        </p:nvCxnSpPr>
        <p:spPr>
          <a:xfrm rot="10800000">
            <a:off x="3330900" y="1393055"/>
            <a:ext cx="5203500" cy="1377300"/>
          </a:xfrm>
          <a:prstGeom prst="bentConnector3">
            <a:avLst>
              <a:gd name="adj1" fmla="val -237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143" name="Google Shape;1143;g5d1f297cb9_0_0"/>
          <p:cNvCxnSpPr/>
          <p:nvPr/>
        </p:nvCxnSpPr>
        <p:spPr>
          <a:xfrm rot="-5400000" flipH="1">
            <a:off x="2946450" y="1803350"/>
            <a:ext cx="1117500" cy="304800"/>
          </a:xfrm>
          <a:prstGeom prst="bentConnector3">
            <a:avLst>
              <a:gd name="adj1" fmla="val 100284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4" name="Google Shape;1144;g5d1f297cb9_0_0"/>
          <p:cNvCxnSpPr/>
          <p:nvPr/>
        </p:nvCxnSpPr>
        <p:spPr>
          <a:xfrm rot="10800000">
            <a:off x="3810000" y="4851500"/>
            <a:ext cx="0" cy="5079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cxnSp>
        <p:nvCxnSpPr>
          <p:cNvPr id="1145" name="Google Shape;1145;g5d1f297cb9_0_0"/>
          <p:cNvCxnSpPr/>
          <p:nvPr/>
        </p:nvCxnSpPr>
        <p:spPr>
          <a:xfrm rot="10800000" flipH="1">
            <a:off x="5943600" y="3327480"/>
            <a:ext cx="370500" cy="3000"/>
          </a:xfrm>
          <a:prstGeom prst="straightConnector1">
            <a:avLst/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46" name="Google Shape;1146;g5d1f297cb9_0_0"/>
          <p:cNvSpPr txBox="1"/>
          <p:nvPr/>
        </p:nvSpPr>
        <p:spPr>
          <a:xfrm>
            <a:off x="2988810" y="2646436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inst[11:7]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7" name="Google Shape;1147;g5d1f297cb9_0_0"/>
          <p:cNvSpPr txBox="1"/>
          <p:nvPr/>
        </p:nvSpPr>
        <p:spPr>
          <a:xfrm>
            <a:off x="2971800" y="30226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inst[19:15]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8" name="Google Shape;1148;g5d1f297cb9_0_0"/>
          <p:cNvSpPr txBox="1"/>
          <p:nvPr/>
        </p:nvSpPr>
        <p:spPr>
          <a:xfrm>
            <a:off x="2971800" y="3327400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inst[24:20]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9" name="Google Shape;1149;g5d1f297cb9_0_0"/>
          <p:cNvSpPr txBox="1"/>
          <p:nvPr/>
        </p:nvSpPr>
        <p:spPr>
          <a:xfrm>
            <a:off x="2918691" y="4180224"/>
            <a:ext cx="619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inst[31:20]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0" name="Google Shape;1150;g5d1f297cb9_0_0"/>
          <p:cNvCxnSpPr>
            <a:stCxn id="1111" idx="3"/>
          </p:cNvCxnSpPr>
          <p:nvPr/>
        </p:nvCxnSpPr>
        <p:spPr>
          <a:xfrm rot="10800000" flipH="1">
            <a:off x="4492200" y="3124118"/>
            <a:ext cx="1299000" cy="336000"/>
          </a:xfrm>
          <a:prstGeom prst="bentConnector3">
            <a:avLst>
              <a:gd name="adj1" fmla="val 5000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51" name="Google Shape;1151;g5d1f297cb9_0_0"/>
          <p:cNvSpPr txBox="1"/>
          <p:nvPr/>
        </p:nvSpPr>
        <p:spPr>
          <a:xfrm>
            <a:off x="7696200" y="18796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2" name="Google Shape;1152;g5d1f297cb9_0_0"/>
          <p:cNvSpPr txBox="1"/>
          <p:nvPr/>
        </p:nvSpPr>
        <p:spPr>
          <a:xfrm>
            <a:off x="8029863" y="3141132"/>
            <a:ext cx="334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3" name="Google Shape;1153;g5d1f297cb9_0_0"/>
          <p:cNvSpPr txBox="1"/>
          <p:nvPr/>
        </p:nvSpPr>
        <p:spPr>
          <a:xfrm>
            <a:off x="8581737" y="2783993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4" name="Google Shape;1154;g5d1f297cb9_0_0"/>
          <p:cNvSpPr txBox="1"/>
          <p:nvPr/>
        </p:nvSpPr>
        <p:spPr>
          <a:xfrm>
            <a:off x="5312006" y="2413000"/>
            <a:ext cx="524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Reg[rs1]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5" name="Google Shape;1155;g5d1f297cb9_0_0"/>
          <p:cNvSpPr txBox="1"/>
          <p:nvPr/>
        </p:nvSpPr>
        <p:spPr>
          <a:xfrm>
            <a:off x="4247574" y="4278745"/>
            <a:ext cx="6291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6" name="Google Shape;1156;g5d1f297cb9_0_0"/>
          <p:cNvSpPr txBox="1"/>
          <p:nvPr/>
        </p:nvSpPr>
        <p:spPr>
          <a:xfrm>
            <a:off x="5299981" y="2811841"/>
            <a:ext cx="533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Reg[rs2]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57" name="Google Shape;1157;g5d1f297cb9_0_0"/>
          <p:cNvCxnSpPr>
            <a:stCxn id="1096" idx="3"/>
          </p:cNvCxnSpPr>
          <p:nvPr/>
        </p:nvCxnSpPr>
        <p:spPr>
          <a:xfrm rot="10800000" flipH="1">
            <a:off x="4044900" y="3428583"/>
            <a:ext cx="1746300" cy="1101300"/>
          </a:xfrm>
          <a:prstGeom prst="bentConnector3">
            <a:avLst>
              <a:gd name="adj1" fmla="val 83439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58" name="Google Shape;1158;g5d1f297cb9_0_0"/>
          <p:cNvSpPr/>
          <p:nvPr/>
        </p:nvSpPr>
        <p:spPr>
          <a:xfrm>
            <a:off x="838200" y="5359400"/>
            <a:ext cx="7868100" cy="954300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9" name="Google Shape;1159;g5d1f297cb9_0_0"/>
          <p:cNvSpPr txBox="1"/>
          <p:nvPr/>
        </p:nvSpPr>
        <p:spPr>
          <a:xfrm>
            <a:off x="2590800" y="5438497"/>
            <a:ext cx="5478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inst[31:0]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0" name="Google Shape;1160;g5d1f297cb9_0_0"/>
          <p:cNvSpPr txBox="1"/>
          <p:nvPr/>
        </p:nvSpPr>
        <p:spPr>
          <a:xfrm>
            <a:off x="3429000" y="5461000"/>
            <a:ext cx="4284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1" name="Google Shape;1161;g5d1f297cb9_0_0"/>
          <p:cNvSpPr txBox="1"/>
          <p:nvPr/>
        </p:nvSpPr>
        <p:spPr>
          <a:xfrm>
            <a:off x="5638800" y="5461000"/>
            <a:ext cx="2442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2" name="Google Shape;1162;g5d1f297cb9_0_0"/>
          <p:cNvSpPr txBox="1"/>
          <p:nvPr/>
        </p:nvSpPr>
        <p:spPr>
          <a:xfrm>
            <a:off x="6324600" y="5461000"/>
            <a:ext cx="3987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ALUSel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3" name="Google Shape;1163;g5d1f297cb9_0_0"/>
          <p:cNvSpPr txBox="1"/>
          <p:nvPr/>
        </p:nvSpPr>
        <p:spPr>
          <a:xfrm>
            <a:off x="6858000" y="5461000"/>
            <a:ext cx="513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MemRW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4" name="Google Shape;1164;g5d1f297cb9_0_0"/>
          <p:cNvSpPr txBox="1"/>
          <p:nvPr/>
        </p:nvSpPr>
        <p:spPr>
          <a:xfrm>
            <a:off x="8229600" y="5461000"/>
            <a:ext cx="3696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WBSel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5" name="Google Shape;1165;g5d1f297cb9_0_0"/>
          <p:cNvSpPr txBox="1"/>
          <p:nvPr/>
        </p:nvSpPr>
        <p:spPr>
          <a:xfrm>
            <a:off x="3406447" y="2209800"/>
            <a:ext cx="1749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wb</a:t>
            </a:r>
            <a:endParaRPr sz="11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66" name="Google Shape;1166;g5d1f297cb9_0_0"/>
          <p:cNvCxnSpPr/>
          <p:nvPr/>
        </p:nvCxnSpPr>
        <p:spPr>
          <a:xfrm flipH="1">
            <a:off x="1447800" y="1551050"/>
            <a:ext cx="1295400" cy="1168500"/>
          </a:xfrm>
          <a:prstGeom prst="bentConnector3">
            <a:avLst>
              <a:gd name="adj1" fmla="val 132662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67" name="Google Shape;1167;g5d1f297cb9_0_0"/>
          <p:cNvSpPr txBox="1"/>
          <p:nvPr/>
        </p:nvSpPr>
        <p:spPr>
          <a:xfrm>
            <a:off x="990600" y="2819400"/>
            <a:ext cx="282000" cy="22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pc+4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68" name="Google Shape;1168;g5d1f297cb9_0_0"/>
          <p:cNvCxnSpPr/>
          <p:nvPr/>
        </p:nvCxnSpPr>
        <p:spPr>
          <a:xfrm rot="-5400000">
            <a:off x="1701781" y="2242234"/>
            <a:ext cx="558900" cy="396600"/>
          </a:xfrm>
          <a:prstGeom prst="bentConnector3">
            <a:avLst>
              <a:gd name="adj1" fmla="val 0"/>
            </a:avLst>
          </a:prstGeom>
          <a:noFill/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stealth" w="med" len="med"/>
          </a:ln>
        </p:spPr>
      </p:cxnSp>
      <p:sp>
        <p:nvSpPr>
          <p:cNvPr id="1169" name="Google Shape;1169;g5d1f297cb9_0_0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676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0" name="Google Shape;1170;g5d1f297cb9_0_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28422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sw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endParaRPr lang="en-US" sz="1200" dirty="0"/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69"/>
            <a:ext cx="0" cy="1905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6781800" y="2133601"/>
            <a:ext cx="1600200" cy="801469"/>
          </a:xfrm>
          <a:prstGeom prst="bentConnector3">
            <a:avLst>
              <a:gd name="adj1" fmla="val 87896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>
            <a:endCxn id="19" idx="1"/>
          </p:cNvCxnSpPr>
          <p:nvPr/>
        </p:nvCxnSpPr>
        <p:spPr>
          <a:xfrm rot="10800000" flipV="1">
            <a:off x="1447800" y="2020669"/>
            <a:ext cx="1295400" cy="876300"/>
          </a:xfrm>
          <a:prstGeom prst="bentConnector3">
            <a:avLst>
              <a:gd name="adj1" fmla="val 132662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</p:cNvCxnSpPr>
          <p:nvPr/>
        </p:nvCxnSpPr>
        <p:spPr>
          <a:xfrm flipV="1">
            <a:off x="4467462" y="2819400"/>
            <a:ext cx="1780939" cy="404336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990600" y="2971801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322839" y="4953001"/>
            <a:ext cx="5354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=S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=0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5626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0960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854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=Write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077201" y="4953001"/>
            <a:ext cx="4648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=*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5334000"/>
            <a:ext cx="846386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/>
              <a:t>*= “Don’t Care”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459243" y="2015526"/>
            <a:ext cx="7010400" cy="2874720"/>
            <a:chOff x="1447801" y="1123950"/>
            <a:chExt cx="7010400" cy="2874720"/>
          </a:xfrm>
        </p:grpSpPr>
        <p:cxnSp>
          <p:nvCxnSpPr>
            <p:cNvPr id="94" name="Straight Arrow Connector 93"/>
            <p:cNvCxnSpPr/>
            <p:nvPr/>
          </p:nvCxnSpPr>
          <p:spPr>
            <a:xfrm flipV="1">
              <a:off x="6454321" y="2545231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/>
            <p:cNvCxnSpPr/>
            <p:nvPr/>
          </p:nvCxnSpPr>
          <p:spPr>
            <a:xfrm flipV="1">
              <a:off x="4191001" y="2876550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/>
            <p:cNvCxnSpPr/>
            <p:nvPr/>
          </p:nvCxnSpPr>
          <p:spPr>
            <a:xfrm flipV="1">
              <a:off x="7233229" y="2641729"/>
              <a:ext cx="0" cy="1338352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5867401" y="2636897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Arrow Connector 102"/>
            <p:cNvCxnSpPr/>
            <p:nvPr/>
          </p:nvCxnSpPr>
          <p:spPr>
            <a:xfrm flipV="1">
              <a:off x="6629401" y="2130683"/>
              <a:ext cx="381000" cy="21967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/>
            <p:cNvCxnSpPr/>
            <p:nvPr/>
          </p:nvCxnSpPr>
          <p:spPr>
            <a:xfrm flipV="1">
              <a:off x="8455357" y="2343150"/>
              <a:ext cx="2844" cy="165552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Elbow Connector 104"/>
            <p:cNvCxnSpPr/>
            <p:nvPr/>
          </p:nvCxnSpPr>
          <p:spPr>
            <a:xfrm>
              <a:off x="1813264" y="2000250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flipV="1">
              <a:off x="1782932" y="1581470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Elbow Connector 106"/>
            <p:cNvCxnSpPr/>
            <p:nvPr/>
          </p:nvCxnSpPr>
          <p:spPr>
            <a:xfrm flipV="1">
              <a:off x="2438401" y="1123950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0800000" flipV="1">
              <a:off x="1447801" y="1123950"/>
              <a:ext cx="1295400" cy="876300"/>
            </a:xfrm>
            <a:prstGeom prst="bentConnector3">
              <a:avLst>
                <a:gd name="adj1" fmla="val 132662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Elbow Connector 108"/>
            <p:cNvCxnSpPr/>
            <p:nvPr/>
          </p:nvCxnSpPr>
          <p:spPr>
            <a:xfrm flipV="1">
              <a:off x="4499522" y="1922681"/>
              <a:ext cx="1748879" cy="404336"/>
            </a:xfrm>
            <a:prstGeom prst="bentConnector3">
              <a:avLst>
                <a:gd name="adj1" fmla="val 74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>
              <a:off x="4457522" y="2555617"/>
              <a:ext cx="957297" cy="320141"/>
            </a:xfrm>
            <a:prstGeom prst="bentConnector3">
              <a:avLst>
                <a:gd name="adj1" fmla="val 1683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Arrow Connector 110"/>
            <p:cNvCxnSpPr/>
            <p:nvPr/>
          </p:nvCxnSpPr>
          <p:spPr>
            <a:xfrm>
              <a:off x="2895601" y="2303681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V="1">
              <a:off x="2886365" y="2419350"/>
              <a:ext cx="771236" cy="363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Arrow Connector 112"/>
            <p:cNvCxnSpPr/>
            <p:nvPr/>
          </p:nvCxnSpPr>
          <p:spPr>
            <a:xfrm flipV="1">
              <a:off x="2897910" y="2647951"/>
              <a:ext cx="759691" cy="267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 flipV="1">
              <a:off x="2886365" y="3333750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Arrow Connector 122"/>
            <p:cNvCxnSpPr/>
            <p:nvPr/>
          </p:nvCxnSpPr>
          <p:spPr>
            <a:xfrm flipV="1">
              <a:off x="3810001" y="3599081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/>
            <p:nvPr/>
          </p:nvCxnSpPr>
          <p:spPr>
            <a:xfrm flipV="1">
              <a:off x="5943601" y="2456081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Elbow Connector 125"/>
            <p:cNvCxnSpPr/>
            <p:nvPr/>
          </p:nvCxnSpPr>
          <p:spPr>
            <a:xfrm flipV="1">
              <a:off x="5410201" y="2490717"/>
              <a:ext cx="1600200" cy="381000"/>
            </a:xfrm>
            <a:prstGeom prst="bentConnector3">
              <a:avLst>
                <a:gd name="adj1" fmla="val 86075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Elbow Connector 127"/>
            <p:cNvCxnSpPr/>
            <p:nvPr/>
          </p:nvCxnSpPr>
          <p:spPr>
            <a:xfrm flipV="1">
              <a:off x="4044975" y="2532281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>
            <a:stCxn id="16" idx="3"/>
          </p:cNvCxnSpPr>
          <p:nvPr/>
        </p:nvCxnSpPr>
        <p:spPr>
          <a:xfrm>
            <a:off x="2743201" y="3201769"/>
            <a:ext cx="174413" cy="6632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54542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>
            <p:extLst>
              <p:ext uri="{D42A27DB-BD31-4B8C-83A1-F6EECF244321}">
                <p14:modId xmlns:p14="http://schemas.microsoft.com/office/powerpoint/2010/main" val="1674189232"/>
              </p:ext>
            </p:extLst>
          </p:nvPr>
        </p:nvGraphicFramePr>
        <p:xfrm>
          <a:off x="647858" y="318047"/>
          <a:ext cx="7848284" cy="2927923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 (Y)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 (N)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Write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540880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3" name="Google Shape;793;g5d2440be3b_0_103"/>
          <p:cNvSpPr txBox="1">
            <a:spLocks noGrp="1"/>
          </p:cNvSpPr>
          <p:nvPr>
            <p:ph type="ftr" idx="11"/>
          </p:nvPr>
        </p:nvSpPr>
        <p:spPr>
          <a:xfrm>
            <a:off x="2672862" y="6356352"/>
            <a:ext cx="395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4" name="Google Shape;794;g5d2440be3b_0_103"/>
          <p:cNvSpPr txBox="1">
            <a:spLocks noGrp="1"/>
          </p:cNvSpPr>
          <p:nvPr>
            <p:ph type="sldNum" idx="12"/>
          </p:nvPr>
        </p:nvSpPr>
        <p:spPr>
          <a:xfrm>
            <a:off x="6793523" y="6356351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47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795" name="Google Shape;795;g5d2440be3b_0_103"/>
          <p:cNvGraphicFramePr/>
          <p:nvPr/>
        </p:nvGraphicFramePr>
        <p:xfrm>
          <a:off x="647858" y="318047"/>
          <a:ext cx="7848284" cy="622190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9174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7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81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839">
                  <a:extLst>
                    <a:ext uri="{9D8B030D-6E8A-4147-A177-3AD203B41FA5}">
                      <a16:colId xmlns:a16="http://schemas.microsoft.com/office/drawing/2014/main" val="3140680685"/>
                    </a:ext>
                  </a:extLst>
                </a:gridCol>
                <a:gridCol w="345989">
                  <a:extLst>
                    <a:ext uri="{9D8B030D-6E8A-4147-A177-3AD203B41FA5}">
                      <a16:colId xmlns:a16="http://schemas.microsoft.com/office/drawing/2014/main" val="2826654235"/>
                    </a:ext>
                  </a:extLst>
                </a:gridCol>
                <a:gridCol w="321276">
                  <a:extLst>
                    <a:ext uri="{9D8B030D-6E8A-4147-A177-3AD203B41FA5}">
                      <a16:colId xmlns:a16="http://schemas.microsoft.com/office/drawing/2014/main" val="3998831890"/>
                    </a:ext>
                  </a:extLst>
                </a:gridCol>
                <a:gridCol w="296562">
                  <a:extLst>
                    <a:ext uri="{9D8B030D-6E8A-4147-A177-3AD203B41FA5}">
                      <a16:colId xmlns:a16="http://schemas.microsoft.com/office/drawing/2014/main" val="3310770300"/>
                    </a:ext>
                  </a:extLst>
                </a:gridCol>
                <a:gridCol w="69197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06627">
                  <a:extLst>
                    <a:ext uri="{9D8B030D-6E8A-4147-A177-3AD203B41FA5}">
                      <a16:colId xmlns:a16="http://schemas.microsoft.com/office/drawing/2014/main" val="2883373439"/>
                    </a:ext>
                  </a:extLst>
                </a:gridCol>
                <a:gridCol w="65490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90204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537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48795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Inst[31:0]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PCSel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RegWEn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BrUn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BrEq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BrLT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ALUSel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MemRW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WBSel</a:t>
                      </a:r>
                      <a:endParaRPr sz="1600" u="none" strike="noStrike" cap="none" dirty="0"/>
                    </a:p>
                  </a:txBody>
                  <a:tcPr marL="9145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 (Y)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sub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Reg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Sub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976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i="1" u="none" strike="noStrike" cap="none" dirty="0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(R-R Op)</a:t>
                      </a:r>
                      <a:endParaRPr sz="1600" b="1" i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i="1" u="none" strike="noStrike" cap="none"/>
                        <a:t>(Op)</a:t>
                      </a:r>
                      <a:endParaRPr sz="1600" i="1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addi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I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lw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Mem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sw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S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 (N)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Write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beq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B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bltu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B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0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*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jalr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Reg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jal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J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Imm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Add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Read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/>
                        <a:t>PC+4</a:t>
                      </a:r>
                      <a:endParaRPr sz="1600" u="none" strike="noStrike" cap="none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65998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 dirty="0" err="1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auipc</a:t>
                      </a:r>
                      <a:endParaRPr sz="1600" b="1" u="none" strike="noStrike" cap="none" dirty="0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60975" marB="60975">
                    <a:solidFill>
                      <a:srgbClr val="A8D08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+4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1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*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 err="1"/>
                        <a:t>Imm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PC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Add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Read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 dirty="0"/>
                        <a:t>ALU</a:t>
                      </a:r>
                      <a:endParaRPr sz="1600" u="none" strike="noStrike" cap="none" dirty="0"/>
                    </a:p>
                  </a:txBody>
                  <a:tcPr marL="91450" marR="91450" marT="60975" marB="60975">
                    <a:solidFill>
                      <a:srgbClr val="F4B0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91258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8" name="Straight Arrow Connector 87"/>
          <p:cNvCxnSpPr/>
          <p:nvPr/>
        </p:nvCxnSpPr>
        <p:spPr>
          <a:xfrm>
            <a:off x="5183902" y="3468470"/>
            <a:ext cx="0" cy="1408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5031502" y="3468470"/>
            <a:ext cx="0" cy="1408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branches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9102" y="3581400"/>
            <a:ext cx="0" cy="12954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914400" y="2117797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4032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>
            <a:stCxn id="179" idx="0"/>
            <a:endCxn id="19" idx="1"/>
          </p:cNvCxnSpPr>
          <p:nvPr/>
        </p:nvCxnSpPr>
        <p:spPr>
          <a:xfrm>
            <a:off x="1295400" y="2896969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  <a:endCxn id="105" idx="1"/>
          </p:cNvCxnSpPr>
          <p:nvPr/>
        </p:nvCxnSpPr>
        <p:spPr>
          <a:xfrm flipV="1">
            <a:off x="4467462" y="2855952"/>
            <a:ext cx="1495189" cy="36778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9091"/>
            <a:ext cx="3214173" cy="535336"/>
          </a:xfrm>
          <a:prstGeom prst="bentConnector3">
            <a:avLst>
              <a:gd name="adj1" fmla="val 27385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3310"/>
            <a:ext cx="762000" cy="3674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974137" y="2447779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576107" y="311171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68818" y="4947281"/>
            <a:ext cx="5354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=B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10914" y="4935839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=0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572000" y="4953001"/>
            <a:ext cx="262892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endParaRPr lang="en-US" sz="1100" dirty="0"/>
          </a:p>
        </p:txBody>
      </p:sp>
      <p:sp>
        <p:nvSpPr>
          <p:cNvPr id="585" name="TextBox 584"/>
          <p:cNvSpPr txBox="1"/>
          <p:nvPr/>
        </p:nvSpPr>
        <p:spPr>
          <a:xfrm>
            <a:off x="4876800" y="4953001"/>
            <a:ext cx="256480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BrEq</a:t>
            </a:r>
            <a:endParaRPr lang="en-US" sz="1100" dirty="0"/>
          </a:p>
        </p:txBody>
      </p:sp>
      <p:sp>
        <p:nvSpPr>
          <p:cNvPr id="586" name="TextBox 585"/>
          <p:cNvSpPr txBox="1"/>
          <p:nvPr/>
        </p:nvSpPr>
        <p:spPr>
          <a:xfrm>
            <a:off x="5181601" y="4953001"/>
            <a:ext cx="25395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endParaRPr lang="en-US" sz="1100" dirty="0"/>
          </a:p>
        </p:txBody>
      </p:sp>
      <p:sp>
        <p:nvSpPr>
          <p:cNvPr id="587" name="TextBox 586"/>
          <p:cNvSpPr txBox="1"/>
          <p:nvPr/>
        </p:nvSpPr>
        <p:spPr>
          <a:xfrm>
            <a:off x="5995089" y="495872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56443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284556" y="5244750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075139" y="4941559"/>
            <a:ext cx="4648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=*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0" y="4953001"/>
            <a:ext cx="118942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r>
              <a:rPr lang="en-US" sz="1100" dirty="0"/>
              <a:t>=taken/not-taken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cxnSp>
        <p:nvCxnSpPr>
          <p:cNvPr id="129" name="Straight Arrow Connector 128"/>
          <p:cNvCxnSpPr/>
          <p:nvPr/>
        </p:nvCxnSpPr>
        <p:spPr>
          <a:xfrm>
            <a:off x="5178182" y="3470875"/>
            <a:ext cx="0" cy="14083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>
            <a:stCxn id="73" idx="3"/>
          </p:cNvCxnSpPr>
          <p:nvPr/>
        </p:nvCxnSpPr>
        <p:spPr>
          <a:xfrm flipH="1">
            <a:off x="5025783" y="3551143"/>
            <a:ext cx="4569" cy="1328063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H="1" flipV="1">
            <a:off x="1213481" y="3118291"/>
            <a:ext cx="10391" cy="177072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 flipV="1">
            <a:off x="4873382" y="3583805"/>
            <a:ext cx="0" cy="1295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 flipV="1">
            <a:off x="6441632" y="3444356"/>
            <a:ext cx="6968" cy="178912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 flipV="1">
            <a:off x="4185280" y="3775675"/>
            <a:ext cx="0" cy="11035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Arrow Connector 134"/>
          <p:cNvCxnSpPr/>
          <p:nvPr/>
        </p:nvCxnSpPr>
        <p:spPr>
          <a:xfrm flipV="1">
            <a:off x="7227508" y="3540853"/>
            <a:ext cx="0" cy="133835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 flipV="1">
            <a:off x="5861680" y="3536021"/>
            <a:ext cx="0" cy="134318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/>
          <p:nvPr/>
        </p:nvCxnSpPr>
        <p:spPr>
          <a:xfrm flipV="1">
            <a:off x="6014080" y="2965891"/>
            <a:ext cx="0" cy="191331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Elbow Connector 140"/>
          <p:cNvCxnSpPr/>
          <p:nvPr/>
        </p:nvCxnSpPr>
        <p:spPr>
          <a:xfrm rot="16200000" flipH="1">
            <a:off x="709593" y="2316437"/>
            <a:ext cx="626772" cy="228600"/>
          </a:xfrm>
          <a:prstGeom prst="bentConnector3">
            <a:avLst>
              <a:gd name="adj1" fmla="val 101558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>
            <a:off x="1289680" y="2899374"/>
            <a:ext cx="152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Elbow Connector 142"/>
          <p:cNvCxnSpPr/>
          <p:nvPr/>
        </p:nvCxnSpPr>
        <p:spPr>
          <a:xfrm>
            <a:off x="1807544" y="2899374"/>
            <a:ext cx="320337" cy="3048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Elbow Connector 144"/>
          <p:cNvCxnSpPr/>
          <p:nvPr/>
        </p:nvCxnSpPr>
        <p:spPr>
          <a:xfrm flipV="1">
            <a:off x="1777212" y="2480594"/>
            <a:ext cx="396537" cy="4191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>
          <a:xfrm rot="10800000" flipV="1">
            <a:off x="1137280" y="2023074"/>
            <a:ext cx="1600200" cy="990600"/>
          </a:xfrm>
          <a:prstGeom prst="bentConnector3">
            <a:avLst>
              <a:gd name="adj1" fmla="val 124407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 flipV="1">
            <a:off x="6078839" y="2722724"/>
            <a:ext cx="152400" cy="1369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79" idx="3"/>
          </p:cNvCxnSpPr>
          <p:nvPr/>
        </p:nvCxnSpPr>
        <p:spPr>
          <a:xfrm flipV="1">
            <a:off x="4467461" y="3220702"/>
            <a:ext cx="358592" cy="303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>
            <a:stCxn id="81" idx="3"/>
          </p:cNvCxnSpPr>
          <p:nvPr/>
        </p:nvCxnSpPr>
        <p:spPr>
          <a:xfrm flipV="1">
            <a:off x="4467461" y="3442944"/>
            <a:ext cx="326578" cy="939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V="1">
            <a:off x="1973048" y="2230186"/>
            <a:ext cx="3576139" cy="536647"/>
          </a:xfrm>
          <a:prstGeom prst="bentConnector3">
            <a:avLst>
              <a:gd name="adj1" fmla="val 2488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2889880" y="3202805"/>
            <a:ext cx="0" cy="1676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2880644" y="3318475"/>
            <a:ext cx="771236" cy="363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2892190" y="3547076"/>
            <a:ext cx="759691" cy="267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/>
          <p:nvPr/>
        </p:nvCxnSpPr>
        <p:spPr>
          <a:xfrm flipV="1">
            <a:off x="2880644" y="4232875"/>
            <a:ext cx="618836" cy="959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 flipV="1">
            <a:off x="3804280" y="4498205"/>
            <a:ext cx="0" cy="381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 flipV="1">
            <a:off x="5937880" y="3355205"/>
            <a:ext cx="370610" cy="231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Elbow Connector 157"/>
          <p:cNvCxnSpPr/>
          <p:nvPr/>
        </p:nvCxnSpPr>
        <p:spPr>
          <a:xfrm flipV="1">
            <a:off x="4039254" y="3431405"/>
            <a:ext cx="1746226" cy="825788"/>
          </a:xfrm>
          <a:prstGeom prst="bentConnector3">
            <a:avLst>
              <a:gd name="adj1" fmla="val 8344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28" idx="0"/>
          </p:cNvCxnSpPr>
          <p:nvPr/>
        </p:nvCxnSpPr>
        <p:spPr>
          <a:xfrm flipV="1">
            <a:off x="6629400" y="2132935"/>
            <a:ext cx="149760" cy="916434"/>
          </a:xfrm>
          <a:prstGeom prst="bentConnector4">
            <a:avLst>
              <a:gd name="adj1" fmla="val 99165"/>
              <a:gd name="adj2" fmla="val 6039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/>
          <p:nvPr/>
        </p:nvCxnSpPr>
        <p:spPr>
          <a:xfrm rot="16200000" flipH="1">
            <a:off x="5543475" y="2230177"/>
            <a:ext cx="383277" cy="360411"/>
          </a:xfrm>
          <a:prstGeom prst="bentConnector3">
            <a:avLst>
              <a:gd name="adj1" fmla="val 93284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/>
          <p:nvPr/>
        </p:nvCxnSpPr>
        <p:spPr>
          <a:xfrm>
            <a:off x="2743201" y="3201769"/>
            <a:ext cx="174413" cy="6632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Elbow Connector 43"/>
          <p:cNvCxnSpPr>
            <a:stCxn id="58" idx="0"/>
          </p:cNvCxnSpPr>
          <p:nvPr/>
        </p:nvCxnSpPr>
        <p:spPr>
          <a:xfrm flipV="1">
            <a:off x="2438401" y="2001363"/>
            <a:ext cx="307589" cy="476507"/>
          </a:xfrm>
          <a:prstGeom prst="bentConnector2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903889" y="2110054"/>
            <a:ext cx="5880993" cy="11441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75607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jalr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6428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/>
          <p:nvPr/>
        </p:nvCxnSpPr>
        <p:spPr>
          <a:xfrm>
            <a:off x="914400" y="2116428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2663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/>
          <p:nvPr/>
        </p:nvCxnSpPr>
        <p:spPr>
          <a:xfrm>
            <a:off x="1295400" y="2895600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/>
          <p:nvPr/>
        </p:nvCxnSpPr>
        <p:spPr>
          <a:xfrm>
            <a:off x="1813264" y="2895600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V="1">
            <a:off x="6096000" y="2741832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/>
          <p:nvPr/>
        </p:nvCxnSpPr>
        <p:spPr>
          <a:xfrm flipV="1">
            <a:off x="4499522" y="2854583"/>
            <a:ext cx="1463129" cy="367784"/>
          </a:xfrm>
          <a:prstGeom prst="bentConnector3">
            <a:avLst>
              <a:gd name="adj1" fmla="val 8536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7722"/>
            <a:ext cx="3214173" cy="535336"/>
          </a:xfrm>
          <a:prstGeom prst="bentConnector3">
            <a:avLst>
              <a:gd name="adj1" fmla="val 27385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1941"/>
            <a:ext cx="762000" cy="3674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/>
          <p:nvPr/>
        </p:nvCxnSpPr>
        <p:spPr>
          <a:xfrm flipV="1">
            <a:off x="2743200" y="3048000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199031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4701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29101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1431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6858000" y="2362201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990601" y="2438401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/>
          <p:nvPr/>
        </p:nvCxnSpPr>
        <p:spPr>
          <a:xfrm flipV="1">
            <a:off x="4044974" y="3427631"/>
            <a:ext cx="1746226" cy="825788"/>
          </a:xfrm>
          <a:prstGeom prst="bentConnector3">
            <a:avLst>
              <a:gd name="adj1" fmla="val 8344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354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=B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69556" y="53340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317124"/>
            <a:ext cx="36869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BrEq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334001" y="53340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=0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102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172201" y="51816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153401" y="48768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=2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32701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endParaRPr lang="en-US" sz="1100" dirty="0"/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cxnSp>
        <p:nvCxnSpPr>
          <p:cNvPr id="125" name="Straight Arrow Connector 124"/>
          <p:cNvCxnSpPr/>
          <p:nvPr/>
        </p:nvCxnSpPr>
        <p:spPr>
          <a:xfrm flipV="1">
            <a:off x="6453074" y="3444837"/>
            <a:ext cx="1248" cy="171999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4191001" y="3776156"/>
            <a:ext cx="0" cy="11035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V="1">
            <a:off x="7233229" y="3541334"/>
            <a:ext cx="0" cy="133835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5867401" y="3536502"/>
            <a:ext cx="0" cy="134318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019801" y="2966372"/>
            <a:ext cx="0" cy="191331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V="1">
            <a:off x="8458201" y="3242756"/>
            <a:ext cx="0" cy="16369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6781801" y="2119314"/>
            <a:ext cx="0" cy="924428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/>
          <p:nvPr/>
        </p:nvCxnSpPr>
        <p:spPr>
          <a:xfrm rot="16200000" flipH="1">
            <a:off x="715314" y="2315549"/>
            <a:ext cx="626772" cy="228600"/>
          </a:xfrm>
          <a:prstGeom prst="bentConnector3">
            <a:avLst>
              <a:gd name="adj1" fmla="val 101558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295401" y="2898486"/>
            <a:ext cx="152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135"/>
          <p:cNvCxnSpPr/>
          <p:nvPr/>
        </p:nvCxnSpPr>
        <p:spPr>
          <a:xfrm>
            <a:off x="1813265" y="2898486"/>
            <a:ext cx="320337" cy="3048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/>
          <p:nvPr/>
        </p:nvCxnSpPr>
        <p:spPr>
          <a:xfrm flipV="1">
            <a:off x="1782933" y="2481075"/>
            <a:ext cx="396537" cy="4191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V="1">
            <a:off x="6096001" y="2744718"/>
            <a:ext cx="152400" cy="1369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Elbow Connector 141"/>
          <p:cNvCxnSpPr/>
          <p:nvPr/>
        </p:nvCxnSpPr>
        <p:spPr>
          <a:xfrm flipV="1">
            <a:off x="4499523" y="2857469"/>
            <a:ext cx="1463129" cy="367784"/>
          </a:xfrm>
          <a:prstGeom prst="bentConnector3">
            <a:avLst>
              <a:gd name="adj1" fmla="val 8536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>
          <a:xfrm flipV="1">
            <a:off x="2743201" y="3050886"/>
            <a:ext cx="914400" cy="152400"/>
          </a:xfrm>
          <a:prstGeom prst="bentConnector3">
            <a:avLst>
              <a:gd name="adj1" fmla="val 1780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2895601" y="3201917"/>
            <a:ext cx="0" cy="1676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 flipV="1">
            <a:off x="2886365" y="3317587"/>
            <a:ext cx="771236" cy="363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V="1">
            <a:off x="2886365" y="4231987"/>
            <a:ext cx="618836" cy="959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H="1" flipV="1">
            <a:off x="3330865" y="1905001"/>
            <a:ext cx="5203536" cy="1032955"/>
          </a:xfrm>
          <a:prstGeom prst="bentConnector3">
            <a:avLst>
              <a:gd name="adj1" fmla="val -237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Elbow Connector 151"/>
          <p:cNvCxnSpPr/>
          <p:nvPr/>
        </p:nvCxnSpPr>
        <p:spPr>
          <a:xfrm rot="16200000" flipH="1">
            <a:off x="3086101" y="2174586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3810001" y="4498686"/>
            <a:ext cx="0" cy="381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5943602" y="3352801"/>
            <a:ext cx="304799" cy="3827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/>
          <p:cNvCxnSpPr/>
          <p:nvPr/>
        </p:nvCxnSpPr>
        <p:spPr>
          <a:xfrm flipV="1">
            <a:off x="4044975" y="3430517"/>
            <a:ext cx="1746226" cy="825788"/>
          </a:xfrm>
          <a:prstGeom prst="bentConnector3">
            <a:avLst>
              <a:gd name="adj1" fmla="val 8344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28" idx="0"/>
          </p:cNvCxnSpPr>
          <p:nvPr/>
        </p:nvCxnSpPr>
        <p:spPr>
          <a:xfrm flipV="1">
            <a:off x="6629400" y="3048001"/>
            <a:ext cx="152400" cy="1369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914400" y="2133600"/>
            <a:ext cx="5867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496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More Simple Logic Gates</a:t>
            </a:r>
            <a:endParaRPr sz="44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8" name="Google Shape;1008;p49"/>
          <p:cNvSpPr txBox="1">
            <a:spLocks noGrp="1"/>
          </p:cNvSpPr>
          <p:nvPr>
            <p:ph type="body" idx="1"/>
          </p:nvPr>
        </p:nvSpPr>
        <p:spPr>
          <a:xfrm>
            <a:off x="457200" y="1264144"/>
            <a:ext cx="8229600" cy="640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Inverted versions are easier to implement in CMOS</a:t>
            </a: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9" name="Google Shape;1009;p49"/>
          <p:cNvSpPr txBox="1"/>
          <p:nvPr/>
        </p:nvSpPr>
        <p:spPr>
          <a:xfrm>
            <a:off x="314678" y="2193095"/>
            <a:ext cx="1371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32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0" name="Google Shape;1010;p49"/>
          <p:cNvSpPr txBox="1"/>
          <p:nvPr/>
        </p:nvSpPr>
        <p:spPr>
          <a:xfrm>
            <a:off x="314628" y="3701845"/>
            <a:ext cx="13716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NOR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1" name="Google Shape;1011;p49"/>
          <p:cNvSpPr txBox="1"/>
          <p:nvPr/>
        </p:nvSpPr>
        <p:spPr>
          <a:xfrm>
            <a:off x="771828" y="5210605"/>
            <a:ext cx="914400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XOR</a:t>
            </a:r>
            <a:endParaRPr sz="32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12" name="Google Shape;1012;p49"/>
          <p:cNvGraphicFramePr/>
          <p:nvPr/>
        </p:nvGraphicFramePr>
        <p:xfrm>
          <a:off x="6258228" y="3153205"/>
          <a:ext cx="2266340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19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NOR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0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13" name="Google Shape;1013;p49"/>
          <p:cNvGraphicFramePr/>
          <p:nvPr/>
        </p:nvGraphicFramePr>
        <p:xfrm>
          <a:off x="6258228" y="4616245"/>
          <a:ext cx="2256507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21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XOR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0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14" name="Google Shape;1014;p49"/>
          <p:cNvGraphicFramePr/>
          <p:nvPr/>
        </p:nvGraphicFramePr>
        <p:xfrm>
          <a:off x="6258228" y="1690165"/>
          <a:ext cx="2286004" cy="13716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45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a</a:t>
                      </a:r>
                      <a:endParaRPr sz="1800" b="1" u="none" strike="noStrike" cap="none"/>
                    </a:p>
                  </a:txBody>
                  <a:tcPr marL="0" marR="0" marT="0" marB="0"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/>
                        <a:t>b</a:t>
                      </a:r>
                      <a:endParaRPr sz="1800" b="1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b="1" u="none" strike="noStrike" cap="none" dirty="0"/>
                        <a:t>a NAND b</a:t>
                      </a:r>
                      <a:endParaRPr sz="1800" b="1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0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8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/>
                        <a:t>1</a:t>
                      </a:r>
                      <a:endParaRPr sz="1800" u="none" strike="noStrike" cap="none"/>
                    </a:p>
                  </a:txBody>
                  <a:tcPr marL="0" marR="0" marT="0" marB="0">
                    <a:lnR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 dirty="0"/>
                        <a:t>0</a:t>
                      </a:r>
                      <a:endParaRPr sz="1800" u="none" strike="noStrike" cap="none" dirty="0"/>
                    </a:p>
                  </a:txBody>
                  <a:tcPr marL="0" marR="0" marT="0" marB="0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015" name="Google Shape;1015;p4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15081" y="2147365"/>
            <a:ext cx="2651760" cy="754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6" name="Google Shape;1016;p4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5081" y="3594145"/>
            <a:ext cx="2651760" cy="800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17" name="Google Shape;1017;p4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015081" y="5073445"/>
            <a:ext cx="2651760" cy="765810"/>
          </a:xfrm>
          <a:prstGeom prst="rect">
            <a:avLst/>
          </a:prstGeom>
          <a:noFill/>
          <a:ln>
            <a:noFill/>
          </a:ln>
        </p:spPr>
      </p:pic>
      <p:sp>
        <p:nvSpPr>
          <p:cNvPr id="1018" name="Google Shape;1018;p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5</a:t>
            </a:fld>
            <a:endParaRPr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07FD5C-5F2D-B8BB-DEAF-A7BDB12F603F}"/>
              </a:ext>
            </a:extLst>
          </p:cNvPr>
          <p:cNvSpPr txBox="1"/>
          <p:nvPr/>
        </p:nvSpPr>
        <p:spPr>
          <a:xfrm>
            <a:off x="4619843" y="2326991"/>
            <a:ext cx="12650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NAND 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D112E1-9B80-8360-97D2-5BC053317E27}"/>
              </a:ext>
            </a:extLst>
          </p:cNvPr>
          <p:cNvSpPr txBox="1"/>
          <p:nvPr/>
        </p:nvSpPr>
        <p:spPr>
          <a:xfrm>
            <a:off x="4619843" y="3802929"/>
            <a:ext cx="11176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NOR 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247CCDD-5FCA-A747-A582-28435ECAD9C7}"/>
              </a:ext>
            </a:extLst>
          </p:cNvPr>
          <p:cNvSpPr txBox="1"/>
          <p:nvPr/>
        </p:nvSpPr>
        <p:spPr>
          <a:xfrm>
            <a:off x="4619843" y="5265596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= a XOR 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D64600-0869-DCA8-EF6D-21D44F72D3D9}"/>
              </a:ext>
            </a:extLst>
          </p:cNvPr>
          <p:cNvSpPr txBox="1"/>
          <p:nvPr/>
        </p:nvSpPr>
        <p:spPr>
          <a:xfrm>
            <a:off x="2834098" y="4377205"/>
            <a:ext cx="31028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both inputs are false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95AC5D-766F-A1F1-2114-F250A956702E}"/>
              </a:ext>
            </a:extLst>
          </p:cNvPr>
          <p:cNvSpPr txBox="1"/>
          <p:nvPr/>
        </p:nvSpPr>
        <p:spPr>
          <a:xfrm>
            <a:off x="2782096" y="5839255"/>
            <a:ext cx="55206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exactly one input is true</a:t>
            </a:r>
          </a:p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(or if odd number of inputs are true for &gt; 2 inputs)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107DE-9B33-8391-4B52-D8F7821850B2}"/>
              </a:ext>
            </a:extLst>
          </p:cNvPr>
          <p:cNvSpPr txBox="1"/>
          <p:nvPr/>
        </p:nvSpPr>
        <p:spPr>
          <a:xfrm>
            <a:off x="2741058" y="2957785"/>
            <a:ext cx="355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alibri" pitchFamily="34" charset="0"/>
              </a:rPr>
              <a:t>True if at least one input is false</a:t>
            </a:r>
          </a:p>
        </p:txBody>
      </p:sp>
    </p:spTree>
    <p:extLst>
      <p:ext uri="{BB962C8B-B14F-4D97-AF65-F5344CB8AC3E}">
        <p14:creationId xmlns:p14="http://schemas.microsoft.com/office/powerpoint/2010/main" val="324733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9" grpId="0"/>
      <p:bldP spid="1010" grpId="0"/>
      <p:bldP spid="1011" grpId="0"/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Adding </a:t>
            </a:r>
            <a:r>
              <a:rPr lang="en-US" b="1" dirty="0" err="1">
                <a:latin typeface="Courier New"/>
                <a:cs typeface="Courier New"/>
              </a:rPr>
              <a:t>jal</a:t>
            </a:r>
            <a:r>
              <a:rPr lang="en-US" dirty="0"/>
              <a:t> to </a:t>
            </a:r>
            <a:r>
              <a:rPr lang="en-US" dirty="0" err="1"/>
              <a:t>datapath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6428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/>
          <p:nvPr/>
        </p:nvCxnSpPr>
        <p:spPr>
          <a:xfrm>
            <a:off x="914400" y="2116428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2663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/>
          <p:nvPr/>
        </p:nvCxnSpPr>
        <p:spPr>
          <a:xfrm>
            <a:off x="1295400" y="2895600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/>
          <p:nvPr/>
        </p:nvCxnSpPr>
        <p:spPr>
          <a:xfrm>
            <a:off x="1813264" y="2895600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V="1">
            <a:off x="6096000" y="2741832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/>
          <p:nvPr/>
        </p:nvCxnSpPr>
        <p:spPr>
          <a:xfrm flipV="1">
            <a:off x="4499522" y="2854583"/>
            <a:ext cx="1463129" cy="367784"/>
          </a:xfrm>
          <a:prstGeom prst="bentConnector3">
            <a:avLst>
              <a:gd name="adj1" fmla="val 8536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7722"/>
            <a:ext cx="3214173" cy="535336"/>
          </a:xfrm>
          <a:prstGeom prst="bentConnector3">
            <a:avLst>
              <a:gd name="adj1" fmla="val 27385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1941"/>
            <a:ext cx="762000" cy="36749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/>
          <p:nvPr/>
        </p:nvCxnSpPr>
        <p:spPr>
          <a:xfrm flipV="1">
            <a:off x="2743200" y="3048000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199031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4701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29101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1431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6858000" y="2362201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990601" y="2438401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/>
          <p:nvPr/>
        </p:nvCxnSpPr>
        <p:spPr>
          <a:xfrm flipV="1">
            <a:off x="4044974" y="3427631"/>
            <a:ext cx="1746226" cy="825788"/>
          </a:xfrm>
          <a:prstGeom prst="bentConnector3">
            <a:avLst>
              <a:gd name="adj1" fmla="val 8344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161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=J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9624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69556" y="53340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317124"/>
            <a:ext cx="36869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BrEq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334001" y="53340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102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172201" y="51816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153401" y="48768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=2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32701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endParaRPr lang="en-US" sz="1100" dirty="0"/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cxnSp>
        <p:nvCxnSpPr>
          <p:cNvPr id="125" name="Straight Arrow Connector 124"/>
          <p:cNvCxnSpPr/>
          <p:nvPr/>
        </p:nvCxnSpPr>
        <p:spPr>
          <a:xfrm flipV="1">
            <a:off x="6453074" y="3444837"/>
            <a:ext cx="1248" cy="1719997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4191001" y="3776156"/>
            <a:ext cx="0" cy="11035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 flipV="1">
            <a:off x="7233229" y="3541334"/>
            <a:ext cx="0" cy="1338352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V="1">
            <a:off x="5867401" y="3536502"/>
            <a:ext cx="0" cy="1343184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 flipV="1">
            <a:off x="6019801" y="2966372"/>
            <a:ext cx="0" cy="1913315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 flipV="1">
            <a:off x="8458201" y="3242756"/>
            <a:ext cx="0" cy="1636931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/>
          <p:nvPr/>
        </p:nvCxnSpPr>
        <p:spPr>
          <a:xfrm flipV="1">
            <a:off x="6781801" y="2119314"/>
            <a:ext cx="0" cy="924428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Elbow Connector 133"/>
          <p:cNvCxnSpPr/>
          <p:nvPr/>
        </p:nvCxnSpPr>
        <p:spPr>
          <a:xfrm rot="16200000" flipH="1">
            <a:off x="715314" y="2315549"/>
            <a:ext cx="626772" cy="228600"/>
          </a:xfrm>
          <a:prstGeom prst="bentConnector3">
            <a:avLst>
              <a:gd name="adj1" fmla="val 101558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>
            <a:off x="1295401" y="2898486"/>
            <a:ext cx="152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Elbow Connector 135"/>
          <p:cNvCxnSpPr/>
          <p:nvPr/>
        </p:nvCxnSpPr>
        <p:spPr>
          <a:xfrm>
            <a:off x="1813265" y="2898486"/>
            <a:ext cx="320337" cy="3048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Elbow Connector 136"/>
          <p:cNvCxnSpPr/>
          <p:nvPr/>
        </p:nvCxnSpPr>
        <p:spPr>
          <a:xfrm flipV="1">
            <a:off x="1782933" y="2481075"/>
            <a:ext cx="396537" cy="41910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Elbow Connector 137"/>
          <p:cNvCxnSpPr/>
          <p:nvPr/>
        </p:nvCxnSpPr>
        <p:spPr>
          <a:xfrm flipV="1">
            <a:off x="2438401" y="2023555"/>
            <a:ext cx="304800" cy="457200"/>
          </a:xfrm>
          <a:prstGeom prst="bentConnector2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Elbow Connector 138"/>
          <p:cNvCxnSpPr/>
          <p:nvPr/>
        </p:nvCxnSpPr>
        <p:spPr>
          <a:xfrm>
            <a:off x="2743201" y="2023555"/>
            <a:ext cx="5638800" cy="685800"/>
          </a:xfrm>
          <a:prstGeom prst="bentConnector3">
            <a:avLst>
              <a:gd name="adj1" fmla="val 97158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 flipV="1">
            <a:off x="6096001" y="2744718"/>
            <a:ext cx="152400" cy="1369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145"/>
          <p:cNvCxnSpPr/>
          <p:nvPr/>
        </p:nvCxnSpPr>
        <p:spPr>
          <a:xfrm flipV="1">
            <a:off x="2743201" y="3050886"/>
            <a:ext cx="914400" cy="152400"/>
          </a:xfrm>
          <a:prstGeom prst="bentConnector3">
            <a:avLst>
              <a:gd name="adj1" fmla="val 1780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2895601" y="3201917"/>
            <a:ext cx="0" cy="16764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 flipV="1">
            <a:off x="2886365" y="4231987"/>
            <a:ext cx="618836" cy="9599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Elbow Connector 150"/>
          <p:cNvCxnSpPr/>
          <p:nvPr/>
        </p:nvCxnSpPr>
        <p:spPr>
          <a:xfrm flipH="1" flipV="1">
            <a:off x="3330865" y="1905001"/>
            <a:ext cx="5203536" cy="1032955"/>
          </a:xfrm>
          <a:prstGeom prst="bentConnector3">
            <a:avLst>
              <a:gd name="adj1" fmla="val -2374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Elbow Connector 151"/>
          <p:cNvCxnSpPr/>
          <p:nvPr/>
        </p:nvCxnSpPr>
        <p:spPr>
          <a:xfrm rot="16200000" flipH="1">
            <a:off x="3086101" y="2174586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 flipV="1">
            <a:off x="3810001" y="4498686"/>
            <a:ext cx="0" cy="381000"/>
          </a:xfrm>
          <a:prstGeom prst="straightConnector1">
            <a:avLst/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 flipV="1">
            <a:off x="5943602" y="3352801"/>
            <a:ext cx="304799" cy="3827"/>
          </a:xfrm>
          <a:prstGeom prst="straightConnector1">
            <a:avLst/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Elbow Connector 154"/>
          <p:cNvCxnSpPr/>
          <p:nvPr/>
        </p:nvCxnSpPr>
        <p:spPr>
          <a:xfrm flipV="1">
            <a:off x="4044975" y="3430517"/>
            <a:ext cx="1746226" cy="825788"/>
          </a:xfrm>
          <a:prstGeom prst="bentConnector3">
            <a:avLst>
              <a:gd name="adj1" fmla="val 83443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>
            <a:stCxn id="28" idx="0"/>
          </p:cNvCxnSpPr>
          <p:nvPr/>
        </p:nvCxnSpPr>
        <p:spPr>
          <a:xfrm flipV="1">
            <a:off x="6629400" y="3048001"/>
            <a:ext cx="152400" cy="1369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>
            <a:off x="914400" y="2133600"/>
            <a:ext cx="5867400" cy="0"/>
          </a:xfrm>
          <a:prstGeom prst="line">
            <a:avLst/>
          </a:prstGeom>
          <a:ln w="5715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01999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</a:t>
            </a:r>
            <a:r>
              <a:rPr lang="en-US" b="1" dirty="0" err="1">
                <a:latin typeface="Courier New"/>
                <a:cs typeface="Courier New"/>
              </a:rPr>
              <a:t>lui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914400" y="2117797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4032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>
            <a:stCxn id="179" idx="0"/>
            <a:endCxn id="19" idx="1"/>
          </p:cNvCxnSpPr>
          <p:nvPr/>
        </p:nvCxnSpPr>
        <p:spPr>
          <a:xfrm>
            <a:off x="1295400" y="2896969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72" idx="0"/>
          </p:cNvCxnSpPr>
          <p:nvPr/>
        </p:nvCxnSpPr>
        <p:spPr>
          <a:xfrm flipV="1">
            <a:off x="6096000" y="2743201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  <a:endCxn id="105" idx="1"/>
          </p:cNvCxnSpPr>
          <p:nvPr/>
        </p:nvCxnSpPr>
        <p:spPr>
          <a:xfrm flipV="1">
            <a:off x="4467462" y="2855952"/>
            <a:ext cx="1495189" cy="367784"/>
          </a:xfrm>
          <a:prstGeom prst="bentConnector3">
            <a:avLst>
              <a:gd name="adj1" fmla="val 1154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9091"/>
            <a:ext cx="3214173" cy="535336"/>
          </a:xfrm>
          <a:prstGeom prst="bentConnector3">
            <a:avLst>
              <a:gd name="adj1" fmla="val 27385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3310"/>
            <a:ext cx="762000" cy="36749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813955" y="2716646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4181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=U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8862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43401" y="52578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257801"/>
            <a:ext cx="3045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257801" y="52578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3663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=*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86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324601" y="4953001"/>
            <a:ext cx="55143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=B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6934201" y="4953001"/>
            <a:ext cx="79188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=Read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8077201" y="49530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=1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66684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r>
              <a:rPr lang="en-US" sz="1100" dirty="0"/>
              <a:t>=pc+4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43001" y="1905000"/>
            <a:ext cx="7391400" cy="2984500"/>
            <a:chOff x="1295400" y="1197264"/>
            <a:chExt cx="7391400" cy="2984500"/>
          </a:xfrm>
        </p:grpSpPr>
        <p:cxnSp>
          <p:nvCxnSpPr>
            <p:cNvPr id="125" name="Straight Arrow Connector 124"/>
            <p:cNvCxnSpPr/>
            <p:nvPr/>
          </p:nvCxnSpPr>
          <p:spPr>
            <a:xfrm flipH="1" flipV="1">
              <a:off x="1371600" y="2411035"/>
              <a:ext cx="10391" cy="177072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V="1">
              <a:off x="6606720" y="2737100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V="1">
              <a:off x="4343400" y="3068419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6019800" y="2828766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flipV="1">
              <a:off x="8610600" y="2535019"/>
              <a:ext cx="0" cy="16369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V="1">
              <a:off x="6934200" y="1412947"/>
              <a:ext cx="0" cy="924428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Elbow Connector 131"/>
            <p:cNvCxnSpPr/>
            <p:nvPr/>
          </p:nvCxnSpPr>
          <p:spPr>
            <a:xfrm>
              <a:off x="6934199" y="1425864"/>
              <a:ext cx="1600201" cy="804355"/>
            </a:xfrm>
            <a:prstGeom prst="bentConnector3">
              <a:avLst>
                <a:gd name="adj1" fmla="val 84271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1447800" y="2192119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lbow Connector 133"/>
            <p:cNvCxnSpPr/>
            <p:nvPr/>
          </p:nvCxnSpPr>
          <p:spPr>
            <a:xfrm>
              <a:off x="1965663" y="2192119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/>
            <p:cNvCxnSpPr/>
            <p:nvPr/>
          </p:nvCxnSpPr>
          <p:spPr>
            <a:xfrm flipV="1">
              <a:off x="1935331" y="1773339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lbow Connector 135"/>
            <p:cNvCxnSpPr/>
            <p:nvPr/>
          </p:nvCxnSpPr>
          <p:spPr>
            <a:xfrm flipV="1">
              <a:off x="2590800" y="1315819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Elbow Connector 136"/>
            <p:cNvCxnSpPr/>
            <p:nvPr/>
          </p:nvCxnSpPr>
          <p:spPr>
            <a:xfrm rot="10800000" flipV="1">
              <a:off x="1295400" y="1315819"/>
              <a:ext cx="1600200" cy="990600"/>
            </a:xfrm>
            <a:prstGeom prst="bentConnector3">
              <a:avLst>
                <a:gd name="adj1" fmla="val 124407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>
              <a:off x="3048000" y="2495550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 flipV="1">
              <a:off x="3038764" y="3525619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/>
            <p:cNvCxnSpPr/>
            <p:nvPr/>
          </p:nvCxnSpPr>
          <p:spPr>
            <a:xfrm flipH="1" flipV="1">
              <a:off x="3483264" y="1197264"/>
              <a:ext cx="5203536" cy="1032955"/>
            </a:xfrm>
            <a:prstGeom prst="bentConnector3">
              <a:avLst>
                <a:gd name="adj1" fmla="val -237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flipV="1">
              <a:off x="3962400" y="3790950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6096000" y="2647950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lbow Connector 144"/>
            <p:cNvCxnSpPr/>
            <p:nvPr/>
          </p:nvCxnSpPr>
          <p:spPr>
            <a:xfrm flipV="1">
              <a:off x="4197374" y="2724150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2895599" y="24926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6781799" y="23402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9" name="Elbow Connector 148"/>
          <p:cNvCxnSpPr/>
          <p:nvPr/>
        </p:nvCxnSpPr>
        <p:spPr>
          <a:xfrm rot="16200000" flipH="1">
            <a:off x="3086100" y="2171701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0697915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Rectangle 568"/>
          <p:cNvSpPr/>
          <p:nvPr/>
        </p:nvSpPr>
        <p:spPr>
          <a:xfrm>
            <a:off x="838201" y="4876800"/>
            <a:ext cx="7868227" cy="715818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cxnSp>
        <p:nvCxnSpPr>
          <p:cNvPr id="88" name="Straight Arrow Connector 87"/>
          <p:cNvCxnSpPr/>
          <p:nvPr/>
        </p:nvCxnSpPr>
        <p:spPr>
          <a:xfrm flipH="1">
            <a:off x="51816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H="1">
            <a:off x="5029200" y="3468470"/>
            <a:ext cx="2302" cy="178933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Implementing </a:t>
            </a:r>
            <a:r>
              <a:rPr lang="en-US" b="1" dirty="0" err="1">
                <a:latin typeface="Courier New"/>
                <a:cs typeface="Courier New"/>
              </a:rPr>
              <a:t>auipc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93523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FF131CF-B26C-E347-9AC9-78212C099DD5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2133600" y="2858869"/>
            <a:ext cx="609600" cy="685800"/>
          </a:xfrm>
          <a:prstGeom prst="rect">
            <a:avLst/>
          </a:prstGeom>
          <a:solidFill>
            <a:schemeClr val="bg1"/>
          </a:solidFill>
          <a:ln w="28575" cmpd="sng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r>
              <a:rPr lang="en-US" dirty="0">
                <a:solidFill>
                  <a:schemeClr val="tx1"/>
                </a:solidFill>
                <a:latin typeface="Calibri"/>
                <a:cs typeface="Calibri"/>
              </a:rPr>
              <a:t>IMEM</a:t>
            </a:r>
          </a:p>
        </p:txBody>
      </p:sp>
      <p:grpSp>
        <p:nvGrpSpPr>
          <p:cNvPr id="50" name="Group 49"/>
          <p:cNvGrpSpPr/>
          <p:nvPr/>
        </p:nvGrpSpPr>
        <p:grpSpPr>
          <a:xfrm>
            <a:off x="6172201" y="2554069"/>
            <a:ext cx="511679" cy="990600"/>
            <a:chOff x="6324600" y="3115310"/>
            <a:chExt cx="511679" cy="1056640"/>
          </a:xfrm>
        </p:grpSpPr>
        <p:sp>
          <p:nvSpPr>
            <p:cNvPr id="28" name="Trapezoid 27"/>
            <p:cNvSpPr/>
            <p:nvPr/>
          </p:nvSpPr>
          <p:spPr>
            <a:xfrm rot="5400000">
              <a:off x="6062980" y="3453130"/>
              <a:ext cx="1056640" cy="381000"/>
            </a:xfrm>
            <a:prstGeom prst="trapezoid">
              <a:avLst>
                <a:gd name="adj" fmla="val 4659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62707" y="3641091"/>
              <a:ext cx="152400" cy="762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>
              <a:stCxn id="29" idx="2"/>
              <a:endCxn id="29" idx="4"/>
            </p:cNvCxnSpPr>
            <p:nvPr/>
          </p:nvCxnSpPr>
          <p:spPr>
            <a:xfrm>
              <a:off x="6400808" y="3602991"/>
              <a:ext cx="0" cy="152400"/>
            </a:xfrm>
            <a:prstGeom prst="line">
              <a:avLst/>
            </a:prstGeom>
            <a:ln w="28575" cmpd="sng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6324600" y="3181351"/>
              <a:ext cx="511679" cy="36112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ALU</a:t>
              </a: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3429000" y="3849469"/>
            <a:ext cx="609600" cy="762000"/>
            <a:chOff x="3733800" y="3105150"/>
            <a:chExt cx="609600" cy="762000"/>
          </a:xfrm>
        </p:grpSpPr>
        <p:sp>
          <p:nvSpPr>
            <p:cNvPr id="51" name="Trapezoid 50"/>
            <p:cNvSpPr/>
            <p:nvPr/>
          </p:nvSpPr>
          <p:spPr>
            <a:xfrm rot="5400000">
              <a:off x="3695700" y="3219450"/>
              <a:ext cx="762000" cy="5334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733800" y="3218081"/>
              <a:ext cx="55656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/>
                <a:t>Imm</a:t>
              </a:r>
              <a:r>
                <a:rPr lang="en-US" sz="1600" dirty="0"/>
                <a:t>.</a:t>
              </a:r>
            </a:p>
            <a:p>
              <a:r>
                <a:rPr lang="en-US" sz="1600" dirty="0"/>
                <a:t>Gen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33600" y="2249269"/>
            <a:ext cx="304800" cy="457200"/>
            <a:chOff x="5181600" y="3257550"/>
            <a:chExt cx="304800" cy="457200"/>
          </a:xfrm>
        </p:grpSpPr>
        <p:sp>
          <p:nvSpPr>
            <p:cNvPr id="58" name="Trapezoid 57"/>
            <p:cNvSpPr/>
            <p:nvPr/>
          </p:nvSpPr>
          <p:spPr>
            <a:xfrm rot="5400000">
              <a:off x="5143500" y="3371850"/>
              <a:ext cx="457200" cy="228600"/>
            </a:xfrm>
            <a:prstGeom prst="trapezoid">
              <a:avLst>
                <a:gd name="adj" fmla="val 30656"/>
              </a:avLst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181600" y="3333750"/>
              <a:ext cx="283091" cy="246221"/>
            </a:xfrm>
            <a:prstGeom prst="rect">
              <a:avLst/>
            </a:prstGeom>
            <a:noFill/>
          </p:spPr>
          <p:txBody>
            <a:bodyPr wrap="none" tIns="0" rIns="0" bIns="0" rtlCol="0">
              <a:spAutoFit/>
            </a:bodyPr>
            <a:lstStyle/>
            <a:p>
              <a:r>
                <a:rPr lang="en-US" sz="1600" dirty="0"/>
                <a:t>+4</a:t>
              </a:r>
            </a:p>
          </p:txBody>
        </p:sp>
      </p:grpSp>
      <p:cxnSp>
        <p:nvCxnSpPr>
          <p:cNvPr id="65" name="Straight Arrow Connector 64"/>
          <p:cNvCxnSpPr>
            <a:endCxn id="179" idx="3"/>
          </p:cNvCxnSpPr>
          <p:nvPr/>
        </p:nvCxnSpPr>
        <p:spPr>
          <a:xfrm flipH="1" flipV="1">
            <a:off x="1219201" y="3115886"/>
            <a:ext cx="10391" cy="1770729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4876800" y="3581400"/>
            <a:ext cx="2302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7010400" y="2706469"/>
            <a:ext cx="990600" cy="838200"/>
            <a:chOff x="6324600" y="1733550"/>
            <a:chExt cx="990600" cy="838200"/>
          </a:xfrm>
        </p:grpSpPr>
        <p:sp>
          <p:nvSpPr>
            <p:cNvPr id="13" name="Rectangle 12"/>
            <p:cNvSpPr/>
            <p:nvPr/>
          </p:nvSpPr>
          <p:spPr>
            <a:xfrm>
              <a:off x="6324600" y="1733550"/>
              <a:ext cx="990600" cy="838200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/>
                  <a:cs typeface="Calibri"/>
                </a:rPr>
                <a:t>DMEM</a:t>
              </a:r>
              <a:endParaRPr lang="en-US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7010400" y="2419350"/>
              <a:ext cx="152400" cy="152400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4726702" y="2935069"/>
            <a:ext cx="762000" cy="685800"/>
            <a:chOff x="5029200" y="3333750"/>
            <a:chExt cx="762000" cy="685800"/>
          </a:xfrm>
        </p:grpSpPr>
        <p:sp>
          <p:nvSpPr>
            <p:cNvPr id="73" name="Trapezoid 72"/>
            <p:cNvSpPr/>
            <p:nvPr/>
          </p:nvSpPr>
          <p:spPr>
            <a:xfrm rot="5400000">
              <a:off x="4989949" y="3449201"/>
              <a:ext cx="685800" cy="454898"/>
            </a:xfrm>
            <a:prstGeom prst="trapezoid">
              <a:avLst>
                <a:gd name="adj" fmla="val 30656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029200" y="3409950"/>
              <a:ext cx="762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Branch Comp.</a:t>
              </a:r>
            </a:p>
          </p:txBody>
        </p:sp>
      </p:grpSp>
      <p:grpSp>
        <p:nvGrpSpPr>
          <p:cNvPr id="188" name="Group 187"/>
          <p:cNvGrpSpPr/>
          <p:nvPr/>
        </p:nvGrpSpPr>
        <p:grpSpPr>
          <a:xfrm>
            <a:off x="3657601" y="2325469"/>
            <a:ext cx="838199" cy="1447800"/>
            <a:chOff x="3657600" y="1428750"/>
            <a:chExt cx="838199" cy="1447800"/>
          </a:xfrm>
        </p:grpSpPr>
        <p:grpSp>
          <p:nvGrpSpPr>
            <p:cNvPr id="63" name="Group 62"/>
            <p:cNvGrpSpPr/>
            <p:nvPr/>
          </p:nvGrpSpPr>
          <p:grpSpPr>
            <a:xfrm>
              <a:off x="3657600" y="1428750"/>
              <a:ext cx="838199" cy="1447800"/>
              <a:chOff x="3810000" y="1412681"/>
              <a:chExt cx="838199" cy="1447800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3810000" y="1412681"/>
                <a:ext cx="838199" cy="1447800"/>
              </a:xfrm>
              <a:prstGeom prst="rect">
                <a:avLst/>
              </a:prstGeom>
              <a:solidFill>
                <a:schemeClr val="bg1"/>
              </a:solidFill>
              <a:ln w="28575" cmpd="sng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dirty="0" err="1">
                    <a:solidFill>
                      <a:schemeClr val="tx1"/>
                    </a:solidFill>
                    <a:latin typeface="Calibri"/>
                    <a:cs typeface="Calibri"/>
                  </a:rPr>
                  <a:t>Reg</a:t>
                </a:r>
                <a:r>
                  <a:rPr lang="en-US" dirty="0">
                    <a:solidFill>
                      <a:schemeClr val="tx1"/>
                    </a:solidFill>
                    <a:latin typeface="Calibri"/>
                    <a:cs typeface="Calibri"/>
                  </a:rPr>
                  <a:t>[]</a:t>
                </a:r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4419600" y="2708081"/>
                <a:ext cx="152400" cy="152400"/>
              </a:xfrm>
              <a:prstGeom prst="triangle">
                <a:avLst/>
              </a:prstGeom>
              <a:ln w="28575" cmpd="sng"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77" name="TextBox 76"/>
            <p:cNvSpPr txBox="1"/>
            <p:nvPr/>
          </p:nvSpPr>
          <p:spPr>
            <a:xfrm>
              <a:off x="36576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AddrA</a:t>
              </a:r>
              <a:endParaRPr lang="en-US" sz="1200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6576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AddrB</a:t>
              </a:r>
              <a:endParaRPr lang="en-US" sz="12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114800" y="22346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DataA</a:t>
              </a:r>
              <a:endParaRPr lang="en-US" sz="12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657600" y="19988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AddrD</a:t>
              </a:r>
              <a:endParaRPr lang="en-US" sz="1200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4114800" y="2463284"/>
              <a:ext cx="352661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DataB</a:t>
              </a:r>
              <a:endParaRPr lang="en-US" sz="1200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657600" y="1694081"/>
              <a:ext cx="359073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 err="1"/>
                <a:t>DataD</a:t>
              </a:r>
              <a:endParaRPr lang="en-US" sz="1200" dirty="0"/>
            </a:p>
          </p:txBody>
        </p:sp>
      </p:grpSp>
      <p:cxnSp>
        <p:nvCxnSpPr>
          <p:cNvPr id="91" name="Straight Arrow Connector 90"/>
          <p:cNvCxnSpPr/>
          <p:nvPr/>
        </p:nvCxnSpPr>
        <p:spPr>
          <a:xfrm flipV="1">
            <a:off x="6454320" y="3441950"/>
            <a:ext cx="0" cy="143485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191000" y="3773270"/>
            <a:ext cx="0" cy="11035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V="1">
            <a:off x="7233228" y="3538448"/>
            <a:ext cx="0" cy="1338352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/>
          <p:nvPr/>
        </p:nvSpPr>
        <p:spPr>
          <a:xfrm>
            <a:off x="7010400" y="2935069"/>
            <a:ext cx="267702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Addr</a:t>
            </a:r>
            <a:endParaRPr lang="en-US" sz="1200" dirty="0"/>
          </a:p>
        </p:txBody>
      </p:sp>
      <p:sp>
        <p:nvSpPr>
          <p:cNvPr id="98" name="TextBox 97"/>
          <p:cNvSpPr txBox="1"/>
          <p:nvPr/>
        </p:nvSpPr>
        <p:spPr>
          <a:xfrm>
            <a:off x="7031583" y="3207603"/>
            <a:ext cx="386324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DataW</a:t>
            </a:r>
            <a:endParaRPr lang="en-US" sz="1200" dirty="0"/>
          </a:p>
        </p:txBody>
      </p:sp>
      <p:sp>
        <p:nvSpPr>
          <p:cNvPr id="99" name="TextBox 98"/>
          <p:cNvSpPr txBox="1"/>
          <p:nvPr/>
        </p:nvSpPr>
        <p:spPr>
          <a:xfrm>
            <a:off x="7543801" y="3011269"/>
            <a:ext cx="359073" cy="1846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200" dirty="0" err="1"/>
              <a:t>DataR</a:t>
            </a:r>
            <a:endParaRPr lang="en-US" sz="1200" dirty="0"/>
          </a:p>
        </p:txBody>
      </p:sp>
      <p:cxnSp>
        <p:nvCxnSpPr>
          <p:cNvPr id="100" name="Straight Arrow Connector 99"/>
          <p:cNvCxnSpPr>
            <a:endCxn id="116" idx="3"/>
          </p:cNvCxnSpPr>
          <p:nvPr/>
        </p:nvCxnSpPr>
        <p:spPr>
          <a:xfrm flipV="1">
            <a:off x="5867400" y="3533616"/>
            <a:ext cx="0" cy="1343184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72" idx="3"/>
          </p:cNvCxnSpPr>
          <p:nvPr/>
        </p:nvCxnSpPr>
        <p:spPr>
          <a:xfrm flipV="1">
            <a:off x="6019800" y="2963486"/>
            <a:ext cx="0" cy="1913315"/>
          </a:xfrm>
          <a:prstGeom prst="straightConnector1">
            <a:avLst/>
          </a:prstGeom>
          <a:ln w="28575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4" name="Group 113"/>
          <p:cNvGrpSpPr/>
          <p:nvPr/>
        </p:nvGrpSpPr>
        <p:grpSpPr>
          <a:xfrm>
            <a:off x="5943600" y="2477869"/>
            <a:ext cx="152400" cy="533400"/>
            <a:chOff x="5791200" y="1352550"/>
            <a:chExt cx="152400" cy="533400"/>
          </a:xfrm>
        </p:grpSpPr>
        <p:sp>
          <p:nvSpPr>
            <p:cNvPr id="72" name="Trapezoid 71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24" name="Straight Arrow Connector 123"/>
          <p:cNvCxnSpPr>
            <a:stCxn id="13" idx="3"/>
          </p:cNvCxnSpPr>
          <p:nvPr/>
        </p:nvCxnSpPr>
        <p:spPr>
          <a:xfrm flipV="1">
            <a:off x="8001000" y="3110257"/>
            <a:ext cx="367652" cy="15312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22" name="Group 121"/>
          <p:cNvGrpSpPr/>
          <p:nvPr/>
        </p:nvGrpSpPr>
        <p:grpSpPr>
          <a:xfrm>
            <a:off x="8382000" y="2554069"/>
            <a:ext cx="152400" cy="762000"/>
            <a:chOff x="8229600" y="1733550"/>
            <a:chExt cx="152400" cy="762000"/>
          </a:xfrm>
        </p:grpSpPr>
        <p:sp>
          <p:nvSpPr>
            <p:cNvPr id="66" name="Trapezoid 65"/>
            <p:cNvSpPr/>
            <p:nvPr/>
          </p:nvSpPr>
          <p:spPr>
            <a:xfrm rot="5400000">
              <a:off x="7924800" y="2038350"/>
              <a:ext cx="7620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8255000" y="22320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8255000" y="20161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8255000" y="1800225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2</a:t>
              </a:r>
            </a:p>
          </p:txBody>
        </p:sp>
      </p:grpSp>
      <p:cxnSp>
        <p:nvCxnSpPr>
          <p:cNvPr id="127" name="Straight Arrow Connector 126"/>
          <p:cNvCxnSpPr>
            <a:stCxn id="28" idx="0"/>
            <a:endCxn id="97" idx="1"/>
          </p:cNvCxnSpPr>
          <p:nvPr/>
        </p:nvCxnSpPr>
        <p:spPr>
          <a:xfrm flipV="1">
            <a:off x="6629400" y="3027403"/>
            <a:ext cx="381000" cy="21967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/>
          <p:nvPr/>
        </p:nvCxnSpPr>
        <p:spPr>
          <a:xfrm flipV="1">
            <a:off x="8458200" y="3239870"/>
            <a:ext cx="0" cy="1636931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V="1">
            <a:off x="6781800" y="2117797"/>
            <a:ext cx="0" cy="924428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66" idx="2"/>
          </p:cNvCxnSpPr>
          <p:nvPr/>
        </p:nvCxnSpPr>
        <p:spPr>
          <a:xfrm>
            <a:off x="914400" y="2117797"/>
            <a:ext cx="7467601" cy="817272"/>
          </a:xfrm>
          <a:prstGeom prst="bentConnector3">
            <a:avLst>
              <a:gd name="adj1" fmla="val 96694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Elbow Connector 163"/>
          <p:cNvCxnSpPr/>
          <p:nvPr/>
        </p:nvCxnSpPr>
        <p:spPr>
          <a:xfrm rot="16200000" flipH="1">
            <a:off x="715313" y="2314032"/>
            <a:ext cx="626772" cy="228600"/>
          </a:xfrm>
          <a:prstGeom prst="bentConnector3">
            <a:avLst>
              <a:gd name="adj1" fmla="val 1015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8" name="Group 177"/>
          <p:cNvGrpSpPr/>
          <p:nvPr/>
        </p:nvGrpSpPr>
        <p:grpSpPr>
          <a:xfrm>
            <a:off x="1143000" y="2630269"/>
            <a:ext cx="152400" cy="533400"/>
            <a:chOff x="5791200" y="1352550"/>
            <a:chExt cx="152400" cy="533400"/>
          </a:xfrm>
        </p:grpSpPr>
        <p:sp>
          <p:nvSpPr>
            <p:cNvPr id="179" name="Trapezoid 178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0" name="TextBox 179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</p:grpSp>
      <p:cxnSp>
        <p:nvCxnSpPr>
          <p:cNvPr id="183" name="Straight Connector 182"/>
          <p:cNvCxnSpPr>
            <a:stCxn id="179" idx="0"/>
            <a:endCxn id="19" idx="1"/>
          </p:cNvCxnSpPr>
          <p:nvPr/>
        </p:nvCxnSpPr>
        <p:spPr>
          <a:xfrm>
            <a:off x="1295400" y="2896969"/>
            <a:ext cx="152400" cy="0"/>
          </a:xfrm>
          <a:prstGeom prst="line">
            <a:avLst/>
          </a:prstGeom>
          <a:ln w="28575" cmpd="sng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Elbow Connector 184"/>
          <p:cNvCxnSpPr>
            <a:stCxn id="19" idx="3"/>
            <a:endCxn id="16" idx="1"/>
          </p:cNvCxnSpPr>
          <p:nvPr/>
        </p:nvCxnSpPr>
        <p:spPr>
          <a:xfrm>
            <a:off x="1813264" y="2896969"/>
            <a:ext cx="320337" cy="3048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Elbow Connector 202"/>
          <p:cNvCxnSpPr/>
          <p:nvPr/>
        </p:nvCxnSpPr>
        <p:spPr>
          <a:xfrm flipV="1">
            <a:off x="1782932" y="2478189"/>
            <a:ext cx="396537" cy="419100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4" name="Elbow Connector 213"/>
          <p:cNvCxnSpPr>
            <a:stCxn id="58" idx="0"/>
          </p:cNvCxnSpPr>
          <p:nvPr/>
        </p:nvCxnSpPr>
        <p:spPr>
          <a:xfrm flipV="1">
            <a:off x="2438400" y="2020669"/>
            <a:ext cx="304800" cy="457200"/>
          </a:xfrm>
          <a:prstGeom prst="bentConnector2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Elbow Connector 218"/>
          <p:cNvCxnSpPr/>
          <p:nvPr/>
        </p:nvCxnSpPr>
        <p:spPr>
          <a:xfrm>
            <a:off x="2743200" y="2020669"/>
            <a:ext cx="5638800" cy="685800"/>
          </a:xfrm>
          <a:prstGeom prst="bentConnector3">
            <a:avLst>
              <a:gd name="adj1" fmla="val 97158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4" name="Elbow Connector 233"/>
          <p:cNvCxnSpPr/>
          <p:nvPr/>
        </p:nvCxnSpPr>
        <p:spPr>
          <a:xfrm rot="10800000" flipV="1">
            <a:off x="1143000" y="2020669"/>
            <a:ext cx="1600200" cy="990600"/>
          </a:xfrm>
          <a:prstGeom prst="bentConnector3">
            <a:avLst>
              <a:gd name="adj1" fmla="val 124407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>
            <a:stCxn id="72" idx="0"/>
          </p:cNvCxnSpPr>
          <p:nvPr/>
        </p:nvCxnSpPr>
        <p:spPr>
          <a:xfrm flipV="1">
            <a:off x="6096000" y="2743201"/>
            <a:ext cx="152400" cy="136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1" name="Elbow Connector 250"/>
          <p:cNvCxnSpPr>
            <a:stCxn id="79" idx="3"/>
            <a:endCxn id="105" idx="1"/>
          </p:cNvCxnSpPr>
          <p:nvPr/>
        </p:nvCxnSpPr>
        <p:spPr>
          <a:xfrm flipV="1">
            <a:off x="4467462" y="2855952"/>
            <a:ext cx="1495189" cy="367784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4" name="Elbow Connector 253"/>
          <p:cNvCxnSpPr/>
          <p:nvPr/>
        </p:nvCxnSpPr>
        <p:spPr>
          <a:xfrm>
            <a:off x="4457522" y="3452337"/>
            <a:ext cx="957297" cy="320141"/>
          </a:xfrm>
          <a:prstGeom prst="bentConnector3">
            <a:avLst>
              <a:gd name="adj1" fmla="val 1683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flipV="1">
            <a:off x="4648201" y="3218296"/>
            <a:ext cx="183573" cy="11275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Arrow Connector 269"/>
          <p:cNvCxnSpPr/>
          <p:nvPr/>
        </p:nvCxnSpPr>
        <p:spPr>
          <a:xfrm flipV="1">
            <a:off x="4537364" y="3443433"/>
            <a:ext cx="259772" cy="577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Elbow Connector 274"/>
          <p:cNvCxnSpPr/>
          <p:nvPr/>
        </p:nvCxnSpPr>
        <p:spPr>
          <a:xfrm flipV="1">
            <a:off x="1978768" y="2229091"/>
            <a:ext cx="3214173" cy="535336"/>
          </a:xfrm>
          <a:prstGeom prst="bentConnector3">
            <a:avLst>
              <a:gd name="adj1" fmla="val 27385"/>
            </a:avLst>
          </a:prstGeom>
          <a:ln w="57150" cmpd="sng">
            <a:solidFill>
              <a:srgbClr val="FF00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5" name="Elbow Connector 304"/>
          <p:cNvCxnSpPr/>
          <p:nvPr/>
        </p:nvCxnSpPr>
        <p:spPr>
          <a:xfrm>
            <a:off x="5181600" y="2223310"/>
            <a:ext cx="762000" cy="367490"/>
          </a:xfrm>
          <a:prstGeom prst="bentConnector3">
            <a:avLst>
              <a:gd name="adj1" fmla="val 50000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5" name="Group 114"/>
          <p:cNvGrpSpPr/>
          <p:nvPr/>
        </p:nvGrpSpPr>
        <p:grpSpPr>
          <a:xfrm>
            <a:off x="5791200" y="3048000"/>
            <a:ext cx="152400" cy="533400"/>
            <a:chOff x="5791200" y="1352550"/>
            <a:chExt cx="152400" cy="533400"/>
          </a:xfrm>
        </p:grpSpPr>
        <p:sp>
          <p:nvSpPr>
            <p:cNvPr id="116" name="Trapezoid 115"/>
            <p:cNvSpPr/>
            <p:nvPr/>
          </p:nvSpPr>
          <p:spPr>
            <a:xfrm rot="5400000">
              <a:off x="5600700" y="1543050"/>
              <a:ext cx="533400" cy="152400"/>
            </a:xfrm>
            <a:prstGeom prst="trapezoid">
              <a:avLst>
                <a:gd name="adj" fmla="val 62709"/>
              </a:avLst>
            </a:prstGeom>
            <a:solidFill>
              <a:srgbClr val="FFFFFF"/>
            </a:solidFill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5807075" y="1390650"/>
              <a:ext cx="7620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1200" dirty="0"/>
                <a:t>0</a:t>
              </a: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810250" y="1638300"/>
              <a:ext cx="70532" cy="184666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r>
                <a:rPr lang="en-US" sz="1200" dirty="0"/>
                <a:t>1</a:t>
              </a:r>
            </a:p>
          </p:txBody>
        </p:sp>
      </p:grpSp>
      <p:cxnSp>
        <p:nvCxnSpPr>
          <p:cNvPr id="394" name="Elbow Connector 393"/>
          <p:cNvCxnSpPr>
            <a:stCxn id="16" idx="3"/>
            <a:endCxn id="22" idx="1"/>
          </p:cNvCxnSpPr>
          <p:nvPr/>
        </p:nvCxnSpPr>
        <p:spPr>
          <a:xfrm flipV="1">
            <a:off x="2743200" y="3049369"/>
            <a:ext cx="914400" cy="152400"/>
          </a:xfrm>
          <a:prstGeom prst="bentConnector3">
            <a:avLst>
              <a:gd name="adj1" fmla="val 1780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8" name="Straight Arrow Connector 397"/>
          <p:cNvCxnSpPr/>
          <p:nvPr/>
        </p:nvCxnSpPr>
        <p:spPr>
          <a:xfrm>
            <a:off x="2895600" y="3200400"/>
            <a:ext cx="0" cy="167640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0" name="Straight Arrow Connector 399"/>
          <p:cNvCxnSpPr/>
          <p:nvPr/>
        </p:nvCxnSpPr>
        <p:spPr>
          <a:xfrm flipV="1">
            <a:off x="2886364" y="3316070"/>
            <a:ext cx="771236" cy="363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Arrow Connector 401"/>
          <p:cNvCxnSpPr/>
          <p:nvPr/>
        </p:nvCxnSpPr>
        <p:spPr>
          <a:xfrm flipV="1">
            <a:off x="2897910" y="3544671"/>
            <a:ext cx="759691" cy="2671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3" name="Straight Arrow Connector 402"/>
          <p:cNvCxnSpPr/>
          <p:nvPr/>
        </p:nvCxnSpPr>
        <p:spPr>
          <a:xfrm flipV="1">
            <a:off x="2886364" y="4230470"/>
            <a:ext cx="618836" cy="9599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6" name="Elbow Connector 405"/>
          <p:cNvCxnSpPr>
            <a:stCxn id="66" idx="0"/>
          </p:cNvCxnSpPr>
          <p:nvPr/>
        </p:nvCxnSpPr>
        <p:spPr>
          <a:xfrm flipH="1" flipV="1">
            <a:off x="3330864" y="1902115"/>
            <a:ext cx="5203536" cy="1032955"/>
          </a:xfrm>
          <a:prstGeom prst="bentConnector3">
            <a:avLst>
              <a:gd name="adj1" fmla="val -2374"/>
            </a:avLst>
          </a:prstGeom>
          <a:ln w="28575" cmpd="sng">
            <a:solidFill>
              <a:schemeClr val="tx1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7" name="Elbow Connector 416"/>
          <p:cNvCxnSpPr/>
          <p:nvPr/>
        </p:nvCxnSpPr>
        <p:spPr>
          <a:xfrm rot="16200000" flipH="1">
            <a:off x="3086100" y="2171700"/>
            <a:ext cx="838200" cy="304800"/>
          </a:xfrm>
          <a:prstGeom prst="bentConnector3">
            <a:avLst>
              <a:gd name="adj1" fmla="val 1002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2" name="Straight Arrow Connector 431"/>
          <p:cNvCxnSpPr/>
          <p:nvPr/>
        </p:nvCxnSpPr>
        <p:spPr>
          <a:xfrm flipV="1">
            <a:off x="3810000" y="4495800"/>
            <a:ext cx="0" cy="381000"/>
          </a:xfrm>
          <a:prstGeom prst="straightConnector1">
            <a:avLst/>
          </a:prstGeom>
          <a:ln w="28575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8" name="Straight Arrow Connector 467"/>
          <p:cNvCxnSpPr/>
          <p:nvPr/>
        </p:nvCxnSpPr>
        <p:spPr>
          <a:xfrm flipV="1">
            <a:off x="5943600" y="3352800"/>
            <a:ext cx="370610" cy="2310"/>
          </a:xfrm>
          <a:prstGeom prst="straightConnector1">
            <a:avLst/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4" name="Elbow Connector 473"/>
          <p:cNvCxnSpPr/>
          <p:nvPr/>
        </p:nvCxnSpPr>
        <p:spPr>
          <a:xfrm flipV="1">
            <a:off x="5410200" y="3387436"/>
            <a:ext cx="1600200" cy="381000"/>
          </a:xfrm>
          <a:prstGeom prst="bentConnector3">
            <a:avLst>
              <a:gd name="adj1" fmla="val 86075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7" name="TextBox 486"/>
          <p:cNvSpPr txBox="1"/>
          <p:nvPr/>
        </p:nvSpPr>
        <p:spPr>
          <a:xfrm>
            <a:off x="2988811" y="2842078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[11:7]</a:t>
            </a:r>
          </a:p>
        </p:txBody>
      </p:sp>
      <p:sp>
        <p:nvSpPr>
          <p:cNvPr id="488" name="TextBox 487"/>
          <p:cNvSpPr txBox="1"/>
          <p:nvPr/>
        </p:nvSpPr>
        <p:spPr>
          <a:xfrm>
            <a:off x="2971801" y="31242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[19:15]</a:t>
            </a:r>
          </a:p>
        </p:txBody>
      </p:sp>
      <p:sp>
        <p:nvSpPr>
          <p:cNvPr id="503" name="TextBox 502"/>
          <p:cNvSpPr txBox="1"/>
          <p:nvPr/>
        </p:nvSpPr>
        <p:spPr>
          <a:xfrm>
            <a:off x="2971801" y="3352801"/>
            <a:ext cx="53219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[24:20]</a:t>
            </a:r>
          </a:p>
        </p:txBody>
      </p:sp>
      <p:sp>
        <p:nvSpPr>
          <p:cNvPr id="504" name="TextBox 503"/>
          <p:cNvSpPr txBox="1"/>
          <p:nvPr/>
        </p:nvSpPr>
        <p:spPr>
          <a:xfrm>
            <a:off x="2918692" y="3992419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[31:7]</a:t>
            </a:r>
          </a:p>
        </p:txBody>
      </p:sp>
      <p:cxnSp>
        <p:nvCxnSpPr>
          <p:cNvPr id="513" name="Elbow Connector 512"/>
          <p:cNvCxnSpPr/>
          <p:nvPr/>
        </p:nvCxnSpPr>
        <p:spPr>
          <a:xfrm rot="5400000" flipH="1" flipV="1">
            <a:off x="5310190" y="3303588"/>
            <a:ext cx="584201" cy="377826"/>
          </a:xfrm>
          <a:prstGeom prst="bentConnector3">
            <a:avLst>
              <a:gd name="adj1" fmla="val 100463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7" name="TextBox 526"/>
          <p:cNvSpPr txBox="1"/>
          <p:nvPr/>
        </p:nvSpPr>
        <p:spPr>
          <a:xfrm>
            <a:off x="8250383" y="2273300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28" name="TextBox 527"/>
          <p:cNvSpPr txBox="1"/>
          <p:nvPr/>
        </p:nvSpPr>
        <p:spPr>
          <a:xfrm>
            <a:off x="7923646" y="2414155"/>
            <a:ext cx="153888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29" name="TextBox 528"/>
          <p:cNvSpPr txBox="1"/>
          <p:nvPr/>
        </p:nvSpPr>
        <p:spPr>
          <a:xfrm>
            <a:off x="8029863" y="3213100"/>
            <a:ext cx="334818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mem</a:t>
            </a:r>
            <a:endParaRPr lang="en-US" sz="1100" dirty="0"/>
          </a:p>
        </p:txBody>
      </p:sp>
      <p:sp>
        <p:nvSpPr>
          <p:cNvPr id="530" name="TextBox 529"/>
          <p:cNvSpPr txBox="1"/>
          <p:nvPr/>
        </p:nvSpPr>
        <p:spPr>
          <a:xfrm>
            <a:off x="8581737" y="2945246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sp>
        <p:nvSpPr>
          <p:cNvPr id="531" name="TextBox 530"/>
          <p:cNvSpPr txBox="1"/>
          <p:nvPr/>
        </p:nvSpPr>
        <p:spPr>
          <a:xfrm>
            <a:off x="813955" y="2716646"/>
            <a:ext cx="208695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alu</a:t>
            </a:r>
            <a:endParaRPr lang="en-US" sz="1100" dirty="0"/>
          </a:p>
        </p:txBody>
      </p:sp>
      <p:sp>
        <p:nvSpPr>
          <p:cNvPr id="532" name="TextBox 531"/>
          <p:cNvSpPr txBox="1"/>
          <p:nvPr/>
        </p:nvSpPr>
        <p:spPr>
          <a:xfrm>
            <a:off x="701965" y="3008746"/>
            <a:ext cx="25327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/>
              <a:t>pc+4</a:t>
            </a:r>
          </a:p>
        </p:txBody>
      </p:sp>
      <p:sp>
        <p:nvSpPr>
          <p:cNvPr id="533" name="TextBox 532"/>
          <p:cNvSpPr txBox="1"/>
          <p:nvPr/>
        </p:nvSpPr>
        <p:spPr>
          <a:xfrm>
            <a:off x="5312006" y="2667001"/>
            <a:ext cx="5241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[rs1]</a:t>
            </a:r>
          </a:p>
        </p:txBody>
      </p:sp>
      <p:sp>
        <p:nvSpPr>
          <p:cNvPr id="534" name="TextBox 533"/>
          <p:cNvSpPr txBox="1"/>
          <p:nvPr/>
        </p:nvSpPr>
        <p:spPr>
          <a:xfrm>
            <a:off x="5395683" y="2356532"/>
            <a:ext cx="219362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/>
              <a:t>pc</a:t>
            </a:r>
          </a:p>
        </p:txBody>
      </p:sp>
      <p:sp>
        <p:nvSpPr>
          <p:cNvPr id="535" name="TextBox 534"/>
          <p:cNvSpPr txBox="1"/>
          <p:nvPr/>
        </p:nvSpPr>
        <p:spPr>
          <a:xfrm>
            <a:off x="4247574" y="4066310"/>
            <a:ext cx="629226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imm</a:t>
            </a:r>
            <a:r>
              <a:rPr lang="en-US" sz="1100" dirty="0"/>
              <a:t>[31:0]</a:t>
            </a:r>
          </a:p>
        </p:txBody>
      </p:sp>
      <p:sp>
        <p:nvSpPr>
          <p:cNvPr id="536" name="TextBox 535"/>
          <p:cNvSpPr txBox="1"/>
          <p:nvPr/>
        </p:nvSpPr>
        <p:spPr>
          <a:xfrm>
            <a:off x="5299981" y="2966132"/>
            <a:ext cx="533400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dirty="0" err="1"/>
              <a:t>Reg</a:t>
            </a:r>
            <a:r>
              <a:rPr lang="en-US" sz="1100" dirty="0"/>
              <a:t>[rs2]</a:t>
            </a:r>
          </a:p>
        </p:txBody>
      </p:sp>
      <p:cxnSp>
        <p:nvCxnSpPr>
          <p:cNvPr id="563" name="Elbow Connector 562"/>
          <p:cNvCxnSpPr>
            <a:stCxn id="52" idx="3"/>
          </p:cNvCxnSpPr>
          <p:nvPr/>
        </p:nvCxnSpPr>
        <p:spPr>
          <a:xfrm flipV="1">
            <a:off x="3985564" y="3429000"/>
            <a:ext cx="1805637" cy="825788"/>
          </a:xfrm>
          <a:prstGeom prst="bentConnector3">
            <a:avLst>
              <a:gd name="adj1" fmla="val 50000"/>
            </a:avLst>
          </a:prstGeom>
          <a:ln w="28575" cmpd="sng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3" name="TextBox 522"/>
          <p:cNvSpPr txBox="1"/>
          <p:nvPr/>
        </p:nvSpPr>
        <p:spPr>
          <a:xfrm>
            <a:off x="2590801" y="4936124"/>
            <a:ext cx="46807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inst</a:t>
            </a:r>
            <a:r>
              <a:rPr lang="en-US" sz="1100" dirty="0"/>
              <a:t>[31:0]</a:t>
            </a:r>
          </a:p>
        </p:txBody>
      </p:sp>
      <p:sp>
        <p:nvSpPr>
          <p:cNvPr id="582" name="TextBox 581"/>
          <p:cNvSpPr txBox="1"/>
          <p:nvPr/>
        </p:nvSpPr>
        <p:spPr>
          <a:xfrm>
            <a:off x="3276601" y="4953001"/>
            <a:ext cx="54181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ImmSel</a:t>
            </a:r>
            <a:r>
              <a:rPr lang="en-US" sz="1100" dirty="0"/>
              <a:t>=U</a:t>
            </a:r>
          </a:p>
        </p:txBody>
      </p:sp>
      <p:sp>
        <p:nvSpPr>
          <p:cNvPr id="583" name="TextBox 582"/>
          <p:cNvSpPr txBox="1"/>
          <p:nvPr/>
        </p:nvSpPr>
        <p:spPr>
          <a:xfrm>
            <a:off x="3886201" y="4953001"/>
            <a:ext cx="59311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RegWEn</a:t>
            </a:r>
            <a:r>
              <a:rPr lang="en-US" sz="1100" dirty="0"/>
              <a:t>=1</a:t>
            </a:r>
          </a:p>
        </p:txBody>
      </p:sp>
      <p:sp>
        <p:nvSpPr>
          <p:cNvPr id="584" name="TextBox 583"/>
          <p:cNvSpPr txBox="1"/>
          <p:nvPr/>
        </p:nvSpPr>
        <p:spPr>
          <a:xfrm>
            <a:off x="4343401" y="5257801"/>
            <a:ext cx="37510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BrUn</a:t>
            </a:r>
            <a:r>
              <a:rPr lang="en-US" sz="1100" dirty="0"/>
              <a:t>=*</a:t>
            </a:r>
          </a:p>
        </p:txBody>
      </p:sp>
      <p:sp>
        <p:nvSpPr>
          <p:cNvPr id="585" name="TextBox 584"/>
          <p:cNvSpPr txBox="1"/>
          <p:nvPr/>
        </p:nvSpPr>
        <p:spPr>
          <a:xfrm>
            <a:off x="4876801" y="5257801"/>
            <a:ext cx="304571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BrE</a:t>
            </a:r>
            <a:r>
              <a:rPr lang="en-US" sz="1100" dirty="0"/>
              <a:t>=*</a:t>
            </a:r>
          </a:p>
        </p:txBody>
      </p:sp>
      <p:sp>
        <p:nvSpPr>
          <p:cNvPr id="586" name="TextBox 585"/>
          <p:cNvSpPr txBox="1"/>
          <p:nvPr/>
        </p:nvSpPr>
        <p:spPr>
          <a:xfrm>
            <a:off x="5257801" y="5257801"/>
            <a:ext cx="36227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BrLT</a:t>
            </a:r>
            <a:r>
              <a:rPr lang="en-US" sz="1100" dirty="0"/>
              <a:t>=*</a:t>
            </a:r>
          </a:p>
        </p:txBody>
      </p:sp>
      <p:sp>
        <p:nvSpPr>
          <p:cNvPr id="587" name="TextBox 586"/>
          <p:cNvSpPr txBox="1"/>
          <p:nvPr/>
        </p:nvSpPr>
        <p:spPr>
          <a:xfrm>
            <a:off x="5867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Asel</a:t>
            </a:r>
            <a:r>
              <a:rPr lang="en-US" sz="1100" dirty="0"/>
              <a:t>=1</a:t>
            </a:r>
          </a:p>
        </p:txBody>
      </p:sp>
      <p:sp>
        <p:nvSpPr>
          <p:cNvPr id="588" name="TextBox 587"/>
          <p:cNvSpPr txBox="1"/>
          <p:nvPr/>
        </p:nvSpPr>
        <p:spPr>
          <a:xfrm>
            <a:off x="5486401" y="4953001"/>
            <a:ext cx="35586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Bsel</a:t>
            </a:r>
            <a:r>
              <a:rPr lang="en-US" sz="1100" dirty="0"/>
              <a:t>=1</a:t>
            </a:r>
          </a:p>
        </p:txBody>
      </p:sp>
      <p:sp>
        <p:nvSpPr>
          <p:cNvPr id="589" name="TextBox 588"/>
          <p:cNvSpPr txBox="1"/>
          <p:nvPr/>
        </p:nvSpPr>
        <p:spPr>
          <a:xfrm>
            <a:off x="6248401" y="4953001"/>
            <a:ext cx="663643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ALUSel</a:t>
            </a:r>
            <a:r>
              <a:rPr lang="en-US" sz="1100" dirty="0"/>
              <a:t>=Add</a:t>
            </a:r>
          </a:p>
        </p:txBody>
      </p:sp>
      <p:sp>
        <p:nvSpPr>
          <p:cNvPr id="591" name="TextBox 590"/>
          <p:cNvSpPr txBox="1"/>
          <p:nvPr/>
        </p:nvSpPr>
        <p:spPr>
          <a:xfrm>
            <a:off x="7010401" y="4953001"/>
            <a:ext cx="58028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MemRW</a:t>
            </a:r>
            <a:r>
              <a:rPr lang="en-US" sz="1100" dirty="0"/>
              <a:t>=0</a:t>
            </a:r>
          </a:p>
        </p:txBody>
      </p:sp>
      <p:sp>
        <p:nvSpPr>
          <p:cNvPr id="593" name="TextBox 592"/>
          <p:cNvSpPr txBox="1"/>
          <p:nvPr/>
        </p:nvSpPr>
        <p:spPr>
          <a:xfrm>
            <a:off x="7924801" y="4953001"/>
            <a:ext cx="48410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WBSel</a:t>
            </a:r>
            <a:r>
              <a:rPr lang="en-US" sz="1100" dirty="0"/>
              <a:t>=1</a:t>
            </a:r>
          </a:p>
        </p:txBody>
      </p:sp>
      <p:sp>
        <p:nvSpPr>
          <p:cNvPr id="594" name="TextBox 593"/>
          <p:cNvSpPr txBox="1"/>
          <p:nvPr/>
        </p:nvSpPr>
        <p:spPr>
          <a:xfrm>
            <a:off x="990601" y="4953001"/>
            <a:ext cx="66684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PCSel</a:t>
            </a:r>
            <a:r>
              <a:rPr lang="en-US" sz="1100" dirty="0"/>
              <a:t>=pc+4</a:t>
            </a:r>
          </a:p>
        </p:txBody>
      </p:sp>
      <p:sp>
        <p:nvSpPr>
          <p:cNvPr id="596" name="TextBox 595"/>
          <p:cNvSpPr txBox="1"/>
          <p:nvPr/>
        </p:nvSpPr>
        <p:spPr>
          <a:xfrm>
            <a:off x="3406447" y="2514601"/>
            <a:ext cx="147476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sz="1100" dirty="0" err="1"/>
              <a:t>wb</a:t>
            </a:r>
            <a:endParaRPr lang="en-US" sz="11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43001" y="1905000"/>
            <a:ext cx="7391400" cy="2984500"/>
            <a:chOff x="1295400" y="1197264"/>
            <a:chExt cx="7391400" cy="2984500"/>
          </a:xfrm>
        </p:grpSpPr>
        <p:cxnSp>
          <p:nvCxnSpPr>
            <p:cNvPr id="125" name="Straight Arrow Connector 124"/>
            <p:cNvCxnSpPr/>
            <p:nvPr/>
          </p:nvCxnSpPr>
          <p:spPr>
            <a:xfrm flipH="1" flipV="1">
              <a:off x="1371600" y="2411035"/>
              <a:ext cx="10391" cy="177072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V="1">
              <a:off x="6606720" y="2737100"/>
              <a:ext cx="0" cy="143485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V="1">
              <a:off x="4343400" y="3068419"/>
              <a:ext cx="0" cy="11035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/>
            <p:cNvCxnSpPr/>
            <p:nvPr/>
          </p:nvCxnSpPr>
          <p:spPr>
            <a:xfrm flipV="1">
              <a:off x="6019800" y="2828766"/>
              <a:ext cx="0" cy="1343184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/>
            <p:nvPr/>
          </p:nvCxnSpPr>
          <p:spPr>
            <a:xfrm flipV="1">
              <a:off x="8610600" y="2535019"/>
              <a:ext cx="0" cy="1636931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V="1">
              <a:off x="6934200" y="1412947"/>
              <a:ext cx="0" cy="924428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Elbow Connector 131"/>
            <p:cNvCxnSpPr/>
            <p:nvPr/>
          </p:nvCxnSpPr>
          <p:spPr>
            <a:xfrm>
              <a:off x="6934199" y="1425864"/>
              <a:ext cx="1600201" cy="804355"/>
            </a:xfrm>
            <a:prstGeom prst="bentConnector3">
              <a:avLst>
                <a:gd name="adj1" fmla="val 84271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1447800" y="2192119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Elbow Connector 133"/>
            <p:cNvCxnSpPr/>
            <p:nvPr/>
          </p:nvCxnSpPr>
          <p:spPr>
            <a:xfrm>
              <a:off x="1965663" y="2192119"/>
              <a:ext cx="320337" cy="3048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Elbow Connector 134"/>
            <p:cNvCxnSpPr/>
            <p:nvPr/>
          </p:nvCxnSpPr>
          <p:spPr>
            <a:xfrm flipV="1">
              <a:off x="1935331" y="1773339"/>
              <a:ext cx="396537" cy="419100"/>
            </a:xfrm>
            <a:prstGeom prst="bentConnector3">
              <a:avLst>
                <a:gd name="adj1" fmla="val 50000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Elbow Connector 135"/>
            <p:cNvCxnSpPr/>
            <p:nvPr/>
          </p:nvCxnSpPr>
          <p:spPr>
            <a:xfrm flipV="1">
              <a:off x="2590800" y="1315819"/>
              <a:ext cx="304800" cy="457200"/>
            </a:xfrm>
            <a:prstGeom prst="bentConnector2">
              <a:avLst/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Elbow Connector 136"/>
            <p:cNvCxnSpPr/>
            <p:nvPr/>
          </p:nvCxnSpPr>
          <p:spPr>
            <a:xfrm rot="10800000" flipV="1">
              <a:off x="1295400" y="1315819"/>
              <a:ext cx="1600200" cy="990600"/>
            </a:xfrm>
            <a:prstGeom prst="bentConnector3">
              <a:avLst>
                <a:gd name="adj1" fmla="val 124407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>
              <a:off x="3048000" y="2495550"/>
              <a:ext cx="0" cy="16764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 flipV="1">
              <a:off x="3038764" y="3525619"/>
              <a:ext cx="618836" cy="9599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Elbow Connector 140"/>
            <p:cNvCxnSpPr/>
            <p:nvPr/>
          </p:nvCxnSpPr>
          <p:spPr>
            <a:xfrm flipH="1" flipV="1">
              <a:off x="3483264" y="1197264"/>
              <a:ext cx="5203536" cy="1032955"/>
            </a:xfrm>
            <a:prstGeom prst="bentConnector3">
              <a:avLst>
                <a:gd name="adj1" fmla="val -2374"/>
              </a:avLst>
            </a:prstGeom>
            <a:ln w="57150" cmpd="sng">
              <a:solidFill>
                <a:srgbClr val="FF0000"/>
              </a:solidFill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flipV="1">
              <a:off x="3962400" y="3790950"/>
              <a:ext cx="0" cy="38100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flipV="1">
              <a:off x="6096000" y="2647950"/>
              <a:ext cx="370610" cy="2310"/>
            </a:xfrm>
            <a:prstGeom prst="straightConnector1">
              <a:avLst/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Elbow Connector 144"/>
            <p:cNvCxnSpPr/>
            <p:nvPr/>
          </p:nvCxnSpPr>
          <p:spPr>
            <a:xfrm flipV="1">
              <a:off x="4197374" y="2724150"/>
              <a:ext cx="1746226" cy="825788"/>
            </a:xfrm>
            <a:prstGeom prst="bentConnector3">
              <a:avLst>
                <a:gd name="adj1" fmla="val 83443"/>
              </a:avLst>
            </a:prstGeom>
            <a:ln w="57150" cmpd="sng"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/>
            <p:cNvCxnSpPr/>
            <p:nvPr/>
          </p:nvCxnSpPr>
          <p:spPr>
            <a:xfrm>
              <a:off x="2895599" y="24926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/>
            <p:cNvCxnSpPr/>
            <p:nvPr/>
          </p:nvCxnSpPr>
          <p:spPr>
            <a:xfrm>
              <a:off x="6781799" y="23402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/>
            <p:cNvCxnSpPr/>
            <p:nvPr/>
          </p:nvCxnSpPr>
          <p:spPr>
            <a:xfrm>
              <a:off x="6248399" y="2035464"/>
              <a:ext cx="152400" cy="0"/>
            </a:xfrm>
            <a:prstGeom prst="line">
              <a:avLst/>
            </a:prstGeom>
            <a:ln w="57150" cmpd="sng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9" name="Elbow Connector 148"/>
          <p:cNvCxnSpPr/>
          <p:nvPr/>
        </p:nvCxnSpPr>
        <p:spPr>
          <a:xfrm rot="16200000" flipH="1">
            <a:off x="3086100" y="2171701"/>
            <a:ext cx="838200" cy="304800"/>
          </a:xfrm>
          <a:prstGeom prst="bentConnector3">
            <a:avLst>
              <a:gd name="adj1" fmla="val 100275"/>
            </a:avLst>
          </a:prstGeom>
          <a:ln w="57150" cmpd="sng"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1447801" y="2477870"/>
            <a:ext cx="365463" cy="838199"/>
            <a:chOff x="1447800" y="1809750"/>
            <a:chExt cx="365463" cy="838199"/>
          </a:xfrm>
        </p:grpSpPr>
        <p:sp>
          <p:nvSpPr>
            <p:cNvPr id="19" name="Rectangle 18"/>
            <p:cNvSpPr/>
            <p:nvPr/>
          </p:nvSpPr>
          <p:spPr>
            <a:xfrm>
              <a:off x="1447800" y="1809750"/>
              <a:ext cx="365463" cy="838199"/>
            </a:xfrm>
            <a:prstGeom prst="rect">
              <a:avLst/>
            </a:prstGeom>
            <a:solidFill>
              <a:schemeClr val="bg1"/>
            </a:solidFill>
            <a:ln w="28575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b="1" dirty="0">
                  <a:solidFill>
                    <a:schemeClr val="tx1"/>
                  </a:solidFill>
                  <a:latin typeface="Courier New"/>
                  <a:cs typeface="Courier New"/>
                </a:rPr>
                <a:t>pc</a:t>
              </a:r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600200" y="2495550"/>
              <a:ext cx="152400" cy="152399"/>
            </a:xfrm>
            <a:prstGeom prst="triangle">
              <a:avLst/>
            </a:prstGeom>
            <a:ln w="28575" cmpd="sng">
              <a:solidFill>
                <a:srgbClr val="00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961954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7"/>
          <p:cNvSpPr txBox="1">
            <a:spLocks noGrp="1"/>
          </p:cNvSpPr>
          <p:nvPr>
            <p:ph type="body" idx="1"/>
          </p:nvPr>
        </p:nvSpPr>
        <p:spPr>
          <a:xfrm>
            <a:off x="311700" y="1047086"/>
            <a:ext cx="8542952" cy="1268245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u="sng" dirty="0"/>
              <a:t>Definition:</a:t>
            </a:r>
            <a:r>
              <a:rPr lang="en" dirty="0"/>
              <a:t>  A </a:t>
            </a:r>
            <a:r>
              <a:rPr lang="en" u="sng" dirty="0"/>
              <a:t>combinational circuit</a:t>
            </a:r>
            <a:r>
              <a:rPr lang="en" dirty="0"/>
              <a:t> computes a pure function, i.e., its outputs react only based on its inputs.  There are no feedback loops and </a:t>
            </a:r>
            <a:r>
              <a:rPr lang="en-US" dirty="0"/>
              <a:t> no state information (memory) is maintained.</a:t>
            </a:r>
          </a:p>
        </p:txBody>
      </p:sp>
      <p:sp>
        <p:nvSpPr>
          <p:cNvPr id="204" name="Google Shape;204;p17"/>
          <p:cNvSpPr txBox="1">
            <a:spLocks noGrp="1"/>
          </p:cNvSpPr>
          <p:nvPr>
            <p:ph type="body" idx="1"/>
          </p:nvPr>
        </p:nvSpPr>
        <p:spPr>
          <a:xfrm>
            <a:off x="311700" y="1852026"/>
            <a:ext cx="8520600" cy="23547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dirty="0"/>
              <a:t>                                                                                                        </a:t>
            </a:r>
            <a:endParaRPr dirty="0"/>
          </a:p>
        </p:txBody>
      </p:sp>
      <p:cxnSp>
        <p:nvCxnSpPr>
          <p:cNvPr id="206" name="Google Shape;206;p17"/>
          <p:cNvCxnSpPr/>
          <p:nvPr/>
        </p:nvCxnSpPr>
        <p:spPr>
          <a:xfrm rot="5400000">
            <a:off x="3263671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7" name="Google Shape;207;p17"/>
          <p:cNvCxnSpPr/>
          <p:nvPr/>
        </p:nvCxnSpPr>
        <p:spPr>
          <a:xfrm rot="10800000">
            <a:off x="3050293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8" name="Google Shape;208;p17"/>
          <p:cNvCxnSpPr/>
          <p:nvPr/>
        </p:nvCxnSpPr>
        <p:spPr>
          <a:xfrm rot="10800000">
            <a:off x="2283656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09" name="Google Shape;209;p17"/>
          <p:cNvCxnSpPr/>
          <p:nvPr/>
        </p:nvCxnSpPr>
        <p:spPr>
          <a:xfrm rot="10800000">
            <a:off x="1514700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0" name="Google Shape;210;p17"/>
          <p:cNvCxnSpPr/>
          <p:nvPr/>
        </p:nvCxnSpPr>
        <p:spPr>
          <a:xfrm flipH="1">
            <a:off x="573845" y="5154211"/>
            <a:ext cx="488700" cy="7200"/>
          </a:xfrm>
          <a:prstGeom prst="straightConnector1">
            <a:avLst/>
          </a:prstGeom>
          <a:noFill/>
          <a:ln w="19050" cap="flat" cmpd="sng">
            <a:solidFill>
              <a:srgbClr val="FFFF00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11" name="Google Shape;211;p17"/>
          <p:cNvSpPr txBox="1"/>
          <p:nvPr/>
        </p:nvSpPr>
        <p:spPr>
          <a:xfrm>
            <a:off x="861225" y="4679200"/>
            <a:ext cx="3180900" cy="8901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endParaRPr/>
          </a:p>
        </p:txBody>
      </p:sp>
      <p:sp>
        <p:nvSpPr>
          <p:cNvPr id="212" name="Google Shape;212;p17"/>
          <p:cNvSpPr txBox="1">
            <a:spLocks noGrp="1"/>
          </p:cNvSpPr>
          <p:nvPr>
            <p:ph type="body" idx="1"/>
          </p:nvPr>
        </p:nvSpPr>
        <p:spPr>
          <a:xfrm>
            <a:off x="311700" y="2438683"/>
            <a:ext cx="8520600" cy="1480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Aft>
                <a:spcPts val="1600"/>
              </a:spcAft>
              <a:buNone/>
            </a:pPr>
            <a:r>
              <a:rPr lang="en" u="sng" dirty="0"/>
              <a:t>Theorem:</a:t>
            </a:r>
            <a:r>
              <a:rPr lang="en" dirty="0"/>
              <a:t>  Every Boolean function can be implemented with NAND and NOT. Circuits are modular</a:t>
            </a:r>
            <a:endParaRPr dirty="0"/>
          </a:p>
        </p:txBody>
      </p:sp>
      <p:sp>
        <p:nvSpPr>
          <p:cNvPr id="214" name="Google Shape;214;p17"/>
          <p:cNvSpPr txBox="1">
            <a:spLocks noGrp="1"/>
          </p:cNvSpPr>
          <p:nvPr>
            <p:ph type="title"/>
          </p:nvPr>
        </p:nvSpPr>
        <p:spPr>
          <a:xfrm>
            <a:off x="175652" y="271984"/>
            <a:ext cx="8520600" cy="636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/>
            <a:r>
              <a:rPr lang="en" dirty="0"/>
              <a:t>Computing with Combinational Circuits</a:t>
            </a:r>
            <a:endParaRPr dirty="0"/>
          </a:p>
        </p:txBody>
      </p:sp>
      <p:sp>
        <p:nvSpPr>
          <p:cNvPr id="215" name="Google Shape;215;p17"/>
          <p:cNvSpPr txBox="1"/>
          <p:nvPr/>
        </p:nvSpPr>
        <p:spPr>
          <a:xfrm>
            <a:off x="3369236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16" name="Google Shape;216;p17"/>
          <p:cNvCxnSpPr/>
          <p:nvPr/>
        </p:nvCxnSpPr>
        <p:spPr>
          <a:xfrm rot="5400000">
            <a:off x="3263671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7" name="Google Shape;217;p17"/>
          <p:cNvCxnSpPr/>
          <p:nvPr/>
        </p:nvCxnSpPr>
        <p:spPr>
          <a:xfrm rot="5400000">
            <a:off x="3470875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8" name="Google Shape;218;p17"/>
          <p:cNvCxnSpPr/>
          <p:nvPr/>
        </p:nvCxnSpPr>
        <p:spPr>
          <a:xfrm rot="5400000">
            <a:off x="3370350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19" name="Google Shape;219;p17"/>
          <p:cNvCxnSpPr/>
          <p:nvPr/>
        </p:nvCxnSpPr>
        <p:spPr>
          <a:xfrm rot="10800000">
            <a:off x="3050293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20" name="Google Shape;220;p17"/>
          <p:cNvSpPr txBox="1"/>
          <p:nvPr/>
        </p:nvSpPr>
        <p:spPr>
          <a:xfrm>
            <a:off x="2602599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21" name="Google Shape;221;p17"/>
          <p:cNvCxnSpPr/>
          <p:nvPr/>
        </p:nvCxnSpPr>
        <p:spPr>
          <a:xfrm rot="5400000">
            <a:off x="2497035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2" name="Google Shape;222;p17"/>
          <p:cNvCxnSpPr/>
          <p:nvPr/>
        </p:nvCxnSpPr>
        <p:spPr>
          <a:xfrm rot="5400000">
            <a:off x="2704239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3" name="Google Shape;223;p17"/>
          <p:cNvCxnSpPr/>
          <p:nvPr/>
        </p:nvCxnSpPr>
        <p:spPr>
          <a:xfrm rot="5400000">
            <a:off x="2603712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4" name="Google Shape;224;p17"/>
          <p:cNvCxnSpPr/>
          <p:nvPr/>
        </p:nvCxnSpPr>
        <p:spPr>
          <a:xfrm rot="10800000">
            <a:off x="2283656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25" name="Google Shape;225;p17"/>
          <p:cNvSpPr txBox="1"/>
          <p:nvPr/>
        </p:nvSpPr>
        <p:spPr>
          <a:xfrm>
            <a:off x="1833644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26" name="Google Shape;226;p17"/>
          <p:cNvCxnSpPr/>
          <p:nvPr/>
        </p:nvCxnSpPr>
        <p:spPr>
          <a:xfrm rot="5400000">
            <a:off x="1728080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7" name="Google Shape;227;p17"/>
          <p:cNvCxnSpPr/>
          <p:nvPr/>
        </p:nvCxnSpPr>
        <p:spPr>
          <a:xfrm rot="5400000">
            <a:off x="1935284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8" name="Google Shape;228;p17"/>
          <p:cNvCxnSpPr/>
          <p:nvPr/>
        </p:nvCxnSpPr>
        <p:spPr>
          <a:xfrm rot="5400000">
            <a:off x="1834756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29" name="Google Shape;229;p17"/>
          <p:cNvCxnSpPr/>
          <p:nvPr/>
        </p:nvCxnSpPr>
        <p:spPr>
          <a:xfrm rot="10800000">
            <a:off x="1514700" y="5154211"/>
            <a:ext cx="3168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0" name="Google Shape;230;p17"/>
          <p:cNvSpPr txBox="1"/>
          <p:nvPr/>
        </p:nvSpPr>
        <p:spPr>
          <a:xfrm>
            <a:off x="1064688" y="4929611"/>
            <a:ext cx="450300" cy="45030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/>
              <a:t>FA</a:t>
            </a:r>
            <a:endParaRPr/>
          </a:p>
        </p:txBody>
      </p:sp>
      <p:cxnSp>
        <p:nvCxnSpPr>
          <p:cNvPr id="231" name="Google Shape;231;p17"/>
          <p:cNvCxnSpPr/>
          <p:nvPr/>
        </p:nvCxnSpPr>
        <p:spPr>
          <a:xfrm rot="5400000">
            <a:off x="959125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2" name="Google Shape;232;p17"/>
          <p:cNvCxnSpPr/>
          <p:nvPr/>
        </p:nvCxnSpPr>
        <p:spPr>
          <a:xfrm rot="5400000">
            <a:off x="1166329" y="4705275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3" name="Google Shape;233;p17"/>
          <p:cNvCxnSpPr/>
          <p:nvPr/>
        </p:nvCxnSpPr>
        <p:spPr>
          <a:xfrm rot="5400000">
            <a:off x="1065800" y="5608928"/>
            <a:ext cx="450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4" name="Google Shape;234;p17"/>
          <p:cNvCxnSpPr/>
          <p:nvPr/>
        </p:nvCxnSpPr>
        <p:spPr>
          <a:xfrm flipH="1">
            <a:off x="573845" y="5154211"/>
            <a:ext cx="4887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35" name="Google Shape;235;p17"/>
          <p:cNvCxnSpPr/>
          <p:nvPr/>
        </p:nvCxnSpPr>
        <p:spPr>
          <a:xfrm flipH="1">
            <a:off x="3820305" y="5154211"/>
            <a:ext cx="488700" cy="72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36" name="Google Shape;236;p17"/>
          <p:cNvSpPr txBox="1"/>
          <p:nvPr/>
        </p:nvSpPr>
        <p:spPr>
          <a:xfrm>
            <a:off x="1026017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7" name="Google Shape;237;p17"/>
          <p:cNvSpPr txBox="1"/>
          <p:nvPr/>
        </p:nvSpPr>
        <p:spPr>
          <a:xfrm>
            <a:off x="1236069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8" name="Google Shape;238;p17"/>
          <p:cNvSpPr txBox="1"/>
          <p:nvPr/>
        </p:nvSpPr>
        <p:spPr>
          <a:xfrm>
            <a:off x="1797291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9" name="Google Shape;239;p17"/>
          <p:cNvSpPr txBox="1"/>
          <p:nvPr/>
        </p:nvSpPr>
        <p:spPr>
          <a:xfrm>
            <a:off x="2007343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0" name="Google Shape;240;p17"/>
          <p:cNvSpPr txBox="1"/>
          <p:nvPr/>
        </p:nvSpPr>
        <p:spPr>
          <a:xfrm>
            <a:off x="2568565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1" name="Google Shape;241;p17"/>
          <p:cNvSpPr txBox="1"/>
          <p:nvPr/>
        </p:nvSpPr>
        <p:spPr>
          <a:xfrm>
            <a:off x="2778617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2" name="Google Shape;242;p17"/>
          <p:cNvSpPr txBox="1"/>
          <p:nvPr/>
        </p:nvSpPr>
        <p:spPr>
          <a:xfrm>
            <a:off x="3339839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A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3" name="Google Shape;243;p17"/>
          <p:cNvSpPr txBox="1"/>
          <p:nvPr/>
        </p:nvSpPr>
        <p:spPr>
          <a:xfrm>
            <a:off x="3549891" y="4128232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B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4" name="Google Shape;244;p17"/>
          <p:cNvSpPr txBox="1"/>
          <p:nvPr/>
        </p:nvSpPr>
        <p:spPr>
          <a:xfrm>
            <a:off x="1150596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5" name="Google Shape;245;p17"/>
          <p:cNvSpPr txBox="1"/>
          <p:nvPr/>
        </p:nvSpPr>
        <p:spPr>
          <a:xfrm>
            <a:off x="1921869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6" name="Google Shape;246;p17"/>
          <p:cNvSpPr txBox="1"/>
          <p:nvPr/>
        </p:nvSpPr>
        <p:spPr>
          <a:xfrm>
            <a:off x="2693143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7" name="Google Shape;247;p17"/>
          <p:cNvSpPr txBox="1"/>
          <p:nvPr/>
        </p:nvSpPr>
        <p:spPr>
          <a:xfrm>
            <a:off x="3464417" y="57469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S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8" name="Google Shape;248;p17"/>
          <p:cNvSpPr txBox="1"/>
          <p:nvPr/>
        </p:nvSpPr>
        <p:spPr>
          <a:xfrm>
            <a:off x="1503774" y="47563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9" name="Google Shape;249;p17"/>
          <p:cNvSpPr txBox="1"/>
          <p:nvPr/>
        </p:nvSpPr>
        <p:spPr>
          <a:xfrm>
            <a:off x="2275048" y="47563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0" name="Google Shape;250;p17"/>
          <p:cNvSpPr txBox="1"/>
          <p:nvPr/>
        </p:nvSpPr>
        <p:spPr>
          <a:xfrm>
            <a:off x="3046322" y="4756380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1" name="Google Shape;251;p17"/>
          <p:cNvSpPr txBox="1"/>
          <p:nvPr/>
        </p:nvSpPr>
        <p:spPr>
          <a:xfrm>
            <a:off x="4274796" y="4945875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2" name="Google Shape;252;p17"/>
          <p:cNvSpPr txBox="1"/>
          <p:nvPr/>
        </p:nvSpPr>
        <p:spPr>
          <a:xfrm>
            <a:off x="293848" y="4938611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baseline="-25000"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baseline="-250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3" name="Google Shape;253;p17"/>
          <p:cNvSpPr txBox="1">
            <a:spLocks noGrp="1"/>
          </p:cNvSpPr>
          <p:nvPr>
            <p:ph type="body" idx="1"/>
          </p:nvPr>
        </p:nvSpPr>
        <p:spPr>
          <a:xfrm>
            <a:off x="4249738" y="3651647"/>
            <a:ext cx="4378200" cy="14808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buNone/>
            </a:pPr>
            <a:r>
              <a:rPr lang="en" dirty="0"/>
              <a:t>… a 4-bit ripple carry adder!</a:t>
            </a:r>
            <a:endParaRPr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" dirty="0"/>
              <a:t>Adds by columns</a:t>
            </a:r>
            <a:endParaRPr dirty="0"/>
          </a:p>
          <a:p>
            <a:pPr lvl="1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" dirty="0"/>
              <a:t>Propagation delay</a:t>
            </a:r>
            <a:endParaRPr dirty="0"/>
          </a:p>
        </p:txBody>
      </p:sp>
      <p:sp>
        <p:nvSpPr>
          <p:cNvPr id="254" name="Google Shape;254;p17"/>
          <p:cNvSpPr txBox="1">
            <a:spLocks noGrp="1"/>
          </p:cNvSpPr>
          <p:nvPr>
            <p:ph type="body" idx="1"/>
          </p:nvPr>
        </p:nvSpPr>
        <p:spPr>
          <a:xfrm>
            <a:off x="5207048" y="4699247"/>
            <a:ext cx="3564900" cy="450300"/>
          </a:xfrm>
          <a:prstGeom prst="rect">
            <a:avLst/>
          </a:prstGeom>
        </p:spPr>
        <p:txBody>
          <a:bodyPr spcFirstLastPara="1" vert="horz" wrap="square" lIns="91425" tIns="91425" rIns="91425" bIns="91425" numCol="1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lnSpc>
                <a:spcPct val="115000"/>
              </a:lnSpc>
              <a:spcAft>
                <a:spcPts val="1600"/>
              </a:spcAft>
              <a:buNone/>
            </a:pPr>
            <a:r>
              <a:rPr lang="en" sz="1400"/>
              <a:t>= 9</a:t>
            </a:r>
            <a:endParaRPr sz="1400"/>
          </a:p>
        </p:txBody>
      </p:sp>
      <p:sp>
        <p:nvSpPr>
          <p:cNvPr id="255" name="Google Shape;255;p17"/>
          <p:cNvSpPr txBox="1">
            <a:spLocks noGrp="1"/>
          </p:cNvSpPr>
          <p:nvPr>
            <p:ph type="body" idx="1"/>
          </p:nvPr>
        </p:nvSpPr>
        <p:spPr>
          <a:xfrm>
            <a:off x="5580789" y="4851891"/>
            <a:ext cx="891900" cy="2595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vert="horz" wrap="square" lIns="91425" tIns="91425" rIns="91425" bIns="91425" numCol="1" anchor="ctr" anchorCtr="0" compatLnSpc="1">
            <a:prstTxWarp prst="textNoShape">
              <a:avLst/>
            </a:prstTxWarp>
            <a:noAutofit/>
          </a:bodyPr>
          <a:lstStyle/>
          <a:p>
            <a:pPr marL="0" indent="0" algn="ctr">
              <a:lnSpc>
                <a:spcPct val="115000"/>
              </a:lnSpc>
              <a:buNone/>
            </a:pPr>
            <a:r>
              <a:rPr lang="en" sz="1400" dirty="0">
                <a:solidFill>
                  <a:srgbClr val="0000FF"/>
                </a:solidFill>
              </a:rPr>
              <a:t>(2</a:t>
            </a:r>
            <a:r>
              <a:rPr lang="en" sz="1400" i="1" dirty="0">
                <a:solidFill>
                  <a:srgbClr val="0000FF"/>
                </a:solidFill>
              </a:rPr>
              <a:t>n</a:t>
            </a:r>
            <a:r>
              <a:rPr lang="en" sz="1400" dirty="0">
                <a:solidFill>
                  <a:srgbClr val="0000FF"/>
                </a:solidFill>
              </a:rPr>
              <a:t> + 1)</a:t>
            </a:r>
            <a:endParaRPr sz="1400" dirty="0">
              <a:solidFill>
                <a:srgbClr val="0000FF"/>
              </a:solidFill>
            </a:endParaRPr>
          </a:p>
        </p:txBody>
      </p:sp>
      <p:sp>
        <p:nvSpPr>
          <p:cNvPr id="256" name="Google Shape;256;p17"/>
          <p:cNvSpPr txBox="1"/>
          <p:nvPr/>
        </p:nvSpPr>
        <p:spPr>
          <a:xfrm>
            <a:off x="6979025" y="4924325"/>
            <a:ext cx="1557900" cy="608100"/>
          </a:xfrm>
          <a:prstGeom prst="rect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">
                <a:solidFill>
                  <a:srgbClr val="0000FF"/>
                </a:solidFill>
              </a:rPr>
              <a:t>Adder-4</a:t>
            </a:r>
            <a:endParaRPr>
              <a:solidFill>
                <a:srgbClr val="0000FF"/>
              </a:solidFill>
            </a:endParaRPr>
          </a:p>
        </p:txBody>
      </p:sp>
      <p:cxnSp>
        <p:nvCxnSpPr>
          <p:cNvPr id="257" name="Google Shape;257;p17"/>
          <p:cNvCxnSpPr/>
          <p:nvPr/>
        </p:nvCxnSpPr>
        <p:spPr>
          <a:xfrm rot="5400000">
            <a:off x="7252680" y="4750365"/>
            <a:ext cx="3600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58" name="Google Shape;258;p17"/>
          <p:cNvCxnSpPr/>
          <p:nvPr/>
        </p:nvCxnSpPr>
        <p:spPr>
          <a:xfrm rot="5400000">
            <a:off x="7917071" y="4750365"/>
            <a:ext cx="3600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sp>
        <p:nvSpPr>
          <p:cNvPr id="259" name="Google Shape;259;p17"/>
          <p:cNvSpPr txBox="1"/>
          <p:nvPr/>
        </p:nvSpPr>
        <p:spPr>
          <a:xfrm>
            <a:off x="7274417" y="4252811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60" name="Google Shape;260;p17"/>
          <p:cNvSpPr txBox="1"/>
          <p:nvPr/>
        </p:nvSpPr>
        <p:spPr>
          <a:xfrm>
            <a:off x="7941669" y="4252811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B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cxnSp>
        <p:nvCxnSpPr>
          <p:cNvPr id="261" name="Google Shape;261;p17"/>
          <p:cNvCxnSpPr/>
          <p:nvPr/>
        </p:nvCxnSpPr>
        <p:spPr>
          <a:xfrm flipH="1">
            <a:off x="7376388" y="46639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62" name="Google Shape;262;p17"/>
          <p:cNvCxnSpPr/>
          <p:nvPr/>
        </p:nvCxnSpPr>
        <p:spPr>
          <a:xfrm flipH="1">
            <a:off x="8040150" y="4663911"/>
            <a:ext cx="111300" cy="879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3" name="Google Shape;263;p17"/>
          <p:cNvSpPr txBox="1"/>
          <p:nvPr/>
        </p:nvSpPr>
        <p:spPr>
          <a:xfrm>
            <a:off x="7232675" y="4496850"/>
            <a:ext cx="2550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rgbClr val="0000FF"/>
                </a:solidFill>
              </a:rPr>
              <a:t>4</a:t>
            </a:r>
            <a:endParaRPr sz="900">
              <a:solidFill>
                <a:srgbClr val="0000FF"/>
              </a:solidFill>
            </a:endParaRPr>
          </a:p>
        </p:txBody>
      </p:sp>
      <p:sp>
        <p:nvSpPr>
          <p:cNvPr id="264" name="Google Shape;264;p17"/>
          <p:cNvSpPr txBox="1"/>
          <p:nvPr/>
        </p:nvSpPr>
        <p:spPr>
          <a:xfrm>
            <a:off x="7892950" y="4496850"/>
            <a:ext cx="379200" cy="25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rgbClr val="0000FF"/>
                </a:solidFill>
              </a:rPr>
              <a:t>4</a:t>
            </a:r>
            <a:endParaRPr sz="900">
              <a:solidFill>
                <a:srgbClr val="0000FF"/>
              </a:solidFill>
            </a:endParaRPr>
          </a:p>
        </p:txBody>
      </p:sp>
      <p:cxnSp>
        <p:nvCxnSpPr>
          <p:cNvPr id="265" name="Google Shape;265;p17"/>
          <p:cNvCxnSpPr/>
          <p:nvPr/>
        </p:nvCxnSpPr>
        <p:spPr>
          <a:xfrm rot="10800000">
            <a:off x="8537852" y="5228093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6" name="Google Shape;266;p17"/>
          <p:cNvCxnSpPr/>
          <p:nvPr/>
        </p:nvCxnSpPr>
        <p:spPr>
          <a:xfrm rot="10800000">
            <a:off x="6660673" y="5228093"/>
            <a:ext cx="3168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7" name="Google Shape;267;p17"/>
          <p:cNvCxnSpPr/>
          <p:nvPr/>
        </p:nvCxnSpPr>
        <p:spPr>
          <a:xfrm rot="5400000">
            <a:off x="7578340" y="5710699"/>
            <a:ext cx="360000" cy="0"/>
          </a:xfrm>
          <a:prstGeom prst="straightConnector1">
            <a:avLst/>
          </a:pr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268" name="Google Shape;268;p17"/>
          <p:cNvCxnSpPr/>
          <p:nvPr/>
        </p:nvCxnSpPr>
        <p:spPr>
          <a:xfrm flipH="1">
            <a:off x="7702050" y="5624229"/>
            <a:ext cx="111300" cy="87900"/>
          </a:xfrm>
          <a:prstGeom prst="straightConnector1">
            <a:avLst/>
          </a:prstGeom>
          <a:noFill/>
          <a:ln w="9525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69" name="Google Shape;269;p17"/>
          <p:cNvSpPr txBox="1"/>
          <p:nvPr/>
        </p:nvSpPr>
        <p:spPr>
          <a:xfrm>
            <a:off x="7567600" y="5468900"/>
            <a:ext cx="4674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900">
                <a:solidFill>
                  <a:srgbClr val="0000FF"/>
                </a:solidFill>
              </a:rPr>
              <a:t>4</a:t>
            </a:r>
            <a:endParaRPr sz="900">
              <a:solidFill>
                <a:srgbClr val="0000FF"/>
              </a:solidFill>
            </a:endParaRPr>
          </a:p>
        </p:txBody>
      </p:sp>
      <p:sp>
        <p:nvSpPr>
          <p:cNvPr id="270" name="Google Shape;270;p17"/>
          <p:cNvSpPr txBox="1"/>
          <p:nvPr/>
        </p:nvSpPr>
        <p:spPr>
          <a:xfrm>
            <a:off x="7607039" y="5786084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S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1" name="Google Shape;271;p17"/>
          <p:cNvSpPr txBox="1"/>
          <p:nvPr/>
        </p:nvSpPr>
        <p:spPr>
          <a:xfrm>
            <a:off x="8796408" y="5155519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72" name="Google Shape;272;p17"/>
          <p:cNvSpPr txBox="1"/>
          <p:nvPr/>
        </p:nvSpPr>
        <p:spPr>
          <a:xfrm>
            <a:off x="6427252" y="5155519"/>
            <a:ext cx="467400" cy="1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 baseline="-2500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" name="Google Shape;999;g5d03733490_0_363">
            <a:extLst>
              <a:ext uri="{FF2B5EF4-FFF2-40B4-BE49-F238E27FC236}">
                <a16:creationId xmlns:a16="http://schemas.microsoft.com/office/drawing/2014/main" id="{90ADF51B-A743-F315-159B-B664B8646BD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mtClean="0"/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SzPts val="1200"/>
                <a:buNone/>
              </a:pPr>
              <a:t>6</a:t>
            </a:fld>
            <a:endParaRPr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10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0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3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g5d15df57d5_0_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7</a:t>
            </a:fld>
            <a:endParaRPr/>
          </a:p>
        </p:txBody>
      </p:sp>
      <p:grpSp>
        <p:nvGrpSpPr>
          <p:cNvPr id="1025" name="Google Shape;1025;g5d15df57d5_0_0"/>
          <p:cNvGrpSpPr/>
          <p:nvPr/>
        </p:nvGrpSpPr>
        <p:grpSpPr>
          <a:xfrm>
            <a:off x="1561866" y="2194560"/>
            <a:ext cx="5975985" cy="1763374"/>
            <a:chOff x="1561866" y="2194560"/>
            <a:chExt cx="5975985" cy="1763374"/>
          </a:xfrm>
        </p:grpSpPr>
        <p:pic>
          <p:nvPicPr>
            <p:cNvPr id="1026" name="Google Shape;1026;g5d15df57d5_0_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28800" y="2194560"/>
              <a:ext cx="5424901" cy="164592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27" name="Google Shape;1027;g5d15df57d5_0_0"/>
            <p:cNvSpPr txBox="1"/>
            <p:nvPr/>
          </p:nvSpPr>
          <p:spPr>
            <a:xfrm>
              <a:off x="1561866" y="2214281"/>
              <a:ext cx="3627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</a:t>
              </a:r>
              <a:endPara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8" name="Google Shape;1028;g5d15df57d5_0_0"/>
            <p:cNvSpPr txBox="1"/>
            <p:nvPr/>
          </p:nvSpPr>
          <p:spPr>
            <a:xfrm>
              <a:off x="1561866" y="2635586"/>
              <a:ext cx="3513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B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9" name="Google Shape;1029;g5d15df57d5_0_0"/>
            <p:cNvSpPr txBox="1"/>
            <p:nvPr/>
          </p:nvSpPr>
          <p:spPr>
            <a:xfrm>
              <a:off x="1561866" y="3496234"/>
              <a:ext cx="3483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C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30" name="Google Shape;1030;g5d15df57d5_0_0"/>
            <p:cNvSpPr txBox="1"/>
            <p:nvPr/>
          </p:nvSpPr>
          <p:spPr>
            <a:xfrm>
              <a:off x="7164051" y="2635586"/>
              <a:ext cx="3738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1" name="Google Shape;1031;g5d15df57d5_0_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Combining Multiple Logic Gates</a:t>
            </a:r>
            <a:endParaRPr/>
          </a:p>
        </p:txBody>
      </p:sp>
      <p:sp>
        <p:nvSpPr>
          <p:cNvPr id="1032" name="Google Shape;1032;g5d15df57d5_0_0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45720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n-US" dirty="0"/>
              <a:t>D = (NOT(</a:t>
            </a:r>
            <a:r>
              <a:rPr lang="en-US" b="1" dirty="0"/>
              <a:t>A</a:t>
            </a:r>
            <a:r>
              <a:rPr lang="en-US" dirty="0"/>
              <a:t> AND </a:t>
            </a:r>
            <a:r>
              <a:rPr lang="en-US" b="1" dirty="0"/>
              <a:t>B</a:t>
            </a:r>
            <a:r>
              <a:rPr lang="en-US" dirty="0"/>
              <a:t>)) AND (</a:t>
            </a:r>
            <a:r>
              <a:rPr lang="en-US" b="1" dirty="0"/>
              <a:t>A</a:t>
            </a:r>
            <a:r>
              <a:rPr lang="en-US" dirty="0"/>
              <a:t> OR (NOT </a:t>
            </a:r>
            <a:r>
              <a:rPr lang="en-US" b="1" dirty="0"/>
              <a:t>B </a:t>
            </a:r>
            <a:r>
              <a:rPr lang="en-US" dirty="0"/>
              <a:t>AND </a:t>
            </a:r>
            <a:r>
              <a:rPr lang="en-US" b="1" dirty="0"/>
              <a:t>C</a:t>
            </a:r>
            <a:r>
              <a:rPr lang="en-US" dirty="0"/>
              <a:t>))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356507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Google Shape;1051;p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Calibri"/>
              <a:buNone/>
            </a:pPr>
            <a:r>
              <a:rPr lang="en-US" i="0" u="none" strike="noStrike" cap="none" dirty="0">
                <a:latin typeface="Calibri"/>
                <a:ea typeface="Calibri"/>
                <a:cs typeface="Calibri"/>
                <a:sym typeface="Calibri"/>
              </a:rPr>
              <a:t>How to Represent Combinational Logic?</a:t>
            </a:r>
            <a:endParaRPr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2" name="Google Shape;1052;p44"/>
          <p:cNvSpPr txBox="1">
            <a:spLocks noGrp="1"/>
          </p:cNvSpPr>
          <p:nvPr>
            <p:ph type="body" idx="1"/>
          </p:nvPr>
        </p:nvSpPr>
        <p:spPr>
          <a:xfrm>
            <a:off x="457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Text Description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Circuit Diagram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Transistors and wires</a:t>
            </a:r>
            <a:endParaRPr/>
          </a:p>
          <a:p>
            <a:pPr marL="742950" marR="0" lvl="1" indent="-28575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Logic Gates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Truth Table</a:t>
            </a:r>
            <a:endParaRPr/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✓"/>
            </a:pPr>
            <a:r>
              <a:rPr lang="en-US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Boolean Expression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397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1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FF0000"/>
              </a:buClr>
              <a:buSzPts val="3200"/>
              <a:buFont typeface="Arial"/>
              <a:buChar char="✓"/>
            </a:pPr>
            <a:r>
              <a:rPr lang="en-US" sz="3200" b="0" i="1" u="none" strike="noStrike" cap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All are equivalent</a:t>
            </a:r>
            <a:endParaRPr/>
          </a:p>
        </p:txBody>
      </p:sp>
      <p:sp>
        <p:nvSpPr>
          <p:cNvPr id="1053" name="Google Shape;1053;p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4289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F3F5D68-514A-976E-9A0F-B04F6359DF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17644"/>
            <a:ext cx="7772400" cy="1470025"/>
          </a:xfrm>
        </p:spPr>
        <p:txBody>
          <a:bodyPr/>
          <a:lstStyle/>
          <a:p>
            <a:r>
              <a:rPr lang="en-US" dirty="0"/>
              <a:t>Useful Combinational Circuits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D33DC8-FAC8-13C2-1723-F78F1A51DA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00AE6E-C483-4C75-BDA9-8B13FA0D6F8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777751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19195</TotalTime>
  <Words>3763</Words>
  <Application>Microsoft Macintosh PowerPoint</Application>
  <PresentationFormat>On-screen Show (4:3)</PresentationFormat>
  <Paragraphs>1501</Paragraphs>
  <Slides>52</Slides>
  <Notes>49</Notes>
  <HiddenSlides>1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6" baseType="lpstr">
      <vt:lpstr>Arial</vt:lpstr>
      <vt:lpstr>Arial Narrow</vt:lpstr>
      <vt:lpstr>Calibri</vt:lpstr>
      <vt:lpstr>Courier</vt:lpstr>
      <vt:lpstr>Courier New</vt:lpstr>
      <vt:lpstr>Cutive</vt:lpstr>
      <vt:lpstr>Graphik-Medium</vt:lpstr>
      <vt:lpstr>Helvetica Neue</vt:lpstr>
      <vt:lpstr>Noto Sans Symbols</vt:lpstr>
      <vt:lpstr>Roboto Regular</vt:lpstr>
      <vt:lpstr>Times</vt:lpstr>
      <vt:lpstr>Times New Roman</vt:lpstr>
      <vt:lpstr>Wingdings</vt:lpstr>
      <vt:lpstr>UWTheme-351-Au18</vt:lpstr>
      <vt:lpstr>Combinational Logic Sequential Logic CPU Datapath</vt:lpstr>
      <vt:lpstr>Synchronous Digital Systems (SDS)</vt:lpstr>
      <vt:lpstr>Combinational vs. Sequential Logic</vt:lpstr>
      <vt:lpstr>Simple Logic Gates</vt:lpstr>
      <vt:lpstr>More Simple Logic Gates</vt:lpstr>
      <vt:lpstr>Computing with Combinational Circuits</vt:lpstr>
      <vt:lpstr>Combining Multiple Logic Gates</vt:lpstr>
      <vt:lpstr>How to Represent Combinational Logic?</vt:lpstr>
      <vt:lpstr>Useful Combinational Circuits</vt:lpstr>
      <vt:lpstr>Data Multiplexor (MUX)</vt:lpstr>
      <vt:lpstr>Implementing a 1-bit 2-to-1 MUX </vt:lpstr>
      <vt:lpstr>1-bit 4-to-1 MUX</vt:lpstr>
      <vt:lpstr>Another Design for 4-to-1 MUX</vt:lpstr>
      <vt:lpstr>Decoder</vt:lpstr>
      <vt:lpstr>Demultiplexer (Demux)</vt:lpstr>
      <vt:lpstr>Single-Bit Binary Adder (Half Adder)</vt:lpstr>
      <vt:lpstr>What is this Circuit?</vt:lpstr>
      <vt:lpstr>Functional Unit</vt:lpstr>
      <vt:lpstr>Functional Unit:  Adder-Subtractor</vt:lpstr>
      <vt:lpstr>Combinational vs. Sequential Logic</vt:lpstr>
      <vt:lpstr>Sequential Logic </vt:lpstr>
      <vt:lpstr>Digital State Machines</vt:lpstr>
      <vt:lpstr>Accumulator Example</vt:lpstr>
      <vt:lpstr>First Try: Does this work?</vt:lpstr>
      <vt:lpstr>Second Try: How About This?</vt:lpstr>
      <vt:lpstr>Accumulator Revisited: Proper Timing</vt:lpstr>
      <vt:lpstr>Maximum Clock Frequency</vt:lpstr>
      <vt:lpstr>The Critical Path</vt:lpstr>
      <vt:lpstr>How do we go faster?</vt:lpstr>
      <vt:lpstr>Uses for State Elements</vt:lpstr>
      <vt:lpstr>RISC-V CPU Datapath, Control Intro</vt:lpstr>
      <vt:lpstr>Design Principles</vt:lpstr>
      <vt:lpstr>Summary !</vt:lpstr>
      <vt:lpstr>Your CPU in two parts</vt:lpstr>
      <vt:lpstr>Design Principles</vt:lpstr>
      <vt:lpstr>Storage Element: Register File</vt:lpstr>
      <vt:lpstr>Implementing R-Types</vt:lpstr>
      <vt:lpstr>PowerPoint Presentation</vt:lpstr>
      <vt:lpstr>Adding addi to datapath</vt:lpstr>
      <vt:lpstr>PowerPoint Presentation</vt:lpstr>
      <vt:lpstr>Adding lw to datapath</vt:lpstr>
      <vt:lpstr>PowerPoint Presentation</vt:lpstr>
      <vt:lpstr>Storage Element: Idealized Memory</vt:lpstr>
      <vt:lpstr>Current Datapath</vt:lpstr>
      <vt:lpstr>Adding sw to datapath</vt:lpstr>
      <vt:lpstr>PowerPoint Presentation</vt:lpstr>
      <vt:lpstr>PowerPoint Presentation</vt:lpstr>
      <vt:lpstr>Adding branches to datapath</vt:lpstr>
      <vt:lpstr>Adding jalr to datapath</vt:lpstr>
      <vt:lpstr>Adding jal to datapath</vt:lpstr>
      <vt:lpstr>Implementing lui</vt:lpstr>
      <vt:lpstr>Implementing auipc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Memory Allocation III CSE 351 Autumn 2016</dc:title>
  <dc:creator>Justin Hsia</dc:creator>
  <cp:lastModifiedBy>Arrvindh Shriraman</cp:lastModifiedBy>
  <cp:revision>125</cp:revision>
  <cp:lastPrinted>2019-11-27T18:57:14Z</cp:lastPrinted>
  <dcterms:created xsi:type="dcterms:W3CDTF">2016-11-27T02:39:48Z</dcterms:created>
  <dcterms:modified xsi:type="dcterms:W3CDTF">2024-11-16T04:29:33Z</dcterms:modified>
</cp:coreProperties>
</file>