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4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43E6-873E-4FC7-BD1B-5E2330352FB0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7C8CF-29AE-4679-88CB-6F762E9CD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6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C8CF-29AE-4679-88CB-6F762E9CD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2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000" cap="all" baseline="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2013/5/14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opencv.willowgarage.com/wiki/InstallGuid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v.willowgarage.com/wiki/" TargetMode="External"/><Relationship Id="rId2" Type="http://schemas.openxmlformats.org/officeDocument/2006/relationships/hyperlink" Target="http://www.mathworks.com/matlabcentra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Tutorial on </a:t>
            </a:r>
            <a:r>
              <a:rPr lang="en-US" cap="none" dirty="0" err="1" smtClean="0"/>
              <a:t>Matlab</a:t>
            </a:r>
            <a:r>
              <a:rPr lang="en-US" cap="none" dirty="0" smtClean="0"/>
              <a:t> and </a:t>
            </a:r>
            <a:r>
              <a:rPr lang="en-US" cap="none" dirty="0" err="1" smtClean="0"/>
              <a:t>OpenCV</a:t>
            </a:r>
            <a:endParaRPr lang="en-US" cap="none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270576" cy="230006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Rui</a:t>
            </a:r>
            <a:r>
              <a:rPr lang="en-US" dirty="0" smtClean="0"/>
              <a:t> Ma</a:t>
            </a:r>
          </a:p>
          <a:p>
            <a:r>
              <a:rPr lang="en-US" dirty="0" smtClean="0"/>
              <a:t>TA of CMPT 414</a:t>
            </a:r>
          </a:p>
          <a:p>
            <a:r>
              <a:rPr lang="en-US" dirty="0" smtClean="0"/>
              <a:t>May 14, 2013</a:t>
            </a:r>
          </a:p>
          <a:p>
            <a:endParaRPr lang="en-US" sz="2600" dirty="0" smtClean="0"/>
          </a:p>
          <a:p>
            <a:r>
              <a:rPr lang="en-US" sz="2600" dirty="0" smtClean="0"/>
              <a:t>Office hours: </a:t>
            </a:r>
            <a:r>
              <a:rPr lang="en-US" sz="2600" dirty="0"/>
              <a:t>Fridays </a:t>
            </a:r>
            <a:r>
              <a:rPr lang="en-US" sz="2600" dirty="0" smtClean="0"/>
              <a:t>11:00-12:00, CSIL </a:t>
            </a:r>
            <a:r>
              <a:rPr lang="en-US" sz="2600" dirty="0"/>
              <a:t>TA Office 1 (ASB 9838)</a:t>
            </a:r>
          </a:p>
        </p:txBody>
      </p:sp>
    </p:spTree>
    <p:extLst>
      <p:ext uri="{BB962C8B-B14F-4D97-AF65-F5344CB8AC3E}">
        <p14:creationId xmlns:p14="http://schemas.microsoft.com/office/powerpoint/2010/main" val="39233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 and Function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Script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not have arguments and return </a:t>
            </a:r>
            <a:r>
              <a:rPr lang="en-US" dirty="0" smtClean="0"/>
              <a:t>values</a:t>
            </a:r>
          </a:p>
          <a:p>
            <a:pPr lvl="1"/>
            <a:r>
              <a:rPr lang="en-US" dirty="0" smtClean="0"/>
              <a:t>just </a:t>
            </a:r>
            <a:r>
              <a:rPr lang="en-US" dirty="0"/>
              <a:t>a group of </a:t>
            </a:r>
            <a:r>
              <a:rPr lang="en-US" dirty="0" smtClean="0"/>
              <a:t>commands</a:t>
            </a:r>
          </a:p>
          <a:p>
            <a:pPr lvl="1"/>
            <a:endParaRPr lang="en-US" dirty="0"/>
          </a:p>
          <a:p>
            <a:r>
              <a:rPr lang="en-US" dirty="0" smtClean="0"/>
              <a:t>Function</a:t>
            </a:r>
          </a:p>
          <a:p>
            <a:pPr lvl="1"/>
            <a:r>
              <a:rPr lang="en-US" dirty="0"/>
              <a:t>has arguments and usually with a </a:t>
            </a:r>
            <a:r>
              <a:rPr lang="en-US" dirty="0" smtClean="0"/>
              <a:t>return list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rt_val_list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f(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param_list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…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(function body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dirty="0">
                <a:cs typeface="Courier New" pitchFamily="49" charset="0"/>
              </a:rPr>
              <a:t>Usually function is stored as a m file named as </a:t>
            </a:r>
            <a:r>
              <a:rPr lang="en-US" dirty="0" smtClean="0">
                <a:cs typeface="Courier New" pitchFamily="49" charset="0"/>
              </a:rPr>
              <a:t>*.</a:t>
            </a:r>
            <a:r>
              <a:rPr lang="en-US" dirty="0">
                <a:cs typeface="Courier New" pitchFamily="49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9711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M-file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A script file or a </a:t>
            </a:r>
            <a:r>
              <a:rPr lang="en-US" dirty="0"/>
              <a:t>simple text file where you can place MATLAB </a:t>
            </a:r>
            <a:r>
              <a:rPr lang="en-US" dirty="0" smtClean="0"/>
              <a:t>commands</a:t>
            </a:r>
          </a:p>
          <a:p>
            <a:endParaRPr lang="en-US" dirty="0"/>
          </a:p>
          <a:p>
            <a:r>
              <a:rPr lang="en-US" dirty="0" smtClean="0"/>
              <a:t>Be organized and effective when writing complicated codes</a:t>
            </a:r>
          </a:p>
          <a:p>
            <a:endParaRPr lang="en-US" dirty="0"/>
          </a:p>
          <a:p>
            <a:r>
              <a:rPr lang="en-US" dirty="0" smtClean="0"/>
              <a:t>Create: File-&gt;New-&gt;Script</a:t>
            </a:r>
          </a:p>
          <a:p>
            <a:endParaRPr lang="en-US" dirty="0"/>
          </a:p>
          <a:p>
            <a:r>
              <a:rPr lang="en-US" dirty="0" smtClean="0"/>
              <a:t>Run: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test.m</a:t>
            </a:r>
            <a:r>
              <a:rPr lang="en-US" dirty="0" smtClean="0"/>
              <a:t>, type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test</a:t>
            </a:r>
            <a:r>
              <a:rPr lang="en-US" dirty="0" smtClean="0"/>
              <a:t> in </a:t>
            </a:r>
            <a:r>
              <a:rPr lang="en-US" dirty="0" err="1" smtClean="0"/>
              <a:t>Matlab</a:t>
            </a:r>
            <a:r>
              <a:rPr lang="en-US" dirty="0" smtClean="0"/>
              <a:t> command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I/O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A </a:t>
            </a:r>
            <a:r>
              <a:rPr lang="en-US" sz="3300" dirty="0"/>
              <a:t>native file </a:t>
            </a:r>
            <a:r>
              <a:rPr lang="en-US" sz="3300" dirty="0" smtClean="0"/>
              <a:t>format </a:t>
            </a:r>
            <a:r>
              <a:rPr lang="en-US" sz="3300" dirty="0" smtClean="0">
                <a:latin typeface="Courier New" pitchFamily="49" charset="0"/>
                <a:cs typeface="Courier New" pitchFamily="49" charset="0"/>
              </a:rPr>
              <a:t>mat</a:t>
            </a:r>
            <a:r>
              <a:rPr lang="en-US" sz="3300" dirty="0" smtClean="0"/>
              <a:t> </a:t>
            </a:r>
            <a:r>
              <a:rPr lang="en-US" sz="3300" dirty="0"/>
              <a:t>to save and load </a:t>
            </a:r>
            <a:r>
              <a:rPr lang="en-US" sz="3300" dirty="0" smtClean="0"/>
              <a:t>workspaces </a:t>
            </a:r>
          </a:p>
          <a:p>
            <a:r>
              <a:rPr lang="en-US" sz="3300" dirty="0" smtClean="0"/>
              <a:t>Use </a:t>
            </a:r>
            <a:r>
              <a:rPr lang="en-US" sz="3300" dirty="0"/>
              <a:t>keywords </a:t>
            </a:r>
            <a:r>
              <a:rPr lang="en-US" sz="3300" dirty="0">
                <a:latin typeface="Courier New" pitchFamily="49" charset="0"/>
              </a:rPr>
              <a:t>load</a:t>
            </a:r>
            <a:r>
              <a:rPr lang="en-US" sz="3300" dirty="0"/>
              <a:t> and </a:t>
            </a:r>
            <a:r>
              <a:rPr lang="en-US" sz="3300" dirty="0" smtClean="0">
                <a:latin typeface="Courier New" pitchFamily="49" charset="0"/>
              </a:rPr>
              <a:t>save</a:t>
            </a:r>
          </a:p>
          <a:p>
            <a:endParaRPr lang="en-US" dirty="0" smtClean="0"/>
          </a:p>
          <a:p>
            <a:pPr marL="0" indent="0"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save test</a:t>
            </a:r>
          </a:p>
          <a:p>
            <a:pPr marL="1084263" lvl="1" indent="-34131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600" dirty="0" smtClean="0">
                <a:solidFill>
                  <a:srgbClr val="000000"/>
                </a:solidFill>
              </a:rPr>
              <a:t>		% </a:t>
            </a:r>
            <a:r>
              <a:rPr lang="en-US" altLang="zh-CN" dirty="0">
                <a:solidFill>
                  <a:srgbClr val="000000"/>
                </a:solidFill>
              </a:rPr>
              <a:t>creates </a:t>
            </a:r>
            <a:r>
              <a:rPr lang="en-US" altLang="zh-CN" dirty="0" err="1" smtClean="0">
                <a:solidFill>
                  <a:srgbClr val="000000"/>
                </a:solidFill>
              </a:rPr>
              <a:t>test.mat</a:t>
            </a:r>
            <a:r>
              <a:rPr lang="en-US" altLang="zh-CN" dirty="0" smtClean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with all variables </a:t>
            </a:r>
            <a:endParaRPr lang="en-US" altLang="zh-CN" sz="2600" dirty="0">
              <a:solidFill>
                <a:srgbClr val="000000"/>
              </a:solidFill>
            </a:endParaRPr>
          </a:p>
          <a:p>
            <a:pPr marL="0" indent="0"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save test a </a:t>
            </a:r>
            <a:r>
              <a:rPr lang="en-US" altLang="zh-CN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 </a:t>
            </a:r>
          </a:p>
          <a:p>
            <a:pPr marL="1084263" lvl="1" indent="-34131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600" dirty="0">
                <a:solidFill>
                  <a:srgbClr val="000000"/>
                </a:solidFill>
              </a:rPr>
              <a:t>	</a:t>
            </a:r>
            <a:r>
              <a:rPr lang="en-US" altLang="zh-CN" sz="2600" dirty="0" smtClean="0">
                <a:solidFill>
                  <a:srgbClr val="000000"/>
                </a:solidFill>
              </a:rPr>
              <a:t>	% </a:t>
            </a:r>
            <a:r>
              <a:rPr lang="en-US" altLang="zh-CN" sz="2600" dirty="0">
                <a:solidFill>
                  <a:srgbClr val="000000"/>
                </a:solidFill>
              </a:rPr>
              <a:t>save only variables a and b </a:t>
            </a:r>
          </a:p>
          <a:p>
            <a:pPr marL="0" indent="0"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load test</a:t>
            </a:r>
            <a:endParaRPr lang="en-US" altLang="zh-CN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1084263" lvl="1" indent="-34131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600" dirty="0">
                <a:solidFill>
                  <a:srgbClr val="000000"/>
                </a:solidFill>
              </a:rPr>
              <a:t>	</a:t>
            </a:r>
            <a:r>
              <a:rPr lang="en-US" altLang="zh-CN" sz="2600" dirty="0" smtClean="0">
                <a:solidFill>
                  <a:srgbClr val="000000"/>
                </a:solidFill>
              </a:rPr>
              <a:t>	% </a:t>
            </a:r>
            <a:r>
              <a:rPr lang="en-US" altLang="zh-CN" sz="2600" dirty="0">
                <a:solidFill>
                  <a:srgbClr val="000000"/>
                </a:solidFill>
              </a:rPr>
              <a:t>load </a:t>
            </a:r>
            <a:r>
              <a:rPr lang="en-US" altLang="zh-CN" sz="2600" dirty="0" smtClean="0">
                <a:solidFill>
                  <a:srgbClr val="000000"/>
                </a:solidFill>
              </a:rPr>
              <a:t>session</a:t>
            </a:r>
          </a:p>
          <a:p>
            <a:pPr marL="0" indent="0"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clear </a:t>
            </a:r>
            <a:r>
              <a:rPr lang="en-US" altLang="zh-CN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all </a:t>
            </a:r>
          </a:p>
          <a:p>
            <a:pPr marL="1084263" lvl="1" indent="-34131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600" dirty="0">
                <a:solidFill>
                  <a:srgbClr val="000000"/>
                </a:solidFill>
              </a:rPr>
              <a:t>	</a:t>
            </a:r>
            <a:r>
              <a:rPr lang="en-US" altLang="zh-CN" sz="2600" dirty="0" smtClean="0">
                <a:solidFill>
                  <a:srgbClr val="000000"/>
                </a:solidFill>
              </a:rPr>
              <a:t>	% </a:t>
            </a:r>
            <a:r>
              <a:rPr lang="en-US" altLang="zh-CN" sz="2600" dirty="0">
                <a:solidFill>
                  <a:srgbClr val="000000"/>
                </a:solidFill>
              </a:rPr>
              <a:t>clear all variables </a:t>
            </a:r>
          </a:p>
          <a:p>
            <a:pPr marL="0" indent="0"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clear </a:t>
            </a:r>
            <a:r>
              <a:rPr lang="en-US" altLang="zh-CN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 b </a:t>
            </a:r>
          </a:p>
          <a:p>
            <a:pPr marL="1084263" lvl="1" indent="-34131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800" dirty="0">
                <a:solidFill>
                  <a:srgbClr val="000000"/>
                </a:solidFill>
              </a:rPr>
              <a:t>	</a:t>
            </a:r>
            <a:r>
              <a:rPr lang="en-US" altLang="zh-CN" sz="2800" dirty="0" smtClean="0">
                <a:solidFill>
                  <a:srgbClr val="000000"/>
                </a:solidFill>
              </a:rPr>
              <a:t>	</a:t>
            </a:r>
            <a:r>
              <a:rPr lang="en-US" altLang="zh-CN" sz="2600" dirty="0" smtClean="0">
                <a:solidFill>
                  <a:srgbClr val="000000"/>
                </a:solidFill>
              </a:rPr>
              <a:t>% </a:t>
            </a:r>
            <a:r>
              <a:rPr lang="en-US" altLang="zh-CN" sz="2600" dirty="0">
                <a:solidFill>
                  <a:srgbClr val="000000"/>
                </a:solidFill>
              </a:rPr>
              <a:t>clear variables a and b </a:t>
            </a:r>
          </a:p>
          <a:p>
            <a:pPr marL="1084263" lvl="1" indent="-34131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zh-CN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- 2D Plots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</a:rPr>
              <a:t>plot(</a:t>
            </a:r>
            <a:r>
              <a:rPr lang="en-US" dirty="0" err="1">
                <a:latin typeface="Courier New" pitchFamily="49" charset="0"/>
              </a:rPr>
              <a:t>xdata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</a:rPr>
              <a:t>ydata</a:t>
            </a:r>
            <a:r>
              <a:rPr lang="en-US" dirty="0">
                <a:latin typeface="Courier New" pitchFamily="49" charset="0"/>
              </a:rPr>
              <a:t>, ‘</a:t>
            </a:r>
            <a:r>
              <a:rPr lang="en-US" dirty="0" err="1">
                <a:latin typeface="Courier New" pitchFamily="49" charset="0"/>
              </a:rPr>
              <a:t>marker_style</a:t>
            </a:r>
            <a:r>
              <a:rPr lang="en-US" dirty="0">
                <a:latin typeface="Courier New" pitchFamily="49" charset="0"/>
              </a:rPr>
              <a:t>’);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example</a:t>
            </a:r>
          </a:p>
          <a:p>
            <a:pPr marL="274320" lvl="1" indent="0">
              <a:buNone/>
            </a:pPr>
            <a:r>
              <a:rPr lang="en-US" sz="2000" dirty="0" smtClean="0">
                <a:latin typeface="Courier New" pitchFamily="49" charset="0"/>
              </a:rPr>
              <a:t>x</a:t>
            </a:r>
            <a:r>
              <a:rPr lang="en-US" sz="2000" dirty="0">
                <a:latin typeface="Courier New" pitchFamily="49" charset="0"/>
              </a:rPr>
              <a:t>=-5:0.1:5;</a:t>
            </a:r>
          </a:p>
          <a:p>
            <a:pPr marL="274320" lvl="1" indent="0">
              <a:buNone/>
            </a:pPr>
            <a:r>
              <a:rPr lang="en-US" sz="2000" dirty="0" err="1" smtClean="0">
                <a:latin typeface="Courier New" pitchFamily="49" charset="0"/>
              </a:rPr>
              <a:t>sqr</a:t>
            </a:r>
            <a:r>
              <a:rPr lang="en-US" sz="2000" dirty="0" smtClean="0">
                <a:latin typeface="Courier New" pitchFamily="49" charset="0"/>
              </a:rPr>
              <a:t>=x</a:t>
            </a:r>
            <a:r>
              <a:rPr lang="en-US" sz="2000" dirty="0">
                <a:latin typeface="Courier New" pitchFamily="49" charset="0"/>
              </a:rPr>
              <a:t>.^2;</a:t>
            </a:r>
          </a:p>
          <a:p>
            <a:pPr marL="274320" lvl="1" indent="0">
              <a:buNone/>
            </a:pPr>
            <a:r>
              <a:rPr lang="en-US" sz="2000" dirty="0" smtClean="0">
                <a:latin typeface="Courier New" pitchFamily="49" charset="0"/>
              </a:rPr>
              <a:t>pl1=plot(x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sqr</a:t>
            </a:r>
            <a:r>
              <a:rPr lang="en-US" sz="2000" dirty="0">
                <a:latin typeface="Courier New" pitchFamily="49" charset="0"/>
              </a:rPr>
              <a:t>, '</a:t>
            </a:r>
            <a:r>
              <a:rPr lang="en-US" sz="2000" dirty="0" err="1">
                <a:latin typeface="Courier New" pitchFamily="49" charset="0"/>
              </a:rPr>
              <a:t>r:s</a:t>
            </a:r>
            <a:r>
              <a:rPr lang="en-US" sz="2000" dirty="0">
                <a:latin typeface="Courier New" pitchFamily="49" charset="0"/>
              </a:rPr>
              <a:t>');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00" y="2852936"/>
            <a:ext cx="3600400" cy="316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3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- Annotation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title</a:t>
            </a:r>
            <a:r>
              <a:rPr lang="en-US" sz="2000" dirty="0">
                <a:latin typeface="Courier New" pitchFamily="49" charset="0"/>
              </a:rPr>
              <a:t>('Demo plot');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</a:rPr>
              <a:t>xlabel</a:t>
            </a:r>
            <a:r>
              <a:rPr lang="en-US" sz="2000" dirty="0">
                <a:latin typeface="Courier New" pitchFamily="49" charset="0"/>
              </a:rPr>
              <a:t>('X Axis');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</a:rPr>
              <a:t>ylabel</a:t>
            </a:r>
            <a:r>
              <a:rPr lang="en-US" sz="2000" dirty="0">
                <a:latin typeface="Courier New" pitchFamily="49" charset="0"/>
              </a:rPr>
              <a:t>('Y Axis');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</a:rPr>
              <a:t>  legend(pl1,'x^2'); </a:t>
            </a:r>
            <a:endParaRPr lang="en-US" sz="2000" dirty="0">
              <a:latin typeface="Courier New" pitchFamily="49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70139"/>
            <a:ext cx="3626346" cy="318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4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Subplots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subplot</a:t>
            </a:r>
            <a:r>
              <a:rPr lang="en-US" dirty="0" smtClean="0"/>
              <a:t> </a:t>
            </a:r>
            <a:r>
              <a:rPr lang="en-US" dirty="0"/>
              <a:t>to divide a plotting window into several </a:t>
            </a:r>
            <a:r>
              <a:rPr lang="en-US" dirty="0" smtClean="0"/>
              <a:t>panes</a:t>
            </a:r>
            <a:endParaRPr lang="en-US" dirty="0"/>
          </a:p>
          <a:p>
            <a:endParaRPr lang="en-US" dirty="0" smtClean="0"/>
          </a:p>
          <a:p>
            <a:pPr marL="274320" lvl="1" indent="0">
              <a:buNone/>
            </a:pPr>
            <a:r>
              <a:rPr lang="en-US" dirty="0" smtClean="0">
                <a:latin typeface="Courier New" pitchFamily="49" charset="0"/>
              </a:rPr>
              <a:t>x=0:0.1:10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marL="274320" lvl="1" indent="0">
              <a:buNone/>
            </a:pPr>
            <a:r>
              <a:rPr lang="en-US" dirty="0" smtClean="0">
                <a:latin typeface="Courier New" pitchFamily="49" charset="0"/>
              </a:rPr>
              <a:t>figure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marL="274320" lvl="1" indent="0">
              <a:buNone/>
            </a:pPr>
            <a:r>
              <a:rPr lang="en-US" dirty="0" smtClean="0">
                <a:latin typeface="Courier New" pitchFamily="49" charset="0"/>
              </a:rPr>
              <a:t>subplot(1,2,1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urier New" pitchFamily="49" charset="0"/>
              </a:rPr>
              <a:t>plot(</a:t>
            </a:r>
            <a:r>
              <a:rPr lang="en-US" dirty="0" err="1" smtClean="0">
                <a:latin typeface="Courier New" pitchFamily="49" charset="0"/>
              </a:rPr>
              <a:t>x,cos</a:t>
            </a:r>
            <a:r>
              <a:rPr lang="en-US" dirty="0" smtClean="0">
                <a:latin typeface="Courier New" pitchFamily="49" charset="0"/>
              </a:rPr>
              <a:t>(x</a:t>
            </a:r>
            <a:r>
              <a:rPr lang="en-US" dirty="0">
                <a:latin typeface="Courier New" pitchFamily="49" charset="0"/>
              </a:rPr>
              <a:t>),'r');</a:t>
            </a:r>
          </a:p>
          <a:p>
            <a:pPr marL="274320" lvl="1" indent="0">
              <a:buNone/>
            </a:pPr>
            <a:r>
              <a:rPr lang="en-US" dirty="0" smtClean="0">
                <a:latin typeface="Courier New" pitchFamily="49" charset="0"/>
              </a:rPr>
              <a:t>grid </a:t>
            </a:r>
            <a:r>
              <a:rPr lang="en-US" dirty="0">
                <a:latin typeface="Courier New" pitchFamily="49" charset="0"/>
              </a:rPr>
              <a:t>on;</a:t>
            </a:r>
          </a:p>
          <a:p>
            <a:pPr marL="274320" lvl="1" indent="0">
              <a:buNone/>
            </a:pPr>
            <a:r>
              <a:rPr lang="en-US" dirty="0" smtClean="0">
                <a:latin typeface="Courier New" pitchFamily="49" charset="0"/>
              </a:rPr>
              <a:t>title</a:t>
            </a:r>
            <a:r>
              <a:rPr lang="en-US" dirty="0">
                <a:latin typeface="Courier New" pitchFamily="49" charset="0"/>
              </a:rPr>
              <a:t>('Cosine')</a:t>
            </a:r>
          </a:p>
          <a:p>
            <a:pPr marL="274320" lvl="1" indent="0">
              <a:buNone/>
            </a:pPr>
            <a:r>
              <a:rPr lang="en-US" dirty="0" smtClean="0">
                <a:latin typeface="Courier New" pitchFamily="49" charset="0"/>
              </a:rPr>
              <a:t>subplot(1,2,2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urier New" pitchFamily="49" charset="0"/>
              </a:rPr>
              <a:t>plot(</a:t>
            </a:r>
            <a:r>
              <a:rPr lang="en-US" dirty="0" err="1" smtClean="0">
                <a:latin typeface="Courier New" pitchFamily="49" charset="0"/>
              </a:rPr>
              <a:t>x,sin</a:t>
            </a:r>
            <a:r>
              <a:rPr lang="en-US" dirty="0" smtClean="0">
                <a:latin typeface="Courier New" pitchFamily="49" charset="0"/>
              </a:rPr>
              <a:t>(x</a:t>
            </a:r>
            <a:r>
              <a:rPr lang="en-US" dirty="0">
                <a:latin typeface="Courier New" pitchFamily="49" charset="0"/>
              </a:rPr>
              <a:t>),'d');</a:t>
            </a:r>
          </a:p>
          <a:p>
            <a:pPr marL="274320" lvl="1" indent="0">
              <a:buNone/>
            </a:pPr>
            <a:r>
              <a:rPr lang="en-US" dirty="0" smtClean="0">
                <a:latin typeface="Courier New" pitchFamily="49" charset="0"/>
              </a:rPr>
              <a:t>grid </a:t>
            </a:r>
            <a:r>
              <a:rPr lang="en-US" dirty="0">
                <a:latin typeface="Courier New" pitchFamily="49" charset="0"/>
              </a:rPr>
              <a:t>on;</a:t>
            </a:r>
          </a:p>
          <a:p>
            <a:pPr marL="274320" lvl="1" indent="0">
              <a:buNone/>
            </a:pPr>
            <a:r>
              <a:rPr lang="en-US" dirty="0" smtClean="0">
                <a:latin typeface="Courier New" pitchFamily="49" charset="0"/>
              </a:rPr>
              <a:t>title</a:t>
            </a:r>
            <a:r>
              <a:rPr lang="en-US" dirty="0">
                <a:latin typeface="Courier New" pitchFamily="49" charset="0"/>
              </a:rPr>
              <a:t>('Sine');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689" y="2276872"/>
            <a:ext cx="4072513" cy="358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2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 using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</a:rPr>
              <a:t>Image Processing </a:t>
            </a:r>
            <a:r>
              <a:rPr lang="en-US" altLang="zh-CN" dirty="0" smtClean="0">
                <a:solidFill>
                  <a:srgbClr val="000000"/>
                </a:solidFill>
              </a:rPr>
              <a:t>Toolbox</a:t>
            </a:r>
          </a:p>
          <a:p>
            <a:pPr lvl="1"/>
            <a:r>
              <a:rPr lang="en-US" altLang="zh-CN" dirty="0" smtClean="0">
                <a:solidFill>
                  <a:srgbClr val="000000"/>
                </a:solidFill>
              </a:rPr>
              <a:t>A collection of image processing functions</a:t>
            </a:r>
          </a:p>
          <a:p>
            <a:pPr marL="615633" lvl="1" indent="-341313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>
                <a:solidFill>
                  <a:srgbClr val="000000"/>
                </a:solidFill>
              </a:rPr>
              <a:t>supports a wide range of image processing operations, including:</a:t>
            </a:r>
          </a:p>
          <a:p>
            <a:pPr marL="741363" lvl="1" indent="-284163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000" dirty="0">
                <a:solidFill>
                  <a:srgbClr val="000000"/>
                </a:solidFill>
              </a:rPr>
              <a:t> Geometric operations</a:t>
            </a:r>
          </a:p>
          <a:p>
            <a:pPr marL="741363" lvl="1" indent="-284163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000" dirty="0">
                <a:solidFill>
                  <a:srgbClr val="000000"/>
                </a:solidFill>
              </a:rPr>
              <a:t> Neighborhood and block operations</a:t>
            </a:r>
          </a:p>
          <a:p>
            <a:pPr marL="741363" lvl="1" indent="-284163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000" dirty="0">
                <a:solidFill>
                  <a:srgbClr val="000000"/>
                </a:solidFill>
              </a:rPr>
              <a:t> Linear filtering and filter design</a:t>
            </a:r>
          </a:p>
          <a:p>
            <a:pPr marL="741363" lvl="1" indent="-284163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000" dirty="0">
                <a:solidFill>
                  <a:srgbClr val="000000"/>
                </a:solidFill>
              </a:rPr>
              <a:t> Transforms</a:t>
            </a:r>
          </a:p>
          <a:p>
            <a:pPr marL="741363" lvl="1" indent="-284163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000" dirty="0">
                <a:solidFill>
                  <a:srgbClr val="000000"/>
                </a:solidFill>
              </a:rPr>
              <a:t> Image analysis and enhancement</a:t>
            </a:r>
          </a:p>
          <a:p>
            <a:pPr marL="741363" lvl="1" indent="-284163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000" dirty="0">
                <a:solidFill>
                  <a:srgbClr val="000000"/>
                </a:solidFill>
              </a:rPr>
              <a:t> Binary image operations</a:t>
            </a:r>
          </a:p>
          <a:p>
            <a:pPr marL="741363" lvl="1" indent="-284163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000" dirty="0">
                <a:solidFill>
                  <a:srgbClr val="000000"/>
                </a:solidFill>
              </a:rPr>
              <a:t> Region of interest </a:t>
            </a:r>
            <a:r>
              <a:rPr lang="en-US" altLang="zh-CN" sz="2000" dirty="0" smtClean="0">
                <a:solidFill>
                  <a:srgbClr val="000000"/>
                </a:solidFill>
              </a:rPr>
              <a:t>operations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Images  in  </a:t>
            </a:r>
            <a:r>
              <a:rPr lang="en-US" dirty="0" smtClean="0"/>
              <a:t>MATLAB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876800"/>
          </a:xfrm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  <a:buClr>
                <a:srgbClr val="000000"/>
              </a:buClr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dirty="0">
                <a:solidFill>
                  <a:srgbClr val="000000"/>
                </a:solidFill>
              </a:rPr>
              <a:t>Binary images :  {</a:t>
            </a:r>
            <a:r>
              <a:rPr lang="en-US" altLang="zh-CN" dirty="0" smtClean="0">
                <a:solidFill>
                  <a:srgbClr val="000000"/>
                </a:solidFill>
              </a:rPr>
              <a:t>0,1}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dirty="0" smtClean="0">
                <a:solidFill>
                  <a:srgbClr val="000000"/>
                </a:solidFill>
              </a:rPr>
              <a:t>Intensity </a:t>
            </a:r>
            <a:r>
              <a:rPr lang="en-US" altLang="zh-CN" dirty="0">
                <a:solidFill>
                  <a:srgbClr val="000000"/>
                </a:solidFill>
              </a:rPr>
              <a:t>images :  [0,1] or </a:t>
            </a:r>
            <a:r>
              <a:rPr lang="en-US" altLang="zh-CN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uint8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etc.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dirty="0" smtClean="0">
                <a:solidFill>
                  <a:srgbClr val="000000"/>
                </a:solidFill>
              </a:rPr>
              <a:t>RGB </a:t>
            </a:r>
            <a:r>
              <a:rPr lang="en-US" altLang="zh-CN" dirty="0">
                <a:solidFill>
                  <a:srgbClr val="000000"/>
                </a:solidFill>
              </a:rPr>
              <a:t>images :  m × n × </a:t>
            </a:r>
            <a:r>
              <a:rPr lang="en-US" altLang="zh-CN" dirty="0" smtClean="0">
                <a:solidFill>
                  <a:srgbClr val="000000"/>
                </a:solidFill>
              </a:rPr>
              <a:t>3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dirty="0" smtClean="0">
                <a:solidFill>
                  <a:srgbClr val="000000"/>
                </a:solidFill>
              </a:rPr>
              <a:t>Multidimensional </a:t>
            </a:r>
            <a:r>
              <a:rPr lang="en-US" altLang="zh-CN" dirty="0">
                <a:solidFill>
                  <a:srgbClr val="000000"/>
                </a:solidFill>
              </a:rPr>
              <a:t>images:  m × n × p (p is the number of layers)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1002" t="51563" r="27750" b="18750"/>
          <a:stretch>
            <a:fillRect/>
          </a:stretch>
        </p:blipFill>
        <p:spPr bwMode="auto">
          <a:xfrm>
            <a:off x="4827345" y="1412776"/>
            <a:ext cx="4316655" cy="200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21002" t="36562" r="30750" b="29062"/>
          <a:stretch>
            <a:fillRect/>
          </a:stretch>
        </p:blipFill>
        <p:spPr bwMode="auto">
          <a:xfrm>
            <a:off x="4572000" y="3257566"/>
            <a:ext cx="3932861" cy="2241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l="21002" t="15936" r="37502" b="25313"/>
          <a:stretch>
            <a:fillRect/>
          </a:stretch>
        </p:blipFill>
        <p:spPr bwMode="auto">
          <a:xfrm>
            <a:off x="6911576" y="3933056"/>
            <a:ext cx="2191062" cy="248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1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Images  and  </a:t>
            </a:r>
            <a:r>
              <a:rPr lang="en-US" dirty="0" smtClean="0"/>
              <a:t>Matrices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60032" y="1600200"/>
            <a:ext cx="4032448" cy="4876800"/>
          </a:xfrm>
        </p:spPr>
        <p:txBody>
          <a:bodyPr>
            <a:normAutofit fontScale="92500"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400" b="1" dirty="0"/>
              <a:t>How to build a matrix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400" b="1" dirty="0"/>
              <a:t>	(or image)?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400" b="1" dirty="0"/>
              <a:t>	</a:t>
            </a:r>
            <a:endParaRPr lang="en-US" altLang="zh-CN" sz="2400" b="1" dirty="0" smtClean="0"/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400" b="1" dirty="0" smtClean="0"/>
              <a:t>Intensity </a:t>
            </a:r>
            <a:r>
              <a:rPr lang="en-US" altLang="zh-CN" sz="2400" b="1" dirty="0"/>
              <a:t>Image</a:t>
            </a:r>
            <a:r>
              <a:rPr lang="en-US" altLang="zh-CN" sz="2400" b="1" dirty="0" smtClean="0"/>
              <a:t>:</a:t>
            </a:r>
            <a:endParaRPr lang="en-US" altLang="zh-CN" sz="2400" dirty="0" smtClean="0"/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row 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= 256;</a:t>
            </a: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>
                <a:latin typeface="Courier New" pitchFamily="49" charset="0"/>
                <a:cs typeface="Courier New" pitchFamily="49" charset="0"/>
              </a:rPr>
              <a:t>col = 256;</a:t>
            </a: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zeros(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row,col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(100:105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,:) 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= 0.5;</a:t>
            </a: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(:, 100:105) = 1;</a:t>
            </a: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>
                <a:latin typeface="Courier New" pitchFamily="49" charset="0"/>
                <a:cs typeface="Courier New" pitchFamily="49" charset="0"/>
              </a:rPr>
              <a:t>figure;</a:t>
            </a: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imshow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dirty="0"/>
          </a:p>
        </p:txBody>
      </p:sp>
      <p:pic>
        <p:nvPicPr>
          <p:cNvPr id="4" name="图片 3" descr="temp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766" y="2539999"/>
            <a:ext cx="3251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22829" y="5826124"/>
            <a:ext cx="2071687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v-SE" altLang="zh-CN" dirty="0">
                <a:solidFill>
                  <a:srgbClr val="000000"/>
                </a:solidFill>
                <a:latin typeface="Calibri" pitchFamily="34" charset="0"/>
              </a:rPr>
              <a:t>Column 1 to 256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94141" y="3182936"/>
            <a:ext cx="4619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/>
              <a:t>Row 1 to 256</a:t>
            </a:r>
            <a:endParaRPr lang="zh-CN" altLang="en-US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922766" y="2468561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>
                <a:solidFill>
                  <a:srgbClr val="FF0000"/>
                </a:solidFill>
              </a:rPr>
              <a:t>o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1851454" y="1754186"/>
            <a:ext cx="1428750" cy="428625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>
                <a:solidFill>
                  <a:schemeClr val="bg1"/>
                </a:solidFill>
              </a:rPr>
              <a:t>[0, 0]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9" name="直接箭头连接符 8"/>
          <p:cNvCxnSpPr>
            <a:cxnSpLocks noChangeShapeType="1"/>
          </p:cNvCxnSpPr>
          <p:nvPr/>
        </p:nvCxnSpPr>
        <p:spPr bwMode="auto">
          <a:xfrm rot="10800000" flipV="1">
            <a:off x="1137079" y="2039936"/>
            <a:ext cx="1143000" cy="5715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923141" y="5468936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>
                <a:solidFill>
                  <a:srgbClr val="FF0000"/>
                </a:solidFill>
              </a:rPr>
              <a:t>o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2994454" y="6040436"/>
            <a:ext cx="1785937" cy="4191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>
                <a:solidFill>
                  <a:schemeClr val="bg1"/>
                </a:solidFill>
              </a:rPr>
              <a:t>[256, 256]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2" name="直接箭头连接符 11"/>
          <p:cNvCxnSpPr>
            <a:cxnSpLocks noChangeShapeType="1"/>
          </p:cNvCxnSpPr>
          <p:nvPr/>
        </p:nvCxnSpPr>
        <p:spPr bwMode="auto">
          <a:xfrm rot="5400000" flipH="1" flipV="1">
            <a:off x="3815985" y="5933280"/>
            <a:ext cx="428625" cy="714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994204" y="2611436"/>
            <a:ext cx="152400" cy="152400"/>
          </a:xfrm>
          <a:prstGeom prst="ellipse">
            <a:avLst/>
          </a:prstGeom>
          <a:solidFill>
            <a:srgbClr val="C00000"/>
          </a:solidFill>
          <a:ln w="2556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994579" y="5611811"/>
            <a:ext cx="152400" cy="152400"/>
          </a:xfrm>
          <a:prstGeom prst="ellipse">
            <a:avLst/>
          </a:prstGeom>
          <a:solidFill>
            <a:srgbClr val="C00000"/>
          </a:solidFill>
          <a:ln w="2556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I/O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>
                <a:solidFill>
                  <a:srgbClr val="000000"/>
                </a:solidFill>
              </a:rPr>
              <a:t>Read and write images in </a:t>
            </a:r>
            <a:r>
              <a:rPr lang="en-US" altLang="zh-CN" dirty="0" err="1">
                <a:solidFill>
                  <a:srgbClr val="000000"/>
                </a:solidFill>
              </a:rPr>
              <a:t>Matlab</a:t>
            </a:r>
            <a:endParaRPr lang="en-US" altLang="zh-CN" dirty="0">
              <a:solidFill>
                <a:srgbClr val="000000"/>
              </a:solidFill>
            </a:endParaRP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imread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(‘sfu.jpg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');</a:t>
            </a: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imwrite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‘sfu.bmp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', 'bmp');</a:t>
            </a:r>
          </a:p>
          <a:p>
            <a:endParaRPr lang="en-US" dirty="0" smtClean="0"/>
          </a:p>
          <a:p>
            <a:r>
              <a:rPr lang="en-US" dirty="0" smtClean="0"/>
              <a:t>Show the image</a:t>
            </a:r>
          </a:p>
          <a:p>
            <a:pPr marL="27432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figure; %show image in a new figure window</a:t>
            </a:r>
          </a:p>
          <a:p>
            <a:pPr marL="274320" lvl="1" indent="0">
              <a:buNone/>
            </a:pPr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mshow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Matlab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MATLAB is a high-level language and interactive environment for numerical computation, visualization, and programming. </a:t>
            </a:r>
            <a:r>
              <a:rPr lang="en-US" sz="2400" dirty="0" smtClean="0">
                <a:solidFill>
                  <a:schemeClr val="accent1"/>
                </a:solidFill>
              </a:rPr>
              <a:t>http://www.mathworks.com/products/matlab/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MATLAB = </a:t>
            </a:r>
            <a:r>
              <a:rPr lang="en-US" altLang="zh-CN" dirty="0">
                <a:solidFill>
                  <a:srgbClr val="0070C0"/>
                </a:solidFill>
              </a:rPr>
              <a:t>Mat</a:t>
            </a:r>
            <a:r>
              <a:rPr lang="en-US" altLang="zh-CN" dirty="0">
                <a:solidFill>
                  <a:srgbClr val="000000"/>
                </a:solidFill>
              </a:rPr>
              <a:t>rix </a:t>
            </a:r>
            <a:r>
              <a:rPr lang="en-US" altLang="zh-CN" dirty="0" smtClean="0">
                <a:solidFill>
                  <a:srgbClr val="0070C0"/>
                </a:solidFill>
              </a:rPr>
              <a:t>Lab</a:t>
            </a:r>
            <a:r>
              <a:rPr lang="en-US" altLang="zh-CN" dirty="0" smtClean="0">
                <a:solidFill>
                  <a:srgbClr val="000000"/>
                </a:solidFill>
              </a:rPr>
              <a:t>oratory</a:t>
            </a:r>
          </a:p>
          <a:p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dirty="0" smtClean="0">
                <a:solidFill>
                  <a:srgbClr val="000000"/>
                </a:solidFill>
              </a:rPr>
              <a:t>Designed </a:t>
            </a:r>
            <a:r>
              <a:rPr lang="en-US" altLang="zh-CN" dirty="0">
                <a:solidFill>
                  <a:srgbClr val="000000"/>
                </a:solidFill>
              </a:rPr>
              <a:t>for fast numerical </a:t>
            </a:r>
            <a:r>
              <a:rPr lang="en-US" altLang="zh-CN" dirty="0" smtClean="0">
                <a:solidFill>
                  <a:srgbClr val="000000"/>
                </a:solidFill>
              </a:rPr>
              <a:t>matrix calculations</a:t>
            </a:r>
          </a:p>
          <a:p>
            <a:endParaRPr lang="en-US" altLang="zh-CN" dirty="0">
              <a:solidFill>
                <a:srgbClr val="000000"/>
              </a:solidFill>
            </a:endParaRPr>
          </a:p>
          <a:p>
            <a:endParaRPr lang="en-US" altLang="zh-CN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51028"/>
            <a:ext cx="1872208" cy="51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6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8768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imread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('SFU.jpg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');</a:t>
            </a:r>
          </a:p>
          <a:p>
            <a:pPr marL="0" indent="0"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rgb2gray(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ciThres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160;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im2 = zeros(size(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im2(logical(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ciThres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)) = 255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imshow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(im2);</a:t>
            </a:r>
          </a:p>
          <a:p>
            <a:pPr marL="0" indent="0"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imwrite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(im2, 'SFU_2.bmp', 'bmp');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68252"/>
            <a:ext cx="4098187" cy="311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2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MATLAB </a:t>
            </a:r>
            <a:r>
              <a:rPr lang="en-US" dirty="0"/>
              <a:t>is a high-level </a:t>
            </a:r>
            <a:r>
              <a:rPr lang="en-US" dirty="0">
                <a:solidFill>
                  <a:srgbClr val="0070C0"/>
                </a:solidFill>
              </a:rPr>
              <a:t>language</a:t>
            </a:r>
            <a:r>
              <a:rPr lang="en-US" dirty="0"/>
              <a:t> and interactive </a:t>
            </a:r>
            <a:r>
              <a:rPr lang="en-US" dirty="0">
                <a:solidFill>
                  <a:srgbClr val="0070C0"/>
                </a:solidFill>
              </a:rPr>
              <a:t>environment</a:t>
            </a:r>
            <a:r>
              <a:rPr lang="en-US" dirty="0"/>
              <a:t> for numerical computation, visualization, and programming.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However, </a:t>
            </a:r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/>
              <a:t>is slow while doing </a:t>
            </a:r>
            <a:r>
              <a:rPr lang="en-US" dirty="0" smtClean="0"/>
              <a:t>iterations:</a:t>
            </a:r>
          </a:p>
          <a:p>
            <a:pPr lvl="1"/>
            <a:r>
              <a:rPr lang="en-US" dirty="0" smtClean="0"/>
              <a:t>try </a:t>
            </a:r>
            <a:r>
              <a:rPr lang="en-US" dirty="0"/>
              <a:t>to </a:t>
            </a:r>
            <a:r>
              <a:rPr lang="en-US" dirty="0" err="1" smtClean="0"/>
              <a:t>vectorize</a:t>
            </a:r>
            <a:r>
              <a:rPr lang="en-US" dirty="0" smtClean="0"/>
              <a:t> </a:t>
            </a:r>
            <a:r>
              <a:rPr lang="en-US" dirty="0"/>
              <a:t>the process instead of using </a:t>
            </a:r>
            <a:r>
              <a:rPr lang="en-US" dirty="0" smtClean="0"/>
              <a:t>iterations</a:t>
            </a:r>
          </a:p>
          <a:p>
            <a:pPr lvl="1"/>
            <a:r>
              <a:rPr lang="en-US" dirty="0" err="1"/>
              <a:t>Pre­allocate</a:t>
            </a:r>
            <a:r>
              <a:rPr lang="en-US" dirty="0"/>
              <a:t> memory for a </a:t>
            </a:r>
            <a:r>
              <a:rPr lang="en-US" dirty="0" smtClean="0"/>
              <a:t>matrix</a:t>
            </a:r>
          </a:p>
          <a:p>
            <a:pPr lvl="1"/>
            <a:r>
              <a:rPr lang="en-US" dirty="0"/>
              <a:t>Rewrite bottleneck procedures using c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OpenCV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OpenCV</a:t>
            </a:r>
            <a:r>
              <a:rPr lang="en-US" sz="2400" dirty="0"/>
              <a:t> is an open source C/C++ library </a:t>
            </a:r>
            <a:r>
              <a:rPr lang="en-US" sz="2400" dirty="0" smtClean="0"/>
              <a:t>for image </a:t>
            </a:r>
            <a:r>
              <a:rPr lang="en-US" sz="2400" dirty="0"/>
              <a:t>processing and computer vision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 2006, Intel released the first stable version of </a:t>
            </a:r>
            <a:r>
              <a:rPr lang="en-US" sz="2400" dirty="0" err="1" smtClean="0"/>
              <a:t>OpenCV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In 2008, </a:t>
            </a:r>
            <a:r>
              <a:rPr lang="en-US" sz="2400" dirty="0" err="1"/>
              <a:t>OpenCV</a:t>
            </a:r>
            <a:r>
              <a:rPr lang="en-US" sz="2400" dirty="0"/>
              <a:t> obtained corporate support from </a:t>
            </a:r>
            <a:r>
              <a:rPr lang="en-US" sz="2400" dirty="0" smtClean="0"/>
              <a:t>Willow </a:t>
            </a:r>
            <a:r>
              <a:rPr lang="en-US" sz="2400" dirty="0"/>
              <a:t>Garage</a:t>
            </a: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50294"/>
            <a:ext cx="926178" cy="112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25537"/>
            <a:ext cx="1383933" cy="97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41363"/>
            <a:ext cx="2138363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</a:t>
            </a:r>
            <a:r>
              <a:rPr lang="en-US" dirty="0" err="1" smtClean="0"/>
              <a:t>OpenCV</a:t>
            </a:r>
            <a:r>
              <a:rPr lang="en-US" dirty="0" smtClean="0"/>
              <a:t> do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2530624" cy="445464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Basic </a:t>
            </a:r>
            <a:r>
              <a:rPr lang="en-US" sz="2000" dirty="0"/>
              <a:t>data structures for matrix </a:t>
            </a:r>
            <a:r>
              <a:rPr lang="en-US" sz="2000" dirty="0" smtClean="0"/>
              <a:t>operation </a:t>
            </a:r>
            <a:r>
              <a:rPr lang="en-US" sz="2000" dirty="0"/>
              <a:t>and image </a:t>
            </a:r>
            <a:r>
              <a:rPr lang="en-US" sz="2000" dirty="0" smtClean="0"/>
              <a:t>processing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 bunch </a:t>
            </a:r>
            <a:r>
              <a:rPr lang="en-US" sz="2000" dirty="0"/>
              <a:t>of functions </a:t>
            </a:r>
            <a:r>
              <a:rPr lang="en-US" sz="2000" dirty="0" smtClean="0"/>
              <a:t>to </a:t>
            </a:r>
            <a:r>
              <a:rPr lang="en-US" sz="2000" dirty="0"/>
              <a:t>process visual data and extract </a:t>
            </a:r>
            <a:r>
              <a:rPr lang="en-US" sz="2000" dirty="0" smtClean="0"/>
              <a:t>information </a:t>
            </a:r>
            <a:r>
              <a:rPr lang="en-US" sz="2000" dirty="0"/>
              <a:t>for </a:t>
            </a:r>
            <a:r>
              <a:rPr lang="en-US" sz="2000" dirty="0" smtClean="0"/>
              <a:t>images/videos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602" y="1621551"/>
            <a:ext cx="6166886" cy="462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get </a:t>
            </a:r>
            <a:r>
              <a:rPr lang="en-US" dirty="0" err="1" smtClean="0"/>
              <a:t>OpenCV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and installation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opencv.willowgarage.com/wiki/InstallGuide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Versions for Windows, Mac or Linux</a:t>
            </a:r>
          </a:p>
          <a:p>
            <a:endParaRPr lang="en-US" dirty="0"/>
          </a:p>
          <a:p>
            <a:r>
              <a:rPr lang="en-US" dirty="0" smtClean="0"/>
              <a:t>Both source code and pre-built version(for Windows) are available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58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about </a:t>
            </a:r>
            <a:r>
              <a:rPr lang="en-US" dirty="0" err="1" smtClean="0"/>
              <a:t>OpenCV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Highly optimized, very fast and efficient</a:t>
            </a:r>
          </a:p>
          <a:p>
            <a:pPr lvl="1"/>
            <a:r>
              <a:rPr lang="en-US" dirty="0" smtClean="0"/>
              <a:t>A good tool if you want to implement </a:t>
            </a:r>
            <a:r>
              <a:rPr lang="en-US" dirty="0" err="1" smtClean="0"/>
              <a:t>realtime</a:t>
            </a:r>
            <a:r>
              <a:rPr lang="en-US" dirty="0" smtClean="0"/>
              <a:t> systems</a:t>
            </a:r>
          </a:p>
          <a:p>
            <a:pPr lvl="1"/>
            <a:r>
              <a:rPr lang="en-US" dirty="0"/>
              <a:t>Well </a:t>
            </a:r>
            <a:r>
              <a:rPr lang="en-US" dirty="0" smtClean="0"/>
              <a:t>supported, ready-to-use algorithms</a:t>
            </a:r>
          </a:p>
          <a:p>
            <a:pPr lvl="1"/>
            <a:endParaRPr lang="en-US" dirty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Not easy of use, C or C++ coding</a:t>
            </a:r>
          </a:p>
          <a:p>
            <a:pPr lvl="1"/>
            <a:r>
              <a:rPr lang="en-US" dirty="0" smtClean="0"/>
              <a:t>Memory management, may crash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Simple </a:t>
            </a:r>
            <a:r>
              <a:rPr lang="en-US" dirty="0" err="1"/>
              <a:t>OpenCV</a:t>
            </a:r>
            <a:r>
              <a:rPr lang="en-US" dirty="0"/>
              <a:t> Program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#include "</a:t>
            </a:r>
            <a:r>
              <a:rPr lang="en-US" sz="2200" dirty="0" err="1"/>
              <a:t>cv.h</a:t>
            </a:r>
            <a:r>
              <a:rPr lang="en-US" sz="2200" dirty="0"/>
              <a:t>"</a:t>
            </a:r>
          </a:p>
          <a:p>
            <a:pPr marL="0" indent="0">
              <a:buNone/>
            </a:pPr>
            <a:r>
              <a:rPr lang="en-US" sz="2200" dirty="0"/>
              <a:t>#include "</a:t>
            </a:r>
            <a:r>
              <a:rPr lang="en-US" sz="2200" dirty="0" err="1"/>
              <a:t>highgui.h</a:t>
            </a:r>
            <a:r>
              <a:rPr lang="en-US" sz="2200" dirty="0"/>
              <a:t>"</a:t>
            </a:r>
          </a:p>
          <a:p>
            <a:pPr marL="0" indent="0">
              <a:buNone/>
            </a:pPr>
            <a:r>
              <a:rPr lang="en-US" sz="2200" dirty="0"/>
              <a:t>void main()</a:t>
            </a:r>
          </a:p>
          <a:p>
            <a:pPr marL="0" indent="0">
              <a:buNone/>
            </a:pPr>
            <a:r>
              <a:rPr lang="en-US" sz="2200" dirty="0"/>
              <a:t>{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dirty="0" err="1"/>
              <a:t>IplImage</a:t>
            </a:r>
            <a:r>
              <a:rPr lang="en-US" sz="2200" dirty="0"/>
              <a:t> *image = </a:t>
            </a:r>
            <a:r>
              <a:rPr lang="en-US" sz="2200" dirty="0" err="1"/>
              <a:t>cvLoadImage</a:t>
            </a:r>
            <a:r>
              <a:rPr lang="en-US" sz="2200" dirty="0"/>
              <a:t>("</a:t>
            </a:r>
            <a:r>
              <a:rPr lang="en-US" sz="2200" dirty="0" smtClean="0"/>
              <a:t>SFU.jpg");</a:t>
            </a:r>
          </a:p>
          <a:p>
            <a:pPr marL="0" indent="0">
              <a:buNone/>
            </a:pPr>
            <a:r>
              <a:rPr lang="en-US" sz="2200" dirty="0" smtClean="0"/>
              <a:t>    </a:t>
            </a:r>
            <a:r>
              <a:rPr lang="en-US" sz="2200" dirty="0" err="1" smtClean="0"/>
              <a:t>cvNamedWindow</a:t>
            </a:r>
            <a:r>
              <a:rPr lang="en-US" sz="2200" dirty="0"/>
              <a:t>("SFU Image</a:t>
            </a:r>
            <a:r>
              <a:rPr lang="en-US" sz="2200" dirty="0" smtClean="0"/>
              <a:t>", CV_WINDOW_AUTOSIZE</a:t>
            </a:r>
            <a:r>
              <a:rPr lang="en-US" sz="2200" dirty="0"/>
              <a:t>);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dirty="0" err="1"/>
              <a:t>cvShowImage</a:t>
            </a:r>
            <a:r>
              <a:rPr lang="en-US" sz="2200" dirty="0"/>
              <a:t>("SFU Image", image);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dirty="0" err="1"/>
              <a:t>cvWaitKey</a:t>
            </a:r>
            <a:r>
              <a:rPr lang="en-US" sz="2200" dirty="0"/>
              <a:t>(0);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dirty="0" err="1"/>
              <a:t>cvReleaseImage</a:t>
            </a:r>
            <a:r>
              <a:rPr lang="en-US" sz="2200" dirty="0"/>
              <a:t>(&amp;image);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456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</a:t>
            </a:r>
            <a:r>
              <a:rPr lang="en-US" dirty="0" err="1" smtClean="0"/>
              <a:t>Matlab</a:t>
            </a:r>
            <a:r>
              <a:rPr lang="en-US" dirty="0" smtClean="0"/>
              <a:t> and </a:t>
            </a:r>
            <a:r>
              <a:rPr lang="en-US" dirty="0" err="1" smtClean="0"/>
              <a:t>OpenCV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endParaRPr lang="en-US" dirty="0"/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Help</a:t>
            </a:r>
          </a:p>
          <a:p>
            <a:pPr lvl="1"/>
            <a:r>
              <a:rPr lang="en-US" dirty="0">
                <a:hlinkClick r:id="rId2"/>
              </a:rPr>
              <a:t>http://www.mathworks.com/matlabcentral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err="1" smtClean="0"/>
              <a:t>OpenCV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http://opencv.willowgarage.com/wiki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err="1" smtClean="0"/>
              <a:t>OpenCV</a:t>
            </a:r>
            <a:r>
              <a:rPr lang="en-US" dirty="0" smtClean="0"/>
              <a:t> </a:t>
            </a:r>
            <a:r>
              <a:rPr lang="en-US" dirty="0" err="1" smtClean="0"/>
              <a:t>Cheatsheet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Matlab</a:t>
            </a:r>
            <a:r>
              <a:rPr lang="en-US" dirty="0"/>
              <a:t> integrates computation, </a:t>
            </a:r>
            <a:r>
              <a:rPr lang="en-US" dirty="0" smtClean="0"/>
              <a:t>visualization, and </a:t>
            </a:r>
            <a:r>
              <a:rPr lang="en-US" dirty="0"/>
              <a:t>programming in a </a:t>
            </a:r>
            <a:r>
              <a:rPr lang="en-US" dirty="0" smtClean="0">
                <a:solidFill>
                  <a:srgbClr val="0070C0"/>
                </a:solidFill>
              </a:rPr>
              <a:t>easy ­</a:t>
            </a:r>
            <a:r>
              <a:rPr lang="en-US" dirty="0">
                <a:solidFill>
                  <a:srgbClr val="0070C0"/>
                </a:solidFill>
              </a:rPr>
              <a:t>to</a:t>
            </a:r>
            <a:r>
              <a:rPr lang="en-US" dirty="0" smtClean="0">
                <a:solidFill>
                  <a:srgbClr val="0070C0"/>
                </a:solidFill>
              </a:rPr>
              <a:t>­ use environment</a:t>
            </a:r>
          </a:p>
          <a:p>
            <a:endParaRPr lang="en-US" dirty="0"/>
          </a:p>
          <a:p>
            <a:r>
              <a:rPr lang="en-US" dirty="0" err="1"/>
              <a:t>Matlab</a:t>
            </a:r>
            <a:r>
              <a:rPr lang="en-US" dirty="0"/>
              <a:t> has been widely used </a:t>
            </a:r>
            <a:r>
              <a:rPr lang="en-US" dirty="0" smtClean="0"/>
              <a:t>for:</a:t>
            </a:r>
          </a:p>
          <a:p>
            <a:pPr lvl="1"/>
            <a:r>
              <a:rPr lang="en-US" dirty="0" smtClean="0"/>
              <a:t>Math </a:t>
            </a:r>
            <a:r>
              <a:rPr lang="en-US" dirty="0"/>
              <a:t>and </a:t>
            </a:r>
            <a:r>
              <a:rPr lang="en-US" dirty="0" smtClean="0"/>
              <a:t>computation</a:t>
            </a:r>
          </a:p>
          <a:p>
            <a:pPr lvl="1"/>
            <a:r>
              <a:rPr lang="en-US" dirty="0" smtClean="0"/>
              <a:t>Algorithm development</a:t>
            </a:r>
          </a:p>
          <a:p>
            <a:pPr lvl="1"/>
            <a:r>
              <a:rPr lang="en-US" dirty="0" smtClean="0"/>
              <a:t>Modeling</a:t>
            </a:r>
            <a:r>
              <a:rPr lang="en-US" dirty="0"/>
              <a:t>, simulation, and </a:t>
            </a:r>
            <a:r>
              <a:rPr lang="en-US" dirty="0" smtClean="0"/>
              <a:t>prototyping</a:t>
            </a:r>
          </a:p>
          <a:p>
            <a:pPr lvl="1"/>
            <a:r>
              <a:rPr lang="en-US" dirty="0" smtClean="0"/>
              <a:t>Scientific </a:t>
            </a:r>
            <a:r>
              <a:rPr lang="en-US" dirty="0"/>
              <a:t>and engineering graphics</a:t>
            </a:r>
          </a:p>
        </p:txBody>
      </p:sp>
    </p:spTree>
    <p:extLst>
      <p:ext uri="{BB962C8B-B14F-4D97-AF65-F5344CB8AC3E}">
        <p14:creationId xmlns:p14="http://schemas.microsoft.com/office/powerpoint/2010/main" val="14957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Environment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3894"/>
            <a:ext cx="8616593" cy="496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7308304" y="3091998"/>
            <a:ext cx="1440160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7" name="圆角矩形 6"/>
          <p:cNvSpPr/>
          <p:nvPr/>
        </p:nvSpPr>
        <p:spPr>
          <a:xfrm>
            <a:off x="7344308" y="5517232"/>
            <a:ext cx="1224136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8" name="圆角矩形 7"/>
          <p:cNvSpPr/>
          <p:nvPr/>
        </p:nvSpPr>
        <p:spPr>
          <a:xfrm>
            <a:off x="2987824" y="3592277"/>
            <a:ext cx="2736304" cy="9046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window</a:t>
            </a:r>
            <a:endParaRPr 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123728" y="1844824"/>
            <a:ext cx="4824536" cy="28803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Help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powerful </a:t>
            </a:r>
            <a:r>
              <a:rPr lang="en-US" dirty="0"/>
              <a:t>guide to </a:t>
            </a:r>
            <a:r>
              <a:rPr lang="en-US" dirty="0" smtClean="0"/>
              <a:t>learn </a:t>
            </a:r>
            <a:r>
              <a:rPr lang="en-US" dirty="0" err="1" smtClean="0"/>
              <a:t>Matlab</a:t>
            </a:r>
            <a:endParaRPr lang="en-US" dirty="0" smtClean="0"/>
          </a:p>
          <a:p>
            <a:r>
              <a:rPr lang="en-US" dirty="0" smtClean="0"/>
              <a:t>Not only contains command definition, but also examples and demos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47" y="1484784"/>
            <a:ext cx="6269320" cy="353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5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Matrices in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3200" dirty="0">
                <a:solidFill>
                  <a:srgbClr val="000000"/>
                </a:solidFill>
              </a:rPr>
              <a:t>Matrix is the main MATLAB data </a:t>
            </a:r>
            <a:r>
              <a:rPr lang="en-US" altLang="zh-CN" sz="3200" dirty="0" smtClean="0">
                <a:solidFill>
                  <a:srgbClr val="000000"/>
                </a:solidFill>
              </a:rPr>
              <a:t>type</a:t>
            </a:r>
          </a:p>
          <a:p>
            <a: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zh-CN" sz="3200" dirty="0" smtClean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3200" dirty="0" smtClean="0">
                <a:solidFill>
                  <a:srgbClr val="000000"/>
                </a:solidFill>
              </a:rPr>
              <a:t>How </a:t>
            </a:r>
            <a:r>
              <a:rPr lang="en-US" altLang="zh-CN" sz="3200" dirty="0">
                <a:solidFill>
                  <a:srgbClr val="000000"/>
                </a:solidFill>
              </a:rPr>
              <a:t>to build a matrix?</a:t>
            </a:r>
          </a:p>
          <a:p>
            <a:pPr lvl="1" indent="0"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A=[1 2 3; 4 5 6; 7 8 9];</a:t>
            </a:r>
          </a:p>
          <a:p>
            <a: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zh-CN" sz="3200" dirty="0" smtClean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3200" dirty="0" smtClean="0">
                <a:solidFill>
                  <a:srgbClr val="000000"/>
                </a:solidFill>
              </a:rPr>
              <a:t>Special </a:t>
            </a:r>
            <a:r>
              <a:rPr lang="en-US" altLang="zh-CN" sz="3200" dirty="0">
                <a:solidFill>
                  <a:srgbClr val="000000"/>
                </a:solidFill>
              </a:rPr>
              <a:t>matrices:</a:t>
            </a:r>
          </a:p>
          <a:p>
            <a:pPr lvl="1" indent="0"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zeros(</a:t>
            </a:r>
            <a:r>
              <a:rPr lang="en-US" altLang="zh-CN" sz="2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n,m</a:t>
            </a:r>
            <a:r>
              <a:rPr lang="en-US" altLang="zh-CN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), ones(</a:t>
            </a:r>
            <a:r>
              <a:rPr lang="en-US" altLang="zh-CN" sz="2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n,m</a:t>
            </a:r>
            <a:r>
              <a:rPr lang="en-US" altLang="zh-CN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), eye(</a:t>
            </a:r>
            <a:r>
              <a:rPr lang="en-US" altLang="zh-CN" sz="2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n,m</a:t>
            </a:r>
            <a:r>
              <a:rPr lang="en-US" altLang="zh-CN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), </a:t>
            </a:r>
            <a:r>
              <a:rPr lang="en-US" altLang="zh-CN" sz="2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rand</a:t>
            </a:r>
            <a:r>
              <a:rPr lang="en-US" altLang="zh-CN" sz="28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96952"/>
            <a:ext cx="2267744" cy="12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Operations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</a:rPr>
              <a:t>All </a:t>
            </a:r>
            <a:r>
              <a:rPr lang="en-US" altLang="zh-CN" dirty="0" smtClean="0">
                <a:solidFill>
                  <a:srgbClr val="000000"/>
                </a:solidFill>
              </a:rPr>
              <a:t>operators in </a:t>
            </a:r>
            <a:r>
              <a:rPr lang="en-US" altLang="zh-CN" dirty="0" err="1" smtClean="0">
                <a:solidFill>
                  <a:srgbClr val="000000"/>
                </a:solidFill>
              </a:rPr>
              <a:t>Matlab</a:t>
            </a:r>
            <a:r>
              <a:rPr lang="en-US" altLang="zh-CN" dirty="0" smtClean="0">
                <a:solidFill>
                  <a:srgbClr val="000000"/>
                </a:solidFill>
              </a:rPr>
              <a:t> have definition on </a:t>
            </a:r>
            <a:r>
              <a:rPr lang="en-US" altLang="zh-CN" dirty="0">
                <a:solidFill>
                  <a:srgbClr val="000000"/>
                </a:solidFill>
              </a:rPr>
              <a:t>matrices:  </a:t>
            </a:r>
            <a:r>
              <a:rPr lang="en-US" altLang="zh-CN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+, -, *, /, ^, </a:t>
            </a:r>
            <a:r>
              <a:rPr lang="en-US" altLang="zh-CN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altLang="zh-CN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sin, </a:t>
            </a:r>
            <a:r>
              <a:rPr lang="en-US" altLang="zh-CN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cos</a:t>
            </a:r>
            <a:r>
              <a:rPr lang="en-US" altLang="zh-CN" dirty="0">
                <a:solidFill>
                  <a:srgbClr val="000000"/>
                </a:solidFill>
              </a:rPr>
              <a:t>, etc.</a:t>
            </a:r>
          </a:p>
          <a:p>
            <a:endParaRPr lang="en-US" dirty="0" smtClean="0"/>
          </a:p>
          <a:p>
            <a:r>
              <a:rPr lang="en-US" altLang="zh-CN" dirty="0">
                <a:solidFill>
                  <a:srgbClr val="000000"/>
                </a:solidFill>
              </a:rPr>
              <a:t>Element-wise operators defined with a preceding dot:  </a:t>
            </a:r>
            <a:r>
              <a:rPr lang="en-US" altLang="zh-CN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.*, ./, </a:t>
            </a: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.^</a:t>
            </a:r>
          </a:p>
          <a:p>
            <a:pPr lvl="1"/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A*B</a:t>
            </a:r>
            <a:r>
              <a:rPr lang="en-US" altLang="zh-CN" dirty="0" smtClean="0">
                <a:solidFill>
                  <a:srgbClr val="000000"/>
                </a:solidFill>
                <a:cs typeface="Courier New" pitchFamily="49" charset="0"/>
              </a:rPr>
              <a:t> and </a:t>
            </a:r>
            <a:r>
              <a:rPr lang="en-US" altLang="zh-CN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A.*B </a:t>
            </a:r>
            <a:r>
              <a:rPr lang="en-US" altLang="zh-CN" dirty="0" smtClean="0">
                <a:solidFill>
                  <a:srgbClr val="000000"/>
                </a:solidFill>
                <a:cs typeface="Courier New" pitchFamily="49" charset="0"/>
              </a:rPr>
              <a:t>is different</a:t>
            </a:r>
          </a:p>
          <a:p>
            <a:pPr lvl="1"/>
            <a:endParaRPr lang="en-US" altLang="zh-CN" dirty="0">
              <a:solidFill>
                <a:srgbClr val="000000"/>
              </a:solidFill>
              <a:cs typeface="Courier New" pitchFamily="49" charset="0"/>
            </a:endParaRPr>
          </a:p>
          <a:p>
            <a:r>
              <a:rPr lang="en-US" altLang="zh-CN" dirty="0" smtClean="0">
                <a:solidFill>
                  <a:srgbClr val="000000"/>
                </a:solidFill>
                <a:cs typeface="Courier New" pitchFamily="49" charset="0"/>
              </a:rPr>
              <a:t>Others: </a:t>
            </a: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size(A), A’, </a:t>
            </a:r>
            <a:r>
              <a:rPr lang="en-US" altLang="zh-CN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inv</a:t>
            </a: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(A), </a:t>
            </a:r>
            <a:r>
              <a:rPr lang="en-US" altLang="zh-CN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Eig</a:t>
            </a: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(A)</a:t>
            </a:r>
            <a:endParaRPr lang="en-US" altLang="zh-CN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matrix elements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</a:t>
            </a:r>
            <a:r>
              <a:rPr lang="pt-BR" dirty="0"/>
              <a:t>A=[1 2 3; 4 5 6; 7 8 9</a:t>
            </a:r>
            <a:r>
              <a:rPr lang="pt-BR" dirty="0" smtClean="0"/>
              <a:t>], then</a:t>
            </a:r>
          </a:p>
          <a:p>
            <a:pPr marL="274320" lvl="1" indent="0"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% get value </a:t>
            </a:r>
          </a:p>
          <a:p>
            <a:pPr marL="274320" lvl="1" indent="0">
              <a:buNone/>
            </a:pPr>
            <a:r>
              <a:rPr lang="en-US" altLang="zh-CN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A(2,1);</a:t>
            </a:r>
          </a:p>
          <a:p>
            <a:pPr marL="274320" lvl="1" indent="0">
              <a:buNone/>
            </a:pPr>
            <a:r>
              <a:rPr lang="en-US" altLang="zh-CN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A(1,:);</a:t>
            </a:r>
          </a:p>
          <a:p>
            <a:pPr marL="274320" lvl="1" indent="0">
              <a:buNone/>
            </a:pPr>
            <a:r>
              <a:rPr lang="en-US" altLang="zh-CN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A(:,:);</a:t>
            </a:r>
          </a:p>
          <a:p>
            <a:pPr marL="274320" lvl="1" indent="0"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 = A(:);</a:t>
            </a:r>
          </a:p>
          <a:p>
            <a:pPr marL="274320" lvl="1" indent="0">
              <a:buNone/>
            </a:pPr>
            <a:endParaRPr lang="en-US" altLang="zh-CN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% assign value</a:t>
            </a:r>
          </a:p>
          <a:p>
            <a:pPr marL="274320" lvl="1" indent="0"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A(2,1) = 10;</a:t>
            </a:r>
          </a:p>
          <a:p>
            <a:pPr marL="274320" lvl="1" indent="0"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A(1,:) = [11,12,13];</a:t>
            </a:r>
          </a:p>
          <a:p>
            <a:pPr marL="274320" lvl="1" indent="0"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A(:,1) = [14,15,16]’;</a:t>
            </a:r>
          </a:p>
          <a:p>
            <a:pPr marL="274320" lvl="1" indent="0"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Control in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/>
              <a:t> conditional block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000" dirty="0" smtClean="0"/>
              <a:t> </a:t>
            </a:r>
            <a:r>
              <a:rPr lang="en-US" sz="2000" dirty="0"/>
              <a:t>condition</a:t>
            </a:r>
          </a:p>
          <a:p>
            <a:pPr marL="0" indent="0">
              <a:buNone/>
            </a:pPr>
            <a:r>
              <a:rPr lang="en-US" sz="2000" dirty="0" smtClean="0"/>
              <a:t>	…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●</a:t>
            </a:r>
            <a:r>
              <a:rPr lang="en-US" dirty="0" smtClean="0"/>
              <a:t>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/>
              <a:t> loop block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dirty="0" smtClean="0"/>
              <a:t> </a:t>
            </a:r>
            <a:r>
              <a:rPr lang="en-US" sz="2000" dirty="0"/>
              <a:t>n = list</a:t>
            </a:r>
          </a:p>
          <a:p>
            <a:pPr marL="0" indent="0">
              <a:buNone/>
            </a:pPr>
            <a:r>
              <a:rPr lang="en-US" sz="2000" dirty="0" smtClean="0"/>
              <a:t>	…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block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000" dirty="0" smtClean="0"/>
              <a:t> </a:t>
            </a:r>
            <a:r>
              <a:rPr lang="en-US" sz="2000" dirty="0"/>
              <a:t>condition</a:t>
            </a:r>
          </a:p>
          <a:p>
            <a:pPr marL="0" indent="0">
              <a:buNone/>
            </a:pPr>
            <a:r>
              <a:rPr lang="en-US" sz="2000" dirty="0" smtClean="0"/>
              <a:t>	…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end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透明">
  <a:themeElements>
    <a:clrScheme name="透明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211</TotalTime>
  <Words>907</Words>
  <Application>Microsoft Office PowerPoint</Application>
  <PresentationFormat>On-screen Show (4:3)</PresentationFormat>
  <Paragraphs>249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宋体</vt:lpstr>
      <vt:lpstr>黑体</vt:lpstr>
      <vt:lpstr>Arial</vt:lpstr>
      <vt:lpstr>Calibri</vt:lpstr>
      <vt:lpstr>Courier New</vt:lpstr>
      <vt:lpstr>Times New Roman</vt:lpstr>
      <vt:lpstr>透明</vt:lpstr>
      <vt:lpstr>Tutorial on Matlab and OpenCV</vt:lpstr>
      <vt:lpstr>What is Matlab</vt:lpstr>
      <vt:lpstr>Why Matlab</vt:lpstr>
      <vt:lpstr>Matlab Environment</vt:lpstr>
      <vt:lpstr>Matlab Help</vt:lpstr>
      <vt:lpstr>Matrices in Matlab</vt:lpstr>
      <vt:lpstr>Matrix Operations</vt:lpstr>
      <vt:lpstr>Accessing matrix elements</vt:lpstr>
      <vt:lpstr>Flow Control in Matlab</vt:lpstr>
      <vt:lpstr>Script and Function</vt:lpstr>
      <vt:lpstr>M-file</vt:lpstr>
      <vt:lpstr>Data I/O</vt:lpstr>
      <vt:lpstr>Graphics - 2D Plots</vt:lpstr>
      <vt:lpstr>Graphics - Annotation</vt:lpstr>
      <vt:lpstr>Subplots</vt:lpstr>
      <vt:lpstr>Image Processing using Matlab</vt:lpstr>
      <vt:lpstr>Images  in  MATLAB</vt:lpstr>
      <vt:lpstr>Images  and  Matrices</vt:lpstr>
      <vt:lpstr>Image I/O</vt:lpstr>
      <vt:lpstr>An example</vt:lpstr>
      <vt:lpstr>Summary</vt:lpstr>
      <vt:lpstr>What is OpenCV</vt:lpstr>
      <vt:lpstr>What can OpenCV do</vt:lpstr>
      <vt:lpstr>Where to get OpenCV</vt:lpstr>
      <vt:lpstr>Pros and Cons about OpenCV</vt:lpstr>
      <vt:lpstr>A VERY Simple OpenCV Program</vt:lpstr>
      <vt:lpstr>More about Matlab and OpenCV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on Matlab and OpenCV</dc:title>
  <dc:creator>rui</dc:creator>
  <cp:lastModifiedBy>rui</cp:lastModifiedBy>
  <cp:revision>158</cp:revision>
  <dcterms:created xsi:type="dcterms:W3CDTF">2013-05-14T07:19:46Z</dcterms:created>
  <dcterms:modified xsi:type="dcterms:W3CDTF">2013-05-14T20:31:09Z</dcterms:modified>
</cp:coreProperties>
</file>