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Override1.xml" ContentType="application/vnd.openxmlformats-officedocument.themeOverride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3" r:id="rId1"/>
  </p:sldMasterIdLst>
  <p:notesMasterIdLst>
    <p:notesMasterId r:id="rId25"/>
  </p:notesMasterIdLst>
  <p:handoutMasterIdLst>
    <p:handoutMasterId r:id="rId26"/>
  </p:handoutMasterIdLst>
  <p:sldIdLst>
    <p:sldId id="256" r:id="rId2"/>
    <p:sldId id="258" r:id="rId3"/>
    <p:sldId id="259" r:id="rId4"/>
    <p:sldId id="266" r:id="rId5"/>
    <p:sldId id="260" r:id="rId6"/>
    <p:sldId id="263" r:id="rId7"/>
    <p:sldId id="267" r:id="rId8"/>
    <p:sldId id="268" r:id="rId9"/>
    <p:sldId id="270" r:id="rId10"/>
    <p:sldId id="271" r:id="rId11"/>
    <p:sldId id="272" r:id="rId12"/>
    <p:sldId id="273" r:id="rId13"/>
    <p:sldId id="274" r:id="rId14"/>
    <p:sldId id="275" r:id="rId15"/>
    <p:sldId id="276" r:id="rId16"/>
    <p:sldId id="278" r:id="rId17"/>
    <p:sldId id="279" r:id="rId18"/>
    <p:sldId id="280" r:id="rId19"/>
    <p:sldId id="281" r:id="rId20"/>
    <p:sldId id="282" r:id="rId21"/>
    <p:sldId id="283" r:id="rId22"/>
    <p:sldId id="264" r:id="rId23"/>
    <p:sldId id="284" r:id="rId24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9073" autoAdjust="0"/>
  </p:normalViewPr>
  <p:slideViewPr>
    <p:cSldViewPr>
      <p:cViewPr varScale="1">
        <p:scale>
          <a:sx n="109" d="100"/>
          <a:sy n="109" d="100"/>
        </p:scale>
        <p:origin x="-576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6588762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488" tIns="44450" rIns="90488" bIns="444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notes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03427" name="Rectangle 3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9350" y="692150"/>
            <a:ext cx="4559300" cy="34163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</p:spTree>
    <p:extLst>
      <p:ext uri="{BB962C8B-B14F-4D97-AF65-F5344CB8AC3E}">
        <p14:creationId xmlns:p14="http://schemas.microsoft.com/office/powerpoint/2010/main" val="347322692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Book Antiqua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Book Antiqua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Book Antiqua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Book Antiqua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Book Antiqua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Rectangle 2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r>
              <a:rPr lang="en-US" smtClean="0"/>
              <a:t>The slides for this text are organized into chapters. This lecture covers Chapter 5.</a:t>
            </a:r>
          </a:p>
          <a:p>
            <a:endParaRPr lang="en-US" smtClean="0"/>
          </a:p>
          <a:p>
            <a:r>
              <a:rPr lang="en-US" smtClean="0"/>
              <a:t>Chapter 1: Introduction to Database Systems</a:t>
            </a:r>
          </a:p>
          <a:p>
            <a:r>
              <a:rPr lang="en-US" smtClean="0"/>
              <a:t>Chapter 2: The Entity-Relationship Model	</a:t>
            </a:r>
          </a:p>
          <a:p>
            <a:r>
              <a:rPr lang="en-US" smtClean="0"/>
              <a:t>Chapter 3: The Relational Model</a:t>
            </a:r>
          </a:p>
          <a:p>
            <a:r>
              <a:rPr lang="en-US" smtClean="0"/>
              <a:t>Chapter 4 (Part A): Relational Algebra</a:t>
            </a:r>
          </a:p>
          <a:p>
            <a:r>
              <a:rPr lang="en-US" smtClean="0"/>
              <a:t>Chapter 4 (Part B): Relational Calculus</a:t>
            </a:r>
          </a:p>
          <a:p>
            <a:r>
              <a:rPr lang="en-US" smtClean="0"/>
              <a:t>Chapter 5: SQL: Queries, Programming, Triggers</a:t>
            </a:r>
          </a:p>
          <a:p>
            <a:r>
              <a:rPr lang="en-US" smtClean="0"/>
              <a:t>Chapter 6: Query-by-Example (QBE)</a:t>
            </a:r>
          </a:p>
          <a:p>
            <a:r>
              <a:rPr lang="en-US" smtClean="0"/>
              <a:t>Chapter 7: Storing Data: Disks and Files</a:t>
            </a:r>
          </a:p>
          <a:p>
            <a:r>
              <a:rPr lang="en-US" smtClean="0"/>
              <a:t>Chapter 8: File Organizations and Indexing</a:t>
            </a:r>
          </a:p>
          <a:p>
            <a:r>
              <a:rPr lang="en-US" smtClean="0"/>
              <a:t>Chapter 9: Tree-Structured Indexing</a:t>
            </a:r>
          </a:p>
          <a:p>
            <a:r>
              <a:rPr lang="en-US" smtClean="0"/>
              <a:t>Chapter 10: Hash-Based Indexing</a:t>
            </a:r>
          </a:p>
          <a:p>
            <a:r>
              <a:rPr lang="en-US" smtClean="0"/>
              <a:t>Chapter 11: External Sorting</a:t>
            </a:r>
          </a:p>
          <a:p>
            <a:r>
              <a:rPr lang="en-US" smtClean="0"/>
              <a:t>Chapter 12 (Part A): Evaluation of Relational Operators</a:t>
            </a:r>
          </a:p>
          <a:p>
            <a:r>
              <a:rPr lang="en-US" smtClean="0"/>
              <a:t>Chapter 12 (Part B): Evaluation of Relational Operators: Other Techniques</a:t>
            </a:r>
          </a:p>
          <a:p>
            <a:r>
              <a:rPr lang="en-US" smtClean="0"/>
              <a:t>Chapter 13: Introduction to Query Optimization</a:t>
            </a:r>
          </a:p>
          <a:p>
            <a:r>
              <a:rPr lang="en-US" smtClean="0"/>
              <a:t>Chapter 14: A Typical Relational Optimizer</a:t>
            </a:r>
          </a:p>
          <a:p>
            <a:r>
              <a:rPr lang="en-US" smtClean="0"/>
              <a:t>Chapter 15: Schema Refinement and Normal Forms</a:t>
            </a:r>
          </a:p>
          <a:p>
            <a:r>
              <a:rPr lang="en-US" smtClean="0"/>
              <a:t>Chapter 16 (Part A): Physical Database Design</a:t>
            </a:r>
          </a:p>
          <a:p>
            <a:r>
              <a:rPr lang="en-US" smtClean="0"/>
              <a:t>Chapter 16 (Part B): Database Tuning</a:t>
            </a:r>
          </a:p>
          <a:p>
            <a:r>
              <a:rPr lang="en-US" smtClean="0"/>
              <a:t>Chapter 17: Security</a:t>
            </a:r>
          </a:p>
          <a:p>
            <a:r>
              <a:rPr lang="en-US" smtClean="0"/>
              <a:t>Chapter 18: Transaction Management Overview</a:t>
            </a:r>
          </a:p>
          <a:p>
            <a:r>
              <a:rPr lang="en-US" smtClean="0"/>
              <a:t>Chapter 19: Concurrency Control</a:t>
            </a:r>
          </a:p>
          <a:p>
            <a:r>
              <a:rPr lang="en-US" smtClean="0"/>
              <a:t>Chapter 20: Crash Recovery</a:t>
            </a:r>
          </a:p>
          <a:p>
            <a:r>
              <a:rPr lang="en-US" smtClean="0"/>
              <a:t>Chapter 21: Parallel and Distributed Databases</a:t>
            </a:r>
          </a:p>
          <a:p>
            <a:r>
              <a:rPr lang="en-US" smtClean="0"/>
              <a:t>Chapter 22: Internet Databases</a:t>
            </a:r>
          </a:p>
          <a:p>
            <a:r>
              <a:rPr lang="en-US" smtClean="0"/>
              <a:t>Chapter 23: Decision Support</a:t>
            </a:r>
          </a:p>
          <a:p>
            <a:r>
              <a:rPr lang="en-US" smtClean="0"/>
              <a:t>Chapter 24: Data Mining</a:t>
            </a:r>
          </a:p>
          <a:p>
            <a:r>
              <a:rPr lang="en-US" smtClean="0"/>
              <a:t>Chapter 25: Object-Database Systems</a:t>
            </a:r>
          </a:p>
          <a:p>
            <a:r>
              <a:rPr lang="en-US" smtClean="0"/>
              <a:t>Chapter 26: Spatial Data Management</a:t>
            </a:r>
          </a:p>
          <a:p>
            <a:r>
              <a:rPr lang="en-US" smtClean="0"/>
              <a:t>Chapter 27: Deductive Databases</a:t>
            </a:r>
          </a:p>
          <a:p>
            <a:r>
              <a:rPr lang="en-US" smtClean="0"/>
              <a:t>Chapter 28: Additional Topics</a:t>
            </a:r>
          </a:p>
          <a:p>
            <a:endParaRPr lang="en-US" smtClean="0"/>
          </a:p>
        </p:txBody>
      </p:sp>
      <p:sp>
        <p:nvSpPr>
          <p:cNvPr id="104451" name="Rectangle 3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xfrm>
            <a:off x="3884933" y="8684582"/>
            <a:ext cx="2971484" cy="457834"/>
          </a:xfrm>
          <a:prstGeom prst="rect">
            <a:avLst/>
          </a:prstGeom>
          <a:ln/>
        </p:spPr>
        <p:txBody>
          <a:bodyPr lIns="91221" tIns="45610" rIns="91221" bIns="45610"/>
          <a:lstStyle/>
          <a:p>
            <a:fld id="{401C9A6F-0872-43C0-A5A8-4CBAD056E6B6}" type="slidenum">
              <a:rPr lang="en-US"/>
              <a:pPr/>
              <a:t>4</a:t>
            </a:fld>
            <a:endParaRPr lang="en-US"/>
          </a:p>
        </p:txBody>
      </p:sp>
      <p:sp>
        <p:nvSpPr>
          <p:cNvPr id="9707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9707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xfrm>
            <a:off x="3884933" y="8684582"/>
            <a:ext cx="2971484" cy="457834"/>
          </a:xfrm>
          <a:prstGeom prst="rect">
            <a:avLst/>
          </a:prstGeom>
          <a:ln/>
        </p:spPr>
        <p:txBody>
          <a:bodyPr lIns="91221" tIns="45610" rIns="91221" bIns="45610"/>
          <a:lstStyle/>
          <a:p>
            <a:fld id="{537483AB-60F1-4ED0-ADE8-C39A12757324}" type="slidenum">
              <a:rPr lang="en-US"/>
              <a:pPr/>
              <a:t>7</a:t>
            </a:fld>
            <a:endParaRPr lang="en-US"/>
          </a:p>
        </p:txBody>
      </p:sp>
      <p:sp>
        <p:nvSpPr>
          <p:cNvPr id="10260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10260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xfrm>
            <a:off x="3884933" y="8684582"/>
            <a:ext cx="2971484" cy="457834"/>
          </a:xfrm>
          <a:prstGeom prst="rect">
            <a:avLst/>
          </a:prstGeom>
          <a:ln/>
        </p:spPr>
        <p:txBody>
          <a:bodyPr lIns="91221" tIns="45610" rIns="91221" bIns="45610"/>
          <a:lstStyle/>
          <a:p>
            <a:fld id="{462F5416-ADC6-4032-885A-BC7BF159B77E}" type="slidenum">
              <a:rPr lang="en-US"/>
              <a:pPr/>
              <a:t>8</a:t>
            </a:fld>
            <a:endParaRPr lang="en-US"/>
          </a:p>
        </p:txBody>
      </p:sp>
      <p:sp>
        <p:nvSpPr>
          <p:cNvPr id="10280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1028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xfrm>
            <a:off x="3884933" y="8684582"/>
            <a:ext cx="2971484" cy="457834"/>
          </a:xfrm>
          <a:prstGeom prst="rect">
            <a:avLst/>
          </a:prstGeom>
          <a:ln/>
        </p:spPr>
        <p:txBody>
          <a:bodyPr lIns="91221" tIns="45610" rIns="91221" bIns="45610"/>
          <a:lstStyle/>
          <a:p>
            <a:fld id="{E276FF98-1174-4B21-AACB-DCF127A2D2A7}" type="slidenum">
              <a:rPr lang="en-US"/>
              <a:pPr/>
              <a:t>9</a:t>
            </a:fld>
            <a:endParaRPr lang="en-US"/>
          </a:p>
        </p:txBody>
      </p:sp>
      <p:sp>
        <p:nvSpPr>
          <p:cNvPr id="9891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9891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xfrm>
            <a:off x="3884933" y="8684582"/>
            <a:ext cx="2971484" cy="457834"/>
          </a:xfrm>
          <a:prstGeom prst="rect">
            <a:avLst/>
          </a:prstGeom>
          <a:ln/>
        </p:spPr>
        <p:txBody>
          <a:bodyPr lIns="91221" tIns="45610" rIns="91221" bIns="45610"/>
          <a:lstStyle/>
          <a:p>
            <a:fld id="{AEE16938-9FA1-42EE-B6DC-630CA0279EAD}" type="slidenum">
              <a:rPr lang="en-US"/>
              <a:pPr/>
              <a:t>10</a:t>
            </a:fld>
            <a:endParaRPr lang="en-US"/>
          </a:p>
        </p:txBody>
      </p:sp>
      <p:sp>
        <p:nvSpPr>
          <p:cNvPr id="1030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1030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xfrm>
            <a:off x="3884933" y="8684582"/>
            <a:ext cx="2971484" cy="457834"/>
          </a:xfrm>
          <a:prstGeom prst="rect">
            <a:avLst/>
          </a:prstGeom>
          <a:ln/>
        </p:spPr>
        <p:txBody>
          <a:bodyPr lIns="91221" tIns="45610" rIns="91221" bIns="45610"/>
          <a:lstStyle/>
          <a:p>
            <a:fld id="{8C1F5290-23BA-4674-8698-3DCF967B3086}" type="slidenum">
              <a:rPr lang="en-US"/>
              <a:pPr/>
              <a:t>11</a:t>
            </a:fld>
            <a:endParaRPr lang="en-US"/>
          </a:p>
        </p:txBody>
      </p:sp>
      <p:sp>
        <p:nvSpPr>
          <p:cNvPr id="10321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1032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xfrm>
            <a:off x="3884933" y="8684582"/>
            <a:ext cx="2971484" cy="457834"/>
          </a:xfrm>
          <a:prstGeom prst="rect">
            <a:avLst/>
          </a:prstGeom>
          <a:ln/>
        </p:spPr>
        <p:txBody>
          <a:bodyPr lIns="91221" tIns="45610" rIns="91221" bIns="45610"/>
          <a:lstStyle/>
          <a:p>
            <a:fld id="{1C4286C0-F9AC-45B1-B5E7-67A2EB81F87A}" type="slidenum">
              <a:rPr lang="en-US"/>
              <a:pPr/>
              <a:t>12</a:t>
            </a:fld>
            <a:endParaRPr lang="en-US"/>
          </a:p>
        </p:txBody>
      </p:sp>
      <p:sp>
        <p:nvSpPr>
          <p:cNvPr id="10485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1048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5" name="Rectangle 4"/>
          <p:cNvSpPr/>
          <p:nvPr/>
        </p:nvSpPr>
        <p:spPr bwMode="auto">
          <a:xfrm>
            <a:off x="276225" y="0"/>
            <a:ext cx="104775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6" name="Rectangle 5"/>
          <p:cNvSpPr/>
          <p:nvPr/>
        </p:nvSpPr>
        <p:spPr bwMode="auto">
          <a:xfrm>
            <a:off x="990600" y="0"/>
            <a:ext cx="182563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7" name="Rectangle 6"/>
          <p:cNvSpPr/>
          <p:nvPr/>
        </p:nvSpPr>
        <p:spPr bwMode="auto">
          <a:xfrm>
            <a:off x="1141413" y="0"/>
            <a:ext cx="230187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06363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0" hangingPunct="0">
              <a:defRPr/>
            </a:pPr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0" hangingPunct="0">
              <a:defRPr/>
            </a:pPr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54075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0" hangingPunct="0">
              <a:defRPr/>
            </a:pPr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72720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0" hangingPunct="0">
              <a:defRPr/>
            </a:pPr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0" hangingPunct="0">
              <a:defRPr/>
            </a:pPr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9113838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0" hangingPunct="0">
              <a:defRPr/>
            </a:pPr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6" name="Rectangle 15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7" name="Oval 16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8" name="Oval 17"/>
          <p:cNvSpPr/>
          <p:nvPr/>
        </p:nvSpPr>
        <p:spPr bwMode="auto">
          <a:xfrm>
            <a:off x="1309688" y="4867275"/>
            <a:ext cx="641350" cy="64135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9" name="Oval 18"/>
          <p:cNvSpPr/>
          <p:nvPr/>
        </p:nvSpPr>
        <p:spPr bwMode="auto">
          <a:xfrm>
            <a:off x="1090613" y="5500688"/>
            <a:ext cx="138112" cy="136525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20" name="Oval 19"/>
          <p:cNvSpPr/>
          <p:nvPr/>
        </p:nvSpPr>
        <p:spPr bwMode="auto">
          <a:xfrm>
            <a:off x="1663700" y="5788025"/>
            <a:ext cx="274638" cy="274638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21" name="Oval 20"/>
          <p:cNvSpPr/>
          <p:nvPr/>
        </p:nvSpPr>
        <p:spPr>
          <a:xfrm>
            <a:off x="1905000" y="4495800"/>
            <a:ext cx="365125" cy="365125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22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463" y="1174750"/>
            <a:ext cx="2286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76CBCD-23B5-47B1-875E-C73FF0C10BDE}" type="datetimeFigureOut">
              <a:rPr lang="en-US"/>
              <a:pPr>
                <a:defRPr/>
              </a:pPr>
              <a:t>11/3/2010</a:t>
            </a:fld>
            <a:endParaRPr lang="en-US"/>
          </a:p>
        </p:txBody>
      </p:sp>
      <p:sp>
        <p:nvSpPr>
          <p:cNvPr id="23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076" y="4181475"/>
            <a:ext cx="3657600" cy="3841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4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63" y="4929188"/>
            <a:ext cx="609600" cy="5175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46810D-218C-4AF4-9810-279DF09B42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509772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0" hangingPunct="0">
              <a:defRPr/>
            </a:pPr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6" name="Oval 5"/>
          <p:cNvSpPr/>
          <p:nvPr/>
        </p:nvSpPr>
        <p:spPr>
          <a:xfrm>
            <a:off x="8156575" y="5715000"/>
            <a:ext cx="549275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7" name="Straight Connector 23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" name="Rectangle 7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9" name="Straight Connector 25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0" hangingPunct="0">
              <a:defRPr/>
            </a:pPr>
            <a:endParaRPr lang="en-US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1" name="Straight Connector 27"/>
          <p:cNvSpPr>
            <a:spLocks noChangeShapeType="1"/>
          </p:cNvSpPr>
          <p:nvPr/>
        </p:nvSpPr>
        <p:spPr bwMode="auto">
          <a:xfrm>
            <a:off x="6192838" y="0"/>
            <a:ext cx="0" cy="6858000"/>
          </a:xfrm>
          <a:prstGeom prst="line">
            <a:avLst/>
          </a:prstGeom>
          <a:noFill/>
          <a:ln w="12700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spcCol="274320" rtlCol="0" fromWordArt="0" forceAA="0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895DBD6F-9BB2-476C-B1BD-21818B610808}" type="datetimeFigureOut">
              <a:rPr lang="en-US"/>
              <a:pPr>
                <a:defRPr/>
              </a:pPr>
              <a:t>11/3/2010</a:t>
            </a:fld>
            <a:endParaRPr lang="en-US"/>
          </a:p>
        </p:txBody>
      </p:sp>
      <p:sp>
        <p:nvSpPr>
          <p:cNvPr id="13" name="Slide Number Placeholder 17"/>
          <p:cNvSpPr>
            <a:spLocks noGrp="1"/>
          </p:cNvSpPr>
          <p:nvPr>
            <p:ph type="sldNum" sz="quarter" idx="11"/>
          </p:nvPr>
        </p:nvSpPr>
        <p:spPr>
          <a:xfrm>
            <a:off x="8129588" y="5734050"/>
            <a:ext cx="609600" cy="520700"/>
          </a:xfrm>
          <a:prstGeom prst="rect">
            <a:avLst/>
          </a:prstGeom>
        </p:spPr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06430569-99D3-4200-86BB-37CC1F19493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4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36365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A100D3-C60B-4CB8-BD8E-B9D8D1371D8D}" type="datetimeFigureOut">
              <a:rPr lang="en-US"/>
              <a:pPr>
                <a:defRPr/>
              </a:pPr>
              <a:t>11/3/2010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>
          <a:xfrm>
            <a:off x="8129588" y="5734050"/>
            <a:ext cx="609600" cy="5207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2DD5DE-A004-4A33-B1D3-7BC107747B8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700500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9A3F6A-E512-4F9C-961E-852E22B28542}" type="datetimeFigureOut">
              <a:rPr lang="en-US"/>
              <a:pPr>
                <a:defRPr/>
              </a:pPr>
              <a:t>11/3/2010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>
          <a:xfrm>
            <a:off x="8129588" y="5734050"/>
            <a:ext cx="609600" cy="5207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218F10-DED7-4B45-BF67-2DA54322606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566254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00113" y="419100"/>
            <a:ext cx="6840537" cy="84931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838200" y="1484313"/>
            <a:ext cx="7772400" cy="4824412"/>
          </a:xfrm>
        </p:spPr>
        <p:txBody>
          <a:bodyPr>
            <a:normAutofit/>
          </a:bodyPr>
          <a:lstStyle/>
          <a:p>
            <a:pPr lvl="0"/>
            <a:r>
              <a:rPr lang="en-US" noProof="0" smtClean="0"/>
              <a:t>Click icon to add table</a:t>
            </a:r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394079060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>
  <p:cSld name="Title, Text and Clip 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00113" y="419100"/>
            <a:ext cx="6840537" cy="84931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838200" y="1484313"/>
            <a:ext cx="3810000" cy="482441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lipArt Placeholder 3"/>
          <p:cNvSpPr>
            <a:spLocks noGrp="1"/>
          </p:cNvSpPr>
          <p:nvPr>
            <p:ph type="clipArt" sz="half" idx="2"/>
          </p:nvPr>
        </p:nvSpPr>
        <p:spPr>
          <a:xfrm>
            <a:off x="4800600" y="1484313"/>
            <a:ext cx="3810000" cy="4824412"/>
          </a:xfrm>
        </p:spPr>
        <p:txBody>
          <a:bodyPr>
            <a:normAutofit/>
          </a:bodyPr>
          <a:lstStyle/>
          <a:p>
            <a:pPr lvl="0"/>
            <a:r>
              <a:rPr lang="en-US" noProof="0" smtClean="0"/>
              <a:t>Click icon to add clip art</a:t>
            </a:r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288581601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00113" y="419100"/>
            <a:ext cx="6840537" cy="84931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838200" y="1484313"/>
            <a:ext cx="3810000" cy="482441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800600" y="1484313"/>
            <a:ext cx="3810000" cy="233521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800600" y="3971925"/>
            <a:ext cx="3810000" cy="2336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868096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00113" y="419100"/>
            <a:ext cx="6840537" cy="84931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838200" y="1484313"/>
            <a:ext cx="3810000" cy="482441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00600" y="1484313"/>
            <a:ext cx="3810000" cy="482441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052604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 Placeholder 17"/>
          <p:cNvSpPr>
            <a:spLocks noGrp="1"/>
          </p:cNvSpPr>
          <p:nvPr>
            <p:ph type="body" idx="10"/>
          </p:nvPr>
        </p:nvSpPr>
        <p:spPr>
          <a:xfrm>
            <a:off x="396009" y="956422"/>
            <a:ext cx="8335818" cy="437029"/>
          </a:xfrm>
          <a:prstGeom prst="rect">
            <a:avLst/>
          </a:prstGeom>
          <a:noFill/>
          <a:ln w="5715" cmpd="sng">
            <a:solidFill>
              <a:srgbClr val="80DA47"/>
            </a:solidFill>
            <a:prstDash val="solid"/>
          </a:ln>
        </p:spPr>
        <p:txBody>
          <a:bodyPr lIns="0" tIns="0" rIns="0" bIns="0" anchor="t"/>
          <a:lstStyle>
            <a:lvl1pPr marL="2954097" marR="0" indent="0" algn="l">
              <a:lnSpc>
                <a:spcPts val="3769"/>
              </a:lnSpc>
              <a:spcAft>
                <a:spcPts val="0"/>
              </a:spcAft>
              <a:defRPr/>
            </a:lvl1pPr>
          </a:lstStyle>
          <a:p>
            <a:pPr marL="3291840" marR="0" indent="0" algn="l">
              <a:lnSpc>
                <a:spcPts val="4200"/>
              </a:lnSpc>
              <a:spcAft>
                <a:spcPts val="0"/>
              </a:spcAft>
            </a:pPr>
            <a:r>
              <a:rPr lang="en-US" sz="3600" spc="0">
                <a:solidFill>
                  <a:srgbClr val="000000"/>
                </a:solidFill>
                <a:latin typeface="Arial" panose="22635452340000000000" pitchFamily="2"/>
              </a:rPr>
              <a:t>Introduction</a:t>
            </a:r>
          </a:p>
        </p:txBody>
      </p:sp>
      <p:sp>
        <p:nvSpPr>
          <p:cNvPr id="19" name="Text Placeholder 18"/>
          <p:cNvSpPr>
            <a:spLocks noGrp="1"/>
          </p:cNvSpPr>
          <p:nvPr>
            <p:ph type="body" idx="10"/>
          </p:nvPr>
        </p:nvSpPr>
        <p:spPr>
          <a:xfrm>
            <a:off x="396009" y="956422"/>
            <a:ext cx="8335818" cy="437029"/>
          </a:xfrm>
          <a:prstGeom prst="rect">
            <a:avLst/>
          </a:prstGeom>
          <a:noFill/>
          <a:ln w="5715" cmpd="sng">
            <a:solidFill>
              <a:srgbClr val="80DA47"/>
            </a:solidFill>
            <a:prstDash val="solid"/>
          </a:ln>
        </p:spPr>
        <p:txBody>
          <a:bodyPr lIns="0" tIns="0" rIns="0" bIns="0" anchor="t"/>
          <a:lstStyle>
            <a:lvl1pPr marL="2954097" marR="0" indent="0" algn="l">
              <a:lnSpc>
                <a:spcPts val="3769"/>
              </a:lnSpc>
              <a:spcAft>
                <a:spcPts val="0"/>
              </a:spcAft>
              <a:defRPr/>
            </a:lvl1pPr>
          </a:lstStyle>
          <a:p>
            <a:pPr marL="3291840" marR="0" indent="0" algn="l">
              <a:lnSpc>
                <a:spcPts val="4200"/>
              </a:lnSpc>
              <a:spcAft>
                <a:spcPts val="0"/>
              </a:spcAft>
            </a:pPr>
            <a:r>
              <a:rPr lang="en-US" sz="3600" spc="0">
                <a:solidFill>
                  <a:srgbClr val="000000"/>
                </a:solidFill>
                <a:latin typeface="Arial" panose="22635452340000000000" pitchFamily="2"/>
              </a:rPr>
              <a:t>Introduction</a:t>
            </a:r>
          </a:p>
        </p:txBody>
      </p:sp>
      <p:sp>
        <p:nvSpPr>
          <p:cNvPr id="20" name="Text Placeholder 19"/>
          <p:cNvSpPr>
            <a:spLocks noGrp="1"/>
          </p:cNvSpPr>
          <p:nvPr>
            <p:ph type="body" idx="10"/>
          </p:nvPr>
        </p:nvSpPr>
        <p:spPr>
          <a:xfrm>
            <a:off x="396009" y="956422"/>
            <a:ext cx="8335818" cy="437029"/>
          </a:xfrm>
          <a:prstGeom prst="rect">
            <a:avLst/>
          </a:prstGeom>
          <a:noFill/>
          <a:ln w="5715" cmpd="sng">
            <a:solidFill>
              <a:srgbClr val="80DA47"/>
            </a:solidFill>
            <a:prstDash val="solid"/>
          </a:ln>
        </p:spPr>
        <p:txBody>
          <a:bodyPr lIns="0" tIns="0" rIns="0" bIns="0" anchor="t"/>
          <a:lstStyle>
            <a:lvl1pPr marL="2954097" marR="0" indent="0" algn="l">
              <a:lnSpc>
                <a:spcPts val="3769"/>
              </a:lnSpc>
              <a:spcAft>
                <a:spcPts val="0"/>
              </a:spcAft>
              <a:defRPr/>
            </a:lvl1pPr>
          </a:lstStyle>
          <a:p>
            <a:pPr marL="3291840" marR="0" indent="0" algn="l">
              <a:lnSpc>
                <a:spcPts val="4200"/>
              </a:lnSpc>
              <a:spcAft>
                <a:spcPts val="0"/>
              </a:spcAft>
            </a:pPr>
            <a:r>
              <a:rPr lang="en-US" sz="3600" spc="0">
                <a:solidFill>
                  <a:srgbClr val="000000"/>
                </a:solidFill>
                <a:latin typeface="Arial" panose="22635452340000000000" pitchFamily="2"/>
              </a:rPr>
              <a:t>Introduction</a:t>
            </a:r>
          </a:p>
        </p:txBody>
      </p:sp>
      <p:sp>
        <p:nvSpPr>
          <p:cNvPr id="27" name="Text Placeholder 26"/>
          <p:cNvSpPr>
            <a:spLocks noGrp="1"/>
          </p:cNvSpPr>
          <p:nvPr>
            <p:ph type="body" idx="10"/>
          </p:nvPr>
        </p:nvSpPr>
        <p:spPr>
          <a:xfrm>
            <a:off x="396009" y="1987364"/>
            <a:ext cx="8335818" cy="3808319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lIns="0" tIns="0" rIns="0" bIns="0" anchor="t"/>
          <a:lstStyle>
            <a:lvl1pPr marL="779553" marR="0" indent="0" algn="l">
              <a:lnSpc>
                <a:spcPct val="80639"/>
              </a:lnSpc>
              <a:spcBef>
                <a:spcPts val="162"/>
              </a:spcBef>
              <a:spcAft>
                <a:spcPts val="323"/>
              </a:spcAft>
              <a:buFont typeface="Symbol"/>
              <a:buChar char="·"/>
              <a:defRPr/>
            </a:lvl1pPr>
          </a:lstStyle>
          <a:p>
            <a:pPr marL="594360" marR="0" indent="320040" algn="l">
              <a:lnSpc>
                <a:spcPct val="87359"/>
              </a:lnSpc>
              <a:spcAft>
                <a:spcPts val="0"/>
              </a:spcAft>
              <a:buFont typeface="Symbol"/>
              <a:buChar char="·"/>
            </a:pPr>
            <a:r>
              <a:rPr lang="en-US" sz="2300" spc="76">
                <a:solidFill>
                  <a:srgbClr val="000000"/>
                </a:solidFill>
                <a:latin typeface="Arial" panose="22635452340000000000" pitchFamily="2"/>
              </a:rPr>
              <a:t>By one estimate, 53 million people have had data</a:t>
            </a:r>
          </a:p>
          <a:p>
            <a:pPr marL="868680" marR="0" indent="0" algn="l">
              <a:lnSpc>
                <a:spcPct val="95999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300" spc="-18">
                <a:solidFill>
                  <a:srgbClr val="000000"/>
                </a:solidFill>
                <a:latin typeface="Arial" panose="22635452340000000000" pitchFamily="2"/>
              </a:rPr>
              <a:t>about themselves exposed over the past 13 months.</a:t>
            </a:r>
          </a:p>
          <a:p>
            <a:pPr marL="868680" marR="0" indent="0" algn="l">
              <a:lnSpc>
                <a:spcPct val="98879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300" spc="-18">
                <a:solidFill>
                  <a:srgbClr val="000000"/>
                </a:solidFill>
                <a:latin typeface="Arial" panose="22635452340000000000" pitchFamily="2"/>
              </a:rPr>
              <a:t>(InformationWeek, 03/20/2006)</a:t>
            </a:r>
          </a:p>
          <a:p>
            <a:pPr marL="1051560" marR="0" indent="0" algn="l">
              <a:lnSpc>
                <a:spcPct val="98879"/>
              </a:lnSpc>
              <a:spcBef>
                <a:spcPts val="720"/>
              </a:spcBef>
              <a:spcAft>
                <a:spcPts val="0"/>
              </a:spcAft>
            </a:pPr>
            <a:r>
              <a:rPr lang="en-US" sz="2000" spc="0">
                <a:solidFill>
                  <a:srgbClr val="000000"/>
                </a:solidFill>
                <a:latin typeface="Arial" panose="22635452340000000000" pitchFamily="2"/>
              </a:rPr>
              <a:t>– This is old news, right now the number is &gt; 100 million !!!</a:t>
            </a:r>
          </a:p>
          <a:p>
            <a:pPr marL="594360" marR="0" indent="320040" algn="l">
              <a:lnSpc>
                <a:spcPct val="90239"/>
              </a:lnSpc>
              <a:spcBef>
                <a:spcPts val="900"/>
              </a:spcBef>
              <a:spcAft>
                <a:spcPts val="0"/>
              </a:spcAft>
              <a:buFont typeface="Symbol"/>
              <a:buChar char="·"/>
            </a:pPr>
            <a:r>
              <a:rPr lang="en-US" sz="2300" spc="0">
                <a:solidFill>
                  <a:srgbClr val="000000"/>
                </a:solidFill>
                <a:latin typeface="Arial" panose="22635452340000000000" pitchFamily="2"/>
              </a:rPr>
              <a:t>Data theft is becoming a major threat.</a:t>
            </a:r>
          </a:p>
          <a:p>
            <a:pPr marL="594360" marR="0" indent="320040" algn="l">
              <a:lnSpc>
                <a:spcPct val="89279"/>
              </a:lnSpc>
              <a:spcBef>
                <a:spcPts val="720"/>
              </a:spcBef>
              <a:spcAft>
                <a:spcPts val="0"/>
              </a:spcAft>
              <a:buFont typeface="Symbol"/>
              <a:buChar char="·"/>
            </a:pPr>
            <a:r>
              <a:rPr lang="en-US" sz="2300" spc="-9">
                <a:solidFill>
                  <a:srgbClr val="000000"/>
                </a:solidFill>
                <a:latin typeface="Arial" panose="22635452340000000000" pitchFamily="2"/>
              </a:rPr>
              <a:t>Criminals have identified where the gold is.</a:t>
            </a:r>
          </a:p>
          <a:p>
            <a:pPr marL="594360" marR="0" indent="320040" algn="l">
              <a:lnSpc>
                <a:spcPct val="89279"/>
              </a:lnSpc>
              <a:spcBef>
                <a:spcPts val="900"/>
              </a:spcBef>
              <a:spcAft>
                <a:spcPts val="0"/>
              </a:spcAft>
              <a:buFont typeface="Symbol"/>
              <a:buChar char="·"/>
            </a:pPr>
            <a:r>
              <a:rPr lang="en-US" sz="2300" spc="81">
                <a:solidFill>
                  <a:srgbClr val="000000"/>
                </a:solidFill>
                <a:latin typeface="Arial" panose="22635452340000000000" pitchFamily="2"/>
              </a:rPr>
              <a:t>In the last year many databases from fortune 500</a:t>
            </a:r>
          </a:p>
          <a:p>
            <a:pPr marL="868680" marR="0" indent="0" algn="l">
              <a:lnSpc>
                <a:spcPct val="95999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300" spc="-18">
                <a:solidFill>
                  <a:srgbClr val="000000"/>
                </a:solidFill>
                <a:latin typeface="Arial" panose="22635452340000000000" pitchFamily="2"/>
              </a:rPr>
              <a:t>companies were compromised.</a:t>
            </a:r>
          </a:p>
          <a:p>
            <a:pPr marL="594360" marR="0" indent="320040" algn="l">
              <a:lnSpc>
                <a:spcPct val="89279"/>
              </a:lnSpc>
              <a:spcBef>
                <a:spcPts val="900"/>
              </a:spcBef>
              <a:spcAft>
                <a:spcPts val="0"/>
              </a:spcAft>
              <a:buFont typeface="Symbol"/>
              <a:buChar char="·"/>
            </a:pPr>
            <a:r>
              <a:rPr lang="en-US" sz="2300" spc="72">
                <a:solidFill>
                  <a:srgbClr val="000000"/>
                </a:solidFill>
                <a:latin typeface="Arial" panose="22635452340000000000" pitchFamily="2"/>
              </a:rPr>
              <a:t>As we will see compromising databases is not big</a:t>
            </a:r>
          </a:p>
          <a:p>
            <a:pPr marL="868680" marR="0" indent="0" algn="l">
              <a:lnSpc>
                <a:spcPct val="80639"/>
              </a:lnSpc>
              <a:spcBef>
                <a:spcPts val="180"/>
              </a:spcBef>
              <a:spcAft>
                <a:spcPts val="360"/>
              </a:spcAft>
            </a:pPr>
            <a:r>
              <a:rPr lang="en-US" sz="2300" spc="-54">
                <a:solidFill>
                  <a:srgbClr val="000000"/>
                </a:solidFill>
                <a:latin typeface="Arial" panose="22635452340000000000" pitchFamily="2"/>
              </a:rPr>
              <a:t>deal if they haven't been properly secured.</a:t>
            </a:r>
          </a:p>
        </p:txBody>
      </p:sp>
    </p:spTree>
    <p:extLst>
      <p:ext uri="{BB962C8B-B14F-4D97-AF65-F5344CB8AC3E}">
        <p14:creationId xmlns:p14="http://schemas.microsoft.com/office/powerpoint/2010/main" val="5563785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0"/>
            <a:ext cx="2024063" cy="3095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Rectangle 4"/>
          <p:cNvSpPr/>
          <p:nvPr/>
        </p:nvSpPr>
        <p:spPr>
          <a:xfrm>
            <a:off x="8059738" y="5661025"/>
            <a:ext cx="647700" cy="6477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571184" cy="562074"/>
          </a:xfrm>
        </p:spPr>
        <p:txBody>
          <a:bodyPr>
            <a:noAutofit/>
          </a:bodyPr>
          <a:lstStyle>
            <a:lvl1pPr algn="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980728"/>
            <a:ext cx="7571184" cy="549322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Date Placeholder 6"/>
          <p:cNvSpPr>
            <a:spLocks noGrp="1"/>
          </p:cNvSpPr>
          <p:nvPr>
            <p:ph type="dt" sz="half" idx="10"/>
          </p:nvPr>
        </p:nvSpPr>
        <p:spPr>
          <a:xfrm rot="5400000">
            <a:off x="8482013" y="2811462"/>
            <a:ext cx="1155700" cy="384175"/>
          </a:xfrm>
        </p:spPr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C9FA1AB8-AF71-4205-B9D7-C28F0BFAEB78}" type="datetimeFigureOut">
              <a:rPr lang="en-US"/>
              <a:pPr>
                <a:defRPr/>
              </a:pPr>
              <a:t>11/3/2010</a:t>
            </a:fld>
            <a:endParaRPr lang="en-US"/>
          </a:p>
        </p:txBody>
      </p:sp>
      <p:sp>
        <p:nvSpPr>
          <p:cNvPr id="7" name="Slide Number Placeholder 8"/>
          <p:cNvSpPr>
            <a:spLocks noGrp="1"/>
          </p:cNvSpPr>
          <p:nvPr>
            <p:ph type="sldNum" sz="quarter" idx="11"/>
          </p:nvPr>
        </p:nvSpPr>
        <p:spPr>
          <a:xfrm>
            <a:off x="8821738" y="6237288"/>
            <a:ext cx="322262" cy="620712"/>
          </a:xfrm>
          <a:prstGeom prst="rect">
            <a:avLst/>
          </a:prstGeom>
        </p:spPr>
        <p:txBody>
          <a:bodyPr rtlCol="0"/>
          <a:lstStyle>
            <a:lvl1pPr>
              <a:defRPr sz="1400" smtClean="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1727A873-12A6-499E-8A28-A6F335E34B9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9" name="Footer Placeholder 9"/>
          <p:cNvSpPr>
            <a:spLocks noGrp="1"/>
          </p:cNvSpPr>
          <p:nvPr>
            <p:ph type="ftr" sz="quarter" idx="12"/>
          </p:nvPr>
        </p:nvSpPr>
        <p:spPr>
          <a:xfrm rot="5400000">
            <a:off x="8002588" y="4846637"/>
            <a:ext cx="2133600" cy="365125"/>
          </a:xfrm>
        </p:spPr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329075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reak_N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0"/>
            <a:ext cx="2024063" cy="3095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Rectangle 4"/>
          <p:cNvSpPr/>
          <p:nvPr/>
        </p:nvSpPr>
        <p:spPr>
          <a:xfrm>
            <a:off x="8059738" y="5661025"/>
            <a:ext cx="647700" cy="6477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6" name="Oval 5"/>
          <p:cNvSpPr/>
          <p:nvPr/>
        </p:nvSpPr>
        <p:spPr>
          <a:xfrm>
            <a:off x="7925380" y="6381328"/>
            <a:ext cx="391036" cy="396044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274638"/>
            <a:ext cx="7632848" cy="562074"/>
          </a:xfrm>
        </p:spPr>
        <p:txBody>
          <a:bodyPr>
            <a:noAutofit/>
          </a:bodyPr>
          <a:lstStyle>
            <a:lvl1pPr algn="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980728"/>
            <a:ext cx="7571184" cy="549322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 rot="5400000">
            <a:off x="8482013" y="2811462"/>
            <a:ext cx="1155700" cy="384175"/>
          </a:xfrm>
        </p:spPr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72AF2CD8-7DA6-4B75-9DE1-ABDB3AEADE91}" type="datetimeFigureOut">
              <a:rPr lang="en-US"/>
              <a:pPr>
                <a:defRPr/>
              </a:pPr>
              <a:t>11/3/2010</a:t>
            </a:fld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>
          <a:xfrm>
            <a:off x="8821738" y="6237288"/>
            <a:ext cx="322262" cy="620712"/>
          </a:xfrm>
          <a:prstGeom prst="rect">
            <a:avLst/>
          </a:prstGeom>
        </p:spPr>
        <p:txBody>
          <a:bodyPr rtlCol="0"/>
          <a:lstStyle>
            <a:lvl1pPr>
              <a:defRPr sz="1400" smtClean="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6DECA32D-D550-475F-85E3-D36B38ED636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>
          <a:xfrm rot="5400000">
            <a:off x="8002588" y="4846637"/>
            <a:ext cx="2133600" cy="365125"/>
          </a:xfrm>
        </p:spPr>
        <p:txBody>
          <a:bodyPr rtlCol="0"/>
          <a:lstStyle>
            <a:lvl1pPr>
              <a:defRPr dirty="0"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939966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5" name="Rectangle 4"/>
          <p:cNvSpPr/>
          <p:nvPr/>
        </p:nvSpPr>
        <p:spPr bwMode="auto">
          <a:xfrm>
            <a:off x="276225" y="0"/>
            <a:ext cx="104775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6" name="Rectangle 5"/>
          <p:cNvSpPr/>
          <p:nvPr/>
        </p:nvSpPr>
        <p:spPr bwMode="auto">
          <a:xfrm>
            <a:off x="990600" y="0"/>
            <a:ext cx="182563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7" name="Rectangle 6"/>
          <p:cNvSpPr/>
          <p:nvPr/>
        </p:nvSpPr>
        <p:spPr bwMode="auto">
          <a:xfrm>
            <a:off x="1141413" y="0"/>
            <a:ext cx="230187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06363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0" hangingPunct="0">
              <a:defRPr/>
            </a:pPr>
            <a:endParaRPr lang="en-US">
              <a:solidFill>
                <a:srgbClr val="FFFFFF"/>
              </a:solidFill>
              <a:latin typeface="Arial" charset="0"/>
            </a:endParaRPr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0" hangingPunct="0">
              <a:defRPr/>
            </a:pPr>
            <a:endParaRPr lang="en-US">
              <a:solidFill>
                <a:srgbClr val="FFFFFF"/>
              </a:solidFill>
              <a:latin typeface="Arial" charset="0"/>
            </a:endParaRP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54075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0" hangingPunct="0">
              <a:defRPr/>
            </a:pPr>
            <a:endParaRPr lang="en-US">
              <a:solidFill>
                <a:srgbClr val="FFFFFF"/>
              </a:solidFill>
              <a:latin typeface="Arial" charset="0"/>
            </a:endParaRPr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72720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0" hangingPunct="0">
              <a:defRPr/>
            </a:pPr>
            <a:endParaRPr lang="en-US">
              <a:solidFill>
                <a:srgbClr val="FFFFFF"/>
              </a:solidFill>
              <a:latin typeface="Arial" charset="0"/>
            </a:endParaRPr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0" hangingPunct="0">
              <a:defRPr/>
            </a:pPr>
            <a:endParaRPr lang="en-US">
              <a:solidFill>
                <a:srgbClr val="FFFFFF"/>
              </a:solidFill>
              <a:latin typeface="Arial" charset="0"/>
            </a:endParaRPr>
          </a:p>
        </p:txBody>
      </p:sp>
      <p:sp>
        <p:nvSpPr>
          <p:cNvPr id="13" name="Rectangle 12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4" name="Oval 13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5" name="Oval 14"/>
          <p:cNvSpPr/>
          <p:nvPr/>
        </p:nvSpPr>
        <p:spPr bwMode="auto">
          <a:xfrm>
            <a:off x="1323975" y="4867275"/>
            <a:ext cx="642938" cy="64135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6" name="Oval 15"/>
          <p:cNvSpPr/>
          <p:nvPr/>
        </p:nvSpPr>
        <p:spPr bwMode="auto">
          <a:xfrm>
            <a:off x="1090613" y="5500688"/>
            <a:ext cx="138112" cy="136525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7" name="Oval 16"/>
          <p:cNvSpPr/>
          <p:nvPr/>
        </p:nvSpPr>
        <p:spPr bwMode="auto">
          <a:xfrm>
            <a:off x="1663700" y="5791200"/>
            <a:ext cx="274638" cy="274638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8" name="Oval 17"/>
          <p:cNvSpPr/>
          <p:nvPr/>
        </p:nvSpPr>
        <p:spPr bwMode="auto">
          <a:xfrm>
            <a:off x="1879600" y="4479925"/>
            <a:ext cx="365125" cy="365125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9097963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0" hangingPunct="0">
              <a:defRPr/>
            </a:pPr>
            <a:endParaRPr lang="en-US">
              <a:solidFill>
                <a:srgbClr val="FFFFFF"/>
              </a:solidFill>
              <a:latin typeface="Arial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2875" y="1169988"/>
            <a:ext cx="2286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4DEEA9-B77D-45CC-8C1A-4A20FBBCB58E}" type="datetimeFigureOut">
              <a:rPr lang="en-US"/>
              <a:pPr>
                <a:defRPr/>
              </a:pPr>
              <a:t>11/3/2010</a:t>
            </a:fld>
            <a:endParaRPr lang="en-US"/>
          </a:p>
        </p:txBody>
      </p:sp>
      <p:sp>
        <p:nvSpPr>
          <p:cNvPr id="21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076" y="4178300"/>
            <a:ext cx="3657600" cy="3841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39850" y="4929188"/>
            <a:ext cx="609600" cy="5175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644365-2B62-4A0B-86E5-366DCB210E6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423127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5A7004-1E0C-42DC-9211-4D2406AAFD55}" type="datetimeFigureOut">
              <a:rPr lang="en-US"/>
              <a:pPr>
                <a:defRPr/>
              </a:pPr>
              <a:t>11/3/2010</a:t>
            </a:fld>
            <a:endParaRPr lang="en-US" dirty="0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>
          <a:xfrm>
            <a:off x="8129588" y="5734050"/>
            <a:ext cx="609600" cy="5207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E95D34-8182-46E1-941C-35CD4467A4F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10873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35A358-008A-4160-904A-9C9BDFDA42E0}" type="datetimeFigureOut">
              <a:rPr lang="en-US"/>
              <a:pPr>
                <a:defRPr/>
              </a:pPr>
              <a:t>11/3/2010</a:t>
            </a:fld>
            <a:endParaRPr lang="en-US" dirty="0"/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22"/>
          <p:cNvSpPr>
            <a:spLocks noGrp="1"/>
          </p:cNvSpPr>
          <p:nvPr>
            <p:ph type="sldNum" sz="quarter" idx="12"/>
          </p:nvPr>
        </p:nvSpPr>
        <p:spPr>
          <a:xfrm>
            <a:off x="8129588" y="5734050"/>
            <a:ext cx="609600" cy="5207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0B77D6-5D92-4FF1-A53E-91E032ECF81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60438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B75E95DC-71A2-43A5-B681-B45C16F1C244}" type="datetimeFigureOut">
              <a:rPr lang="en-US"/>
              <a:pPr>
                <a:defRPr/>
              </a:pPr>
              <a:t>11/3/2010</a:t>
            </a:fld>
            <a:endParaRPr lang="en-US"/>
          </a:p>
        </p:txBody>
      </p:sp>
      <p:sp>
        <p:nvSpPr>
          <p:cNvPr id="4" name="Slide Number Placeholder 6"/>
          <p:cNvSpPr>
            <a:spLocks noGrp="1"/>
          </p:cNvSpPr>
          <p:nvPr>
            <p:ph type="sldNum" sz="quarter" idx="11"/>
          </p:nvPr>
        </p:nvSpPr>
        <p:spPr>
          <a:xfrm>
            <a:off x="8129588" y="5734050"/>
            <a:ext cx="609600" cy="520700"/>
          </a:xfrm>
          <a:prstGeom prst="rect">
            <a:avLst/>
          </a:prstGeom>
        </p:spPr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5087D6E6-82ED-44D3-B017-F33906DE0E2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27225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6EAF5F-1079-47FB-AC62-F46E32B6479F}" type="datetimeFigureOut">
              <a:rPr lang="en-US"/>
              <a:pPr>
                <a:defRPr/>
              </a:pPr>
              <a:t>11/3/2010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22"/>
          <p:cNvSpPr>
            <a:spLocks noGrp="1"/>
          </p:cNvSpPr>
          <p:nvPr>
            <p:ph type="sldNum" sz="quarter" idx="12"/>
          </p:nvPr>
        </p:nvSpPr>
        <p:spPr>
          <a:xfrm>
            <a:off x="8129588" y="5734050"/>
            <a:ext cx="609600" cy="5207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A8A243-324A-437F-BDF7-4222E801A84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28510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0" hangingPunct="0">
              <a:defRPr/>
            </a:pPr>
            <a:endParaRPr lang="en-US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6" name="Straight Connector 5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0" hangingPunct="0">
              <a:defRPr/>
            </a:pPr>
            <a:endParaRPr lang="en-US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7" name="Straight Connector 23"/>
          <p:cNvSpPr>
            <a:spLocks noChangeShapeType="1"/>
          </p:cNvSpPr>
          <p:nvPr/>
        </p:nvSpPr>
        <p:spPr bwMode="auto">
          <a:xfrm>
            <a:off x="6192838" y="0"/>
            <a:ext cx="0" cy="6858000"/>
          </a:xfrm>
          <a:prstGeom prst="line">
            <a:avLst/>
          </a:prstGeom>
          <a:noFill/>
          <a:ln w="12700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" name="Straight Connector 24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Straight Connector 26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8156575" y="5715000"/>
            <a:ext cx="549275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/>
          <a:lstStyle>
            <a:lvl1pPr algn="l">
              <a:buNone/>
              <a:defRPr sz="2000" b="1" cap="small" baseline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2" name="Date Placeholder 20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1BCF6A24-EBC4-4F57-8018-C5A48D6B4B2D}" type="datetimeFigureOut">
              <a:rPr lang="en-US"/>
              <a:pPr>
                <a:defRPr/>
              </a:pPr>
              <a:t>11/3/2010</a:t>
            </a:fld>
            <a:endParaRPr lang="en-US"/>
          </a:p>
        </p:txBody>
      </p:sp>
      <p:sp>
        <p:nvSpPr>
          <p:cNvPr id="13" name="Slide Number Placeholder 21"/>
          <p:cNvSpPr>
            <a:spLocks noGrp="1"/>
          </p:cNvSpPr>
          <p:nvPr>
            <p:ph type="sldNum" sz="quarter" idx="11"/>
          </p:nvPr>
        </p:nvSpPr>
        <p:spPr>
          <a:xfrm>
            <a:off x="8129588" y="5734050"/>
            <a:ext cx="609600" cy="520700"/>
          </a:xfrm>
          <a:prstGeom prst="rect">
            <a:avLst/>
          </a:prstGeom>
        </p:spPr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1FD2AAEB-9204-4648-925C-5F8C5F104AC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4" name="Footer Placeholder 22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737528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0" hangingPunct="0">
              <a:defRPr/>
            </a:pPr>
            <a:endParaRPr lang="en-US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28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7467600" cy="4873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045" y="1081881"/>
            <a:ext cx="2011362" cy="384175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 smtClean="0">
                <a:solidFill>
                  <a:schemeClr val="tx2"/>
                </a:solidFill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3BC6DAA5-E335-4174-BBEF-6E9E97C4652D}" type="datetimeFigureOut">
              <a:rPr lang="en-US"/>
              <a:pPr>
                <a:defRPr/>
              </a:pPr>
              <a:t>11/3/2010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89763" y="3736975"/>
            <a:ext cx="32004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 dirty="0">
                <a:solidFill>
                  <a:schemeClr val="tx2"/>
                </a:solidFill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0" hangingPunct="0">
              <a:defRPr/>
            </a:pPr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032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1034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37" name="Rectangle 12"/>
          <p:cNvSpPr>
            <a:spLocks noChangeArrowheads="1"/>
          </p:cNvSpPr>
          <p:nvPr/>
        </p:nvSpPr>
        <p:spPr bwMode="auto">
          <a:xfrm>
            <a:off x="8870950" y="6488113"/>
            <a:ext cx="180975" cy="301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 anchor="ctr">
            <a:spAutoFit/>
          </a:bodyPr>
          <a:lstStyle/>
          <a:p>
            <a:pPr algn="r" eaLnBrk="0" hangingPunct="0"/>
            <a:endParaRPr lang="en-US" sz="1400">
              <a:latin typeface="Book Antiqua" pitchFamily="18" charset="0"/>
            </a:endParaRPr>
          </a:p>
        </p:txBody>
      </p:sp>
      <p:sp>
        <p:nvSpPr>
          <p:cNvPr id="1038" name="Rectangle 14"/>
          <p:cNvSpPr>
            <a:spLocks noChangeArrowheads="1"/>
          </p:cNvSpPr>
          <p:nvPr/>
        </p:nvSpPr>
        <p:spPr bwMode="auto">
          <a:xfrm>
            <a:off x="8316913" y="6524625"/>
            <a:ext cx="503237" cy="301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 anchor="ctr">
            <a:spAutoFit/>
          </a:bodyPr>
          <a:lstStyle/>
          <a:p>
            <a:pPr eaLnBrk="0" hangingPunct="0"/>
            <a:fld id="{A11548C5-BCF8-490F-A27F-1B72CEBB7B68}" type="slidenum">
              <a:rPr lang="de-DE" sz="1400">
                <a:solidFill>
                  <a:srgbClr val="280049"/>
                </a:solidFill>
                <a:latin typeface="Book Antiqua" pitchFamily="18" charset="0"/>
              </a:rPr>
              <a:pPr eaLnBrk="0" hangingPunct="0"/>
              <a:t>‹#›</a:t>
            </a:fld>
            <a:endParaRPr lang="de-DE" sz="1400">
              <a:solidFill>
                <a:srgbClr val="280049"/>
              </a:solidFill>
              <a:latin typeface="Book Antiqua" pitchFamily="18" charset="0"/>
            </a:endParaRPr>
          </a:p>
        </p:txBody>
      </p:sp>
      <p:sp>
        <p:nvSpPr>
          <p:cNvPr id="1039" name="Rectangle 16"/>
          <p:cNvSpPr>
            <a:spLocks noChangeArrowheads="1"/>
          </p:cNvSpPr>
          <p:nvPr/>
        </p:nvSpPr>
        <p:spPr bwMode="auto">
          <a:xfrm>
            <a:off x="8870950" y="6488113"/>
            <a:ext cx="180975" cy="301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 anchor="ctr">
            <a:spAutoFit/>
          </a:bodyPr>
          <a:lstStyle/>
          <a:p>
            <a:pPr algn="r" eaLnBrk="0" hangingPunct="0"/>
            <a:endParaRPr lang="en-US" sz="1400">
              <a:latin typeface="Book Antiqua" pitchFamily="18" charset="0"/>
            </a:endParaRPr>
          </a:p>
        </p:txBody>
      </p:sp>
      <p:sp>
        <p:nvSpPr>
          <p:cNvPr id="1040" name="Rectangle 18"/>
          <p:cNvSpPr>
            <a:spLocks noChangeArrowheads="1"/>
          </p:cNvSpPr>
          <p:nvPr/>
        </p:nvSpPr>
        <p:spPr bwMode="auto">
          <a:xfrm>
            <a:off x="8316913" y="6524625"/>
            <a:ext cx="503237" cy="301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 anchor="ctr">
            <a:spAutoFit/>
          </a:bodyPr>
          <a:lstStyle/>
          <a:p>
            <a:pPr eaLnBrk="0" hangingPunct="0"/>
            <a:fld id="{DE1860D1-3C84-445F-9855-ACBF677B1F75}" type="slidenum">
              <a:rPr lang="de-DE" sz="1400">
                <a:solidFill>
                  <a:srgbClr val="280049"/>
                </a:solidFill>
                <a:latin typeface="Book Antiqua" pitchFamily="18" charset="0"/>
              </a:rPr>
              <a:pPr eaLnBrk="0" hangingPunct="0"/>
              <a:t>‹#›</a:t>
            </a:fld>
            <a:endParaRPr lang="de-DE" sz="1400">
              <a:solidFill>
                <a:srgbClr val="280049"/>
              </a:solidFill>
              <a:latin typeface="Book Antiqua" pitchFamily="18" charset="0"/>
            </a:endParaRPr>
          </a:p>
        </p:txBody>
      </p:sp>
      <p:sp>
        <p:nvSpPr>
          <p:cNvPr id="20" name="Rectangle 18"/>
          <p:cNvSpPr>
            <a:spLocks noChangeArrowheads="1"/>
          </p:cNvSpPr>
          <p:nvPr/>
        </p:nvSpPr>
        <p:spPr bwMode="auto">
          <a:xfrm>
            <a:off x="8870950" y="6488113"/>
            <a:ext cx="180975" cy="301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 anchor="ctr">
            <a:spAutoFit/>
          </a:bodyPr>
          <a:lstStyle/>
          <a:p>
            <a:pPr algn="r"/>
            <a:endParaRPr lang="en-US" sz="1400">
              <a:latin typeface="Book Antiqua" pitchFamily="18" charset="0"/>
            </a:endParaRPr>
          </a:p>
        </p:txBody>
      </p:sp>
      <p:sp>
        <p:nvSpPr>
          <p:cNvPr id="21" name="Rectangle 19"/>
          <p:cNvSpPr>
            <a:spLocks noChangeArrowheads="1"/>
          </p:cNvSpPr>
          <p:nvPr/>
        </p:nvSpPr>
        <p:spPr bwMode="auto">
          <a:xfrm>
            <a:off x="8316913" y="6524625"/>
            <a:ext cx="503237" cy="301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 anchor="ctr">
            <a:spAutoFit/>
          </a:bodyPr>
          <a:lstStyle/>
          <a:p>
            <a:fld id="{C4A9FBE6-1B5E-48AC-8E76-5688A5452DEE}" type="slidenum">
              <a:rPr lang="de-DE" sz="1400">
                <a:solidFill>
                  <a:srgbClr val="280049"/>
                </a:solidFill>
                <a:latin typeface="Book Antiqua" pitchFamily="18" charset="0"/>
              </a:rPr>
              <a:pPr/>
              <a:t>‹#›</a:t>
            </a:fld>
            <a:endParaRPr lang="de-DE" sz="1400">
              <a:solidFill>
                <a:srgbClr val="280049"/>
              </a:solidFill>
              <a:latin typeface="Book Antiqua" pitchFamily="18" charset="0"/>
            </a:endParaRPr>
          </a:p>
        </p:txBody>
      </p:sp>
      <p:sp>
        <p:nvSpPr>
          <p:cNvPr id="23" name="Rectangle 18"/>
          <p:cNvSpPr>
            <a:spLocks noChangeArrowheads="1"/>
          </p:cNvSpPr>
          <p:nvPr userDrawn="1"/>
        </p:nvSpPr>
        <p:spPr bwMode="auto">
          <a:xfrm>
            <a:off x="8870950" y="6488113"/>
            <a:ext cx="180975" cy="301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 anchor="ctr">
            <a:spAutoFit/>
          </a:bodyPr>
          <a:lstStyle/>
          <a:p>
            <a:pPr algn="r"/>
            <a:endParaRPr lang="en-US" sz="1400">
              <a:latin typeface="Book Antiqua" pitchFamily="18" charset="0"/>
            </a:endParaRPr>
          </a:p>
        </p:txBody>
      </p:sp>
      <p:sp>
        <p:nvSpPr>
          <p:cNvPr id="24" name="Rectangle 19"/>
          <p:cNvSpPr>
            <a:spLocks noChangeArrowheads="1"/>
          </p:cNvSpPr>
          <p:nvPr userDrawn="1"/>
        </p:nvSpPr>
        <p:spPr bwMode="auto">
          <a:xfrm>
            <a:off x="8316913" y="6524625"/>
            <a:ext cx="503237" cy="301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 anchor="ctr">
            <a:spAutoFit/>
          </a:bodyPr>
          <a:lstStyle/>
          <a:p>
            <a:fld id="{38C21D56-BDF0-4FD9-BF6F-C2AB2F52E67B}" type="slidenum">
              <a:rPr lang="de-DE" sz="1400">
                <a:solidFill>
                  <a:srgbClr val="280049"/>
                </a:solidFill>
                <a:latin typeface="Book Antiqua" pitchFamily="18" charset="0"/>
              </a:rPr>
              <a:pPr/>
              <a:t>‹#›</a:t>
            </a:fld>
            <a:endParaRPr lang="de-DE" sz="1400">
              <a:solidFill>
                <a:srgbClr val="280049"/>
              </a:solidFill>
              <a:latin typeface="Book Antiqua" pitchFamily="18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  <p:sldLayoutId id="2147483668" r:id="rId5"/>
    <p:sldLayoutId id="2147483669" r:id="rId6"/>
    <p:sldLayoutId id="2147483670" r:id="rId7"/>
    <p:sldLayoutId id="2147483671" r:id="rId8"/>
    <p:sldLayoutId id="2147483672" r:id="rId9"/>
    <p:sldLayoutId id="2147483673" r:id="rId10"/>
    <p:sldLayoutId id="2147483674" r:id="rId11"/>
    <p:sldLayoutId id="2147483675" r:id="rId12"/>
    <p:sldLayoutId id="2147483676" r:id="rId13"/>
    <p:sldLayoutId id="2147483677" r:id="rId14"/>
    <p:sldLayoutId id="2147483678" r:id="rId15"/>
    <p:sldLayoutId id="2147483679" r:id="rId16"/>
    <p:sldLayoutId id="2147483680" r:id="rId17"/>
  </p:sldLayoutIdLst>
  <p:timing>
    <p:tnLst>
      <p:par>
        <p:cTn id="1" dur="indefinite" restart="never" nodeType="tmRoot"/>
      </p:par>
    </p:tnLst>
  </p:timing>
  <p:txStyles>
    <p:titleStyle>
      <a:lvl1pPr algn="l" rtl="0" eaLnBrk="1" fontAlgn="base" hangingPunct="1">
        <a:spcBef>
          <a:spcPct val="0"/>
        </a:spcBef>
        <a:spcAft>
          <a:spcPct val="0"/>
        </a:spcAft>
        <a:defRPr sz="3000" kern="1200" cap="small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9pPr>
    </p:titleStyle>
    <p:bodyStyle>
      <a:lvl1pPr marL="273050" indent="-273050" algn="l" rtl="0" eaLnBrk="1" fontAlgn="base" hangingPunct="1">
        <a:spcBef>
          <a:spcPts val="6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7305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563" algn="l" rtl="0" eaLnBrk="1" fontAlgn="base" hangingPunct="1">
        <a:spcBef>
          <a:spcPct val="20000"/>
        </a:spcBef>
        <a:spcAft>
          <a:spcPct val="0"/>
        </a:spcAft>
        <a:buClr>
          <a:srgbClr val="BA3E13"/>
        </a:buClr>
        <a:buSzPct val="60000"/>
        <a:buFont typeface="Wingdings" pitchFamily="2" charset="2"/>
        <a:buChar char=""/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182563" algn="l" rtl="0" eaLnBrk="1" fontAlgn="base" hangingPunct="1">
        <a:spcBef>
          <a:spcPct val="20000"/>
        </a:spcBef>
        <a:spcAft>
          <a:spcPct val="0"/>
        </a:spcAft>
        <a:buClr>
          <a:srgbClr val="E6B1AB"/>
        </a:buClr>
        <a:buSzPct val="60000"/>
        <a:buFont typeface="Wingdings" pitchFamily="2" charset="2"/>
        <a:buChar char="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182563" algn="l" rtl="0" eaLnBrk="1" fontAlgn="base" hangingPunct="1">
        <a:spcBef>
          <a:spcPct val="20000"/>
        </a:spcBef>
        <a:spcAft>
          <a:spcPct val="0"/>
        </a:spcAft>
        <a:buClr>
          <a:srgbClr val="CBADAB"/>
        </a:buClr>
        <a:buSzPct val="68000"/>
        <a:buFont typeface="Wingdings 2" pitchFamily="18" charset="2"/>
        <a:buChar char="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airscanner.com/pubs/sql.pdf" TargetMode="Externa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8"/>
          <p:cNvSpPr>
            <a:spLocks noChangeArrowheads="1"/>
          </p:cNvSpPr>
          <p:nvPr/>
        </p:nvSpPr>
        <p:spPr bwMode="auto">
          <a:xfrm>
            <a:off x="971600" y="3140968"/>
            <a:ext cx="7772400" cy="7200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 anchor="ctr"/>
          <a:lstStyle/>
          <a:p>
            <a:pPr algn="ctr"/>
            <a:r>
              <a:rPr lang="en-US" sz="4000" i="1" dirty="0" smtClean="0">
                <a:solidFill>
                  <a:schemeClr val="tx2"/>
                </a:solidFill>
                <a:latin typeface="Book Antiqua" pitchFamily="18" charset="0"/>
              </a:rPr>
              <a:t>SQL Hacking</a:t>
            </a:r>
            <a:endParaRPr lang="en-US" sz="4000" i="1" dirty="0">
              <a:solidFill>
                <a:schemeClr val="tx2"/>
              </a:solidFill>
              <a:latin typeface="Book Antiqua" pitchFamily="18" charset="0"/>
            </a:endParaRPr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9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Attack </a:t>
            </a:r>
            <a:r>
              <a:rPr lang="en-US" dirty="0"/>
              <a:t>Scenario </a:t>
            </a:r>
            <a:r>
              <a:rPr lang="en-US" dirty="0" smtClean="0"/>
              <a:t>Example</a:t>
            </a:r>
            <a:endParaRPr lang="en-US" dirty="0"/>
          </a:p>
        </p:txBody>
      </p:sp>
      <p:sp>
        <p:nvSpPr>
          <p:cNvPr id="1029123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980728"/>
            <a:ext cx="4752828" cy="5493224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2800" dirty="0"/>
              <a:t>Even worse, attacker sets</a:t>
            </a:r>
          </a:p>
          <a:p>
            <a:pPr>
              <a:lnSpc>
                <a:spcPct val="80000"/>
              </a:lnSpc>
            </a:pPr>
            <a:endParaRPr lang="en-US" sz="2800" dirty="0" smtClean="0"/>
          </a:p>
          <a:p>
            <a:pPr>
              <a:lnSpc>
                <a:spcPct val="80000"/>
              </a:lnSpc>
            </a:pPr>
            <a:endParaRPr lang="en-US" sz="2800" dirty="0"/>
          </a:p>
          <a:p>
            <a:pPr>
              <a:lnSpc>
                <a:spcPct val="80000"/>
              </a:lnSpc>
            </a:pPr>
            <a:r>
              <a:rPr lang="en-US" sz="2800" dirty="0"/>
              <a:t>Then DB executes</a:t>
            </a:r>
          </a:p>
          <a:p>
            <a:pPr lvl="1">
              <a:lnSpc>
                <a:spcPct val="80000"/>
              </a:lnSpc>
            </a:pPr>
            <a:r>
              <a:rPr lang="en-US" sz="2400" dirty="0"/>
              <a:t>Type 2 Attack:</a:t>
            </a:r>
            <a:br>
              <a:rPr lang="en-US" sz="2400" dirty="0"/>
            </a:br>
            <a:r>
              <a:rPr lang="en-US" sz="2400" dirty="0"/>
              <a:t>Removes </a:t>
            </a:r>
            <a:r>
              <a:rPr lang="en-US" sz="2400" dirty="0" err="1">
                <a:latin typeface="Courier New" pitchFamily="49" charset="0"/>
              </a:rPr>
              <a:t>creditcards</a:t>
            </a:r>
            <a:r>
              <a:rPr lang="en-US" sz="2400" dirty="0"/>
              <a:t/>
            </a:r>
            <a:br>
              <a:rPr lang="en-US" sz="2400" dirty="0"/>
            </a:br>
            <a:r>
              <a:rPr lang="en-US" sz="2400" dirty="0"/>
              <a:t>from schema!</a:t>
            </a:r>
          </a:p>
          <a:p>
            <a:pPr lvl="1">
              <a:lnSpc>
                <a:spcPct val="80000"/>
              </a:lnSpc>
            </a:pPr>
            <a:r>
              <a:rPr lang="en-US" sz="2400" dirty="0"/>
              <a:t>Future orders </a:t>
            </a:r>
            <a:r>
              <a:rPr lang="en-US" sz="2400" dirty="0" smtClean="0"/>
              <a:t>fail!</a:t>
            </a:r>
            <a:endParaRPr lang="en-US" sz="2400" dirty="0"/>
          </a:p>
          <a:p>
            <a:pPr>
              <a:lnSpc>
                <a:spcPct val="80000"/>
              </a:lnSpc>
            </a:pPr>
            <a:endParaRPr lang="en-US" sz="2800" dirty="0"/>
          </a:p>
          <a:p>
            <a:pPr>
              <a:lnSpc>
                <a:spcPct val="80000"/>
              </a:lnSpc>
            </a:pPr>
            <a:r>
              <a:rPr lang="en-US" sz="2800" dirty="0"/>
              <a:t>Problematic Statements:</a:t>
            </a:r>
          </a:p>
          <a:p>
            <a:pPr lvl="1">
              <a:lnSpc>
                <a:spcPct val="80000"/>
              </a:lnSpc>
            </a:pPr>
            <a:r>
              <a:rPr lang="en-US" sz="2400" dirty="0"/>
              <a:t>Modifiers: </a:t>
            </a:r>
            <a:r>
              <a:rPr lang="en-US" sz="1600" dirty="0">
                <a:latin typeface="Courier New" pitchFamily="49" charset="0"/>
              </a:rPr>
              <a:t>INSERT INTO </a:t>
            </a:r>
            <a:r>
              <a:rPr lang="en-US" sz="1600" dirty="0" err="1">
                <a:latin typeface="Courier New" pitchFamily="49" charset="0"/>
              </a:rPr>
              <a:t>admin_users</a:t>
            </a:r>
            <a:r>
              <a:rPr lang="en-US" sz="1600" dirty="0">
                <a:latin typeface="Courier New" pitchFamily="49" charset="0"/>
              </a:rPr>
              <a:t> VALUES ('hacker',...)</a:t>
            </a:r>
          </a:p>
          <a:p>
            <a:pPr lvl="1">
              <a:lnSpc>
                <a:spcPct val="80000"/>
              </a:lnSpc>
            </a:pPr>
            <a:r>
              <a:rPr lang="en-US" sz="2400" dirty="0"/>
              <a:t>Administrative: shut down DB, control OS… </a:t>
            </a:r>
          </a:p>
          <a:p>
            <a:pPr lvl="1">
              <a:lnSpc>
                <a:spcPct val="80000"/>
              </a:lnSpc>
            </a:pPr>
            <a:endParaRPr lang="en-US" sz="2400" dirty="0"/>
          </a:p>
        </p:txBody>
      </p:sp>
      <p:sp>
        <p:nvSpPr>
          <p:cNvPr id="1029125" name="Rectangle 5"/>
          <p:cNvSpPr>
            <a:spLocks noChangeArrowheads="1"/>
          </p:cNvSpPr>
          <p:nvPr/>
        </p:nvSpPr>
        <p:spPr bwMode="auto">
          <a:xfrm>
            <a:off x="5210028" y="1010349"/>
            <a:ext cx="3451225" cy="1015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2000" dirty="0" smtClean="0">
                <a:latin typeface="Courier New" pitchFamily="49" charset="0"/>
              </a:rPr>
              <a:t>0</a:t>
            </a:r>
            <a:r>
              <a:rPr lang="en-US" sz="2000" dirty="0">
                <a:latin typeface="Courier New" pitchFamily="49" charset="0"/>
              </a:rPr>
              <a:t>;</a:t>
            </a:r>
          </a:p>
          <a:p>
            <a:r>
              <a:rPr lang="en-US" sz="2000" dirty="0">
                <a:latin typeface="Courier New" pitchFamily="49" charset="0"/>
              </a:rPr>
              <a:t>DROP TABLE </a:t>
            </a:r>
            <a:r>
              <a:rPr lang="en-US" sz="2000" dirty="0" err="1">
                <a:latin typeface="Courier New" pitchFamily="49" charset="0"/>
              </a:rPr>
              <a:t>creditcards</a:t>
            </a:r>
            <a:r>
              <a:rPr lang="en-US" sz="2000" dirty="0">
                <a:latin typeface="Courier New" pitchFamily="49" charset="0"/>
              </a:rPr>
              <a:t>;</a:t>
            </a:r>
          </a:p>
        </p:txBody>
      </p:sp>
      <p:sp>
        <p:nvSpPr>
          <p:cNvPr id="1029126" name="Rectangle 6"/>
          <p:cNvSpPr>
            <a:spLocks noChangeArrowheads="1"/>
          </p:cNvSpPr>
          <p:nvPr/>
        </p:nvSpPr>
        <p:spPr bwMode="auto">
          <a:xfrm>
            <a:off x="5210028" y="2204864"/>
            <a:ext cx="3363912" cy="25545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2000" dirty="0">
                <a:latin typeface="Courier New" pitchFamily="49" charset="0"/>
              </a:rPr>
              <a:t>SELECT pizza, toppings, quantity, </a:t>
            </a:r>
            <a:r>
              <a:rPr lang="en-US" sz="2000" dirty="0" err="1">
                <a:latin typeface="Courier New" pitchFamily="49" charset="0"/>
              </a:rPr>
              <a:t>order_day</a:t>
            </a:r>
            <a:endParaRPr lang="en-US" sz="2000" dirty="0">
              <a:latin typeface="Courier New" pitchFamily="49" charset="0"/>
            </a:endParaRPr>
          </a:p>
          <a:p>
            <a:r>
              <a:rPr lang="en-US" sz="2000" dirty="0">
                <a:latin typeface="Courier New" pitchFamily="49" charset="0"/>
              </a:rPr>
              <a:t>FROM orders</a:t>
            </a:r>
          </a:p>
          <a:p>
            <a:r>
              <a:rPr lang="en-US" sz="2000" dirty="0">
                <a:latin typeface="Courier New" pitchFamily="49" charset="0"/>
              </a:rPr>
              <a:t>WHERE </a:t>
            </a:r>
            <a:r>
              <a:rPr lang="en-US" sz="2000" dirty="0" err="1">
                <a:latin typeface="Courier New" pitchFamily="49" charset="0"/>
              </a:rPr>
              <a:t>userid</a:t>
            </a:r>
            <a:r>
              <a:rPr lang="en-US" sz="2000" dirty="0">
                <a:latin typeface="Courier New" pitchFamily="49" charset="0"/>
              </a:rPr>
              <a:t>=4123</a:t>
            </a:r>
          </a:p>
          <a:p>
            <a:r>
              <a:rPr lang="en-US" sz="2000" dirty="0">
                <a:latin typeface="Courier New" pitchFamily="49" charset="0"/>
              </a:rPr>
              <a:t>AND </a:t>
            </a:r>
            <a:r>
              <a:rPr lang="en-US" sz="2000" dirty="0" err="1">
                <a:latin typeface="Courier New" pitchFamily="49" charset="0"/>
              </a:rPr>
              <a:t>order_month</a:t>
            </a:r>
            <a:r>
              <a:rPr lang="en-US" sz="2000" dirty="0">
                <a:latin typeface="Courier New" pitchFamily="49" charset="0"/>
              </a:rPr>
              <a:t>=0;</a:t>
            </a:r>
          </a:p>
          <a:p>
            <a:r>
              <a:rPr lang="en-US" sz="2000" b="1" dirty="0">
                <a:latin typeface="Courier New" pitchFamily="49" charset="0"/>
              </a:rPr>
              <a:t>DROP TABLE </a:t>
            </a:r>
            <a:r>
              <a:rPr lang="en-US" sz="2000" b="1" dirty="0" err="1">
                <a:latin typeface="Courier New" pitchFamily="49" charset="0"/>
              </a:rPr>
              <a:t>creditcards</a:t>
            </a:r>
            <a:r>
              <a:rPr lang="en-US" sz="2000" b="1" dirty="0">
                <a:latin typeface="Courier New" pitchFamily="49" charset="0"/>
              </a:rPr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25179659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1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Attack </a:t>
            </a:r>
            <a:r>
              <a:rPr lang="en-US" dirty="0"/>
              <a:t>Scenario </a:t>
            </a:r>
            <a:r>
              <a:rPr lang="en-US" dirty="0" smtClean="0"/>
              <a:t>Example</a:t>
            </a:r>
            <a:endParaRPr lang="en-US" dirty="0"/>
          </a:p>
        </p:txBody>
      </p:sp>
      <p:sp>
        <p:nvSpPr>
          <p:cNvPr id="1031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80594" y="980728"/>
            <a:ext cx="8229600" cy="454025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800" dirty="0"/>
              <a:t>Injecting String Parameters: Topping Search</a:t>
            </a:r>
          </a:p>
          <a:p>
            <a:pPr>
              <a:lnSpc>
                <a:spcPct val="90000"/>
              </a:lnSpc>
            </a:pPr>
            <a:endParaRPr lang="en-US" sz="2800" dirty="0"/>
          </a:p>
          <a:p>
            <a:pPr>
              <a:lnSpc>
                <a:spcPct val="90000"/>
              </a:lnSpc>
            </a:pPr>
            <a:endParaRPr lang="en-US" sz="2800" dirty="0"/>
          </a:p>
          <a:p>
            <a:pPr>
              <a:lnSpc>
                <a:spcPct val="90000"/>
              </a:lnSpc>
            </a:pPr>
            <a:endParaRPr lang="en-US" sz="2800" dirty="0"/>
          </a:p>
        </p:txBody>
      </p:sp>
      <p:sp>
        <p:nvSpPr>
          <p:cNvPr id="1031172" name="Rectangle 4"/>
          <p:cNvSpPr>
            <a:spLocks noChangeArrowheads="1"/>
          </p:cNvSpPr>
          <p:nvPr/>
        </p:nvSpPr>
        <p:spPr bwMode="auto">
          <a:xfrm>
            <a:off x="429794" y="1488728"/>
            <a:ext cx="8435975" cy="1314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1600">
                <a:latin typeface="Courier New" pitchFamily="49" charset="0"/>
              </a:rPr>
              <a:t>sql_query =</a:t>
            </a:r>
          </a:p>
          <a:p>
            <a:r>
              <a:rPr lang="en-US" sz="1600">
                <a:latin typeface="Courier New" pitchFamily="49" charset="0"/>
              </a:rPr>
              <a:t>  "SELECT pizza, toppings, quantity, order_day " +</a:t>
            </a:r>
          </a:p>
          <a:p>
            <a:r>
              <a:rPr lang="en-US" sz="1600">
                <a:latin typeface="Courier New" pitchFamily="49" charset="0"/>
              </a:rPr>
              <a:t>  "FROM orders " +</a:t>
            </a:r>
          </a:p>
          <a:p>
            <a:r>
              <a:rPr lang="en-US" sz="1600">
                <a:latin typeface="Courier New" pitchFamily="49" charset="0"/>
              </a:rPr>
              <a:t>  "WHERE userid=" + session.getCurrentUserId() + " " +</a:t>
            </a:r>
          </a:p>
          <a:p>
            <a:r>
              <a:rPr lang="en-US" sz="1600">
                <a:latin typeface="Courier New" pitchFamily="49" charset="0"/>
              </a:rPr>
              <a:t>  "AND topping LIKE '%" + request.getParamenter("topping") + "%' ";</a:t>
            </a:r>
          </a:p>
        </p:txBody>
      </p:sp>
    </p:spTree>
    <p:extLst>
      <p:ext uri="{BB962C8B-B14F-4D97-AF65-F5344CB8AC3E}">
        <p14:creationId xmlns:p14="http://schemas.microsoft.com/office/powerpoint/2010/main" val="35117674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4755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0213" y="2489200"/>
            <a:ext cx="8385175" cy="2581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47557" name="Text Box 5"/>
          <p:cNvSpPr txBox="1">
            <a:spLocks noChangeArrowheads="1"/>
          </p:cNvSpPr>
          <p:nvPr/>
        </p:nvSpPr>
        <p:spPr bwMode="auto">
          <a:xfrm>
            <a:off x="3017838" y="6294438"/>
            <a:ext cx="2849562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/>
              <a:t>Source</a:t>
            </a:r>
            <a:r>
              <a:rPr lang="en-US" sz="1600"/>
              <a:t>: http://xkcd.com/327/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69692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SQL Injection #2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CA" dirty="0" smtClean="0"/>
              <a:t>Enter into input-field:</a:t>
            </a:r>
          </a:p>
          <a:p>
            <a:pPr lvl="1"/>
            <a:r>
              <a:rPr lang="en-CA" dirty="0" smtClean="0"/>
              <a:t>1%20and%201=convert(</a:t>
            </a:r>
            <a:r>
              <a:rPr lang="en-CA" dirty="0" err="1" smtClean="0"/>
              <a:t>int</a:t>
            </a:r>
            <a:r>
              <a:rPr lang="en-CA" dirty="0"/>
              <a:t>,(select%20top%201%20char(97)%2bpassword%20from%20adminusers</a:t>
            </a:r>
            <a:r>
              <a:rPr lang="en-CA" dirty="0" smtClean="0"/>
              <a:t>))</a:t>
            </a:r>
          </a:p>
          <a:p>
            <a:r>
              <a:rPr lang="en-CA" dirty="0" smtClean="0"/>
              <a:t>Translates to:</a:t>
            </a:r>
          </a:p>
          <a:p>
            <a:pPr lvl="1"/>
            <a:r>
              <a:rPr lang="en-CA" dirty="0" smtClean="0"/>
              <a:t>1 and 1=convert(</a:t>
            </a:r>
            <a:r>
              <a:rPr lang="en-CA" dirty="0" err="1" smtClean="0"/>
              <a:t>int</a:t>
            </a:r>
            <a:r>
              <a:rPr lang="en-CA" dirty="0"/>
              <a:t>,(</a:t>
            </a:r>
            <a:r>
              <a:rPr lang="en-CA" dirty="0" smtClean="0"/>
              <a:t>select top 1 char(97) password from </a:t>
            </a:r>
            <a:r>
              <a:rPr lang="en-CA" dirty="0" err="1" smtClean="0"/>
              <a:t>adminusers</a:t>
            </a:r>
            <a:r>
              <a:rPr lang="en-CA" dirty="0" smtClean="0"/>
              <a:t>))</a:t>
            </a:r>
          </a:p>
          <a:p>
            <a:pPr lvl="1"/>
            <a:endParaRPr lang="en-CA" dirty="0"/>
          </a:p>
          <a:p>
            <a:r>
              <a:rPr lang="en-CA" dirty="0" smtClean="0"/>
              <a:t>What does this do</a:t>
            </a:r>
            <a:r>
              <a:rPr lang="en-CA" dirty="0" smtClean="0"/>
              <a:t>?</a:t>
            </a:r>
            <a:endParaRPr lang="en-CA" dirty="0" smtClean="0"/>
          </a:p>
        </p:txBody>
      </p:sp>
    </p:spTree>
    <p:extLst>
      <p:ext uri="{BB962C8B-B14F-4D97-AF65-F5344CB8AC3E}">
        <p14:creationId xmlns:p14="http://schemas.microsoft.com/office/powerpoint/2010/main" val="32783372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Where to start?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CA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1772816"/>
            <a:ext cx="7704765" cy="45747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220148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err="1" smtClean="0"/>
              <a:t>Javascript</a:t>
            </a:r>
            <a:r>
              <a:rPr lang="en-CA" dirty="0" smtClean="0"/>
              <a:t> Injection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CA" dirty="0" smtClean="0"/>
          </a:p>
          <a:p>
            <a:endParaRPr lang="en-CA" dirty="0"/>
          </a:p>
          <a:p>
            <a:endParaRPr lang="en-CA" dirty="0" smtClean="0"/>
          </a:p>
          <a:p>
            <a:endParaRPr lang="en-CA" dirty="0"/>
          </a:p>
          <a:p>
            <a:endParaRPr lang="en-CA" dirty="0" smtClean="0"/>
          </a:p>
          <a:p>
            <a:endParaRPr lang="en-CA" dirty="0"/>
          </a:p>
          <a:p>
            <a:endParaRPr lang="en-CA" dirty="0" smtClean="0"/>
          </a:p>
          <a:p>
            <a:endParaRPr lang="en-CA" dirty="0"/>
          </a:p>
          <a:p>
            <a:endParaRPr lang="en-CA" dirty="0" smtClean="0"/>
          </a:p>
          <a:p>
            <a:endParaRPr lang="en-CA" dirty="0" smtClean="0"/>
          </a:p>
          <a:p>
            <a:endParaRPr lang="en-CA" dirty="0"/>
          </a:p>
          <a:p>
            <a:endParaRPr lang="en-CA" dirty="0"/>
          </a:p>
          <a:p>
            <a:r>
              <a:rPr lang="en-CA" sz="1200" dirty="0" smtClean="0"/>
              <a:t>Images </a:t>
            </a:r>
            <a:r>
              <a:rPr lang="en-CA" sz="1200" dirty="0"/>
              <a:t>from: http://www.asp.net/mvc/tutorials/preventing-javascript-injection-attacks-cs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672" y="822629"/>
            <a:ext cx="5400274" cy="52706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7452320" y="4581128"/>
            <a:ext cx="109998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Ideas?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97674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err="1" smtClean="0"/>
              <a:t>Javascript</a:t>
            </a:r>
            <a:r>
              <a:rPr lang="en-CA" dirty="0" smtClean="0"/>
              <a:t> Injection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CA" sz="2800" dirty="0" smtClean="0"/>
              <a:t>Looks like a prank</a:t>
            </a:r>
          </a:p>
          <a:p>
            <a:r>
              <a:rPr lang="en-CA" sz="2800" dirty="0" smtClean="0"/>
              <a:t>Unfortunately</a:t>
            </a:r>
            <a:r>
              <a:rPr lang="en-CA" sz="2800" dirty="0"/>
              <a:t>, a hacker can do some really, really evil things by injecting JavaScript into a </a:t>
            </a:r>
            <a:r>
              <a:rPr lang="en-CA" sz="2800" dirty="0" smtClean="0"/>
              <a:t>website</a:t>
            </a:r>
          </a:p>
          <a:p>
            <a:r>
              <a:rPr lang="en-CA" sz="2800" dirty="0" smtClean="0"/>
              <a:t>You </a:t>
            </a:r>
            <a:r>
              <a:rPr lang="en-CA" sz="2800" dirty="0"/>
              <a:t>can use a JavaScript injection attack to perform a Cross-Site Scripting (XSS) </a:t>
            </a:r>
            <a:r>
              <a:rPr lang="en-CA" sz="2800" dirty="0" smtClean="0"/>
              <a:t>attack</a:t>
            </a:r>
          </a:p>
          <a:p>
            <a:pPr lvl="1"/>
            <a:r>
              <a:rPr lang="en-CA" sz="2400" dirty="0" smtClean="0"/>
              <a:t>steal </a:t>
            </a:r>
            <a:r>
              <a:rPr lang="en-CA" sz="2400" dirty="0"/>
              <a:t>confidential user information and send the information to another </a:t>
            </a:r>
            <a:r>
              <a:rPr lang="en-CA" sz="2400" dirty="0" smtClean="0"/>
              <a:t>website</a:t>
            </a:r>
            <a:endParaRPr lang="en-CA" sz="2400" dirty="0"/>
          </a:p>
          <a:p>
            <a:pPr lvl="2"/>
            <a:r>
              <a:rPr lang="en-CA" sz="2000" dirty="0" smtClean="0"/>
              <a:t>the </a:t>
            </a:r>
            <a:r>
              <a:rPr lang="en-CA" sz="2000" dirty="0"/>
              <a:t>values of browser cookies from other </a:t>
            </a:r>
            <a:r>
              <a:rPr lang="en-CA" sz="2000" dirty="0" smtClean="0"/>
              <a:t>users</a:t>
            </a:r>
          </a:p>
          <a:p>
            <a:pPr lvl="2"/>
            <a:r>
              <a:rPr lang="en-CA" sz="2000" dirty="0" smtClean="0"/>
              <a:t>Cookies can store passwords</a:t>
            </a:r>
            <a:r>
              <a:rPr lang="en-CA" sz="2000" dirty="0"/>
              <a:t>, credit card numbers, or social security </a:t>
            </a:r>
            <a:r>
              <a:rPr lang="en-CA" sz="2000" dirty="0" smtClean="0"/>
              <a:t>numbers</a:t>
            </a:r>
          </a:p>
          <a:p>
            <a:endParaRPr lang="en-CA" sz="2800" dirty="0"/>
          </a:p>
        </p:txBody>
      </p:sp>
    </p:spTree>
    <p:extLst>
      <p:ext uri="{BB962C8B-B14F-4D97-AF65-F5344CB8AC3E}">
        <p14:creationId xmlns:p14="http://schemas.microsoft.com/office/powerpoint/2010/main" val="12350191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Finding SQL Servers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CA" dirty="0" smtClean="0"/>
              <a:t>Tool to scan and find SQL Servers:</a:t>
            </a:r>
            <a:endParaRPr lang="en-CA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0000"/>
          <a:stretch/>
        </p:blipFill>
        <p:spPr bwMode="auto">
          <a:xfrm>
            <a:off x="323528" y="1700808"/>
            <a:ext cx="8602473" cy="27774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335390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Probing SQL Servers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CA" dirty="0" smtClean="0"/>
              <a:t>Probe the SQL Server for vulnerabilities</a:t>
            </a:r>
            <a:endParaRPr lang="en-CA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7027"/>
          <a:stretch/>
        </p:blipFill>
        <p:spPr bwMode="auto">
          <a:xfrm>
            <a:off x="611560" y="1700807"/>
            <a:ext cx="7632848" cy="35967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539552" y="5517232"/>
            <a:ext cx="792088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itchFamily="34" charset="0"/>
              <a:buChar char="•"/>
            </a:pPr>
            <a:r>
              <a:rPr lang="en-CA" sz="2000" dirty="0"/>
              <a:t>This program tells the hacker how to connect to the database and what methods may </a:t>
            </a:r>
            <a:r>
              <a:rPr lang="en-CA" sz="2000" dirty="0" smtClean="0"/>
              <a:t>or may </a:t>
            </a:r>
            <a:r>
              <a:rPr lang="en-CA" sz="2000" dirty="0"/>
              <a:t>not </a:t>
            </a:r>
            <a:r>
              <a:rPr lang="en-CA" sz="2000" dirty="0" smtClean="0"/>
              <a:t>work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CA" sz="2000" dirty="0" smtClean="0"/>
              <a:t>In </a:t>
            </a:r>
            <a:r>
              <a:rPr lang="en-CA" sz="2000" dirty="0"/>
              <a:t>addition, it provides the SQL server's name, which can be handy </a:t>
            </a:r>
            <a:r>
              <a:rPr lang="en-CA" sz="2000" dirty="0" smtClean="0"/>
              <a:t>when guessing </a:t>
            </a:r>
            <a:r>
              <a:rPr lang="en-CA" sz="2000" dirty="0"/>
              <a:t>passwords and determining the purpose of the </a:t>
            </a:r>
            <a:r>
              <a:rPr lang="en-CA" sz="2000" dirty="0" smtClean="0"/>
              <a:t>server</a:t>
            </a:r>
            <a:endParaRPr lang="en-CA" sz="2000" dirty="0"/>
          </a:p>
          <a:p>
            <a:pPr marL="342900" indent="-342900">
              <a:buFont typeface="Arial" pitchFamily="34" charset="0"/>
              <a:buChar char="•"/>
            </a:pPr>
            <a:endParaRPr lang="en-CA" sz="2000" dirty="0"/>
          </a:p>
        </p:txBody>
      </p:sp>
    </p:spTree>
    <p:extLst>
      <p:ext uri="{BB962C8B-B14F-4D97-AF65-F5344CB8AC3E}">
        <p14:creationId xmlns:p14="http://schemas.microsoft.com/office/powerpoint/2010/main" val="39630261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Exploit the SQL Server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CA" sz="2800" dirty="0" smtClean="0"/>
              <a:t>Use </a:t>
            </a:r>
            <a:r>
              <a:rPr lang="en-CA" sz="2800" dirty="0"/>
              <a:t>a program such </a:t>
            </a:r>
            <a:r>
              <a:rPr lang="en-CA" sz="2800" dirty="0" smtClean="0"/>
              <a:t>as </a:t>
            </a:r>
            <a:r>
              <a:rPr lang="en-CA" sz="2800" dirty="0" err="1" smtClean="0"/>
              <a:t>SQLDict</a:t>
            </a:r>
            <a:r>
              <a:rPr lang="en-CA" sz="2800" dirty="0" smtClean="0"/>
              <a:t> </a:t>
            </a:r>
            <a:r>
              <a:rPr lang="en-CA" sz="2800" dirty="0"/>
              <a:t>or </a:t>
            </a:r>
            <a:r>
              <a:rPr lang="en-CA" sz="2800" dirty="0" err="1"/>
              <a:t>SQLCracker</a:t>
            </a:r>
            <a:r>
              <a:rPr lang="en-CA" sz="2800" dirty="0"/>
              <a:t> (also included with the </a:t>
            </a:r>
            <a:r>
              <a:rPr lang="en-CA" sz="2800" dirty="0" err="1"/>
              <a:t>SQLTools</a:t>
            </a:r>
            <a:r>
              <a:rPr lang="en-CA" sz="2800" dirty="0"/>
              <a:t> suite</a:t>
            </a:r>
            <a:r>
              <a:rPr lang="en-CA" sz="2800" dirty="0" smtClean="0"/>
              <a:t>)</a:t>
            </a:r>
          </a:p>
          <a:p>
            <a:pPr lvl="1"/>
            <a:r>
              <a:rPr lang="en-CA" sz="2000" dirty="0" smtClean="0"/>
              <a:t>can quickly and </a:t>
            </a:r>
            <a:r>
              <a:rPr lang="en-CA" sz="2000" dirty="0"/>
              <a:t>systematically take a dictionary file and test the strength of a SQL </a:t>
            </a:r>
            <a:r>
              <a:rPr lang="en-CA" sz="2000" dirty="0" smtClean="0"/>
              <a:t>server</a:t>
            </a:r>
            <a:endParaRPr lang="en-CA" sz="2000" dirty="0"/>
          </a:p>
          <a:p>
            <a:r>
              <a:rPr lang="en-CA" sz="2800" dirty="0" smtClean="0"/>
              <a:t>use found username </a:t>
            </a:r>
            <a:r>
              <a:rPr lang="en-CA" sz="2800" dirty="0"/>
              <a:t>and password to connect to a database server and take </a:t>
            </a:r>
            <a:r>
              <a:rPr lang="en-CA" sz="2800" dirty="0" smtClean="0"/>
              <a:t>ownership of </a:t>
            </a:r>
            <a:r>
              <a:rPr lang="en-CA" sz="2800" dirty="0"/>
              <a:t>that </a:t>
            </a:r>
            <a:r>
              <a:rPr lang="en-CA" sz="2800" dirty="0" smtClean="0"/>
              <a:t>data</a:t>
            </a:r>
          </a:p>
          <a:p>
            <a:r>
              <a:rPr lang="en-CA" sz="2800" dirty="0" smtClean="0"/>
              <a:t>Access possibilities</a:t>
            </a:r>
          </a:p>
          <a:p>
            <a:pPr lvl="1"/>
            <a:r>
              <a:rPr lang="en-CA" sz="2000" dirty="0" smtClean="0"/>
              <a:t>download</a:t>
            </a:r>
            <a:r>
              <a:rPr lang="en-CA" sz="2000" dirty="0"/>
              <a:t>, </a:t>
            </a:r>
            <a:r>
              <a:rPr lang="en-CA" sz="2000" dirty="0" smtClean="0"/>
              <a:t>update, </a:t>
            </a:r>
            <a:r>
              <a:rPr lang="en-CA" sz="2000" dirty="0"/>
              <a:t>and delete data </a:t>
            </a:r>
            <a:endParaRPr lang="en-CA" sz="2000" dirty="0" smtClean="0"/>
          </a:p>
          <a:p>
            <a:pPr lvl="1"/>
            <a:r>
              <a:rPr lang="en-CA" sz="2000" dirty="0" smtClean="0"/>
              <a:t>A database </a:t>
            </a:r>
            <a:r>
              <a:rPr lang="en-CA" sz="2000" dirty="0"/>
              <a:t>account can also give a hacker full access to the file system on a server, or </a:t>
            </a:r>
            <a:r>
              <a:rPr lang="en-CA" sz="2000" dirty="0" smtClean="0"/>
              <a:t>even to </a:t>
            </a:r>
            <a:r>
              <a:rPr lang="en-CA" sz="2000" dirty="0"/>
              <a:t>the files on the network to which it is connected?</a:t>
            </a:r>
          </a:p>
        </p:txBody>
      </p:sp>
    </p:spTree>
    <p:extLst>
      <p:ext uri="{BB962C8B-B14F-4D97-AF65-F5344CB8AC3E}">
        <p14:creationId xmlns:p14="http://schemas.microsoft.com/office/powerpoint/2010/main" val="648309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Data </a:t>
            </a:r>
            <a:r>
              <a:rPr lang="en-US" dirty="0"/>
              <a:t>theft is becoming a major threat.</a:t>
            </a:r>
          </a:p>
          <a:p>
            <a:r>
              <a:rPr lang="en-US" dirty="0"/>
              <a:t>Criminals have identified where the gold is.</a:t>
            </a:r>
          </a:p>
          <a:p>
            <a:r>
              <a:rPr lang="en-US" dirty="0"/>
              <a:t>In the last year many databases from fortune </a:t>
            </a:r>
            <a:r>
              <a:rPr lang="en-US" dirty="0" smtClean="0"/>
              <a:t>500 companies </a:t>
            </a:r>
            <a:r>
              <a:rPr lang="en-US" dirty="0"/>
              <a:t>were compromised.</a:t>
            </a:r>
          </a:p>
          <a:p>
            <a:r>
              <a:rPr lang="en-US" dirty="0"/>
              <a:t>Database vulnerabilities affect all database vendors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424453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How?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CA" dirty="0" smtClean="0"/>
              <a:t>One </a:t>
            </a:r>
            <a:r>
              <a:rPr lang="en-CA" dirty="0"/>
              <a:t>popular method is </a:t>
            </a:r>
            <a:r>
              <a:rPr lang="en-CA" dirty="0" smtClean="0"/>
              <a:t>to use </a:t>
            </a:r>
            <a:r>
              <a:rPr lang="en-CA" dirty="0"/>
              <a:t>the </a:t>
            </a:r>
            <a:r>
              <a:rPr lang="en-CA" dirty="0" err="1"/>
              <a:t>xp_cmdshell</a:t>
            </a:r>
            <a:r>
              <a:rPr lang="en-CA" dirty="0"/>
              <a:t> </a:t>
            </a:r>
            <a:endParaRPr lang="en-CA" dirty="0" smtClean="0"/>
          </a:p>
          <a:p>
            <a:pPr lvl="1"/>
            <a:r>
              <a:rPr lang="en-CA" sz="1800" dirty="0" smtClean="0"/>
              <a:t>stored </a:t>
            </a:r>
            <a:r>
              <a:rPr lang="en-CA" sz="1800" dirty="0"/>
              <a:t>procedure included with MS SQL </a:t>
            </a:r>
            <a:r>
              <a:rPr lang="en-CA" sz="1800" dirty="0" smtClean="0"/>
              <a:t>Server</a:t>
            </a:r>
            <a:endParaRPr lang="en-CA" sz="1800" dirty="0"/>
          </a:p>
          <a:p>
            <a:pPr lvl="1"/>
            <a:r>
              <a:rPr lang="en-CA" sz="1800" dirty="0" smtClean="0"/>
              <a:t>Is a </a:t>
            </a:r>
            <a:r>
              <a:rPr lang="en-CA" sz="1800" dirty="0"/>
              <a:t>portal to the cmd.exe file </a:t>
            </a:r>
            <a:r>
              <a:rPr lang="en-CA" sz="1800" dirty="0" smtClean="0"/>
              <a:t>on the server</a:t>
            </a:r>
          </a:p>
          <a:p>
            <a:pPr lvl="1"/>
            <a:endParaRPr lang="en-CA" sz="1800" dirty="0" smtClean="0"/>
          </a:p>
          <a:p>
            <a:r>
              <a:rPr lang="en-CA" dirty="0" smtClean="0"/>
              <a:t>Can be used for nefarious forms</a:t>
            </a:r>
          </a:p>
          <a:p>
            <a:pPr lvl="1"/>
            <a:r>
              <a:rPr lang="en-CA" sz="1800" dirty="0" smtClean="0"/>
              <a:t>using </a:t>
            </a:r>
            <a:r>
              <a:rPr lang="en-CA" sz="1800" dirty="0"/>
              <a:t>TFTP to download ncx99.exe (a popular remote </a:t>
            </a:r>
            <a:r>
              <a:rPr lang="en-CA" sz="1800" dirty="0" smtClean="0"/>
              <a:t>shell Trojan)</a:t>
            </a:r>
          </a:p>
          <a:p>
            <a:pPr lvl="1"/>
            <a:r>
              <a:rPr lang="en-CA" sz="1800" dirty="0" smtClean="0"/>
              <a:t>copying </a:t>
            </a:r>
            <a:r>
              <a:rPr lang="en-CA" sz="1800" dirty="0"/>
              <a:t>the server's SAM user account file to the Web server root </a:t>
            </a:r>
            <a:r>
              <a:rPr lang="en-CA" sz="1800" dirty="0" smtClean="0"/>
              <a:t>folder</a:t>
            </a:r>
            <a:endParaRPr lang="en-CA" sz="1800" dirty="0"/>
          </a:p>
          <a:p>
            <a:pPr lvl="2"/>
            <a:r>
              <a:rPr lang="en-CA" sz="1600" dirty="0" smtClean="0"/>
              <a:t>can </a:t>
            </a:r>
            <a:r>
              <a:rPr lang="en-CA" sz="1600" dirty="0"/>
              <a:t>be downloaded anonymously and then </a:t>
            </a:r>
            <a:r>
              <a:rPr lang="en-CA" sz="1600" dirty="0" smtClean="0"/>
              <a:t>cracked</a:t>
            </a:r>
          </a:p>
          <a:p>
            <a:pPr lvl="2"/>
            <a:endParaRPr lang="en-CA" sz="1600" dirty="0" smtClean="0"/>
          </a:p>
          <a:p>
            <a:r>
              <a:rPr lang="en-CA" dirty="0" smtClean="0"/>
              <a:t>the database on </a:t>
            </a:r>
            <a:r>
              <a:rPr lang="en-CA" dirty="0"/>
              <a:t>the server is only one of many possible items that can be compromised by </a:t>
            </a:r>
            <a:r>
              <a:rPr lang="en-CA" dirty="0" smtClean="0"/>
              <a:t>a direct </a:t>
            </a:r>
            <a:r>
              <a:rPr lang="en-CA" dirty="0"/>
              <a:t>SQL </a:t>
            </a:r>
            <a:r>
              <a:rPr lang="en-CA" dirty="0" smtClean="0"/>
              <a:t>attack!!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6730954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 err="1" smtClean="0"/>
              <a:t>Unu</a:t>
            </a:r>
            <a:r>
              <a:rPr lang="en-US" sz="2800" dirty="0" smtClean="0"/>
              <a:t> – Romanian (</a:t>
            </a:r>
            <a:r>
              <a:rPr lang="en-US" sz="2800" dirty="0" err="1" smtClean="0"/>
              <a:t>whitehat</a:t>
            </a:r>
            <a:r>
              <a:rPr lang="en-US" sz="2800" dirty="0" smtClean="0"/>
              <a:t>) Hacker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Feb 2009</a:t>
            </a:r>
          </a:p>
          <a:p>
            <a:pPr lvl="1"/>
            <a:r>
              <a:rPr lang="en-US" dirty="0" smtClean="0"/>
              <a:t>found </a:t>
            </a:r>
            <a:r>
              <a:rPr lang="en-US" dirty="0"/>
              <a:t>a vulnerability in the web site of Finish AV vendor </a:t>
            </a:r>
            <a:r>
              <a:rPr lang="en-US" dirty="0" smtClean="0"/>
              <a:t>F-Secure</a:t>
            </a:r>
          </a:p>
          <a:p>
            <a:r>
              <a:rPr lang="en-US" dirty="0" smtClean="0"/>
              <a:t>Feb 2009</a:t>
            </a:r>
          </a:p>
          <a:p>
            <a:pPr lvl="1"/>
            <a:r>
              <a:rPr lang="en-US" dirty="0" smtClean="0"/>
              <a:t>injection vulnerability in US </a:t>
            </a:r>
            <a:r>
              <a:rPr lang="en-US" dirty="0"/>
              <a:t>web site of </a:t>
            </a:r>
            <a:r>
              <a:rPr lang="en-US" dirty="0" err="1"/>
              <a:t>Kasperski</a:t>
            </a:r>
            <a:r>
              <a:rPr lang="en-US" dirty="0"/>
              <a:t>, an anti-virus software vendor, exposing the full </a:t>
            </a:r>
            <a:r>
              <a:rPr lang="en-US" dirty="0" smtClean="0"/>
              <a:t>database</a:t>
            </a:r>
          </a:p>
          <a:p>
            <a:r>
              <a:rPr lang="en-US" dirty="0" smtClean="0"/>
              <a:t>Feb 2009</a:t>
            </a:r>
          </a:p>
          <a:p>
            <a:pPr lvl="1"/>
            <a:r>
              <a:rPr lang="en-US" dirty="0" smtClean="0"/>
              <a:t>Hacks Polish </a:t>
            </a:r>
            <a:r>
              <a:rPr lang="en-US" dirty="0"/>
              <a:t>distributor of </a:t>
            </a:r>
            <a:r>
              <a:rPr lang="en-US" dirty="0" err="1"/>
              <a:t>BitDefender</a:t>
            </a:r>
            <a:r>
              <a:rPr lang="en-US" dirty="0"/>
              <a:t>, another anti-virus software </a:t>
            </a:r>
            <a:r>
              <a:rPr lang="en-US" dirty="0" smtClean="0"/>
              <a:t>vendor</a:t>
            </a:r>
            <a:endParaRPr lang="en-US" dirty="0"/>
          </a:p>
          <a:p>
            <a:r>
              <a:rPr lang="en-US" dirty="0" smtClean="0"/>
              <a:t>May 2009</a:t>
            </a:r>
          </a:p>
          <a:p>
            <a:pPr lvl="1"/>
            <a:r>
              <a:rPr lang="en-US" dirty="0" smtClean="0"/>
              <a:t>an </a:t>
            </a:r>
            <a:r>
              <a:rPr lang="en-US" dirty="0"/>
              <a:t>Orange France web site dedicated to photo management is vulnerable to SQL injection and that he was able to access 245,000 records from the web </a:t>
            </a:r>
            <a:r>
              <a:rPr lang="en-US" dirty="0" smtClean="0"/>
              <a:t>site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107508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References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Cesar </a:t>
            </a:r>
            <a:r>
              <a:rPr lang="en-US" dirty="0" err="1" smtClean="0"/>
              <a:t>Cerrudo</a:t>
            </a:r>
            <a:r>
              <a:rPr lang="en-US" dirty="0" smtClean="0"/>
              <a:t>: “</a:t>
            </a:r>
            <a:r>
              <a:rPr lang="en-US" i="1" dirty="0" smtClean="0"/>
              <a:t>Hacking databases for owning your data</a:t>
            </a:r>
            <a:r>
              <a:rPr lang="en-US" dirty="0" smtClean="0"/>
              <a:t>”. </a:t>
            </a:r>
            <a:r>
              <a:rPr lang="en-US" dirty="0" err="1" smtClean="0"/>
              <a:t>Argeniss</a:t>
            </a:r>
            <a:r>
              <a:rPr lang="en-US" dirty="0" smtClean="0"/>
              <a:t> – Information Security</a:t>
            </a:r>
          </a:p>
          <a:p>
            <a:r>
              <a:rPr lang="en-GB" dirty="0"/>
              <a:t>Slides adapted from "Foundations of Security: What Every Programmer Needs To Know" by Neil </a:t>
            </a:r>
            <a:r>
              <a:rPr lang="en-GB" dirty="0" err="1"/>
              <a:t>Daswani</a:t>
            </a:r>
            <a:r>
              <a:rPr lang="en-GB" dirty="0"/>
              <a:t>, </a:t>
            </a:r>
            <a:r>
              <a:rPr lang="en-GB" dirty="0" err="1"/>
              <a:t>Christoph</a:t>
            </a:r>
            <a:r>
              <a:rPr lang="en-GB" dirty="0"/>
              <a:t> Kern, and Anita </a:t>
            </a:r>
            <a:r>
              <a:rPr lang="en-GB" dirty="0" err="1"/>
              <a:t>Kesavan</a:t>
            </a:r>
            <a:r>
              <a:rPr lang="en-GB" dirty="0"/>
              <a:t> (ISBN 1590597842; </a:t>
            </a:r>
            <a:r>
              <a:rPr lang="en-GB" dirty="0">
                <a:solidFill>
                  <a:srgbClr val="666699"/>
                </a:solidFill>
              </a:rPr>
              <a:t>http://www.foundationsofsecurity.com</a:t>
            </a:r>
            <a:r>
              <a:rPr lang="en-GB" dirty="0"/>
              <a:t>). </a:t>
            </a:r>
            <a:r>
              <a:rPr lang="en-GB" dirty="0" smtClean="0"/>
              <a:t>Chapter 8</a:t>
            </a:r>
          </a:p>
          <a:p>
            <a:r>
              <a:rPr lang="en-GB" dirty="0">
                <a:hlinkClick r:id="rId2"/>
              </a:rPr>
              <a:t>http://</a:t>
            </a:r>
            <a:r>
              <a:rPr lang="en-GB" dirty="0" smtClean="0">
                <a:hlinkClick r:id="rId2"/>
              </a:rPr>
              <a:t>www.airscanner.com/pubs/sql.pdf</a:t>
            </a:r>
            <a:endParaRPr lang="en-GB" dirty="0" smtClean="0"/>
          </a:p>
          <a:p>
            <a:endParaRPr lang="en-GB" dirty="0" smtClean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60479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smtClean="0"/>
              <a:t>SQL Server Demo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48488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Perimeter defense is not enough</a:t>
            </a:r>
          </a:p>
          <a:p>
            <a:pPr lvl="1"/>
            <a:r>
              <a:rPr lang="en-US" dirty="0"/>
              <a:t>Databases have many entry points</a:t>
            </a:r>
          </a:p>
          <a:p>
            <a:pPr lvl="2"/>
            <a:r>
              <a:rPr lang="en-US" dirty="0"/>
              <a:t>Web applications</a:t>
            </a:r>
          </a:p>
          <a:p>
            <a:pPr lvl="2"/>
            <a:r>
              <a:rPr lang="en-US" dirty="0"/>
              <a:t>Internal networks</a:t>
            </a:r>
          </a:p>
          <a:p>
            <a:pPr lvl="2"/>
            <a:r>
              <a:rPr lang="en-US" dirty="0"/>
              <a:t>Partners networks</a:t>
            </a:r>
          </a:p>
          <a:p>
            <a:pPr lvl="2"/>
            <a:r>
              <a:rPr lang="en-US" dirty="0"/>
              <a:t>Etc.</a:t>
            </a:r>
          </a:p>
          <a:p>
            <a:pPr lvl="1"/>
            <a:r>
              <a:rPr lang="en-US" dirty="0"/>
              <a:t>If the OSs and the networks are properly secured, databases still could be:</a:t>
            </a:r>
          </a:p>
          <a:p>
            <a:pPr lvl="2"/>
            <a:r>
              <a:rPr lang="en-US" dirty="0" smtClean="0"/>
              <a:t>Misconfigured</a:t>
            </a:r>
            <a:r>
              <a:rPr lang="en-US" dirty="0"/>
              <a:t>.</a:t>
            </a:r>
          </a:p>
          <a:p>
            <a:pPr lvl="2"/>
            <a:r>
              <a:rPr lang="en-US" dirty="0"/>
              <a:t>Have weak passwords.</a:t>
            </a:r>
          </a:p>
          <a:p>
            <a:pPr lvl="2"/>
            <a:r>
              <a:rPr lang="en-US" dirty="0"/>
              <a:t>Vulnerable to known/unknown vulnerabilities.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05208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97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</a:t>
            </a:r>
            <a:endParaRPr lang="en-US" dirty="0"/>
          </a:p>
        </p:txBody>
      </p:sp>
      <p:sp>
        <p:nvSpPr>
          <p:cNvPr id="969731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800"/>
              <a:t>CardSystems, credit card payment processing</a:t>
            </a:r>
          </a:p>
          <a:p>
            <a:pPr>
              <a:lnSpc>
                <a:spcPct val="90000"/>
              </a:lnSpc>
            </a:pPr>
            <a:r>
              <a:rPr lang="en-US" sz="2800"/>
              <a:t>Ruined by SQL Injection attack in June 2005</a:t>
            </a:r>
          </a:p>
          <a:p>
            <a:pPr>
              <a:lnSpc>
                <a:spcPct val="90000"/>
              </a:lnSpc>
            </a:pPr>
            <a:endParaRPr lang="en-US" sz="2800"/>
          </a:p>
          <a:p>
            <a:pPr>
              <a:lnSpc>
                <a:spcPct val="90000"/>
              </a:lnSpc>
            </a:pPr>
            <a:r>
              <a:rPr lang="en-US" sz="2800"/>
              <a:t>263,000 credit card #s stolen from its DB</a:t>
            </a:r>
          </a:p>
          <a:p>
            <a:pPr>
              <a:lnSpc>
                <a:spcPct val="90000"/>
              </a:lnSpc>
            </a:pPr>
            <a:endParaRPr lang="en-US" sz="2800"/>
          </a:p>
          <a:p>
            <a:pPr>
              <a:lnSpc>
                <a:spcPct val="90000"/>
              </a:lnSpc>
            </a:pPr>
            <a:r>
              <a:rPr lang="en-US" sz="2800"/>
              <a:t>#s stored unencrypted, 40 million exposed</a:t>
            </a:r>
          </a:p>
          <a:p>
            <a:pPr>
              <a:lnSpc>
                <a:spcPct val="90000"/>
              </a:lnSpc>
            </a:pPr>
            <a:endParaRPr lang="en-US" sz="2800"/>
          </a:p>
          <a:p>
            <a:pPr>
              <a:lnSpc>
                <a:spcPct val="90000"/>
              </a:lnSpc>
            </a:pPr>
            <a:r>
              <a:rPr lang="en-US" sz="2800"/>
              <a:t>Awareness Increasing: # of reported SQL injection vulnerabilities tripled from 2004 to 2005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en-US" sz="2800"/>
          </a:p>
          <a:p>
            <a:pPr>
              <a:lnSpc>
                <a:spcPct val="90000"/>
              </a:lnSpc>
            </a:pPr>
            <a:endParaRPr lang="en-US" sz="2800"/>
          </a:p>
          <a:p>
            <a:pPr>
              <a:lnSpc>
                <a:spcPct val="90000"/>
              </a:lnSpc>
            </a:pPr>
            <a:endParaRPr lang="en-US" sz="2800"/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en-US" sz="2800"/>
          </a:p>
          <a:p>
            <a:pPr>
              <a:lnSpc>
                <a:spcPct val="90000"/>
              </a:lnSpc>
            </a:pPr>
            <a:endParaRPr lang="en-US" sz="2800"/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en-US" sz="2800"/>
          </a:p>
        </p:txBody>
      </p:sp>
    </p:spTree>
    <p:extLst>
      <p:ext uri="{BB962C8B-B14F-4D97-AF65-F5344CB8AC3E}">
        <p14:creationId xmlns:p14="http://schemas.microsoft.com/office/powerpoint/2010/main" val="13593511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Hacking Strategies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Password guessing/</a:t>
            </a:r>
            <a:r>
              <a:rPr lang="en-US" dirty="0" err="1"/>
              <a:t>bruteforcing</a:t>
            </a:r>
            <a:endParaRPr lang="en-US" dirty="0"/>
          </a:p>
          <a:p>
            <a:pPr lvl="1"/>
            <a:r>
              <a:rPr lang="en-US" dirty="0" smtClean="0"/>
              <a:t>If </a:t>
            </a:r>
            <a:r>
              <a:rPr lang="en-US" dirty="0"/>
              <a:t>passwords are blank or not strong they can be </a:t>
            </a:r>
            <a:r>
              <a:rPr lang="en-US" dirty="0" smtClean="0"/>
              <a:t>easily guessed/brute </a:t>
            </a:r>
            <a:r>
              <a:rPr lang="en-US" dirty="0"/>
              <a:t>forced.</a:t>
            </a:r>
          </a:p>
          <a:p>
            <a:pPr lvl="1"/>
            <a:r>
              <a:rPr lang="en-US" dirty="0" smtClean="0"/>
              <a:t>After </a:t>
            </a:r>
            <a:r>
              <a:rPr lang="en-US" dirty="0"/>
              <a:t>a valid user account is found is easy to </a:t>
            </a:r>
            <a:r>
              <a:rPr lang="en-US" dirty="0" smtClean="0"/>
              <a:t>completely compromise </a:t>
            </a:r>
            <a:r>
              <a:rPr lang="en-US" dirty="0"/>
              <a:t>the </a:t>
            </a:r>
            <a:r>
              <a:rPr lang="en-US" dirty="0" smtClean="0"/>
              <a:t>database</a:t>
            </a:r>
            <a:endParaRPr lang="en-US" dirty="0"/>
          </a:p>
          <a:p>
            <a:r>
              <a:rPr lang="en-US" dirty="0"/>
              <a:t>Passwords and data sniffed over the network</a:t>
            </a:r>
          </a:p>
          <a:p>
            <a:pPr lvl="1"/>
            <a:r>
              <a:rPr lang="en-US" dirty="0" smtClean="0"/>
              <a:t>If </a:t>
            </a:r>
            <a:r>
              <a:rPr lang="en-US" dirty="0"/>
              <a:t>encryption is not used, passwords and data can be sniffed.</a:t>
            </a:r>
          </a:p>
          <a:p>
            <a:r>
              <a:rPr lang="en-US" dirty="0"/>
              <a:t>Exploiting </a:t>
            </a:r>
            <a:r>
              <a:rPr lang="en-US" dirty="0" smtClean="0"/>
              <a:t>misconfigurations</a:t>
            </a:r>
            <a:endParaRPr lang="en-US" dirty="0"/>
          </a:p>
          <a:p>
            <a:pPr lvl="1"/>
            <a:r>
              <a:rPr lang="en-US" dirty="0" smtClean="0"/>
              <a:t>Some </a:t>
            </a:r>
            <a:r>
              <a:rPr lang="en-US" dirty="0"/>
              <a:t>database servers are open by default</a:t>
            </a:r>
          </a:p>
          <a:p>
            <a:pPr lvl="2"/>
            <a:r>
              <a:rPr lang="en-US" dirty="0"/>
              <a:t>Lots of functionality enabled and sometimes insecurely configured.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88467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Sample script to copy Entire DB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Stealing </a:t>
            </a:r>
            <a:r>
              <a:rPr lang="en-US" dirty="0"/>
              <a:t>a complete database from Internet.</a:t>
            </a:r>
          </a:p>
          <a:p>
            <a:pPr lvl="1"/>
            <a:r>
              <a:rPr lang="en-US" dirty="0" smtClean="0"/>
              <a:t>Backup </a:t>
            </a:r>
            <a:r>
              <a:rPr lang="en-US" dirty="0"/>
              <a:t>the database</a:t>
            </a:r>
          </a:p>
          <a:p>
            <a:pPr lvl="2"/>
            <a:r>
              <a:rPr lang="en-US" dirty="0"/>
              <a:t>BACKUP DATABASE </a:t>
            </a:r>
            <a:r>
              <a:rPr lang="en-US" dirty="0" err="1"/>
              <a:t>databasename</a:t>
            </a:r>
            <a:r>
              <a:rPr lang="en-US" dirty="0"/>
              <a:t> TO DISK ='c:\windows\temp\out.dat'</a:t>
            </a:r>
          </a:p>
          <a:p>
            <a:pPr lvl="1"/>
            <a:r>
              <a:rPr lang="en-US" dirty="0" smtClean="0"/>
              <a:t>Compress </a:t>
            </a:r>
            <a:r>
              <a:rPr lang="en-US" dirty="0"/>
              <a:t>the file (you don't want a 2gb file)</a:t>
            </a:r>
          </a:p>
          <a:p>
            <a:pPr lvl="2"/>
            <a:r>
              <a:rPr lang="en-US" dirty="0"/>
              <a:t>EXEC </a:t>
            </a:r>
            <a:r>
              <a:rPr lang="en-US" dirty="0" err="1"/>
              <a:t>xp_cmdshell</a:t>
            </a:r>
            <a:r>
              <a:rPr lang="en-US" dirty="0"/>
              <a:t> '</a:t>
            </a:r>
            <a:r>
              <a:rPr lang="en-US" dirty="0" err="1"/>
              <a:t>makecab</a:t>
            </a:r>
            <a:r>
              <a:rPr lang="en-US" dirty="0"/>
              <a:t> c:\</a:t>
            </a:r>
            <a:r>
              <a:rPr lang="en-US" dirty="0" smtClean="0"/>
              <a:t>windows\temp\out.dat c</a:t>
            </a:r>
            <a:r>
              <a:rPr lang="en-US" dirty="0"/>
              <a:t>:\windows\temp\out. cab'</a:t>
            </a:r>
          </a:p>
          <a:p>
            <a:pPr lvl="1"/>
            <a:r>
              <a:rPr lang="en-US" dirty="0" smtClean="0"/>
              <a:t>Get </a:t>
            </a:r>
            <a:r>
              <a:rPr lang="en-US" dirty="0"/>
              <a:t>the backup by copying it to your computer.</a:t>
            </a:r>
          </a:p>
          <a:p>
            <a:pPr lvl="2"/>
            <a:r>
              <a:rPr lang="en-US" dirty="0"/>
              <a:t>EXEC </a:t>
            </a:r>
            <a:r>
              <a:rPr lang="en-US" dirty="0" err="1"/>
              <a:t>xp_cmdshell</a:t>
            </a:r>
            <a:r>
              <a:rPr lang="en-US" dirty="0"/>
              <a:t> 'copy c</a:t>
            </a:r>
            <a:r>
              <a:rPr lang="en-US" dirty="0" smtClean="0"/>
              <a:t>:\windows\temp\out.cab\ </a:t>
            </a:r>
            <a:r>
              <a:rPr lang="en-US" dirty="0"/>
              <a:t>\</a:t>
            </a:r>
            <a:r>
              <a:rPr lang="en-US" dirty="0" err="1"/>
              <a:t>yourIP</a:t>
            </a:r>
            <a:r>
              <a:rPr lang="en-US" dirty="0"/>
              <a:t>\share'</a:t>
            </a:r>
          </a:p>
          <a:p>
            <a:pPr lvl="3"/>
            <a:r>
              <a:rPr lang="en-US" dirty="0" smtClean="0"/>
              <a:t>Or </a:t>
            </a:r>
            <a:r>
              <a:rPr lang="en-US" dirty="0"/>
              <a:t>by any other way (</a:t>
            </a:r>
            <a:r>
              <a:rPr lang="en-US" dirty="0" err="1"/>
              <a:t>tftp</a:t>
            </a:r>
            <a:r>
              <a:rPr lang="en-US" dirty="0"/>
              <a:t>, ftp, http, email, etc.)</a:t>
            </a:r>
          </a:p>
          <a:p>
            <a:pPr lvl="1"/>
            <a:r>
              <a:rPr lang="en-US" dirty="0" smtClean="0"/>
              <a:t>Erase </a:t>
            </a:r>
            <a:r>
              <a:rPr lang="en-US" dirty="0"/>
              <a:t>the files</a:t>
            </a:r>
          </a:p>
          <a:p>
            <a:pPr lvl="2"/>
            <a:r>
              <a:rPr lang="en-US" dirty="0"/>
              <a:t>EXEC </a:t>
            </a:r>
            <a:r>
              <a:rPr lang="en-US" dirty="0" err="1"/>
              <a:t>xp_cmdshell</a:t>
            </a:r>
            <a:r>
              <a:rPr lang="en-US" dirty="0"/>
              <a:t> 'del c:\</a:t>
            </a:r>
            <a:r>
              <a:rPr lang="en-US" dirty="0" smtClean="0"/>
              <a:t>windows\temp\out.dat </a:t>
            </a:r>
            <a:r>
              <a:rPr lang="en-US" dirty="0"/>
              <a:t>c:\windows\temp\out. </a:t>
            </a:r>
            <a:r>
              <a:rPr lang="en-US" dirty="0" smtClean="0"/>
              <a:t>cab‘</a:t>
            </a:r>
          </a:p>
          <a:p>
            <a:pPr lvl="2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57302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0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Attack </a:t>
            </a:r>
            <a:r>
              <a:rPr lang="en-US" dirty="0"/>
              <a:t>Scenario </a:t>
            </a:r>
            <a:r>
              <a:rPr lang="en-US" dirty="0" smtClean="0"/>
              <a:t>Example</a:t>
            </a:r>
            <a:endParaRPr lang="en-US" dirty="0"/>
          </a:p>
        </p:txBody>
      </p:sp>
      <p:sp>
        <p:nvSpPr>
          <p:cNvPr id="1025027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sz="2800"/>
              <a:t>Ex: Pizza Site Reviewing Orders</a:t>
            </a:r>
          </a:p>
          <a:p>
            <a:pPr lvl="1">
              <a:lnSpc>
                <a:spcPct val="80000"/>
              </a:lnSpc>
            </a:pPr>
            <a:r>
              <a:rPr lang="en-US" sz="2400"/>
              <a:t>Form requesting month # to view orders for</a:t>
            </a:r>
          </a:p>
          <a:p>
            <a:pPr lvl="1">
              <a:lnSpc>
                <a:spcPct val="80000"/>
              </a:lnSpc>
            </a:pPr>
            <a:endParaRPr lang="en-US" sz="2400"/>
          </a:p>
          <a:p>
            <a:pPr lvl="1">
              <a:lnSpc>
                <a:spcPct val="80000"/>
              </a:lnSpc>
            </a:pPr>
            <a:endParaRPr lang="en-US" sz="2400"/>
          </a:p>
          <a:p>
            <a:pPr lvl="1">
              <a:lnSpc>
                <a:spcPct val="80000"/>
              </a:lnSpc>
            </a:pPr>
            <a:endParaRPr lang="en-US" sz="2400"/>
          </a:p>
          <a:p>
            <a:pPr lvl="1">
              <a:lnSpc>
                <a:spcPct val="80000"/>
              </a:lnSpc>
            </a:pPr>
            <a:endParaRPr lang="en-US" sz="2400"/>
          </a:p>
          <a:p>
            <a:pPr lvl="1">
              <a:lnSpc>
                <a:spcPct val="80000"/>
              </a:lnSpc>
            </a:pPr>
            <a:endParaRPr lang="en-US" sz="2400"/>
          </a:p>
          <a:p>
            <a:pPr lvl="1">
              <a:lnSpc>
                <a:spcPct val="80000"/>
              </a:lnSpc>
            </a:pPr>
            <a:endParaRPr lang="en-US" sz="2400"/>
          </a:p>
          <a:p>
            <a:pPr lvl="1">
              <a:lnSpc>
                <a:spcPct val="80000"/>
              </a:lnSpc>
            </a:pPr>
            <a:endParaRPr lang="en-US" sz="2400"/>
          </a:p>
          <a:p>
            <a:pPr lvl="1">
              <a:lnSpc>
                <a:spcPct val="80000"/>
              </a:lnSpc>
            </a:pPr>
            <a:endParaRPr lang="en-US" sz="2400"/>
          </a:p>
          <a:p>
            <a:pPr lvl="1">
              <a:lnSpc>
                <a:spcPct val="80000"/>
              </a:lnSpc>
            </a:pPr>
            <a:r>
              <a:rPr lang="en-US" sz="2400"/>
              <a:t>HTTP request:</a:t>
            </a:r>
          </a:p>
          <a:p>
            <a:pPr lvl="1">
              <a:lnSpc>
                <a:spcPct val="80000"/>
              </a:lnSpc>
            </a:pPr>
            <a:endParaRPr lang="en-US" sz="2400"/>
          </a:p>
        </p:txBody>
      </p:sp>
      <p:pic>
        <p:nvPicPr>
          <p:cNvPr id="102502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85483" y="1844824"/>
            <a:ext cx="6508750" cy="2482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25029" name="Rectangle 5"/>
          <p:cNvSpPr>
            <a:spLocks noChangeArrowheads="1"/>
          </p:cNvSpPr>
          <p:nvPr/>
        </p:nvSpPr>
        <p:spPr bwMode="auto">
          <a:xfrm>
            <a:off x="539552" y="5229200"/>
            <a:ext cx="7491153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800" dirty="0">
                <a:latin typeface="Courier New" pitchFamily="49" charset="0"/>
              </a:rPr>
              <a:t>https://www.deliver-me-pizza.com/show_orders?month=10</a:t>
            </a:r>
          </a:p>
        </p:txBody>
      </p:sp>
    </p:spTree>
    <p:extLst>
      <p:ext uri="{BB962C8B-B14F-4D97-AF65-F5344CB8AC3E}">
        <p14:creationId xmlns:p14="http://schemas.microsoft.com/office/powerpoint/2010/main" val="53468485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Attack Scenario Example</a:t>
            </a:r>
            <a:endParaRPr lang="en-US" dirty="0"/>
          </a:p>
        </p:txBody>
      </p:sp>
      <p:sp>
        <p:nvSpPr>
          <p:cNvPr id="1027075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980728"/>
            <a:ext cx="8147248" cy="5493224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2800" dirty="0"/>
              <a:t>App constructs SQL query from parameter:</a:t>
            </a:r>
          </a:p>
          <a:p>
            <a:pPr>
              <a:lnSpc>
                <a:spcPct val="80000"/>
              </a:lnSpc>
            </a:pPr>
            <a:endParaRPr lang="en-US" sz="2800" dirty="0"/>
          </a:p>
          <a:p>
            <a:pPr>
              <a:lnSpc>
                <a:spcPct val="80000"/>
              </a:lnSpc>
            </a:pPr>
            <a:endParaRPr lang="en-US" sz="2800" dirty="0"/>
          </a:p>
          <a:p>
            <a:pPr>
              <a:lnSpc>
                <a:spcPct val="80000"/>
              </a:lnSpc>
            </a:pPr>
            <a:endParaRPr lang="en-US" sz="2800" dirty="0"/>
          </a:p>
          <a:p>
            <a:pPr>
              <a:lnSpc>
                <a:spcPct val="80000"/>
              </a:lnSpc>
            </a:pPr>
            <a:endParaRPr lang="en-US" sz="2800" dirty="0"/>
          </a:p>
          <a:p>
            <a:pPr>
              <a:lnSpc>
                <a:spcPct val="80000"/>
              </a:lnSpc>
            </a:pPr>
            <a:endParaRPr lang="en-US" sz="2800" dirty="0"/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en-US" sz="2800" dirty="0"/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en-US" sz="2800" dirty="0"/>
          </a:p>
          <a:p>
            <a:pPr>
              <a:lnSpc>
                <a:spcPct val="80000"/>
              </a:lnSpc>
            </a:pPr>
            <a:endParaRPr lang="en-US" sz="2800" dirty="0" smtClean="0"/>
          </a:p>
        </p:txBody>
      </p:sp>
      <p:sp>
        <p:nvSpPr>
          <p:cNvPr id="1027076" name="Rectangle 4"/>
          <p:cNvSpPr>
            <a:spLocks noChangeArrowheads="1"/>
          </p:cNvSpPr>
          <p:nvPr/>
        </p:nvSpPr>
        <p:spPr bwMode="auto">
          <a:xfrm>
            <a:off x="284162" y="1772816"/>
            <a:ext cx="8204200" cy="1069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1600" dirty="0" err="1">
                <a:latin typeface="Courier New" pitchFamily="49" charset="0"/>
              </a:rPr>
              <a:t>sql_query</a:t>
            </a:r>
            <a:r>
              <a:rPr lang="en-US" sz="1600" dirty="0">
                <a:latin typeface="Courier New" pitchFamily="49" charset="0"/>
              </a:rPr>
              <a:t> = "SELECT pizza, toppings, quantity, </a:t>
            </a:r>
            <a:r>
              <a:rPr lang="en-US" sz="1600" dirty="0" err="1">
                <a:latin typeface="Courier New" pitchFamily="49" charset="0"/>
              </a:rPr>
              <a:t>order_day</a:t>
            </a:r>
            <a:r>
              <a:rPr lang="en-US" sz="1600" dirty="0">
                <a:latin typeface="Courier New" pitchFamily="49" charset="0"/>
              </a:rPr>
              <a:t> " +</a:t>
            </a:r>
          </a:p>
          <a:p>
            <a:r>
              <a:rPr lang="en-US" sz="1600" dirty="0">
                <a:latin typeface="Courier New" pitchFamily="49" charset="0"/>
              </a:rPr>
              <a:t>            "FROM orders " +</a:t>
            </a:r>
          </a:p>
          <a:p>
            <a:r>
              <a:rPr lang="en-US" sz="1600" dirty="0">
                <a:latin typeface="Courier New" pitchFamily="49" charset="0"/>
              </a:rPr>
              <a:t>            "WHERE </a:t>
            </a:r>
            <a:r>
              <a:rPr lang="en-US" sz="1600" dirty="0" err="1">
                <a:latin typeface="Courier New" pitchFamily="49" charset="0"/>
              </a:rPr>
              <a:t>userid</a:t>
            </a:r>
            <a:r>
              <a:rPr lang="en-US" sz="1600" dirty="0">
                <a:latin typeface="Courier New" pitchFamily="49" charset="0"/>
              </a:rPr>
              <a:t>=" + </a:t>
            </a:r>
            <a:r>
              <a:rPr lang="en-US" sz="1600" dirty="0" err="1">
                <a:latin typeface="Courier New" pitchFamily="49" charset="0"/>
              </a:rPr>
              <a:t>session.getCurrentUserId</a:t>
            </a:r>
            <a:r>
              <a:rPr lang="en-US" sz="1600" dirty="0">
                <a:latin typeface="Courier New" pitchFamily="49" charset="0"/>
              </a:rPr>
              <a:t>() + " " +</a:t>
            </a:r>
          </a:p>
          <a:p>
            <a:r>
              <a:rPr lang="en-US" sz="1600" dirty="0">
                <a:latin typeface="Courier New" pitchFamily="49" charset="0"/>
              </a:rPr>
              <a:t>            "AND </a:t>
            </a:r>
            <a:r>
              <a:rPr lang="en-US" sz="1600" dirty="0" err="1">
                <a:latin typeface="Courier New" pitchFamily="49" charset="0"/>
              </a:rPr>
              <a:t>order_month</a:t>
            </a:r>
            <a:r>
              <a:rPr lang="en-US" sz="1600" dirty="0">
                <a:latin typeface="Courier New" pitchFamily="49" charset="0"/>
              </a:rPr>
              <a:t>=" + </a:t>
            </a:r>
            <a:r>
              <a:rPr lang="en-US" sz="1600" b="1" dirty="0" err="1">
                <a:latin typeface="Courier New" pitchFamily="49" charset="0"/>
              </a:rPr>
              <a:t>request.getParamenter</a:t>
            </a:r>
            <a:r>
              <a:rPr lang="en-US" sz="1600" b="1" dirty="0">
                <a:latin typeface="Courier New" pitchFamily="49" charset="0"/>
              </a:rPr>
              <a:t>("month")</a:t>
            </a:r>
            <a:r>
              <a:rPr lang="en-US" sz="1600" dirty="0">
                <a:latin typeface="Courier New" pitchFamily="49" charset="0"/>
              </a:rPr>
              <a:t>;</a:t>
            </a:r>
          </a:p>
        </p:txBody>
      </p:sp>
      <p:grpSp>
        <p:nvGrpSpPr>
          <p:cNvPr id="1027077" name="Group 5"/>
          <p:cNvGrpSpPr>
            <a:grpSpLocks/>
          </p:cNvGrpSpPr>
          <p:nvPr/>
        </p:nvGrpSpPr>
        <p:grpSpPr bwMode="auto">
          <a:xfrm>
            <a:off x="519112" y="2924946"/>
            <a:ext cx="7791450" cy="1373188"/>
            <a:chOff x="644" y="1173"/>
            <a:chExt cx="4908" cy="865"/>
          </a:xfrm>
        </p:grpSpPr>
        <p:sp>
          <p:nvSpPr>
            <p:cNvPr id="1027078" name="Rectangle 6"/>
            <p:cNvSpPr>
              <a:spLocks noChangeArrowheads="1"/>
            </p:cNvSpPr>
            <p:nvPr/>
          </p:nvSpPr>
          <p:spPr bwMode="auto">
            <a:xfrm>
              <a:off x="1702" y="1245"/>
              <a:ext cx="3850" cy="75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800" dirty="0">
                  <a:latin typeface="Courier New" pitchFamily="49" charset="0"/>
                </a:rPr>
                <a:t>SELECT pizza, toppings, quantity, </a:t>
              </a:r>
              <a:r>
                <a:rPr lang="en-US" sz="1800" dirty="0" err="1">
                  <a:latin typeface="Courier New" pitchFamily="49" charset="0"/>
                </a:rPr>
                <a:t>order_day</a:t>
              </a:r>
              <a:endParaRPr lang="en-US" sz="1800" dirty="0">
                <a:latin typeface="Courier New" pitchFamily="49" charset="0"/>
              </a:endParaRPr>
            </a:p>
            <a:p>
              <a:r>
                <a:rPr lang="en-US" sz="1800" dirty="0">
                  <a:latin typeface="Courier New" pitchFamily="49" charset="0"/>
                </a:rPr>
                <a:t>FROM orders</a:t>
              </a:r>
            </a:p>
            <a:p>
              <a:r>
                <a:rPr lang="en-US" sz="1800" dirty="0">
                  <a:latin typeface="Courier New" pitchFamily="49" charset="0"/>
                </a:rPr>
                <a:t>WHERE </a:t>
              </a:r>
              <a:r>
                <a:rPr lang="en-US" sz="1800" dirty="0" err="1">
                  <a:latin typeface="Courier New" pitchFamily="49" charset="0"/>
                </a:rPr>
                <a:t>userid</a:t>
              </a:r>
              <a:r>
                <a:rPr lang="en-US" sz="1800" dirty="0">
                  <a:latin typeface="Courier New" pitchFamily="49" charset="0"/>
                </a:rPr>
                <a:t>=4123 </a:t>
              </a:r>
              <a:br>
                <a:rPr lang="en-US" sz="1800" dirty="0">
                  <a:latin typeface="Courier New" pitchFamily="49" charset="0"/>
                </a:rPr>
              </a:br>
              <a:r>
                <a:rPr lang="en-US" sz="1800" dirty="0">
                  <a:latin typeface="Courier New" pitchFamily="49" charset="0"/>
                </a:rPr>
                <a:t>AND </a:t>
              </a:r>
              <a:r>
                <a:rPr lang="en-US" sz="1800" dirty="0" err="1">
                  <a:latin typeface="Courier New" pitchFamily="49" charset="0"/>
                </a:rPr>
                <a:t>order_month</a:t>
              </a:r>
              <a:r>
                <a:rPr lang="en-US" sz="1800" dirty="0">
                  <a:latin typeface="Courier New" pitchFamily="49" charset="0"/>
                </a:rPr>
                <a:t>=10</a:t>
              </a:r>
            </a:p>
          </p:txBody>
        </p:sp>
        <p:sp>
          <p:nvSpPr>
            <p:cNvPr id="1027079" name="Text Box 7"/>
            <p:cNvSpPr txBox="1">
              <a:spLocks noChangeArrowheads="1"/>
            </p:cNvSpPr>
            <p:nvPr/>
          </p:nvSpPr>
          <p:spPr bwMode="auto">
            <a:xfrm>
              <a:off x="644" y="1173"/>
              <a:ext cx="1011" cy="8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800" b="1" dirty="0">
                  <a:solidFill>
                    <a:srgbClr val="00FF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ahoma" pitchFamily="34" charset="0"/>
                </a:rPr>
                <a:t>Normal         SQL Query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9813659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81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Attack </a:t>
            </a:r>
            <a:r>
              <a:rPr lang="en-US" dirty="0"/>
              <a:t>Scenario </a:t>
            </a:r>
            <a:r>
              <a:rPr lang="en-US" dirty="0" smtClean="0"/>
              <a:t>Example</a:t>
            </a:r>
            <a:endParaRPr lang="en-US" dirty="0"/>
          </a:p>
        </p:txBody>
      </p:sp>
      <p:sp>
        <p:nvSpPr>
          <p:cNvPr id="988163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sz="2800" dirty="0"/>
              <a:t>More damaging attack: attacker sets </a:t>
            </a:r>
            <a:r>
              <a:rPr lang="en-US" sz="2800" dirty="0" smtClean="0">
                <a:latin typeface="Courier New" pitchFamily="49" charset="0"/>
              </a:rPr>
              <a:t>month=0 AND 1=0</a:t>
            </a:r>
            <a:r>
              <a:rPr lang="en-US" sz="2800" dirty="0">
                <a:latin typeface="Courier New" pitchFamily="49" charset="0"/>
              </a:rPr>
              <a:t/>
            </a:r>
            <a:br>
              <a:rPr lang="en-US" sz="2800" dirty="0">
                <a:latin typeface="Courier New" pitchFamily="49" charset="0"/>
              </a:rPr>
            </a:br>
            <a:r>
              <a:rPr lang="en-US" sz="2800" dirty="0">
                <a:latin typeface="Courier New" pitchFamily="49" charset="0"/>
              </a:rPr>
              <a:t>UNION </a:t>
            </a:r>
            <a:r>
              <a:rPr lang="en-US" sz="2800" b="1" dirty="0">
                <a:latin typeface="Courier New" pitchFamily="49" charset="0"/>
              </a:rPr>
              <a:t>SELECT cardholder, number, </a:t>
            </a:r>
            <a:r>
              <a:rPr lang="en-US" sz="2800" b="1" dirty="0" err="1">
                <a:latin typeface="Courier New" pitchFamily="49" charset="0"/>
              </a:rPr>
              <a:t>exp_month</a:t>
            </a:r>
            <a:r>
              <a:rPr lang="en-US" sz="2800" b="1" dirty="0">
                <a:latin typeface="Courier New" pitchFamily="49" charset="0"/>
              </a:rPr>
              <a:t>, </a:t>
            </a:r>
            <a:r>
              <a:rPr lang="en-US" sz="2800" b="1" dirty="0" err="1">
                <a:latin typeface="Courier New" pitchFamily="49" charset="0"/>
              </a:rPr>
              <a:t>exp_year</a:t>
            </a:r>
            <a:r>
              <a:rPr lang="en-US" sz="2800" b="1" dirty="0">
                <a:latin typeface="Courier New" pitchFamily="49" charset="0"/>
              </a:rPr>
              <a:t/>
            </a:r>
            <a:br>
              <a:rPr lang="en-US" sz="2800" b="1" dirty="0">
                <a:latin typeface="Courier New" pitchFamily="49" charset="0"/>
              </a:rPr>
            </a:br>
            <a:r>
              <a:rPr lang="en-US" sz="2800" b="1" dirty="0">
                <a:latin typeface="Courier New" pitchFamily="49" charset="0"/>
              </a:rPr>
              <a:t>FROM </a:t>
            </a:r>
            <a:r>
              <a:rPr lang="en-US" sz="2800" b="1" dirty="0" err="1">
                <a:latin typeface="Courier New" pitchFamily="49" charset="0"/>
              </a:rPr>
              <a:t>creditcards</a:t>
            </a:r>
            <a:endParaRPr lang="en-US" sz="2800" b="1" dirty="0">
              <a:latin typeface="Courier New" pitchFamily="49" charset="0"/>
            </a:endParaRPr>
          </a:p>
          <a:p>
            <a:endParaRPr lang="en-US" sz="2800" dirty="0">
              <a:latin typeface="Courier New" pitchFamily="49" charset="0"/>
            </a:endParaRPr>
          </a:p>
          <a:p>
            <a:endParaRPr lang="en-US" sz="2800" dirty="0"/>
          </a:p>
        </p:txBody>
      </p:sp>
      <p:sp>
        <p:nvSpPr>
          <p:cNvPr id="2" name="TextBox 1"/>
          <p:cNvSpPr txBox="1"/>
          <p:nvPr/>
        </p:nvSpPr>
        <p:spPr>
          <a:xfrm>
            <a:off x="5364088" y="2564904"/>
            <a:ext cx="332633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b="1" dirty="0" smtClean="0">
                <a:solidFill>
                  <a:srgbClr val="FF0000"/>
                </a:solidFill>
              </a:rPr>
              <a:t>What does this do?</a:t>
            </a:r>
            <a:endParaRPr lang="en-CA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106797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Equity">
    <a:dk1>
      <a:sysClr val="windowText" lastClr="000000"/>
    </a:dk1>
    <a:lt1>
      <a:sysClr val="window" lastClr="FFFFFF"/>
    </a:lt1>
    <a:dk2>
      <a:srgbClr val="696464"/>
    </a:dk2>
    <a:lt2>
      <a:srgbClr val="E9E5DC"/>
    </a:lt2>
    <a:accent1>
      <a:srgbClr val="D34817"/>
    </a:accent1>
    <a:accent2>
      <a:srgbClr val="9B2D1F"/>
    </a:accent2>
    <a:accent3>
      <a:srgbClr val="A28E6A"/>
    </a:accent3>
    <a:accent4>
      <a:srgbClr val="956251"/>
    </a:accent4>
    <a:accent5>
      <a:srgbClr val="918485"/>
    </a:accent5>
    <a:accent6>
      <a:srgbClr val="855D5D"/>
    </a:accent6>
    <a:hlink>
      <a:srgbClr val="CC9900"/>
    </a:hlink>
    <a:folHlink>
      <a:srgbClr val="96A9A9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354 - Week 06 - Tue - Triggers-Procedures-c</Template>
  <TotalTime>14101</TotalTime>
  <Pages>30</Pages>
  <Words>1046</Words>
  <Application>Microsoft Office PowerPoint</Application>
  <PresentationFormat>On-screen Show (4:3)</PresentationFormat>
  <Paragraphs>218</Paragraphs>
  <Slides>23</Slides>
  <Notes>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4" baseType="lpstr">
      <vt:lpstr>Oriel</vt:lpstr>
      <vt:lpstr>PowerPoint Presentation</vt:lpstr>
      <vt:lpstr>Introduction</vt:lpstr>
      <vt:lpstr>Introduction</vt:lpstr>
      <vt:lpstr>Introduction</vt:lpstr>
      <vt:lpstr>Hacking Strategies</vt:lpstr>
      <vt:lpstr>Sample script to copy Entire DB</vt:lpstr>
      <vt:lpstr>Attack Scenario Example</vt:lpstr>
      <vt:lpstr>Attack Scenario Example</vt:lpstr>
      <vt:lpstr>Attack Scenario Example</vt:lpstr>
      <vt:lpstr>Attack Scenario Example</vt:lpstr>
      <vt:lpstr>Attack Scenario Example</vt:lpstr>
      <vt:lpstr>PowerPoint Presentation</vt:lpstr>
      <vt:lpstr>SQL Injection #2</vt:lpstr>
      <vt:lpstr>Where to start?</vt:lpstr>
      <vt:lpstr>Javascript Injection</vt:lpstr>
      <vt:lpstr>Javascript Injection</vt:lpstr>
      <vt:lpstr>Finding SQL Servers</vt:lpstr>
      <vt:lpstr>Probing SQL Servers</vt:lpstr>
      <vt:lpstr>Exploit the SQL Server</vt:lpstr>
      <vt:lpstr>How?</vt:lpstr>
      <vt:lpstr>Unu – Romanian (whitehat) Hacker</vt:lpstr>
      <vt:lpstr>References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SQL: Queries, Programming, Triggers</dc:title>
  <dc:subject>Database Management Systems</dc:subject>
  <dc:creator>Raghu Ramakrishnan and Johannes Gehrke</dc:creator>
  <cp:keywords>Chapter 5</cp:keywords>
  <dc:description>See the notes for information on how the slides are organized.</dc:description>
  <cp:lastModifiedBy> </cp:lastModifiedBy>
  <cp:revision>210</cp:revision>
  <cp:lastPrinted>1601-01-01T00:00:00Z</cp:lastPrinted>
  <dcterms:created xsi:type="dcterms:W3CDTF">1997-01-12T19:06:00Z</dcterms:created>
  <dcterms:modified xsi:type="dcterms:W3CDTF">2010-11-04T05:41:19Z</dcterms:modified>
</cp:coreProperties>
</file>